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8" r:id="rId6"/>
    <p:sldId id="260" r:id="rId7"/>
    <p:sldId id="261" r:id="rId8"/>
    <p:sldId id="265" r:id="rId9"/>
    <p:sldId id="264" r:id="rId10"/>
    <p:sldId id="266" r:id="rId11"/>
    <p:sldId id="267"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9"/>
    <p:restoredTop sz="96327"/>
  </p:normalViewPr>
  <p:slideViewPr>
    <p:cSldViewPr snapToGrid="0">
      <p:cViewPr varScale="1">
        <p:scale>
          <a:sx n="147" d="100"/>
          <a:sy n="147" d="100"/>
        </p:scale>
        <p:origin x="-3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8/8/22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8/8/22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8/8/22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8/8/22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8/8/22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8/8/22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2023-BBF4-A9B6-C391-CDC0729C8077}"/>
              </a:ext>
            </a:extLst>
          </p:cNvPr>
          <p:cNvSpPr>
            <a:spLocks noGrp="1"/>
          </p:cNvSpPr>
          <p:nvPr>
            <p:ph type="ctrTitle"/>
          </p:nvPr>
        </p:nvSpPr>
        <p:spPr/>
        <p:txBody>
          <a:bodyPr>
            <a:normAutofit/>
          </a:bodyPr>
          <a:lstStyle/>
          <a:p>
            <a:r>
              <a:rPr lang="en-US" sz="4000" dirty="0"/>
              <a:t>Are coins redundant?</a:t>
            </a:r>
          </a:p>
        </p:txBody>
      </p:sp>
      <p:sp>
        <p:nvSpPr>
          <p:cNvPr id="3" name="Subtitle 2">
            <a:extLst>
              <a:ext uri="{FF2B5EF4-FFF2-40B4-BE49-F238E27FC236}">
                <a16:creationId xmlns:a16="http://schemas.microsoft.com/office/drawing/2014/main" id="{55E2D9D9-96BB-19E1-47A2-A8D7C41C5D21}"/>
              </a:ext>
            </a:extLst>
          </p:cNvPr>
          <p:cNvSpPr>
            <a:spLocks noGrp="1"/>
          </p:cNvSpPr>
          <p:nvPr>
            <p:ph type="subTitle" idx="1"/>
          </p:nvPr>
        </p:nvSpPr>
        <p:spPr/>
        <p:txBody>
          <a:bodyPr/>
          <a:lstStyle/>
          <a:p>
            <a:r>
              <a:rPr lang="en-US" dirty="0"/>
              <a:t>By: Rayhan Aurelio CS777 Project</a:t>
            </a:r>
          </a:p>
        </p:txBody>
      </p:sp>
      <p:pic>
        <p:nvPicPr>
          <p:cNvPr id="4" name="Picture 3">
            <a:extLst>
              <a:ext uri="{FF2B5EF4-FFF2-40B4-BE49-F238E27FC236}">
                <a16:creationId xmlns:a16="http://schemas.microsoft.com/office/drawing/2014/main" id="{587D36F7-96B1-033E-F8A3-C3CDE16B109C}"/>
              </a:ext>
            </a:extLst>
          </p:cNvPr>
          <p:cNvPicPr>
            <a:picLocks noChangeAspect="1"/>
          </p:cNvPicPr>
          <p:nvPr/>
        </p:nvPicPr>
        <p:blipFill>
          <a:blip r:embed="rId2"/>
          <a:stretch>
            <a:fillRect/>
          </a:stretch>
        </p:blipFill>
        <p:spPr>
          <a:xfrm>
            <a:off x="234950" y="4878154"/>
            <a:ext cx="2627871" cy="1748729"/>
          </a:xfrm>
          <a:prstGeom prst="rect">
            <a:avLst/>
          </a:prstGeom>
        </p:spPr>
      </p:pic>
    </p:spTree>
    <p:extLst>
      <p:ext uri="{BB962C8B-B14F-4D97-AF65-F5344CB8AC3E}">
        <p14:creationId xmlns:p14="http://schemas.microsoft.com/office/powerpoint/2010/main" val="367344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9358-7706-020C-1CF9-FF2A4FB503E4}"/>
              </a:ext>
            </a:extLst>
          </p:cNvPr>
          <p:cNvSpPr>
            <a:spLocks noGrp="1"/>
          </p:cNvSpPr>
          <p:nvPr>
            <p:ph type="title"/>
          </p:nvPr>
        </p:nvSpPr>
        <p:spPr/>
        <p:txBody>
          <a:bodyPr/>
          <a:lstStyle/>
          <a:p>
            <a:r>
              <a:rPr lang="en-US" dirty="0"/>
              <a:t>Logistic Regression</a:t>
            </a:r>
          </a:p>
        </p:txBody>
      </p:sp>
      <p:sp>
        <p:nvSpPr>
          <p:cNvPr id="11" name="TextBox 10">
            <a:extLst>
              <a:ext uri="{FF2B5EF4-FFF2-40B4-BE49-F238E27FC236}">
                <a16:creationId xmlns:a16="http://schemas.microsoft.com/office/drawing/2014/main" id="{F075F256-C7D2-F048-C772-082E15042687}"/>
              </a:ext>
            </a:extLst>
          </p:cNvPr>
          <p:cNvSpPr txBox="1"/>
          <p:nvPr/>
        </p:nvSpPr>
        <p:spPr>
          <a:xfrm>
            <a:off x="600614" y="5457083"/>
            <a:ext cx="3786996" cy="923330"/>
          </a:xfrm>
          <a:prstGeom prst="rect">
            <a:avLst/>
          </a:prstGeom>
          <a:noFill/>
        </p:spPr>
        <p:txBody>
          <a:bodyPr wrap="square" rtlCol="0">
            <a:spAutoFit/>
          </a:bodyPr>
          <a:lstStyle/>
          <a:p>
            <a:r>
              <a:rPr lang="en-US" dirty="0"/>
              <a:t>Good logistic results but only because most people pay by other means</a:t>
            </a:r>
          </a:p>
        </p:txBody>
      </p:sp>
      <p:pic>
        <p:nvPicPr>
          <p:cNvPr id="4" name="Picture 3">
            <a:extLst>
              <a:ext uri="{FF2B5EF4-FFF2-40B4-BE49-F238E27FC236}">
                <a16:creationId xmlns:a16="http://schemas.microsoft.com/office/drawing/2014/main" id="{7A89FF57-239C-706C-1C4E-599B3744674D}"/>
              </a:ext>
            </a:extLst>
          </p:cNvPr>
          <p:cNvPicPr>
            <a:picLocks noChangeAspect="1"/>
          </p:cNvPicPr>
          <p:nvPr/>
        </p:nvPicPr>
        <p:blipFill>
          <a:blip r:embed="rId2"/>
          <a:stretch>
            <a:fillRect/>
          </a:stretch>
        </p:blipFill>
        <p:spPr>
          <a:xfrm>
            <a:off x="4692650" y="908392"/>
            <a:ext cx="2261191" cy="2095500"/>
          </a:xfrm>
          <a:prstGeom prst="rect">
            <a:avLst/>
          </a:prstGeom>
        </p:spPr>
      </p:pic>
      <p:pic>
        <p:nvPicPr>
          <p:cNvPr id="12" name="Content Placeholder 11">
            <a:extLst>
              <a:ext uri="{FF2B5EF4-FFF2-40B4-BE49-F238E27FC236}">
                <a16:creationId xmlns:a16="http://schemas.microsoft.com/office/drawing/2014/main" id="{FFC41D6D-226D-EDCB-F500-D385649A0E37}"/>
              </a:ext>
            </a:extLst>
          </p:cNvPr>
          <p:cNvPicPr>
            <a:picLocks noGrp="1" noChangeAspect="1"/>
          </p:cNvPicPr>
          <p:nvPr>
            <p:ph idx="1"/>
          </p:nvPr>
        </p:nvPicPr>
        <p:blipFill>
          <a:blip r:embed="rId3"/>
          <a:stretch>
            <a:fillRect/>
          </a:stretch>
        </p:blipFill>
        <p:spPr>
          <a:xfrm>
            <a:off x="4762742" y="3155367"/>
            <a:ext cx="6083300" cy="1651000"/>
          </a:xfrm>
        </p:spPr>
      </p:pic>
      <p:pic>
        <p:nvPicPr>
          <p:cNvPr id="14" name="Picture 13">
            <a:extLst>
              <a:ext uri="{FF2B5EF4-FFF2-40B4-BE49-F238E27FC236}">
                <a16:creationId xmlns:a16="http://schemas.microsoft.com/office/drawing/2014/main" id="{9CD1D51B-F088-A990-0370-85FB5A681BAF}"/>
              </a:ext>
            </a:extLst>
          </p:cNvPr>
          <p:cNvPicPr>
            <a:picLocks noChangeAspect="1"/>
          </p:cNvPicPr>
          <p:nvPr/>
        </p:nvPicPr>
        <p:blipFill>
          <a:blip r:embed="rId4"/>
          <a:stretch>
            <a:fillRect/>
          </a:stretch>
        </p:blipFill>
        <p:spPr>
          <a:xfrm>
            <a:off x="4762741" y="5612151"/>
            <a:ext cx="6306729" cy="527392"/>
          </a:xfrm>
          <a:prstGeom prst="rect">
            <a:avLst/>
          </a:prstGeom>
        </p:spPr>
      </p:pic>
    </p:spTree>
    <p:extLst>
      <p:ext uri="{BB962C8B-B14F-4D97-AF65-F5344CB8AC3E}">
        <p14:creationId xmlns:p14="http://schemas.microsoft.com/office/powerpoint/2010/main" val="89968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9358-7706-020C-1CF9-FF2A4FB503E4}"/>
              </a:ext>
            </a:extLst>
          </p:cNvPr>
          <p:cNvSpPr>
            <a:spLocks noGrp="1"/>
          </p:cNvSpPr>
          <p:nvPr>
            <p:ph type="title"/>
          </p:nvPr>
        </p:nvSpPr>
        <p:spPr/>
        <p:txBody>
          <a:bodyPr/>
          <a:lstStyle/>
          <a:p>
            <a:r>
              <a:rPr lang="en-US" dirty="0"/>
              <a:t>Linear SVC</a:t>
            </a:r>
          </a:p>
        </p:txBody>
      </p:sp>
      <p:pic>
        <p:nvPicPr>
          <p:cNvPr id="5" name="Content Placeholder 4">
            <a:extLst>
              <a:ext uri="{FF2B5EF4-FFF2-40B4-BE49-F238E27FC236}">
                <a16:creationId xmlns:a16="http://schemas.microsoft.com/office/drawing/2014/main" id="{F6F94919-13C1-48B9-CA28-B2B58C4DC444}"/>
              </a:ext>
            </a:extLst>
          </p:cNvPr>
          <p:cNvPicPr>
            <a:picLocks noGrp="1" noChangeAspect="1"/>
          </p:cNvPicPr>
          <p:nvPr>
            <p:ph idx="1"/>
          </p:nvPr>
        </p:nvPicPr>
        <p:blipFill>
          <a:blip r:embed="rId2"/>
          <a:stretch>
            <a:fillRect/>
          </a:stretch>
        </p:blipFill>
        <p:spPr>
          <a:xfrm>
            <a:off x="4692650" y="479346"/>
            <a:ext cx="2294746" cy="2533566"/>
          </a:xfrm>
        </p:spPr>
      </p:pic>
      <p:sp>
        <p:nvSpPr>
          <p:cNvPr id="11" name="TextBox 10">
            <a:extLst>
              <a:ext uri="{FF2B5EF4-FFF2-40B4-BE49-F238E27FC236}">
                <a16:creationId xmlns:a16="http://schemas.microsoft.com/office/drawing/2014/main" id="{F075F256-C7D2-F048-C772-082E15042687}"/>
              </a:ext>
            </a:extLst>
          </p:cNvPr>
          <p:cNvSpPr txBox="1"/>
          <p:nvPr/>
        </p:nvSpPr>
        <p:spPr>
          <a:xfrm>
            <a:off x="600614" y="5457083"/>
            <a:ext cx="3786996" cy="369332"/>
          </a:xfrm>
          <a:prstGeom prst="rect">
            <a:avLst/>
          </a:prstGeom>
          <a:noFill/>
        </p:spPr>
        <p:txBody>
          <a:bodyPr wrap="square" rtlCol="0">
            <a:spAutoFit/>
          </a:bodyPr>
          <a:lstStyle/>
          <a:p>
            <a:r>
              <a:rPr lang="en-US" dirty="0"/>
              <a:t>Good SVM result.</a:t>
            </a:r>
          </a:p>
        </p:txBody>
      </p:sp>
      <p:pic>
        <p:nvPicPr>
          <p:cNvPr id="4" name="Picture 3">
            <a:extLst>
              <a:ext uri="{FF2B5EF4-FFF2-40B4-BE49-F238E27FC236}">
                <a16:creationId xmlns:a16="http://schemas.microsoft.com/office/drawing/2014/main" id="{238F0294-B571-A059-00CB-FE354DD2AB05}"/>
              </a:ext>
            </a:extLst>
          </p:cNvPr>
          <p:cNvPicPr>
            <a:picLocks noChangeAspect="1"/>
          </p:cNvPicPr>
          <p:nvPr/>
        </p:nvPicPr>
        <p:blipFill>
          <a:blip r:embed="rId3"/>
          <a:stretch>
            <a:fillRect/>
          </a:stretch>
        </p:blipFill>
        <p:spPr>
          <a:xfrm>
            <a:off x="4692650" y="3578146"/>
            <a:ext cx="6159500" cy="1663700"/>
          </a:xfrm>
          <a:prstGeom prst="rect">
            <a:avLst/>
          </a:prstGeom>
        </p:spPr>
      </p:pic>
    </p:spTree>
    <p:extLst>
      <p:ext uri="{BB962C8B-B14F-4D97-AF65-F5344CB8AC3E}">
        <p14:creationId xmlns:p14="http://schemas.microsoft.com/office/powerpoint/2010/main" val="230188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4395-6997-51EC-6804-C1334072A04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267BE24-ACDD-C021-744E-36AE12CC113C}"/>
              </a:ext>
            </a:extLst>
          </p:cNvPr>
          <p:cNvSpPr>
            <a:spLocks noGrp="1"/>
          </p:cNvSpPr>
          <p:nvPr>
            <p:ph idx="1"/>
          </p:nvPr>
        </p:nvSpPr>
        <p:spPr/>
        <p:txBody>
          <a:bodyPr/>
          <a:lstStyle/>
          <a:p>
            <a:r>
              <a:rPr lang="en-US" dirty="0"/>
              <a:t>As we can see, citizens seem to be favoring non coin payments compared to coin payments.</a:t>
            </a:r>
          </a:p>
          <a:p>
            <a:r>
              <a:rPr lang="en-US" dirty="0"/>
              <a:t>This makes sense considering the fact that people can extend their parking without the need of walking back. And the convenience of cards.</a:t>
            </a:r>
          </a:p>
          <a:p>
            <a:r>
              <a:rPr lang="en-US" dirty="0"/>
              <a:t>However, parking meters are here to stay so long as coins are still around. Same logic applies to vending machines and laundromats.</a:t>
            </a:r>
          </a:p>
          <a:p>
            <a:endParaRPr lang="en-US" dirty="0"/>
          </a:p>
        </p:txBody>
      </p:sp>
      <p:pic>
        <p:nvPicPr>
          <p:cNvPr id="4" name="Picture 3">
            <a:extLst>
              <a:ext uri="{FF2B5EF4-FFF2-40B4-BE49-F238E27FC236}">
                <a16:creationId xmlns:a16="http://schemas.microsoft.com/office/drawing/2014/main" id="{8FEC7923-EBAB-A863-E5C1-3C28C476BD82}"/>
              </a:ext>
            </a:extLst>
          </p:cNvPr>
          <p:cNvPicPr>
            <a:picLocks noChangeAspect="1"/>
          </p:cNvPicPr>
          <p:nvPr/>
        </p:nvPicPr>
        <p:blipFill>
          <a:blip r:embed="rId2"/>
          <a:stretch>
            <a:fillRect/>
          </a:stretch>
        </p:blipFill>
        <p:spPr>
          <a:xfrm>
            <a:off x="1837425" y="4798825"/>
            <a:ext cx="2915603" cy="1940201"/>
          </a:xfrm>
          <a:prstGeom prst="rect">
            <a:avLst/>
          </a:prstGeom>
        </p:spPr>
      </p:pic>
      <p:pic>
        <p:nvPicPr>
          <p:cNvPr id="5" name="Picture 4">
            <a:extLst>
              <a:ext uri="{FF2B5EF4-FFF2-40B4-BE49-F238E27FC236}">
                <a16:creationId xmlns:a16="http://schemas.microsoft.com/office/drawing/2014/main" id="{89E937A9-6B98-31F8-47F8-32DC489127B1}"/>
              </a:ext>
            </a:extLst>
          </p:cNvPr>
          <p:cNvPicPr>
            <a:picLocks noChangeAspect="1"/>
          </p:cNvPicPr>
          <p:nvPr/>
        </p:nvPicPr>
        <p:blipFill>
          <a:blip r:embed="rId3"/>
          <a:stretch>
            <a:fillRect/>
          </a:stretch>
        </p:blipFill>
        <p:spPr>
          <a:xfrm>
            <a:off x="9762973" y="4855234"/>
            <a:ext cx="2002766" cy="2002766"/>
          </a:xfrm>
          <a:prstGeom prst="rect">
            <a:avLst/>
          </a:prstGeom>
        </p:spPr>
      </p:pic>
    </p:spTree>
    <p:extLst>
      <p:ext uri="{BB962C8B-B14F-4D97-AF65-F5344CB8AC3E}">
        <p14:creationId xmlns:p14="http://schemas.microsoft.com/office/powerpoint/2010/main" val="417739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2C15-85CE-0061-AFBD-65822DD0627C}"/>
              </a:ext>
            </a:extLst>
          </p:cNvPr>
          <p:cNvSpPr>
            <a:spLocks noGrp="1"/>
          </p:cNvSpPr>
          <p:nvPr>
            <p:ph type="title"/>
          </p:nvPr>
        </p:nvSpPr>
        <p:spPr/>
        <p:txBody>
          <a:bodyPr/>
          <a:lstStyle/>
          <a:p>
            <a:r>
              <a:rPr lang="en-US" dirty="0"/>
              <a:t>Thank you for listening.</a:t>
            </a:r>
          </a:p>
        </p:txBody>
      </p:sp>
      <p:sp>
        <p:nvSpPr>
          <p:cNvPr id="3" name="Content Placeholder 2">
            <a:extLst>
              <a:ext uri="{FF2B5EF4-FFF2-40B4-BE49-F238E27FC236}">
                <a16:creationId xmlns:a16="http://schemas.microsoft.com/office/drawing/2014/main" id="{9E88610F-8139-B732-B92B-9D88776FA491}"/>
              </a:ext>
            </a:extLst>
          </p:cNvPr>
          <p:cNvSpPr>
            <a:spLocks noGrp="1"/>
          </p:cNvSpPr>
          <p:nvPr>
            <p:ph idx="1"/>
          </p:nvPr>
        </p:nvSpPr>
        <p:spPr>
          <a:xfrm>
            <a:off x="9299275" y="803186"/>
            <a:ext cx="2101045" cy="1758859"/>
          </a:xfrm>
        </p:spPr>
        <p:txBody>
          <a:bodyPr/>
          <a:lstStyle/>
          <a:p>
            <a:endParaRPr lang="en-US" dirty="0"/>
          </a:p>
        </p:txBody>
      </p:sp>
    </p:spTree>
    <p:extLst>
      <p:ext uri="{BB962C8B-B14F-4D97-AF65-F5344CB8AC3E}">
        <p14:creationId xmlns:p14="http://schemas.microsoft.com/office/powerpoint/2010/main" val="9341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739C-DD7E-CF35-D79C-6D57BB2845B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9712D52-A68C-D394-5325-A5AEEA73634B}"/>
              </a:ext>
            </a:extLst>
          </p:cNvPr>
          <p:cNvSpPr>
            <a:spLocks noGrp="1"/>
          </p:cNvSpPr>
          <p:nvPr>
            <p:ph idx="1"/>
          </p:nvPr>
        </p:nvSpPr>
        <p:spPr/>
        <p:txBody>
          <a:bodyPr/>
          <a:lstStyle/>
          <a:p>
            <a:r>
              <a:rPr lang="en-US" dirty="0"/>
              <a:t>Isn’t it annoying that every time we park our car and have some spare change, it only accepts quarters?</a:t>
            </a:r>
          </a:p>
          <a:p>
            <a:r>
              <a:rPr lang="en-US" dirty="0"/>
              <a:t>The goal of this project is to find out whether or not we should start phasing coins from parking meters and perhaps coins altogether.</a:t>
            </a:r>
          </a:p>
        </p:txBody>
      </p:sp>
      <p:pic>
        <p:nvPicPr>
          <p:cNvPr id="4" name="Picture 3">
            <a:extLst>
              <a:ext uri="{FF2B5EF4-FFF2-40B4-BE49-F238E27FC236}">
                <a16:creationId xmlns:a16="http://schemas.microsoft.com/office/drawing/2014/main" id="{F5E07F2B-9589-109D-1A22-4E261ED22974}"/>
              </a:ext>
            </a:extLst>
          </p:cNvPr>
          <p:cNvPicPr>
            <a:picLocks noChangeAspect="1"/>
          </p:cNvPicPr>
          <p:nvPr/>
        </p:nvPicPr>
        <p:blipFill>
          <a:blip r:embed="rId2"/>
          <a:stretch>
            <a:fillRect/>
          </a:stretch>
        </p:blipFill>
        <p:spPr>
          <a:xfrm>
            <a:off x="10092905" y="4806367"/>
            <a:ext cx="1934833" cy="1934833"/>
          </a:xfrm>
          <a:prstGeom prst="rect">
            <a:avLst/>
          </a:prstGeom>
        </p:spPr>
      </p:pic>
    </p:spTree>
    <p:extLst>
      <p:ext uri="{BB962C8B-B14F-4D97-AF65-F5344CB8AC3E}">
        <p14:creationId xmlns:p14="http://schemas.microsoft.com/office/powerpoint/2010/main" val="391487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A15A-2E6D-CACC-6CD2-297A88BC775C}"/>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E82F4B26-8527-340E-0371-526473AB00CD}"/>
              </a:ext>
            </a:extLst>
          </p:cNvPr>
          <p:cNvSpPr>
            <a:spLocks noGrp="1"/>
          </p:cNvSpPr>
          <p:nvPr>
            <p:ph idx="1"/>
          </p:nvPr>
        </p:nvSpPr>
        <p:spPr/>
        <p:txBody>
          <a:bodyPr/>
          <a:lstStyle/>
          <a:p>
            <a:r>
              <a:rPr lang="en-US" dirty="0"/>
              <a:t>The dataset was obtained from the Seattle Open Data website, and comprises of 131187 transactions from parking meters in the city of Seattle in the month of August 2022.</a:t>
            </a:r>
          </a:p>
          <a:p>
            <a:r>
              <a:rPr lang="en-US" dirty="0"/>
              <a:t>It contains data such as type of payment used (phone, credit card, coins), the amount paid, the duration taken, and location. </a:t>
            </a:r>
          </a:p>
          <a:p>
            <a:r>
              <a:rPr lang="en-US" dirty="0"/>
              <a:t>https://</a:t>
            </a:r>
            <a:r>
              <a:rPr lang="en-US" dirty="0" err="1"/>
              <a:t>data.seattle.gov</a:t>
            </a:r>
            <a:r>
              <a:rPr lang="en-US" dirty="0"/>
              <a:t>/Transportation/Paid-Parking-Transaction-Data/gg89-k5p6</a:t>
            </a:r>
          </a:p>
        </p:txBody>
      </p:sp>
      <p:pic>
        <p:nvPicPr>
          <p:cNvPr id="4" name="Picture 3">
            <a:extLst>
              <a:ext uri="{FF2B5EF4-FFF2-40B4-BE49-F238E27FC236}">
                <a16:creationId xmlns:a16="http://schemas.microsoft.com/office/drawing/2014/main" id="{7C78F23D-5E4F-C411-CC93-B44E1595CF6B}"/>
              </a:ext>
            </a:extLst>
          </p:cNvPr>
          <p:cNvPicPr>
            <a:picLocks noChangeAspect="1"/>
          </p:cNvPicPr>
          <p:nvPr/>
        </p:nvPicPr>
        <p:blipFill>
          <a:blip r:embed="rId2"/>
          <a:stretch>
            <a:fillRect/>
          </a:stretch>
        </p:blipFill>
        <p:spPr>
          <a:xfrm>
            <a:off x="10213675" y="4993256"/>
            <a:ext cx="1736426" cy="1736426"/>
          </a:xfrm>
          <a:prstGeom prst="rect">
            <a:avLst/>
          </a:prstGeom>
        </p:spPr>
      </p:pic>
    </p:spTree>
    <p:extLst>
      <p:ext uri="{BB962C8B-B14F-4D97-AF65-F5344CB8AC3E}">
        <p14:creationId xmlns:p14="http://schemas.microsoft.com/office/powerpoint/2010/main" val="23858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B9DA-D027-EEB1-D503-43C2EEA6EBD3}"/>
              </a:ext>
            </a:extLst>
          </p:cNvPr>
          <p:cNvSpPr>
            <a:spLocks noGrp="1"/>
          </p:cNvSpPr>
          <p:nvPr>
            <p:ph type="title"/>
          </p:nvPr>
        </p:nvSpPr>
        <p:spPr/>
        <p:txBody>
          <a:bodyPr/>
          <a:lstStyle/>
          <a:p>
            <a:r>
              <a:rPr lang="en-US" dirty="0"/>
              <a:t>Exploration</a:t>
            </a:r>
          </a:p>
        </p:txBody>
      </p:sp>
      <p:pic>
        <p:nvPicPr>
          <p:cNvPr id="5" name="Content Placeholder 4">
            <a:extLst>
              <a:ext uri="{FF2B5EF4-FFF2-40B4-BE49-F238E27FC236}">
                <a16:creationId xmlns:a16="http://schemas.microsoft.com/office/drawing/2014/main" id="{D8E3AB5F-929A-D5DB-2333-A12FCA057A38}"/>
              </a:ext>
            </a:extLst>
          </p:cNvPr>
          <p:cNvPicPr>
            <a:picLocks noGrp="1" noChangeAspect="1"/>
          </p:cNvPicPr>
          <p:nvPr>
            <p:ph idx="1"/>
          </p:nvPr>
        </p:nvPicPr>
        <p:blipFill>
          <a:blip r:embed="rId2"/>
          <a:stretch>
            <a:fillRect/>
          </a:stretch>
        </p:blipFill>
        <p:spPr>
          <a:xfrm>
            <a:off x="4612480" y="1710468"/>
            <a:ext cx="1362750" cy="850634"/>
          </a:xfrm>
        </p:spPr>
      </p:pic>
      <p:pic>
        <p:nvPicPr>
          <p:cNvPr id="9" name="Picture 8">
            <a:extLst>
              <a:ext uri="{FF2B5EF4-FFF2-40B4-BE49-F238E27FC236}">
                <a16:creationId xmlns:a16="http://schemas.microsoft.com/office/drawing/2014/main" id="{105F84A6-57E9-6385-4138-6C031BA58353}"/>
              </a:ext>
            </a:extLst>
          </p:cNvPr>
          <p:cNvPicPr>
            <a:picLocks noChangeAspect="1"/>
          </p:cNvPicPr>
          <p:nvPr/>
        </p:nvPicPr>
        <p:blipFill>
          <a:blip r:embed="rId3"/>
          <a:stretch>
            <a:fillRect/>
          </a:stretch>
        </p:blipFill>
        <p:spPr>
          <a:xfrm>
            <a:off x="4612480" y="2699228"/>
            <a:ext cx="7258907" cy="1066432"/>
          </a:xfrm>
          <a:prstGeom prst="rect">
            <a:avLst/>
          </a:prstGeom>
        </p:spPr>
      </p:pic>
      <p:sp>
        <p:nvSpPr>
          <p:cNvPr id="10" name="TextBox 9">
            <a:extLst>
              <a:ext uri="{FF2B5EF4-FFF2-40B4-BE49-F238E27FC236}">
                <a16:creationId xmlns:a16="http://schemas.microsoft.com/office/drawing/2014/main" id="{C0C5B664-3CD9-3043-D07E-2A603B7D7CD9}"/>
              </a:ext>
            </a:extLst>
          </p:cNvPr>
          <p:cNvSpPr txBox="1"/>
          <p:nvPr/>
        </p:nvSpPr>
        <p:spPr>
          <a:xfrm>
            <a:off x="6096000" y="1708030"/>
            <a:ext cx="4221192" cy="923330"/>
          </a:xfrm>
          <a:prstGeom prst="rect">
            <a:avLst/>
          </a:prstGeom>
          <a:noFill/>
        </p:spPr>
        <p:txBody>
          <a:bodyPr wrap="square" rtlCol="0">
            <a:spAutoFit/>
          </a:bodyPr>
          <a:lstStyle/>
          <a:p>
            <a:r>
              <a:rPr lang="en-US" dirty="0"/>
              <a:t>As we can see, there are definitely more non cash payments than other means.</a:t>
            </a:r>
          </a:p>
        </p:txBody>
      </p:sp>
      <p:sp>
        <p:nvSpPr>
          <p:cNvPr id="11" name="TextBox 10">
            <a:extLst>
              <a:ext uri="{FF2B5EF4-FFF2-40B4-BE49-F238E27FC236}">
                <a16:creationId xmlns:a16="http://schemas.microsoft.com/office/drawing/2014/main" id="{59A819EA-09C4-A4F6-31A8-A2613C940843}"/>
              </a:ext>
            </a:extLst>
          </p:cNvPr>
          <p:cNvSpPr txBox="1"/>
          <p:nvPr/>
        </p:nvSpPr>
        <p:spPr>
          <a:xfrm>
            <a:off x="4612480" y="3925019"/>
            <a:ext cx="7258907" cy="1200329"/>
          </a:xfrm>
          <a:prstGeom prst="rect">
            <a:avLst/>
          </a:prstGeom>
          <a:noFill/>
        </p:spPr>
        <p:txBody>
          <a:bodyPr wrap="square" rtlCol="0">
            <a:spAutoFit/>
          </a:bodyPr>
          <a:lstStyle/>
          <a:p>
            <a:r>
              <a:rPr lang="en-US" dirty="0"/>
              <a:t>Also, it is worth noting that while the total amount paid and duration stayed is greater by phone payments. And also more phone payments, the average amount paid and average duration stayed is greater from credit cards.</a:t>
            </a:r>
          </a:p>
        </p:txBody>
      </p:sp>
    </p:spTree>
    <p:extLst>
      <p:ext uri="{BB962C8B-B14F-4D97-AF65-F5344CB8AC3E}">
        <p14:creationId xmlns:p14="http://schemas.microsoft.com/office/powerpoint/2010/main" val="176541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2340-27AC-559E-19F9-7199CCD969E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3F45681-760F-EF2F-4EF2-3CAD1D90CCA0}"/>
              </a:ext>
            </a:extLst>
          </p:cNvPr>
          <p:cNvSpPr>
            <a:spLocks noGrp="1"/>
          </p:cNvSpPr>
          <p:nvPr>
            <p:ph idx="1"/>
          </p:nvPr>
        </p:nvSpPr>
        <p:spPr/>
        <p:txBody>
          <a:bodyPr/>
          <a:lstStyle/>
          <a:p>
            <a:r>
              <a:rPr lang="en-US" dirty="0"/>
              <a:t>To determine whether or not, the duration of stay and amount of payment will affect the type of payment used.</a:t>
            </a:r>
          </a:p>
        </p:txBody>
      </p:sp>
    </p:spTree>
    <p:extLst>
      <p:ext uri="{BB962C8B-B14F-4D97-AF65-F5344CB8AC3E}">
        <p14:creationId xmlns:p14="http://schemas.microsoft.com/office/powerpoint/2010/main" val="169948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1717-33CD-1021-F88B-A9686AB4F903}"/>
              </a:ext>
            </a:extLst>
          </p:cNvPr>
          <p:cNvSpPr>
            <a:spLocks noGrp="1"/>
          </p:cNvSpPr>
          <p:nvPr>
            <p:ph type="title"/>
          </p:nvPr>
        </p:nvSpPr>
        <p:spPr/>
        <p:txBody>
          <a:bodyPr/>
          <a:lstStyle/>
          <a:p>
            <a:r>
              <a:rPr lang="en-US" dirty="0"/>
              <a:t>Clustering Results</a:t>
            </a:r>
          </a:p>
        </p:txBody>
      </p:sp>
      <p:pic>
        <p:nvPicPr>
          <p:cNvPr id="5" name="Content Placeholder 4">
            <a:extLst>
              <a:ext uri="{FF2B5EF4-FFF2-40B4-BE49-F238E27FC236}">
                <a16:creationId xmlns:a16="http://schemas.microsoft.com/office/drawing/2014/main" id="{E0C71CD4-EF09-0A82-4646-C7373A0C15DD}"/>
              </a:ext>
            </a:extLst>
          </p:cNvPr>
          <p:cNvPicPr>
            <a:picLocks noGrp="1" noChangeAspect="1"/>
          </p:cNvPicPr>
          <p:nvPr>
            <p:ph idx="1"/>
          </p:nvPr>
        </p:nvPicPr>
        <p:blipFill>
          <a:blip r:embed="rId2"/>
          <a:stretch>
            <a:fillRect/>
          </a:stretch>
        </p:blipFill>
        <p:spPr>
          <a:xfrm>
            <a:off x="4887358" y="1173281"/>
            <a:ext cx="5397500" cy="3835400"/>
          </a:xfrm>
        </p:spPr>
      </p:pic>
      <p:sp>
        <p:nvSpPr>
          <p:cNvPr id="6" name="TextBox 5">
            <a:extLst>
              <a:ext uri="{FF2B5EF4-FFF2-40B4-BE49-F238E27FC236}">
                <a16:creationId xmlns:a16="http://schemas.microsoft.com/office/drawing/2014/main" id="{8D3150DC-FF24-AFAE-641D-E4C54761C905}"/>
              </a:ext>
            </a:extLst>
          </p:cNvPr>
          <p:cNvSpPr txBox="1"/>
          <p:nvPr/>
        </p:nvSpPr>
        <p:spPr>
          <a:xfrm>
            <a:off x="4718649" y="5244860"/>
            <a:ext cx="5995358" cy="1200329"/>
          </a:xfrm>
          <a:prstGeom prst="rect">
            <a:avLst/>
          </a:prstGeom>
          <a:noFill/>
        </p:spPr>
        <p:txBody>
          <a:bodyPr wrap="square" rtlCol="0">
            <a:spAutoFit/>
          </a:bodyPr>
          <a:lstStyle/>
          <a:p>
            <a:r>
              <a:rPr lang="en-US" dirty="0"/>
              <a:t>0: Cash, 1: Credit Card, 2 : Phone</a:t>
            </a:r>
          </a:p>
          <a:p>
            <a:endParaRPr lang="en-US" dirty="0"/>
          </a:p>
          <a:p>
            <a:r>
              <a:rPr lang="en-US" dirty="0"/>
              <a:t>No Clusters, however notice that cash payments are only located on the bottom left.</a:t>
            </a:r>
          </a:p>
        </p:txBody>
      </p:sp>
    </p:spTree>
    <p:extLst>
      <p:ext uri="{BB962C8B-B14F-4D97-AF65-F5344CB8AC3E}">
        <p14:creationId xmlns:p14="http://schemas.microsoft.com/office/powerpoint/2010/main" val="268102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9358-7706-020C-1CF9-FF2A4FB503E4}"/>
              </a:ext>
            </a:extLst>
          </p:cNvPr>
          <p:cNvSpPr>
            <a:spLocks noGrp="1"/>
          </p:cNvSpPr>
          <p:nvPr>
            <p:ph type="title"/>
          </p:nvPr>
        </p:nvSpPr>
        <p:spPr/>
        <p:txBody>
          <a:bodyPr/>
          <a:lstStyle/>
          <a:p>
            <a:r>
              <a:rPr lang="en-US" dirty="0"/>
              <a:t>Logistic Regression</a:t>
            </a:r>
          </a:p>
        </p:txBody>
      </p:sp>
      <p:pic>
        <p:nvPicPr>
          <p:cNvPr id="5" name="Content Placeholder 4">
            <a:extLst>
              <a:ext uri="{FF2B5EF4-FFF2-40B4-BE49-F238E27FC236}">
                <a16:creationId xmlns:a16="http://schemas.microsoft.com/office/drawing/2014/main" id="{F6F94919-13C1-48B9-CA28-B2B58C4DC444}"/>
              </a:ext>
            </a:extLst>
          </p:cNvPr>
          <p:cNvPicPr>
            <a:picLocks noGrp="1" noChangeAspect="1"/>
          </p:cNvPicPr>
          <p:nvPr>
            <p:ph idx="1"/>
          </p:nvPr>
        </p:nvPicPr>
        <p:blipFill>
          <a:blip r:embed="rId2"/>
          <a:stretch>
            <a:fillRect/>
          </a:stretch>
        </p:blipFill>
        <p:spPr>
          <a:xfrm>
            <a:off x="4692650" y="479346"/>
            <a:ext cx="2294746" cy="2533566"/>
          </a:xfrm>
        </p:spPr>
      </p:pic>
      <p:pic>
        <p:nvPicPr>
          <p:cNvPr id="7" name="Picture 6">
            <a:extLst>
              <a:ext uri="{FF2B5EF4-FFF2-40B4-BE49-F238E27FC236}">
                <a16:creationId xmlns:a16="http://schemas.microsoft.com/office/drawing/2014/main" id="{B303C8F4-F40A-8AB2-7385-035600D9AD4D}"/>
              </a:ext>
            </a:extLst>
          </p:cNvPr>
          <p:cNvPicPr>
            <a:picLocks noChangeAspect="1"/>
          </p:cNvPicPr>
          <p:nvPr/>
        </p:nvPicPr>
        <p:blipFill>
          <a:blip r:embed="rId3"/>
          <a:stretch>
            <a:fillRect/>
          </a:stretch>
        </p:blipFill>
        <p:spPr>
          <a:xfrm>
            <a:off x="4692650" y="3123122"/>
            <a:ext cx="6159500" cy="2095500"/>
          </a:xfrm>
          <a:prstGeom prst="rect">
            <a:avLst/>
          </a:prstGeom>
        </p:spPr>
      </p:pic>
      <p:pic>
        <p:nvPicPr>
          <p:cNvPr id="10" name="Picture 9">
            <a:extLst>
              <a:ext uri="{FF2B5EF4-FFF2-40B4-BE49-F238E27FC236}">
                <a16:creationId xmlns:a16="http://schemas.microsoft.com/office/drawing/2014/main" id="{154E5522-F381-B173-F27C-324B71F9D60A}"/>
              </a:ext>
            </a:extLst>
          </p:cNvPr>
          <p:cNvPicPr>
            <a:picLocks noChangeAspect="1"/>
          </p:cNvPicPr>
          <p:nvPr/>
        </p:nvPicPr>
        <p:blipFill>
          <a:blip r:embed="rId4"/>
          <a:stretch>
            <a:fillRect/>
          </a:stretch>
        </p:blipFill>
        <p:spPr>
          <a:xfrm>
            <a:off x="4510297" y="5457083"/>
            <a:ext cx="6794500" cy="317500"/>
          </a:xfrm>
          <a:prstGeom prst="rect">
            <a:avLst/>
          </a:prstGeom>
        </p:spPr>
      </p:pic>
      <p:sp>
        <p:nvSpPr>
          <p:cNvPr id="11" name="TextBox 10">
            <a:extLst>
              <a:ext uri="{FF2B5EF4-FFF2-40B4-BE49-F238E27FC236}">
                <a16:creationId xmlns:a16="http://schemas.microsoft.com/office/drawing/2014/main" id="{F075F256-C7D2-F048-C772-082E15042687}"/>
              </a:ext>
            </a:extLst>
          </p:cNvPr>
          <p:cNvSpPr txBox="1"/>
          <p:nvPr/>
        </p:nvSpPr>
        <p:spPr>
          <a:xfrm>
            <a:off x="600614" y="5457083"/>
            <a:ext cx="3786996" cy="1200329"/>
          </a:xfrm>
          <a:prstGeom prst="rect">
            <a:avLst/>
          </a:prstGeom>
          <a:noFill/>
        </p:spPr>
        <p:txBody>
          <a:bodyPr wrap="square" rtlCol="0">
            <a:spAutoFit/>
          </a:bodyPr>
          <a:lstStyle/>
          <a:p>
            <a:r>
              <a:rPr lang="en-US" dirty="0"/>
              <a:t>Poor logistic regression result, meaning that payment is truly random based off duration and amount paid.</a:t>
            </a:r>
          </a:p>
        </p:txBody>
      </p:sp>
    </p:spTree>
    <p:extLst>
      <p:ext uri="{BB962C8B-B14F-4D97-AF65-F5344CB8AC3E}">
        <p14:creationId xmlns:p14="http://schemas.microsoft.com/office/powerpoint/2010/main" val="213436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3E7E-5BB7-D243-A521-25B355C07470}"/>
              </a:ext>
            </a:extLst>
          </p:cNvPr>
          <p:cNvSpPr>
            <a:spLocks noGrp="1"/>
          </p:cNvSpPr>
          <p:nvPr>
            <p:ph type="title"/>
          </p:nvPr>
        </p:nvSpPr>
        <p:spPr/>
        <p:txBody>
          <a:bodyPr>
            <a:normAutofit fontScale="90000"/>
          </a:bodyPr>
          <a:lstStyle/>
          <a:p>
            <a:r>
              <a:rPr lang="en-US" dirty="0"/>
              <a:t>Now let’s see what happens when we set it to cash and non cash</a:t>
            </a:r>
          </a:p>
        </p:txBody>
      </p:sp>
      <p:sp>
        <p:nvSpPr>
          <p:cNvPr id="3" name="Text Placeholder 2">
            <a:extLst>
              <a:ext uri="{FF2B5EF4-FFF2-40B4-BE49-F238E27FC236}">
                <a16:creationId xmlns:a16="http://schemas.microsoft.com/office/drawing/2014/main" id="{A431039A-DDC6-B3BF-6C56-5BE8257480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03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4BDC-0554-2E68-5D0D-E9F5BE14B2D0}"/>
              </a:ext>
            </a:extLst>
          </p:cNvPr>
          <p:cNvSpPr>
            <a:spLocks noGrp="1"/>
          </p:cNvSpPr>
          <p:nvPr>
            <p:ph type="title"/>
          </p:nvPr>
        </p:nvSpPr>
        <p:spPr/>
        <p:txBody>
          <a:bodyPr/>
          <a:lstStyle/>
          <a:p>
            <a:r>
              <a:rPr lang="en-US" dirty="0"/>
              <a:t>Clustering Results</a:t>
            </a:r>
          </a:p>
        </p:txBody>
      </p:sp>
      <p:pic>
        <p:nvPicPr>
          <p:cNvPr id="5" name="Content Placeholder 4">
            <a:extLst>
              <a:ext uri="{FF2B5EF4-FFF2-40B4-BE49-F238E27FC236}">
                <a16:creationId xmlns:a16="http://schemas.microsoft.com/office/drawing/2014/main" id="{F8694F44-486F-25D2-0254-BDC34AA1ADFB}"/>
              </a:ext>
            </a:extLst>
          </p:cNvPr>
          <p:cNvPicPr>
            <a:picLocks noGrp="1" noChangeAspect="1"/>
          </p:cNvPicPr>
          <p:nvPr>
            <p:ph idx="1"/>
          </p:nvPr>
        </p:nvPicPr>
        <p:blipFill>
          <a:blip r:embed="rId2"/>
          <a:stretch>
            <a:fillRect/>
          </a:stretch>
        </p:blipFill>
        <p:spPr>
          <a:xfrm>
            <a:off x="5591969" y="1547812"/>
            <a:ext cx="5076031" cy="3577393"/>
          </a:xfrm>
        </p:spPr>
      </p:pic>
      <p:sp>
        <p:nvSpPr>
          <p:cNvPr id="6" name="TextBox 5">
            <a:extLst>
              <a:ext uri="{FF2B5EF4-FFF2-40B4-BE49-F238E27FC236}">
                <a16:creationId xmlns:a16="http://schemas.microsoft.com/office/drawing/2014/main" id="{0DD5DABF-DF1C-053C-D3BB-2943CB02318C}"/>
              </a:ext>
            </a:extLst>
          </p:cNvPr>
          <p:cNvSpPr txBox="1"/>
          <p:nvPr/>
        </p:nvSpPr>
        <p:spPr>
          <a:xfrm>
            <a:off x="5399314" y="5421086"/>
            <a:ext cx="5464629" cy="923330"/>
          </a:xfrm>
          <a:prstGeom prst="rect">
            <a:avLst/>
          </a:prstGeom>
          <a:noFill/>
        </p:spPr>
        <p:txBody>
          <a:bodyPr wrap="square" rtlCol="0">
            <a:spAutoFit/>
          </a:bodyPr>
          <a:lstStyle/>
          <a:p>
            <a:r>
              <a:rPr lang="en-US" dirty="0"/>
              <a:t>It looks like people generally don’t pay with cash and even if they do, it is either a small amount or they are staying for a short duration.</a:t>
            </a:r>
          </a:p>
        </p:txBody>
      </p:sp>
    </p:spTree>
    <p:extLst>
      <p:ext uri="{BB962C8B-B14F-4D97-AF65-F5344CB8AC3E}">
        <p14:creationId xmlns:p14="http://schemas.microsoft.com/office/powerpoint/2010/main" val="346112093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4139</TotalTime>
  <Words>403</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 Light</vt:lpstr>
      <vt:lpstr>Rockwell</vt:lpstr>
      <vt:lpstr>Wingdings</vt:lpstr>
      <vt:lpstr>Atlas</vt:lpstr>
      <vt:lpstr>Are coins redundant?</vt:lpstr>
      <vt:lpstr>Background</vt:lpstr>
      <vt:lpstr>About the dataset</vt:lpstr>
      <vt:lpstr>Exploration</vt:lpstr>
      <vt:lpstr>Objective</vt:lpstr>
      <vt:lpstr>Clustering Results</vt:lpstr>
      <vt:lpstr>Logistic Regression</vt:lpstr>
      <vt:lpstr>Now let’s see what happens when we set it to cash and non cash</vt:lpstr>
      <vt:lpstr>Clustering Results</vt:lpstr>
      <vt:lpstr>Logistic Regression</vt:lpstr>
      <vt:lpstr>Linear SVC</vt:lpstr>
      <vt:lpstr>Conclusions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coins redundant?</dc:title>
  <dc:creator>Rayhan Aurelio</dc:creator>
  <cp:lastModifiedBy>Rayhan Aurelio</cp:lastModifiedBy>
  <cp:revision>3</cp:revision>
  <dcterms:created xsi:type="dcterms:W3CDTF">2022-08-09T00:45:13Z</dcterms:created>
  <dcterms:modified xsi:type="dcterms:W3CDTF">2022-08-11T21:45:07Z</dcterms:modified>
</cp:coreProperties>
</file>