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2" r:id="rId6"/>
    <p:sldId id="264" r:id="rId7"/>
    <p:sldId id="265" r:id="rId8"/>
    <p:sldId id="267" r:id="rId9"/>
    <p:sldId id="268" r:id="rId10"/>
    <p:sldId id="269" r:id="rId11"/>
    <p:sldId id="271" r:id="rId12"/>
    <p:sldId id="261" r:id="rId13"/>
    <p:sldId id="272" r:id="rId14"/>
    <p:sldId id="273" r:id="rId15"/>
    <p:sldId id="27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3"/>
    <p:restoredTop sz="96327"/>
  </p:normalViewPr>
  <p:slideViewPr>
    <p:cSldViewPr snapToGrid="0" snapToObjects="1">
      <p:cViewPr varScale="1">
        <p:scale>
          <a:sx n="57" d="100"/>
          <a:sy n="57" d="100"/>
        </p:scale>
        <p:origin x="192" y="2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6D8FF-72F9-DD1B-5A40-CEDB2A4C5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makes a country happy?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93A6-DFA3-F4D2-1522-420600CD6B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555 Project by Rayhan Aurelio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090656-FFDA-DE83-E0FC-585AB51F8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17" y="588498"/>
            <a:ext cx="5049781" cy="284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36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6D27-C2A2-037A-4824-ED67BBC4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What are the best and worst ranked countries (Generosity)?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C6695-FA96-605C-D222-5216FC8D2E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Worst – Greece 🇬🇷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4FB74A-D2AD-DA8B-D9B2-EE715F4898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Score = 5.409</a:t>
            </a:r>
          </a:p>
          <a:p>
            <a:r>
              <a:rPr lang="en-US" dirty="0"/>
              <a:t>Year = 2018</a:t>
            </a:r>
          </a:p>
          <a:p>
            <a:r>
              <a:rPr lang="en-US" dirty="0"/>
              <a:t>Log GDP per Capita = 10.299</a:t>
            </a:r>
          </a:p>
          <a:p>
            <a:r>
              <a:rPr lang="en-US" dirty="0"/>
              <a:t>Social Support = 0.794</a:t>
            </a:r>
          </a:p>
          <a:p>
            <a:r>
              <a:rPr lang="en-US" dirty="0"/>
              <a:t>Life Expectancy = 72.40</a:t>
            </a:r>
          </a:p>
          <a:p>
            <a:r>
              <a:rPr lang="en-US" dirty="0"/>
              <a:t>Freedom Index = 0.564</a:t>
            </a:r>
          </a:p>
          <a:p>
            <a:r>
              <a:rPr lang="en-US" dirty="0"/>
              <a:t>Generosity = -0.335</a:t>
            </a:r>
          </a:p>
          <a:p>
            <a:r>
              <a:rPr lang="en-US" dirty="0"/>
              <a:t>Perceptions of corruption = 0.860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C61764-D46F-5532-38CD-C91B5DA73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Best – Myanmar 🇲🇲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E21ED3-F135-8234-1082-8D1A640101D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Score = 4.176</a:t>
            </a:r>
          </a:p>
          <a:p>
            <a:r>
              <a:rPr lang="en-US" dirty="0"/>
              <a:t>Year = 2013</a:t>
            </a:r>
          </a:p>
          <a:p>
            <a:r>
              <a:rPr lang="en-US" dirty="0"/>
              <a:t>Log GDP per Capita = 8.230</a:t>
            </a:r>
          </a:p>
          <a:p>
            <a:r>
              <a:rPr lang="en-US" dirty="0"/>
              <a:t>Social Support = 0.757</a:t>
            </a:r>
          </a:p>
          <a:p>
            <a:r>
              <a:rPr lang="en-US" dirty="0"/>
              <a:t>Life Expectancy = 57.38</a:t>
            </a:r>
          </a:p>
          <a:p>
            <a:r>
              <a:rPr lang="en-US" dirty="0"/>
              <a:t>Freedom index = 0.775</a:t>
            </a:r>
          </a:p>
          <a:p>
            <a:r>
              <a:rPr lang="en-US" dirty="0"/>
              <a:t>Generosity = 0.689</a:t>
            </a:r>
          </a:p>
          <a:p>
            <a:r>
              <a:rPr lang="en-US" dirty="0"/>
              <a:t>Perceptions of corruption = 0.638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D0DC14-8AE8-A5E8-6492-29CDC505ADC4}"/>
              </a:ext>
            </a:extLst>
          </p:cNvPr>
          <p:cNvSpPr txBox="1"/>
          <p:nvPr/>
        </p:nvSpPr>
        <p:spPr>
          <a:xfrm>
            <a:off x="4371703" y="6226146"/>
            <a:ext cx="22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Difference = -1.233</a:t>
            </a:r>
          </a:p>
        </p:txBody>
      </p:sp>
    </p:spTree>
    <p:extLst>
      <p:ext uri="{BB962C8B-B14F-4D97-AF65-F5344CB8AC3E}">
        <p14:creationId xmlns:p14="http://schemas.microsoft.com/office/powerpoint/2010/main" val="973933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6D27-C2A2-037A-4824-ED67BBC4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What are the best and worst ranked countries (Perceptions of corruption)?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C6695-FA96-605C-D222-5216FC8D2E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Worst – Hungary 🇭🇺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4FB74A-D2AD-DA8B-D9B2-EE715F4898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Score = 4.725</a:t>
            </a:r>
          </a:p>
          <a:p>
            <a:r>
              <a:rPr lang="en-US" dirty="0"/>
              <a:t>Year = 2010</a:t>
            </a:r>
          </a:p>
          <a:p>
            <a:r>
              <a:rPr lang="en-US" dirty="0"/>
              <a:t>Log GDP per Capita = 10.106</a:t>
            </a:r>
          </a:p>
          <a:p>
            <a:r>
              <a:rPr lang="en-US" dirty="0"/>
              <a:t>Social Support = 0.896</a:t>
            </a:r>
          </a:p>
          <a:p>
            <a:r>
              <a:rPr lang="en-US" dirty="0"/>
              <a:t>Life Expectancy = 65.50</a:t>
            </a:r>
          </a:p>
          <a:p>
            <a:r>
              <a:rPr lang="en-US" dirty="0"/>
              <a:t>Freedom Index = 0.514</a:t>
            </a:r>
          </a:p>
          <a:p>
            <a:r>
              <a:rPr lang="en-US" dirty="0"/>
              <a:t>Generosity = -0.145</a:t>
            </a:r>
          </a:p>
          <a:p>
            <a:r>
              <a:rPr lang="en-US" dirty="0"/>
              <a:t>Perceptions of corruption = 0.983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C61764-D46F-5532-38CD-C91B5DA73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Best – Singapore 🇸🇬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E21ED3-F135-8234-1082-8D1A640101D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Score = 6.145</a:t>
            </a:r>
          </a:p>
          <a:p>
            <a:r>
              <a:rPr lang="en-US" dirty="0"/>
              <a:t>Year = 2009</a:t>
            </a:r>
          </a:p>
          <a:p>
            <a:r>
              <a:rPr lang="en-US" dirty="0"/>
              <a:t>Log GDP per Capita = 11.149</a:t>
            </a:r>
          </a:p>
          <a:p>
            <a:r>
              <a:rPr lang="en-US" dirty="0"/>
              <a:t>Social Support = 0.866</a:t>
            </a:r>
          </a:p>
          <a:p>
            <a:r>
              <a:rPr lang="en-US" dirty="0"/>
              <a:t>Life Expectancy = 74.50</a:t>
            </a:r>
          </a:p>
          <a:p>
            <a:r>
              <a:rPr lang="en-US" dirty="0"/>
              <a:t>Freedom index = 0.776</a:t>
            </a:r>
          </a:p>
          <a:p>
            <a:r>
              <a:rPr lang="en-US" dirty="0"/>
              <a:t>Generosity = -0.075</a:t>
            </a:r>
          </a:p>
          <a:p>
            <a:r>
              <a:rPr lang="en-US" dirty="0"/>
              <a:t>Perceptions of corruption = 0.035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573350-BEF1-1D54-CA93-0699E9757AF7}"/>
              </a:ext>
            </a:extLst>
          </p:cNvPr>
          <p:cNvSpPr txBox="1"/>
          <p:nvPr/>
        </p:nvSpPr>
        <p:spPr>
          <a:xfrm>
            <a:off x="4476206" y="6191794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Difference = 1.42</a:t>
            </a:r>
          </a:p>
        </p:txBody>
      </p:sp>
    </p:spTree>
    <p:extLst>
      <p:ext uri="{BB962C8B-B14F-4D97-AF65-F5344CB8AC3E}">
        <p14:creationId xmlns:p14="http://schemas.microsoft.com/office/powerpoint/2010/main" val="2224332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4952A-4C87-5BC5-23C9-07EAC102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Linear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220D29-38D1-222C-DE8E-484419A11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808" y="2374900"/>
            <a:ext cx="6077412" cy="36775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930155-CB54-63DD-B1E5-1BAEBF817B9A}"/>
              </a:ext>
            </a:extLst>
          </p:cNvPr>
          <p:cNvSpPr txBox="1"/>
          <p:nvPr/>
        </p:nvSpPr>
        <p:spPr>
          <a:xfrm>
            <a:off x="6945086" y="2374900"/>
            <a:ext cx="46590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we can observe from, the linear regression.</a:t>
            </a:r>
          </a:p>
          <a:p>
            <a:r>
              <a:rPr lang="en-US" dirty="0"/>
              <a:t>- All of the variables are significant</a:t>
            </a:r>
          </a:p>
          <a:p>
            <a:r>
              <a:rPr lang="en-US" dirty="0"/>
              <a:t>	- Social support looks like to have 	the most positive correlation</a:t>
            </a:r>
          </a:p>
          <a:p>
            <a:r>
              <a:rPr lang="en-US" dirty="0"/>
              <a:t>	- Perceptions of corruption is the 	only negatively correlated variable.</a:t>
            </a:r>
          </a:p>
        </p:txBody>
      </p:sp>
    </p:spTree>
    <p:extLst>
      <p:ext uri="{BB962C8B-B14F-4D97-AF65-F5344CB8AC3E}">
        <p14:creationId xmlns:p14="http://schemas.microsoft.com/office/powerpoint/2010/main" val="2912634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1E11-C4C2-228D-557E-A18254BD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ANOVA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9381A3-C3D4-491D-B511-DE669B63D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714" y="2286000"/>
            <a:ext cx="6677539" cy="22424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5B4EB6-50F8-8348-BC92-A43209EAC073}"/>
              </a:ext>
            </a:extLst>
          </p:cNvPr>
          <p:cNvSpPr txBox="1"/>
          <p:nvPr/>
        </p:nvSpPr>
        <p:spPr>
          <a:xfrm>
            <a:off x="7367451" y="2286000"/>
            <a:ext cx="4467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ANOVA table states that all of the variables are significant (p-value less than 0.05)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30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DAB00-FA2E-3AB6-2ADA-12CF4DE0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9A1F-2F76-5ADC-CDE6-9A100E47A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off both of these analyses the variables that contribute the most are as follows (from most to least)</a:t>
            </a:r>
          </a:p>
          <a:p>
            <a:pPr lvl="1"/>
            <a:r>
              <a:rPr lang="en-US" dirty="0"/>
              <a:t>Social Support = Increases by 2.31 for every 1 point increase</a:t>
            </a:r>
          </a:p>
          <a:p>
            <a:pPr lvl="1"/>
            <a:r>
              <a:rPr lang="en-US" dirty="0"/>
              <a:t>Log GDP per Capita = increases by 0.36 for every 1 point increase</a:t>
            </a:r>
          </a:p>
          <a:p>
            <a:pPr lvl="1"/>
            <a:r>
              <a:rPr lang="en-US" dirty="0"/>
              <a:t>Life Expectancy = increase by 0.292 for every 10 year increase after the age of 32</a:t>
            </a:r>
          </a:p>
          <a:p>
            <a:pPr lvl="1"/>
            <a:r>
              <a:rPr lang="en-US" dirty="0"/>
              <a:t>Freedom to make life choices = increases by 0.106 for every 0.1 point increase</a:t>
            </a:r>
          </a:p>
          <a:p>
            <a:pPr lvl="1"/>
            <a:r>
              <a:rPr lang="en-US" dirty="0"/>
              <a:t>Perceptions of Corruption = increases by 0.06 for every 0.1 point decrease</a:t>
            </a:r>
          </a:p>
          <a:p>
            <a:pPr lvl="1"/>
            <a:r>
              <a:rPr lang="en-US" dirty="0"/>
              <a:t>Generosity = increases by 0.007 for every 0.01 point increase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57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1DAE30-8A53-72BA-911E-E405D2495F62}"/>
              </a:ext>
            </a:extLst>
          </p:cNvPr>
          <p:cNvSpPr txBox="1"/>
          <p:nvPr/>
        </p:nvSpPr>
        <p:spPr>
          <a:xfrm>
            <a:off x="713678" y="1271239"/>
            <a:ext cx="10236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Therefore, a happy country is one which emphasizes the most on social support. In other words, a society which cares for each other.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311BBD-4715-965D-0E71-4F72C5C1231C}"/>
              </a:ext>
            </a:extLst>
          </p:cNvPr>
          <p:cNvSpPr txBox="1"/>
          <p:nvPr/>
        </p:nvSpPr>
        <p:spPr>
          <a:xfrm>
            <a:off x="981307" y="2943922"/>
            <a:ext cx="102145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4253896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C1D5-1719-3515-1232-0CB044DC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C62C8-6A39-FE06-F6CE-D2F717AED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https://</a:t>
            </a:r>
            <a:r>
              <a:rPr lang="en-US" dirty="0" err="1"/>
              <a:t>worldhappiness.report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6974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24A5-48ED-46F5-0832-7C11C3DB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A5E18-A3C8-A240-4B20-4B0A51873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740" y="1610744"/>
            <a:ext cx="10554574" cy="3636511"/>
          </a:xfrm>
        </p:spPr>
        <p:txBody>
          <a:bodyPr/>
          <a:lstStyle/>
          <a:p>
            <a:r>
              <a:rPr lang="en-US" dirty="0"/>
              <a:t>I started this assignment in hopes to answer the question to what makes a country truly happy.</a:t>
            </a:r>
          </a:p>
          <a:p>
            <a:pPr lvl="1"/>
            <a:r>
              <a:rPr lang="en-US" dirty="0"/>
              <a:t>We like to measure and compare the success of a country based on various metrics like life expectancy and income.</a:t>
            </a:r>
          </a:p>
          <a:p>
            <a:pPr lvl="2"/>
            <a:r>
              <a:rPr lang="en-US" dirty="0"/>
              <a:t>While no country is perfect, there is obviously something we can all learn in top ranking countries so that we can all live in a happier society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9807C5-73CB-E699-ADE3-64A2A1946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286" y="4220293"/>
            <a:ext cx="2455712" cy="245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6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F1BD-0B89-6EA1-45A6-CE93680B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7F724-EA2E-65D4-FFF8-B4EBC12B7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used for this assignment is obtained from the World Happiness Report [1]</a:t>
            </a:r>
          </a:p>
          <a:p>
            <a:pPr lvl="1"/>
            <a:r>
              <a:rPr lang="en-US" dirty="0"/>
              <a:t>It contains happiness ranking for every country in between the years 2005-2020</a:t>
            </a:r>
          </a:p>
          <a:p>
            <a:pPr lvl="2"/>
            <a:r>
              <a:rPr lang="en-US" dirty="0"/>
              <a:t>Life Ladder = A score for the happiness a country has in that year</a:t>
            </a:r>
          </a:p>
          <a:p>
            <a:pPr lvl="2"/>
            <a:r>
              <a:rPr lang="en-US" dirty="0"/>
              <a:t>Log GDP per Capita = the logged GDP per capita of every country (to adjust for growth)</a:t>
            </a:r>
          </a:p>
          <a:p>
            <a:pPr lvl="2"/>
            <a:r>
              <a:rPr lang="en-US" dirty="0"/>
              <a:t>Social Support = The score for that country’s social support (how well welfare is)</a:t>
            </a:r>
          </a:p>
          <a:p>
            <a:pPr lvl="2"/>
            <a:r>
              <a:rPr lang="en-US" dirty="0"/>
              <a:t>Healthy Life Expectancy at Birth = Expected lifespan</a:t>
            </a:r>
          </a:p>
          <a:p>
            <a:pPr lvl="2"/>
            <a:r>
              <a:rPr lang="en-US" dirty="0"/>
              <a:t>Freedom to make life choices = How much someone is allowed to make life choices</a:t>
            </a:r>
          </a:p>
          <a:p>
            <a:pPr lvl="2"/>
            <a:r>
              <a:rPr lang="en-US" dirty="0"/>
              <a:t>Generosity = A metric to measure how much the country has donated to charity</a:t>
            </a:r>
          </a:p>
          <a:p>
            <a:pPr lvl="2"/>
            <a:r>
              <a:rPr lang="en-US" dirty="0"/>
              <a:t>Perceptions of corruption = How badly the citizens of said country think corruption in their country is</a:t>
            </a:r>
          </a:p>
        </p:txBody>
      </p:sp>
    </p:spTree>
    <p:extLst>
      <p:ext uri="{BB962C8B-B14F-4D97-AF65-F5344CB8AC3E}">
        <p14:creationId xmlns:p14="http://schemas.microsoft.com/office/powerpoint/2010/main" val="398573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0C72-4296-109B-E41E-1AC91976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8297F-C47F-5BA6-00B2-2FB650FCC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will be done in </a:t>
            </a:r>
            <a:r>
              <a:rPr lang="en-US" dirty="0" err="1"/>
              <a:t>Rstudio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As all of the independent variables are numeric, I will be performing a linear regression</a:t>
            </a:r>
          </a:p>
          <a:p>
            <a:pPr lvl="1"/>
            <a:r>
              <a:rPr lang="en-US" dirty="0"/>
              <a:t>Given that there is only one dependent variable I will also doing an ANOVA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07A70A-2450-6C95-0BDD-AA068C52F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485" y="5134768"/>
            <a:ext cx="4039507" cy="141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1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6D27-C2A2-037A-4824-ED67BBC4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are the best and worst ranked countries (overall)?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C6695-FA96-605C-D222-5216FC8D2E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Worst – Afghanistan 🇦🇫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4FB74A-D2AD-DA8B-D9B2-EE715F4898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Score = 2.375</a:t>
            </a:r>
          </a:p>
          <a:p>
            <a:r>
              <a:rPr lang="en-US" dirty="0"/>
              <a:t>Year = 2019</a:t>
            </a:r>
          </a:p>
          <a:p>
            <a:r>
              <a:rPr lang="en-US" dirty="0"/>
              <a:t>Log GDP per Capita = 7.697</a:t>
            </a:r>
          </a:p>
          <a:p>
            <a:r>
              <a:rPr lang="en-US" dirty="0"/>
              <a:t>Social Support = 0.420</a:t>
            </a:r>
          </a:p>
          <a:p>
            <a:r>
              <a:rPr lang="en-US" dirty="0"/>
              <a:t>Life Expectancy = 52.4</a:t>
            </a:r>
          </a:p>
          <a:p>
            <a:r>
              <a:rPr lang="en-US" dirty="0"/>
              <a:t>Freedom Index = 0.394</a:t>
            </a:r>
          </a:p>
          <a:p>
            <a:r>
              <a:rPr lang="en-US" dirty="0"/>
              <a:t>Generosity = -0.108</a:t>
            </a:r>
          </a:p>
          <a:p>
            <a:r>
              <a:rPr lang="en-US" dirty="0"/>
              <a:t>Perceptions of corruption = 0.924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C61764-D46F-5532-38CD-C91B5DA73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Best – Denmark 🇩🇰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E21ED3-F135-8234-1082-8D1A640101D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Score = 7.971</a:t>
            </a:r>
          </a:p>
          <a:p>
            <a:r>
              <a:rPr lang="en-US" dirty="0"/>
              <a:t>Year = 2008</a:t>
            </a:r>
          </a:p>
          <a:p>
            <a:r>
              <a:rPr lang="en-US" dirty="0"/>
              <a:t>Log GDP per Capita = 10.880</a:t>
            </a:r>
          </a:p>
          <a:p>
            <a:r>
              <a:rPr lang="en-US" dirty="0"/>
              <a:t>Social Support = 0.954</a:t>
            </a:r>
          </a:p>
          <a:p>
            <a:r>
              <a:rPr lang="en-US" dirty="0"/>
              <a:t>Life Expectancy = 70.08</a:t>
            </a:r>
          </a:p>
          <a:p>
            <a:r>
              <a:rPr lang="en-US" dirty="0"/>
              <a:t>Freedom index = 0.970</a:t>
            </a:r>
          </a:p>
          <a:p>
            <a:r>
              <a:rPr lang="en-US" dirty="0"/>
              <a:t>Generosity = 0.272</a:t>
            </a:r>
          </a:p>
          <a:p>
            <a:r>
              <a:rPr lang="en-US" dirty="0"/>
              <a:t>Perceptions of corruption = 0.248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D60591-C835-57B4-4DF7-F84E9A7BC1A2}"/>
              </a:ext>
            </a:extLst>
          </p:cNvPr>
          <p:cNvSpPr txBox="1"/>
          <p:nvPr/>
        </p:nvSpPr>
        <p:spPr>
          <a:xfrm>
            <a:off x="4563291" y="5991497"/>
            <a:ext cx="221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 = 5.596</a:t>
            </a:r>
          </a:p>
        </p:txBody>
      </p:sp>
    </p:spTree>
    <p:extLst>
      <p:ext uri="{BB962C8B-B14F-4D97-AF65-F5344CB8AC3E}">
        <p14:creationId xmlns:p14="http://schemas.microsoft.com/office/powerpoint/2010/main" val="301275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6D27-C2A2-037A-4824-ED67BBC4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What are the best and worst ranked countries (Log GDP per capita)?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C6695-FA96-605C-D222-5216FC8D2E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Worst – Burundi 🇧🇮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4FB74A-D2AD-DA8B-D9B2-EE715F4898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Score = 3.775</a:t>
            </a:r>
          </a:p>
          <a:p>
            <a:r>
              <a:rPr lang="en-US" dirty="0"/>
              <a:t>Year = 2018</a:t>
            </a:r>
          </a:p>
          <a:p>
            <a:r>
              <a:rPr lang="en-US" dirty="0"/>
              <a:t>Log GDP per Capita = 6.635</a:t>
            </a:r>
          </a:p>
          <a:p>
            <a:r>
              <a:rPr lang="en-US" dirty="0"/>
              <a:t>Social Support = 0.485</a:t>
            </a:r>
          </a:p>
          <a:p>
            <a:r>
              <a:rPr lang="en-US" dirty="0"/>
              <a:t>Life Expectancy = 53.4</a:t>
            </a:r>
          </a:p>
          <a:p>
            <a:r>
              <a:rPr lang="en-US" dirty="0"/>
              <a:t>Freedom Index = 0.646</a:t>
            </a:r>
          </a:p>
          <a:p>
            <a:r>
              <a:rPr lang="en-US" dirty="0"/>
              <a:t>Generosity = -0.024</a:t>
            </a:r>
          </a:p>
          <a:p>
            <a:r>
              <a:rPr lang="en-US" dirty="0"/>
              <a:t>Perceptions of corruption = 0.599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C61764-D46F-5532-38CD-C91B5DA73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Best – Luxembourg 🇱🇺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E21ED3-F135-8234-1082-8D1A640101D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Score = 7.404</a:t>
            </a:r>
          </a:p>
          <a:p>
            <a:r>
              <a:rPr lang="en-US" dirty="0"/>
              <a:t>Year = 2019</a:t>
            </a:r>
          </a:p>
          <a:p>
            <a:r>
              <a:rPr lang="en-US" dirty="0"/>
              <a:t>Log GDP per Capita = 11.648</a:t>
            </a:r>
          </a:p>
          <a:p>
            <a:r>
              <a:rPr lang="en-US" dirty="0"/>
              <a:t>Social Support = 0.912</a:t>
            </a:r>
          </a:p>
          <a:p>
            <a:r>
              <a:rPr lang="en-US" dirty="0"/>
              <a:t>Life Expectancy = 72.60</a:t>
            </a:r>
          </a:p>
          <a:p>
            <a:r>
              <a:rPr lang="en-US" dirty="0"/>
              <a:t>Freedom index = 0.930</a:t>
            </a:r>
          </a:p>
          <a:p>
            <a:r>
              <a:rPr lang="en-US" dirty="0"/>
              <a:t>Generosity = -0.045</a:t>
            </a:r>
          </a:p>
          <a:p>
            <a:r>
              <a:rPr lang="en-US" dirty="0"/>
              <a:t>Perceptions of corruption = 0.390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DF8A5D-D25A-F676-6DB0-42131EF58549}"/>
              </a:ext>
            </a:extLst>
          </p:cNvPr>
          <p:cNvSpPr txBox="1"/>
          <p:nvPr/>
        </p:nvSpPr>
        <p:spPr>
          <a:xfrm>
            <a:off x="4493623" y="5947954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 = 3.629</a:t>
            </a:r>
          </a:p>
        </p:txBody>
      </p:sp>
    </p:spTree>
    <p:extLst>
      <p:ext uri="{BB962C8B-B14F-4D97-AF65-F5344CB8AC3E}">
        <p14:creationId xmlns:p14="http://schemas.microsoft.com/office/powerpoint/2010/main" val="2387240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6D27-C2A2-037A-4824-ED67BBC4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What are the best and worst ranked countries (Social Support)?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C6695-FA96-605C-D222-5216FC8D2E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Worst – Central African Republic 🇨🇫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4FB74A-D2AD-DA8B-D9B2-EE715F4898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Score = 2.693</a:t>
            </a:r>
          </a:p>
          <a:p>
            <a:r>
              <a:rPr lang="en-US" dirty="0"/>
              <a:t>Year = 2016</a:t>
            </a:r>
          </a:p>
          <a:p>
            <a:r>
              <a:rPr lang="en-US" dirty="0"/>
              <a:t>Log GDP per Capita = 6.785</a:t>
            </a:r>
          </a:p>
          <a:p>
            <a:r>
              <a:rPr lang="en-US" dirty="0"/>
              <a:t>Social Support = 0.290</a:t>
            </a:r>
          </a:p>
          <a:p>
            <a:r>
              <a:rPr lang="en-US" dirty="0"/>
              <a:t>Life Expectancy = 44.90</a:t>
            </a:r>
          </a:p>
          <a:p>
            <a:r>
              <a:rPr lang="en-US" dirty="0"/>
              <a:t>Freedom Index = 0.624</a:t>
            </a:r>
          </a:p>
          <a:p>
            <a:r>
              <a:rPr lang="en-US" dirty="0"/>
              <a:t>Generosity = 0.033</a:t>
            </a:r>
          </a:p>
          <a:p>
            <a:r>
              <a:rPr lang="en-US" dirty="0"/>
              <a:t>Perceptions of corruption = 0.859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C61764-D46F-5532-38CD-C91B5DA73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Best – New Zealand 🇳🇿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E21ED3-F135-8234-1082-8D1A640101D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Score = 7.418</a:t>
            </a:r>
          </a:p>
          <a:p>
            <a:r>
              <a:rPr lang="en-US" dirty="0"/>
              <a:t>Year = 2015</a:t>
            </a:r>
          </a:p>
          <a:p>
            <a:r>
              <a:rPr lang="en-US" dirty="0"/>
              <a:t>Log GDP per Capita = 10.608</a:t>
            </a:r>
          </a:p>
          <a:p>
            <a:r>
              <a:rPr lang="en-US" dirty="0"/>
              <a:t>Social Support = 0.987</a:t>
            </a:r>
          </a:p>
          <a:p>
            <a:r>
              <a:rPr lang="en-US" dirty="0"/>
              <a:t>Life Expectancy = 72.60</a:t>
            </a:r>
          </a:p>
          <a:p>
            <a:r>
              <a:rPr lang="en-US" dirty="0"/>
              <a:t>Freedom index = 0.942</a:t>
            </a:r>
          </a:p>
          <a:p>
            <a:r>
              <a:rPr lang="en-US" dirty="0"/>
              <a:t>Generosity = 0.329</a:t>
            </a:r>
          </a:p>
          <a:p>
            <a:r>
              <a:rPr lang="en-US" dirty="0"/>
              <a:t>Perceptions of corruption = 0.186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55372D-3AFA-8C1F-7450-4B721218B1E4}"/>
              </a:ext>
            </a:extLst>
          </p:cNvPr>
          <p:cNvSpPr txBox="1"/>
          <p:nvPr/>
        </p:nvSpPr>
        <p:spPr>
          <a:xfrm>
            <a:off x="4441371" y="6139543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Difference = 4.725</a:t>
            </a:r>
          </a:p>
        </p:txBody>
      </p:sp>
    </p:spTree>
    <p:extLst>
      <p:ext uri="{BB962C8B-B14F-4D97-AF65-F5344CB8AC3E}">
        <p14:creationId xmlns:p14="http://schemas.microsoft.com/office/powerpoint/2010/main" val="1193786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6D27-C2A2-037A-4824-ED67BBC4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What are the best and worst ranked countries (Life </a:t>
            </a:r>
            <a:r>
              <a:rPr lang="en-US" sz="2400" dirty="0" err="1"/>
              <a:t>Expextancy</a:t>
            </a:r>
            <a:r>
              <a:rPr lang="en-US" sz="2400" dirty="0"/>
              <a:t>)?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C6695-FA96-605C-D222-5216FC8D2E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Worst – Haiti 🇭🇹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4FB74A-D2AD-DA8B-D9B2-EE715F4898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Score = 3.766</a:t>
            </a:r>
          </a:p>
          <a:p>
            <a:r>
              <a:rPr lang="en-US" dirty="0"/>
              <a:t>Year = 2010</a:t>
            </a:r>
          </a:p>
          <a:p>
            <a:r>
              <a:rPr lang="en-US" dirty="0"/>
              <a:t>Log GDP per Capita = 7.384</a:t>
            </a:r>
          </a:p>
          <a:p>
            <a:r>
              <a:rPr lang="en-US" dirty="0"/>
              <a:t>Social Support = 0.554</a:t>
            </a:r>
          </a:p>
          <a:p>
            <a:r>
              <a:rPr lang="en-US" dirty="0"/>
              <a:t>Life Expectancy = 32.300</a:t>
            </a:r>
          </a:p>
          <a:p>
            <a:r>
              <a:rPr lang="en-US" dirty="0"/>
              <a:t>Freedom Index = 0.373</a:t>
            </a:r>
          </a:p>
          <a:p>
            <a:r>
              <a:rPr lang="en-US" dirty="0"/>
              <a:t>Generosity = 0.216</a:t>
            </a:r>
          </a:p>
          <a:p>
            <a:r>
              <a:rPr lang="en-US" dirty="0"/>
              <a:t>Perceptions of corruption = 0.848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C61764-D46F-5532-38CD-C91B5DA73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Best – Singapore 🇸🇬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E21ED3-F135-8234-1082-8D1A640101D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Score = 6.378</a:t>
            </a:r>
          </a:p>
          <a:p>
            <a:r>
              <a:rPr lang="en-US" dirty="0"/>
              <a:t>Year = 2019</a:t>
            </a:r>
          </a:p>
          <a:p>
            <a:r>
              <a:rPr lang="en-US" dirty="0"/>
              <a:t>Log GDP per Capita = 11.486</a:t>
            </a:r>
          </a:p>
          <a:p>
            <a:r>
              <a:rPr lang="en-US" dirty="0"/>
              <a:t>Social Support = 0.925</a:t>
            </a:r>
          </a:p>
          <a:p>
            <a:r>
              <a:rPr lang="en-US" dirty="0"/>
              <a:t>Life Expectancy = 77.10</a:t>
            </a:r>
          </a:p>
          <a:p>
            <a:r>
              <a:rPr lang="en-US" dirty="0"/>
              <a:t>Freedom index = 0.938</a:t>
            </a:r>
          </a:p>
          <a:p>
            <a:r>
              <a:rPr lang="en-US" dirty="0"/>
              <a:t>Generosity = 0.027</a:t>
            </a:r>
          </a:p>
          <a:p>
            <a:r>
              <a:rPr lang="en-US" dirty="0"/>
              <a:t>Perceptions of corruption = 0.070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5A7838-A07B-42BF-75B7-0D550CFEFAB4}"/>
              </a:ext>
            </a:extLst>
          </p:cNvPr>
          <p:cNvSpPr txBox="1"/>
          <p:nvPr/>
        </p:nvSpPr>
        <p:spPr>
          <a:xfrm>
            <a:off x="4528457" y="6069874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Difference = 2.612</a:t>
            </a:r>
          </a:p>
        </p:txBody>
      </p:sp>
    </p:spTree>
    <p:extLst>
      <p:ext uri="{BB962C8B-B14F-4D97-AF65-F5344CB8AC3E}">
        <p14:creationId xmlns:p14="http://schemas.microsoft.com/office/powerpoint/2010/main" val="2868685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6D27-C2A2-037A-4824-ED67BBC4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What are the best and worst ranked countries (Freedom Index)?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C6695-FA96-605C-D222-5216FC8D2E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Worst – Bosnia and Herzegovina 🇧🇦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4FB74A-D2AD-DA8B-D9B2-EE715F4898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Score = 4.963</a:t>
            </a:r>
          </a:p>
          <a:p>
            <a:r>
              <a:rPr lang="en-US" dirty="0"/>
              <a:t>Year = 2009</a:t>
            </a:r>
          </a:p>
          <a:p>
            <a:r>
              <a:rPr lang="en-US" dirty="0"/>
              <a:t>Log GDP per Capita = 9.296</a:t>
            </a:r>
          </a:p>
          <a:p>
            <a:r>
              <a:rPr lang="en-US" dirty="0"/>
              <a:t>Social Support = 0.735</a:t>
            </a:r>
          </a:p>
          <a:p>
            <a:r>
              <a:rPr lang="en-US" dirty="0"/>
              <a:t>Life Expectancy = 66.480</a:t>
            </a:r>
          </a:p>
          <a:p>
            <a:r>
              <a:rPr lang="en-US" dirty="0"/>
              <a:t>Freedom Index = 0.258</a:t>
            </a:r>
          </a:p>
          <a:p>
            <a:r>
              <a:rPr lang="en-US" dirty="0"/>
              <a:t>Generosity = -0.026</a:t>
            </a:r>
          </a:p>
          <a:p>
            <a:r>
              <a:rPr lang="en-US" dirty="0"/>
              <a:t>Perceptions of corruption = 0.959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C61764-D46F-5532-38CD-C91B5DA73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Best – Uzbekistan 🇺🇿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E21ED3-F135-8234-1082-8D1A640101D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Score = 6.421</a:t>
            </a:r>
          </a:p>
          <a:p>
            <a:r>
              <a:rPr lang="en-US" dirty="0"/>
              <a:t>Year = 2017</a:t>
            </a:r>
          </a:p>
          <a:p>
            <a:r>
              <a:rPr lang="en-US" dirty="0"/>
              <a:t>Log GDP per Capita = 8.782</a:t>
            </a:r>
          </a:p>
          <a:p>
            <a:r>
              <a:rPr lang="en-US" dirty="0"/>
              <a:t>Social Support = 0.942</a:t>
            </a:r>
          </a:p>
          <a:p>
            <a:r>
              <a:rPr lang="en-US" dirty="0"/>
              <a:t>Life Expectancy = 64.80</a:t>
            </a:r>
          </a:p>
          <a:p>
            <a:r>
              <a:rPr lang="en-US" dirty="0"/>
              <a:t>Freedom index = 0.985</a:t>
            </a:r>
          </a:p>
          <a:p>
            <a:r>
              <a:rPr lang="en-US" dirty="0"/>
              <a:t>Generosity = 0.123</a:t>
            </a:r>
          </a:p>
          <a:p>
            <a:r>
              <a:rPr lang="en-US" dirty="0"/>
              <a:t>Perceptions of corruption = 0.465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C3A72-F437-E19C-3337-D8777289D9FA}"/>
              </a:ext>
            </a:extLst>
          </p:cNvPr>
          <p:cNvSpPr txBox="1"/>
          <p:nvPr/>
        </p:nvSpPr>
        <p:spPr>
          <a:xfrm>
            <a:off x="4632960" y="6069874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Difference = 1.458</a:t>
            </a:r>
          </a:p>
        </p:txBody>
      </p:sp>
    </p:spTree>
    <p:extLst>
      <p:ext uri="{BB962C8B-B14F-4D97-AF65-F5344CB8AC3E}">
        <p14:creationId xmlns:p14="http://schemas.microsoft.com/office/powerpoint/2010/main" val="4169212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1239</TotalTime>
  <Words>1083</Words>
  <Application>Microsoft Macintosh PowerPoint</Application>
  <PresentationFormat>Widescreen</PresentationFormat>
  <Paragraphs>179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2</vt:lpstr>
      <vt:lpstr>Quotable</vt:lpstr>
      <vt:lpstr>What makes a country happy?</vt:lpstr>
      <vt:lpstr>Background Statement</vt:lpstr>
      <vt:lpstr>About the Dataset</vt:lpstr>
      <vt:lpstr>Methodology</vt:lpstr>
      <vt:lpstr>What are the best and worst ranked countries (overall)?</vt:lpstr>
      <vt:lpstr>What are the best and worst ranked countries (Log GDP per capita)?</vt:lpstr>
      <vt:lpstr>What are the best and worst ranked countries (Social Support)?</vt:lpstr>
      <vt:lpstr>What are the best and worst ranked countries (Life Expextancy)?</vt:lpstr>
      <vt:lpstr>What are the best and worst ranked countries (Freedom Index)?</vt:lpstr>
      <vt:lpstr>What are the best and worst ranked countries (Generosity)?</vt:lpstr>
      <vt:lpstr>What are the best and worst ranked countries (Perceptions of corruption)?</vt:lpstr>
      <vt:lpstr>Results - Linear Regression</vt:lpstr>
      <vt:lpstr>Results - ANOVA Table</vt:lpstr>
      <vt:lpstr>Conclusions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makes a country happy?</dc:title>
  <dc:creator>Rayhan Aurelio</dc:creator>
  <cp:lastModifiedBy>Rayhan Aurelio</cp:lastModifiedBy>
  <cp:revision>1</cp:revision>
  <dcterms:created xsi:type="dcterms:W3CDTF">2022-05-02T01:11:10Z</dcterms:created>
  <dcterms:modified xsi:type="dcterms:W3CDTF">2022-05-02T21:50:14Z</dcterms:modified>
</cp:coreProperties>
</file>