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Tahoma"/>
      <p:regular r:id="rId23"/>
      <p:bold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1851" y="458947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hyperlink" Target="https://www.tutorialspoint.com/mysql/mysql-data-types.htm" TargetMode="External"/><Relationship Id="rId6" Type="http://schemas.openxmlformats.org/officeDocument/2006/relationships/hyperlink" Target="https://www.tutorialspoint.com/mysql/mysql-data-types.htm" TargetMode="External"/><Relationship Id="rId7" Type="http://schemas.openxmlformats.org/officeDocument/2006/relationships/hyperlink" Target="https://www.tutorialspoint.com/mysql/mysql-data-typ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GB" sz="8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DBMS</a:t>
            </a: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 sz="2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Lab-2</a:t>
            </a:r>
            <a:endParaRPr/>
          </a:p>
        </p:txBody>
      </p:sp>
      <p:pic>
        <p:nvPicPr>
          <p:cNvPr descr="Clipboard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77" name="Google Shape;7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78" name="Google Shape;7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79" name="Google Shape;7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80" name="Google Shape;8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81" name="Google Shape;8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82" name="Google Shape;8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837185" y="424810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Integrity Constraints in Create Table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21" name="Google Shape;221;p20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22" name="Google Shape;222;p20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0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20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20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20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27" name="Google Shape;22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8" name="Google Shape;228;p20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837185" y="1156789"/>
            <a:ext cx="9828065" cy="10987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not null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primary key (A1, ..., An )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Many more ….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838200" y="2622066"/>
            <a:ext cx="5808723" cy="28063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CREATE  TABLE  department (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dept_name   	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varchar(100),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building	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varchar(120) not null,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budget		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numeric(12,2) not null,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num_staff	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int,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primary key (                        )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3487551" y="4501799"/>
            <a:ext cx="1378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dept_name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862598" y="5754836"/>
            <a:ext cx="7554756" cy="922193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lang="en-GB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</a:t>
            </a:r>
            <a:r>
              <a:rPr b="0" lang="en-GB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declaration on an attribute automatically ensures</a:t>
            </a:r>
            <a:r>
              <a:rPr b="1" lang="en-GB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null</a:t>
            </a:r>
            <a:endParaRPr/>
          </a:p>
          <a:p>
            <a:pPr indent="-34290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lang="en-GB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SQL-92 onwards, needs to be explicitly stated in SQL-89</a:t>
            </a:r>
            <a:endParaRPr b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3" name="Google Shape;2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0801" y="2765238"/>
            <a:ext cx="3673158" cy="23928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864197" y="489026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(Almost) Full Definition a table in SQL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40" name="Google Shape;240;p21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41" name="Google Shape;241;p21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21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1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1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1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46" name="Google Shape;24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21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923" y="1354844"/>
            <a:ext cx="7864216" cy="3725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>
            <p:ph type="title"/>
          </p:nvPr>
        </p:nvSpPr>
        <p:spPr>
          <a:xfrm>
            <a:off x="837185" y="424810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Schema modification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54" name="Google Shape;254;p22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55" name="Google Shape;255;p22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56" name="Google Shape;256;p22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2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2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2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61" name="Google Shape;26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22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837185" y="1156789"/>
            <a:ext cx="9828065" cy="13324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Adding/ Removing a column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Modifying column</a:t>
            </a:r>
            <a:endParaRPr/>
          </a:p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Deleting the whole scheme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title"/>
          </p:nvPr>
        </p:nvSpPr>
        <p:spPr>
          <a:xfrm>
            <a:off x="837185" y="424810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GB" sz="3200">
                <a:latin typeface="Rockwell"/>
                <a:ea typeface="Rockwell"/>
                <a:cs typeface="Rockwell"/>
                <a:sym typeface="Rockwell"/>
              </a:rPr>
              <a:t>Adding a column</a:t>
            </a:r>
            <a:endParaRPr/>
          </a:p>
        </p:txBody>
      </p:sp>
      <p:grpSp>
        <p:nvGrpSpPr>
          <p:cNvPr id="269" name="Google Shape;269;p23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70" name="Google Shape;270;p23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71" name="Google Shape;271;p23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76" name="Google Shape;27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23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799" y="1249620"/>
            <a:ext cx="7305757" cy="139346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79" name="Google Shape;279;p23"/>
          <p:cNvSpPr txBox="1"/>
          <p:nvPr/>
        </p:nvSpPr>
        <p:spPr>
          <a:xfrm>
            <a:off x="946453" y="3079519"/>
            <a:ext cx="8465123" cy="5776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Add a column for </a:t>
            </a:r>
            <a:r>
              <a:rPr lang="en-GB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department code</a:t>
            </a: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in </a:t>
            </a:r>
            <a:r>
              <a:rPr b="1"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department</a:t>
            </a: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table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453" y="4093622"/>
            <a:ext cx="9010958" cy="71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6453" y="5121926"/>
            <a:ext cx="9623188" cy="605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837185" y="424810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GB" sz="3200">
                <a:latin typeface="Rockwell"/>
                <a:ea typeface="Rockwell"/>
                <a:cs typeface="Rockwell"/>
                <a:sym typeface="Rockwell"/>
              </a:rPr>
              <a:t>Removing a column</a:t>
            </a:r>
            <a:endParaRPr/>
          </a:p>
        </p:txBody>
      </p:sp>
      <p:grpSp>
        <p:nvGrpSpPr>
          <p:cNvPr id="287" name="Google Shape;287;p24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88" name="Google Shape;288;p24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89" name="Google Shape;289;p24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94" name="Google Shape;29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24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946453" y="3079519"/>
            <a:ext cx="8465123" cy="5776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Remove the column </a:t>
            </a:r>
            <a:r>
              <a:rPr lang="en-GB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dept_code </a:t>
            </a: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from </a:t>
            </a:r>
            <a:r>
              <a:rPr b="1"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department</a:t>
            </a: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table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453" y="1438912"/>
            <a:ext cx="3943719" cy="74880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98" name="Google Shape;29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453" y="4155645"/>
            <a:ext cx="7400811" cy="12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5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04" name="Google Shape;304;p25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05" name="Google Shape;305;p25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10" name="Google Shape;31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25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985421" y="2681162"/>
            <a:ext cx="8465123" cy="57767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change column length of </a:t>
            </a:r>
            <a:r>
              <a:rPr b="1" lang="en-GB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dept_code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986289" y="540956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GB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Modifying a column</a:t>
            </a:r>
            <a:endParaRPr/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2549" y="1444289"/>
            <a:ext cx="7919390" cy="61574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15" name="Google Shape;31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014" y="3953474"/>
            <a:ext cx="10280622" cy="7555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6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321" name="Google Shape;321;p26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2" name="Google Shape;322;p26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327" name="Google Shape;32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26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986289" y="424184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GB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Deleting the WHOLE table</a:t>
            </a:r>
            <a:endParaRPr/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614" y="1054447"/>
            <a:ext cx="4180939" cy="75559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6"/>
          <p:cNvSpPr txBox="1"/>
          <p:nvPr/>
        </p:nvSpPr>
        <p:spPr>
          <a:xfrm>
            <a:off x="430078" y="3140164"/>
            <a:ext cx="2858637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Two option</a:t>
            </a:r>
            <a:endParaRPr/>
          </a:p>
        </p:txBody>
      </p:sp>
      <p:pic>
        <p:nvPicPr>
          <p:cNvPr id="332" name="Google Shape;33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648" y="4169056"/>
            <a:ext cx="4386025" cy="57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7334" y="5448230"/>
            <a:ext cx="3647541" cy="72542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957714" y="263920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ckwell"/>
              <a:buNone/>
            </a:pPr>
            <a:r>
              <a:rPr lang="en-GB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Deleting only data (Keep table structure)</a:t>
            </a:r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3237363" y="4769910"/>
            <a:ext cx="2858637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lang="en-GB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GB" sz="8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Demo.</a:t>
            </a:r>
            <a:endParaRPr/>
          </a:p>
        </p:txBody>
      </p:sp>
      <p:cxnSp>
        <p:nvCxnSpPr>
          <p:cNvPr id="341" name="Google Shape;341;p27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27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343" name="Google Shape;3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344" name="Google Shape;3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345" name="Google Shape;3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346" name="Google Shape;34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347" name="Google Shape;347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348" name="Google Shape;348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349" name="Google Shape;349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Rockwell"/>
              <a:buNone/>
            </a:pPr>
            <a:r>
              <a:rPr lang="en-GB" sz="115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End.</a:t>
            </a:r>
            <a:endParaRPr/>
          </a:p>
        </p:txBody>
      </p:sp>
      <p:cxnSp>
        <p:nvCxnSpPr>
          <p:cNvPr id="355" name="Google Shape;355;p28"/>
          <p:cNvCxnSpPr/>
          <p:nvPr/>
        </p:nvCxnSpPr>
        <p:spPr>
          <a:xfrm>
            <a:off x="3579679" y="3278339"/>
            <a:ext cx="491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p28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357" name="Google Shape;3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3790723" y="4482759"/>
            <a:ext cx="3194131" cy="3194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358" name="Google Shape;3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-587261" y="1663261"/>
            <a:ext cx="2684499" cy="268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359" name="Google Shape;35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1920309" y="4797205"/>
            <a:ext cx="2453456" cy="2453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360" name="Google Shape;36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-491837" y="3688632"/>
            <a:ext cx="3245427" cy="32454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361" name="Google Shape;36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8514243" y="-118160"/>
            <a:ext cx="3005287" cy="3005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362" name="Google Shape;362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10171727" y="145775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363" name="Google Shape;363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12441678" y="783944"/>
            <a:ext cx="1488403" cy="148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521289" y="365131"/>
            <a:ext cx="83785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400"/>
              <a:buFont typeface="Rockwell"/>
              <a:buNone/>
            </a:pPr>
            <a:r>
              <a:rPr lang="en-GB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Things we will complete today</a:t>
            </a:r>
            <a:endParaRPr/>
          </a:p>
        </p:txBody>
      </p:sp>
      <p:grpSp>
        <p:nvGrpSpPr>
          <p:cNvPr id="88" name="Google Shape;88;p12"/>
          <p:cNvGrpSpPr/>
          <p:nvPr/>
        </p:nvGrpSpPr>
        <p:grpSpPr>
          <a:xfrm>
            <a:off x="9017905" y="11"/>
            <a:ext cx="3668917" cy="6941127"/>
            <a:chOff x="9009186" y="0"/>
            <a:chExt cx="3668917" cy="6941127"/>
          </a:xfrm>
        </p:grpSpPr>
        <p:grpSp>
          <p:nvGrpSpPr>
            <p:cNvPr id="89" name="Google Shape;89;p12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90" name="Google Shape;90;p12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Clipboard" id="95" name="Google Shape;9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2"/>
          <p:cNvGrpSpPr/>
          <p:nvPr/>
        </p:nvGrpSpPr>
        <p:grpSpPr>
          <a:xfrm>
            <a:off x="-3870471" y="859786"/>
            <a:ext cx="12269387" cy="5960272"/>
            <a:chOff x="-5004677" y="-766790"/>
            <a:chExt cx="12269387" cy="5960272"/>
          </a:xfrm>
        </p:grpSpPr>
        <p:sp>
          <p:nvSpPr>
            <p:cNvPr id="97" name="Google Shape;97;p12"/>
            <p:cNvSpPr/>
            <p:nvPr/>
          </p:nvSpPr>
          <p:spPr>
            <a:xfrm>
              <a:off x="-5004677" y="-766790"/>
              <a:ext cx="5960272" cy="5960272"/>
            </a:xfrm>
            <a:prstGeom prst="blockArc">
              <a:avLst>
                <a:gd fmla="val 18900000" name="adj1"/>
                <a:gd fmla="val 2700000" name="adj2"/>
                <a:gd fmla="val 362" name="adj3"/>
              </a:avLst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418053" y="276579"/>
              <a:ext cx="6846657" cy="553513"/>
            </a:xfrm>
            <a:prstGeom prst="rect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2"/>
            <p:cNvSpPr txBox="1"/>
            <p:nvPr/>
          </p:nvSpPr>
          <p:spPr>
            <a:xfrm>
              <a:off x="418053" y="276579"/>
              <a:ext cx="6846657" cy="55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393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Tahoma"/>
                <a:buNone/>
              </a:pPr>
              <a:r>
                <a:rPr b="0" i="0" lang="en-GB" sz="29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Define  relations (table)</a:t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72107" y="207390"/>
              <a:ext cx="691891" cy="691891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814684" y="1106584"/>
              <a:ext cx="6450025" cy="553513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2"/>
            <p:cNvSpPr txBox="1"/>
            <p:nvPr/>
          </p:nvSpPr>
          <p:spPr>
            <a:xfrm>
              <a:off x="814684" y="1106584"/>
              <a:ext cx="6450025" cy="55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393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Tahoma"/>
                <a:buNone/>
              </a:pPr>
              <a:r>
                <a:rPr b="0" i="0" lang="en-GB" sz="29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SQL data types</a:t>
              </a:r>
              <a:endParaRPr b="0" i="0" sz="2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468738" y="1037395"/>
              <a:ext cx="691891" cy="691891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936418" y="1936588"/>
              <a:ext cx="6328291" cy="553513"/>
            </a:xfrm>
            <a:prstGeom prst="rect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 txBox="1"/>
            <p:nvPr/>
          </p:nvSpPr>
          <p:spPr>
            <a:xfrm>
              <a:off x="936418" y="1936588"/>
              <a:ext cx="6328291" cy="55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393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Tahoma"/>
                <a:buNone/>
              </a:pPr>
              <a:r>
                <a:rPr b="0" i="0" lang="en-GB" sz="29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Integrity constraints</a:t>
              </a:r>
              <a:endParaRPr/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590472" y="1867399"/>
              <a:ext cx="691891" cy="691891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814684" y="2766593"/>
              <a:ext cx="6450025" cy="553513"/>
            </a:xfrm>
            <a:prstGeom prst="rect">
              <a:avLst/>
            </a:prstGeom>
            <a:gradFill>
              <a:gsLst>
                <a:gs pos="0">
                  <a:srgbClr val="AFCAE9"/>
                </a:gs>
                <a:gs pos="50000">
                  <a:srgbClr val="A0C1E4"/>
                </a:gs>
                <a:gs pos="100000">
                  <a:srgbClr val="8FB8E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2"/>
            <p:cNvSpPr txBox="1"/>
            <p:nvPr/>
          </p:nvSpPr>
          <p:spPr>
            <a:xfrm>
              <a:off x="814684" y="2766593"/>
              <a:ext cx="6450025" cy="55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393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Tahoma"/>
                <a:buNone/>
              </a:pPr>
              <a:r>
                <a:rPr b="0" i="0" lang="en-GB" sz="29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Modifying a relation</a:t>
              </a:r>
              <a:endParaRPr/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468738" y="2697404"/>
              <a:ext cx="691891" cy="691891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2"/>
            <p:cNvSpPr/>
            <p:nvPr/>
          </p:nvSpPr>
          <p:spPr>
            <a:xfrm>
              <a:off x="418053" y="3596597"/>
              <a:ext cx="6846657" cy="553513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2"/>
            <p:cNvSpPr txBox="1"/>
            <p:nvPr/>
          </p:nvSpPr>
          <p:spPr>
            <a:xfrm>
              <a:off x="418053" y="3596597"/>
              <a:ext cx="6846657" cy="553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650" lIns="439350" spcFirstLastPara="1" rIns="73650" wrap="square" tIns="73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Tahoma"/>
                <a:buNone/>
              </a:pPr>
              <a:r>
                <a:rPr b="0" i="0" lang="en-GB" sz="29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Destroying the relation</a:t>
              </a:r>
              <a:endParaRPr/>
            </a:p>
          </p:txBody>
        </p:sp>
        <p:sp>
          <p:nvSpPr>
            <p:cNvPr id="112" name="Google Shape;112;p12"/>
            <p:cNvSpPr/>
            <p:nvPr/>
          </p:nvSpPr>
          <p:spPr>
            <a:xfrm>
              <a:off x="72107" y="3527408"/>
              <a:ext cx="691891" cy="691891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2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4E7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ctrTitle"/>
          </p:nvPr>
        </p:nvSpPr>
        <p:spPr>
          <a:xfrm>
            <a:off x="1524000" y="85220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ockwell"/>
              <a:buNone/>
            </a:pPr>
            <a:r>
              <a:rPr lang="en-GB" sz="6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Define A Table</a:t>
            </a:r>
            <a:endParaRPr/>
          </a:p>
        </p:txBody>
      </p:sp>
      <p:sp>
        <p:nvSpPr>
          <p:cNvPr id="119" name="Google Shape;119;p13"/>
          <p:cNvSpPr txBox="1"/>
          <p:nvPr>
            <p:ph idx="1" type="subTitle"/>
          </p:nvPr>
        </p:nvSpPr>
        <p:spPr>
          <a:xfrm>
            <a:off x="1524000" y="333188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lipboard" id="120" name="Google Shape;1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1394">
            <a:off x="5740127" y="4728830"/>
            <a:ext cx="2208514" cy="22085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cope" id="121" name="Google Shape;1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338607">
            <a:off x="1304662" y="1726220"/>
            <a:ext cx="1856140" cy="1856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 tubes" id="122" name="Google Shape;12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21031">
            <a:off x="3915030" y="4951830"/>
            <a:ext cx="1696390" cy="16963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ker" id="123" name="Google Shape;12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213697">
            <a:off x="1423062" y="3881998"/>
            <a:ext cx="2243981" cy="22439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k" id="124" name="Google Shape;12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48875">
            <a:off x="7453290" y="-396194"/>
            <a:ext cx="2829003" cy="2829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ler" id="125" name="Google Shape;12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10505">
            <a:off x="9469631" y="84099"/>
            <a:ext cx="1574403" cy="157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ncil" id="126" name="Google Shape;12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79210">
            <a:off x="9786908" y="1766960"/>
            <a:ext cx="1401096" cy="1401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838201" y="902331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Let’s Define a table in plain English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32" name="Google Shape;132;p14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33" name="Google Shape;133;p14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34" name="Google Shape;134;p14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39" name="Google Shape;13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4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838200" y="1656244"/>
            <a:ext cx="8378529" cy="19702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Create a table named department. The table should have the following information: department name, name of the building where the department is located, it’s budget and the numbers of stuff the department have.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77038" y="449313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Let’s Define a table in SQL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47" name="Google Shape;147;p15"/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148" name="Google Shape;148;p15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p15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677041" y="1123245"/>
            <a:ext cx="9582145" cy="19702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b="1" i="0" lang="en-GB" sz="24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Create</a:t>
            </a: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 </a:t>
            </a:r>
            <a:r>
              <a:rPr b="1" i="0" lang="en-GB" sz="24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table</a:t>
            </a:r>
            <a:r>
              <a:rPr b="1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named </a:t>
            </a:r>
            <a:r>
              <a:rPr b="1" i="0" lang="en-GB" sz="24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department</a:t>
            </a: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 The table should have the following information: </a:t>
            </a:r>
            <a:r>
              <a:rPr b="1" i="0" lang="en-GB" sz="24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department name</a:t>
            </a: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b="1" i="0" lang="en-GB" sz="24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name of the building</a:t>
            </a: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where the department is located, it’s </a:t>
            </a:r>
            <a:r>
              <a:rPr b="1" i="0" lang="en-GB" sz="24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budget</a:t>
            </a: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and the </a:t>
            </a:r>
            <a:r>
              <a:rPr b="1" i="0" lang="en-GB" sz="24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numbers of stuff</a:t>
            </a: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the department have.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677038" y="3409245"/>
            <a:ext cx="5808723" cy="28063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CREATE  TABLE  department (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dept_name   	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varchar(100),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building	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varchar(120),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budget		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numeric(12,2),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	num_staff	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</p:txBody>
      </p:sp>
      <p:pic>
        <p:nvPicPr>
          <p:cNvPr descr="Beaker"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13697">
            <a:off x="9919951" y="4295278"/>
            <a:ext cx="2243981" cy="2243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575780" y="309069"/>
            <a:ext cx="9238783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SQL DDL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62" name="Google Shape;162;p16"/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163" name="Google Shape;163;p16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Flask" id="168" name="Google Shape;1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148875">
            <a:off x="9292475" y="3652330"/>
            <a:ext cx="2829003" cy="28290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575780" y="1240733"/>
            <a:ext cx="9848383" cy="497491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set of relations in a database must be specified to the system by means of a data-definition language ( DDL ). The SQL DDL allows specification of not only a set of relations, but also information about each relation, including: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• The names of each attribute of the schema.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• The </a:t>
            </a:r>
            <a:r>
              <a:rPr b="0" i="0" lang="en-GB" sz="20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types of values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associated with each attribute.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• The integrity constraints.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• The set of indices to be maintained for each relation.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• The security and authorization information for each relation.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• The physical storage structure of each relation on disk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838200" y="408706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SQL Data types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76" name="Google Shape;176;p17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77" name="Google Shape;177;p17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183" name="Google Shape;183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7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838200" y="1082641"/>
            <a:ext cx="9848383" cy="54865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char(n)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fixed-length character string with user-specified length n.  The full form,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character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can also be used instead.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varchar(n)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variable-length character string with user-specified maximum length n.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An integer. The full form,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integer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is equivalent.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smallint</a:t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small integer (a </a:t>
            </a:r>
            <a:r>
              <a:rPr b="0" i="0" lang="en-GB" sz="20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machine-dependent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subset of the integer type).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838200" y="392850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SQL Data types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192" name="Google Shape;192;p18"/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rgbClr val="1E4E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Beaker"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213697">
            <a:off x="10560119" y="4459538"/>
            <a:ext cx="1945260" cy="1945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/>
        </p:nvSpPr>
        <p:spPr>
          <a:xfrm>
            <a:off x="878911" y="1089663"/>
            <a:ext cx="9828065" cy="45198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numeric(p,d)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fixed-point number with user-specified precision. The number consists of p digits (plus a sign), and d of the p digits are to the right of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the decimal point. </a:t>
            </a:r>
            <a:r>
              <a:rPr b="0" i="0" lang="en-GB" sz="2000" u="none" cap="none" strike="noStrike">
                <a:solidFill>
                  <a:srgbClr val="C00000"/>
                </a:solidFill>
                <a:latin typeface="Rockwell"/>
                <a:ea typeface="Rockwell"/>
                <a:cs typeface="Rockwell"/>
                <a:sym typeface="Rockwell"/>
              </a:rPr>
              <a:t>Thus, numeric(3,1) allows 44.5 to be stored, but neither 444.5 or 0.32 can be stored exactly in a field of this type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real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double precision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Floating-point and double-precision floating-point numbers with </a:t>
            </a:r>
            <a:r>
              <a:rPr b="0" i="0" lang="en-GB" sz="2000" u="sng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machine-dependent precision.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float(n)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floating-point number, with precision of at least n digits.</a:t>
            </a:r>
            <a:endParaRPr b="0" i="0" sz="2000" u="none" cap="none" strike="noStrike">
              <a:solidFill>
                <a:srgbClr val="54813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838200" y="392850"/>
            <a:ext cx="8378529" cy="57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Rockwell"/>
              <a:buNone/>
            </a:pPr>
            <a:r>
              <a:rPr lang="en-GB" sz="3200">
                <a:solidFill>
                  <a:srgbClr val="1E4E79"/>
                </a:solidFill>
                <a:latin typeface="Rockwell"/>
                <a:ea typeface="Rockwell"/>
                <a:cs typeface="Rockwell"/>
                <a:sym typeface="Rockwell"/>
              </a:rPr>
              <a:t>MY SQL Data types </a:t>
            </a:r>
            <a:endParaRPr sz="3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204" name="Google Shape;204;p19"/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205" name="Google Shape;205;p19"/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rgbClr val="1E4E7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Test tubes" id="211" name="Google Shape;21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19"/>
          <p:cNvSpPr txBox="1"/>
          <p:nvPr>
            <p:ph idx="10" type="dt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08/16/2020 13:32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970522"/>
            <a:ext cx="7050736" cy="402734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>
            <a:hlinkClick r:id="rId5"/>
          </p:cNvPr>
          <p:cNvSpPr txBox="1"/>
          <p:nvPr/>
        </p:nvSpPr>
        <p:spPr>
          <a:xfrm>
            <a:off x="759070" y="5255975"/>
            <a:ext cx="9828064" cy="79781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For More About My SQL Datatypes</a:t>
            </a:r>
            <a:endParaRPr b="1" i="0" sz="1800" u="sng" cap="none" strike="noStrike">
              <a:solidFill>
                <a:schemeClr val="hlink"/>
              </a:solidFill>
              <a:latin typeface="Rockwell"/>
              <a:ea typeface="Rockwell"/>
              <a:cs typeface="Rockwell"/>
              <a:sym typeface="Rockwell"/>
              <a:hlinkClick r:id="rId6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sng" cap="none" strike="noStrike">
                <a:solidFill>
                  <a:schemeClr val="hlink"/>
                </a:solidFill>
                <a:latin typeface="Rockwell"/>
                <a:ea typeface="Rockwell"/>
                <a:cs typeface="Rockwell"/>
                <a:sym typeface="Rockwell"/>
                <a:hlinkClick r:id="rId7"/>
              </a:rPr>
              <a:t>https://www.tutorialspoint.com/mysql/mysql-data-types.htm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