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ahom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Tahom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1851" y="458947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6.png"/><Relationship Id="rId5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6.png"/><Relationship Id="rId5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Relationship Id="rId6" Type="http://schemas.openxmlformats.org/officeDocument/2006/relationships/image" Target="../media/image15.png"/><Relationship Id="rId7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9.png"/><Relationship Id="rId5" Type="http://schemas.openxmlformats.org/officeDocument/2006/relationships/image" Target="../media/image46.png"/><Relationship Id="rId6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47.png"/><Relationship Id="rId5" Type="http://schemas.openxmlformats.org/officeDocument/2006/relationships/image" Target="../media/image51.png"/><Relationship Id="rId6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6.png"/><Relationship Id="rId5" Type="http://schemas.openxmlformats.org/officeDocument/2006/relationships/image" Target="../media/image5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49.png"/><Relationship Id="rId5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5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5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45.png"/><Relationship Id="rId5" Type="http://schemas.openxmlformats.org/officeDocument/2006/relationships/image" Target="../media/image56.png"/><Relationship Id="rId6" Type="http://schemas.openxmlformats.org/officeDocument/2006/relationships/image" Target="../media/image53.png"/><Relationship Id="rId7" Type="http://schemas.openxmlformats.org/officeDocument/2006/relationships/image" Target="../media/image5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3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5.png"/><Relationship Id="rId5" Type="http://schemas.openxmlformats.org/officeDocument/2006/relationships/image" Target="../media/image20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ctrTitle"/>
          </p:nvPr>
        </p:nvSpPr>
        <p:spPr>
          <a:xfrm>
            <a:off x="1524000" y="85220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GB" sz="8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DBMS</a:t>
            </a:r>
            <a:endParaRPr/>
          </a:p>
        </p:txBody>
      </p:sp>
      <p:cxnSp>
        <p:nvCxnSpPr>
          <p:cNvPr id="74" name="Google Shape;74;p11"/>
          <p:cNvCxnSpPr/>
          <p:nvPr/>
        </p:nvCxnSpPr>
        <p:spPr>
          <a:xfrm>
            <a:off x="3579679" y="3278339"/>
            <a:ext cx="4914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1524000" y="333188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Lab-4</a:t>
            </a:r>
            <a:endParaRPr/>
          </a:p>
        </p:txBody>
      </p:sp>
      <p:pic>
        <p:nvPicPr>
          <p:cNvPr descr="Clipboard"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1394">
            <a:off x="3790723" y="4482759"/>
            <a:ext cx="3194131" cy="3194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cope" id="77" name="Google Shape;7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338607">
            <a:off x="-587261" y="1663261"/>
            <a:ext cx="2684499" cy="2684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tubes" id="78" name="Google Shape;7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21031">
            <a:off x="1920309" y="4797205"/>
            <a:ext cx="2453456" cy="2453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aker" id="79" name="Google Shape;7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213697">
            <a:off x="-491837" y="3688632"/>
            <a:ext cx="3245427" cy="324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k" id="80" name="Google Shape;80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48875">
            <a:off x="8514243" y="-118160"/>
            <a:ext cx="3005287" cy="3005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ler" id="81" name="Google Shape;81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10505">
            <a:off x="10171727" y="145775"/>
            <a:ext cx="1574403" cy="1574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ncil" id="82" name="Google Shape;82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1079210">
            <a:off x="12441678" y="783944"/>
            <a:ext cx="1488403" cy="148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lang="en-GB" sz="32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in(…)</a:t>
            </a: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 operator</a:t>
            </a:r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231" name="Google Shape;231;p20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32" name="Google Shape;232;p20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20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20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0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20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237" name="Google Shape;237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8" name="Google Shape;238;p20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08/31/2020 13:09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598204" y="1219011"/>
            <a:ext cx="10307286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selects the names of instructors whose names are either “Mozart” or “Einstein”</a:t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40" name="Google Shape;2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1729" y="2389074"/>
            <a:ext cx="5094271" cy="232291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41" name="Google Shape;24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1215" y="1980522"/>
            <a:ext cx="4731390" cy="409926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lang="en-GB" sz="32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in(…)</a:t>
            </a: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 operator</a:t>
            </a:r>
            <a:endParaRPr/>
          </a:p>
        </p:txBody>
      </p:sp>
      <p:grpSp>
        <p:nvGrpSpPr>
          <p:cNvPr id="247" name="Google Shape;247;p21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248" name="Google Shape;248;p21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49" name="Google Shape;249;p21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254" name="Google Shape;254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21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08/31/2020 13:50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598204" y="1219011"/>
            <a:ext cx="10307286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Using ‘in’ selects the names of instructors whose ids are less than 30000</a:t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57" name="Google Shape;25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1215" y="1980522"/>
            <a:ext cx="4731390" cy="409926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58" name="Google Shape;25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519" y="2331730"/>
            <a:ext cx="6476043" cy="255523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lang="en-GB" sz="32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not in(…)</a:t>
            </a: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 operator</a:t>
            </a:r>
            <a:endParaRPr/>
          </a:p>
        </p:txBody>
      </p:sp>
      <p:grpSp>
        <p:nvGrpSpPr>
          <p:cNvPr id="264" name="Google Shape;264;p22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265" name="Google Shape;265;p22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66" name="Google Shape;266;p22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2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2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2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2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271" name="Google Shape;27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" name="Google Shape;272;p22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08/31/2020 13:07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598204" y="1219011"/>
            <a:ext cx="10307286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selects the names of instructors whose names are neither “Mozart” nor “Einstein”</a:t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74" name="Google Shape;27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3183" y="1789926"/>
            <a:ext cx="4222622" cy="365846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75" name="Google Shape;27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6552" y="1679185"/>
            <a:ext cx="5946079" cy="473520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Rockwell"/>
              <a:buNone/>
            </a:pPr>
            <a:r>
              <a:rPr lang="en-GB" sz="28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b="1" lang="en-GB" sz="28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between</a:t>
            </a:r>
            <a:r>
              <a:rPr b="1" lang="en-GB" sz="2800"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GB" sz="2800">
                <a:latin typeface="Rockwell"/>
                <a:ea typeface="Rockwell"/>
                <a:cs typeface="Rockwell"/>
                <a:sym typeface="Rockwell"/>
              </a:rPr>
              <a:t>operator</a:t>
            </a:r>
            <a:endParaRPr sz="2800">
              <a:solidFill>
                <a:srgbClr val="1E4E79"/>
              </a:solidFill>
              <a:highlight>
                <a:srgbClr val="FFFF00"/>
              </a:highlight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81" name="Google Shape;281;p23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282" name="Google Shape;282;p23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83" name="Google Shape;283;p23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23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288" name="Google Shape;288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23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08/31/2020 09:41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838200" y="1097478"/>
            <a:ext cx="6667500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between 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comparison operator is used to simplify 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where 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clauses that specify that </a:t>
            </a:r>
            <a:r>
              <a:rPr b="0" i="0" lang="en-GB" sz="20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value be less than or equal to some value and greater than or equal to some other value</a:t>
            </a:r>
            <a:endParaRPr/>
          </a:p>
        </p:txBody>
      </p:sp>
      <p:pic>
        <p:nvPicPr>
          <p:cNvPr id="291" name="Google Shape;29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8842" y="2417953"/>
            <a:ext cx="4720499" cy="399643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760214" y="387313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Rockwell"/>
              <a:buNone/>
            </a:pPr>
            <a:r>
              <a:rPr lang="en-GB" sz="28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b="1" lang="en-GB" sz="28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between</a:t>
            </a:r>
            <a:r>
              <a:rPr b="1" lang="en-GB" sz="2800"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GB" sz="2800">
                <a:latin typeface="Rockwell"/>
                <a:ea typeface="Rockwell"/>
                <a:cs typeface="Rockwell"/>
                <a:sym typeface="Rockwell"/>
              </a:rPr>
              <a:t>operator</a:t>
            </a:r>
            <a:endParaRPr sz="2800">
              <a:solidFill>
                <a:srgbClr val="1E4E79"/>
              </a:solidFill>
              <a:highlight>
                <a:srgbClr val="FFFF00"/>
              </a:highlight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97" name="Google Shape;297;p24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298" name="Google Shape;298;p24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99" name="Google Shape;299;p24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4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304" name="Google Shape;30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5" name="Google Shape;305;p24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08/31/2020 09:44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838200" y="964985"/>
            <a:ext cx="10593586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find the names of instructors with salary amounts between $90,000 and $100,000</a:t>
            </a:r>
            <a:endParaRPr b="0" i="0" sz="2000" u="sng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07" name="Google Shape;30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3604" y="2244404"/>
            <a:ext cx="4309654" cy="364861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308" name="Google Shape;30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4449" y="1657575"/>
            <a:ext cx="5674454" cy="103502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Arrow Rotate right" id="309" name="Google Shape;30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1400" y="2824112"/>
            <a:ext cx="639691" cy="639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449" y="3534568"/>
            <a:ext cx="5606694" cy="288519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type="title"/>
          </p:nvPr>
        </p:nvSpPr>
        <p:spPr>
          <a:xfrm>
            <a:off x="760214" y="387313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Rockwell"/>
              <a:buNone/>
            </a:pPr>
            <a:r>
              <a:rPr lang="en-GB" sz="28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b="1" lang="en-GB" sz="28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is null</a:t>
            </a:r>
            <a:r>
              <a:rPr b="1" lang="en-GB" sz="2800"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GB" sz="2800">
                <a:latin typeface="Rockwell"/>
                <a:ea typeface="Rockwell"/>
                <a:cs typeface="Rockwell"/>
                <a:sym typeface="Rockwell"/>
              </a:rPr>
              <a:t>operator</a:t>
            </a:r>
            <a:endParaRPr sz="2800">
              <a:solidFill>
                <a:srgbClr val="1E4E79"/>
              </a:solidFill>
              <a:highlight>
                <a:srgbClr val="FFFF00"/>
              </a:highlight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16" name="Google Shape;316;p25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317" name="Google Shape;317;p25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18" name="Google Shape;318;p25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323" name="Google Shape;323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25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08/31/2020 09:54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5" name="Google Shape;325;p25"/>
          <p:cNvSpPr txBox="1"/>
          <p:nvPr/>
        </p:nvSpPr>
        <p:spPr>
          <a:xfrm>
            <a:off x="838200" y="964985"/>
            <a:ext cx="10593586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26" name="Google Shape;32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925" y="983021"/>
            <a:ext cx="8352244" cy="1165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088" y="2610217"/>
            <a:ext cx="7594810" cy="162022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28" name="Google Shape;328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81173" y="2295723"/>
            <a:ext cx="3761821" cy="325923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/>
          <p:nvPr/>
        </p:nvSpPr>
        <p:spPr>
          <a:xfrm>
            <a:off x="505932" y="946958"/>
            <a:ext cx="6868945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SQL uses the special keyword 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null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in a predicate to test for a null value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Find the names of instructors whose salary is unknown.</a:t>
            </a:r>
            <a:endParaRPr b="0" i="0" sz="2000" u="sng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4" name="Google Shape;334;p26"/>
          <p:cNvSpPr txBox="1"/>
          <p:nvPr>
            <p:ph type="title"/>
          </p:nvPr>
        </p:nvSpPr>
        <p:spPr>
          <a:xfrm>
            <a:off x="513080" y="369286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Rockwell"/>
              <a:buNone/>
            </a:pPr>
            <a:r>
              <a:rPr lang="en-GB" sz="28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b="1" lang="en-GB" sz="28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is null</a:t>
            </a:r>
            <a:r>
              <a:rPr b="1" lang="en-GB" sz="2800"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GB" sz="2800">
                <a:latin typeface="Rockwell"/>
                <a:ea typeface="Rockwell"/>
                <a:cs typeface="Rockwell"/>
                <a:sym typeface="Rockwell"/>
              </a:rPr>
              <a:t>operator</a:t>
            </a:r>
            <a:endParaRPr sz="2800">
              <a:solidFill>
                <a:srgbClr val="1E4E79"/>
              </a:solidFill>
              <a:highlight>
                <a:srgbClr val="FFFF00"/>
              </a:highlight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35" name="Google Shape;335;p26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336" name="Google Shape;336;p26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37" name="Google Shape;337;p26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6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6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6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342" name="Google Shape;342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" name="Google Shape;343;p26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08/31/2020 10:13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44" name="Google Shape;34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308" y="2813417"/>
            <a:ext cx="2911092" cy="198137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45" name="Google Shape;34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9432" y="2813418"/>
            <a:ext cx="4091761" cy="198137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46" name="Google Shape;34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43309" y="383900"/>
            <a:ext cx="3225781" cy="279480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/>
          <p:nvPr/>
        </p:nvSpPr>
        <p:spPr>
          <a:xfrm>
            <a:off x="505932" y="946958"/>
            <a:ext cx="6868945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opposite of 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is null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Find the names of instructors whose salary we know.</a:t>
            </a:r>
            <a:endParaRPr b="0" i="0" sz="2000" u="sng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2" name="Google Shape;352;p27"/>
          <p:cNvSpPr txBox="1"/>
          <p:nvPr>
            <p:ph type="title"/>
          </p:nvPr>
        </p:nvSpPr>
        <p:spPr>
          <a:xfrm>
            <a:off x="513080" y="369286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Rockwell"/>
              <a:buNone/>
            </a:pPr>
            <a:r>
              <a:rPr lang="en-GB" sz="28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b="1" lang="en-GB" sz="28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is not null</a:t>
            </a:r>
            <a:r>
              <a:rPr b="1" lang="en-GB" sz="2800"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GB" sz="2800">
                <a:latin typeface="Rockwell"/>
                <a:ea typeface="Rockwell"/>
                <a:cs typeface="Rockwell"/>
                <a:sym typeface="Rockwell"/>
              </a:rPr>
              <a:t>operator</a:t>
            </a:r>
            <a:endParaRPr sz="2800">
              <a:solidFill>
                <a:srgbClr val="1E4E79"/>
              </a:solidFill>
              <a:highlight>
                <a:srgbClr val="FFFF00"/>
              </a:highlight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53" name="Google Shape;353;p27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354" name="Google Shape;354;p27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55" name="Google Shape;355;p27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7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27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7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7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360" name="Google Shape;360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1" name="Google Shape;361;p27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08/31/2020 10:05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62" name="Google Shape;36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3309" y="383900"/>
            <a:ext cx="3225781" cy="279480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63" name="Google Shape;36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55380" y="2060911"/>
            <a:ext cx="4511059" cy="447012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lang="en-GB" sz="32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like</a:t>
            </a: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 operator</a:t>
            </a:r>
            <a:endParaRPr/>
          </a:p>
        </p:txBody>
      </p:sp>
      <p:grpSp>
        <p:nvGrpSpPr>
          <p:cNvPr id="369" name="Google Shape;369;p28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370" name="Google Shape;370;p28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71" name="Google Shape;371;p28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28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28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28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376" name="Google Shape;37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28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08/31/2020 12:31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8" name="Google Shape;378;p28"/>
          <p:cNvSpPr txBox="1"/>
          <p:nvPr/>
        </p:nvSpPr>
        <p:spPr>
          <a:xfrm>
            <a:off x="786262" y="1219011"/>
            <a:ext cx="10799948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LIKE operator is used in a WHERE clause to search for a specified pattern in a column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79" name="Google Shape;37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4704" y="1929079"/>
            <a:ext cx="4239310" cy="148085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80" name="Google Shape;38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0768" y="3840437"/>
            <a:ext cx="9889084" cy="171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lang="en-GB" sz="32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like</a:t>
            </a: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 operator</a:t>
            </a:r>
            <a:endParaRPr/>
          </a:p>
        </p:txBody>
      </p:sp>
      <p:grpSp>
        <p:nvGrpSpPr>
          <p:cNvPr id="386" name="Google Shape;386;p29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387" name="Google Shape;387;p2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88" name="Google Shape;388;p29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29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29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29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29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393" name="Google Shape;393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4" name="Google Shape;394;p29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08/31/2020 12:34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5" name="Google Shape;395;p29"/>
          <p:cNvSpPr txBox="1"/>
          <p:nvPr/>
        </p:nvSpPr>
        <p:spPr>
          <a:xfrm>
            <a:off x="598204" y="1219011"/>
            <a:ext cx="6650858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Find the names of all courses whose title includes the substring ‘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’.</a:t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96" name="Google Shape;39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6213" y="1021281"/>
            <a:ext cx="4701947" cy="339881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97" name="Google Shape;39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5408" y="2536090"/>
            <a:ext cx="5555735" cy="27369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521289" y="365131"/>
            <a:ext cx="83785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Rockwell"/>
              <a:buNone/>
            </a:pPr>
            <a:r>
              <a:rPr lang="en-GB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Things we will complete today</a:t>
            </a:r>
            <a:endParaRPr/>
          </a:p>
        </p:txBody>
      </p:sp>
      <p:grpSp>
        <p:nvGrpSpPr>
          <p:cNvPr id="88" name="Google Shape;88;p12"/>
          <p:cNvGrpSpPr/>
          <p:nvPr/>
        </p:nvGrpSpPr>
        <p:grpSpPr>
          <a:xfrm>
            <a:off x="9017905" y="11"/>
            <a:ext cx="3668917" cy="6941127"/>
            <a:chOff x="9009186" y="0"/>
            <a:chExt cx="3668917" cy="6941127"/>
          </a:xfrm>
        </p:grpSpPr>
        <p:grpSp>
          <p:nvGrpSpPr>
            <p:cNvPr id="89" name="Google Shape;89;p12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90" name="Google Shape;90;p12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Clipboard" id="95" name="Google Shape;95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12"/>
          <p:cNvGrpSpPr/>
          <p:nvPr/>
        </p:nvGrpSpPr>
        <p:grpSpPr>
          <a:xfrm>
            <a:off x="-3459668" y="859786"/>
            <a:ext cx="14483267" cy="5960272"/>
            <a:chOff x="-4593874" y="-766790"/>
            <a:chExt cx="14483267" cy="5960272"/>
          </a:xfrm>
        </p:grpSpPr>
        <p:sp>
          <p:nvSpPr>
            <p:cNvPr id="97" name="Google Shape;97;p12"/>
            <p:cNvSpPr/>
            <p:nvPr/>
          </p:nvSpPr>
          <p:spPr>
            <a:xfrm>
              <a:off x="-4593874" y="-766790"/>
              <a:ext cx="5960272" cy="5960272"/>
            </a:xfrm>
            <a:prstGeom prst="blockArc">
              <a:avLst>
                <a:gd fmla="val 18900000" name="adj1"/>
                <a:gd fmla="val 2700000" name="adj2"/>
                <a:gd fmla="val 362" name="adj3"/>
              </a:avLst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1331374" y="1148246"/>
              <a:ext cx="8558019" cy="2130198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2"/>
            <p:cNvSpPr txBox="1"/>
            <p:nvPr/>
          </p:nvSpPr>
          <p:spPr>
            <a:xfrm>
              <a:off x="1331374" y="1148246"/>
              <a:ext cx="8558019" cy="2130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756825" spcFirstLastPara="1" rIns="81275" wrap="square" tIns="81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None/>
              </a:pPr>
              <a:r>
                <a:rPr b="0" i="0" lang="en-GB" sz="3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Query on single relation (continue)</a:t>
              </a:r>
              <a:r>
                <a:rPr b="0" i="0" lang="en-GB" sz="32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 MySQL Comparison Operators</a:t>
              </a:r>
              <a:endPara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0" y="881971"/>
              <a:ext cx="2662748" cy="2662748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lang="en-GB" sz="32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like</a:t>
            </a: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 operator</a:t>
            </a:r>
            <a:endParaRPr/>
          </a:p>
        </p:txBody>
      </p:sp>
      <p:grpSp>
        <p:nvGrpSpPr>
          <p:cNvPr id="403" name="Google Shape;403;p30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404" name="Google Shape;404;p30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05" name="Google Shape;405;p30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410" name="Google Shape;410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1" name="Google Shape;411;p30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08/31/2020 12:42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2" name="Google Shape;412;p30"/>
          <p:cNvSpPr txBox="1"/>
          <p:nvPr/>
        </p:nvSpPr>
        <p:spPr>
          <a:xfrm>
            <a:off x="411222" y="1021281"/>
            <a:ext cx="6650858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13" name="Google Shape;41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142" y="1371842"/>
            <a:ext cx="9268165" cy="214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5680" y="2702355"/>
            <a:ext cx="4903481" cy="354449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lang="en-GB" sz="32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like</a:t>
            </a: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 operator</a:t>
            </a:r>
            <a:endParaRPr/>
          </a:p>
        </p:txBody>
      </p:sp>
      <p:grpSp>
        <p:nvGrpSpPr>
          <p:cNvPr id="420" name="Google Shape;420;p31"/>
          <p:cNvGrpSpPr/>
          <p:nvPr/>
        </p:nvGrpSpPr>
        <p:grpSpPr>
          <a:xfrm>
            <a:off x="9272300" y="-96260"/>
            <a:ext cx="3193475" cy="6954260"/>
            <a:chOff x="9055676" y="0"/>
            <a:chExt cx="3193475" cy="6954260"/>
          </a:xfrm>
        </p:grpSpPr>
        <p:grpSp>
          <p:nvGrpSpPr>
            <p:cNvPr id="421" name="Google Shape;421;p31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22" name="Google Shape;422;p31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1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1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1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1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427" name="Google Shape;427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8" name="Google Shape;428;p31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08/31/2020 12:48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9" name="Google Shape;429;p31"/>
          <p:cNvSpPr txBox="1"/>
          <p:nvPr/>
        </p:nvSpPr>
        <p:spPr>
          <a:xfrm>
            <a:off x="411222" y="1021281"/>
            <a:ext cx="6650858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30" name="Google Shape;43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1816" y="1173676"/>
            <a:ext cx="9163303" cy="5395813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1"/>
          <p:cNvSpPr/>
          <p:nvPr/>
        </p:nvSpPr>
        <p:spPr>
          <a:xfrm>
            <a:off x="4622800" y="1751348"/>
            <a:ext cx="5774690" cy="6667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1"/>
          <p:cNvSpPr/>
          <p:nvPr/>
        </p:nvSpPr>
        <p:spPr>
          <a:xfrm>
            <a:off x="4622800" y="2476394"/>
            <a:ext cx="5774690" cy="6667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1"/>
          <p:cNvSpPr/>
          <p:nvPr/>
        </p:nvSpPr>
        <p:spPr>
          <a:xfrm>
            <a:off x="4622800" y="3194699"/>
            <a:ext cx="5774690" cy="6667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1"/>
          <p:cNvSpPr/>
          <p:nvPr/>
        </p:nvSpPr>
        <p:spPr>
          <a:xfrm>
            <a:off x="4622800" y="3905898"/>
            <a:ext cx="5774690" cy="6667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1"/>
          <p:cNvSpPr/>
          <p:nvPr/>
        </p:nvSpPr>
        <p:spPr>
          <a:xfrm>
            <a:off x="4622800" y="4620784"/>
            <a:ext cx="5774690" cy="6667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1"/>
          <p:cNvSpPr/>
          <p:nvPr/>
        </p:nvSpPr>
        <p:spPr>
          <a:xfrm>
            <a:off x="4622800" y="5339089"/>
            <a:ext cx="5774690" cy="6667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1"/>
          <p:cNvSpPr/>
          <p:nvPr/>
        </p:nvSpPr>
        <p:spPr>
          <a:xfrm>
            <a:off x="4622800" y="6069877"/>
            <a:ext cx="5774690" cy="4875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2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lang="en-GB" sz="32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exists</a:t>
            </a: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 operator</a:t>
            </a:r>
            <a:endParaRPr/>
          </a:p>
        </p:txBody>
      </p:sp>
      <p:grpSp>
        <p:nvGrpSpPr>
          <p:cNvPr id="443" name="Google Shape;443;p32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444" name="Google Shape;444;p32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45" name="Google Shape;445;p32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32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450" name="Google Shape;450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1" name="Google Shape;451;p32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08/31/2020 13:12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2" name="Google Shape;452;p32"/>
          <p:cNvSpPr txBox="1"/>
          <p:nvPr/>
        </p:nvSpPr>
        <p:spPr>
          <a:xfrm>
            <a:off x="598204" y="1219011"/>
            <a:ext cx="10226006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EXISTS operator is used to test for the existence of any record in a subquery.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EXISTS operator returns true if the subquery returns one or more records</a:t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53" name="Google Shape;45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833052"/>
            <a:ext cx="10531126" cy="185070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"/>
          <p:cNvSpPr txBox="1"/>
          <p:nvPr>
            <p:ph type="title"/>
          </p:nvPr>
        </p:nvSpPr>
        <p:spPr>
          <a:xfrm>
            <a:off x="786262" y="180971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lang="en-GB" sz="32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exists</a:t>
            </a: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 operator</a:t>
            </a:r>
            <a:endParaRPr/>
          </a:p>
        </p:txBody>
      </p:sp>
      <p:grpSp>
        <p:nvGrpSpPr>
          <p:cNvPr id="459" name="Google Shape;459;p33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460" name="Google Shape;460;p33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61" name="Google Shape;461;p33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33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33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33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33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466" name="Google Shape;466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7" name="Google Shape;467;p33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08/31/2020 13:13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8" name="Google Shape;468;p33"/>
          <p:cNvSpPr txBox="1"/>
          <p:nvPr/>
        </p:nvSpPr>
        <p:spPr>
          <a:xfrm>
            <a:off x="623846" y="758643"/>
            <a:ext cx="10226006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rgbClr val="548135"/>
                </a:solidFill>
                <a:latin typeface="Rockwell"/>
                <a:ea typeface="Rockwell"/>
                <a:cs typeface="Rockwell"/>
                <a:sym typeface="Rockwell"/>
              </a:rPr>
              <a:t>The following SQL statement returns TRUE and lists the suppliers with a product price less than 20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69" name="Google Shape;46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526" y="1351555"/>
            <a:ext cx="5386767" cy="216328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70" name="Google Shape;47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3526" y="3626436"/>
            <a:ext cx="5386767" cy="217228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71" name="Google Shape;471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8830" y="1648861"/>
            <a:ext cx="6000175" cy="261619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72" name="Google Shape;472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3368" y="4661094"/>
            <a:ext cx="4298052" cy="141744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8" name="Google Shape;478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789" lvl="0" marL="22858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79" name="Google Shape;479;p34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08/31/2020 13:06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5"/>
          <p:cNvSpPr txBox="1"/>
          <p:nvPr>
            <p:ph type="ctrTitle"/>
          </p:nvPr>
        </p:nvSpPr>
        <p:spPr>
          <a:xfrm>
            <a:off x="1524000" y="85220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GB" sz="8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Demo.</a:t>
            </a:r>
            <a:endParaRPr/>
          </a:p>
        </p:txBody>
      </p:sp>
      <p:cxnSp>
        <p:nvCxnSpPr>
          <p:cNvPr id="485" name="Google Shape;485;p35"/>
          <p:cNvCxnSpPr/>
          <p:nvPr/>
        </p:nvCxnSpPr>
        <p:spPr>
          <a:xfrm>
            <a:off x="3579679" y="3278339"/>
            <a:ext cx="4914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6" name="Google Shape;486;p35"/>
          <p:cNvSpPr txBox="1"/>
          <p:nvPr>
            <p:ph idx="1" type="subTitle"/>
          </p:nvPr>
        </p:nvSpPr>
        <p:spPr>
          <a:xfrm>
            <a:off x="1524000" y="333188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Clipboard" id="487" name="Google Shape;4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1394">
            <a:off x="3790723" y="4482759"/>
            <a:ext cx="3194131" cy="3194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cope" id="488" name="Google Shape;48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338607">
            <a:off x="-587261" y="1663261"/>
            <a:ext cx="2684499" cy="2684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tubes" id="489" name="Google Shape;48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21031">
            <a:off x="1920309" y="4797205"/>
            <a:ext cx="2453456" cy="2453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aker" id="490" name="Google Shape;49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213697">
            <a:off x="-491837" y="3688632"/>
            <a:ext cx="3245427" cy="324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k" id="491" name="Google Shape;49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48875">
            <a:off x="8514243" y="-118160"/>
            <a:ext cx="3005287" cy="3005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ler" id="492" name="Google Shape;492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10505">
            <a:off x="10171727" y="145775"/>
            <a:ext cx="1574403" cy="1574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ncil" id="493" name="Google Shape;493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1079210">
            <a:off x="12441678" y="783944"/>
            <a:ext cx="1488403" cy="148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6"/>
          <p:cNvSpPr txBox="1"/>
          <p:nvPr>
            <p:ph type="ctrTitle"/>
          </p:nvPr>
        </p:nvSpPr>
        <p:spPr>
          <a:xfrm>
            <a:off x="1524000" y="85220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Rockwell"/>
              <a:buNone/>
            </a:pPr>
            <a:r>
              <a:rPr lang="en-GB" sz="115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End.</a:t>
            </a:r>
            <a:endParaRPr/>
          </a:p>
        </p:txBody>
      </p:sp>
      <p:cxnSp>
        <p:nvCxnSpPr>
          <p:cNvPr id="499" name="Google Shape;499;p36"/>
          <p:cNvCxnSpPr/>
          <p:nvPr/>
        </p:nvCxnSpPr>
        <p:spPr>
          <a:xfrm>
            <a:off x="3579679" y="3278339"/>
            <a:ext cx="4914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0" name="Google Shape;500;p36"/>
          <p:cNvSpPr txBox="1"/>
          <p:nvPr>
            <p:ph idx="1" type="subTitle"/>
          </p:nvPr>
        </p:nvSpPr>
        <p:spPr>
          <a:xfrm>
            <a:off x="1524000" y="333188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Clipboard" id="501" name="Google Shape;5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1394">
            <a:off x="3790723" y="4482759"/>
            <a:ext cx="3194131" cy="3194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cope" id="502" name="Google Shape;50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338607">
            <a:off x="-587261" y="1663261"/>
            <a:ext cx="2684499" cy="2684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tubes" id="503" name="Google Shape;503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21031">
            <a:off x="1920309" y="4797205"/>
            <a:ext cx="2453456" cy="2453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aker" id="504" name="Google Shape;504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213697">
            <a:off x="-491837" y="3688632"/>
            <a:ext cx="3245427" cy="324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k" id="505" name="Google Shape;505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48875">
            <a:off x="8514243" y="-118160"/>
            <a:ext cx="3005287" cy="3005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ler" id="506" name="Google Shape;506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10505">
            <a:off x="10171727" y="145775"/>
            <a:ext cx="1574403" cy="1574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ncil" id="507" name="Google Shape;507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1079210">
            <a:off x="12441678" y="783944"/>
            <a:ext cx="1488403" cy="148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524000" y="333188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Clipboard"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1394">
            <a:off x="5740127" y="4728830"/>
            <a:ext cx="2208514" cy="2208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cope" id="108" name="Google Shape;10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338607">
            <a:off x="928035" y="2216505"/>
            <a:ext cx="1856140" cy="1856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tubes" id="109" name="Google Shape;10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21031">
            <a:off x="3915030" y="4951830"/>
            <a:ext cx="1696390" cy="16963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aker" id="110" name="Google Shape;11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213697">
            <a:off x="1423062" y="3881998"/>
            <a:ext cx="2243981" cy="22439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k" id="111" name="Google Shape;11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48875">
            <a:off x="-310179" y="-257453"/>
            <a:ext cx="2829003" cy="28290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ler" id="112" name="Google Shape;112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10505">
            <a:off x="10231844" y="142132"/>
            <a:ext cx="1574403" cy="1574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ncil" id="113" name="Google Shape;113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1079210">
            <a:off x="9786908" y="1766960"/>
            <a:ext cx="1401096" cy="1401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>
            <p:ph type="ctrTitle"/>
          </p:nvPr>
        </p:nvSpPr>
        <p:spPr>
          <a:xfrm>
            <a:off x="1907930" y="852207"/>
            <a:ext cx="87600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ckwell"/>
              <a:buNone/>
            </a:pPr>
            <a:r>
              <a:rPr lang="en-GB" sz="4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MySQL Comparison Operators</a:t>
            </a:r>
            <a:endParaRPr sz="4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Comparison Operations</a:t>
            </a:r>
            <a:endParaRPr/>
          </a:p>
        </p:txBody>
      </p:sp>
      <p:grpSp>
        <p:nvGrpSpPr>
          <p:cNvPr id="120" name="Google Shape;120;p14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21" name="Google Shape;121;p14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22" name="Google Shape;122;p14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14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08/30/2020 18:49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760284" y="1192634"/>
            <a:ext cx="4339961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Comparison operators are used in the WHERE clause to determine which records to select.</a:t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283" y="2590784"/>
            <a:ext cx="4282811" cy="134885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31" name="Google Shape;13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3947" y="1192634"/>
            <a:ext cx="5967802" cy="538456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32" name="Google Shape;132;p14"/>
          <p:cNvSpPr/>
          <p:nvPr/>
        </p:nvSpPr>
        <p:spPr>
          <a:xfrm>
            <a:off x="5209708" y="4155645"/>
            <a:ext cx="1899803" cy="2461846"/>
          </a:xfrm>
          <a:prstGeom prst="rect">
            <a:avLst/>
          </a:prstGeom>
          <a:solidFill>
            <a:schemeClr val="accent1">
              <a:alpha val="4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/>
          <p:nvPr/>
        </p:nvSpPr>
        <p:spPr>
          <a:xfrm rot="9548611">
            <a:off x="6122564" y="1696178"/>
            <a:ext cx="842319" cy="3042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lang="en-GB" sz="32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=</a:t>
            </a: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 operator</a:t>
            </a:r>
            <a:endParaRPr/>
          </a:p>
        </p:txBody>
      </p:sp>
      <p:grpSp>
        <p:nvGrpSpPr>
          <p:cNvPr id="139" name="Google Shape;139;p15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40" name="Google Shape;140;p15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41" name="Google Shape;141;p15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146" name="Google Shape;14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Google Shape;147;p15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08/30/2020 18:57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786262" y="1219011"/>
            <a:ext cx="9338932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rgbClr val="548135"/>
                </a:solidFill>
                <a:latin typeface="Rockwell"/>
                <a:ea typeface="Rockwell"/>
                <a:cs typeface="Rockwell"/>
                <a:sym typeface="Rockwell"/>
              </a:rPr>
              <a:t>Example: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4676" y="207524"/>
            <a:ext cx="4844468" cy="162751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2195521"/>
            <a:ext cx="7514492" cy="313726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lang="en-GB" sz="32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&lt;=&gt;</a:t>
            </a: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 operator</a:t>
            </a:r>
            <a:endParaRPr/>
          </a:p>
        </p:txBody>
      </p:sp>
      <p:grpSp>
        <p:nvGrpSpPr>
          <p:cNvPr id="156" name="Google Shape;156;p16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57" name="Google Shape;157;p16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58" name="Google Shape;158;p16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163" name="Google Shape;16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Google Shape;164;p16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08/30/2020 18:57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786262" y="1219011"/>
            <a:ext cx="9338932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rgbClr val="548135"/>
                </a:solidFill>
                <a:latin typeface="Rockwell"/>
                <a:ea typeface="Rockwell"/>
                <a:cs typeface="Rockwell"/>
                <a:sym typeface="Rockwell"/>
              </a:rPr>
              <a:t>Example:</a:t>
            </a:r>
            <a:endParaRPr/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4676" y="207524"/>
            <a:ext cx="4844468" cy="162751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6261" y="2264887"/>
            <a:ext cx="6766032" cy="317321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Rockwell"/>
              <a:buNone/>
            </a:pPr>
            <a:r>
              <a:rPr lang="en-GB" sz="28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Inequality Operator </a:t>
            </a:r>
            <a:r>
              <a:rPr b="1" lang="en-GB" sz="28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&lt;&gt;</a:t>
            </a:r>
            <a:r>
              <a:rPr lang="en-GB" sz="28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 and </a:t>
            </a:r>
            <a:r>
              <a:rPr b="1" lang="en-GB" sz="28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!=</a:t>
            </a:r>
            <a:endParaRPr/>
          </a:p>
        </p:txBody>
      </p:sp>
      <p:grpSp>
        <p:nvGrpSpPr>
          <p:cNvPr id="173" name="Google Shape;173;p17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74" name="Google Shape;174;p17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75" name="Google Shape;175;p17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180" name="Google Shape;18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17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08/30/2020 19:04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876177" y="1195441"/>
            <a:ext cx="9338932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rgbClr val="548135"/>
                </a:solidFill>
                <a:latin typeface="Rockwell"/>
                <a:ea typeface="Rockwell"/>
                <a:cs typeface="Rockwell"/>
                <a:sym typeface="Rockwell"/>
              </a:rPr>
              <a:t>Example:</a:t>
            </a:r>
            <a:endParaRPr/>
          </a:p>
        </p:txBody>
      </p:sp>
      <p:pic>
        <p:nvPicPr>
          <p:cNvPr id="183" name="Google Shape;18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4676" y="207524"/>
            <a:ext cx="4844468" cy="162751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84" name="Google Shape;18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692" y="2505806"/>
            <a:ext cx="3599133" cy="130041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85" name="Google Shape;18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0034" y="2505382"/>
            <a:ext cx="3651676" cy="130041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86" name="Google Shape;18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7877" y="4154261"/>
            <a:ext cx="5885766" cy="160266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Rockwell"/>
              <a:buNone/>
            </a:pPr>
            <a:r>
              <a:rPr lang="en-GB" sz="28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b="1" lang="en-GB" sz="28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&gt;, &gt;=, &lt;</a:t>
            </a:r>
            <a:r>
              <a:rPr b="1" lang="en-GB" sz="2800"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GB" sz="2800">
                <a:latin typeface="Rockwell"/>
                <a:ea typeface="Rockwell"/>
                <a:cs typeface="Rockwell"/>
                <a:sym typeface="Rockwell"/>
              </a:rPr>
              <a:t>and </a:t>
            </a:r>
            <a:r>
              <a:rPr b="1" lang="en-GB" sz="28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 &lt;=</a:t>
            </a:r>
            <a:endParaRPr/>
          </a:p>
        </p:txBody>
      </p:sp>
      <p:grpSp>
        <p:nvGrpSpPr>
          <p:cNvPr id="192" name="Google Shape;192;p18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93" name="Google Shape;193;p18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94" name="Google Shape;194;p18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199" name="Google Shape;19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18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08/31/2020 09:34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876177" y="1195441"/>
            <a:ext cx="9338932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rgbClr val="548135"/>
                </a:solidFill>
                <a:latin typeface="Rockwell"/>
                <a:ea typeface="Rockwell"/>
                <a:cs typeface="Rockwell"/>
                <a:sym typeface="Rockwell"/>
              </a:rPr>
              <a:t>Example:</a:t>
            </a:r>
            <a:endParaRPr/>
          </a:p>
        </p:txBody>
      </p:sp>
      <p:pic>
        <p:nvPicPr>
          <p:cNvPr id="202" name="Google Shape;2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4676" y="207524"/>
            <a:ext cx="4844468" cy="162751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03" name="Google Shape;20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3705" y="4095262"/>
            <a:ext cx="2994803" cy="129069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04" name="Google Shape;20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9141" y="4155644"/>
            <a:ext cx="2856786" cy="12287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05" name="Google Shape;20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73705" y="2052781"/>
            <a:ext cx="2836307" cy="12287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06" name="Google Shape;206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9383" y="2009198"/>
            <a:ext cx="2552700" cy="12287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786262" y="443609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lang="en-GB" sz="3200">
                <a:solidFill>
                  <a:srgbClr val="1E4E79"/>
                </a:solidFill>
                <a:highlight>
                  <a:srgbClr val="FFFF00"/>
                </a:highlight>
                <a:latin typeface="Rockwell"/>
                <a:ea typeface="Rockwell"/>
                <a:cs typeface="Rockwell"/>
                <a:sym typeface="Rockwell"/>
              </a:rPr>
              <a:t>in(…)</a:t>
            </a: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 operator</a:t>
            </a:r>
            <a:endParaRPr/>
          </a:p>
        </p:txBody>
      </p:sp>
      <p:grpSp>
        <p:nvGrpSpPr>
          <p:cNvPr id="212" name="Google Shape;212;p19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213" name="Google Shape;213;p1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14" name="Google Shape;214;p19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219" name="Google Shape;21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19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08/31/2020 13:07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598204" y="1219011"/>
            <a:ext cx="10307286" cy="4663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IN operator allows you to specify multiple values in a WHERE clause.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IN operator is a shorthand for multiple OR conditions.</a:t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2" name="Google Shape;22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635" y="2662011"/>
            <a:ext cx="9004730" cy="90770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23" name="Google Shape;22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71970" y="4683313"/>
            <a:ext cx="8163836" cy="119874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Arrow Rotate right" id="224" name="Google Shape;22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04143" y="361660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