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Tahoma"/>
      <p:regular r:id="rId37"/>
      <p:bold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6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Tahom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38" Type="http://schemas.openxmlformats.org/officeDocument/2006/relationships/font" Target="fonts/Tahom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1851" y="458947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4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8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8.png"/><Relationship Id="rId5" Type="http://schemas.openxmlformats.org/officeDocument/2006/relationships/image" Target="../media/image28.png"/><Relationship Id="rId6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47.png"/><Relationship Id="rId5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48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32.jp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2.jp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2.jp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ctrTitle"/>
          </p:nvPr>
        </p:nvSpPr>
        <p:spPr>
          <a:xfrm>
            <a:off x="1524000" y="8522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GB" sz="8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DBMS</a:t>
            </a: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3579679" y="3278339"/>
            <a:ext cx="491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Lab-5</a:t>
            </a:r>
            <a:endParaRPr/>
          </a:p>
        </p:txBody>
      </p:sp>
      <p:pic>
        <p:nvPicPr>
          <p:cNvPr descr="Clipboard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3790723" y="4482759"/>
            <a:ext cx="3194131" cy="3194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77" name="Google Shape;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-587261" y="1663261"/>
            <a:ext cx="2684499" cy="268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78" name="Google Shape;7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1920309" y="4797205"/>
            <a:ext cx="2453456" cy="2453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79" name="Google Shape;7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-491837" y="3688632"/>
            <a:ext cx="3245427" cy="324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80" name="Google Shape;8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8514243" y="-118160"/>
            <a:ext cx="3005287" cy="300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81" name="Google Shape;8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171727" y="145775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82" name="Google Shape;8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12441678" y="783944"/>
            <a:ext cx="1488403" cy="148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786262" y="180971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Aggregate Functions – Having Clause</a:t>
            </a:r>
            <a:endParaRPr/>
          </a:p>
        </p:txBody>
      </p:sp>
      <p:grpSp>
        <p:nvGrpSpPr>
          <p:cNvPr id="227" name="Google Shape;227;p20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28" name="Google Shape;228;p20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29" name="Google Shape;229;p20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0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0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34" name="Google Shape;23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20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12:41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463709" y="831853"/>
            <a:ext cx="10890091" cy="5662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189" lvl="0" marL="2285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7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20"/>
          <p:cNvGrpSpPr/>
          <p:nvPr/>
        </p:nvGrpSpPr>
        <p:grpSpPr>
          <a:xfrm>
            <a:off x="981084" y="1104899"/>
            <a:ext cx="8099509" cy="5024441"/>
            <a:chOff x="923925" y="1084339"/>
            <a:chExt cx="4900085" cy="2746636"/>
          </a:xfrm>
        </p:grpSpPr>
        <p:pic>
          <p:nvPicPr>
            <p:cNvPr id="238" name="Google Shape;23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3925" y="1084339"/>
              <a:ext cx="4900085" cy="815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4554" y="1880086"/>
              <a:ext cx="4778154" cy="19508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0"/>
          <p:cNvSpPr txBox="1"/>
          <p:nvPr/>
        </p:nvSpPr>
        <p:spPr>
          <a:xfrm>
            <a:off x="9715512" y="5792314"/>
            <a:ext cx="1426051" cy="5892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Page 88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786262" y="180971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Null Values and Aggregates</a:t>
            </a:r>
            <a:endParaRPr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47" name="Google Shape;247;p21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48" name="Google Shape;248;p21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53" name="Google Shape;25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21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12:44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739775" y="1106488"/>
            <a:ext cx="10125075" cy="52054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589" lvl="0" marL="2285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all salaries</a:t>
            </a:r>
            <a:endParaRPr/>
          </a:p>
          <a:p>
            <a:pPr indent="-2285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sum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 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instructor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89" lvl="1" marL="68576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statement ignores null amounts</a:t>
            </a:r>
            <a:endParaRPr/>
          </a:p>
          <a:p>
            <a:pPr indent="-228589" lvl="1" marL="68576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is </a:t>
            </a: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there is no non-null amount</a:t>
            </a:r>
            <a:endParaRPr/>
          </a:p>
          <a:p>
            <a:pPr indent="-507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aggregate operations except </a:t>
            </a: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count(*)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ignore tuples with null values on the aggregated attributes</a:t>
            </a:r>
            <a:endParaRPr/>
          </a:p>
          <a:p>
            <a:pPr indent="-507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collection has only null values?</a:t>
            </a:r>
            <a:endParaRPr/>
          </a:p>
          <a:p>
            <a:pPr indent="-228589" lvl="1" marL="68576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returns 0</a:t>
            </a:r>
            <a:endParaRPr/>
          </a:p>
          <a:p>
            <a:pPr indent="-228589" lvl="1" marL="68576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other aggregates return null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lipboard"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5740127" y="4728830"/>
            <a:ext cx="2208514" cy="2208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262" name="Google Shape;26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928035" y="2216505"/>
            <a:ext cx="1856140" cy="1856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263" name="Google Shape;26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3915030" y="4951830"/>
            <a:ext cx="1696390" cy="1696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264" name="Google Shape;26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1423062" y="3881998"/>
            <a:ext cx="2243981" cy="22439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265" name="Google Shape;26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-310179" y="-257453"/>
            <a:ext cx="2829003" cy="2829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266" name="Google Shape;266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231844" y="142132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267" name="Google Shape;267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9786908" y="1766960"/>
            <a:ext cx="1401096" cy="140109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 txBox="1"/>
          <p:nvPr>
            <p:ph type="ctrTitle"/>
          </p:nvPr>
        </p:nvSpPr>
        <p:spPr>
          <a:xfrm>
            <a:off x="1907930" y="852207"/>
            <a:ext cx="87600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ckwell"/>
              <a:buNone/>
            </a:pPr>
            <a:r>
              <a:rPr lang="en-GB" sz="4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Query on Multiple relation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Cartesian Product</a:t>
            </a:r>
            <a:endParaRPr/>
          </a:p>
        </p:txBody>
      </p:sp>
      <p:grpSp>
        <p:nvGrpSpPr>
          <p:cNvPr id="274" name="Google Shape;274;p23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75" name="Google Shape;275;p23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76" name="Google Shape;276;p23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81" name="Google Shape;28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23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10:04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786262" y="463313"/>
            <a:ext cx="9481224" cy="11159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Show me a list containing all </a:t>
            </a:r>
            <a:r>
              <a:rPr b="0" i="0" lang="en-GB" sz="20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teachers name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their respective </a:t>
            </a:r>
            <a:r>
              <a:rPr b="0" i="0" lang="en-GB" sz="20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department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and the </a:t>
            </a:r>
            <a:r>
              <a:rPr b="0" i="0" lang="en-GB" sz="20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building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the department is situated. </a:t>
            </a:r>
            <a:endParaRPr/>
          </a:p>
        </p:txBody>
      </p:sp>
      <p:pic>
        <p:nvPicPr>
          <p:cNvPr id="284" name="Google Shape;2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031" y="1696776"/>
            <a:ext cx="3863675" cy="320067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85" name="Google Shape;28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4832" y="1696776"/>
            <a:ext cx="3719773" cy="261942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86" name="Google Shape;28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55686" y="1728829"/>
            <a:ext cx="2897122" cy="29896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lipboard" id="292" name="Google Shape;2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5740127" y="4728830"/>
            <a:ext cx="2208514" cy="2208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293" name="Google Shape;2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928035" y="2216505"/>
            <a:ext cx="1856140" cy="1856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294" name="Google Shape;29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3915030" y="4951830"/>
            <a:ext cx="1696390" cy="1696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295" name="Google Shape;29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1423062" y="3881998"/>
            <a:ext cx="2243981" cy="22439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296" name="Google Shape;29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-310179" y="-257453"/>
            <a:ext cx="2829003" cy="2829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297" name="Google Shape;297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231844" y="142132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298" name="Google Shape;298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9786908" y="1766960"/>
            <a:ext cx="1401096" cy="140109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 txBox="1"/>
          <p:nvPr>
            <p:ph type="ctrTitle"/>
          </p:nvPr>
        </p:nvSpPr>
        <p:spPr>
          <a:xfrm>
            <a:off x="1907930" y="852207"/>
            <a:ext cx="87600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ckwell"/>
              <a:buNone/>
            </a:pPr>
            <a:r>
              <a:rPr lang="en-GB" sz="4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Cartesian Product</a:t>
            </a:r>
            <a:endParaRPr sz="4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Cartesian Product</a:t>
            </a:r>
            <a:endParaRPr/>
          </a:p>
        </p:txBody>
      </p:sp>
      <p:grpSp>
        <p:nvGrpSpPr>
          <p:cNvPr id="305" name="Google Shape;305;p25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06" name="Google Shape;306;p25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07" name="Google Shape;307;p25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12" name="Google Shape;31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3" name="Google Shape;313;p25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09:44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760284" y="1192634"/>
            <a:ext cx="9535508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Cartesian product of two sets A and B, denoted by A × B, is defined as the set consisting of all ordered pairs (a, b) for which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a ∊ A   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and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b ∊ B.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 example,  if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= {x, y}  and B = {3, 6, 9}, then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× B = {(x, 3), (x, 6), (x, 9), (y, 3), (y, 6), (y, 9)}</a:t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15" name="Google Shape;31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6410" y="2427363"/>
            <a:ext cx="3985364" cy="365642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/>
          <p:nvPr>
            <p:ph type="title"/>
          </p:nvPr>
        </p:nvSpPr>
        <p:spPr>
          <a:xfrm>
            <a:off x="455408" y="222428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Cartesian Product</a:t>
            </a:r>
            <a:endParaRPr/>
          </a:p>
        </p:txBody>
      </p:sp>
      <p:grpSp>
        <p:nvGrpSpPr>
          <p:cNvPr id="321" name="Google Shape;321;p26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22" name="Google Shape;322;p26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28" name="Google Shape;32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26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10:11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905" y="800100"/>
            <a:ext cx="3157789" cy="26159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31" name="Google Shape;33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905" y="3874418"/>
            <a:ext cx="3251109" cy="228939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32" name="Google Shape;33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4701" y="905556"/>
            <a:ext cx="6576630" cy="52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/>
        </p:nvSpPr>
        <p:spPr>
          <a:xfrm>
            <a:off x="7335676" y="566902"/>
            <a:ext cx="2661177" cy="46639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instructor X department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type="title"/>
          </p:nvPr>
        </p:nvSpPr>
        <p:spPr>
          <a:xfrm>
            <a:off x="455408" y="222428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Cartesian Product</a:t>
            </a:r>
            <a:endParaRPr/>
          </a:p>
        </p:txBody>
      </p:sp>
      <p:grpSp>
        <p:nvGrpSpPr>
          <p:cNvPr id="339" name="Google Shape;339;p27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40" name="Google Shape;340;p27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41" name="Google Shape;341;p27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46" name="Google Shape;34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27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10:14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8" name="Google Shape;34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905" y="800100"/>
            <a:ext cx="3157789" cy="26159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49" name="Google Shape;34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905" y="3874418"/>
            <a:ext cx="3251109" cy="228939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50" name="Google Shape;350;p27"/>
          <p:cNvSpPr txBox="1"/>
          <p:nvPr/>
        </p:nvSpPr>
        <p:spPr>
          <a:xfrm>
            <a:off x="7335676" y="566902"/>
            <a:ext cx="2661177" cy="46639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department X instructor </a:t>
            </a:r>
            <a:endParaRPr/>
          </a:p>
        </p:txBody>
      </p:sp>
      <p:pic>
        <p:nvPicPr>
          <p:cNvPr id="351" name="Google Shape;35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40460" y="954037"/>
            <a:ext cx="6469941" cy="50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title"/>
          </p:nvPr>
        </p:nvSpPr>
        <p:spPr>
          <a:xfrm>
            <a:off x="455408" y="222428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Cartesian Product in SQL</a:t>
            </a:r>
            <a:endParaRPr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58" name="Google Shape;358;p28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59" name="Google Shape;359;p28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64" name="Google Shape;36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5" name="Google Shape;365;p28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10:18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6" name="Google Shape;3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0459" y="849737"/>
            <a:ext cx="6039720" cy="589206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67" name="Google Shape;367;p28"/>
          <p:cNvSpPr txBox="1"/>
          <p:nvPr/>
        </p:nvSpPr>
        <p:spPr>
          <a:xfrm>
            <a:off x="652382" y="1059485"/>
            <a:ext cx="2660928" cy="908726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This result is not very heplfull. </a:t>
            </a:r>
            <a:endParaRPr/>
          </a:p>
        </p:txBody>
      </p:sp>
      <p:sp>
        <p:nvSpPr>
          <p:cNvPr id="368" name="Google Shape;368;p28"/>
          <p:cNvSpPr txBox="1"/>
          <p:nvPr/>
        </p:nvSpPr>
        <p:spPr>
          <a:xfrm>
            <a:off x="652382" y="2882317"/>
            <a:ext cx="2660928" cy="2261476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need to filter out the records that make sense based on some </a:t>
            </a:r>
            <a:r>
              <a:rPr b="1" i="0" lang="en-GB" sz="20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common fields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between two relations</a:t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5829300" y="1336431"/>
            <a:ext cx="1072662" cy="5340598"/>
          </a:xfrm>
          <a:prstGeom prst="rect">
            <a:avLst/>
          </a:prstGeom>
          <a:solidFill>
            <a:srgbClr val="7B7B7B">
              <a:alpha val="32941"/>
            </a:srgbClr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7670100" y="1336431"/>
            <a:ext cx="1072662" cy="5340598"/>
          </a:xfrm>
          <a:prstGeom prst="rect">
            <a:avLst/>
          </a:prstGeom>
          <a:solidFill>
            <a:srgbClr val="FFD966">
              <a:alpha val="2784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28"/>
          <p:cNvCxnSpPr/>
          <p:nvPr/>
        </p:nvCxnSpPr>
        <p:spPr>
          <a:xfrm>
            <a:off x="7684282" y="1198880"/>
            <a:ext cx="0" cy="565912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28"/>
          <p:cNvCxnSpPr/>
          <p:nvPr/>
        </p:nvCxnSpPr>
        <p:spPr>
          <a:xfrm>
            <a:off x="4197819" y="3169920"/>
            <a:ext cx="636858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28"/>
          <p:cNvCxnSpPr/>
          <p:nvPr/>
        </p:nvCxnSpPr>
        <p:spPr>
          <a:xfrm>
            <a:off x="4147019" y="4592320"/>
            <a:ext cx="636858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4" name="Google Shape;374;p28"/>
          <p:cNvCxnSpPr/>
          <p:nvPr/>
        </p:nvCxnSpPr>
        <p:spPr>
          <a:xfrm>
            <a:off x="4197819" y="6035040"/>
            <a:ext cx="636858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455408" y="222428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Cartesian Product in SQL</a:t>
            </a:r>
            <a:endParaRPr/>
          </a:p>
        </p:txBody>
      </p:sp>
      <p:grpSp>
        <p:nvGrpSpPr>
          <p:cNvPr id="380" name="Google Shape;380;p29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81" name="Google Shape;381;p2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82" name="Google Shape;382;p29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87" name="Google Shape;387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8" name="Google Shape;388;p29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10:26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89" name="Google Shape;3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768" y="1171487"/>
            <a:ext cx="7268091" cy="451502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90" name="Google Shape;39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9443" y="535940"/>
            <a:ext cx="3157789" cy="26159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91" name="Google Shape;39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9443" y="3610258"/>
            <a:ext cx="3251109" cy="228939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521289" y="365131"/>
            <a:ext cx="83785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Rockwell"/>
              <a:buNone/>
            </a:pPr>
            <a:r>
              <a:rPr lang="en-GB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Things we will complete today</a:t>
            </a:r>
            <a:endParaRPr/>
          </a:p>
        </p:txBody>
      </p:sp>
      <p:grpSp>
        <p:nvGrpSpPr>
          <p:cNvPr id="88" name="Google Shape;88;p12"/>
          <p:cNvGrpSpPr/>
          <p:nvPr/>
        </p:nvGrpSpPr>
        <p:grpSpPr>
          <a:xfrm>
            <a:off x="9017905" y="11"/>
            <a:ext cx="3668917" cy="6941127"/>
            <a:chOff x="9009186" y="0"/>
            <a:chExt cx="3668917" cy="6941127"/>
          </a:xfrm>
        </p:grpSpPr>
        <p:grpSp>
          <p:nvGrpSpPr>
            <p:cNvPr id="89" name="Google Shape;89;p12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90" name="Google Shape;90;p12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lipboard" id="95" name="Google Shape;9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2"/>
          <p:cNvGrpSpPr/>
          <p:nvPr/>
        </p:nvGrpSpPr>
        <p:grpSpPr>
          <a:xfrm>
            <a:off x="-3832907" y="859786"/>
            <a:ext cx="14833155" cy="5960272"/>
            <a:chOff x="-4967113" y="-766790"/>
            <a:chExt cx="14833155" cy="5960272"/>
          </a:xfrm>
        </p:grpSpPr>
        <p:sp>
          <p:nvSpPr>
            <p:cNvPr id="97" name="Google Shape;97;p12"/>
            <p:cNvSpPr/>
            <p:nvPr/>
          </p:nvSpPr>
          <p:spPr>
            <a:xfrm>
              <a:off x="-4967113" y="-766790"/>
              <a:ext cx="5960272" cy="5960272"/>
            </a:xfrm>
            <a:prstGeom prst="blockArc">
              <a:avLst>
                <a:gd fmla="val 18900000" name="adj1"/>
                <a:gd fmla="val 2700000" name="adj2"/>
                <a:gd fmla="val 362" name="adj3"/>
              </a:avLst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13736" y="632397"/>
              <a:ext cx="9052306" cy="1264617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2"/>
            <p:cNvSpPr txBox="1"/>
            <p:nvPr/>
          </p:nvSpPr>
          <p:spPr>
            <a:xfrm>
              <a:off x="813736" y="632397"/>
              <a:ext cx="9052306" cy="1264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003775" spcFirstLastPara="1" rIns="81275" wrap="square" tIns="8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None/>
              </a:pPr>
              <a:r>
                <a:rPr b="0" i="0" lang="en-GB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Aggrigate functions</a:t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23350" y="474319"/>
              <a:ext cx="1580771" cy="1580771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813736" y="2529676"/>
              <a:ext cx="9052306" cy="126461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2"/>
            <p:cNvSpPr txBox="1"/>
            <p:nvPr/>
          </p:nvSpPr>
          <p:spPr>
            <a:xfrm>
              <a:off x="813736" y="2529676"/>
              <a:ext cx="9052306" cy="1264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003775" spcFirstLastPara="1" rIns="81275" wrap="square" tIns="8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None/>
              </a:pPr>
              <a:r>
                <a:rPr b="0" i="0" lang="en-GB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Query on Multiple relation</a:t>
              </a:r>
              <a:endParaRPr/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23350" y="2371599"/>
              <a:ext cx="1580771" cy="1580771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455408" y="222428"/>
            <a:ext cx="8378529" cy="106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lang="en-GB" sz="2000">
                <a:latin typeface="Rockwell"/>
                <a:ea typeface="Rockwell"/>
                <a:cs typeface="Rockwell"/>
                <a:sym typeface="Rockwell"/>
              </a:rPr>
              <a:t>Show me a list containing all teachers name, their respective department and the building the department is situated.</a:t>
            </a:r>
            <a:endParaRPr sz="2000">
              <a:solidFill>
                <a:srgbClr val="1E4E7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97" name="Google Shape;397;p30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98" name="Google Shape;398;p30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99" name="Google Shape;399;p30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404" name="Google Shape;40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30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10:26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6" name="Google Shape;4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4989" y="340826"/>
            <a:ext cx="4025904" cy="333506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07" name="Google Shape;40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4989" y="3970071"/>
            <a:ext cx="3800592" cy="267633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08" name="Google Shape;40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2171" y="1304324"/>
            <a:ext cx="5419449" cy="49935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1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414" name="Google Shape;414;p31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420" name="Google Shape;42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" name="Google Shape;421;p31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10:37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2" name="Google Shape;422;p31"/>
          <p:cNvSpPr txBox="1"/>
          <p:nvPr>
            <p:ph type="title"/>
          </p:nvPr>
        </p:nvSpPr>
        <p:spPr>
          <a:xfrm>
            <a:off x="688350" y="306248"/>
            <a:ext cx="11044985" cy="10678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lang="en-GB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Find the names of all instructors who have taught some course and the course_id of those courses, and year</a:t>
            </a:r>
            <a:endParaRPr/>
          </a:p>
        </p:txBody>
      </p:sp>
      <p:pic>
        <p:nvPicPr>
          <p:cNvPr id="423" name="Google Shape;4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6686" y="2065350"/>
            <a:ext cx="4153362" cy="355534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24" name="Google Shape;42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4993" y="2024852"/>
            <a:ext cx="4261338" cy="353010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25" name="Google Shape;425;p31"/>
          <p:cNvSpPr/>
          <p:nvPr/>
        </p:nvSpPr>
        <p:spPr>
          <a:xfrm>
            <a:off x="1137138" y="1818430"/>
            <a:ext cx="1072662" cy="4049184"/>
          </a:xfrm>
          <a:prstGeom prst="rect">
            <a:avLst/>
          </a:prstGeom>
          <a:solidFill>
            <a:srgbClr val="7B7B7B">
              <a:alpha val="32941"/>
            </a:srgbClr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1"/>
          <p:cNvSpPr/>
          <p:nvPr/>
        </p:nvSpPr>
        <p:spPr>
          <a:xfrm>
            <a:off x="6842772" y="1815313"/>
            <a:ext cx="1072662" cy="4128287"/>
          </a:xfrm>
          <a:prstGeom prst="rect">
            <a:avLst/>
          </a:prstGeom>
          <a:solidFill>
            <a:srgbClr val="FFD966">
              <a:alpha val="2784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32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432" name="Google Shape;432;p32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33" name="Google Shape;433;p32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438" name="Google Shape;438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32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10:35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0" name="Google Shape;440;p32"/>
          <p:cNvSpPr txBox="1"/>
          <p:nvPr>
            <p:ph type="title"/>
          </p:nvPr>
        </p:nvSpPr>
        <p:spPr>
          <a:xfrm>
            <a:off x="6945924" y="306247"/>
            <a:ext cx="4787412" cy="15225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lang="en-GB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Find the names of all instructors who have taught some course and the course_id of those courses</a:t>
            </a:r>
            <a:endParaRPr/>
          </a:p>
        </p:txBody>
      </p:sp>
      <p:pic>
        <p:nvPicPr>
          <p:cNvPr id="441" name="Google Shape;44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3037" y="306698"/>
            <a:ext cx="4193930" cy="604179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42" name="Google Shape;442;p32"/>
          <p:cNvSpPr txBox="1"/>
          <p:nvPr/>
        </p:nvSpPr>
        <p:spPr>
          <a:xfrm>
            <a:off x="6945924" y="2908770"/>
            <a:ext cx="4787412" cy="15225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Rockwell"/>
              <a:buNone/>
            </a:pPr>
            <a:r>
              <a:rPr b="1" i="0" lang="en-GB" sz="2400" u="none" cap="none" strike="noStrike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rPr>
              <a:t>What if I also need course name?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3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448" name="Google Shape;448;p33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49" name="Google Shape;449;p33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454" name="Google Shape;454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5" name="Google Shape;455;p33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10:42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6" name="Google Shape;456;p33"/>
          <p:cNvSpPr txBox="1"/>
          <p:nvPr>
            <p:ph type="title"/>
          </p:nvPr>
        </p:nvSpPr>
        <p:spPr>
          <a:xfrm>
            <a:off x="688350" y="306248"/>
            <a:ext cx="11044985" cy="5217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lang="en-GB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Find the names of all instructors who have taught some course and the course_id, course name of those courses, and year</a:t>
            </a:r>
            <a:endParaRPr/>
          </a:p>
        </p:txBody>
      </p:sp>
      <p:pic>
        <p:nvPicPr>
          <p:cNvPr id="457" name="Google Shape;4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0352" y="3504726"/>
            <a:ext cx="3431296" cy="293724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58" name="Google Shape;45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615" y="1340711"/>
            <a:ext cx="3350726" cy="277574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59" name="Google Shape;459;p33"/>
          <p:cNvSpPr/>
          <p:nvPr/>
        </p:nvSpPr>
        <p:spPr>
          <a:xfrm>
            <a:off x="4256128" y="3254690"/>
            <a:ext cx="705781" cy="3187281"/>
          </a:xfrm>
          <a:prstGeom prst="rect">
            <a:avLst/>
          </a:prstGeom>
          <a:solidFill>
            <a:srgbClr val="FFD966">
              <a:alpha val="2784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4313" y="1134288"/>
            <a:ext cx="4096974" cy="28989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61" name="Google Shape;461;p33"/>
          <p:cNvSpPr/>
          <p:nvPr/>
        </p:nvSpPr>
        <p:spPr>
          <a:xfrm>
            <a:off x="7920297" y="1134287"/>
            <a:ext cx="800812" cy="2982171"/>
          </a:xfrm>
          <a:prstGeom prst="rect">
            <a:avLst/>
          </a:prstGeom>
          <a:solidFill>
            <a:srgbClr val="548135">
              <a:alpha val="2784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3"/>
          <p:cNvSpPr/>
          <p:nvPr/>
        </p:nvSpPr>
        <p:spPr>
          <a:xfrm>
            <a:off x="5070558" y="3254690"/>
            <a:ext cx="685852" cy="3187281"/>
          </a:xfrm>
          <a:prstGeom prst="rect">
            <a:avLst/>
          </a:prstGeom>
          <a:solidFill>
            <a:srgbClr val="548135">
              <a:alpha val="2784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423091" y="1134288"/>
            <a:ext cx="705781" cy="3422339"/>
          </a:xfrm>
          <a:prstGeom prst="rect">
            <a:avLst/>
          </a:prstGeom>
          <a:solidFill>
            <a:srgbClr val="FFD966">
              <a:alpha val="2784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34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469" name="Google Shape;469;p34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70" name="Google Shape;470;p34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34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34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475" name="Google Shape;475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6" name="Google Shape;476;p34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10:47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77" name="Google Shape;47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953" y="967526"/>
            <a:ext cx="11666094" cy="524811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5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483" name="Google Shape;483;p35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84" name="Google Shape;484;p35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35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35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35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489" name="Google Shape;489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35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11:39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91" name="Google Shape;49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77" y="967526"/>
            <a:ext cx="6508926" cy="524811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92" name="Google Shape;492;p35"/>
          <p:cNvSpPr txBox="1"/>
          <p:nvPr>
            <p:ph type="title"/>
          </p:nvPr>
        </p:nvSpPr>
        <p:spPr>
          <a:xfrm>
            <a:off x="688350" y="306248"/>
            <a:ext cx="11044985" cy="5217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lang="en-GB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Find the names of all instructors who have taught some course and the course_id, course name of those courses, and year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Combining a relation with itself</a:t>
            </a:r>
            <a:endParaRPr/>
          </a:p>
        </p:txBody>
      </p:sp>
      <p:grpSp>
        <p:nvGrpSpPr>
          <p:cNvPr id="498" name="Google Shape;498;p36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499" name="Google Shape;499;p36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500" name="Google Shape;500;p36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505" name="Google Shape;505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6" name="Google Shape;506;p36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11:42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7" name="Google Shape;507;p36"/>
          <p:cNvSpPr txBox="1"/>
          <p:nvPr/>
        </p:nvSpPr>
        <p:spPr>
          <a:xfrm>
            <a:off x="760284" y="1192634"/>
            <a:ext cx="9535508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Find the names of all instructors who have a higher salary than </a:t>
            </a:r>
            <a:b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some instructor in ‘Comp. Sci’.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08" name="Google Shape;50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0059" y="2311588"/>
            <a:ext cx="4975061" cy="40452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514" name="Google Shape;514;p37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515" name="Google Shape;515;p37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520" name="Google Shape;520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37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11:50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2" name="Google Shape;522;p37"/>
          <p:cNvSpPr txBox="1"/>
          <p:nvPr/>
        </p:nvSpPr>
        <p:spPr>
          <a:xfrm>
            <a:off x="699324" y="247211"/>
            <a:ext cx="11177716" cy="494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Find the names of all instructors who have a higher salary than </a:t>
            </a:r>
            <a:b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some instructor in ‘Comp. Sci’.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23" name="Google Shape;52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0716" y="1114218"/>
            <a:ext cx="8150883" cy="568064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Rename Operation</a:t>
            </a:r>
            <a:endParaRPr/>
          </a:p>
        </p:txBody>
      </p:sp>
      <p:grpSp>
        <p:nvGrpSpPr>
          <p:cNvPr id="529" name="Google Shape;529;p38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530" name="Google Shape;530;p38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531" name="Google Shape;531;p38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536" name="Google Shape;536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7" name="Google Shape;537;p38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11:52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760284" y="1192634"/>
            <a:ext cx="9535508" cy="5023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SQL allows renaming relations and attributes using the as clause: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old-name 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as 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new-name</a:t>
            </a:r>
            <a:b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Find the names of all instructors who have a higher salary than </a:t>
            </a:r>
            <a:b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some instructor in ‘Comp. Sci’.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select 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distinct  S.name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from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instructor as S, instructor as T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where 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S.salary &gt; T.salary and T.dept_name = ‘Comp. Sci.’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Keyword as is optional and may be omitted</a:t>
            </a:r>
            <a:b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  instructor 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as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T    ≡    instructor   T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 txBox="1"/>
          <p:nvPr>
            <p:ph type="title"/>
          </p:nvPr>
        </p:nvSpPr>
        <p:spPr>
          <a:xfrm>
            <a:off x="455408" y="222428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Natural Join</a:t>
            </a: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545" name="Google Shape;545;p3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546" name="Google Shape;546;p39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551" name="Google Shape;551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2" name="Google Shape;552;p39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11:57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3" name="Google Shape;553;p39"/>
          <p:cNvSpPr/>
          <p:nvPr/>
        </p:nvSpPr>
        <p:spPr>
          <a:xfrm>
            <a:off x="798512" y="1125538"/>
            <a:ext cx="9493567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make the life of an SQL programmer easier for this common case, SQL supports an operation called the </a:t>
            </a:r>
            <a:r>
              <a:rPr b="1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54" name="Google Shape;554;p39"/>
          <p:cNvGrpSpPr/>
          <p:nvPr/>
        </p:nvGrpSpPr>
        <p:grpSpPr>
          <a:xfrm>
            <a:off x="1035258" y="2379666"/>
            <a:ext cx="4202113" cy="2489200"/>
            <a:chOff x="2291705" y="1852971"/>
            <a:chExt cx="4709880" cy="3103600"/>
          </a:xfrm>
        </p:grpSpPr>
        <p:pic>
          <p:nvPicPr>
            <p:cNvPr id="555" name="Google Shape;555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07004" y="1852971"/>
              <a:ext cx="4129818" cy="1165829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pic>
          <p:nvPicPr>
            <p:cNvPr id="556" name="Google Shape;556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91705" y="3838245"/>
              <a:ext cx="4709880" cy="1118326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sp>
          <p:nvSpPr>
            <p:cNvPr id="557" name="Google Shape;557;p39"/>
            <p:cNvSpPr/>
            <p:nvPr/>
          </p:nvSpPr>
          <p:spPr>
            <a:xfrm>
              <a:off x="4403767" y="3060366"/>
              <a:ext cx="336292" cy="736313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525252"/>
            </a:solidFill>
            <a:ln cap="flat" cmpd="sng" w="9525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8" name="Google Shape;55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1892" y="3043832"/>
            <a:ext cx="5704089" cy="89475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lipboard"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5740127" y="4728830"/>
            <a:ext cx="2208514" cy="2208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111" name="Google Shape;1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928035" y="2216505"/>
            <a:ext cx="1856140" cy="1856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112" name="Google Shape;11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3915030" y="4951830"/>
            <a:ext cx="1696390" cy="1696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113" name="Google Shape;11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1423062" y="3881998"/>
            <a:ext cx="2243981" cy="22439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114" name="Google Shape;11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-310179" y="-257453"/>
            <a:ext cx="2829003" cy="2829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115" name="Google Shape;11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231844" y="142132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116" name="Google Shape;116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9786908" y="1766960"/>
            <a:ext cx="1401096" cy="140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>
            <p:ph type="ctrTitle"/>
          </p:nvPr>
        </p:nvSpPr>
        <p:spPr>
          <a:xfrm>
            <a:off x="1907930" y="852207"/>
            <a:ext cx="87600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ckwell"/>
              <a:buNone/>
            </a:pPr>
            <a:r>
              <a:rPr lang="en-GB" sz="4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Aggregate Functions</a:t>
            </a:r>
            <a:endParaRPr sz="4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"/>
          <p:cNvSpPr txBox="1"/>
          <p:nvPr>
            <p:ph type="title"/>
          </p:nvPr>
        </p:nvSpPr>
        <p:spPr>
          <a:xfrm>
            <a:off x="605472" y="331851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Natural Join</a:t>
            </a:r>
            <a:endParaRPr/>
          </a:p>
        </p:txBody>
      </p:sp>
      <p:grpSp>
        <p:nvGrpSpPr>
          <p:cNvPr id="564" name="Google Shape;564;p40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565" name="Google Shape;565;p40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566" name="Google Shape;566;p40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40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571" name="Google Shape;571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2" name="Google Shape;572;p40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12:03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3" name="Google Shape;573;p40"/>
          <p:cNvSpPr/>
          <p:nvPr/>
        </p:nvSpPr>
        <p:spPr>
          <a:xfrm>
            <a:off x="605472" y="840943"/>
            <a:ext cx="10981056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make the life of an SQL programmer easier for this common case, SQL supports an operation called the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4" name="Google Shape;57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9258" y="1603907"/>
            <a:ext cx="9176316" cy="181478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575" name="Google Shape;57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9258" y="4651442"/>
            <a:ext cx="9176316" cy="13656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576" name="Google Shape;576;p40"/>
          <p:cNvSpPr/>
          <p:nvPr/>
        </p:nvSpPr>
        <p:spPr>
          <a:xfrm>
            <a:off x="6099290" y="3739000"/>
            <a:ext cx="298450" cy="592137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1"/>
          <p:cNvSpPr txBox="1"/>
          <p:nvPr>
            <p:ph type="ctrTitle"/>
          </p:nvPr>
        </p:nvSpPr>
        <p:spPr>
          <a:xfrm>
            <a:off x="1524000" y="8522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GB" sz="8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Demo.</a:t>
            </a:r>
            <a:endParaRPr/>
          </a:p>
        </p:txBody>
      </p:sp>
      <p:cxnSp>
        <p:nvCxnSpPr>
          <p:cNvPr id="582" name="Google Shape;582;p41"/>
          <p:cNvCxnSpPr/>
          <p:nvPr/>
        </p:nvCxnSpPr>
        <p:spPr>
          <a:xfrm>
            <a:off x="3579679" y="3278339"/>
            <a:ext cx="491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3" name="Google Shape;583;p41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lipboard" id="584" name="Google Shape;58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3790723" y="4482759"/>
            <a:ext cx="3194131" cy="3194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585" name="Google Shape;58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-587261" y="1663261"/>
            <a:ext cx="2684499" cy="268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586" name="Google Shape;58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1920309" y="4797205"/>
            <a:ext cx="2453456" cy="2453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587" name="Google Shape;58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-491837" y="3688632"/>
            <a:ext cx="3245427" cy="324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588" name="Google Shape;588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8514243" y="-118160"/>
            <a:ext cx="3005287" cy="300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589" name="Google Shape;589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171727" y="145775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590" name="Google Shape;590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12441678" y="783944"/>
            <a:ext cx="1488403" cy="148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 txBox="1"/>
          <p:nvPr>
            <p:ph type="ctrTitle"/>
          </p:nvPr>
        </p:nvSpPr>
        <p:spPr>
          <a:xfrm>
            <a:off x="1524000" y="8522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Rockwell"/>
              <a:buNone/>
            </a:pPr>
            <a:r>
              <a:rPr lang="en-GB" sz="115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End.</a:t>
            </a:r>
            <a:endParaRPr/>
          </a:p>
        </p:txBody>
      </p:sp>
      <p:cxnSp>
        <p:nvCxnSpPr>
          <p:cNvPr id="596" name="Google Shape;596;p42"/>
          <p:cNvCxnSpPr/>
          <p:nvPr/>
        </p:nvCxnSpPr>
        <p:spPr>
          <a:xfrm>
            <a:off x="3579679" y="3278339"/>
            <a:ext cx="491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7" name="Google Shape;597;p42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lipboard" id="598" name="Google Shape;5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3790723" y="4482759"/>
            <a:ext cx="3194131" cy="3194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599" name="Google Shape;59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-587261" y="1663261"/>
            <a:ext cx="2684499" cy="268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600" name="Google Shape;60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1920309" y="4797205"/>
            <a:ext cx="2453456" cy="2453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601" name="Google Shape;60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-491837" y="3688632"/>
            <a:ext cx="3245427" cy="324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602" name="Google Shape;602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8514243" y="-118160"/>
            <a:ext cx="3005287" cy="300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603" name="Google Shape;603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171727" y="145775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604" name="Google Shape;604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12441678" y="783944"/>
            <a:ext cx="1488403" cy="148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Aggregate functions</a:t>
            </a:r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24" name="Google Shape;124;p14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25" name="Google Shape;125;p14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4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12:10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760284" y="1182474"/>
            <a:ext cx="9535508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Aggregate functions are functions that take a collection (a set or multiset) of values as input and 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return a single value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SQL offers five built-in aggregate functions:</a:t>
            </a:r>
            <a:endParaRPr/>
          </a:p>
        </p:txBody>
      </p:sp>
      <p:pic>
        <p:nvPicPr>
          <p:cNvPr id="133" name="Google Shape;13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8647" y="2751325"/>
            <a:ext cx="2628195" cy="215034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34" name="Google Shape;134;p14"/>
          <p:cNvSpPr txBox="1"/>
          <p:nvPr/>
        </p:nvSpPr>
        <p:spPr>
          <a:xfrm>
            <a:off x="1340003" y="5156373"/>
            <a:ext cx="7767638" cy="922337"/>
          </a:xfrm>
          <a:prstGeom prst="rect">
            <a:avLst/>
          </a:prstGeom>
          <a:solidFill>
            <a:srgbClr val="ACB8C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to 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a collection of numbers, but the other operators can operate on collections of nonnumeric data types, such as strings, as well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86262" y="180971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Aggregate functions</a:t>
            </a:r>
            <a:endParaRPr/>
          </a:p>
        </p:txBody>
      </p:sp>
      <p:grpSp>
        <p:nvGrpSpPr>
          <p:cNvPr id="140" name="Google Shape;140;p15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41" name="Google Shape;141;p15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42" name="Google Shape;142;p15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5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12:13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63709" y="831853"/>
            <a:ext cx="4501039" cy="5662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9" lvl="0" marL="2285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average salary of instructors in the Computer Science department </a:t>
            </a:r>
            <a:endParaRPr/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number of departments in </a:t>
            </a: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</a:t>
            </a:r>
            <a:endParaRPr/>
          </a:p>
          <a:p>
            <a:pPr indent="-101589" lvl="1" marL="68576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number of tuples in the </a:t>
            </a: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 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endParaRPr/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589" lvl="1" marL="68576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4351" y="758643"/>
            <a:ext cx="3178009" cy="172831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1177" y="2912482"/>
            <a:ext cx="3527425" cy="13064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4351" y="4541899"/>
            <a:ext cx="3452177" cy="142676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786262" y="180971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Aggregate functions - Group By</a:t>
            </a:r>
            <a:endParaRPr/>
          </a:p>
        </p:txBody>
      </p:sp>
      <p:grpSp>
        <p:nvGrpSpPr>
          <p:cNvPr id="158" name="Google Shape;158;p16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59" name="Google Shape;159;p16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60" name="Google Shape;160;p16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165" name="Google Shape;16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16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13:02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63709" y="831853"/>
            <a:ext cx="10890091" cy="5662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9" lvl="0" marL="2285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groups rows that have the same values into summary rows like </a:t>
            </a: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GB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average salary of instructors in each department</a:t>
            </a: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7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9418" y="1713826"/>
            <a:ext cx="6740742" cy="1197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169" name="Google Shape;16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0749" y="3028954"/>
            <a:ext cx="4056062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5689" y="3276549"/>
            <a:ext cx="2481287" cy="267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786262" y="180971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Aggregate functions - Group By</a:t>
            </a:r>
            <a:endParaRPr/>
          </a:p>
        </p:txBody>
      </p:sp>
      <p:grpSp>
        <p:nvGrpSpPr>
          <p:cNvPr id="176" name="Google Shape;176;p17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77" name="Google Shape;177;p17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78" name="Google Shape;178;p17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183" name="Google Shape;18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17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12:27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463709" y="831853"/>
            <a:ext cx="10890091" cy="5662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9" lvl="0" marL="2285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GB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number of of instructors in each department</a:t>
            </a: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7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" id="186" name="Google Shape;1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1811" y="1590494"/>
            <a:ext cx="4216290" cy="379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146" y="1590494"/>
            <a:ext cx="5061854" cy="379218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786262" y="180971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Aggregate Functions – Having Clause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94" name="Google Shape;194;p18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95" name="Google Shape;195;p18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00" name="Google Shape;20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18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12:21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463709" y="831853"/>
            <a:ext cx="10890091" cy="5662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9" lvl="0" marL="2285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number of of instructors in each department which </a:t>
            </a: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more than one instructors</a:t>
            </a: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7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" id="203" name="Google Shape;2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3570" y="1834635"/>
            <a:ext cx="3545346" cy="318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777" y="1815223"/>
            <a:ext cx="5268787" cy="29399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786262" y="180971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Aggregate Functions – Having Clause</a:t>
            </a:r>
            <a:endParaRPr/>
          </a:p>
        </p:txBody>
      </p:sp>
      <p:grpSp>
        <p:nvGrpSpPr>
          <p:cNvPr id="210" name="Google Shape;210;p19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11" name="Google Shape;211;p1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12" name="Google Shape;212;p19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17" name="Google Shape;21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19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10/05/2020 12:39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3709" y="831853"/>
            <a:ext cx="10890091" cy="5662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9" lvl="0" marL="2285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HAVING clause was added to SQL because the WHERE keyword could not be used with aggregate functions.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7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1987629" y="5120195"/>
            <a:ext cx="7842250" cy="1190625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 predicates in the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clause are applied after the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formation of groups whereas predicates in the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clause are applied before forming groups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6026" y="1861701"/>
            <a:ext cx="3741673" cy="222864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