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20829ba19b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20829ba19b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20829ba19b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20829ba19b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20829ba19b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20829ba19b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20829ba19b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20829ba19b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20829ba19b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20829ba19b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20829ba19b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20829ba19b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20829ba19b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20829ba19b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20829ba19b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20829ba19b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20829ba19b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20829ba19b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20829ba19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20829ba19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20829ba19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20829ba19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20829ba19b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20829ba19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20829ba19b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20829ba19b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20829ba19b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20829ba19b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20829ba19b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20829ba19b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20829ba19b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20829ba19b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20829ba19b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20829ba19b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CSE2142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Writing Professional Code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42912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2614" y="0"/>
            <a:ext cx="785877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4"/>
          <p:cNvSpPr txBox="1"/>
          <p:nvPr>
            <p:ph type="title"/>
          </p:nvPr>
        </p:nvSpPr>
        <p:spPr>
          <a:xfrm>
            <a:off x="311700" y="47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40000"/>
              </a:lnSpc>
              <a:spcBef>
                <a:spcPts val="0"/>
              </a:spcBef>
              <a:spcAft>
                <a:spcPts val="3300"/>
              </a:spcAft>
              <a:buNone/>
            </a:pPr>
            <a:r>
              <a:rPr lang="en" sz="2300">
                <a:solidFill>
                  <a:srgbClr val="454545"/>
                </a:solidFill>
                <a:highlight>
                  <a:srgbClr val="FFFFFF"/>
                </a:highlight>
              </a:rPr>
              <a:t>Working with Git Branches Locally</a:t>
            </a:r>
            <a:endParaRPr/>
          </a:p>
        </p:txBody>
      </p:sp>
      <p:sp>
        <p:nvSpPr>
          <p:cNvPr id="117" name="Google Shape;117;p24"/>
          <p:cNvSpPr txBox="1"/>
          <p:nvPr>
            <p:ph idx="1" type="body"/>
          </p:nvPr>
        </p:nvSpPr>
        <p:spPr>
          <a:xfrm>
            <a:off x="185375" y="677225"/>
            <a:ext cx="8826300" cy="440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454545"/>
              </a:buClr>
              <a:buSzPts val="3000"/>
              <a:buChar char="●"/>
            </a:pPr>
            <a:r>
              <a:rPr lang="en" sz="3000">
                <a:solidFill>
                  <a:srgbClr val="454545"/>
                </a:solidFill>
              </a:rPr>
              <a:t>tree -&gt; repo</a:t>
            </a:r>
            <a:endParaRPr sz="3000">
              <a:solidFill>
                <a:srgbClr val="454545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454545"/>
              </a:buClr>
              <a:buSzPts val="3000"/>
              <a:buChar char="●"/>
            </a:pPr>
            <a:r>
              <a:rPr lang="en" sz="3000">
                <a:solidFill>
                  <a:srgbClr val="454545"/>
                </a:solidFill>
              </a:rPr>
              <a:t>main trunk -&gt; master branch</a:t>
            </a:r>
            <a:endParaRPr sz="3000">
              <a:solidFill>
                <a:srgbClr val="454545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454545"/>
              </a:buClr>
              <a:buSzPts val="3000"/>
              <a:buChar char="●"/>
            </a:pPr>
            <a:r>
              <a:rPr lang="en" sz="3000">
                <a:solidFill>
                  <a:srgbClr val="454545"/>
                </a:solidFill>
              </a:rPr>
              <a:t>stem -&gt; (feature) branch</a:t>
            </a:r>
            <a:endParaRPr sz="3000">
              <a:solidFill>
                <a:srgbClr val="454545"/>
              </a:solidFill>
            </a:endParaRPr>
          </a:p>
          <a:p>
            <a:pPr indent="0" lvl="0" marL="0" rtl="0" algn="l">
              <a:spcBef>
                <a:spcPts val="19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938894"/>
            <a:ext cx="9144001" cy="20811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5"/>
          <p:cNvSpPr txBox="1"/>
          <p:nvPr>
            <p:ph type="title"/>
          </p:nvPr>
        </p:nvSpPr>
        <p:spPr>
          <a:xfrm>
            <a:off x="341775" y="35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40000"/>
              </a:lnSpc>
              <a:spcBef>
                <a:spcPts val="0"/>
              </a:spcBef>
              <a:spcAft>
                <a:spcPts val="3300"/>
              </a:spcAft>
              <a:buNone/>
            </a:pPr>
            <a:r>
              <a:rPr lang="en" sz="2300">
                <a:solidFill>
                  <a:srgbClr val="454545"/>
                </a:solidFill>
                <a:highlight>
                  <a:srgbClr val="FFFFFF"/>
                </a:highlight>
              </a:rPr>
              <a:t>Working with Git Branches Locally</a:t>
            </a:r>
            <a:endParaRPr/>
          </a:p>
        </p:txBody>
      </p:sp>
      <p:sp>
        <p:nvSpPr>
          <p:cNvPr id="124" name="Google Shape;124;p25"/>
          <p:cNvSpPr txBox="1"/>
          <p:nvPr>
            <p:ph idx="1" type="body"/>
          </p:nvPr>
        </p:nvSpPr>
        <p:spPr>
          <a:xfrm>
            <a:off x="54150" y="568950"/>
            <a:ext cx="9041700" cy="43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git branch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git checkout -b new-feature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Create a new text file and call it </a:t>
            </a: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</a:rPr>
              <a:t>new-feature-file.txt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.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List all files in the directory 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git add new-feature-file.txt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git status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git commit -m "add new file"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git checkout master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List all files in the directory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git branch --no-merged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git merge --no-ff new-feature -m "merge new-feature branch"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git branch -D new-feature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25" name="Google Shape;12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0400" y="3930800"/>
            <a:ext cx="5107401" cy="117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6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3000"/>
              </a:spcBef>
              <a:spcAft>
                <a:spcPts val="1100"/>
              </a:spcAft>
              <a:buNone/>
            </a:pPr>
            <a:r>
              <a:rPr lang="en" sz="3000">
                <a:solidFill>
                  <a:srgbClr val="646464"/>
                </a:solidFill>
                <a:highlight>
                  <a:srgbClr val="FFFFFF"/>
                </a:highlight>
              </a:rPr>
              <a:t>GitHub</a:t>
            </a:r>
            <a:endParaRPr sz="3000"/>
          </a:p>
        </p:txBody>
      </p:sp>
      <p:sp>
        <p:nvSpPr>
          <p:cNvPr id="131" name="Google Shape;131;p26"/>
          <p:cNvSpPr txBox="1"/>
          <p:nvPr>
            <p:ph idx="1" type="body"/>
          </p:nvPr>
        </p:nvSpPr>
        <p:spPr>
          <a:xfrm>
            <a:off x="83100" y="727900"/>
            <a:ext cx="8928600" cy="43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a public repo in your GitHub account and name the repo my-first-repo.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 a text file called demo.txt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Enter the text CSE2142 into demo.txt file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Commit the file to your repo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7"/>
          <p:cNvSpPr txBox="1"/>
          <p:nvPr>
            <p:ph type="title"/>
          </p:nvPr>
        </p:nvSpPr>
        <p:spPr>
          <a:xfrm>
            <a:off x="311700" y="54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3300"/>
              </a:spcAft>
              <a:buNone/>
            </a:pPr>
            <a:r>
              <a:rPr lang="en" sz="3000">
                <a:solidFill>
                  <a:srgbClr val="454545"/>
                </a:solidFill>
                <a:highlight>
                  <a:srgbClr val="FFFFFF"/>
                </a:highlight>
              </a:rPr>
              <a:t>Working with Git and a Remote Repository</a:t>
            </a:r>
            <a:endParaRPr sz="3000"/>
          </a:p>
        </p:txBody>
      </p:sp>
      <p:sp>
        <p:nvSpPr>
          <p:cNvPr id="137" name="Google Shape;137;p27"/>
          <p:cNvSpPr txBox="1"/>
          <p:nvPr>
            <p:ph idx="1" type="body"/>
          </p:nvPr>
        </p:nvSpPr>
        <p:spPr>
          <a:xfrm>
            <a:off x="415100" y="751975"/>
            <a:ext cx="8566500" cy="4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9100" lvl="0" marL="457200" rtl="0" algn="l">
              <a:lnSpc>
                <a:spcPct val="140000"/>
              </a:lnSpc>
              <a:spcBef>
                <a:spcPts val="2500"/>
              </a:spcBef>
              <a:spcAft>
                <a:spcPts val="0"/>
              </a:spcAft>
              <a:buClr>
                <a:srgbClr val="454545"/>
              </a:buClr>
              <a:buSzPts val="3000"/>
              <a:buChar char="●"/>
            </a:pPr>
            <a:r>
              <a:rPr lang="en" sz="3000">
                <a:solidFill>
                  <a:srgbClr val="45454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git status</a:t>
            </a:r>
            <a:r>
              <a:rPr lang="en" sz="3000">
                <a:solidFill>
                  <a:srgbClr val="454545"/>
                </a:solidFill>
                <a:highlight>
                  <a:srgbClr val="FFFFFF"/>
                </a:highlight>
              </a:rPr>
              <a:t> - checks the state of a repo</a:t>
            </a:r>
            <a:endParaRPr sz="3000">
              <a:solidFill>
                <a:srgbClr val="454545"/>
              </a:solidFill>
              <a:highlight>
                <a:srgbClr val="FFFFFF"/>
              </a:highlight>
            </a:endParaRPr>
          </a:p>
          <a:p>
            <a:pPr indent="-4191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54545"/>
              </a:buClr>
              <a:buSzPts val="3000"/>
              <a:buChar char="●"/>
            </a:pPr>
            <a:r>
              <a:rPr lang="en" sz="3000">
                <a:solidFill>
                  <a:srgbClr val="45454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git add</a:t>
            </a:r>
            <a:r>
              <a:rPr lang="en" sz="3000">
                <a:solidFill>
                  <a:srgbClr val="454545"/>
                </a:solidFill>
                <a:highlight>
                  <a:srgbClr val="FFFFFF"/>
                </a:highlight>
              </a:rPr>
              <a:t> - stages updates</a:t>
            </a:r>
            <a:endParaRPr sz="3000">
              <a:solidFill>
                <a:srgbClr val="454545"/>
              </a:solidFill>
              <a:highlight>
                <a:srgbClr val="FFFFFF"/>
              </a:highlight>
            </a:endParaRPr>
          </a:p>
          <a:p>
            <a:pPr indent="-4191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54545"/>
              </a:buClr>
              <a:buSzPts val="3000"/>
              <a:buChar char="●"/>
            </a:pPr>
            <a:r>
              <a:rPr lang="en" sz="3000">
                <a:solidFill>
                  <a:srgbClr val="45454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git commit</a:t>
            </a:r>
            <a:r>
              <a:rPr lang="en" sz="3000">
                <a:solidFill>
                  <a:srgbClr val="454545"/>
                </a:solidFill>
                <a:highlight>
                  <a:srgbClr val="FFFFFF"/>
                </a:highlight>
              </a:rPr>
              <a:t> - commits updates</a:t>
            </a:r>
            <a:endParaRPr sz="3000">
              <a:solidFill>
                <a:srgbClr val="454545"/>
              </a:solidFill>
              <a:highlight>
                <a:srgbClr val="FFFFFF"/>
              </a:highlight>
            </a:endParaRPr>
          </a:p>
          <a:p>
            <a:pPr indent="-4191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54545"/>
              </a:buClr>
              <a:buSzPts val="3000"/>
              <a:buChar char="●"/>
            </a:pPr>
            <a:r>
              <a:rPr lang="en" sz="3000">
                <a:solidFill>
                  <a:srgbClr val="45454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git checkout</a:t>
            </a:r>
            <a:r>
              <a:rPr lang="en" sz="3000">
                <a:solidFill>
                  <a:srgbClr val="454545"/>
                </a:solidFill>
                <a:highlight>
                  <a:srgbClr val="FFFFFF"/>
                </a:highlight>
              </a:rPr>
              <a:t> - switches branch</a:t>
            </a:r>
            <a:endParaRPr sz="3000">
              <a:solidFill>
                <a:srgbClr val="454545"/>
              </a:solidFill>
              <a:highlight>
                <a:srgbClr val="FFFFFF"/>
              </a:highlight>
            </a:endParaRPr>
          </a:p>
          <a:p>
            <a:pPr indent="-4191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54545"/>
              </a:buClr>
              <a:buSzPts val="3000"/>
              <a:buChar char="●"/>
            </a:pPr>
            <a:r>
              <a:rPr lang="en" sz="3000">
                <a:solidFill>
                  <a:srgbClr val="45454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git branch</a:t>
            </a:r>
            <a:r>
              <a:rPr lang="en" sz="3000">
                <a:solidFill>
                  <a:srgbClr val="454545"/>
                </a:solidFill>
                <a:highlight>
                  <a:srgbClr val="FFFFFF"/>
                </a:highlight>
              </a:rPr>
              <a:t> - lists existing branches</a:t>
            </a:r>
            <a:endParaRPr sz="3000">
              <a:solidFill>
                <a:srgbClr val="454545"/>
              </a:solidFill>
              <a:highlight>
                <a:srgbClr val="FFFFFF"/>
              </a:highlight>
            </a:endParaRPr>
          </a:p>
          <a:p>
            <a:pPr indent="-4191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54545"/>
              </a:buClr>
              <a:buSzPts val="3000"/>
              <a:buChar char="●"/>
            </a:pPr>
            <a:r>
              <a:rPr lang="en" sz="3000">
                <a:solidFill>
                  <a:srgbClr val="45454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git log</a:t>
            </a:r>
            <a:r>
              <a:rPr lang="en" sz="3000">
                <a:solidFill>
                  <a:srgbClr val="454545"/>
                </a:solidFill>
                <a:highlight>
                  <a:srgbClr val="FFFFFF"/>
                </a:highlight>
              </a:rPr>
              <a:t> - shows commit history</a:t>
            </a:r>
            <a:endParaRPr sz="3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475" y="804425"/>
            <a:ext cx="8839200" cy="35346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9"/>
          <p:cNvSpPr txBox="1"/>
          <p:nvPr>
            <p:ph type="title"/>
          </p:nvPr>
        </p:nvSpPr>
        <p:spPr>
          <a:xfrm>
            <a:off x="311700" y="54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2500"/>
              </a:spcBef>
              <a:spcAft>
                <a:spcPts val="3500"/>
              </a:spcAft>
              <a:buNone/>
            </a:pPr>
            <a:r>
              <a:rPr lang="en" sz="3000">
                <a:solidFill>
                  <a:srgbClr val="454545"/>
                </a:solidFill>
                <a:highlight>
                  <a:srgbClr val="FFFFFF"/>
                </a:highlight>
              </a:rPr>
              <a:t>C</a:t>
            </a:r>
            <a:r>
              <a:rPr lang="en" sz="3000">
                <a:solidFill>
                  <a:srgbClr val="454545"/>
                </a:solidFill>
                <a:highlight>
                  <a:srgbClr val="FFFFFF"/>
                </a:highlight>
              </a:rPr>
              <a:t>reate a new repo in GitHub</a:t>
            </a:r>
            <a:endParaRPr sz="3000"/>
          </a:p>
        </p:txBody>
      </p:sp>
      <p:sp>
        <p:nvSpPr>
          <p:cNvPr id="148" name="Google Shape;148;p29"/>
          <p:cNvSpPr txBox="1"/>
          <p:nvPr>
            <p:ph idx="1" type="body"/>
          </p:nvPr>
        </p:nvSpPr>
        <p:spPr>
          <a:xfrm>
            <a:off x="311700" y="667750"/>
            <a:ext cx="8520600" cy="45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454545"/>
              </a:buClr>
              <a:buSzPts val="2400"/>
              <a:buChar char="●"/>
            </a:pPr>
            <a:r>
              <a:rPr lang="en" sz="2400">
                <a:solidFill>
                  <a:srgbClr val="454545"/>
                </a:solidFill>
                <a:highlight>
                  <a:srgbClr val="FFFFFF"/>
                </a:highlight>
              </a:rPr>
              <a:t>Name = hello-remote</a:t>
            </a:r>
            <a:endParaRPr sz="2400">
              <a:solidFill>
                <a:srgbClr val="454545"/>
              </a:solidFill>
              <a:highlight>
                <a:srgbClr val="FFFFFF"/>
              </a:highlight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4545"/>
              </a:buClr>
              <a:buSzPts val="2400"/>
              <a:buChar char="●"/>
            </a:pPr>
            <a:r>
              <a:rPr lang="en" sz="2400">
                <a:solidFill>
                  <a:srgbClr val="454545"/>
                </a:solidFill>
                <a:highlight>
                  <a:srgbClr val="FFFFFF"/>
                </a:highlight>
              </a:rPr>
              <a:t>Description = CSE2142 Writing Professional Code</a:t>
            </a:r>
            <a:endParaRPr sz="2400">
              <a:solidFill>
                <a:srgbClr val="454545"/>
              </a:solidFill>
              <a:highlight>
                <a:srgbClr val="FFFFFF"/>
              </a:highlight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4545"/>
              </a:buClr>
              <a:buSzPts val="2400"/>
              <a:buChar char="●"/>
            </a:pPr>
            <a:r>
              <a:rPr lang="en" sz="2400">
                <a:solidFill>
                  <a:srgbClr val="454545"/>
                </a:solidFill>
                <a:highlight>
                  <a:srgbClr val="FFFFFF"/>
                </a:highlight>
              </a:rPr>
              <a:t>Public or Private: Public</a:t>
            </a:r>
            <a:endParaRPr sz="2400">
              <a:solidFill>
                <a:srgbClr val="454545"/>
              </a:solidFill>
              <a:highlight>
                <a:srgbClr val="FFFFFF"/>
              </a:highlight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4545"/>
              </a:buClr>
              <a:buSzPts val="2400"/>
              <a:buChar char="●"/>
            </a:pPr>
            <a:r>
              <a:rPr lang="en" sz="2400">
                <a:solidFill>
                  <a:srgbClr val="454545"/>
                </a:solidFill>
                <a:highlight>
                  <a:srgbClr val="FFFFFF"/>
                </a:highlight>
              </a:rPr>
              <a:t>Initialize this repository with a README: check</a:t>
            </a:r>
            <a:endParaRPr sz="2400">
              <a:solidFill>
                <a:srgbClr val="454545"/>
              </a:solidFill>
              <a:highlight>
                <a:srgbClr val="FFFFFF"/>
              </a:highlight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4545"/>
              </a:buClr>
              <a:buSzPts val="2400"/>
              <a:buChar char="●"/>
            </a:pPr>
            <a:r>
              <a:rPr b="1" lang="en" sz="2400">
                <a:solidFill>
                  <a:srgbClr val="454545"/>
                </a:solidFill>
                <a:highlight>
                  <a:srgbClr val="FFFFFF"/>
                </a:highlight>
              </a:rPr>
              <a:t>Clone or download</a:t>
            </a:r>
            <a:endParaRPr b="1" sz="2400">
              <a:solidFill>
                <a:srgbClr val="454545"/>
              </a:solidFill>
              <a:highlight>
                <a:srgbClr val="FFFFFF"/>
              </a:highlight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4545"/>
              </a:buClr>
              <a:buSzPts val="2400"/>
              <a:buChar char="●"/>
            </a:pPr>
            <a:r>
              <a:rPr lang="en" sz="2400">
                <a:solidFill>
                  <a:srgbClr val="454545"/>
                </a:solidFill>
                <a:highlight>
                  <a:srgbClr val="FFFFFF"/>
                </a:highlight>
              </a:rPr>
              <a:t>git clone [URL]</a:t>
            </a:r>
            <a:endParaRPr sz="2400">
              <a:solidFill>
                <a:srgbClr val="454545"/>
              </a:solidFill>
              <a:highlight>
                <a:srgbClr val="FFFFFF"/>
              </a:highlight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4545"/>
              </a:buClr>
              <a:buSzPts val="2400"/>
              <a:buChar char="●"/>
            </a:pPr>
            <a:r>
              <a:rPr lang="en" sz="2400">
                <a:solidFill>
                  <a:srgbClr val="454545"/>
                </a:solidFill>
                <a:highlight>
                  <a:srgbClr val="FFFFFF"/>
                </a:highlight>
              </a:rPr>
              <a:t>URL format https://github.com/&lt;username&gt;/hello-remote.git.</a:t>
            </a:r>
            <a:endParaRPr sz="2400">
              <a:solidFill>
                <a:srgbClr val="454545"/>
              </a:solidFill>
              <a:highlight>
                <a:srgbClr val="FFFFFF"/>
              </a:highlight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4545"/>
              </a:buClr>
              <a:buSzPts val="2400"/>
              <a:buChar char="●"/>
            </a:pPr>
            <a:r>
              <a:rPr lang="en" sz="2400">
                <a:solidFill>
                  <a:srgbClr val="454545"/>
                </a:solidFill>
                <a:highlight>
                  <a:srgbClr val="FFFFFF"/>
                </a:highlight>
              </a:rPr>
              <a:t>Navigate into the </a:t>
            </a:r>
            <a:r>
              <a:rPr b="1" lang="en" sz="2400">
                <a:solidFill>
                  <a:srgbClr val="454545"/>
                </a:solidFill>
                <a:highlight>
                  <a:srgbClr val="FFFFFF"/>
                </a:highlight>
              </a:rPr>
              <a:t>hello-remote</a:t>
            </a:r>
            <a:r>
              <a:rPr lang="en" sz="2400">
                <a:solidFill>
                  <a:srgbClr val="454545"/>
                </a:solidFill>
                <a:highlight>
                  <a:srgbClr val="FFFFFF"/>
                </a:highlight>
              </a:rPr>
              <a:t> directory</a:t>
            </a:r>
            <a:endParaRPr sz="2400">
              <a:solidFill>
                <a:srgbClr val="454545"/>
              </a:solidFill>
              <a:highlight>
                <a:srgbClr val="FFFFFF"/>
              </a:highlight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4545"/>
              </a:buClr>
              <a:buSzPts val="2400"/>
              <a:buChar char="●"/>
            </a:pPr>
            <a:r>
              <a:rPr lang="en" sz="2400">
                <a:solidFill>
                  <a:srgbClr val="45454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git status</a:t>
            </a:r>
            <a:endParaRPr sz="2400">
              <a:solidFill>
                <a:srgbClr val="454545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0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330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n" sz="3000">
                <a:solidFill>
                  <a:srgbClr val="454545"/>
                </a:solidFill>
                <a:highlight>
                  <a:srgbClr val="FFFFFF"/>
                </a:highlight>
              </a:rPr>
              <a:t>Working with Git and a Remote Repository</a:t>
            </a:r>
            <a:endParaRPr/>
          </a:p>
        </p:txBody>
      </p:sp>
      <p:sp>
        <p:nvSpPr>
          <p:cNvPr id="154" name="Google Shape;154;p30"/>
          <p:cNvSpPr txBox="1"/>
          <p:nvPr>
            <p:ph idx="1" type="body"/>
          </p:nvPr>
        </p:nvSpPr>
        <p:spPr>
          <a:xfrm>
            <a:off x="42100" y="667750"/>
            <a:ext cx="8969700" cy="435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" sz="3000">
                <a:solidFill>
                  <a:schemeClr val="dk1"/>
                </a:solidFill>
                <a:highlight>
                  <a:schemeClr val="lt1"/>
                </a:highlight>
              </a:rPr>
              <a:t>In your local clone, add a file </a:t>
            </a:r>
            <a:r>
              <a:rPr b="1" lang="en" sz="3000">
                <a:solidFill>
                  <a:schemeClr val="dk1"/>
                </a:solidFill>
                <a:highlight>
                  <a:schemeClr val="lt1"/>
                </a:highlight>
              </a:rPr>
              <a:t>demo.txt</a:t>
            </a:r>
            <a:endParaRPr b="1" sz="30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urier New"/>
              <a:buChar char="●"/>
            </a:pPr>
            <a:r>
              <a:rPr lang="en" sz="30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git add demo.txt</a:t>
            </a:r>
            <a:endParaRPr sz="30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urier New"/>
              <a:buChar char="●"/>
            </a:pPr>
            <a:r>
              <a:rPr lang="en" sz="30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git commit -m "add a text file"</a:t>
            </a:r>
            <a:endParaRPr sz="30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urier New"/>
              <a:buChar char="●"/>
            </a:pPr>
            <a:r>
              <a:rPr lang="en" sz="30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git status</a:t>
            </a:r>
            <a:endParaRPr sz="30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urier New"/>
              <a:buChar char="●"/>
            </a:pPr>
            <a:r>
              <a:rPr lang="en" sz="30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git push -u origin master</a:t>
            </a:r>
            <a:endParaRPr sz="30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" sz="3000">
                <a:solidFill>
                  <a:schemeClr val="dk1"/>
                </a:solidFill>
                <a:highlight>
                  <a:schemeClr val="lt1"/>
                </a:highlight>
              </a:rPr>
              <a:t>Browse the repo on GitHub. (change demo.txt)</a:t>
            </a:r>
            <a:endParaRPr sz="30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" sz="3000">
                <a:solidFill>
                  <a:srgbClr val="454545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git fetch origin</a:t>
            </a:r>
            <a:endParaRPr sz="3000">
              <a:solidFill>
                <a:srgbClr val="454545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454545"/>
              </a:buClr>
              <a:buSzPts val="3000"/>
              <a:buFont typeface="Courier New"/>
              <a:buChar char="●"/>
            </a:pPr>
            <a:r>
              <a:rPr lang="en" sz="3000">
                <a:solidFill>
                  <a:srgbClr val="454545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git pull</a:t>
            </a:r>
            <a:endParaRPr sz="3000">
              <a:solidFill>
                <a:srgbClr val="454545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1779" y="0"/>
            <a:ext cx="416044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219" y="0"/>
            <a:ext cx="878556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281625" y="54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highlight>
                  <a:schemeClr val="lt1"/>
                </a:highlight>
              </a:rPr>
              <a:t>Working with Git Locally</a:t>
            </a:r>
            <a:endParaRPr sz="3000">
              <a:highlight>
                <a:schemeClr val="lt1"/>
              </a:highlight>
            </a:endParaRPr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812125"/>
            <a:ext cx="8520600" cy="398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454545"/>
              </a:buClr>
              <a:buSzPts val="3600"/>
              <a:buFont typeface="Courier New"/>
              <a:buChar char="●"/>
            </a:pPr>
            <a:r>
              <a:rPr lang="en" sz="3600">
                <a:solidFill>
                  <a:srgbClr val="454545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mkdir local-repo</a:t>
            </a:r>
            <a:endParaRPr sz="3600">
              <a:solidFill>
                <a:srgbClr val="454545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454545"/>
              </a:buClr>
              <a:buSzPts val="3600"/>
              <a:buFont typeface="Courier New"/>
              <a:buChar char="●"/>
            </a:pPr>
            <a:r>
              <a:rPr lang="en" sz="3600">
                <a:solidFill>
                  <a:srgbClr val="454545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git status</a:t>
            </a:r>
            <a:endParaRPr sz="3600">
              <a:solidFill>
                <a:srgbClr val="454545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454545"/>
              </a:buClr>
              <a:buSzPts val="3600"/>
              <a:buFont typeface="Courier New"/>
              <a:buChar char="●"/>
            </a:pPr>
            <a:r>
              <a:rPr lang="en" sz="3600">
                <a:solidFill>
                  <a:srgbClr val="454545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git init</a:t>
            </a:r>
            <a:endParaRPr sz="3600">
              <a:solidFill>
                <a:srgbClr val="454545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454545"/>
              </a:buClr>
              <a:buSzPts val="3600"/>
              <a:buFont typeface="Courier New"/>
              <a:buChar char="●"/>
            </a:pPr>
            <a:r>
              <a:rPr lang="en" sz="3600">
                <a:solidFill>
                  <a:srgbClr val="454545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git status</a:t>
            </a:r>
            <a:endParaRPr sz="3600">
              <a:solidFill>
                <a:srgbClr val="454545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2200" y="3084100"/>
            <a:ext cx="6591300" cy="201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281625" y="54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highlight>
                  <a:schemeClr val="lt1"/>
                </a:highlight>
              </a:rPr>
              <a:t>Working with Git Locally</a:t>
            </a:r>
            <a:endParaRPr sz="3000">
              <a:highlight>
                <a:schemeClr val="lt1"/>
              </a:highlight>
            </a:endParaRPr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812125"/>
            <a:ext cx="8520600" cy="4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9100" lvl="0" marL="457200" rtl="0" algn="l">
              <a:lnSpc>
                <a:spcPct val="140000"/>
              </a:lnSpc>
              <a:spcBef>
                <a:spcPts val="25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Create a new 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hello.txt</a:t>
            </a:r>
            <a:endParaRPr sz="3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4191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git status</a:t>
            </a:r>
            <a:endParaRPr sz="3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b="1" lang="en" sz="1350">
                <a:solidFill>
                  <a:schemeClr val="dk1"/>
                </a:solidFill>
              </a:rPr>
              <a:t>untracked:</a:t>
            </a:r>
            <a:r>
              <a:rPr lang="en" sz="1350">
                <a:solidFill>
                  <a:schemeClr val="dk1"/>
                </a:solidFill>
              </a:rPr>
              <a:t> Git is not tracking this file yet, usually indicating that the file is new.</a:t>
            </a:r>
            <a:endParaRPr sz="1350">
              <a:solidFill>
                <a:schemeClr val="dk1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b="1" lang="en" sz="1350">
                <a:solidFill>
                  <a:schemeClr val="dk1"/>
                </a:solidFill>
              </a:rPr>
              <a:t>tracked:</a:t>
            </a:r>
            <a:r>
              <a:rPr lang="en" sz="1350">
                <a:solidFill>
                  <a:schemeClr val="dk1"/>
                </a:solidFill>
              </a:rPr>
              <a:t> The file is part of the Git snapshot and Git is tracking changes to it.</a:t>
            </a:r>
            <a:endParaRPr sz="1350">
              <a:solidFill>
                <a:schemeClr val="dk1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b="1" lang="en" sz="1350">
                <a:solidFill>
                  <a:schemeClr val="dk1"/>
                </a:solidFill>
              </a:rPr>
              <a:t>unstaged:</a:t>
            </a:r>
            <a:r>
              <a:rPr lang="en" sz="1350">
                <a:solidFill>
                  <a:schemeClr val="dk1"/>
                </a:solidFill>
              </a:rPr>
              <a:t> A tracked file has changes but it has not been staged for commit.</a:t>
            </a:r>
            <a:endParaRPr sz="1350">
              <a:solidFill>
                <a:schemeClr val="dk1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b="1" lang="en" sz="1350">
                <a:solidFill>
                  <a:schemeClr val="dk1"/>
                </a:solidFill>
              </a:rPr>
              <a:t>staged:</a:t>
            </a:r>
            <a:r>
              <a:rPr lang="en" sz="1350">
                <a:solidFill>
                  <a:schemeClr val="dk1"/>
                </a:solidFill>
              </a:rPr>
              <a:t> The file is ready to be committed.</a:t>
            </a:r>
            <a:endParaRPr sz="1350">
              <a:solidFill>
                <a:schemeClr val="dk1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b="1" lang="en" sz="1350">
                <a:solidFill>
                  <a:schemeClr val="dk1"/>
                </a:solidFill>
              </a:rPr>
              <a:t>deleted:</a:t>
            </a:r>
            <a:r>
              <a:rPr lang="en" sz="1350">
                <a:solidFill>
                  <a:schemeClr val="dk1"/>
                </a:solidFill>
              </a:rPr>
              <a:t> The file has been deleted and should be removed from Git.</a:t>
            </a:r>
            <a:endParaRPr sz="30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28609"/>
            <a:ext cx="9143999" cy="48340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675" y="78200"/>
            <a:ext cx="8301465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/>
          <p:nvPr>
            <p:ph idx="1" type="body"/>
          </p:nvPr>
        </p:nvSpPr>
        <p:spPr>
          <a:xfrm>
            <a:off x="0" y="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rgbClr val="454545"/>
              </a:buClr>
              <a:buSzPts val="1350"/>
              <a:buFont typeface="Courier New"/>
              <a:buChar char="●"/>
            </a:pPr>
            <a:r>
              <a:rPr lang="en" sz="1350">
                <a:solidFill>
                  <a:srgbClr val="454545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git add hello.txt</a:t>
            </a:r>
            <a:endParaRPr sz="1350">
              <a:solidFill>
                <a:srgbClr val="454545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95" name="Google Shape;9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4926" y="382625"/>
            <a:ext cx="7274150" cy="476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311700" y="29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454545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git commit -m "add a new file that will eventually contain my name"</a:t>
            </a:r>
            <a:endParaRPr>
              <a:highlight>
                <a:schemeClr val="lt1"/>
              </a:highlight>
            </a:endParaRPr>
          </a:p>
        </p:txBody>
      </p:sp>
      <p:pic>
        <p:nvPicPr>
          <p:cNvPr id="101" name="Google Shape;10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0313" y="538475"/>
            <a:ext cx="6983374" cy="460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