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2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7.xml" ContentType="application/vnd.openxmlformats-officedocument.themeOverride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8.xml" ContentType="application/vnd.openxmlformats-officedocument.themeOverride+xml"/>
  <Override PartName="/ppt/charts/chartEx3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theme/themeOverride9.xml" ContentType="application/vnd.openxmlformats-officedocument.themeOverride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charts/chartEx4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1.xml" ContentType="application/vnd.openxmlformats-officedocument.themeOverrid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33" r:id="rId2"/>
    <p:sldId id="357" r:id="rId3"/>
    <p:sldId id="367" r:id="rId4"/>
    <p:sldId id="368" r:id="rId5"/>
    <p:sldId id="369" r:id="rId6"/>
    <p:sldId id="370" r:id="rId7"/>
    <p:sldId id="366" r:id="rId8"/>
    <p:sldId id="354" r:id="rId9"/>
    <p:sldId id="334" r:id="rId10"/>
    <p:sldId id="353" r:id="rId11"/>
    <p:sldId id="364" r:id="rId12"/>
    <p:sldId id="360" r:id="rId13"/>
    <p:sldId id="358" r:id="rId14"/>
    <p:sldId id="359" r:id="rId15"/>
    <p:sldId id="355" r:id="rId16"/>
    <p:sldId id="352" r:id="rId17"/>
    <p:sldId id="331" r:id="rId18"/>
    <p:sldId id="348" r:id="rId19"/>
    <p:sldId id="351" r:id="rId20"/>
    <p:sldId id="3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2FF"/>
    <a:srgbClr val="C3C3C3"/>
    <a:srgbClr val="047AB0"/>
    <a:srgbClr val="595959"/>
    <a:srgbClr val="00A8F3"/>
    <a:srgbClr val="051C2C"/>
    <a:srgbClr val="05AEF9"/>
    <a:srgbClr val="42BFF6"/>
    <a:srgbClr val="B1E0E6"/>
    <a:srgbClr val="9DE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4" autoAdjust="0"/>
    <p:restoredTop sz="86507" autoAdjust="0"/>
  </p:normalViewPr>
  <p:slideViewPr>
    <p:cSldViewPr snapToGrid="0" snapToObjects="1">
      <p:cViewPr varScale="1">
        <p:scale>
          <a:sx n="99" d="100"/>
          <a:sy n="99" d="100"/>
        </p:scale>
        <p:origin x="728" y="17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DME%20Data_Updated(4)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45904\Desktop\marketing%20project\pre2\VIZ\vista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45904\Desktop\marketing%20project\pre2\VIZ\vista_data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5904\Desktop\marketing%20project\pre2\VIZ\DME%20Data_Upda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5904\Desktop\marketing%20project\pre2\VIZ\DME%20Data_Updat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price_quant(1)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\apple\Desktop\4%20Observations\DME%20Data_Updated%20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5904\Desktop\marketing%20project\pre2\VIZ\DME%20Data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DME%20Data_Updated(2)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DME%20Data_Updated(4)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Desktop\4%20Observations\DME%20Data_Updated%20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/Users\apple\Desktop\4%20Observations\DME%20Data_Updated%201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/Users\apple\Desktop\4%20Observations\DME%20Data_Updated%201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make_gender_df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45904\Desktop\marketing%20project\pre2\VIZ\DME%20Data_Update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DME%20Data_Updated(4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DME%20Data_Updated(4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45904\Desktop\marketing%20project\pre2\VIZ\credit_df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45904\Desktop\marketing%20project\pre2\VIZ\vista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45904\Desktop\marketing%20project\pre2\VIZ\vista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45904\Desktop\marketing%20project\pre2\VIZ\vista_data.xlsx" TargetMode="Externa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/Users\apple\Desktop\4%20Observations\DME%20Data_Updated%201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/Users\apple\Library\Containers\com.tencent.xinWeChat\Data\Library\Application%20Support\com.tencent.xinWeChat\2.0b4.0.9\60672c5260b9ff27e82b31c4b7a656f9\Message\MessageTemp\25d50167b1943cd12b03063de16b2c6e\File\DME%20Data_Updated(4).xlsx" TargetMode="External"/><Relationship Id="rId4" Type="http://schemas.openxmlformats.org/officeDocument/2006/relationships/themeOverride" Target="../theme/themeOverride9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/Users\apple\Desktop\4%20Observations\DME%20Data_Updated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7664122184679741E-2"/>
          <c:y val="6.3531332498072912E-2"/>
          <c:w val="0.87628718601899103"/>
          <c:h val="0.806681897925932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1A9F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Organization Sheet '!$G$17:$G$25</c:f>
              <c:strCache>
                <c:ptCount val="9"/>
                <c:pt idx="0">
                  <c:v>0 to 5k</c:v>
                </c:pt>
                <c:pt idx="1">
                  <c:v>5k to 10k</c:v>
                </c:pt>
                <c:pt idx="2">
                  <c:v>10k to 15k</c:v>
                </c:pt>
                <c:pt idx="3">
                  <c:v>15k to 20k</c:v>
                </c:pt>
                <c:pt idx="4">
                  <c:v>20k to 25k</c:v>
                </c:pt>
                <c:pt idx="5">
                  <c:v>25k to 35k</c:v>
                </c:pt>
                <c:pt idx="6">
                  <c:v>35k to 40k</c:v>
                </c:pt>
                <c:pt idx="7">
                  <c:v>40k to 45k</c:v>
                </c:pt>
                <c:pt idx="8">
                  <c:v>45k to 50k</c:v>
                </c:pt>
              </c:strCache>
            </c:strRef>
          </c:cat>
          <c:val>
            <c:numRef>
              <c:f>'Data Organization Sheet '!$H$17:$H$25</c:f>
              <c:numCache>
                <c:formatCode>0_ </c:formatCode>
                <c:ptCount val="9"/>
                <c:pt idx="0">
                  <c:v>7.0461405778352733</c:v>
                </c:pt>
                <c:pt idx="1">
                  <c:v>30.823630875377319</c:v>
                </c:pt>
                <c:pt idx="2">
                  <c:v>22.647692971108235</c:v>
                </c:pt>
                <c:pt idx="3">
                  <c:v>17.438551099611903</c:v>
                </c:pt>
                <c:pt idx="4">
                  <c:v>9.5127210004312204</c:v>
                </c:pt>
                <c:pt idx="5">
                  <c:v>5.2953859422164724</c:v>
                </c:pt>
                <c:pt idx="6">
                  <c:v>2.0353600689952565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F-BF43-8F95-07891AECE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976107312"/>
        <c:axId val="976108144"/>
      </c:barChart>
      <c:catAx>
        <c:axId val="976107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76108144"/>
        <c:crosses val="autoZero"/>
        <c:auto val="1"/>
        <c:lblAlgn val="ctr"/>
        <c:lblOffset val="100"/>
        <c:noMultiLvlLbl val="0"/>
      </c:catAx>
      <c:valAx>
        <c:axId val="976108144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76107312"/>
        <c:crosses val="autoZero"/>
        <c:crossBetween val="between"/>
        <c:majorUnit val="10"/>
      </c:valAx>
      <c:spPr>
        <a:solidFill>
          <a:srgbClr val="FFFFFF"/>
        </a:solidFill>
        <a:ln>
          <a:solidFill>
            <a:srgbClr val="FFFFFF">
              <a:lumMod val="85000"/>
            </a:srgbClr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altLang="zh-CN" sz="1200" b="0"/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46997480314960632"/>
          <c:y val="0.0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0000000000001"/>
          <c:y val="0.17333333333333334"/>
          <c:w val="0.76"/>
          <c:h val="0.50666666666666671"/>
        </c:manualLayout>
      </c:layout>
      <c:doughnutChart>
        <c:varyColors val="1"/>
        <c:ser>
          <c:idx val="0"/>
          <c:order val="0"/>
          <c:tx>
            <c:v>tusimpleBI</c:v>
          </c:tx>
          <c:dPt>
            <c:idx val="0"/>
            <c:bubble3D val="0"/>
            <c:spPr>
              <a:solidFill>
                <a:srgbClr val="051C2C"/>
              </a:solidFill>
            </c:spPr>
            <c:extLst>
              <c:ext xmlns:c16="http://schemas.microsoft.com/office/drawing/2014/chart" uri="{C3380CC4-5D6E-409C-BE32-E72D297353CC}">
                <c16:uniqueId val="{00000001-4A06-4C65-B799-9163A72D16F6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90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4A06-4C65-B799-9163A72D16F6}"/>
              </c:ext>
            </c:extLst>
          </c:dPt>
          <c:val>
            <c:numRef>
              <c:f>[0]!ts9A1_6080</c:f>
              <c:numCache>
                <c:formatCode>General</c:formatCode>
                <c:ptCount val="2"/>
                <c:pt idx="0">
                  <c:v>0.1905890318212593</c:v>
                </c:pt>
                <c:pt idx="1">
                  <c:v>0.8094109681787407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06-4C65-B799-9163A72D1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pieChart>
        <c:varyColors val="1"/>
        <c:ser>
          <c:idx val="1"/>
          <c:order val="1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504D"/>
                  </a:solidFill>
                </a14:hiddenFill>
              </a:ex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explosion val="20"/>
          <c:dPt>
            <c:idx val="0"/>
            <c:bubble3D val="0"/>
            <c:explosion val="0"/>
            <c:extLst>
              <c:ext xmlns:c16="http://schemas.microsoft.com/office/drawing/2014/chart" uri="{C3380CC4-5D6E-409C-BE32-E72D297353CC}">
                <c16:uniqueId val="{00000006-4A06-4C65-B799-9163A72D16F6}"/>
              </c:ext>
            </c:extLst>
          </c:dP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7-4A06-4C65-B799-9163A72D1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catterChart>
        <c:scatterStyle val="lineMarker"/>
        <c:varyColors val="0"/>
        <c:ser>
          <c:idx val="2"/>
          <c:order val="2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Sheet1!$D$22</c:f>
                  <c:strCache>
                    <c:ptCount val="1"/>
                    <c:pt idx="0">
                      <c:v>19%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800"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{9D7BF5EB-67FC-8547-BE71-A5ED8A2EF6EF}</c15:txfldGUID>
                      <c15:f>Sheet1!$D$22</c15:f>
                      <c15:dlblFieldTableCache>
                        <c:ptCount val="1"/>
                        <c:pt idx="0">
                          <c:v>19%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4A06-4C65-B799-9163A72D16F6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4A06-4C65-B799-9163A72D16F6}"/>
            </c:ext>
          </c:extLst>
        </c:ser>
        <c:ser>
          <c:idx val="3"/>
          <c:order val="3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Sheet1!$B$22</c:f>
                  <c:strCache>
                    <c:ptCount val="1"/>
                    <c:pt idx="0">
                      <c:v>Thriving Suburbanites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t">
                  <a:noAutofit/>
                </a:bodyPr>
                <a:lstStyle/>
                <a:p>
                  <a:pPr>
                    <a:defRPr altLang="en-US" sz="1200"/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1"/>
                      <c:h val="0.26666666666666666"/>
                    </c:manualLayout>
                  </c15:layout>
                  <c15:dlblFieldTable>
                    <c15:dlblFTEntry>
                      <c15:txfldGUID>{C2D39D44-6878-DE41-B54C-8EDFCF0A4607}</c15:txfldGUID>
                      <c15:f>Sheet1!$B$22</c15:f>
                      <c15:dlblFieldTableCache>
                        <c:ptCount val="1"/>
                        <c:pt idx="0">
                          <c:v>Thriving Suburbanites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4A06-4C65-B799-9163A72D16F6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-1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4A06-4C65-B799-9163A72D1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995183"/>
        <c:axId val="1699985199"/>
      </c:scatterChart>
      <c:valAx>
        <c:axId val="1699985199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95183"/>
        <c:crosses val="autoZero"/>
        <c:crossBetween val="midCat"/>
      </c:valAx>
      <c:valAx>
        <c:axId val="1699995183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85199"/>
        <c:crosses val="autoZero"/>
        <c:crossBetween val="midCat"/>
      </c:valAx>
      <c:spPr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altLang="zh-CN" sz="1200" b="0"/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46997480314960632"/>
          <c:y val="0.0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0000000000001"/>
          <c:y val="0.17333333333333334"/>
          <c:w val="0.76"/>
          <c:h val="0.50666666666666671"/>
        </c:manualLayout>
      </c:layout>
      <c:doughnutChart>
        <c:varyColors val="1"/>
        <c:ser>
          <c:idx val="0"/>
          <c:order val="0"/>
          <c:tx>
            <c:v>tusimpleBI</c:v>
          </c:tx>
          <c:dPt>
            <c:idx val="0"/>
            <c:bubble3D val="0"/>
            <c:spPr>
              <a:solidFill>
                <a:srgbClr val="051C2C"/>
              </a:solidFill>
            </c:spPr>
            <c:extLst>
              <c:ext xmlns:c16="http://schemas.microsoft.com/office/drawing/2014/chart" uri="{C3380CC4-5D6E-409C-BE32-E72D297353CC}">
                <c16:uniqueId val="{00000001-D9C9-4081-9EFA-152BC3BE395D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90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D9C9-4081-9EFA-152BC3BE395D}"/>
              </c:ext>
            </c:extLst>
          </c:dPt>
          <c:val>
            <c:numRef>
              <c:f>[0]!ts9A1_177A</c:f>
              <c:numCache>
                <c:formatCode>General</c:formatCode>
                <c:ptCount val="2"/>
                <c:pt idx="0">
                  <c:v>0.30399458361543669</c:v>
                </c:pt>
                <c:pt idx="1">
                  <c:v>0.69600541638456326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C9-4081-9EFA-152BC3BE3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pieChart>
        <c:varyColors val="1"/>
        <c:ser>
          <c:idx val="1"/>
          <c:order val="1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504D"/>
                  </a:solidFill>
                </a14:hiddenFill>
              </a:ex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explosion val="20"/>
          <c:dPt>
            <c:idx val="0"/>
            <c:bubble3D val="0"/>
            <c:explosion val="0"/>
            <c:extLst>
              <c:ext xmlns:c16="http://schemas.microsoft.com/office/drawing/2014/chart" uri="{C3380CC4-5D6E-409C-BE32-E72D297353CC}">
                <c16:uniqueId val="{00000006-D9C9-4081-9EFA-152BC3BE395D}"/>
              </c:ext>
            </c:extLst>
          </c:dP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7-D9C9-4081-9EFA-152BC3BE3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catterChart>
        <c:scatterStyle val="lineMarker"/>
        <c:varyColors val="0"/>
        <c:ser>
          <c:idx val="2"/>
          <c:order val="2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Sheet1!$D$23</c:f>
                  <c:strCache>
                    <c:ptCount val="1"/>
                    <c:pt idx="0">
                      <c:v>30%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800"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{E8C30174-221E-8440-A211-593BDCC9B60D}</c15:txfldGUID>
                      <c15:f>Sheet1!$D$23</c15:f>
                      <c15:dlblFieldTableCache>
                        <c:ptCount val="1"/>
                        <c:pt idx="0">
                          <c:v>30%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D9C9-4081-9EFA-152BC3BE395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D9C9-4081-9EFA-152BC3BE395D}"/>
            </c:ext>
          </c:extLst>
        </c:ser>
        <c:ser>
          <c:idx val="3"/>
          <c:order val="3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Sheet1!$B$23</c:f>
                  <c:strCache>
                    <c:ptCount val="1"/>
                    <c:pt idx="0">
                      <c:v>Rustic Families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200"/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{C0C43A2B-4294-194C-9A3E-949912A85E3D}</c15:txfldGUID>
                      <c15:f>Sheet1!$B$23</c15:f>
                      <c15:dlblFieldTableCache>
                        <c:ptCount val="1"/>
                        <c:pt idx="0">
                          <c:v>Rustic Families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D9C9-4081-9EFA-152BC3BE395D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-1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D9C9-4081-9EFA-152BC3BE3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987695"/>
        <c:axId val="1699995599"/>
      </c:scatterChart>
      <c:valAx>
        <c:axId val="1699995599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87695"/>
        <c:crosses val="autoZero"/>
        <c:crossBetween val="midCat"/>
      </c:valAx>
      <c:valAx>
        <c:axId val="1699987695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95599"/>
        <c:crosses val="autoZero"/>
        <c:crossBetween val="midCat"/>
      </c:valAx>
      <c:spPr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51C2C"/>
            </a:solidFill>
            <a:ln>
              <a:noFill/>
            </a:ln>
            <a:effectLst/>
          </c:spPr>
          <c:invertIfNegative val="0"/>
          <c:cat>
            <c:strRef>
              <c:f>[0]!ts0F0_021A</c:f>
              <c:strCache>
                <c:ptCount val="10"/>
                <c:pt idx="0">
                  <c:v>Sedan 4 DR</c:v>
                </c:pt>
                <c:pt idx="1">
                  <c:v>4 Door Wagon/Sport Utility</c:v>
                </c:pt>
                <c:pt idx="2">
                  <c:v>Van</c:v>
                </c:pt>
                <c:pt idx="3">
                  <c:v>Crew Pickup</c:v>
                </c:pt>
                <c:pt idx="4">
                  <c:v>Hatchback 4 DR</c:v>
                </c:pt>
                <c:pt idx="5">
                  <c:v>4 Door Extended Cab Pickup</c:v>
                </c:pt>
                <c:pt idx="6">
                  <c:v>Coupe</c:v>
                </c:pt>
                <c:pt idx="7">
                  <c:v>Pickup</c:v>
                </c:pt>
                <c:pt idx="8">
                  <c:v>Wagon 4 DR</c:v>
                </c:pt>
                <c:pt idx="9">
                  <c:v>Convertible</c:v>
                </c:pt>
              </c:strCache>
            </c:strRef>
          </c:cat>
          <c:val>
            <c:numRef>
              <c:f>[0]!ts0F0_CE66</c:f>
              <c:numCache>
                <c:formatCode>General</c:formatCode>
                <c:ptCount val="10"/>
                <c:pt idx="0">
                  <c:v>14056</c:v>
                </c:pt>
                <c:pt idx="1">
                  <c:v>12554</c:v>
                </c:pt>
                <c:pt idx="2">
                  <c:v>2404</c:v>
                </c:pt>
                <c:pt idx="3">
                  <c:v>2384</c:v>
                </c:pt>
                <c:pt idx="4">
                  <c:v>1723</c:v>
                </c:pt>
                <c:pt idx="5">
                  <c:v>1303</c:v>
                </c:pt>
                <c:pt idx="6">
                  <c:v>1034</c:v>
                </c:pt>
                <c:pt idx="7">
                  <c:v>551</c:v>
                </c:pt>
                <c:pt idx="8">
                  <c:v>549</c:v>
                </c:pt>
                <c:pt idx="9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B-437F-9172-1FBCCF5C3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66489375"/>
        <c:axId val="466488543"/>
      </c:barChart>
      <c:lineChart>
        <c:grouping val="standard"/>
        <c:varyColors val="0"/>
        <c:ser>
          <c:idx val="1"/>
          <c:order val="1"/>
          <c:tx>
            <c:v>累计百分比</c:v>
          </c:tx>
          <c:spPr>
            <a:ln w="28575" cap="rnd">
              <a:solidFill>
                <a:srgbClr val="00A8F3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[0]!ts0F0_1795</c:f>
              <c:strCache>
                <c:ptCount val="10"/>
                <c:pt idx="0">
                  <c:v>37.9%</c:v>
                </c:pt>
                <c:pt idx="1">
                  <c:v>71.8%</c:v>
                </c:pt>
                <c:pt idx="2">
                  <c:v>78.3%</c:v>
                </c:pt>
                <c:pt idx="3">
                  <c:v>84.7%</c:v>
                </c:pt>
                <c:pt idx="4">
                  <c:v>89.3%</c:v>
                </c:pt>
                <c:pt idx="5">
                  <c:v>92.8%</c:v>
                </c:pt>
                <c:pt idx="6">
                  <c:v>95.6%</c:v>
                </c:pt>
                <c:pt idx="7">
                  <c:v>97.1%</c:v>
                </c:pt>
                <c:pt idx="8">
                  <c:v>98.6%</c:v>
                </c:pt>
                <c:pt idx="9">
                  <c:v>100.0%</c:v>
                </c:pt>
              </c:strCache>
            </c:strRef>
          </c:cat>
          <c:val>
            <c:numRef>
              <c:f>[0]!ts0F0_81F5</c:f>
              <c:numCache>
                <c:formatCode>General</c:formatCode>
                <c:ptCount val="10"/>
                <c:pt idx="0">
                  <c:v>14056</c:v>
                </c:pt>
                <c:pt idx="1">
                  <c:v>26610</c:v>
                </c:pt>
                <c:pt idx="2">
                  <c:v>29014</c:v>
                </c:pt>
                <c:pt idx="3">
                  <c:v>31398</c:v>
                </c:pt>
                <c:pt idx="4">
                  <c:v>33121</c:v>
                </c:pt>
                <c:pt idx="5">
                  <c:v>34424</c:v>
                </c:pt>
                <c:pt idx="6">
                  <c:v>35458</c:v>
                </c:pt>
                <c:pt idx="7">
                  <c:v>36009</c:v>
                </c:pt>
                <c:pt idx="8">
                  <c:v>36558</c:v>
                </c:pt>
                <c:pt idx="9">
                  <c:v>37078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B-437F-9172-1FBCCF5C31B2}"/>
            </c:ext>
          </c:extLst>
        </c:ser>
        <c:ser>
          <c:idx val="2"/>
          <c:order val="2"/>
          <c:tx>
            <c:v>80%</c:v>
          </c:tx>
          <c:spPr>
            <a:ln w="9525" cap="rnd">
              <a:solidFill>
                <a:srgbClr val="051C28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9"/>
              <c:tx>
                <c:rich>
                  <a:bodyPr/>
                  <a:lstStyle/>
                  <a:p>
                    <a:r>
                      <a:rPr lang="en-US" altLang="zh-CN"/>
                      <a:t>80%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D8B-437F-9172-1FBCCF5C31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[0]!ts0F0_5BEF</c:f>
              <c:numCache>
                <c:formatCode>General</c:formatCode>
                <c:ptCount val="10"/>
                <c:pt idx="0">
                  <c:v>29662.400000000001</c:v>
                </c:pt>
                <c:pt idx="1">
                  <c:v>29662.400000000001</c:v>
                </c:pt>
                <c:pt idx="2">
                  <c:v>29662.400000000001</c:v>
                </c:pt>
                <c:pt idx="3">
                  <c:v>29662.400000000001</c:v>
                </c:pt>
                <c:pt idx="4">
                  <c:v>29662.400000000001</c:v>
                </c:pt>
                <c:pt idx="5">
                  <c:v>29662.400000000001</c:v>
                </c:pt>
                <c:pt idx="6">
                  <c:v>29662.400000000001</c:v>
                </c:pt>
                <c:pt idx="7">
                  <c:v>29662.400000000001</c:v>
                </c:pt>
                <c:pt idx="8">
                  <c:v>29662.400000000001</c:v>
                </c:pt>
                <c:pt idx="9">
                  <c:v>29662.400000000001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8B-437F-9172-1FBCCF5C31B2}"/>
            </c:ext>
          </c:extLst>
        </c:ser>
        <c:ser>
          <c:idx val="3"/>
          <c:order val="3"/>
          <c:tx>
            <c:v>tusimpleBI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minus"/>
            <c:errValType val="cust"/>
            <c:noEndCap val="1"/>
            <c:minus>
              <c:numRef>
                <c:f>[0]!ts0F0_023B</c:f>
                <c:numCache>
                  <c:formatCode>General</c:formatCode>
                  <c:ptCount val="10"/>
                  <c:pt idx="0">
                    <c:v>0</c:v>
                  </c:pt>
                  <c:pt idx="1">
                    <c:v>14056</c:v>
                  </c:pt>
                  <c:pt idx="2">
                    <c:v>26610</c:v>
                  </c:pt>
                  <c:pt idx="3">
                    <c:v>29014</c:v>
                  </c:pt>
                  <c:pt idx="4">
                    <c:v>31398</c:v>
                  </c:pt>
                  <c:pt idx="5">
                    <c:v>33121</c:v>
                  </c:pt>
                  <c:pt idx="6">
                    <c:v>34424</c:v>
                  </c:pt>
                  <c:pt idx="7">
                    <c:v>35458</c:v>
                  </c:pt>
                  <c:pt idx="8">
                    <c:v>36009</c:v>
                  </c:pt>
                  <c:pt idx="9">
                    <c:v>36558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</a:ln>
              <a:effectLst/>
            </c:spPr>
          </c:errBars>
          <c:val>
            <c:numRef>
              <c:f>[0]!ts0F0_D9A1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31398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D8B-437F-9172-1FBCCF5C3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474815"/>
        <c:axId val="466493119"/>
      </c:lineChart>
      <c:catAx>
        <c:axId val="46648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6488543"/>
        <c:crosses val="autoZero"/>
        <c:auto val="1"/>
        <c:lblAlgn val="ctr"/>
        <c:lblOffset val="100"/>
        <c:noMultiLvlLbl val="0"/>
      </c:catAx>
      <c:valAx>
        <c:axId val="46648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489375"/>
        <c:crosses val="autoZero"/>
        <c:crossBetween val="between"/>
      </c:valAx>
      <c:valAx>
        <c:axId val="466493119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6474815"/>
        <c:crosses val="max"/>
        <c:crossBetween val="between"/>
      </c:valAx>
      <c:catAx>
        <c:axId val="466474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64931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60443131952281"/>
          <c:y val="5.0925925925925923E-2"/>
          <c:w val="0.82139556231309852"/>
          <c:h val="0.898148148148148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'Data Organization Sheet '!$B$59</c:f>
              <c:strCache>
                <c:ptCount val="1"/>
                <c:pt idx="0">
                  <c:v>Sum of TireQuantity</c:v>
                </c:pt>
              </c:strCache>
            </c:strRef>
          </c:tx>
          <c:spPr>
            <a:solidFill>
              <a:srgbClr val="00A8F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1C2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DF-4973-929E-25A2CDC4D407}"/>
              </c:ext>
            </c:extLst>
          </c:dPt>
          <c:dPt>
            <c:idx val="1"/>
            <c:invertIfNegative val="0"/>
            <c:bubble3D val="0"/>
            <c:spPr>
              <a:solidFill>
                <a:srgbClr val="051C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DF-4973-929E-25A2CDC4D407}"/>
              </c:ext>
            </c:extLst>
          </c:dPt>
          <c:dPt>
            <c:idx val="2"/>
            <c:invertIfNegative val="0"/>
            <c:bubble3D val="0"/>
            <c:spPr>
              <a:solidFill>
                <a:srgbClr val="051C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DDF-4973-929E-25A2CDC4D407}"/>
              </c:ext>
            </c:extLst>
          </c:dPt>
          <c:dPt>
            <c:idx val="3"/>
            <c:invertIfNegative val="0"/>
            <c:bubble3D val="0"/>
            <c:spPr>
              <a:solidFill>
                <a:srgbClr val="027A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DDF-4973-929E-25A2CDC4D407}"/>
              </c:ext>
            </c:extLst>
          </c:dPt>
          <c:dPt>
            <c:idx val="4"/>
            <c:invertIfNegative val="0"/>
            <c:bubble3D val="0"/>
            <c:spPr>
              <a:solidFill>
                <a:srgbClr val="027A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DDF-4973-929E-25A2CDC4D407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DDF-4973-929E-25A2CDC4D40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DDF-4973-929E-25A2CDC4D40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DDF-4973-929E-25A2CDC4D4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Organization Sheet '!$A$61:$A$68</c:f>
              <c:strCache>
                <c:ptCount val="8"/>
                <c:pt idx="0">
                  <c:v>800+</c:v>
                </c:pt>
                <c:pt idx="1">
                  <c:v>750-799</c:v>
                </c:pt>
                <c:pt idx="2">
                  <c:v>700-749</c:v>
                </c:pt>
                <c:pt idx="3">
                  <c:v>650-699</c:v>
                </c:pt>
                <c:pt idx="4">
                  <c:v>600-649</c:v>
                </c:pt>
                <c:pt idx="5">
                  <c:v>550-599</c:v>
                </c:pt>
                <c:pt idx="6">
                  <c:v>500-540</c:v>
                </c:pt>
                <c:pt idx="7">
                  <c:v>499&amp;Less</c:v>
                </c:pt>
              </c:strCache>
            </c:strRef>
          </c:cat>
          <c:val>
            <c:numRef>
              <c:f>'Data Organization Sheet '!$B$61:$B$68</c:f>
              <c:numCache>
                <c:formatCode>General</c:formatCode>
                <c:ptCount val="8"/>
                <c:pt idx="0">
                  <c:v>1872</c:v>
                </c:pt>
                <c:pt idx="1">
                  <c:v>5297</c:v>
                </c:pt>
                <c:pt idx="2">
                  <c:v>3618</c:v>
                </c:pt>
                <c:pt idx="3">
                  <c:v>2738</c:v>
                </c:pt>
                <c:pt idx="4">
                  <c:v>1530</c:v>
                </c:pt>
                <c:pt idx="5">
                  <c:v>740</c:v>
                </c:pt>
                <c:pt idx="6">
                  <c:v>315</c:v>
                </c:pt>
                <c:pt idx="7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DDF-4973-929E-25A2CDC4D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568857248"/>
        <c:axId val="1568858496"/>
      </c:barChart>
      <c:catAx>
        <c:axId val="1568857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68858496"/>
        <c:crosses val="autoZero"/>
        <c:auto val="1"/>
        <c:lblAlgn val="ctr"/>
        <c:lblOffset val="100"/>
        <c:noMultiLvlLbl val="0"/>
      </c:catAx>
      <c:valAx>
        <c:axId val="156885849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6885724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305555555555562E-2"/>
          <c:y val="0.11293052419153689"/>
          <c:w val="0.81944444444444442"/>
          <c:h val="0.7482698290168843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'[price_quant(1).xlsx]Sheet1'!$B$1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A9F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'[price_quant(1).xlsx]Sheet1'!$A$2:$A$4</c:f>
              <c:strCache>
                <c:ptCount val="3"/>
                <c:pt idx="0">
                  <c:v>(1076.9, 15327.5]</c:v>
                </c:pt>
                <c:pt idx="1">
                  <c:v>(15327.5, 29465.0]</c:v>
                </c:pt>
                <c:pt idx="2">
                  <c:v>(29465.0, 43602.5]</c:v>
                </c:pt>
              </c:strCache>
            </c:strRef>
          </c:cat>
          <c:val>
            <c:numRef>
              <c:f>'[price_quant(1).xlsx]Sheet1'!$B$2:$B$4</c:f>
              <c:numCache>
                <c:formatCode>General</c:formatCode>
                <c:ptCount val="3"/>
                <c:pt idx="0">
                  <c:v>3361</c:v>
                </c:pt>
                <c:pt idx="1">
                  <c:v>1254</c:v>
                </c:pt>
                <c:pt idx="2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2-D548-AC31-1DEAD0A6AC10}"/>
            </c:ext>
          </c:extLst>
        </c:ser>
        <c:ser>
          <c:idx val="1"/>
          <c:order val="1"/>
          <c:tx>
            <c:strRef>
              <c:f>'[price_quant(1).xlsx]Sheet1'!$C$1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051C2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'[price_quant(1).xlsx]Sheet1'!$A$2:$A$4</c:f>
              <c:strCache>
                <c:ptCount val="3"/>
                <c:pt idx="0">
                  <c:v>(1076.9, 15327.5]</c:v>
                </c:pt>
                <c:pt idx="1">
                  <c:v>(15327.5, 29465.0]</c:v>
                </c:pt>
                <c:pt idx="2">
                  <c:v>(29465.0, 43602.5]</c:v>
                </c:pt>
              </c:strCache>
            </c:strRef>
          </c:cat>
          <c:val>
            <c:numRef>
              <c:f>'[price_quant(1).xlsx]Sheet1'!$C$2:$C$4</c:f>
              <c:numCache>
                <c:formatCode>General</c:formatCode>
                <c:ptCount val="3"/>
                <c:pt idx="0">
                  <c:v>3557</c:v>
                </c:pt>
                <c:pt idx="1">
                  <c:v>2196</c:v>
                </c:pt>
                <c:pt idx="2">
                  <c:v>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12-D548-AC31-1DEAD0A6AC10}"/>
            </c:ext>
          </c:extLst>
        </c:ser>
        <c:ser>
          <c:idx val="2"/>
          <c:order val="2"/>
          <c:tx>
            <c:strRef>
              <c:f>'[price_quant(1).xlsx]Sheet1'!$D$1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3C96B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'[price_quant(1).xlsx]Sheet1'!$A$2:$A$4</c:f>
              <c:strCache>
                <c:ptCount val="3"/>
                <c:pt idx="0">
                  <c:v>(1076.9, 15327.5]</c:v>
                </c:pt>
                <c:pt idx="1">
                  <c:v>(15327.5, 29465.0]</c:v>
                </c:pt>
                <c:pt idx="2">
                  <c:v>(29465.0, 43602.5]</c:v>
                </c:pt>
              </c:strCache>
            </c:strRef>
          </c:cat>
          <c:val>
            <c:numRef>
              <c:f>'[price_quant(1).xlsx]Sheet1'!$D$2:$D$4</c:f>
              <c:numCache>
                <c:formatCode>General</c:formatCode>
                <c:ptCount val="3"/>
                <c:pt idx="0">
                  <c:v>223</c:v>
                </c:pt>
                <c:pt idx="1">
                  <c:v>99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12-D548-AC31-1DEAD0A6A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233553280"/>
        <c:axId val="233563264"/>
      </c:barChart>
      <c:lineChart>
        <c:grouping val="percentStacked"/>
        <c:varyColors val="0"/>
        <c:ser>
          <c:idx val="3"/>
          <c:order val="3"/>
          <c:tx>
            <c:v>tusimpleBI</c:v>
          </c:tx>
          <c:spPr>
            <a:ln w="28575" cap="rnd">
              <a:noFill/>
              <a:round/>
            </a:ln>
            <a:effectLst/>
            <a:extLst>
              <a:ext uri="{91240B29-F687-4F45-9708-019B960494DF}">
                <a14:hiddenLine xmlns:a14="http://schemas.microsoft.com/office/drawing/2010/main" w="28575" cap="rnd">
                  <a:solidFill>
                    <a:srgbClr val="A2E5FB"/>
                  </a:solidFill>
                  <a:round/>
                </a14:hiddenLine>
              </a:ext>
            </a:extLst>
          </c:spPr>
          <c:marker>
            <c:symbol val="none"/>
          </c:marker>
          <c:val>
            <c:numRef>
              <c:f>'price_quant(1).xlsx'!tsECB_A6E9</c:f>
              <c:numCache>
                <c:formatCode>General</c:formatCode>
                <c:ptCount val="3"/>
                <c:pt idx="0">
                  <c:v>7141</c:v>
                </c:pt>
                <c:pt idx="1">
                  <c:v>3549</c:v>
                </c:pt>
                <c:pt idx="2">
                  <c:v>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12-D548-AC31-1DEAD0A6A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553280"/>
        <c:axId val="233563264"/>
      </c:lineChart>
      <c:scatterChart>
        <c:scatterStyle val="lineMarker"/>
        <c:varyColors val="0"/>
        <c:ser>
          <c:idx val="4"/>
          <c:order val="4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3"/>
              <c:pt idx="0">
                <c:v>3.25</c:v>
              </c:pt>
              <c:pt idx="1">
                <c:v>3.25</c:v>
              </c:pt>
              <c:pt idx="2">
                <c:v>3.25</c:v>
              </c:pt>
            </c:numLit>
          </c:xVal>
          <c:yVal>
            <c:numRef>
              <c:f>[0]!tsECB_84F8</c:f>
              <c:numCache>
                <c:formatCode>General</c:formatCode>
                <c:ptCount val="3"/>
                <c:pt idx="0">
                  <c:v>0.14967320261437908</c:v>
                </c:pt>
                <c:pt idx="1">
                  <c:v>0.63856209150326793</c:v>
                </c:pt>
                <c:pt idx="2">
                  <c:v>0.98888888888888893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E12-D548-AC31-1DEAD0A6AC10}"/>
            </c:ext>
          </c:extLst>
        </c:ser>
        <c:ser>
          <c:idx val="5"/>
          <c:order val="5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3"/>
              <c:pt idx="0">
                <c:v>3.25</c:v>
              </c:pt>
              <c:pt idx="1">
                <c:v>3.25</c:v>
              </c:pt>
              <c:pt idx="2">
                <c:v>3.25</c:v>
              </c:pt>
            </c:numLit>
          </c:xVal>
          <c:yVal>
            <c:numRef>
              <c:f>[0]!tsECB_84F8</c:f>
              <c:numCache>
                <c:formatCode>General</c:formatCode>
                <c:ptCount val="3"/>
                <c:pt idx="0">
                  <c:v>0.14967320261437908</c:v>
                </c:pt>
                <c:pt idx="1">
                  <c:v>0.63856209150326793</c:v>
                </c:pt>
                <c:pt idx="2">
                  <c:v>0.98888888888888893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E12-D548-AC31-1DEAD0A6AC10}"/>
            </c:ext>
          </c:extLst>
        </c:ser>
        <c:ser>
          <c:idx val="6"/>
          <c:order val="6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3"/>
              <c:pt idx="0">
                <c:v>3.25</c:v>
              </c:pt>
              <c:pt idx="1">
                <c:v>3.25</c:v>
              </c:pt>
              <c:pt idx="2">
                <c:v>3.25</c:v>
              </c:pt>
            </c:numLit>
          </c:xVal>
          <c:yVal>
            <c:numRef>
              <c:f>[0]!tsECB_84F8</c:f>
              <c:numCache>
                <c:formatCode>General</c:formatCode>
                <c:ptCount val="3"/>
                <c:pt idx="0">
                  <c:v>0.14967320261437908</c:v>
                </c:pt>
                <c:pt idx="1">
                  <c:v>0.63856209150326793</c:v>
                </c:pt>
                <c:pt idx="2">
                  <c:v>0.98888888888888893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E12-D548-AC31-1DEAD0A6AC10}"/>
            </c:ext>
          </c:extLst>
        </c:ser>
        <c:ser>
          <c:idx val="7"/>
          <c:order val="7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3"/>
              <c:pt idx="0">
                <c:v>0.75</c:v>
              </c:pt>
              <c:pt idx="1">
                <c:v>0.75</c:v>
              </c:pt>
              <c:pt idx="2">
                <c:v>0.75</c:v>
              </c:pt>
            </c:numLit>
          </c:xVal>
          <c:yVal>
            <c:numRef>
              <c:f>[0]!tsECB_297A</c:f>
              <c:numCache>
                <c:formatCode>General</c:formatCode>
                <c:ptCount val="3"/>
                <c:pt idx="0">
                  <c:v>0.23533118610838819</c:v>
                </c:pt>
                <c:pt idx="1">
                  <c:v>0.71971712645287778</c:v>
                </c:pt>
                <c:pt idx="2">
                  <c:v>0.98438594034448956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E12-D548-AC31-1DEAD0A6AC10}"/>
            </c:ext>
          </c:extLst>
        </c:ser>
        <c:ser>
          <c:idx val="8"/>
          <c:order val="8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3"/>
              <c:pt idx="0">
                <c:v>1</c:v>
              </c:pt>
              <c:pt idx="1">
                <c:v>2</c:v>
              </c:pt>
              <c:pt idx="2">
                <c:v>3</c:v>
              </c:pt>
            </c:numLit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8-6E12-D548-AC31-1DEAD0A6AC10}"/>
            </c:ext>
          </c:extLst>
        </c:ser>
        <c:ser>
          <c:idx val="9"/>
          <c:order val="9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3"/>
              <c:pt idx="0">
                <c:v>1</c:v>
              </c:pt>
              <c:pt idx="1">
                <c:v>2</c:v>
              </c:pt>
              <c:pt idx="2">
                <c:v>3</c:v>
              </c:pt>
            </c:numLit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6E12-D548-AC31-1DEAD0A6AC10}"/>
            </c:ext>
          </c:extLst>
        </c:ser>
        <c:ser>
          <c:idx val="10"/>
          <c:order val="10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"/>
              <c:pt idx="0">
                <c:v>3.25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A-6E12-D548-AC31-1DEAD0A6AC10}"/>
            </c:ext>
          </c:extLst>
        </c:ser>
        <c:ser>
          <c:idx val="11"/>
          <c:order val="11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"/>
              <c:pt idx="0">
                <c:v>0.5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6E12-D548-AC31-1DEAD0A6A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553280"/>
        <c:axId val="233563264"/>
      </c:scatterChart>
      <c:catAx>
        <c:axId val="2335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3563264"/>
        <c:crosses val="autoZero"/>
        <c:auto val="1"/>
        <c:lblAlgn val="ctr"/>
        <c:lblOffset val="100"/>
        <c:noMultiLvlLbl val="0"/>
      </c:catAx>
      <c:valAx>
        <c:axId val="2335632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>
                <a:noFill/>
              </a14:hiddenLine>
            </a:ext>
          </a:ex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53280"/>
        <c:crosses val="autoZero"/>
        <c:crossBetween val="between"/>
        <c:majorUnit val="0.0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1F-1C4B-8975-B7D3F94640FB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consumer!$A$10:$A$109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consumer!$C$10:$C$109</c:f>
              <c:numCache>
                <c:formatCode>General</c:formatCode>
                <c:ptCount val="10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5</c:v>
                </c:pt>
                <c:pt idx="5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1F-1C4B-8975-B7D3F946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349696"/>
        <c:axId val="234351616"/>
      </c:scatterChart>
      <c:valAx>
        <c:axId val="234349696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4351616"/>
        <c:crosses val="autoZero"/>
        <c:crossBetween val="midCat"/>
      </c:valAx>
      <c:valAx>
        <c:axId val="234351616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434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C8-D14C-90E2-200022EE9301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consumer!$A$10:$A$109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consumer!$D$10:$D$45</c:f>
              <c:numCache>
                <c:formatCode>General</c:formatCode>
                <c:ptCount val="3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C8-D14C-90E2-200022EE9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392960"/>
        <c:axId val="234399232"/>
      </c:scatterChart>
      <c:valAx>
        <c:axId val="234392960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4399232"/>
        <c:crosses val="autoZero"/>
        <c:crossBetween val="midCat"/>
      </c:valAx>
      <c:valAx>
        <c:axId val="234399232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439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36-5C44-BCF3-E6490BFF5D94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[4]consideration!$D$10:$D$109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consumer!$E$10:$E$20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36-5C44-BCF3-E6490BFF5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444288"/>
        <c:axId val="234446208"/>
      </c:scatterChart>
      <c:valAx>
        <c:axId val="234444288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4446208"/>
        <c:crosses val="autoZero"/>
        <c:crossBetween val="midCat"/>
      </c:valAx>
      <c:valAx>
        <c:axId val="234446208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444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92-CF4F-B264-6455EEC4E789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consumer!$A$10:$A$109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consumer!$F$10:$F$12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92-CF4F-B264-6455EEC4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516480"/>
        <c:axId val="234518400"/>
      </c:scatterChart>
      <c:valAx>
        <c:axId val="234516480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4518400"/>
        <c:crosses val="autoZero"/>
        <c:crossBetween val="midCat"/>
      </c:valAx>
      <c:valAx>
        <c:axId val="234518400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451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275089175003272"/>
          <c:y val="4.4830270733759538E-2"/>
          <c:w val="0.84820101658855895"/>
          <c:h val="0.86559069738187366"/>
        </c:manualLayout>
      </c:layout>
      <c:lineChart>
        <c:grouping val="standard"/>
        <c:varyColors val="0"/>
        <c:ser>
          <c:idx val="0"/>
          <c:order val="0"/>
          <c:tx>
            <c:v>A</c:v>
          </c:tx>
          <c:spPr>
            <a:ln w="15875" cap="rnd">
              <a:solidFill>
                <a:srgbClr val="051C28"/>
              </a:solidFill>
              <a:round/>
            </a:ln>
            <a:effectLst/>
          </c:spPr>
          <c:marker>
            <c:symbol val="none"/>
          </c:marker>
          <c:cat>
            <c:strRef>
              <c:f>VEHICLE!$B$4:$B$13</c:f>
              <c:strCache>
                <c:ptCount val="10"/>
                <c:pt idx="0">
                  <c:v>'2008</c:v>
                </c:pt>
                <c:pt idx="1">
                  <c:v>'10</c:v>
                </c:pt>
                <c:pt idx="2">
                  <c:v>'11</c:v>
                </c:pt>
                <c:pt idx="3">
                  <c:v>'12</c:v>
                </c:pt>
                <c:pt idx="4">
                  <c:v>'13</c:v>
                </c:pt>
                <c:pt idx="5">
                  <c:v>'14</c:v>
                </c:pt>
                <c:pt idx="6">
                  <c:v>'15</c:v>
                </c:pt>
                <c:pt idx="7">
                  <c:v>'16</c:v>
                </c:pt>
                <c:pt idx="8">
                  <c:v>'17</c:v>
                </c:pt>
                <c:pt idx="9">
                  <c:v>'18</c:v>
                </c:pt>
              </c:strCache>
            </c:strRef>
          </c:cat>
          <c:val>
            <c:numRef>
              <c:f>VEHICLE!$C$4:$C$13</c:f>
              <c:numCache>
                <c:formatCode>General</c:formatCode>
                <c:ptCount val="10"/>
                <c:pt idx="0">
                  <c:v>537</c:v>
                </c:pt>
                <c:pt idx="1">
                  <c:v>530</c:v>
                </c:pt>
                <c:pt idx="2">
                  <c:v>639</c:v>
                </c:pt>
                <c:pt idx="3">
                  <c:v>773</c:v>
                </c:pt>
                <c:pt idx="4">
                  <c:v>966</c:v>
                </c:pt>
                <c:pt idx="5">
                  <c:v>944</c:v>
                </c:pt>
                <c:pt idx="6">
                  <c:v>1093</c:v>
                </c:pt>
                <c:pt idx="7">
                  <c:v>1010</c:v>
                </c:pt>
                <c:pt idx="8">
                  <c:v>1108</c:v>
                </c:pt>
                <c:pt idx="9">
                  <c:v>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A6-9F40-88DA-A19B80C01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087168"/>
        <c:axId val="234088704"/>
      </c:lineChart>
      <c:catAx>
        <c:axId val="23408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4088704"/>
        <c:crosses val="autoZero"/>
        <c:auto val="1"/>
        <c:lblAlgn val="ctr"/>
        <c:lblOffset val="100"/>
        <c:noMultiLvlLbl val="0"/>
      </c:catAx>
      <c:valAx>
        <c:axId val="234088704"/>
        <c:scaling>
          <c:orientation val="minMax"/>
          <c:max val="115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4087168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75089175003272"/>
          <c:y val="4.4830270733759538E-2"/>
          <c:w val="0.84820101658855895"/>
          <c:h val="0.86559069738187366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051C28"/>
            </a:solidFill>
            <a:ln w="15875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083671202004518E-17"/>
                  <c:y val="-0.580430798480825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34-41C3-A574-64A424995D62}"/>
                </c:ext>
              </c:extLst>
            </c:dLbl>
            <c:dLbl>
              <c:idx val="1"/>
              <c:layout>
                <c:manualLayout>
                  <c:x val="0"/>
                  <c:y val="-0.580430798480825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34-41C3-A574-64A424995D62}"/>
                </c:ext>
              </c:extLst>
            </c:dLbl>
            <c:dLbl>
              <c:idx val="2"/>
              <c:layout>
                <c:manualLayout>
                  <c:x val="0"/>
                  <c:y val="-0.580430798480825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34-41C3-A574-64A424995D62}"/>
                </c:ext>
              </c:extLst>
            </c:dLbl>
            <c:dLbl>
              <c:idx val="3"/>
              <c:layout>
                <c:manualLayout>
                  <c:x val="-6.033468480801807E-17"/>
                  <c:y val="-0.580430798480825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34-41C3-A574-64A424995D62}"/>
                </c:ext>
              </c:extLst>
            </c:dLbl>
            <c:dLbl>
              <c:idx val="4"/>
              <c:layout>
                <c:manualLayout>
                  <c:x val="0"/>
                  <c:y val="-0.545075250339346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34-41C3-A574-64A424995D62}"/>
                </c:ext>
              </c:extLst>
            </c:dLbl>
            <c:dLbl>
              <c:idx val="5"/>
              <c:layout>
                <c:manualLayout>
                  <c:x val="0"/>
                  <c:y val="-0.557770688701708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34-41C3-A574-64A424995D62}"/>
                </c:ext>
              </c:extLst>
            </c:dLbl>
            <c:dLbl>
              <c:idx val="6"/>
              <c:layout>
                <c:manualLayout>
                  <c:x val="0"/>
                  <c:y val="-0.471788321001083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834-41C3-A574-64A424995D62}"/>
                </c:ext>
              </c:extLst>
            </c:dLbl>
            <c:dLbl>
              <c:idx val="7"/>
              <c:layout>
                <c:manualLayout>
                  <c:x val="0"/>
                  <c:y val="-0.519684373614621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34-41C3-A574-64A424995D62}"/>
                </c:ext>
              </c:extLst>
            </c:dLbl>
            <c:dLbl>
              <c:idx val="8"/>
              <c:layout>
                <c:manualLayout>
                  <c:x val="-1.2066936961603614E-16"/>
                  <c:y val="-0.463132589589722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834-41C3-A574-64A424995D62}"/>
                </c:ext>
              </c:extLst>
            </c:dLbl>
            <c:dLbl>
              <c:idx val="9"/>
              <c:layout>
                <c:manualLayout>
                  <c:x val="0"/>
                  <c:y val="-0.580430798480825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834-41C3-A574-64A424995D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VEHICLE!$B$5:$B$14</c:f>
              <c:strCache>
                <c:ptCount val="10"/>
                <c:pt idx="0">
                  <c:v>'2008</c:v>
                </c:pt>
                <c:pt idx="1">
                  <c:v>'10</c:v>
                </c:pt>
                <c:pt idx="2">
                  <c:v>'11</c:v>
                </c:pt>
                <c:pt idx="3">
                  <c:v>'12</c:v>
                </c:pt>
                <c:pt idx="4">
                  <c:v>'13</c:v>
                </c:pt>
                <c:pt idx="5">
                  <c:v>'14</c:v>
                </c:pt>
                <c:pt idx="6">
                  <c:v>'15</c:v>
                </c:pt>
                <c:pt idx="7">
                  <c:v>'16</c:v>
                </c:pt>
                <c:pt idx="8">
                  <c:v>'17</c:v>
                </c:pt>
                <c:pt idx="9">
                  <c:v>'18</c:v>
                </c:pt>
              </c:strCache>
            </c:strRef>
          </c:cat>
          <c:val>
            <c:numRef>
              <c:f>VEHICLE!$C$5:$C$14</c:f>
              <c:numCache>
                <c:formatCode>General</c:formatCode>
                <c:ptCount val="10"/>
                <c:pt idx="0">
                  <c:v>537</c:v>
                </c:pt>
                <c:pt idx="1">
                  <c:v>530</c:v>
                </c:pt>
                <c:pt idx="2">
                  <c:v>639</c:v>
                </c:pt>
                <c:pt idx="3">
                  <c:v>773</c:v>
                </c:pt>
                <c:pt idx="4">
                  <c:v>966</c:v>
                </c:pt>
                <c:pt idx="5">
                  <c:v>944</c:v>
                </c:pt>
                <c:pt idx="6">
                  <c:v>1093</c:v>
                </c:pt>
                <c:pt idx="7">
                  <c:v>1010</c:v>
                </c:pt>
                <c:pt idx="8">
                  <c:v>1108</c:v>
                </c:pt>
                <c:pt idx="9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34-41C3-A574-64A424995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26822640"/>
        <c:axId val="226826384"/>
      </c:barChart>
      <c:catAx>
        <c:axId val="22682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6826384"/>
        <c:crosses val="autoZero"/>
        <c:auto val="1"/>
        <c:lblAlgn val="ctr"/>
        <c:lblOffset val="100"/>
        <c:noMultiLvlLbl val="0"/>
      </c:catAx>
      <c:valAx>
        <c:axId val="226826384"/>
        <c:scaling>
          <c:orientation val="minMax"/>
          <c:max val="1150"/>
          <c:min val="400"/>
        </c:scaling>
        <c:delete val="0"/>
        <c:axPos val="l"/>
        <c:numFmt formatCode="#,##0_);[Red]\(#,##0\)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68226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201219698646224E-2"/>
          <c:y val="5.8733805109714918E-2"/>
          <c:w val="0.92759756060270759"/>
          <c:h val="0.77019105934426668"/>
        </c:manualLayout>
      </c:layout>
      <c:areaChart>
        <c:grouping val="standard"/>
        <c:varyColors val="0"/>
        <c:ser>
          <c:idx val="2"/>
          <c:order val="2"/>
          <c:tx>
            <c:strRef>
              <c:f>'Data Organization Sheet '!$G$3</c:f>
              <c:strCache>
                <c:ptCount val="1"/>
                <c:pt idx="0">
                  <c:v>5k to 10k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[0]!ts7C2_03BC</c:f>
              <c:numCache>
                <c:formatCode>General</c:formatCode>
                <c:ptCount val="1000"/>
                <c:pt idx="0">
                  <c:v>0.155</c:v>
                </c:pt>
                <c:pt idx="1">
                  <c:v>0.186</c:v>
                </c:pt>
                <c:pt idx="2">
                  <c:v>0.217</c:v>
                </c:pt>
                <c:pt idx="3">
                  <c:v>0.27899999999999997</c:v>
                </c:pt>
                <c:pt idx="4">
                  <c:v>0.34099999999999997</c:v>
                </c:pt>
                <c:pt idx="5">
                  <c:v>0.434</c:v>
                </c:pt>
                <c:pt idx="6">
                  <c:v>0.496</c:v>
                </c:pt>
                <c:pt idx="7">
                  <c:v>0.62</c:v>
                </c:pt>
                <c:pt idx="8">
                  <c:v>0.74399999999999999</c:v>
                </c:pt>
                <c:pt idx="9">
                  <c:v>0.89900000000000002</c:v>
                </c:pt>
                <c:pt idx="10">
                  <c:v>1.054</c:v>
                </c:pt>
                <c:pt idx="11">
                  <c:v>1.24</c:v>
                </c:pt>
                <c:pt idx="12">
                  <c:v>1.488</c:v>
                </c:pt>
                <c:pt idx="13">
                  <c:v>1.736</c:v>
                </c:pt>
                <c:pt idx="14">
                  <c:v>2.0460000000000003</c:v>
                </c:pt>
                <c:pt idx="15">
                  <c:v>2.387</c:v>
                </c:pt>
                <c:pt idx="16">
                  <c:v>2.7589999999999999</c:v>
                </c:pt>
                <c:pt idx="17">
                  <c:v>3.1929999999999996</c:v>
                </c:pt>
                <c:pt idx="18">
                  <c:v>3.6579999999999999</c:v>
                </c:pt>
                <c:pt idx="19">
                  <c:v>4.1850000000000005</c:v>
                </c:pt>
                <c:pt idx="20">
                  <c:v>4.774</c:v>
                </c:pt>
                <c:pt idx="21">
                  <c:v>5.4249999999999998</c:v>
                </c:pt>
                <c:pt idx="22">
                  <c:v>6.1379999999999999</c:v>
                </c:pt>
                <c:pt idx="23">
                  <c:v>6.9130000000000003</c:v>
                </c:pt>
                <c:pt idx="24">
                  <c:v>7.7190000000000003</c:v>
                </c:pt>
                <c:pt idx="25">
                  <c:v>8.6180000000000003</c:v>
                </c:pt>
                <c:pt idx="26">
                  <c:v>9.5790000000000006</c:v>
                </c:pt>
                <c:pt idx="27">
                  <c:v>10.571000000000002</c:v>
                </c:pt>
                <c:pt idx="28">
                  <c:v>11.625</c:v>
                </c:pt>
                <c:pt idx="29">
                  <c:v>12.741</c:v>
                </c:pt>
                <c:pt idx="30">
                  <c:v>13.888</c:v>
                </c:pt>
                <c:pt idx="31">
                  <c:v>15.097</c:v>
                </c:pt>
                <c:pt idx="32">
                  <c:v>16.306000000000001</c:v>
                </c:pt>
                <c:pt idx="33">
                  <c:v>17.545999999999999</c:v>
                </c:pt>
                <c:pt idx="34">
                  <c:v>18.817</c:v>
                </c:pt>
                <c:pt idx="35">
                  <c:v>20.057000000000002</c:v>
                </c:pt>
                <c:pt idx="36">
                  <c:v>21.297000000000001</c:v>
                </c:pt>
                <c:pt idx="37">
                  <c:v>22.506</c:v>
                </c:pt>
                <c:pt idx="38">
                  <c:v>23.684000000000001</c:v>
                </c:pt>
                <c:pt idx="39">
                  <c:v>24.831000000000003</c:v>
                </c:pt>
                <c:pt idx="40">
                  <c:v>25.884999999999998</c:v>
                </c:pt>
                <c:pt idx="41">
                  <c:v>26.876999999999999</c:v>
                </c:pt>
                <c:pt idx="42">
                  <c:v>27.807000000000002</c:v>
                </c:pt>
                <c:pt idx="43">
                  <c:v>28.613</c:v>
                </c:pt>
                <c:pt idx="44">
                  <c:v>29.325999999999997</c:v>
                </c:pt>
                <c:pt idx="45">
                  <c:v>29.914999999999999</c:v>
                </c:pt>
                <c:pt idx="46">
                  <c:v>30.38</c:v>
                </c:pt>
                <c:pt idx="47">
                  <c:v>30.721</c:v>
                </c:pt>
                <c:pt idx="48">
                  <c:v>30.937999999999999</c:v>
                </c:pt>
                <c:pt idx="49">
                  <c:v>31</c:v>
                </c:pt>
                <c:pt idx="50">
                  <c:v>30.937999999999999</c:v>
                </c:pt>
                <c:pt idx="51">
                  <c:v>30.721</c:v>
                </c:pt>
                <c:pt idx="52">
                  <c:v>30.38</c:v>
                </c:pt>
                <c:pt idx="53">
                  <c:v>29.914999999999999</c:v>
                </c:pt>
                <c:pt idx="54">
                  <c:v>29.325999999999997</c:v>
                </c:pt>
                <c:pt idx="55">
                  <c:v>28.613</c:v>
                </c:pt>
                <c:pt idx="56">
                  <c:v>27.807000000000002</c:v>
                </c:pt>
                <c:pt idx="57">
                  <c:v>26.876999999999999</c:v>
                </c:pt>
                <c:pt idx="58">
                  <c:v>25.884999999999998</c:v>
                </c:pt>
                <c:pt idx="59">
                  <c:v>24.831000000000003</c:v>
                </c:pt>
                <c:pt idx="60">
                  <c:v>23.684000000000001</c:v>
                </c:pt>
                <c:pt idx="61">
                  <c:v>22.506</c:v>
                </c:pt>
                <c:pt idx="62">
                  <c:v>21.297000000000001</c:v>
                </c:pt>
                <c:pt idx="63">
                  <c:v>20.057000000000002</c:v>
                </c:pt>
                <c:pt idx="64">
                  <c:v>18.817</c:v>
                </c:pt>
                <c:pt idx="65">
                  <c:v>17.545999999999999</c:v>
                </c:pt>
                <c:pt idx="66">
                  <c:v>16.306000000000001</c:v>
                </c:pt>
                <c:pt idx="67">
                  <c:v>15.097</c:v>
                </c:pt>
                <c:pt idx="68">
                  <c:v>13.888</c:v>
                </c:pt>
                <c:pt idx="69">
                  <c:v>12.741</c:v>
                </c:pt>
                <c:pt idx="70">
                  <c:v>11.625</c:v>
                </c:pt>
                <c:pt idx="71">
                  <c:v>10.571000000000002</c:v>
                </c:pt>
                <c:pt idx="72">
                  <c:v>9.5790000000000006</c:v>
                </c:pt>
                <c:pt idx="73">
                  <c:v>8.6180000000000003</c:v>
                </c:pt>
                <c:pt idx="74">
                  <c:v>7.7190000000000003</c:v>
                </c:pt>
                <c:pt idx="75">
                  <c:v>6.9130000000000003</c:v>
                </c:pt>
                <c:pt idx="76">
                  <c:v>6.1379999999999999</c:v>
                </c:pt>
                <c:pt idx="77">
                  <c:v>5.4249999999999998</c:v>
                </c:pt>
                <c:pt idx="78">
                  <c:v>4.774</c:v>
                </c:pt>
                <c:pt idx="79">
                  <c:v>4.1850000000000005</c:v>
                </c:pt>
                <c:pt idx="80">
                  <c:v>3.6579999999999999</c:v>
                </c:pt>
                <c:pt idx="81">
                  <c:v>3.1929999999999996</c:v>
                </c:pt>
                <c:pt idx="82">
                  <c:v>2.7589999999999999</c:v>
                </c:pt>
                <c:pt idx="83">
                  <c:v>2.387</c:v>
                </c:pt>
                <c:pt idx="84">
                  <c:v>2.0460000000000003</c:v>
                </c:pt>
                <c:pt idx="85">
                  <c:v>1.736</c:v>
                </c:pt>
                <c:pt idx="86">
                  <c:v>1.488</c:v>
                </c:pt>
                <c:pt idx="87">
                  <c:v>1.24</c:v>
                </c:pt>
                <c:pt idx="88">
                  <c:v>1.054</c:v>
                </c:pt>
                <c:pt idx="89">
                  <c:v>0.89900000000000002</c:v>
                </c:pt>
                <c:pt idx="90">
                  <c:v>0.74399999999999999</c:v>
                </c:pt>
                <c:pt idx="91">
                  <c:v>0.62</c:v>
                </c:pt>
                <c:pt idx="92">
                  <c:v>0.496</c:v>
                </c:pt>
                <c:pt idx="93">
                  <c:v>0.434</c:v>
                </c:pt>
                <c:pt idx="94">
                  <c:v>0.34099999999999997</c:v>
                </c:pt>
                <c:pt idx="95">
                  <c:v>0.27899999999999997</c:v>
                </c:pt>
                <c:pt idx="96">
                  <c:v>0.217</c:v>
                </c:pt>
                <c:pt idx="97">
                  <c:v>0.186</c:v>
                </c:pt>
                <c:pt idx="98">
                  <c:v>0.155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7-FC41-A800-FA06353F59B4}"/>
            </c:ext>
          </c:extLst>
        </c:ser>
        <c:ser>
          <c:idx val="4"/>
          <c:order val="4"/>
          <c:tx>
            <c:strRef>
              <c:f>'Data Organization Sheet '!$G$4</c:f>
              <c:strCache>
                <c:ptCount val="1"/>
                <c:pt idx="0">
                  <c:v>10k to 15k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[0]!ts7C2_F2D6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9.1999999999999998E-2</c:v>
                </c:pt>
                <c:pt idx="100">
                  <c:v>0.115</c:v>
                </c:pt>
                <c:pt idx="101">
                  <c:v>0.13800000000000001</c:v>
                </c:pt>
                <c:pt idx="102">
                  <c:v>0.161</c:v>
                </c:pt>
                <c:pt idx="103">
                  <c:v>0.20699999999999999</c:v>
                </c:pt>
                <c:pt idx="104">
                  <c:v>0.253</c:v>
                </c:pt>
                <c:pt idx="105">
                  <c:v>0.32200000000000001</c:v>
                </c:pt>
                <c:pt idx="106">
                  <c:v>0.36799999999999999</c:v>
                </c:pt>
                <c:pt idx="107">
                  <c:v>0.46</c:v>
                </c:pt>
                <c:pt idx="108">
                  <c:v>0.55200000000000005</c:v>
                </c:pt>
                <c:pt idx="109">
                  <c:v>0.66700000000000004</c:v>
                </c:pt>
                <c:pt idx="110">
                  <c:v>0.78200000000000003</c:v>
                </c:pt>
                <c:pt idx="111">
                  <c:v>0.92</c:v>
                </c:pt>
                <c:pt idx="112">
                  <c:v>1.1040000000000001</c:v>
                </c:pt>
                <c:pt idx="113">
                  <c:v>1.288</c:v>
                </c:pt>
                <c:pt idx="114">
                  <c:v>1.518</c:v>
                </c:pt>
                <c:pt idx="115">
                  <c:v>1.7709999999999999</c:v>
                </c:pt>
                <c:pt idx="116">
                  <c:v>2.0469999999999997</c:v>
                </c:pt>
                <c:pt idx="117">
                  <c:v>2.3689999999999998</c:v>
                </c:pt>
                <c:pt idx="118">
                  <c:v>2.714</c:v>
                </c:pt>
                <c:pt idx="119">
                  <c:v>3.1050000000000004</c:v>
                </c:pt>
                <c:pt idx="120">
                  <c:v>3.5419999999999998</c:v>
                </c:pt>
                <c:pt idx="121">
                  <c:v>4.0249999999999995</c:v>
                </c:pt>
                <c:pt idx="122">
                  <c:v>4.5540000000000003</c:v>
                </c:pt>
                <c:pt idx="123">
                  <c:v>5.1290000000000004</c:v>
                </c:pt>
                <c:pt idx="124">
                  <c:v>5.7270000000000003</c:v>
                </c:pt>
                <c:pt idx="125">
                  <c:v>6.3940000000000001</c:v>
                </c:pt>
                <c:pt idx="126">
                  <c:v>7.1070000000000002</c:v>
                </c:pt>
                <c:pt idx="127">
                  <c:v>7.8430000000000009</c:v>
                </c:pt>
                <c:pt idx="128">
                  <c:v>8.625</c:v>
                </c:pt>
                <c:pt idx="129">
                  <c:v>9.4529999999999994</c:v>
                </c:pt>
                <c:pt idx="130">
                  <c:v>10.304</c:v>
                </c:pt>
                <c:pt idx="131">
                  <c:v>11.201000000000001</c:v>
                </c:pt>
                <c:pt idx="132">
                  <c:v>12.098000000000001</c:v>
                </c:pt>
                <c:pt idx="133">
                  <c:v>13.017999999999999</c:v>
                </c:pt>
                <c:pt idx="134">
                  <c:v>13.961</c:v>
                </c:pt>
                <c:pt idx="135">
                  <c:v>14.881</c:v>
                </c:pt>
                <c:pt idx="136">
                  <c:v>15.801000000000002</c:v>
                </c:pt>
                <c:pt idx="137">
                  <c:v>16.698</c:v>
                </c:pt>
                <c:pt idx="138">
                  <c:v>17.571999999999999</c:v>
                </c:pt>
                <c:pt idx="139">
                  <c:v>18.423000000000002</c:v>
                </c:pt>
                <c:pt idx="140">
                  <c:v>19.204999999999998</c:v>
                </c:pt>
                <c:pt idx="141">
                  <c:v>19.940999999999999</c:v>
                </c:pt>
                <c:pt idx="142">
                  <c:v>20.631</c:v>
                </c:pt>
                <c:pt idx="143">
                  <c:v>21.228999999999999</c:v>
                </c:pt>
                <c:pt idx="144">
                  <c:v>21.757999999999999</c:v>
                </c:pt>
                <c:pt idx="145">
                  <c:v>22.195</c:v>
                </c:pt>
                <c:pt idx="146">
                  <c:v>22.54</c:v>
                </c:pt>
                <c:pt idx="147">
                  <c:v>22.792999999999999</c:v>
                </c:pt>
                <c:pt idx="148">
                  <c:v>22.954000000000001</c:v>
                </c:pt>
                <c:pt idx="149">
                  <c:v>23</c:v>
                </c:pt>
                <c:pt idx="150">
                  <c:v>22.954000000000001</c:v>
                </c:pt>
                <c:pt idx="151">
                  <c:v>22.792999999999999</c:v>
                </c:pt>
                <c:pt idx="152">
                  <c:v>22.54</c:v>
                </c:pt>
                <c:pt idx="153">
                  <c:v>22.195</c:v>
                </c:pt>
                <c:pt idx="154">
                  <c:v>21.757999999999999</c:v>
                </c:pt>
                <c:pt idx="155">
                  <c:v>21.228999999999999</c:v>
                </c:pt>
                <c:pt idx="156">
                  <c:v>20.631</c:v>
                </c:pt>
                <c:pt idx="157">
                  <c:v>19.940999999999999</c:v>
                </c:pt>
                <c:pt idx="158">
                  <c:v>19.204999999999998</c:v>
                </c:pt>
                <c:pt idx="159">
                  <c:v>18.423000000000002</c:v>
                </c:pt>
                <c:pt idx="160">
                  <c:v>17.571999999999999</c:v>
                </c:pt>
                <c:pt idx="161">
                  <c:v>16.698</c:v>
                </c:pt>
                <c:pt idx="162">
                  <c:v>15.801000000000002</c:v>
                </c:pt>
                <c:pt idx="163">
                  <c:v>14.881</c:v>
                </c:pt>
                <c:pt idx="164">
                  <c:v>13.961</c:v>
                </c:pt>
                <c:pt idx="165">
                  <c:v>13.017999999999999</c:v>
                </c:pt>
                <c:pt idx="166">
                  <c:v>12.098000000000001</c:v>
                </c:pt>
                <c:pt idx="167">
                  <c:v>11.201000000000001</c:v>
                </c:pt>
                <c:pt idx="168">
                  <c:v>10.304</c:v>
                </c:pt>
                <c:pt idx="169">
                  <c:v>9.4529999999999994</c:v>
                </c:pt>
                <c:pt idx="170">
                  <c:v>8.625</c:v>
                </c:pt>
                <c:pt idx="171">
                  <c:v>7.8430000000000009</c:v>
                </c:pt>
                <c:pt idx="172">
                  <c:v>7.1070000000000002</c:v>
                </c:pt>
                <c:pt idx="173">
                  <c:v>6.3940000000000001</c:v>
                </c:pt>
                <c:pt idx="174">
                  <c:v>5.7270000000000003</c:v>
                </c:pt>
                <c:pt idx="175">
                  <c:v>5.1290000000000004</c:v>
                </c:pt>
                <c:pt idx="176">
                  <c:v>4.5540000000000003</c:v>
                </c:pt>
                <c:pt idx="177">
                  <c:v>4.0249999999999995</c:v>
                </c:pt>
                <c:pt idx="178">
                  <c:v>3.5419999999999998</c:v>
                </c:pt>
                <c:pt idx="179">
                  <c:v>3.1050000000000004</c:v>
                </c:pt>
                <c:pt idx="180">
                  <c:v>2.714</c:v>
                </c:pt>
                <c:pt idx="181">
                  <c:v>2.3689999999999998</c:v>
                </c:pt>
                <c:pt idx="182">
                  <c:v>2.0469999999999997</c:v>
                </c:pt>
                <c:pt idx="183">
                  <c:v>1.7709999999999999</c:v>
                </c:pt>
                <c:pt idx="184">
                  <c:v>1.518</c:v>
                </c:pt>
                <c:pt idx="185">
                  <c:v>1.288</c:v>
                </c:pt>
                <c:pt idx="186">
                  <c:v>1.1040000000000001</c:v>
                </c:pt>
                <c:pt idx="187">
                  <c:v>0.92</c:v>
                </c:pt>
                <c:pt idx="188">
                  <c:v>0.78200000000000003</c:v>
                </c:pt>
                <c:pt idx="189">
                  <c:v>0.66700000000000004</c:v>
                </c:pt>
                <c:pt idx="190">
                  <c:v>0.55200000000000005</c:v>
                </c:pt>
                <c:pt idx="191">
                  <c:v>0.46</c:v>
                </c:pt>
                <c:pt idx="192">
                  <c:v>0.36799999999999999</c:v>
                </c:pt>
                <c:pt idx="193">
                  <c:v>0.32200000000000001</c:v>
                </c:pt>
                <c:pt idx="194">
                  <c:v>0.253</c:v>
                </c:pt>
                <c:pt idx="195">
                  <c:v>0.20699999999999999</c:v>
                </c:pt>
                <c:pt idx="196">
                  <c:v>0.161</c:v>
                </c:pt>
                <c:pt idx="197">
                  <c:v>0.13800000000000001</c:v>
                </c:pt>
                <c:pt idx="198">
                  <c:v>0.115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A7-FC41-A800-FA06353F59B4}"/>
            </c:ext>
          </c:extLst>
        </c:ser>
        <c:ser>
          <c:idx val="6"/>
          <c:order val="6"/>
          <c:tx>
            <c:strRef>
              <c:f>'Data Organization Sheet '!$G$5</c:f>
              <c:strCache>
                <c:ptCount val="1"/>
                <c:pt idx="0">
                  <c:v>15k to 20k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[0]!ts7C2_9F78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6.8000000000000005E-2</c:v>
                </c:pt>
                <c:pt idx="200">
                  <c:v>8.5000000000000006E-2</c:v>
                </c:pt>
                <c:pt idx="201">
                  <c:v>0.10200000000000001</c:v>
                </c:pt>
                <c:pt idx="202">
                  <c:v>0.11900000000000001</c:v>
                </c:pt>
                <c:pt idx="203">
                  <c:v>0.153</c:v>
                </c:pt>
                <c:pt idx="204">
                  <c:v>0.187</c:v>
                </c:pt>
                <c:pt idx="205">
                  <c:v>0.23800000000000002</c:v>
                </c:pt>
                <c:pt idx="206">
                  <c:v>0.27200000000000002</c:v>
                </c:pt>
                <c:pt idx="207">
                  <c:v>0.34</c:v>
                </c:pt>
                <c:pt idx="208">
                  <c:v>0.40800000000000003</c:v>
                </c:pt>
                <c:pt idx="209">
                  <c:v>0.49300000000000005</c:v>
                </c:pt>
                <c:pt idx="210">
                  <c:v>0.57800000000000007</c:v>
                </c:pt>
                <c:pt idx="211">
                  <c:v>0.68</c:v>
                </c:pt>
                <c:pt idx="212">
                  <c:v>0.81600000000000006</c:v>
                </c:pt>
                <c:pt idx="213">
                  <c:v>0.95200000000000007</c:v>
                </c:pt>
                <c:pt idx="214">
                  <c:v>1.1220000000000001</c:v>
                </c:pt>
                <c:pt idx="215">
                  <c:v>1.3089999999999999</c:v>
                </c:pt>
                <c:pt idx="216">
                  <c:v>1.5129999999999999</c:v>
                </c:pt>
                <c:pt idx="217">
                  <c:v>1.7509999999999999</c:v>
                </c:pt>
                <c:pt idx="218">
                  <c:v>2.0059999999999998</c:v>
                </c:pt>
                <c:pt idx="219">
                  <c:v>2.2949999999999999</c:v>
                </c:pt>
                <c:pt idx="220">
                  <c:v>2.6179999999999999</c:v>
                </c:pt>
                <c:pt idx="221">
                  <c:v>2.9749999999999996</c:v>
                </c:pt>
                <c:pt idx="222">
                  <c:v>3.3660000000000001</c:v>
                </c:pt>
                <c:pt idx="223">
                  <c:v>3.7909999999999999</c:v>
                </c:pt>
                <c:pt idx="224">
                  <c:v>4.2329999999999997</c:v>
                </c:pt>
                <c:pt idx="225">
                  <c:v>4.7260000000000009</c:v>
                </c:pt>
                <c:pt idx="226">
                  <c:v>5.2530000000000001</c:v>
                </c:pt>
                <c:pt idx="227">
                  <c:v>5.7970000000000006</c:v>
                </c:pt>
                <c:pt idx="228">
                  <c:v>6.375</c:v>
                </c:pt>
                <c:pt idx="229">
                  <c:v>6.9869999999999992</c:v>
                </c:pt>
                <c:pt idx="230">
                  <c:v>7.6160000000000005</c:v>
                </c:pt>
                <c:pt idx="231">
                  <c:v>8.2789999999999999</c:v>
                </c:pt>
                <c:pt idx="232">
                  <c:v>8.9420000000000002</c:v>
                </c:pt>
                <c:pt idx="233">
                  <c:v>9.6219999999999999</c:v>
                </c:pt>
                <c:pt idx="234">
                  <c:v>10.318999999999999</c:v>
                </c:pt>
                <c:pt idx="235">
                  <c:v>10.999000000000001</c:v>
                </c:pt>
                <c:pt idx="236">
                  <c:v>11.679</c:v>
                </c:pt>
                <c:pt idx="237">
                  <c:v>12.341999999999999</c:v>
                </c:pt>
                <c:pt idx="238">
                  <c:v>12.988</c:v>
                </c:pt>
                <c:pt idx="239">
                  <c:v>13.617000000000001</c:v>
                </c:pt>
                <c:pt idx="240">
                  <c:v>14.195</c:v>
                </c:pt>
                <c:pt idx="241">
                  <c:v>14.739000000000001</c:v>
                </c:pt>
                <c:pt idx="242">
                  <c:v>15.249000000000001</c:v>
                </c:pt>
                <c:pt idx="243">
                  <c:v>15.691000000000001</c:v>
                </c:pt>
                <c:pt idx="244">
                  <c:v>16.082000000000001</c:v>
                </c:pt>
                <c:pt idx="245">
                  <c:v>16.405000000000001</c:v>
                </c:pt>
                <c:pt idx="246">
                  <c:v>16.66</c:v>
                </c:pt>
                <c:pt idx="247">
                  <c:v>16.847000000000001</c:v>
                </c:pt>
                <c:pt idx="248">
                  <c:v>16.966000000000001</c:v>
                </c:pt>
                <c:pt idx="249">
                  <c:v>17</c:v>
                </c:pt>
                <c:pt idx="250">
                  <c:v>16.966000000000001</c:v>
                </c:pt>
                <c:pt idx="251">
                  <c:v>16.847000000000001</c:v>
                </c:pt>
                <c:pt idx="252">
                  <c:v>16.66</c:v>
                </c:pt>
                <c:pt idx="253">
                  <c:v>16.405000000000001</c:v>
                </c:pt>
                <c:pt idx="254">
                  <c:v>16.082000000000001</c:v>
                </c:pt>
                <c:pt idx="255">
                  <c:v>15.691000000000001</c:v>
                </c:pt>
                <c:pt idx="256">
                  <c:v>15.249000000000001</c:v>
                </c:pt>
                <c:pt idx="257">
                  <c:v>14.739000000000001</c:v>
                </c:pt>
                <c:pt idx="258">
                  <c:v>14.195</c:v>
                </c:pt>
                <c:pt idx="259">
                  <c:v>13.617000000000001</c:v>
                </c:pt>
                <c:pt idx="260">
                  <c:v>12.988</c:v>
                </c:pt>
                <c:pt idx="261">
                  <c:v>12.341999999999999</c:v>
                </c:pt>
                <c:pt idx="262">
                  <c:v>11.679</c:v>
                </c:pt>
                <c:pt idx="263">
                  <c:v>10.999000000000001</c:v>
                </c:pt>
                <c:pt idx="264">
                  <c:v>10.318999999999999</c:v>
                </c:pt>
                <c:pt idx="265">
                  <c:v>9.6219999999999999</c:v>
                </c:pt>
                <c:pt idx="266">
                  <c:v>8.9420000000000002</c:v>
                </c:pt>
                <c:pt idx="267">
                  <c:v>8.2789999999999999</c:v>
                </c:pt>
                <c:pt idx="268">
                  <c:v>7.6160000000000005</c:v>
                </c:pt>
                <c:pt idx="269">
                  <c:v>6.9869999999999992</c:v>
                </c:pt>
                <c:pt idx="270">
                  <c:v>6.375</c:v>
                </c:pt>
                <c:pt idx="271">
                  <c:v>5.7970000000000006</c:v>
                </c:pt>
                <c:pt idx="272">
                  <c:v>5.2530000000000001</c:v>
                </c:pt>
                <c:pt idx="273">
                  <c:v>4.7260000000000009</c:v>
                </c:pt>
                <c:pt idx="274">
                  <c:v>4.2329999999999997</c:v>
                </c:pt>
                <c:pt idx="275">
                  <c:v>3.7909999999999999</c:v>
                </c:pt>
                <c:pt idx="276">
                  <c:v>3.3660000000000001</c:v>
                </c:pt>
                <c:pt idx="277">
                  <c:v>2.9749999999999996</c:v>
                </c:pt>
                <c:pt idx="278">
                  <c:v>2.6179999999999999</c:v>
                </c:pt>
                <c:pt idx="279">
                  <c:v>2.2949999999999999</c:v>
                </c:pt>
                <c:pt idx="280">
                  <c:v>2.0059999999999998</c:v>
                </c:pt>
                <c:pt idx="281">
                  <c:v>1.7509999999999999</c:v>
                </c:pt>
                <c:pt idx="282">
                  <c:v>1.5129999999999999</c:v>
                </c:pt>
                <c:pt idx="283">
                  <c:v>1.3089999999999999</c:v>
                </c:pt>
                <c:pt idx="284">
                  <c:v>1.1220000000000001</c:v>
                </c:pt>
                <c:pt idx="285">
                  <c:v>0.95200000000000007</c:v>
                </c:pt>
                <c:pt idx="286">
                  <c:v>0.81600000000000006</c:v>
                </c:pt>
                <c:pt idx="287">
                  <c:v>0.68</c:v>
                </c:pt>
                <c:pt idx="288">
                  <c:v>0.57800000000000007</c:v>
                </c:pt>
                <c:pt idx="289">
                  <c:v>0.49300000000000005</c:v>
                </c:pt>
                <c:pt idx="290">
                  <c:v>0.40800000000000003</c:v>
                </c:pt>
                <c:pt idx="291">
                  <c:v>0.34</c:v>
                </c:pt>
                <c:pt idx="292">
                  <c:v>0.27200000000000002</c:v>
                </c:pt>
                <c:pt idx="293">
                  <c:v>0.23800000000000002</c:v>
                </c:pt>
                <c:pt idx="294">
                  <c:v>0.187</c:v>
                </c:pt>
                <c:pt idx="295">
                  <c:v>0.153</c:v>
                </c:pt>
                <c:pt idx="296">
                  <c:v>0.11900000000000001</c:v>
                </c:pt>
                <c:pt idx="297">
                  <c:v>0.10200000000000001</c:v>
                </c:pt>
                <c:pt idx="298">
                  <c:v>8.5000000000000006E-2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A7-FC41-A800-FA06353F59B4}"/>
            </c:ext>
          </c:extLst>
        </c:ser>
        <c:ser>
          <c:idx val="8"/>
          <c:order val="8"/>
          <c:tx>
            <c:strRef>
              <c:f>'Data Organization Sheet '!$G$6</c:f>
              <c:strCache>
                <c:ptCount val="1"/>
                <c:pt idx="0">
                  <c:v>20k to 25k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[0]!ts7C2_6080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0.04</c:v>
                </c:pt>
                <c:pt idx="300">
                  <c:v>0.05</c:v>
                </c:pt>
                <c:pt idx="301">
                  <c:v>0.06</c:v>
                </c:pt>
                <c:pt idx="302">
                  <c:v>7.0000000000000007E-2</c:v>
                </c:pt>
                <c:pt idx="303">
                  <c:v>0.09</c:v>
                </c:pt>
                <c:pt idx="304">
                  <c:v>0.10999999999999999</c:v>
                </c:pt>
                <c:pt idx="305">
                  <c:v>0.14000000000000001</c:v>
                </c:pt>
                <c:pt idx="306">
                  <c:v>0.16</c:v>
                </c:pt>
                <c:pt idx="307">
                  <c:v>0.2</c:v>
                </c:pt>
                <c:pt idx="308">
                  <c:v>0.24</c:v>
                </c:pt>
                <c:pt idx="309">
                  <c:v>0.29000000000000004</c:v>
                </c:pt>
                <c:pt idx="310">
                  <c:v>0.34</c:v>
                </c:pt>
                <c:pt idx="311">
                  <c:v>0.4</c:v>
                </c:pt>
                <c:pt idx="312">
                  <c:v>0.48</c:v>
                </c:pt>
                <c:pt idx="313">
                  <c:v>0.56000000000000005</c:v>
                </c:pt>
                <c:pt idx="314">
                  <c:v>0.66</c:v>
                </c:pt>
                <c:pt idx="315">
                  <c:v>0.77</c:v>
                </c:pt>
                <c:pt idx="316">
                  <c:v>0.8899999999999999</c:v>
                </c:pt>
                <c:pt idx="317">
                  <c:v>1.03</c:v>
                </c:pt>
                <c:pt idx="318">
                  <c:v>1.18</c:v>
                </c:pt>
                <c:pt idx="319">
                  <c:v>1.35</c:v>
                </c:pt>
                <c:pt idx="320">
                  <c:v>1.54</c:v>
                </c:pt>
                <c:pt idx="321">
                  <c:v>1.75</c:v>
                </c:pt>
                <c:pt idx="322">
                  <c:v>1.98</c:v>
                </c:pt>
                <c:pt idx="323">
                  <c:v>2.23</c:v>
                </c:pt>
                <c:pt idx="324">
                  <c:v>2.4900000000000002</c:v>
                </c:pt>
                <c:pt idx="325">
                  <c:v>2.7800000000000002</c:v>
                </c:pt>
                <c:pt idx="326">
                  <c:v>3.09</c:v>
                </c:pt>
                <c:pt idx="327">
                  <c:v>3.41</c:v>
                </c:pt>
                <c:pt idx="328">
                  <c:v>3.75</c:v>
                </c:pt>
                <c:pt idx="329">
                  <c:v>4.1099999999999994</c:v>
                </c:pt>
                <c:pt idx="330">
                  <c:v>4.4800000000000004</c:v>
                </c:pt>
                <c:pt idx="331">
                  <c:v>4.87</c:v>
                </c:pt>
                <c:pt idx="332">
                  <c:v>5.26</c:v>
                </c:pt>
                <c:pt idx="333">
                  <c:v>5.6599999999999993</c:v>
                </c:pt>
                <c:pt idx="334">
                  <c:v>6.07</c:v>
                </c:pt>
                <c:pt idx="335">
                  <c:v>6.4700000000000006</c:v>
                </c:pt>
                <c:pt idx="336">
                  <c:v>6.870000000000001</c:v>
                </c:pt>
                <c:pt idx="337">
                  <c:v>7.26</c:v>
                </c:pt>
                <c:pt idx="338">
                  <c:v>7.6400000000000006</c:v>
                </c:pt>
                <c:pt idx="339">
                  <c:v>8.01</c:v>
                </c:pt>
                <c:pt idx="340">
                  <c:v>8.35</c:v>
                </c:pt>
                <c:pt idx="341">
                  <c:v>8.67</c:v>
                </c:pt>
                <c:pt idx="342">
                  <c:v>8.9700000000000006</c:v>
                </c:pt>
                <c:pt idx="343">
                  <c:v>9.23</c:v>
                </c:pt>
                <c:pt idx="344">
                  <c:v>9.4599999999999991</c:v>
                </c:pt>
                <c:pt idx="345">
                  <c:v>9.65</c:v>
                </c:pt>
                <c:pt idx="346">
                  <c:v>9.8000000000000007</c:v>
                </c:pt>
                <c:pt idx="347">
                  <c:v>9.91</c:v>
                </c:pt>
                <c:pt idx="348">
                  <c:v>9.98</c:v>
                </c:pt>
                <c:pt idx="349">
                  <c:v>10</c:v>
                </c:pt>
                <c:pt idx="350">
                  <c:v>9.98</c:v>
                </c:pt>
                <c:pt idx="351">
                  <c:v>9.91</c:v>
                </c:pt>
                <c:pt idx="352">
                  <c:v>9.8000000000000007</c:v>
                </c:pt>
                <c:pt idx="353">
                  <c:v>9.65</c:v>
                </c:pt>
                <c:pt idx="354">
                  <c:v>9.4599999999999991</c:v>
                </c:pt>
                <c:pt idx="355">
                  <c:v>9.23</c:v>
                </c:pt>
                <c:pt idx="356">
                  <c:v>8.9700000000000006</c:v>
                </c:pt>
                <c:pt idx="357">
                  <c:v>8.67</c:v>
                </c:pt>
                <c:pt idx="358">
                  <c:v>8.35</c:v>
                </c:pt>
                <c:pt idx="359">
                  <c:v>8.01</c:v>
                </c:pt>
                <c:pt idx="360">
                  <c:v>7.6400000000000006</c:v>
                </c:pt>
                <c:pt idx="361">
                  <c:v>7.26</c:v>
                </c:pt>
                <c:pt idx="362">
                  <c:v>6.870000000000001</c:v>
                </c:pt>
                <c:pt idx="363">
                  <c:v>6.4700000000000006</c:v>
                </c:pt>
                <c:pt idx="364">
                  <c:v>6.07</c:v>
                </c:pt>
                <c:pt idx="365">
                  <c:v>5.6599999999999993</c:v>
                </c:pt>
                <c:pt idx="366">
                  <c:v>5.26</c:v>
                </c:pt>
                <c:pt idx="367">
                  <c:v>4.87</c:v>
                </c:pt>
                <c:pt idx="368">
                  <c:v>4.4800000000000004</c:v>
                </c:pt>
                <c:pt idx="369">
                  <c:v>4.1099999999999994</c:v>
                </c:pt>
                <c:pt idx="370">
                  <c:v>3.75</c:v>
                </c:pt>
                <c:pt idx="371">
                  <c:v>3.41</c:v>
                </c:pt>
                <c:pt idx="372">
                  <c:v>3.09</c:v>
                </c:pt>
                <c:pt idx="373">
                  <c:v>2.7800000000000002</c:v>
                </c:pt>
                <c:pt idx="374">
                  <c:v>2.4900000000000002</c:v>
                </c:pt>
                <c:pt idx="375">
                  <c:v>2.23</c:v>
                </c:pt>
                <c:pt idx="376">
                  <c:v>1.98</c:v>
                </c:pt>
                <c:pt idx="377">
                  <c:v>1.75</c:v>
                </c:pt>
                <c:pt idx="378">
                  <c:v>1.54</c:v>
                </c:pt>
                <c:pt idx="379">
                  <c:v>1.35</c:v>
                </c:pt>
                <c:pt idx="380">
                  <c:v>1.18</c:v>
                </c:pt>
                <c:pt idx="381">
                  <c:v>1.03</c:v>
                </c:pt>
                <c:pt idx="382">
                  <c:v>0.8899999999999999</c:v>
                </c:pt>
                <c:pt idx="383">
                  <c:v>0.77</c:v>
                </c:pt>
                <c:pt idx="384">
                  <c:v>0.66</c:v>
                </c:pt>
                <c:pt idx="385">
                  <c:v>0.56000000000000005</c:v>
                </c:pt>
                <c:pt idx="386">
                  <c:v>0.48</c:v>
                </c:pt>
                <c:pt idx="387">
                  <c:v>0.4</c:v>
                </c:pt>
                <c:pt idx="388">
                  <c:v>0.34</c:v>
                </c:pt>
                <c:pt idx="389">
                  <c:v>0.29000000000000004</c:v>
                </c:pt>
                <c:pt idx="390">
                  <c:v>0.24</c:v>
                </c:pt>
                <c:pt idx="391">
                  <c:v>0.2</c:v>
                </c:pt>
                <c:pt idx="392">
                  <c:v>0.16</c:v>
                </c:pt>
                <c:pt idx="393">
                  <c:v>0.14000000000000001</c:v>
                </c:pt>
                <c:pt idx="394">
                  <c:v>0.10999999999999999</c:v>
                </c:pt>
                <c:pt idx="395">
                  <c:v>0.09</c:v>
                </c:pt>
                <c:pt idx="396">
                  <c:v>7.0000000000000007E-2</c:v>
                </c:pt>
                <c:pt idx="397">
                  <c:v>0.06</c:v>
                </c:pt>
                <c:pt idx="398">
                  <c:v>0.05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A7-FC41-A800-FA06353F59B4}"/>
            </c:ext>
          </c:extLst>
        </c:ser>
        <c:ser>
          <c:idx val="10"/>
          <c:order val="10"/>
          <c:tx>
            <c:strRef>
              <c:f>'Data Organization Sheet '!$G$7</c:f>
              <c:strCache>
                <c:ptCount val="1"/>
                <c:pt idx="0">
                  <c:v>0 to 5k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[0]!ts7C2_177A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2.8000000000000001E-2</c:v>
                </c:pt>
                <c:pt idx="400">
                  <c:v>3.5000000000000003E-2</c:v>
                </c:pt>
                <c:pt idx="401">
                  <c:v>4.2000000000000003E-2</c:v>
                </c:pt>
                <c:pt idx="402">
                  <c:v>4.9000000000000002E-2</c:v>
                </c:pt>
                <c:pt idx="403">
                  <c:v>6.3E-2</c:v>
                </c:pt>
                <c:pt idx="404">
                  <c:v>7.6999999999999999E-2</c:v>
                </c:pt>
                <c:pt idx="405">
                  <c:v>9.8000000000000004E-2</c:v>
                </c:pt>
                <c:pt idx="406">
                  <c:v>0.112</c:v>
                </c:pt>
                <c:pt idx="407">
                  <c:v>0.14000000000000001</c:v>
                </c:pt>
                <c:pt idx="408">
                  <c:v>0.16800000000000001</c:v>
                </c:pt>
                <c:pt idx="409">
                  <c:v>0.20300000000000001</c:v>
                </c:pt>
                <c:pt idx="410">
                  <c:v>0.23800000000000002</c:v>
                </c:pt>
                <c:pt idx="411">
                  <c:v>0.28000000000000003</c:v>
                </c:pt>
                <c:pt idx="412">
                  <c:v>0.33600000000000002</c:v>
                </c:pt>
                <c:pt idx="413">
                  <c:v>0.39200000000000002</c:v>
                </c:pt>
                <c:pt idx="414">
                  <c:v>0.46200000000000002</c:v>
                </c:pt>
                <c:pt idx="415">
                  <c:v>0.53900000000000003</c:v>
                </c:pt>
                <c:pt idx="416">
                  <c:v>0.623</c:v>
                </c:pt>
                <c:pt idx="417">
                  <c:v>0.72099999999999997</c:v>
                </c:pt>
                <c:pt idx="418">
                  <c:v>0.82599999999999996</c:v>
                </c:pt>
                <c:pt idx="419">
                  <c:v>0.94500000000000006</c:v>
                </c:pt>
                <c:pt idx="420">
                  <c:v>1.0780000000000001</c:v>
                </c:pt>
                <c:pt idx="421">
                  <c:v>1.2249999999999999</c:v>
                </c:pt>
                <c:pt idx="422">
                  <c:v>1.3860000000000001</c:v>
                </c:pt>
                <c:pt idx="423">
                  <c:v>1.5609999999999999</c:v>
                </c:pt>
                <c:pt idx="424">
                  <c:v>1.7429999999999999</c:v>
                </c:pt>
                <c:pt idx="425">
                  <c:v>1.9460000000000002</c:v>
                </c:pt>
                <c:pt idx="426">
                  <c:v>2.1629999999999998</c:v>
                </c:pt>
                <c:pt idx="427">
                  <c:v>2.387</c:v>
                </c:pt>
                <c:pt idx="428">
                  <c:v>2.625</c:v>
                </c:pt>
                <c:pt idx="429">
                  <c:v>2.8769999999999998</c:v>
                </c:pt>
                <c:pt idx="430">
                  <c:v>3.1360000000000001</c:v>
                </c:pt>
                <c:pt idx="431">
                  <c:v>3.4089999999999998</c:v>
                </c:pt>
                <c:pt idx="432">
                  <c:v>3.6820000000000004</c:v>
                </c:pt>
                <c:pt idx="433">
                  <c:v>3.9619999999999997</c:v>
                </c:pt>
                <c:pt idx="434">
                  <c:v>4.2489999999999997</c:v>
                </c:pt>
                <c:pt idx="435">
                  <c:v>4.5289999999999999</c:v>
                </c:pt>
                <c:pt idx="436">
                  <c:v>4.8090000000000002</c:v>
                </c:pt>
                <c:pt idx="437">
                  <c:v>5.0819999999999999</c:v>
                </c:pt>
                <c:pt idx="438">
                  <c:v>5.3479999999999999</c:v>
                </c:pt>
                <c:pt idx="439">
                  <c:v>5.6070000000000002</c:v>
                </c:pt>
                <c:pt idx="440">
                  <c:v>5.8449999999999998</c:v>
                </c:pt>
                <c:pt idx="441">
                  <c:v>6.069</c:v>
                </c:pt>
                <c:pt idx="442">
                  <c:v>6.2789999999999999</c:v>
                </c:pt>
                <c:pt idx="443">
                  <c:v>6.4610000000000003</c:v>
                </c:pt>
                <c:pt idx="444">
                  <c:v>6.6219999999999999</c:v>
                </c:pt>
                <c:pt idx="445">
                  <c:v>6.7549999999999999</c:v>
                </c:pt>
                <c:pt idx="446">
                  <c:v>6.8599999999999994</c:v>
                </c:pt>
                <c:pt idx="447">
                  <c:v>6.9370000000000003</c:v>
                </c:pt>
                <c:pt idx="448">
                  <c:v>6.9859999999999998</c:v>
                </c:pt>
                <c:pt idx="449">
                  <c:v>7</c:v>
                </c:pt>
                <c:pt idx="450">
                  <c:v>6.9859999999999998</c:v>
                </c:pt>
                <c:pt idx="451">
                  <c:v>6.9370000000000003</c:v>
                </c:pt>
                <c:pt idx="452">
                  <c:v>6.8599999999999994</c:v>
                </c:pt>
                <c:pt idx="453">
                  <c:v>6.7549999999999999</c:v>
                </c:pt>
                <c:pt idx="454">
                  <c:v>6.6219999999999999</c:v>
                </c:pt>
                <c:pt idx="455">
                  <c:v>6.4610000000000003</c:v>
                </c:pt>
                <c:pt idx="456">
                  <c:v>6.2789999999999999</c:v>
                </c:pt>
                <c:pt idx="457">
                  <c:v>6.069</c:v>
                </c:pt>
                <c:pt idx="458">
                  <c:v>5.8449999999999998</c:v>
                </c:pt>
                <c:pt idx="459">
                  <c:v>5.6070000000000002</c:v>
                </c:pt>
                <c:pt idx="460">
                  <c:v>5.3479999999999999</c:v>
                </c:pt>
                <c:pt idx="461">
                  <c:v>5.0819999999999999</c:v>
                </c:pt>
                <c:pt idx="462">
                  <c:v>4.8090000000000002</c:v>
                </c:pt>
                <c:pt idx="463">
                  <c:v>4.5289999999999999</c:v>
                </c:pt>
                <c:pt idx="464">
                  <c:v>4.2489999999999997</c:v>
                </c:pt>
                <c:pt idx="465">
                  <c:v>3.9619999999999997</c:v>
                </c:pt>
                <c:pt idx="466">
                  <c:v>3.6820000000000004</c:v>
                </c:pt>
                <c:pt idx="467">
                  <c:v>3.4089999999999998</c:v>
                </c:pt>
                <c:pt idx="468">
                  <c:v>3.1360000000000001</c:v>
                </c:pt>
                <c:pt idx="469">
                  <c:v>2.8769999999999998</c:v>
                </c:pt>
                <c:pt idx="470">
                  <c:v>2.625</c:v>
                </c:pt>
                <c:pt idx="471">
                  <c:v>2.387</c:v>
                </c:pt>
                <c:pt idx="472">
                  <c:v>2.1629999999999998</c:v>
                </c:pt>
                <c:pt idx="473">
                  <c:v>1.9460000000000002</c:v>
                </c:pt>
                <c:pt idx="474">
                  <c:v>1.7429999999999999</c:v>
                </c:pt>
                <c:pt idx="475">
                  <c:v>1.5609999999999999</c:v>
                </c:pt>
                <c:pt idx="476">
                  <c:v>1.3860000000000001</c:v>
                </c:pt>
                <c:pt idx="477">
                  <c:v>1.2249999999999999</c:v>
                </c:pt>
                <c:pt idx="478">
                  <c:v>1.0780000000000001</c:v>
                </c:pt>
                <c:pt idx="479">
                  <c:v>0.94500000000000006</c:v>
                </c:pt>
                <c:pt idx="480">
                  <c:v>0.82599999999999996</c:v>
                </c:pt>
                <c:pt idx="481">
                  <c:v>0.72099999999999997</c:v>
                </c:pt>
                <c:pt idx="482">
                  <c:v>0.623</c:v>
                </c:pt>
                <c:pt idx="483">
                  <c:v>0.53900000000000003</c:v>
                </c:pt>
                <c:pt idx="484">
                  <c:v>0.46200000000000002</c:v>
                </c:pt>
                <c:pt idx="485">
                  <c:v>0.39200000000000002</c:v>
                </c:pt>
                <c:pt idx="486">
                  <c:v>0.33600000000000002</c:v>
                </c:pt>
                <c:pt idx="487">
                  <c:v>0.28000000000000003</c:v>
                </c:pt>
                <c:pt idx="488">
                  <c:v>0.23800000000000002</c:v>
                </c:pt>
                <c:pt idx="489">
                  <c:v>0.20300000000000001</c:v>
                </c:pt>
                <c:pt idx="490">
                  <c:v>0.16800000000000001</c:v>
                </c:pt>
                <c:pt idx="491">
                  <c:v>0.14000000000000001</c:v>
                </c:pt>
                <c:pt idx="492">
                  <c:v>0.112</c:v>
                </c:pt>
                <c:pt idx="493">
                  <c:v>9.8000000000000004E-2</c:v>
                </c:pt>
                <c:pt idx="494">
                  <c:v>7.6999999999999999E-2</c:v>
                </c:pt>
                <c:pt idx="495">
                  <c:v>6.3E-2</c:v>
                </c:pt>
                <c:pt idx="496">
                  <c:v>4.9000000000000002E-2</c:v>
                </c:pt>
                <c:pt idx="497">
                  <c:v>4.2000000000000003E-2</c:v>
                </c:pt>
                <c:pt idx="498">
                  <c:v>3.5000000000000003E-2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A7-FC41-A800-FA06353F59B4}"/>
            </c:ext>
          </c:extLst>
        </c:ser>
        <c:ser>
          <c:idx val="12"/>
          <c:order val="12"/>
          <c:tx>
            <c:strRef>
              <c:f>'Data Organization Sheet '!$G$8</c:f>
              <c:strCache>
                <c:ptCount val="1"/>
                <c:pt idx="0">
                  <c:v>25k to 35k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[0]!ts7C2_D69E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0.02</c:v>
                </c:pt>
                <c:pt idx="500">
                  <c:v>2.5000000000000001E-2</c:v>
                </c:pt>
                <c:pt idx="501">
                  <c:v>0.03</c:v>
                </c:pt>
                <c:pt idx="502">
                  <c:v>3.5000000000000003E-2</c:v>
                </c:pt>
                <c:pt idx="503">
                  <c:v>4.4999999999999998E-2</c:v>
                </c:pt>
                <c:pt idx="504">
                  <c:v>5.4999999999999993E-2</c:v>
                </c:pt>
                <c:pt idx="505">
                  <c:v>7.0000000000000007E-2</c:v>
                </c:pt>
                <c:pt idx="506">
                  <c:v>0.08</c:v>
                </c:pt>
                <c:pt idx="507">
                  <c:v>0.1</c:v>
                </c:pt>
                <c:pt idx="508">
                  <c:v>0.12</c:v>
                </c:pt>
                <c:pt idx="509">
                  <c:v>0.14500000000000002</c:v>
                </c:pt>
                <c:pt idx="510">
                  <c:v>0.17</c:v>
                </c:pt>
                <c:pt idx="511">
                  <c:v>0.2</c:v>
                </c:pt>
                <c:pt idx="512">
                  <c:v>0.24</c:v>
                </c:pt>
                <c:pt idx="513">
                  <c:v>0.28000000000000003</c:v>
                </c:pt>
                <c:pt idx="514">
                  <c:v>0.33</c:v>
                </c:pt>
                <c:pt idx="515">
                  <c:v>0.38500000000000001</c:v>
                </c:pt>
                <c:pt idx="516">
                  <c:v>0.44499999999999995</c:v>
                </c:pt>
                <c:pt idx="517">
                  <c:v>0.51500000000000001</c:v>
                </c:pt>
                <c:pt idx="518">
                  <c:v>0.59</c:v>
                </c:pt>
                <c:pt idx="519">
                  <c:v>0.67500000000000004</c:v>
                </c:pt>
                <c:pt idx="520">
                  <c:v>0.77</c:v>
                </c:pt>
                <c:pt idx="521">
                  <c:v>0.875</c:v>
                </c:pt>
                <c:pt idx="522">
                  <c:v>0.99</c:v>
                </c:pt>
                <c:pt idx="523">
                  <c:v>1.115</c:v>
                </c:pt>
                <c:pt idx="524">
                  <c:v>1.2450000000000001</c:v>
                </c:pt>
                <c:pt idx="525">
                  <c:v>1.3900000000000001</c:v>
                </c:pt>
                <c:pt idx="526">
                  <c:v>1.5449999999999999</c:v>
                </c:pt>
                <c:pt idx="527">
                  <c:v>1.7050000000000001</c:v>
                </c:pt>
                <c:pt idx="528">
                  <c:v>1.875</c:v>
                </c:pt>
                <c:pt idx="529">
                  <c:v>2.0549999999999997</c:v>
                </c:pt>
                <c:pt idx="530">
                  <c:v>2.2400000000000002</c:v>
                </c:pt>
                <c:pt idx="531">
                  <c:v>2.4350000000000001</c:v>
                </c:pt>
                <c:pt idx="532">
                  <c:v>2.63</c:v>
                </c:pt>
                <c:pt idx="533">
                  <c:v>2.8299999999999996</c:v>
                </c:pt>
                <c:pt idx="534">
                  <c:v>3.0350000000000001</c:v>
                </c:pt>
                <c:pt idx="535">
                  <c:v>3.2350000000000003</c:v>
                </c:pt>
                <c:pt idx="536">
                  <c:v>3.4350000000000005</c:v>
                </c:pt>
                <c:pt idx="537">
                  <c:v>3.63</c:v>
                </c:pt>
                <c:pt idx="538">
                  <c:v>3.8200000000000003</c:v>
                </c:pt>
                <c:pt idx="539">
                  <c:v>4.0049999999999999</c:v>
                </c:pt>
                <c:pt idx="540">
                  <c:v>4.1749999999999998</c:v>
                </c:pt>
                <c:pt idx="541">
                  <c:v>4.335</c:v>
                </c:pt>
                <c:pt idx="542">
                  <c:v>4.4850000000000003</c:v>
                </c:pt>
                <c:pt idx="543">
                  <c:v>4.6150000000000002</c:v>
                </c:pt>
                <c:pt idx="544">
                  <c:v>4.7299999999999995</c:v>
                </c:pt>
                <c:pt idx="545">
                  <c:v>4.8250000000000002</c:v>
                </c:pt>
                <c:pt idx="546">
                  <c:v>4.9000000000000004</c:v>
                </c:pt>
                <c:pt idx="547">
                  <c:v>4.9550000000000001</c:v>
                </c:pt>
                <c:pt idx="548">
                  <c:v>4.99</c:v>
                </c:pt>
                <c:pt idx="549">
                  <c:v>5</c:v>
                </c:pt>
                <c:pt idx="550">
                  <c:v>4.99</c:v>
                </c:pt>
                <c:pt idx="551">
                  <c:v>4.9550000000000001</c:v>
                </c:pt>
                <c:pt idx="552">
                  <c:v>4.9000000000000004</c:v>
                </c:pt>
                <c:pt idx="553">
                  <c:v>4.8250000000000002</c:v>
                </c:pt>
                <c:pt idx="554">
                  <c:v>4.7299999999999995</c:v>
                </c:pt>
                <c:pt idx="555">
                  <c:v>4.6150000000000002</c:v>
                </c:pt>
                <c:pt idx="556">
                  <c:v>4.4850000000000003</c:v>
                </c:pt>
                <c:pt idx="557">
                  <c:v>4.335</c:v>
                </c:pt>
                <c:pt idx="558">
                  <c:v>4.1749999999999998</c:v>
                </c:pt>
                <c:pt idx="559">
                  <c:v>4.0049999999999999</c:v>
                </c:pt>
                <c:pt idx="560">
                  <c:v>3.8200000000000003</c:v>
                </c:pt>
                <c:pt idx="561">
                  <c:v>3.63</c:v>
                </c:pt>
                <c:pt idx="562">
                  <c:v>3.4350000000000005</c:v>
                </c:pt>
                <c:pt idx="563">
                  <c:v>3.2350000000000003</c:v>
                </c:pt>
                <c:pt idx="564">
                  <c:v>3.0350000000000001</c:v>
                </c:pt>
                <c:pt idx="565">
                  <c:v>2.8299999999999996</c:v>
                </c:pt>
                <c:pt idx="566">
                  <c:v>2.63</c:v>
                </c:pt>
                <c:pt idx="567">
                  <c:v>2.4350000000000001</c:v>
                </c:pt>
                <c:pt idx="568">
                  <c:v>2.2400000000000002</c:v>
                </c:pt>
                <c:pt idx="569">
                  <c:v>2.0549999999999997</c:v>
                </c:pt>
                <c:pt idx="570">
                  <c:v>1.875</c:v>
                </c:pt>
                <c:pt idx="571">
                  <c:v>1.7050000000000001</c:v>
                </c:pt>
                <c:pt idx="572">
                  <c:v>1.5449999999999999</c:v>
                </c:pt>
                <c:pt idx="573">
                  <c:v>1.3900000000000001</c:v>
                </c:pt>
                <c:pt idx="574">
                  <c:v>1.2450000000000001</c:v>
                </c:pt>
                <c:pt idx="575">
                  <c:v>1.115</c:v>
                </c:pt>
                <c:pt idx="576">
                  <c:v>0.99</c:v>
                </c:pt>
                <c:pt idx="577">
                  <c:v>0.875</c:v>
                </c:pt>
                <c:pt idx="578">
                  <c:v>0.77</c:v>
                </c:pt>
                <c:pt idx="579">
                  <c:v>0.67500000000000004</c:v>
                </c:pt>
                <c:pt idx="580">
                  <c:v>0.59</c:v>
                </c:pt>
                <c:pt idx="581">
                  <c:v>0.51500000000000001</c:v>
                </c:pt>
                <c:pt idx="582">
                  <c:v>0.44499999999999995</c:v>
                </c:pt>
                <c:pt idx="583">
                  <c:v>0.38500000000000001</c:v>
                </c:pt>
                <c:pt idx="584">
                  <c:v>0.33</c:v>
                </c:pt>
                <c:pt idx="585">
                  <c:v>0.28000000000000003</c:v>
                </c:pt>
                <c:pt idx="586">
                  <c:v>0.24</c:v>
                </c:pt>
                <c:pt idx="587">
                  <c:v>0.2</c:v>
                </c:pt>
                <c:pt idx="588">
                  <c:v>0.17</c:v>
                </c:pt>
                <c:pt idx="589">
                  <c:v>0.14500000000000002</c:v>
                </c:pt>
                <c:pt idx="590">
                  <c:v>0.12</c:v>
                </c:pt>
                <c:pt idx="591">
                  <c:v>0.1</c:v>
                </c:pt>
                <c:pt idx="592">
                  <c:v>0.08</c:v>
                </c:pt>
                <c:pt idx="593">
                  <c:v>7.0000000000000007E-2</c:v>
                </c:pt>
                <c:pt idx="594">
                  <c:v>5.4999999999999993E-2</c:v>
                </c:pt>
                <c:pt idx="595">
                  <c:v>4.4999999999999998E-2</c:v>
                </c:pt>
                <c:pt idx="596">
                  <c:v>3.5000000000000003E-2</c:v>
                </c:pt>
                <c:pt idx="597">
                  <c:v>0.03</c:v>
                </c:pt>
                <c:pt idx="598">
                  <c:v>2.5000000000000001E-2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A7-FC41-A800-FA06353F59B4}"/>
            </c:ext>
          </c:extLst>
        </c:ser>
        <c:ser>
          <c:idx val="14"/>
          <c:order val="14"/>
          <c:tx>
            <c:strRef>
              <c:f>'Data Organization Sheet '!$G$9</c:f>
              <c:strCache>
                <c:ptCount val="1"/>
                <c:pt idx="0">
                  <c:v>30k to 35k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[0]!ts7C2_06E3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1.2E-2</c:v>
                </c:pt>
                <c:pt idx="600">
                  <c:v>1.4999999999999999E-2</c:v>
                </c:pt>
                <c:pt idx="601">
                  <c:v>1.8000000000000002E-2</c:v>
                </c:pt>
                <c:pt idx="602">
                  <c:v>2.1000000000000001E-2</c:v>
                </c:pt>
                <c:pt idx="603">
                  <c:v>2.6999999999999996E-2</c:v>
                </c:pt>
                <c:pt idx="604">
                  <c:v>3.3000000000000002E-2</c:v>
                </c:pt>
                <c:pt idx="605">
                  <c:v>4.2000000000000003E-2</c:v>
                </c:pt>
                <c:pt idx="606">
                  <c:v>4.8000000000000001E-2</c:v>
                </c:pt>
                <c:pt idx="607">
                  <c:v>0.06</c:v>
                </c:pt>
                <c:pt idx="608">
                  <c:v>7.2000000000000008E-2</c:v>
                </c:pt>
                <c:pt idx="609">
                  <c:v>8.7000000000000008E-2</c:v>
                </c:pt>
                <c:pt idx="610">
                  <c:v>0.10200000000000001</c:v>
                </c:pt>
                <c:pt idx="611">
                  <c:v>0.12</c:v>
                </c:pt>
                <c:pt idx="612">
                  <c:v>0.14400000000000002</c:v>
                </c:pt>
                <c:pt idx="613">
                  <c:v>0.16800000000000001</c:v>
                </c:pt>
                <c:pt idx="614">
                  <c:v>0.19800000000000001</c:v>
                </c:pt>
                <c:pt idx="615">
                  <c:v>0.23099999999999998</c:v>
                </c:pt>
                <c:pt idx="616">
                  <c:v>0.26700000000000002</c:v>
                </c:pt>
                <c:pt idx="617">
                  <c:v>0.309</c:v>
                </c:pt>
                <c:pt idx="618">
                  <c:v>0.35399999999999998</c:v>
                </c:pt>
                <c:pt idx="619">
                  <c:v>0.40500000000000003</c:v>
                </c:pt>
                <c:pt idx="620">
                  <c:v>0.46199999999999997</c:v>
                </c:pt>
                <c:pt idx="621">
                  <c:v>0.52499999999999991</c:v>
                </c:pt>
                <c:pt idx="622">
                  <c:v>0.59400000000000008</c:v>
                </c:pt>
                <c:pt idx="623">
                  <c:v>0.66900000000000004</c:v>
                </c:pt>
                <c:pt idx="624">
                  <c:v>0.747</c:v>
                </c:pt>
                <c:pt idx="625">
                  <c:v>0.83400000000000007</c:v>
                </c:pt>
                <c:pt idx="626">
                  <c:v>0.92700000000000005</c:v>
                </c:pt>
                <c:pt idx="627">
                  <c:v>1.0230000000000001</c:v>
                </c:pt>
                <c:pt idx="628">
                  <c:v>1.125</c:v>
                </c:pt>
                <c:pt idx="629">
                  <c:v>1.2329999999999999</c:v>
                </c:pt>
                <c:pt idx="630">
                  <c:v>1.3440000000000001</c:v>
                </c:pt>
                <c:pt idx="631">
                  <c:v>1.4609999999999999</c:v>
                </c:pt>
                <c:pt idx="632">
                  <c:v>1.5780000000000001</c:v>
                </c:pt>
                <c:pt idx="633">
                  <c:v>1.698</c:v>
                </c:pt>
                <c:pt idx="634">
                  <c:v>1.821</c:v>
                </c:pt>
                <c:pt idx="635">
                  <c:v>1.9410000000000001</c:v>
                </c:pt>
                <c:pt idx="636">
                  <c:v>2.0609999999999999</c:v>
                </c:pt>
                <c:pt idx="637">
                  <c:v>2.1779999999999999</c:v>
                </c:pt>
                <c:pt idx="638">
                  <c:v>2.2919999999999998</c:v>
                </c:pt>
                <c:pt idx="639">
                  <c:v>2.403</c:v>
                </c:pt>
                <c:pt idx="640">
                  <c:v>2.5049999999999999</c:v>
                </c:pt>
                <c:pt idx="641">
                  <c:v>2.601</c:v>
                </c:pt>
                <c:pt idx="642">
                  <c:v>2.6909999999999998</c:v>
                </c:pt>
                <c:pt idx="643">
                  <c:v>2.7690000000000001</c:v>
                </c:pt>
                <c:pt idx="644">
                  <c:v>2.8380000000000001</c:v>
                </c:pt>
                <c:pt idx="645">
                  <c:v>2.895</c:v>
                </c:pt>
                <c:pt idx="646">
                  <c:v>2.94</c:v>
                </c:pt>
                <c:pt idx="647">
                  <c:v>2.9729999999999999</c:v>
                </c:pt>
                <c:pt idx="648">
                  <c:v>2.9939999999999998</c:v>
                </c:pt>
                <c:pt idx="649">
                  <c:v>3</c:v>
                </c:pt>
                <c:pt idx="650">
                  <c:v>2.9939999999999998</c:v>
                </c:pt>
                <c:pt idx="651">
                  <c:v>2.9729999999999999</c:v>
                </c:pt>
                <c:pt idx="652">
                  <c:v>2.94</c:v>
                </c:pt>
                <c:pt idx="653">
                  <c:v>2.895</c:v>
                </c:pt>
                <c:pt idx="654">
                  <c:v>2.8380000000000001</c:v>
                </c:pt>
                <c:pt idx="655">
                  <c:v>2.7690000000000001</c:v>
                </c:pt>
                <c:pt idx="656">
                  <c:v>2.6909999999999998</c:v>
                </c:pt>
                <c:pt idx="657">
                  <c:v>2.601</c:v>
                </c:pt>
                <c:pt idx="658">
                  <c:v>2.5049999999999999</c:v>
                </c:pt>
                <c:pt idx="659">
                  <c:v>2.403</c:v>
                </c:pt>
                <c:pt idx="660">
                  <c:v>2.2919999999999998</c:v>
                </c:pt>
                <c:pt idx="661">
                  <c:v>2.1779999999999999</c:v>
                </c:pt>
                <c:pt idx="662">
                  <c:v>2.0609999999999999</c:v>
                </c:pt>
                <c:pt idx="663">
                  <c:v>1.9410000000000001</c:v>
                </c:pt>
                <c:pt idx="664">
                  <c:v>1.821</c:v>
                </c:pt>
                <c:pt idx="665">
                  <c:v>1.698</c:v>
                </c:pt>
                <c:pt idx="666">
                  <c:v>1.5780000000000001</c:v>
                </c:pt>
                <c:pt idx="667">
                  <c:v>1.4609999999999999</c:v>
                </c:pt>
                <c:pt idx="668">
                  <c:v>1.3440000000000001</c:v>
                </c:pt>
                <c:pt idx="669">
                  <c:v>1.2329999999999999</c:v>
                </c:pt>
                <c:pt idx="670">
                  <c:v>1.125</c:v>
                </c:pt>
                <c:pt idx="671">
                  <c:v>1.0230000000000001</c:v>
                </c:pt>
                <c:pt idx="672">
                  <c:v>0.92700000000000005</c:v>
                </c:pt>
                <c:pt idx="673">
                  <c:v>0.83400000000000007</c:v>
                </c:pt>
                <c:pt idx="674">
                  <c:v>0.747</c:v>
                </c:pt>
                <c:pt idx="675">
                  <c:v>0.66900000000000004</c:v>
                </c:pt>
                <c:pt idx="676">
                  <c:v>0.59400000000000008</c:v>
                </c:pt>
                <c:pt idx="677">
                  <c:v>0.52499999999999991</c:v>
                </c:pt>
                <c:pt idx="678">
                  <c:v>0.46199999999999997</c:v>
                </c:pt>
                <c:pt idx="679">
                  <c:v>0.40500000000000003</c:v>
                </c:pt>
                <c:pt idx="680">
                  <c:v>0.35399999999999998</c:v>
                </c:pt>
                <c:pt idx="681">
                  <c:v>0.309</c:v>
                </c:pt>
                <c:pt idx="682">
                  <c:v>0.26700000000000002</c:v>
                </c:pt>
                <c:pt idx="683">
                  <c:v>0.23099999999999998</c:v>
                </c:pt>
                <c:pt idx="684">
                  <c:v>0.19800000000000001</c:v>
                </c:pt>
                <c:pt idx="685">
                  <c:v>0.16800000000000001</c:v>
                </c:pt>
                <c:pt idx="686">
                  <c:v>0.14400000000000002</c:v>
                </c:pt>
                <c:pt idx="687">
                  <c:v>0.12</c:v>
                </c:pt>
                <c:pt idx="688">
                  <c:v>0.10200000000000001</c:v>
                </c:pt>
                <c:pt idx="689">
                  <c:v>8.7000000000000008E-2</c:v>
                </c:pt>
                <c:pt idx="690">
                  <c:v>7.2000000000000008E-2</c:v>
                </c:pt>
                <c:pt idx="691">
                  <c:v>0.06</c:v>
                </c:pt>
                <c:pt idx="692">
                  <c:v>4.8000000000000001E-2</c:v>
                </c:pt>
                <c:pt idx="693">
                  <c:v>4.2000000000000003E-2</c:v>
                </c:pt>
                <c:pt idx="694">
                  <c:v>3.3000000000000002E-2</c:v>
                </c:pt>
                <c:pt idx="695">
                  <c:v>2.6999999999999996E-2</c:v>
                </c:pt>
                <c:pt idx="696">
                  <c:v>2.1000000000000001E-2</c:v>
                </c:pt>
                <c:pt idx="697">
                  <c:v>1.8000000000000002E-2</c:v>
                </c:pt>
                <c:pt idx="698">
                  <c:v>1.4999999999999999E-2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A7-FC41-A800-FA06353F59B4}"/>
            </c:ext>
          </c:extLst>
        </c:ser>
        <c:ser>
          <c:idx val="16"/>
          <c:order val="16"/>
          <c:tx>
            <c:strRef>
              <c:f>'Data Organization Sheet '!$G$10</c:f>
              <c:strCache>
                <c:ptCount val="1"/>
                <c:pt idx="0">
                  <c:v>35k to 40k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[0]!ts7C2_3954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8.0000000000000002E-3</c:v>
                </c:pt>
                <c:pt idx="700">
                  <c:v>0.01</c:v>
                </c:pt>
                <c:pt idx="701">
                  <c:v>1.2E-2</c:v>
                </c:pt>
                <c:pt idx="702">
                  <c:v>1.4E-2</c:v>
                </c:pt>
                <c:pt idx="703">
                  <c:v>1.7999999999999999E-2</c:v>
                </c:pt>
                <c:pt idx="704">
                  <c:v>2.1999999999999999E-2</c:v>
                </c:pt>
                <c:pt idx="705">
                  <c:v>2.8000000000000001E-2</c:v>
                </c:pt>
                <c:pt idx="706">
                  <c:v>3.2000000000000001E-2</c:v>
                </c:pt>
                <c:pt idx="707">
                  <c:v>0.04</c:v>
                </c:pt>
                <c:pt idx="708">
                  <c:v>4.8000000000000001E-2</c:v>
                </c:pt>
                <c:pt idx="709">
                  <c:v>5.8000000000000003E-2</c:v>
                </c:pt>
                <c:pt idx="710">
                  <c:v>6.8000000000000005E-2</c:v>
                </c:pt>
                <c:pt idx="711">
                  <c:v>0.08</c:v>
                </c:pt>
                <c:pt idx="712">
                  <c:v>9.6000000000000002E-2</c:v>
                </c:pt>
                <c:pt idx="713">
                  <c:v>0.112</c:v>
                </c:pt>
                <c:pt idx="714">
                  <c:v>0.13200000000000001</c:v>
                </c:pt>
                <c:pt idx="715">
                  <c:v>0.154</c:v>
                </c:pt>
                <c:pt idx="716">
                  <c:v>0.17799999999999999</c:v>
                </c:pt>
                <c:pt idx="717">
                  <c:v>0.20599999999999999</c:v>
                </c:pt>
                <c:pt idx="718">
                  <c:v>0.23599999999999999</c:v>
                </c:pt>
                <c:pt idx="719">
                  <c:v>0.27</c:v>
                </c:pt>
                <c:pt idx="720">
                  <c:v>0.308</c:v>
                </c:pt>
                <c:pt idx="721">
                  <c:v>0.35</c:v>
                </c:pt>
                <c:pt idx="722">
                  <c:v>0.39600000000000002</c:v>
                </c:pt>
                <c:pt idx="723">
                  <c:v>0.44600000000000001</c:v>
                </c:pt>
                <c:pt idx="724">
                  <c:v>0.498</c:v>
                </c:pt>
                <c:pt idx="725">
                  <c:v>0.55600000000000005</c:v>
                </c:pt>
                <c:pt idx="726">
                  <c:v>0.61799999999999999</c:v>
                </c:pt>
                <c:pt idx="727">
                  <c:v>0.68200000000000005</c:v>
                </c:pt>
                <c:pt idx="728">
                  <c:v>0.75</c:v>
                </c:pt>
                <c:pt idx="729">
                  <c:v>0.82199999999999995</c:v>
                </c:pt>
                <c:pt idx="730">
                  <c:v>0.89600000000000002</c:v>
                </c:pt>
                <c:pt idx="731">
                  <c:v>0.97399999999999998</c:v>
                </c:pt>
                <c:pt idx="732">
                  <c:v>1.052</c:v>
                </c:pt>
                <c:pt idx="733">
                  <c:v>1.1319999999999999</c:v>
                </c:pt>
                <c:pt idx="734">
                  <c:v>1.214</c:v>
                </c:pt>
                <c:pt idx="735">
                  <c:v>1.294</c:v>
                </c:pt>
                <c:pt idx="736">
                  <c:v>1.3740000000000001</c:v>
                </c:pt>
                <c:pt idx="737">
                  <c:v>1.452</c:v>
                </c:pt>
                <c:pt idx="738">
                  <c:v>1.528</c:v>
                </c:pt>
                <c:pt idx="739">
                  <c:v>1.6020000000000001</c:v>
                </c:pt>
                <c:pt idx="740">
                  <c:v>1.67</c:v>
                </c:pt>
                <c:pt idx="741">
                  <c:v>1.734</c:v>
                </c:pt>
                <c:pt idx="742">
                  <c:v>1.794</c:v>
                </c:pt>
                <c:pt idx="743">
                  <c:v>1.8460000000000001</c:v>
                </c:pt>
                <c:pt idx="744">
                  <c:v>1.8919999999999999</c:v>
                </c:pt>
                <c:pt idx="745">
                  <c:v>1.93</c:v>
                </c:pt>
                <c:pt idx="746">
                  <c:v>1.96</c:v>
                </c:pt>
                <c:pt idx="747">
                  <c:v>1.982</c:v>
                </c:pt>
                <c:pt idx="748">
                  <c:v>1.996</c:v>
                </c:pt>
                <c:pt idx="749">
                  <c:v>2</c:v>
                </c:pt>
                <c:pt idx="750">
                  <c:v>1.996</c:v>
                </c:pt>
                <c:pt idx="751">
                  <c:v>1.982</c:v>
                </c:pt>
                <c:pt idx="752">
                  <c:v>1.96</c:v>
                </c:pt>
                <c:pt idx="753">
                  <c:v>1.93</c:v>
                </c:pt>
                <c:pt idx="754">
                  <c:v>1.8919999999999999</c:v>
                </c:pt>
                <c:pt idx="755">
                  <c:v>1.8460000000000001</c:v>
                </c:pt>
                <c:pt idx="756">
                  <c:v>1.794</c:v>
                </c:pt>
                <c:pt idx="757">
                  <c:v>1.734</c:v>
                </c:pt>
                <c:pt idx="758">
                  <c:v>1.67</c:v>
                </c:pt>
                <c:pt idx="759">
                  <c:v>1.6020000000000001</c:v>
                </c:pt>
                <c:pt idx="760">
                  <c:v>1.528</c:v>
                </c:pt>
                <c:pt idx="761">
                  <c:v>1.452</c:v>
                </c:pt>
                <c:pt idx="762">
                  <c:v>1.3740000000000001</c:v>
                </c:pt>
                <c:pt idx="763">
                  <c:v>1.294</c:v>
                </c:pt>
                <c:pt idx="764">
                  <c:v>1.214</c:v>
                </c:pt>
                <c:pt idx="765">
                  <c:v>1.1319999999999999</c:v>
                </c:pt>
                <c:pt idx="766">
                  <c:v>1.052</c:v>
                </c:pt>
                <c:pt idx="767">
                  <c:v>0.97399999999999998</c:v>
                </c:pt>
                <c:pt idx="768">
                  <c:v>0.89600000000000002</c:v>
                </c:pt>
                <c:pt idx="769">
                  <c:v>0.82199999999999995</c:v>
                </c:pt>
                <c:pt idx="770">
                  <c:v>0.75</c:v>
                </c:pt>
                <c:pt idx="771">
                  <c:v>0.68200000000000005</c:v>
                </c:pt>
                <c:pt idx="772">
                  <c:v>0.61799999999999999</c:v>
                </c:pt>
                <c:pt idx="773">
                  <c:v>0.55600000000000005</c:v>
                </c:pt>
                <c:pt idx="774">
                  <c:v>0.498</c:v>
                </c:pt>
                <c:pt idx="775">
                  <c:v>0.44600000000000001</c:v>
                </c:pt>
                <c:pt idx="776">
                  <c:v>0.39600000000000002</c:v>
                </c:pt>
                <c:pt idx="777">
                  <c:v>0.35</c:v>
                </c:pt>
                <c:pt idx="778">
                  <c:v>0.308</c:v>
                </c:pt>
                <c:pt idx="779">
                  <c:v>0.27</c:v>
                </c:pt>
                <c:pt idx="780">
                  <c:v>0.23599999999999999</c:v>
                </c:pt>
                <c:pt idx="781">
                  <c:v>0.20599999999999999</c:v>
                </c:pt>
                <c:pt idx="782">
                  <c:v>0.17799999999999999</c:v>
                </c:pt>
                <c:pt idx="783">
                  <c:v>0.154</c:v>
                </c:pt>
                <c:pt idx="784">
                  <c:v>0.13200000000000001</c:v>
                </c:pt>
                <c:pt idx="785">
                  <c:v>0.112</c:v>
                </c:pt>
                <c:pt idx="786">
                  <c:v>9.6000000000000002E-2</c:v>
                </c:pt>
                <c:pt idx="787">
                  <c:v>0.08</c:v>
                </c:pt>
                <c:pt idx="788">
                  <c:v>6.8000000000000005E-2</c:v>
                </c:pt>
                <c:pt idx="789">
                  <c:v>5.8000000000000003E-2</c:v>
                </c:pt>
                <c:pt idx="790">
                  <c:v>4.8000000000000001E-2</c:v>
                </c:pt>
                <c:pt idx="791">
                  <c:v>0.04</c:v>
                </c:pt>
                <c:pt idx="792">
                  <c:v>3.2000000000000001E-2</c:v>
                </c:pt>
                <c:pt idx="793">
                  <c:v>2.8000000000000001E-2</c:v>
                </c:pt>
                <c:pt idx="794">
                  <c:v>2.1999999999999999E-2</c:v>
                </c:pt>
                <c:pt idx="795">
                  <c:v>1.7999999999999999E-2</c:v>
                </c:pt>
                <c:pt idx="796">
                  <c:v>1.4E-2</c:v>
                </c:pt>
                <c:pt idx="797">
                  <c:v>1.2E-2</c:v>
                </c:pt>
                <c:pt idx="798">
                  <c:v>0.01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A7-FC41-A800-FA06353F59B4}"/>
            </c:ext>
          </c:extLst>
        </c:ser>
        <c:ser>
          <c:idx val="18"/>
          <c:order val="18"/>
          <c:tx>
            <c:strRef>
              <c:f>'Data Organization Sheet '!$G$11</c:f>
              <c:strCache>
                <c:ptCount val="1"/>
                <c:pt idx="0">
                  <c:v>40k to 45k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[0]!ts7C2_764F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4.0000000000000001E-3</c:v>
                </c:pt>
                <c:pt idx="800">
                  <c:v>5.0000000000000001E-3</c:v>
                </c:pt>
                <c:pt idx="801">
                  <c:v>6.0000000000000001E-3</c:v>
                </c:pt>
                <c:pt idx="802">
                  <c:v>7.0000000000000001E-3</c:v>
                </c:pt>
                <c:pt idx="803">
                  <c:v>8.9999999999999993E-3</c:v>
                </c:pt>
                <c:pt idx="804">
                  <c:v>1.0999999999999999E-2</c:v>
                </c:pt>
                <c:pt idx="805">
                  <c:v>1.4E-2</c:v>
                </c:pt>
                <c:pt idx="806">
                  <c:v>1.6E-2</c:v>
                </c:pt>
                <c:pt idx="807">
                  <c:v>0.02</c:v>
                </c:pt>
                <c:pt idx="808">
                  <c:v>2.4E-2</c:v>
                </c:pt>
                <c:pt idx="809">
                  <c:v>2.9000000000000001E-2</c:v>
                </c:pt>
                <c:pt idx="810">
                  <c:v>3.4000000000000002E-2</c:v>
                </c:pt>
                <c:pt idx="811">
                  <c:v>0.04</c:v>
                </c:pt>
                <c:pt idx="812">
                  <c:v>4.8000000000000001E-2</c:v>
                </c:pt>
                <c:pt idx="813">
                  <c:v>5.6000000000000001E-2</c:v>
                </c:pt>
                <c:pt idx="814">
                  <c:v>6.6000000000000003E-2</c:v>
                </c:pt>
                <c:pt idx="815">
                  <c:v>7.6999999999999999E-2</c:v>
                </c:pt>
                <c:pt idx="816">
                  <c:v>8.8999999999999996E-2</c:v>
                </c:pt>
                <c:pt idx="817">
                  <c:v>0.10299999999999999</c:v>
                </c:pt>
                <c:pt idx="818">
                  <c:v>0.11799999999999999</c:v>
                </c:pt>
                <c:pt idx="819">
                  <c:v>0.13500000000000001</c:v>
                </c:pt>
                <c:pt idx="820">
                  <c:v>0.154</c:v>
                </c:pt>
                <c:pt idx="821">
                  <c:v>0.17499999999999999</c:v>
                </c:pt>
                <c:pt idx="822">
                  <c:v>0.19800000000000001</c:v>
                </c:pt>
                <c:pt idx="823">
                  <c:v>0.223</c:v>
                </c:pt>
                <c:pt idx="824">
                  <c:v>0.249</c:v>
                </c:pt>
                <c:pt idx="825">
                  <c:v>0.27800000000000002</c:v>
                </c:pt>
                <c:pt idx="826">
                  <c:v>0.309</c:v>
                </c:pt>
                <c:pt idx="827">
                  <c:v>0.34100000000000003</c:v>
                </c:pt>
                <c:pt idx="828">
                  <c:v>0.375</c:v>
                </c:pt>
                <c:pt idx="829">
                  <c:v>0.41099999999999998</c:v>
                </c:pt>
                <c:pt idx="830">
                  <c:v>0.44800000000000001</c:v>
                </c:pt>
                <c:pt idx="831">
                  <c:v>0.48699999999999999</c:v>
                </c:pt>
                <c:pt idx="832">
                  <c:v>0.52600000000000002</c:v>
                </c:pt>
                <c:pt idx="833">
                  <c:v>0.56599999999999995</c:v>
                </c:pt>
                <c:pt idx="834">
                  <c:v>0.60699999999999998</c:v>
                </c:pt>
                <c:pt idx="835">
                  <c:v>0.64700000000000002</c:v>
                </c:pt>
                <c:pt idx="836">
                  <c:v>0.68700000000000006</c:v>
                </c:pt>
                <c:pt idx="837">
                  <c:v>0.72599999999999998</c:v>
                </c:pt>
                <c:pt idx="838">
                  <c:v>0.76400000000000001</c:v>
                </c:pt>
                <c:pt idx="839">
                  <c:v>0.80100000000000005</c:v>
                </c:pt>
                <c:pt idx="840">
                  <c:v>0.83499999999999996</c:v>
                </c:pt>
                <c:pt idx="841">
                  <c:v>0.86699999999999999</c:v>
                </c:pt>
                <c:pt idx="842">
                  <c:v>0.89700000000000002</c:v>
                </c:pt>
                <c:pt idx="843">
                  <c:v>0.92300000000000004</c:v>
                </c:pt>
                <c:pt idx="844">
                  <c:v>0.94599999999999995</c:v>
                </c:pt>
                <c:pt idx="845">
                  <c:v>0.96499999999999997</c:v>
                </c:pt>
                <c:pt idx="846">
                  <c:v>0.98</c:v>
                </c:pt>
                <c:pt idx="847">
                  <c:v>0.99099999999999999</c:v>
                </c:pt>
                <c:pt idx="848">
                  <c:v>0.998</c:v>
                </c:pt>
                <c:pt idx="849">
                  <c:v>1</c:v>
                </c:pt>
                <c:pt idx="850">
                  <c:v>0.998</c:v>
                </c:pt>
                <c:pt idx="851">
                  <c:v>0.99099999999999999</c:v>
                </c:pt>
                <c:pt idx="852">
                  <c:v>0.98</c:v>
                </c:pt>
                <c:pt idx="853">
                  <c:v>0.96499999999999997</c:v>
                </c:pt>
                <c:pt idx="854">
                  <c:v>0.94599999999999995</c:v>
                </c:pt>
                <c:pt idx="855">
                  <c:v>0.92300000000000004</c:v>
                </c:pt>
                <c:pt idx="856">
                  <c:v>0.89700000000000002</c:v>
                </c:pt>
                <c:pt idx="857">
                  <c:v>0.86699999999999999</c:v>
                </c:pt>
                <c:pt idx="858">
                  <c:v>0.83499999999999996</c:v>
                </c:pt>
                <c:pt idx="859">
                  <c:v>0.80100000000000005</c:v>
                </c:pt>
                <c:pt idx="860">
                  <c:v>0.76400000000000001</c:v>
                </c:pt>
                <c:pt idx="861">
                  <c:v>0.72599999999999998</c:v>
                </c:pt>
                <c:pt idx="862">
                  <c:v>0.68700000000000006</c:v>
                </c:pt>
                <c:pt idx="863">
                  <c:v>0.64700000000000002</c:v>
                </c:pt>
                <c:pt idx="864">
                  <c:v>0.60699999999999998</c:v>
                </c:pt>
                <c:pt idx="865">
                  <c:v>0.56599999999999995</c:v>
                </c:pt>
                <c:pt idx="866">
                  <c:v>0.52600000000000002</c:v>
                </c:pt>
                <c:pt idx="867">
                  <c:v>0.48699999999999999</c:v>
                </c:pt>
                <c:pt idx="868">
                  <c:v>0.44800000000000001</c:v>
                </c:pt>
                <c:pt idx="869">
                  <c:v>0.41099999999999998</c:v>
                </c:pt>
                <c:pt idx="870">
                  <c:v>0.375</c:v>
                </c:pt>
                <c:pt idx="871">
                  <c:v>0.34100000000000003</c:v>
                </c:pt>
                <c:pt idx="872">
                  <c:v>0.309</c:v>
                </c:pt>
                <c:pt idx="873">
                  <c:v>0.27800000000000002</c:v>
                </c:pt>
                <c:pt idx="874">
                  <c:v>0.249</c:v>
                </c:pt>
                <c:pt idx="875">
                  <c:v>0.223</c:v>
                </c:pt>
                <c:pt idx="876">
                  <c:v>0.19800000000000001</c:v>
                </c:pt>
                <c:pt idx="877">
                  <c:v>0.17499999999999999</c:v>
                </c:pt>
                <c:pt idx="878">
                  <c:v>0.154</c:v>
                </c:pt>
                <c:pt idx="879">
                  <c:v>0.13500000000000001</c:v>
                </c:pt>
                <c:pt idx="880">
                  <c:v>0.11799999999999999</c:v>
                </c:pt>
                <c:pt idx="881">
                  <c:v>0.10299999999999999</c:v>
                </c:pt>
                <c:pt idx="882">
                  <c:v>8.8999999999999996E-2</c:v>
                </c:pt>
                <c:pt idx="883">
                  <c:v>7.6999999999999999E-2</c:v>
                </c:pt>
                <c:pt idx="884">
                  <c:v>6.6000000000000003E-2</c:v>
                </c:pt>
                <c:pt idx="885">
                  <c:v>5.6000000000000001E-2</c:v>
                </c:pt>
                <c:pt idx="886">
                  <c:v>4.8000000000000001E-2</c:v>
                </c:pt>
                <c:pt idx="887">
                  <c:v>0.04</c:v>
                </c:pt>
                <c:pt idx="888">
                  <c:v>3.4000000000000002E-2</c:v>
                </c:pt>
                <c:pt idx="889">
                  <c:v>2.9000000000000001E-2</c:v>
                </c:pt>
                <c:pt idx="890">
                  <c:v>2.4E-2</c:v>
                </c:pt>
                <c:pt idx="891">
                  <c:v>0.02</c:v>
                </c:pt>
                <c:pt idx="892">
                  <c:v>1.6E-2</c:v>
                </c:pt>
                <c:pt idx="893">
                  <c:v>1.4E-2</c:v>
                </c:pt>
                <c:pt idx="894">
                  <c:v>1.0999999999999999E-2</c:v>
                </c:pt>
                <c:pt idx="895">
                  <c:v>8.9999999999999993E-3</c:v>
                </c:pt>
                <c:pt idx="896">
                  <c:v>7.0000000000000001E-3</c:v>
                </c:pt>
                <c:pt idx="897">
                  <c:v>6.0000000000000001E-3</c:v>
                </c:pt>
                <c:pt idx="898">
                  <c:v>5.0000000000000001E-3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A7-FC41-A800-FA06353F59B4}"/>
            </c:ext>
          </c:extLst>
        </c:ser>
        <c:ser>
          <c:idx val="20"/>
          <c:order val="20"/>
          <c:tx>
            <c:strRef>
              <c:f>'Data Organization Sheet '!$G$12</c:f>
              <c:strCache>
                <c:ptCount val="1"/>
                <c:pt idx="0">
                  <c:v>45k to 50k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[0]!ts7C2_E70B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4.0000000000000001E-3</c:v>
                </c:pt>
                <c:pt idx="900">
                  <c:v>5.0000000000000001E-3</c:v>
                </c:pt>
                <c:pt idx="901">
                  <c:v>6.0000000000000001E-3</c:v>
                </c:pt>
                <c:pt idx="902">
                  <c:v>7.0000000000000001E-3</c:v>
                </c:pt>
                <c:pt idx="903">
                  <c:v>8.9999999999999993E-3</c:v>
                </c:pt>
                <c:pt idx="904">
                  <c:v>1.0999999999999999E-2</c:v>
                </c:pt>
                <c:pt idx="905">
                  <c:v>1.4E-2</c:v>
                </c:pt>
                <c:pt idx="906">
                  <c:v>1.6E-2</c:v>
                </c:pt>
                <c:pt idx="907">
                  <c:v>0.02</c:v>
                </c:pt>
                <c:pt idx="908">
                  <c:v>2.4E-2</c:v>
                </c:pt>
                <c:pt idx="909">
                  <c:v>2.9000000000000001E-2</c:v>
                </c:pt>
                <c:pt idx="910">
                  <c:v>3.4000000000000002E-2</c:v>
                </c:pt>
                <c:pt idx="911">
                  <c:v>0.04</c:v>
                </c:pt>
                <c:pt idx="912">
                  <c:v>4.8000000000000001E-2</c:v>
                </c:pt>
                <c:pt idx="913">
                  <c:v>5.6000000000000001E-2</c:v>
                </c:pt>
                <c:pt idx="914">
                  <c:v>6.6000000000000003E-2</c:v>
                </c:pt>
                <c:pt idx="915">
                  <c:v>7.6999999999999999E-2</c:v>
                </c:pt>
                <c:pt idx="916">
                  <c:v>8.8999999999999996E-2</c:v>
                </c:pt>
                <c:pt idx="917">
                  <c:v>0.10299999999999999</c:v>
                </c:pt>
                <c:pt idx="918">
                  <c:v>0.11799999999999999</c:v>
                </c:pt>
                <c:pt idx="919">
                  <c:v>0.13500000000000001</c:v>
                </c:pt>
                <c:pt idx="920">
                  <c:v>0.154</c:v>
                </c:pt>
                <c:pt idx="921">
                  <c:v>0.17499999999999999</c:v>
                </c:pt>
                <c:pt idx="922">
                  <c:v>0.19800000000000001</c:v>
                </c:pt>
                <c:pt idx="923">
                  <c:v>0.223</c:v>
                </c:pt>
                <c:pt idx="924">
                  <c:v>0.249</c:v>
                </c:pt>
                <c:pt idx="925">
                  <c:v>0.27800000000000002</c:v>
                </c:pt>
                <c:pt idx="926">
                  <c:v>0.309</c:v>
                </c:pt>
                <c:pt idx="927">
                  <c:v>0.34100000000000003</c:v>
                </c:pt>
                <c:pt idx="928">
                  <c:v>0.375</c:v>
                </c:pt>
                <c:pt idx="929">
                  <c:v>0.41099999999999998</c:v>
                </c:pt>
                <c:pt idx="930">
                  <c:v>0.44800000000000001</c:v>
                </c:pt>
                <c:pt idx="931">
                  <c:v>0.48699999999999999</c:v>
                </c:pt>
                <c:pt idx="932">
                  <c:v>0.52600000000000002</c:v>
                </c:pt>
                <c:pt idx="933">
                  <c:v>0.56599999999999995</c:v>
                </c:pt>
                <c:pt idx="934">
                  <c:v>0.60699999999999998</c:v>
                </c:pt>
                <c:pt idx="935">
                  <c:v>0.64700000000000002</c:v>
                </c:pt>
                <c:pt idx="936">
                  <c:v>0.68700000000000006</c:v>
                </c:pt>
                <c:pt idx="937">
                  <c:v>0.72599999999999998</c:v>
                </c:pt>
                <c:pt idx="938">
                  <c:v>0.76400000000000001</c:v>
                </c:pt>
                <c:pt idx="939">
                  <c:v>0.80100000000000005</c:v>
                </c:pt>
                <c:pt idx="940">
                  <c:v>0.83499999999999996</c:v>
                </c:pt>
                <c:pt idx="941">
                  <c:v>0.86699999999999999</c:v>
                </c:pt>
                <c:pt idx="942">
                  <c:v>0.89700000000000002</c:v>
                </c:pt>
                <c:pt idx="943">
                  <c:v>0.92300000000000004</c:v>
                </c:pt>
                <c:pt idx="944">
                  <c:v>0.94599999999999995</c:v>
                </c:pt>
                <c:pt idx="945">
                  <c:v>0.96499999999999997</c:v>
                </c:pt>
                <c:pt idx="946">
                  <c:v>0.98</c:v>
                </c:pt>
                <c:pt idx="947">
                  <c:v>0.99099999999999999</c:v>
                </c:pt>
                <c:pt idx="948">
                  <c:v>0.998</c:v>
                </c:pt>
                <c:pt idx="949">
                  <c:v>1</c:v>
                </c:pt>
                <c:pt idx="950">
                  <c:v>0.998</c:v>
                </c:pt>
                <c:pt idx="951">
                  <c:v>0.99099999999999999</c:v>
                </c:pt>
                <c:pt idx="952">
                  <c:v>0.98</c:v>
                </c:pt>
                <c:pt idx="953">
                  <c:v>0.96499999999999997</c:v>
                </c:pt>
                <c:pt idx="954">
                  <c:v>0.94599999999999995</c:v>
                </c:pt>
                <c:pt idx="955">
                  <c:v>0.92300000000000004</c:v>
                </c:pt>
                <c:pt idx="956">
                  <c:v>0.89700000000000002</c:v>
                </c:pt>
                <c:pt idx="957">
                  <c:v>0.86699999999999999</c:v>
                </c:pt>
                <c:pt idx="958">
                  <c:v>0.83499999999999996</c:v>
                </c:pt>
                <c:pt idx="959">
                  <c:v>0.80100000000000005</c:v>
                </c:pt>
                <c:pt idx="960">
                  <c:v>0.76400000000000001</c:v>
                </c:pt>
                <c:pt idx="961">
                  <c:v>0.72599999999999998</c:v>
                </c:pt>
                <c:pt idx="962">
                  <c:v>0.68700000000000006</c:v>
                </c:pt>
                <c:pt idx="963">
                  <c:v>0.64700000000000002</c:v>
                </c:pt>
                <c:pt idx="964">
                  <c:v>0.60699999999999998</c:v>
                </c:pt>
                <c:pt idx="965">
                  <c:v>0.56599999999999995</c:v>
                </c:pt>
                <c:pt idx="966">
                  <c:v>0.52600000000000002</c:v>
                </c:pt>
                <c:pt idx="967">
                  <c:v>0.48699999999999999</c:v>
                </c:pt>
                <c:pt idx="968">
                  <c:v>0.44800000000000001</c:v>
                </c:pt>
                <c:pt idx="969">
                  <c:v>0.41099999999999998</c:v>
                </c:pt>
                <c:pt idx="970">
                  <c:v>0.375</c:v>
                </c:pt>
                <c:pt idx="971">
                  <c:v>0.34100000000000003</c:v>
                </c:pt>
                <c:pt idx="972">
                  <c:v>0.309</c:v>
                </c:pt>
                <c:pt idx="973">
                  <c:v>0.27800000000000002</c:v>
                </c:pt>
                <c:pt idx="974">
                  <c:v>0.249</c:v>
                </c:pt>
                <c:pt idx="975">
                  <c:v>0.223</c:v>
                </c:pt>
                <c:pt idx="976">
                  <c:v>0.19800000000000001</c:v>
                </c:pt>
                <c:pt idx="977">
                  <c:v>0.17499999999999999</c:v>
                </c:pt>
                <c:pt idx="978">
                  <c:v>0.154</c:v>
                </c:pt>
                <c:pt idx="979">
                  <c:v>0.13500000000000001</c:v>
                </c:pt>
                <c:pt idx="980">
                  <c:v>0.11799999999999999</c:v>
                </c:pt>
                <c:pt idx="981">
                  <c:v>0.10299999999999999</c:v>
                </c:pt>
                <c:pt idx="982">
                  <c:v>8.8999999999999996E-2</c:v>
                </c:pt>
                <c:pt idx="983">
                  <c:v>7.6999999999999999E-2</c:v>
                </c:pt>
                <c:pt idx="984">
                  <c:v>6.6000000000000003E-2</c:v>
                </c:pt>
                <c:pt idx="985">
                  <c:v>5.6000000000000001E-2</c:v>
                </c:pt>
                <c:pt idx="986">
                  <c:v>4.8000000000000001E-2</c:v>
                </c:pt>
                <c:pt idx="987">
                  <c:v>0.04</c:v>
                </c:pt>
                <c:pt idx="988">
                  <c:v>3.4000000000000002E-2</c:v>
                </c:pt>
                <c:pt idx="989">
                  <c:v>2.9000000000000001E-2</c:v>
                </c:pt>
                <c:pt idx="990">
                  <c:v>2.4E-2</c:v>
                </c:pt>
                <c:pt idx="991">
                  <c:v>0.02</c:v>
                </c:pt>
                <c:pt idx="992">
                  <c:v>1.6E-2</c:v>
                </c:pt>
                <c:pt idx="993">
                  <c:v>1.4E-2</c:v>
                </c:pt>
                <c:pt idx="994">
                  <c:v>1.0999999999999999E-2</c:v>
                </c:pt>
                <c:pt idx="995">
                  <c:v>8.9999999999999993E-3</c:v>
                </c:pt>
                <c:pt idx="996">
                  <c:v>7.0000000000000001E-3</c:v>
                </c:pt>
                <c:pt idx="997">
                  <c:v>6.0000000000000001E-3</c:v>
                </c:pt>
                <c:pt idx="998">
                  <c:v>5.0000000000000001E-3</c:v>
                </c:pt>
                <c:pt idx="999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A7-FC41-A800-FA06353F5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306368"/>
        <c:axId val="235304832"/>
      </c:areaChart>
      <c:barChart>
        <c:barDir val="col"/>
        <c:grouping val="clustered"/>
        <c:varyColors val="0"/>
        <c:ser>
          <c:idx val="0"/>
          <c:order val="0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1C2C"/>
                  </a:solidFill>
                </a14:hiddenFill>
              </a:ex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'Data Organization Sheet '!$G$3:$G$12</c:f>
              <c:strCache>
                <c:ptCount val="10"/>
                <c:pt idx="0">
                  <c:v>5k to 10k</c:v>
                </c:pt>
                <c:pt idx="1">
                  <c:v>10k to 15k</c:v>
                </c:pt>
                <c:pt idx="2">
                  <c:v>15k to 20k</c:v>
                </c:pt>
                <c:pt idx="3">
                  <c:v>20k to 25k</c:v>
                </c:pt>
                <c:pt idx="4">
                  <c:v>0 to 5k</c:v>
                </c:pt>
                <c:pt idx="5">
                  <c:v>25k to 35k</c:v>
                </c:pt>
                <c:pt idx="6">
                  <c:v>30k to 35k</c:v>
                </c:pt>
                <c:pt idx="7">
                  <c:v>35k to 40k</c:v>
                </c:pt>
                <c:pt idx="8">
                  <c:v>40k to 45k</c:v>
                </c:pt>
                <c:pt idx="9">
                  <c:v>45k to 50k</c:v>
                </c:pt>
              </c:strCache>
            </c:strRef>
          </c:cat>
          <c:val>
            <c:numRef>
              <c:f>'Data Organization Sheet '!$I$3:$I$12</c:f>
              <c:numCache>
                <c:formatCode>General</c:formatCode>
                <c:ptCount val="10"/>
                <c:pt idx="0">
                  <c:v>31</c:v>
                </c:pt>
                <c:pt idx="1">
                  <c:v>23</c:v>
                </c:pt>
                <c:pt idx="2">
                  <c:v>17</c:v>
                </c:pt>
                <c:pt idx="3">
                  <c:v>10</c:v>
                </c:pt>
                <c:pt idx="4">
                  <c:v>7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A7-FC41-A800-FA06353F5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27"/>
        <c:axId val="235137664"/>
        <c:axId val="235303296"/>
      </c:barChart>
      <c:lineChart>
        <c:grouping val="standard"/>
        <c:varyColors val="0"/>
        <c:ser>
          <c:idx val="1"/>
          <c:order val="1"/>
          <c:tx>
            <c:v>tusimpleBI</c:v>
          </c:tx>
          <c:spPr>
            <a:ln w="28575" cap="rnd">
              <a:noFill/>
              <a:round/>
            </a:ln>
            <a:effectLst/>
            <a:extLst>
              <a:ext uri="{91240B29-F687-4F45-9708-019B960494DF}">
                <a14:hiddenLine xmlns:a14="http://schemas.microsoft.com/office/drawing/2010/main" w="28575" cap="rnd">
                  <a:solidFill>
                    <a:srgbClr val="40A1ED"/>
                  </a:solidFill>
                  <a:round/>
                </a14:hiddenLine>
              </a:ext>
            </a:extLst>
          </c:spPr>
          <c:marker>
            <c:symbol val="none"/>
          </c:marker>
          <c:cat>
            <c:strRef>
              <c:f>'Data Organization Sheet '!$G$3:$G$12</c:f>
              <c:strCache>
                <c:ptCount val="10"/>
                <c:pt idx="0">
                  <c:v>5k to 10k</c:v>
                </c:pt>
                <c:pt idx="1">
                  <c:v>10k to 15k</c:v>
                </c:pt>
                <c:pt idx="2">
                  <c:v>15k to 20k</c:v>
                </c:pt>
                <c:pt idx="3">
                  <c:v>20k to 25k</c:v>
                </c:pt>
                <c:pt idx="4">
                  <c:v>0 to 5k</c:v>
                </c:pt>
                <c:pt idx="5">
                  <c:v>25k to 35k</c:v>
                </c:pt>
                <c:pt idx="6">
                  <c:v>30k to 35k</c:v>
                </c:pt>
                <c:pt idx="7">
                  <c:v>35k to 40k</c:v>
                </c:pt>
                <c:pt idx="8">
                  <c:v>40k to 45k</c:v>
                </c:pt>
                <c:pt idx="9">
                  <c:v>45k to 50k</c:v>
                </c:pt>
              </c:strCache>
            </c:strRef>
          </c:cat>
          <c:val>
            <c:numRef>
              <c:f>'Data Organization Sheet '!$I$3:$I$12</c:f>
              <c:numCache>
                <c:formatCode>General</c:formatCode>
                <c:ptCount val="10"/>
                <c:pt idx="0">
                  <c:v>31</c:v>
                </c:pt>
                <c:pt idx="1">
                  <c:v>23</c:v>
                </c:pt>
                <c:pt idx="2">
                  <c:v>17</c:v>
                </c:pt>
                <c:pt idx="3">
                  <c:v>10</c:v>
                </c:pt>
                <c:pt idx="4">
                  <c:v>7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4A7-FC41-A800-FA06353F5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137664"/>
        <c:axId val="235303296"/>
      </c:lineChart>
      <c:lineChart>
        <c:grouping val="standard"/>
        <c:varyColors val="0"/>
        <c:ser>
          <c:idx val="3"/>
          <c:order val="3"/>
          <c:tx>
            <c:strRef>
              <c:f>'Data Organization Sheet '!$G$3</c:f>
              <c:strCache>
                <c:ptCount val="1"/>
                <c:pt idx="0">
                  <c:v>5k to 10k</c:v>
                </c:pt>
              </c:strCache>
            </c:strRef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[0]!ts7C2_03BC</c:f>
              <c:numCache>
                <c:formatCode>General</c:formatCode>
                <c:ptCount val="1000"/>
                <c:pt idx="0">
                  <c:v>0.155</c:v>
                </c:pt>
                <c:pt idx="1">
                  <c:v>0.186</c:v>
                </c:pt>
                <c:pt idx="2">
                  <c:v>0.217</c:v>
                </c:pt>
                <c:pt idx="3">
                  <c:v>0.27899999999999997</c:v>
                </c:pt>
                <c:pt idx="4">
                  <c:v>0.34099999999999997</c:v>
                </c:pt>
                <c:pt idx="5">
                  <c:v>0.434</c:v>
                </c:pt>
                <c:pt idx="6">
                  <c:v>0.496</c:v>
                </c:pt>
                <c:pt idx="7">
                  <c:v>0.62</c:v>
                </c:pt>
                <c:pt idx="8">
                  <c:v>0.74399999999999999</c:v>
                </c:pt>
                <c:pt idx="9">
                  <c:v>0.89900000000000002</c:v>
                </c:pt>
                <c:pt idx="10">
                  <c:v>1.054</c:v>
                </c:pt>
                <c:pt idx="11">
                  <c:v>1.24</c:v>
                </c:pt>
                <c:pt idx="12">
                  <c:v>1.488</c:v>
                </c:pt>
                <c:pt idx="13">
                  <c:v>1.736</c:v>
                </c:pt>
                <c:pt idx="14">
                  <c:v>2.0460000000000003</c:v>
                </c:pt>
                <c:pt idx="15">
                  <c:v>2.387</c:v>
                </c:pt>
                <c:pt idx="16">
                  <c:v>2.7589999999999999</c:v>
                </c:pt>
                <c:pt idx="17">
                  <c:v>3.1929999999999996</c:v>
                </c:pt>
                <c:pt idx="18">
                  <c:v>3.6579999999999999</c:v>
                </c:pt>
                <c:pt idx="19">
                  <c:v>4.1850000000000005</c:v>
                </c:pt>
                <c:pt idx="20">
                  <c:v>4.774</c:v>
                </c:pt>
                <c:pt idx="21">
                  <c:v>5.4249999999999998</c:v>
                </c:pt>
                <c:pt idx="22">
                  <c:v>6.1379999999999999</c:v>
                </c:pt>
                <c:pt idx="23">
                  <c:v>6.9130000000000003</c:v>
                </c:pt>
                <c:pt idx="24">
                  <c:v>7.7190000000000003</c:v>
                </c:pt>
                <c:pt idx="25">
                  <c:v>8.6180000000000003</c:v>
                </c:pt>
                <c:pt idx="26">
                  <c:v>9.5790000000000006</c:v>
                </c:pt>
                <c:pt idx="27">
                  <c:v>10.571000000000002</c:v>
                </c:pt>
                <c:pt idx="28">
                  <c:v>11.625</c:v>
                </c:pt>
                <c:pt idx="29">
                  <c:v>12.741</c:v>
                </c:pt>
                <c:pt idx="30">
                  <c:v>13.888</c:v>
                </c:pt>
                <c:pt idx="31">
                  <c:v>15.097</c:v>
                </c:pt>
                <c:pt idx="32">
                  <c:v>16.306000000000001</c:v>
                </c:pt>
                <c:pt idx="33">
                  <c:v>17.545999999999999</c:v>
                </c:pt>
                <c:pt idx="34">
                  <c:v>18.817</c:v>
                </c:pt>
                <c:pt idx="35">
                  <c:v>20.057000000000002</c:v>
                </c:pt>
                <c:pt idx="36">
                  <c:v>21.297000000000001</c:v>
                </c:pt>
                <c:pt idx="37">
                  <c:v>22.506</c:v>
                </c:pt>
                <c:pt idx="38">
                  <c:v>23.684000000000001</c:v>
                </c:pt>
                <c:pt idx="39">
                  <c:v>24.831000000000003</c:v>
                </c:pt>
                <c:pt idx="40">
                  <c:v>25.884999999999998</c:v>
                </c:pt>
                <c:pt idx="41">
                  <c:v>26.876999999999999</c:v>
                </c:pt>
                <c:pt idx="42">
                  <c:v>27.807000000000002</c:v>
                </c:pt>
                <c:pt idx="43">
                  <c:v>28.613</c:v>
                </c:pt>
                <c:pt idx="44">
                  <c:v>29.325999999999997</c:v>
                </c:pt>
                <c:pt idx="45">
                  <c:v>29.914999999999999</c:v>
                </c:pt>
                <c:pt idx="46">
                  <c:v>30.38</c:v>
                </c:pt>
                <c:pt idx="47">
                  <c:v>30.721</c:v>
                </c:pt>
                <c:pt idx="48">
                  <c:v>30.937999999999999</c:v>
                </c:pt>
                <c:pt idx="49">
                  <c:v>31</c:v>
                </c:pt>
                <c:pt idx="50">
                  <c:v>30.937999999999999</c:v>
                </c:pt>
                <c:pt idx="51">
                  <c:v>30.721</c:v>
                </c:pt>
                <c:pt idx="52">
                  <c:v>30.38</c:v>
                </c:pt>
                <c:pt idx="53">
                  <c:v>29.914999999999999</c:v>
                </c:pt>
                <c:pt idx="54">
                  <c:v>29.325999999999997</c:v>
                </c:pt>
                <c:pt idx="55">
                  <c:v>28.613</c:v>
                </c:pt>
                <c:pt idx="56">
                  <c:v>27.807000000000002</c:v>
                </c:pt>
                <c:pt idx="57">
                  <c:v>26.876999999999999</c:v>
                </c:pt>
                <c:pt idx="58">
                  <c:v>25.884999999999998</c:v>
                </c:pt>
                <c:pt idx="59">
                  <c:v>24.831000000000003</c:v>
                </c:pt>
                <c:pt idx="60">
                  <c:v>23.684000000000001</c:v>
                </c:pt>
                <c:pt idx="61">
                  <c:v>22.506</c:v>
                </c:pt>
                <c:pt idx="62">
                  <c:v>21.297000000000001</c:v>
                </c:pt>
                <c:pt idx="63">
                  <c:v>20.057000000000002</c:v>
                </c:pt>
                <c:pt idx="64">
                  <c:v>18.817</c:v>
                </c:pt>
                <c:pt idx="65">
                  <c:v>17.545999999999999</c:v>
                </c:pt>
                <c:pt idx="66">
                  <c:v>16.306000000000001</c:v>
                </c:pt>
                <c:pt idx="67">
                  <c:v>15.097</c:v>
                </c:pt>
                <c:pt idx="68">
                  <c:v>13.888</c:v>
                </c:pt>
                <c:pt idx="69">
                  <c:v>12.741</c:v>
                </c:pt>
                <c:pt idx="70">
                  <c:v>11.625</c:v>
                </c:pt>
                <c:pt idx="71">
                  <c:v>10.571000000000002</c:v>
                </c:pt>
                <c:pt idx="72">
                  <c:v>9.5790000000000006</c:v>
                </c:pt>
                <c:pt idx="73">
                  <c:v>8.6180000000000003</c:v>
                </c:pt>
                <c:pt idx="74">
                  <c:v>7.7190000000000003</c:v>
                </c:pt>
                <c:pt idx="75">
                  <c:v>6.9130000000000003</c:v>
                </c:pt>
                <c:pt idx="76">
                  <c:v>6.1379999999999999</c:v>
                </c:pt>
                <c:pt idx="77">
                  <c:v>5.4249999999999998</c:v>
                </c:pt>
                <c:pt idx="78">
                  <c:v>4.774</c:v>
                </c:pt>
                <c:pt idx="79">
                  <c:v>4.1850000000000005</c:v>
                </c:pt>
                <c:pt idx="80">
                  <c:v>3.6579999999999999</c:v>
                </c:pt>
                <c:pt idx="81">
                  <c:v>3.1929999999999996</c:v>
                </c:pt>
                <c:pt idx="82">
                  <c:v>2.7589999999999999</c:v>
                </c:pt>
                <c:pt idx="83">
                  <c:v>2.387</c:v>
                </c:pt>
                <c:pt idx="84">
                  <c:v>2.0460000000000003</c:v>
                </c:pt>
                <c:pt idx="85">
                  <c:v>1.736</c:v>
                </c:pt>
                <c:pt idx="86">
                  <c:v>1.488</c:v>
                </c:pt>
                <c:pt idx="87">
                  <c:v>1.24</c:v>
                </c:pt>
                <c:pt idx="88">
                  <c:v>1.054</c:v>
                </c:pt>
                <c:pt idx="89">
                  <c:v>0.89900000000000002</c:v>
                </c:pt>
                <c:pt idx="90">
                  <c:v>0.74399999999999999</c:v>
                </c:pt>
                <c:pt idx="91">
                  <c:v>0.62</c:v>
                </c:pt>
                <c:pt idx="92">
                  <c:v>0.496</c:v>
                </c:pt>
                <c:pt idx="93">
                  <c:v>0.434</c:v>
                </c:pt>
                <c:pt idx="94">
                  <c:v>0.34099999999999997</c:v>
                </c:pt>
                <c:pt idx="95">
                  <c:v>0.27899999999999997</c:v>
                </c:pt>
                <c:pt idx="96">
                  <c:v>0.217</c:v>
                </c:pt>
                <c:pt idx="97">
                  <c:v>0.186</c:v>
                </c:pt>
                <c:pt idx="98">
                  <c:v>0.155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C-84A7-FC41-A800-FA06353F59B4}"/>
            </c:ext>
          </c:extLst>
        </c:ser>
        <c:ser>
          <c:idx val="5"/>
          <c:order val="5"/>
          <c:tx>
            <c:strRef>
              <c:f>'Data Organization Sheet '!$G$4</c:f>
              <c:strCache>
                <c:ptCount val="1"/>
                <c:pt idx="0">
                  <c:v>10k to 15k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[0]!ts7C2_F2D6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9.1999999999999998E-2</c:v>
                </c:pt>
                <c:pt idx="100">
                  <c:v>0.115</c:v>
                </c:pt>
                <c:pt idx="101">
                  <c:v>0.13800000000000001</c:v>
                </c:pt>
                <c:pt idx="102">
                  <c:v>0.161</c:v>
                </c:pt>
                <c:pt idx="103">
                  <c:v>0.20699999999999999</c:v>
                </c:pt>
                <c:pt idx="104">
                  <c:v>0.253</c:v>
                </c:pt>
                <c:pt idx="105">
                  <c:v>0.32200000000000001</c:v>
                </c:pt>
                <c:pt idx="106">
                  <c:v>0.36799999999999999</c:v>
                </c:pt>
                <c:pt idx="107">
                  <c:v>0.46</c:v>
                </c:pt>
                <c:pt idx="108">
                  <c:v>0.55200000000000005</c:v>
                </c:pt>
                <c:pt idx="109">
                  <c:v>0.66700000000000004</c:v>
                </c:pt>
                <c:pt idx="110">
                  <c:v>0.78200000000000003</c:v>
                </c:pt>
                <c:pt idx="111">
                  <c:v>0.92</c:v>
                </c:pt>
                <c:pt idx="112">
                  <c:v>1.1040000000000001</c:v>
                </c:pt>
                <c:pt idx="113">
                  <c:v>1.288</c:v>
                </c:pt>
                <c:pt idx="114">
                  <c:v>1.518</c:v>
                </c:pt>
                <c:pt idx="115">
                  <c:v>1.7709999999999999</c:v>
                </c:pt>
                <c:pt idx="116">
                  <c:v>2.0469999999999997</c:v>
                </c:pt>
                <c:pt idx="117">
                  <c:v>2.3689999999999998</c:v>
                </c:pt>
                <c:pt idx="118">
                  <c:v>2.714</c:v>
                </c:pt>
                <c:pt idx="119">
                  <c:v>3.1050000000000004</c:v>
                </c:pt>
                <c:pt idx="120">
                  <c:v>3.5419999999999998</c:v>
                </c:pt>
                <c:pt idx="121">
                  <c:v>4.0249999999999995</c:v>
                </c:pt>
                <c:pt idx="122">
                  <c:v>4.5540000000000003</c:v>
                </c:pt>
                <c:pt idx="123">
                  <c:v>5.1290000000000004</c:v>
                </c:pt>
                <c:pt idx="124">
                  <c:v>5.7270000000000003</c:v>
                </c:pt>
                <c:pt idx="125">
                  <c:v>6.3940000000000001</c:v>
                </c:pt>
                <c:pt idx="126">
                  <c:v>7.1070000000000002</c:v>
                </c:pt>
                <c:pt idx="127">
                  <c:v>7.8430000000000009</c:v>
                </c:pt>
                <c:pt idx="128">
                  <c:v>8.625</c:v>
                </c:pt>
                <c:pt idx="129">
                  <c:v>9.4529999999999994</c:v>
                </c:pt>
                <c:pt idx="130">
                  <c:v>10.304</c:v>
                </c:pt>
                <c:pt idx="131">
                  <c:v>11.201000000000001</c:v>
                </c:pt>
                <c:pt idx="132">
                  <c:v>12.098000000000001</c:v>
                </c:pt>
                <c:pt idx="133">
                  <c:v>13.017999999999999</c:v>
                </c:pt>
                <c:pt idx="134">
                  <c:v>13.961</c:v>
                </c:pt>
                <c:pt idx="135">
                  <c:v>14.881</c:v>
                </c:pt>
                <c:pt idx="136">
                  <c:v>15.801000000000002</c:v>
                </c:pt>
                <c:pt idx="137">
                  <c:v>16.698</c:v>
                </c:pt>
                <c:pt idx="138">
                  <c:v>17.571999999999999</c:v>
                </c:pt>
                <c:pt idx="139">
                  <c:v>18.423000000000002</c:v>
                </c:pt>
                <c:pt idx="140">
                  <c:v>19.204999999999998</c:v>
                </c:pt>
                <c:pt idx="141">
                  <c:v>19.940999999999999</c:v>
                </c:pt>
                <c:pt idx="142">
                  <c:v>20.631</c:v>
                </c:pt>
                <c:pt idx="143">
                  <c:v>21.228999999999999</c:v>
                </c:pt>
                <c:pt idx="144">
                  <c:v>21.757999999999999</c:v>
                </c:pt>
                <c:pt idx="145">
                  <c:v>22.195</c:v>
                </c:pt>
                <c:pt idx="146">
                  <c:v>22.54</c:v>
                </c:pt>
                <c:pt idx="147">
                  <c:v>22.792999999999999</c:v>
                </c:pt>
                <c:pt idx="148">
                  <c:v>22.954000000000001</c:v>
                </c:pt>
                <c:pt idx="149">
                  <c:v>23</c:v>
                </c:pt>
                <c:pt idx="150">
                  <c:v>22.954000000000001</c:v>
                </c:pt>
                <c:pt idx="151">
                  <c:v>22.792999999999999</c:v>
                </c:pt>
                <c:pt idx="152">
                  <c:v>22.54</c:v>
                </c:pt>
                <c:pt idx="153">
                  <c:v>22.195</c:v>
                </c:pt>
                <c:pt idx="154">
                  <c:v>21.757999999999999</c:v>
                </c:pt>
                <c:pt idx="155">
                  <c:v>21.228999999999999</c:v>
                </c:pt>
                <c:pt idx="156">
                  <c:v>20.631</c:v>
                </c:pt>
                <c:pt idx="157">
                  <c:v>19.940999999999999</c:v>
                </c:pt>
                <c:pt idx="158">
                  <c:v>19.204999999999998</c:v>
                </c:pt>
                <c:pt idx="159">
                  <c:v>18.423000000000002</c:v>
                </c:pt>
                <c:pt idx="160">
                  <c:v>17.571999999999999</c:v>
                </c:pt>
                <c:pt idx="161">
                  <c:v>16.698</c:v>
                </c:pt>
                <c:pt idx="162">
                  <c:v>15.801000000000002</c:v>
                </c:pt>
                <c:pt idx="163">
                  <c:v>14.881</c:v>
                </c:pt>
                <c:pt idx="164">
                  <c:v>13.961</c:v>
                </c:pt>
                <c:pt idx="165">
                  <c:v>13.017999999999999</c:v>
                </c:pt>
                <c:pt idx="166">
                  <c:v>12.098000000000001</c:v>
                </c:pt>
                <c:pt idx="167">
                  <c:v>11.201000000000001</c:v>
                </c:pt>
                <c:pt idx="168">
                  <c:v>10.304</c:v>
                </c:pt>
                <c:pt idx="169">
                  <c:v>9.4529999999999994</c:v>
                </c:pt>
                <c:pt idx="170">
                  <c:v>8.625</c:v>
                </c:pt>
                <c:pt idx="171">
                  <c:v>7.8430000000000009</c:v>
                </c:pt>
                <c:pt idx="172">
                  <c:v>7.1070000000000002</c:v>
                </c:pt>
                <c:pt idx="173">
                  <c:v>6.3940000000000001</c:v>
                </c:pt>
                <c:pt idx="174">
                  <c:v>5.7270000000000003</c:v>
                </c:pt>
                <c:pt idx="175">
                  <c:v>5.1290000000000004</c:v>
                </c:pt>
                <c:pt idx="176">
                  <c:v>4.5540000000000003</c:v>
                </c:pt>
                <c:pt idx="177">
                  <c:v>4.0249999999999995</c:v>
                </c:pt>
                <c:pt idx="178">
                  <c:v>3.5419999999999998</c:v>
                </c:pt>
                <c:pt idx="179">
                  <c:v>3.1050000000000004</c:v>
                </c:pt>
                <c:pt idx="180">
                  <c:v>2.714</c:v>
                </c:pt>
                <c:pt idx="181">
                  <c:v>2.3689999999999998</c:v>
                </c:pt>
                <c:pt idx="182">
                  <c:v>2.0469999999999997</c:v>
                </c:pt>
                <c:pt idx="183">
                  <c:v>1.7709999999999999</c:v>
                </c:pt>
                <c:pt idx="184">
                  <c:v>1.518</c:v>
                </c:pt>
                <c:pt idx="185">
                  <c:v>1.288</c:v>
                </c:pt>
                <c:pt idx="186">
                  <c:v>1.1040000000000001</c:v>
                </c:pt>
                <c:pt idx="187">
                  <c:v>0.92</c:v>
                </c:pt>
                <c:pt idx="188">
                  <c:v>0.78200000000000003</c:v>
                </c:pt>
                <c:pt idx="189">
                  <c:v>0.66700000000000004</c:v>
                </c:pt>
                <c:pt idx="190">
                  <c:v>0.55200000000000005</c:v>
                </c:pt>
                <c:pt idx="191">
                  <c:v>0.46</c:v>
                </c:pt>
                <c:pt idx="192">
                  <c:v>0.36799999999999999</c:v>
                </c:pt>
                <c:pt idx="193">
                  <c:v>0.32200000000000001</c:v>
                </c:pt>
                <c:pt idx="194">
                  <c:v>0.253</c:v>
                </c:pt>
                <c:pt idx="195">
                  <c:v>0.20699999999999999</c:v>
                </c:pt>
                <c:pt idx="196">
                  <c:v>0.161</c:v>
                </c:pt>
                <c:pt idx="197">
                  <c:v>0.13800000000000001</c:v>
                </c:pt>
                <c:pt idx="198">
                  <c:v>0.115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D-84A7-FC41-A800-FA06353F59B4}"/>
            </c:ext>
          </c:extLst>
        </c:ser>
        <c:ser>
          <c:idx val="7"/>
          <c:order val="7"/>
          <c:tx>
            <c:strRef>
              <c:f>'Data Organization Sheet '!$G$5</c:f>
              <c:strCache>
                <c:ptCount val="1"/>
                <c:pt idx="0">
                  <c:v>15k to 20k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[0]!ts7C2_9F78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6.8000000000000005E-2</c:v>
                </c:pt>
                <c:pt idx="200">
                  <c:v>8.5000000000000006E-2</c:v>
                </c:pt>
                <c:pt idx="201">
                  <c:v>0.10200000000000001</c:v>
                </c:pt>
                <c:pt idx="202">
                  <c:v>0.11900000000000001</c:v>
                </c:pt>
                <c:pt idx="203">
                  <c:v>0.153</c:v>
                </c:pt>
                <c:pt idx="204">
                  <c:v>0.187</c:v>
                </c:pt>
                <c:pt idx="205">
                  <c:v>0.23800000000000002</c:v>
                </c:pt>
                <c:pt idx="206">
                  <c:v>0.27200000000000002</c:v>
                </c:pt>
                <c:pt idx="207">
                  <c:v>0.34</c:v>
                </c:pt>
                <c:pt idx="208">
                  <c:v>0.40800000000000003</c:v>
                </c:pt>
                <c:pt idx="209">
                  <c:v>0.49300000000000005</c:v>
                </c:pt>
                <c:pt idx="210">
                  <c:v>0.57800000000000007</c:v>
                </c:pt>
                <c:pt idx="211">
                  <c:v>0.68</c:v>
                </c:pt>
                <c:pt idx="212">
                  <c:v>0.81600000000000006</c:v>
                </c:pt>
                <c:pt idx="213">
                  <c:v>0.95200000000000007</c:v>
                </c:pt>
                <c:pt idx="214">
                  <c:v>1.1220000000000001</c:v>
                </c:pt>
                <c:pt idx="215">
                  <c:v>1.3089999999999999</c:v>
                </c:pt>
                <c:pt idx="216">
                  <c:v>1.5129999999999999</c:v>
                </c:pt>
                <c:pt idx="217">
                  <c:v>1.7509999999999999</c:v>
                </c:pt>
                <c:pt idx="218">
                  <c:v>2.0059999999999998</c:v>
                </c:pt>
                <c:pt idx="219">
                  <c:v>2.2949999999999999</c:v>
                </c:pt>
                <c:pt idx="220">
                  <c:v>2.6179999999999999</c:v>
                </c:pt>
                <c:pt idx="221">
                  <c:v>2.9749999999999996</c:v>
                </c:pt>
                <c:pt idx="222">
                  <c:v>3.3660000000000001</c:v>
                </c:pt>
                <c:pt idx="223">
                  <c:v>3.7909999999999999</c:v>
                </c:pt>
                <c:pt idx="224">
                  <c:v>4.2329999999999997</c:v>
                </c:pt>
                <c:pt idx="225">
                  <c:v>4.7260000000000009</c:v>
                </c:pt>
                <c:pt idx="226">
                  <c:v>5.2530000000000001</c:v>
                </c:pt>
                <c:pt idx="227">
                  <c:v>5.7970000000000006</c:v>
                </c:pt>
                <c:pt idx="228">
                  <c:v>6.375</c:v>
                </c:pt>
                <c:pt idx="229">
                  <c:v>6.9869999999999992</c:v>
                </c:pt>
                <c:pt idx="230">
                  <c:v>7.6160000000000005</c:v>
                </c:pt>
                <c:pt idx="231">
                  <c:v>8.2789999999999999</c:v>
                </c:pt>
                <c:pt idx="232">
                  <c:v>8.9420000000000002</c:v>
                </c:pt>
                <c:pt idx="233">
                  <c:v>9.6219999999999999</c:v>
                </c:pt>
                <c:pt idx="234">
                  <c:v>10.318999999999999</c:v>
                </c:pt>
                <c:pt idx="235">
                  <c:v>10.999000000000001</c:v>
                </c:pt>
                <c:pt idx="236">
                  <c:v>11.679</c:v>
                </c:pt>
                <c:pt idx="237">
                  <c:v>12.341999999999999</c:v>
                </c:pt>
                <c:pt idx="238">
                  <c:v>12.988</c:v>
                </c:pt>
                <c:pt idx="239">
                  <c:v>13.617000000000001</c:v>
                </c:pt>
                <c:pt idx="240">
                  <c:v>14.195</c:v>
                </c:pt>
                <c:pt idx="241">
                  <c:v>14.739000000000001</c:v>
                </c:pt>
                <c:pt idx="242">
                  <c:v>15.249000000000001</c:v>
                </c:pt>
                <c:pt idx="243">
                  <c:v>15.691000000000001</c:v>
                </c:pt>
                <c:pt idx="244">
                  <c:v>16.082000000000001</c:v>
                </c:pt>
                <c:pt idx="245">
                  <c:v>16.405000000000001</c:v>
                </c:pt>
                <c:pt idx="246">
                  <c:v>16.66</c:v>
                </c:pt>
                <c:pt idx="247">
                  <c:v>16.847000000000001</c:v>
                </c:pt>
                <c:pt idx="248">
                  <c:v>16.966000000000001</c:v>
                </c:pt>
                <c:pt idx="249">
                  <c:v>17</c:v>
                </c:pt>
                <c:pt idx="250">
                  <c:v>16.966000000000001</c:v>
                </c:pt>
                <c:pt idx="251">
                  <c:v>16.847000000000001</c:v>
                </c:pt>
                <c:pt idx="252">
                  <c:v>16.66</c:v>
                </c:pt>
                <c:pt idx="253">
                  <c:v>16.405000000000001</c:v>
                </c:pt>
                <c:pt idx="254">
                  <c:v>16.082000000000001</c:v>
                </c:pt>
                <c:pt idx="255">
                  <c:v>15.691000000000001</c:v>
                </c:pt>
                <c:pt idx="256">
                  <c:v>15.249000000000001</c:v>
                </c:pt>
                <c:pt idx="257">
                  <c:v>14.739000000000001</c:v>
                </c:pt>
                <c:pt idx="258">
                  <c:v>14.195</c:v>
                </c:pt>
                <c:pt idx="259">
                  <c:v>13.617000000000001</c:v>
                </c:pt>
                <c:pt idx="260">
                  <c:v>12.988</c:v>
                </c:pt>
                <c:pt idx="261">
                  <c:v>12.341999999999999</c:v>
                </c:pt>
                <c:pt idx="262">
                  <c:v>11.679</c:v>
                </c:pt>
                <c:pt idx="263">
                  <c:v>10.999000000000001</c:v>
                </c:pt>
                <c:pt idx="264">
                  <c:v>10.318999999999999</c:v>
                </c:pt>
                <c:pt idx="265">
                  <c:v>9.6219999999999999</c:v>
                </c:pt>
                <c:pt idx="266">
                  <c:v>8.9420000000000002</c:v>
                </c:pt>
                <c:pt idx="267">
                  <c:v>8.2789999999999999</c:v>
                </c:pt>
                <c:pt idx="268">
                  <c:v>7.6160000000000005</c:v>
                </c:pt>
                <c:pt idx="269">
                  <c:v>6.9869999999999992</c:v>
                </c:pt>
                <c:pt idx="270">
                  <c:v>6.375</c:v>
                </c:pt>
                <c:pt idx="271">
                  <c:v>5.7970000000000006</c:v>
                </c:pt>
                <c:pt idx="272">
                  <c:v>5.2530000000000001</c:v>
                </c:pt>
                <c:pt idx="273">
                  <c:v>4.7260000000000009</c:v>
                </c:pt>
                <c:pt idx="274">
                  <c:v>4.2329999999999997</c:v>
                </c:pt>
                <c:pt idx="275">
                  <c:v>3.7909999999999999</c:v>
                </c:pt>
                <c:pt idx="276">
                  <c:v>3.3660000000000001</c:v>
                </c:pt>
                <c:pt idx="277">
                  <c:v>2.9749999999999996</c:v>
                </c:pt>
                <c:pt idx="278">
                  <c:v>2.6179999999999999</c:v>
                </c:pt>
                <c:pt idx="279">
                  <c:v>2.2949999999999999</c:v>
                </c:pt>
                <c:pt idx="280">
                  <c:v>2.0059999999999998</c:v>
                </c:pt>
                <c:pt idx="281">
                  <c:v>1.7509999999999999</c:v>
                </c:pt>
                <c:pt idx="282">
                  <c:v>1.5129999999999999</c:v>
                </c:pt>
                <c:pt idx="283">
                  <c:v>1.3089999999999999</c:v>
                </c:pt>
                <c:pt idx="284">
                  <c:v>1.1220000000000001</c:v>
                </c:pt>
                <c:pt idx="285">
                  <c:v>0.95200000000000007</c:v>
                </c:pt>
                <c:pt idx="286">
                  <c:v>0.81600000000000006</c:v>
                </c:pt>
                <c:pt idx="287">
                  <c:v>0.68</c:v>
                </c:pt>
                <c:pt idx="288">
                  <c:v>0.57800000000000007</c:v>
                </c:pt>
                <c:pt idx="289">
                  <c:v>0.49300000000000005</c:v>
                </c:pt>
                <c:pt idx="290">
                  <c:v>0.40800000000000003</c:v>
                </c:pt>
                <c:pt idx="291">
                  <c:v>0.34</c:v>
                </c:pt>
                <c:pt idx="292">
                  <c:v>0.27200000000000002</c:v>
                </c:pt>
                <c:pt idx="293">
                  <c:v>0.23800000000000002</c:v>
                </c:pt>
                <c:pt idx="294">
                  <c:v>0.187</c:v>
                </c:pt>
                <c:pt idx="295">
                  <c:v>0.153</c:v>
                </c:pt>
                <c:pt idx="296">
                  <c:v>0.11900000000000001</c:v>
                </c:pt>
                <c:pt idx="297">
                  <c:v>0.10200000000000001</c:v>
                </c:pt>
                <c:pt idx="298">
                  <c:v>8.5000000000000006E-2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84A7-FC41-A800-FA06353F59B4}"/>
            </c:ext>
          </c:extLst>
        </c:ser>
        <c:ser>
          <c:idx val="9"/>
          <c:order val="9"/>
          <c:tx>
            <c:strRef>
              <c:f>'Data Organization Sheet '!$G$6</c:f>
              <c:strCache>
                <c:ptCount val="1"/>
                <c:pt idx="0">
                  <c:v>20k to 25k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[0]!ts7C2_6080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0.04</c:v>
                </c:pt>
                <c:pt idx="300">
                  <c:v>0.05</c:v>
                </c:pt>
                <c:pt idx="301">
                  <c:v>0.06</c:v>
                </c:pt>
                <c:pt idx="302">
                  <c:v>7.0000000000000007E-2</c:v>
                </c:pt>
                <c:pt idx="303">
                  <c:v>0.09</c:v>
                </c:pt>
                <c:pt idx="304">
                  <c:v>0.10999999999999999</c:v>
                </c:pt>
                <c:pt idx="305">
                  <c:v>0.14000000000000001</c:v>
                </c:pt>
                <c:pt idx="306">
                  <c:v>0.16</c:v>
                </c:pt>
                <c:pt idx="307">
                  <c:v>0.2</c:v>
                </c:pt>
                <c:pt idx="308">
                  <c:v>0.24</c:v>
                </c:pt>
                <c:pt idx="309">
                  <c:v>0.29000000000000004</c:v>
                </c:pt>
                <c:pt idx="310">
                  <c:v>0.34</c:v>
                </c:pt>
                <c:pt idx="311">
                  <c:v>0.4</c:v>
                </c:pt>
                <c:pt idx="312">
                  <c:v>0.48</c:v>
                </c:pt>
                <c:pt idx="313">
                  <c:v>0.56000000000000005</c:v>
                </c:pt>
                <c:pt idx="314">
                  <c:v>0.66</c:v>
                </c:pt>
                <c:pt idx="315">
                  <c:v>0.77</c:v>
                </c:pt>
                <c:pt idx="316">
                  <c:v>0.8899999999999999</c:v>
                </c:pt>
                <c:pt idx="317">
                  <c:v>1.03</c:v>
                </c:pt>
                <c:pt idx="318">
                  <c:v>1.18</c:v>
                </c:pt>
                <c:pt idx="319">
                  <c:v>1.35</c:v>
                </c:pt>
                <c:pt idx="320">
                  <c:v>1.54</c:v>
                </c:pt>
                <c:pt idx="321">
                  <c:v>1.75</c:v>
                </c:pt>
                <c:pt idx="322">
                  <c:v>1.98</c:v>
                </c:pt>
                <c:pt idx="323">
                  <c:v>2.23</c:v>
                </c:pt>
                <c:pt idx="324">
                  <c:v>2.4900000000000002</c:v>
                </c:pt>
                <c:pt idx="325">
                  <c:v>2.7800000000000002</c:v>
                </c:pt>
                <c:pt idx="326">
                  <c:v>3.09</c:v>
                </c:pt>
                <c:pt idx="327">
                  <c:v>3.41</c:v>
                </c:pt>
                <c:pt idx="328">
                  <c:v>3.75</c:v>
                </c:pt>
                <c:pt idx="329">
                  <c:v>4.1099999999999994</c:v>
                </c:pt>
                <c:pt idx="330">
                  <c:v>4.4800000000000004</c:v>
                </c:pt>
                <c:pt idx="331">
                  <c:v>4.87</c:v>
                </c:pt>
                <c:pt idx="332">
                  <c:v>5.26</c:v>
                </c:pt>
                <c:pt idx="333">
                  <c:v>5.6599999999999993</c:v>
                </c:pt>
                <c:pt idx="334">
                  <c:v>6.07</c:v>
                </c:pt>
                <c:pt idx="335">
                  <c:v>6.4700000000000006</c:v>
                </c:pt>
                <c:pt idx="336">
                  <c:v>6.870000000000001</c:v>
                </c:pt>
                <c:pt idx="337">
                  <c:v>7.26</c:v>
                </c:pt>
                <c:pt idx="338">
                  <c:v>7.6400000000000006</c:v>
                </c:pt>
                <c:pt idx="339">
                  <c:v>8.01</c:v>
                </c:pt>
                <c:pt idx="340">
                  <c:v>8.35</c:v>
                </c:pt>
                <c:pt idx="341">
                  <c:v>8.67</c:v>
                </c:pt>
                <c:pt idx="342">
                  <c:v>8.9700000000000006</c:v>
                </c:pt>
                <c:pt idx="343">
                  <c:v>9.23</c:v>
                </c:pt>
                <c:pt idx="344">
                  <c:v>9.4599999999999991</c:v>
                </c:pt>
                <c:pt idx="345">
                  <c:v>9.65</c:v>
                </c:pt>
                <c:pt idx="346">
                  <c:v>9.8000000000000007</c:v>
                </c:pt>
                <c:pt idx="347">
                  <c:v>9.91</c:v>
                </c:pt>
                <c:pt idx="348">
                  <c:v>9.98</c:v>
                </c:pt>
                <c:pt idx="349">
                  <c:v>10</c:v>
                </c:pt>
                <c:pt idx="350">
                  <c:v>9.98</c:v>
                </c:pt>
                <c:pt idx="351">
                  <c:v>9.91</c:v>
                </c:pt>
                <c:pt idx="352">
                  <c:v>9.8000000000000007</c:v>
                </c:pt>
                <c:pt idx="353">
                  <c:v>9.65</c:v>
                </c:pt>
                <c:pt idx="354">
                  <c:v>9.4599999999999991</c:v>
                </c:pt>
                <c:pt idx="355">
                  <c:v>9.23</c:v>
                </c:pt>
                <c:pt idx="356">
                  <c:v>8.9700000000000006</c:v>
                </c:pt>
                <c:pt idx="357">
                  <c:v>8.67</c:v>
                </c:pt>
                <c:pt idx="358">
                  <c:v>8.35</c:v>
                </c:pt>
                <c:pt idx="359">
                  <c:v>8.01</c:v>
                </c:pt>
                <c:pt idx="360">
                  <c:v>7.6400000000000006</c:v>
                </c:pt>
                <c:pt idx="361">
                  <c:v>7.26</c:v>
                </c:pt>
                <c:pt idx="362">
                  <c:v>6.870000000000001</c:v>
                </c:pt>
                <c:pt idx="363">
                  <c:v>6.4700000000000006</c:v>
                </c:pt>
                <c:pt idx="364">
                  <c:v>6.07</c:v>
                </c:pt>
                <c:pt idx="365">
                  <c:v>5.6599999999999993</c:v>
                </c:pt>
                <c:pt idx="366">
                  <c:v>5.26</c:v>
                </c:pt>
                <c:pt idx="367">
                  <c:v>4.87</c:v>
                </c:pt>
                <c:pt idx="368">
                  <c:v>4.4800000000000004</c:v>
                </c:pt>
                <c:pt idx="369">
                  <c:v>4.1099999999999994</c:v>
                </c:pt>
                <c:pt idx="370">
                  <c:v>3.75</c:v>
                </c:pt>
                <c:pt idx="371">
                  <c:v>3.41</c:v>
                </c:pt>
                <c:pt idx="372">
                  <c:v>3.09</c:v>
                </c:pt>
                <c:pt idx="373">
                  <c:v>2.7800000000000002</c:v>
                </c:pt>
                <c:pt idx="374">
                  <c:v>2.4900000000000002</c:v>
                </c:pt>
                <c:pt idx="375">
                  <c:v>2.23</c:v>
                </c:pt>
                <c:pt idx="376">
                  <c:v>1.98</c:v>
                </c:pt>
                <c:pt idx="377">
                  <c:v>1.75</c:v>
                </c:pt>
                <c:pt idx="378">
                  <c:v>1.54</c:v>
                </c:pt>
                <c:pt idx="379">
                  <c:v>1.35</c:v>
                </c:pt>
                <c:pt idx="380">
                  <c:v>1.18</c:v>
                </c:pt>
                <c:pt idx="381">
                  <c:v>1.03</c:v>
                </c:pt>
                <c:pt idx="382">
                  <c:v>0.8899999999999999</c:v>
                </c:pt>
                <c:pt idx="383">
                  <c:v>0.77</c:v>
                </c:pt>
                <c:pt idx="384">
                  <c:v>0.66</c:v>
                </c:pt>
                <c:pt idx="385">
                  <c:v>0.56000000000000005</c:v>
                </c:pt>
                <c:pt idx="386">
                  <c:v>0.48</c:v>
                </c:pt>
                <c:pt idx="387">
                  <c:v>0.4</c:v>
                </c:pt>
                <c:pt idx="388">
                  <c:v>0.34</c:v>
                </c:pt>
                <c:pt idx="389">
                  <c:v>0.29000000000000004</c:v>
                </c:pt>
                <c:pt idx="390">
                  <c:v>0.24</c:v>
                </c:pt>
                <c:pt idx="391">
                  <c:v>0.2</c:v>
                </c:pt>
                <c:pt idx="392">
                  <c:v>0.16</c:v>
                </c:pt>
                <c:pt idx="393">
                  <c:v>0.14000000000000001</c:v>
                </c:pt>
                <c:pt idx="394">
                  <c:v>0.10999999999999999</c:v>
                </c:pt>
                <c:pt idx="395">
                  <c:v>0.09</c:v>
                </c:pt>
                <c:pt idx="396">
                  <c:v>7.0000000000000007E-2</c:v>
                </c:pt>
                <c:pt idx="397">
                  <c:v>0.06</c:v>
                </c:pt>
                <c:pt idx="398">
                  <c:v>0.05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F-84A7-FC41-A800-FA06353F59B4}"/>
            </c:ext>
          </c:extLst>
        </c:ser>
        <c:ser>
          <c:idx val="11"/>
          <c:order val="11"/>
          <c:tx>
            <c:strRef>
              <c:f>'Data Organization Sheet '!$G$7</c:f>
              <c:strCache>
                <c:ptCount val="1"/>
                <c:pt idx="0">
                  <c:v>0 to 5k</c:v>
                </c:pt>
              </c:strCache>
            </c:strRef>
          </c:tx>
          <c:spPr>
            <a:ln w="63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[0]!ts7C2_177A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2.8000000000000001E-2</c:v>
                </c:pt>
                <c:pt idx="400">
                  <c:v>3.5000000000000003E-2</c:v>
                </c:pt>
                <c:pt idx="401">
                  <c:v>4.2000000000000003E-2</c:v>
                </c:pt>
                <c:pt idx="402">
                  <c:v>4.9000000000000002E-2</c:v>
                </c:pt>
                <c:pt idx="403">
                  <c:v>6.3E-2</c:v>
                </c:pt>
                <c:pt idx="404">
                  <c:v>7.6999999999999999E-2</c:v>
                </c:pt>
                <c:pt idx="405">
                  <c:v>9.8000000000000004E-2</c:v>
                </c:pt>
                <c:pt idx="406">
                  <c:v>0.112</c:v>
                </c:pt>
                <c:pt idx="407">
                  <c:v>0.14000000000000001</c:v>
                </c:pt>
                <c:pt idx="408">
                  <c:v>0.16800000000000001</c:v>
                </c:pt>
                <c:pt idx="409">
                  <c:v>0.20300000000000001</c:v>
                </c:pt>
                <c:pt idx="410">
                  <c:v>0.23800000000000002</c:v>
                </c:pt>
                <c:pt idx="411">
                  <c:v>0.28000000000000003</c:v>
                </c:pt>
                <c:pt idx="412">
                  <c:v>0.33600000000000002</c:v>
                </c:pt>
                <c:pt idx="413">
                  <c:v>0.39200000000000002</c:v>
                </c:pt>
                <c:pt idx="414">
                  <c:v>0.46200000000000002</c:v>
                </c:pt>
                <c:pt idx="415">
                  <c:v>0.53900000000000003</c:v>
                </c:pt>
                <c:pt idx="416">
                  <c:v>0.623</c:v>
                </c:pt>
                <c:pt idx="417">
                  <c:v>0.72099999999999997</c:v>
                </c:pt>
                <c:pt idx="418">
                  <c:v>0.82599999999999996</c:v>
                </c:pt>
                <c:pt idx="419">
                  <c:v>0.94500000000000006</c:v>
                </c:pt>
                <c:pt idx="420">
                  <c:v>1.0780000000000001</c:v>
                </c:pt>
                <c:pt idx="421">
                  <c:v>1.2249999999999999</c:v>
                </c:pt>
                <c:pt idx="422">
                  <c:v>1.3860000000000001</c:v>
                </c:pt>
                <c:pt idx="423">
                  <c:v>1.5609999999999999</c:v>
                </c:pt>
                <c:pt idx="424">
                  <c:v>1.7429999999999999</c:v>
                </c:pt>
                <c:pt idx="425">
                  <c:v>1.9460000000000002</c:v>
                </c:pt>
                <c:pt idx="426">
                  <c:v>2.1629999999999998</c:v>
                </c:pt>
                <c:pt idx="427">
                  <c:v>2.387</c:v>
                </c:pt>
                <c:pt idx="428">
                  <c:v>2.625</c:v>
                </c:pt>
                <c:pt idx="429">
                  <c:v>2.8769999999999998</c:v>
                </c:pt>
                <c:pt idx="430">
                  <c:v>3.1360000000000001</c:v>
                </c:pt>
                <c:pt idx="431">
                  <c:v>3.4089999999999998</c:v>
                </c:pt>
                <c:pt idx="432">
                  <c:v>3.6820000000000004</c:v>
                </c:pt>
                <c:pt idx="433">
                  <c:v>3.9619999999999997</c:v>
                </c:pt>
                <c:pt idx="434">
                  <c:v>4.2489999999999997</c:v>
                </c:pt>
                <c:pt idx="435">
                  <c:v>4.5289999999999999</c:v>
                </c:pt>
                <c:pt idx="436">
                  <c:v>4.8090000000000002</c:v>
                </c:pt>
                <c:pt idx="437">
                  <c:v>5.0819999999999999</c:v>
                </c:pt>
                <c:pt idx="438">
                  <c:v>5.3479999999999999</c:v>
                </c:pt>
                <c:pt idx="439">
                  <c:v>5.6070000000000002</c:v>
                </c:pt>
                <c:pt idx="440">
                  <c:v>5.8449999999999998</c:v>
                </c:pt>
                <c:pt idx="441">
                  <c:v>6.069</c:v>
                </c:pt>
                <c:pt idx="442">
                  <c:v>6.2789999999999999</c:v>
                </c:pt>
                <c:pt idx="443">
                  <c:v>6.4610000000000003</c:v>
                </c:pt>
                <c:pt idx="444">
                  <c:v>6.6219999999999999</c:v>
                </c:pt>
                <c:pt idx="445">
                  <c:v>6.7549999999999999</c:v>
                </c:pt>
                <c:pt idx="446">
                  <c:v>6.8599999999999994</c:v>
                </c:pt>
                <c:pt idx="447">
                  <c:v>6.9370000000000003</c:v>
                </c:pt>
                <c:pt idx="448">
                  <c:v>6.9859999999999998</c:v>
                </c:pt>
                <c:pt idx="449">
                  <c:v>7</c:v>
                </c:pt>
                <c:pt idx="450">
                  <c:v>6.9859999999999998</c:v>
                </c:pt>
                <c:pt idx="451">
                  <c:v>6.9370000000000003</c:v>
                </c:pt>
                <c:pt idx="452">
                  <c:v>6.8599999999999994</c:v>
                </c:pt>
                <c:pt idx="453">
                  <c:v>6.7549999999999999</c:v>
                </c:pt>
                <c:pt idx="454">
                  <c:v>6.6219999999999999</c:v>
                </c:pt>
                <c:pt idx="455">
                  <c:v>6.4610000000000003</c:v>
                </c:pt>
                <c:pt idx="456">
                  <c:v>6.2789999999999999</c:v>
                </c:pt>
                <c:pt idx="457">
                  <c:v>6.069</c:v>
                </c:pt>
                <c:pt idx="458">
                  <c:v>5.8449999999999998</c:v>
                </c:pt>
                <c:pt idx="459">
                  <c:v>5.6070000000000002</c:v>
                </c:pt>
                <c:pt idx="460">
                  <c:v>5.3479999999999999</c:v>
                </c:pt>
                <c:pt idx="461">
                  <c:v>5.0819999999999999</c:v>
                </c:pt>
                <c:pt idx="462">
                  <c:v>4.8090000000000002</c:v>
                </c:pt>
                <c:pt idx="463">
                  <c:v>4.5289999999999999</c:v>
                </c:pt>
                <c:pt idx="464">
                  <c:v>4.2489999999999997</c:v>
                </c:pt>
                <c:pt idx="465">
                  <c:v>3.9619999999999997</c:v>
                </c:pt>
                <c:pt idx="466">
                  <c:v>3.6820000000000004</c:v>
                </c:pt>
                <c:pt idx="467">
                  <c:v>3.4089999999999998</c:v>
                </c:pt>
                <c:pt idx="468">
                  <c:v>3.1360000000000001</c:v>
                </c:pt>
                <c:pt idx="469">
                  <c:v>2.8769999999999998</c:v>
                </c:pt>
                <c:pt idx="470">
                  <c:v>2.625</c:v>
                </c:pt>
                <c:pt idx="471">
                  <c:v>2.387</c:v>
                </c:pt>
                <c:pt idx="472">
                  <c:v>2.1629999999999998</c:v>
                </c:pt>
                <c:pt idx="473">
                  <c:v>1.9460000000000002</c:v>
                </c:pt>
                <c:pt idx="474">
                  <c:v>1.7429999999999999</c:v>
                </c:pt>
                <c:pt idx="475">
                  <c:v>1.5609999999999999</c:v>
                </c:pt>
                <c:pt idx="476">
                  <c:v>1.3860000000000001</c:v>
                </c:pt>
                <c:pt idx="477">
                  <c:v>1.2249999999999999</c:v>
                </c:pt>
                <c:pt idx="478">
                  <c:v>1.0780000000000001</c:v>
                </c:pt>
                <c:pt idx="479">
                  <c:v>0.94500000000000006</c:v>
                </c:pt>
                <c:pt idx="480">
                  <c:v>0.82599999999999996</c:v>
                </c:pt>
                <c:pt idx="481">
                  <c:v>0.72099999999999997</c:v>
                </c:pt>
                <c:pt idx="482">
                  <c:v>0.623</c:v>
                </c:pt>
                <c:pt idx="483">
                  <c:v>0.53900000000000003</c:v>
                </c:pt>
                <c:pt idx="484">
                  <c:v>0.46200000000000002</c:v>
                </c:pt>
                <c:pt idx="485">
                  <c:v>0.39200000000000002</c:v>
                </c:pt>
                <c:pt idx="486">
                  <c:v>0.33600000000000002</c:v>
                </c:pt>
                <c:pt idx="487">
                  <c:v>0.28000000000000003</c:v>
                </c:pt>
                <c:pt idx="488">
                  <c:v>0.23800000000000002</c:v>
                </c:pt>
                <c:pt idx="489">
                  <c:v>0.20300000000000001</c:v>
                </c:pt>
                <c:pt idx="490">
                  <c:v>0.16800000000000001</c:v>
                </c:pt>
                <c:pt idx="491">
                  <c:v>0.14000000000000001</c:v>
                </c:pt>
                <c:pt idx="492">
                  <c:v>0.112</c:v>
                </c:pt>
                <c:pt idx="493">
                  <c:v>9.8000000000000004E-2</c:v>
                </c:pt>
                <c:pt idx="494">
                  <c:v>7.6999999999999999E-2</c:v>
                </c:pt>
                <c:pt idx="495">
                  <c:v>6.3E-2</c:v>
                </c:pt>
                <c:pt idx="496">
                  <c:v>4.9000000000000002E-2</c:v>
                </c:pt>
                <c:pt idx="497">
                  <c:v>4.2000000000000003E-2</c:v>
                </c:pt>
                <c:pt idx="498">
                  <c:v>3.5000000000000003E-2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0-84A7-FC41-A800-FA06353F59B4}"/>
            </c:ext>
          </c:extLst>
        </c:ser>
        <c:ser>
          <c:idx val="13"/>
          <c:order val="13"/>
          <c:tx>
            <c:strRef>
              <c:f>'Data Organization Sheet '!$G$8</c:f>
              <c:strCache>
                <c:ptCount val="1"/>
                <c:pt idx="0">
                  <c:v>25k to 35k</c:v>
                </c:pt>
              </c:strCache>
            </c:strRef>
          </c:tx>
          <c:spPr>
            <a:ln w="63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[0]!ts7C2_D69E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0.02</c:v>
                </c:pt>
                <c:pt idx="500">
                  <c:v>2.5000000000000001E-2</c:v>
                </c:pt>
                <c:pt idx="501">
                  <c:v>0.03</c:v>
                </c:pt>
                <c:pt idx="502">
                  <c:v>3.5000000000000003E-2</c:v>
                </c:pt>
                <c:pt idx="503">
                  <c:v>4.4999999999999998E-2</c:v>
                </c:pt>
                <c:pt idx="504">
                  <c:v>5.4999999999999993E-2</c:v>
                </c:pt>
                <c:pt idx="505">
                  <c:v>7.0000000000000007E-2</c:v>
                </c:pt>
                <c:pt idx="506">
                  <c:v>0.08</c:v>
                </c:pt>
                <c:pt idx="507">
                  <c:v>0.1</c:v>
                </c:pt>
                <c:pt idx="508">
                  <c:v>0.12</c:v>
                </c:pt>
                <c:pt idx="509">
                  <c:v>0.14500000000000002</c:v>
                </c:pt>
                <c:pt idx="510">
                  <c:v>0.17</c:v>
                </c:pt>
                <c:pt idx="511">
                  <c:v>0.2</c:v>
                </c:pt>
                <c:pt idx="512">
                  <c:v>0.24</c:v>
                </c:pt>
                <c:pt idx="513">
                  <c:v>0.28000000000000003</c:v>
                </c:pt>
                <c:pt idx="514">
                  <c:v>0.33</c:v>
                </c:pt>
                <c:pt idx="515">
                  <c:v>0.38500000000000001</c:v>
                </c:pt>
                <c:pt idx="516">
                  <c:v>0.44499999999999995</c:v>
                </c:pt>
                <c:pt idx="517">
                  <c:v>0.51500000000000001</c:v>
                </c:pt>
                <c:pt idx="518">
                  <c:v>0.59</c:v>
                </c:pt>
                <c:pt idx="519">
                  <c:v>0.67500000000000004</c:v>
                </c:pt>
                <c:pt idx="520">
                  <c:v>0.77</c:v>
                </c:pt>
                <c:pt idx="521">
                  <c:v>0.875</c:v>
                </c:pt>
                <c:pt idx="522">
                  <c:v>0.99</c:v>
                </c:pt>
                <c:pt idx="523">
                  <c:v>1.115</c:v>
                </c:pt>
                <c:pt idx="524">
                  <c:v>1.2450000000000001</c:v>
                </c:pt>
                <c:pt idx="525">
                  <c:v>1.3900000000000001</c:v>
                </c:pt>
                <c:pt idx="526">
                  <c:v>1.5449999999999999</c:v>
                </c:pt>
                <c:pt idx="527">
                  <c:v>1.7050000000000001</c:v>
                </c:pt>
                <c:pt idx="528">
                  <c:v>1.875</c:v>
                </c:pt>
                <c:pt idx="529">
                  <c:v>2.0549999999999997</c:v>
                </c:pt>
                <c:pt idx="530">
                  <c:v>2.2400000000000002</c:v>
                </c:pt>
                <c:pt idx="531">
                  <c:v>2.4350000000000001</c:v>
                </c:pt>
                <c:pt idx="532">
                  <c:v>2.63</c:v>
                </c:pt>
                <c:pt idx="533">
                  <c:v>2.8299999999999996</c:v>
                </c:pt>
                <c:pt idx="534">
                  <c:v>3.0350000000000001</c:v>
                </c:pt>
                <c:pt idx="535">
                  <c:v>3.2350000000000003</c:v>
                </c:pt>
                <c:pt idx="536">
                  <c:v>3.4350000000000005</c:v>
                </c:pt>
                <c:pt idx="537">
                  <c:v>3.63</c:v>
                </c:pt>
                <c:pt idx="538">
                  <c:v>3.8200000000000003</c:v>
                </c:pt>
                <c:pt idx="539">
                  <c:v>4.0049999999999999</c:v>
                </c:pt>
                <c:pt idx="540">
                  <c:v>4.1749999999999998</c:v>
                </c:pt>
                <c:pt idx="541">
                  <c:v>4.335</c:v>
                </c:pt>
                <c:pt idx="542">
                  <c:v>4.4850000000000003</c:v>
                </c:pt>
                <c:pt idx="543">
                  <c:v>4.6150000000000002</c:v>
                </c:pt>
                <c:pt idx="544">
                  <c:v>4.7299999999999995</c:v>
                </c:pt>
                <c:pt idx="545">
                  <c:v>4.8250000000000002</c:v>
                </c:pt>
                <c:pt idx="546">
                  <c:v>4.9000000000000004</c:v>
                </c:pt>
                <c:pt idx="547">
                  <c:v>4.9550000000000001</c:v>
                </c:pt>
                <c:pt idx="548">
                  <c:v>4.99</c:v>
                </c:pt>
                <c:pt idx="549">
                  <c:v>5</c:v>
                </c:pt>
                <c:pt idx="550">
                  <c:v>4.99</c:v>
                </c:pt>
                <c:pt idx="551">
                  <c:v>4.9550000000000001</c:v>
                </c:pt>
                <c:pt idx="552">
                  <c:v>4.9000000000000004</c:v>
                </c:pt>
                <c:pt idx="553">
                  <c:v>4.8250000000000002</c:v>
                </c:pt>
                <c:pt idx="554">
                  <c:v>4.7299999999999995</c:v>
                </c:pt>
                <c:pt idx="555">
                  <c:v>4.6150000000000002</c:v>
                </c:pt>
                <c:pt idx="556">
                  <c:v>4.4850000000000003</c:v>
                </c:pt>
                <c:pt idx="557">
                  <c:v>4.335</c:v>
                </c:pt>
                <c:pt idx="558">
                  <c:v>4.1749999999999998</c:v>
                </c:pt>
                <c:pt idx="559">
                  <c:v>4.0049999999999999</c:v>
                </c:pt>
                <c:pt idx="560">
                  <c:v>3.8200000000000003</c:v>
                </c:pt>
                <c:pt idx="561">
                  <c:v>3.63</c:v>
                </c:pt>
                <c:pt idx="562">
                  <c:v>3.4350000000000005</c:v>
                </c:pt>
                <c:pt idx="563">
                  <c:v>3.2350000000000003</c:v>
                </c:pt>
                <c:pt idx="564">
                  <c:v>3.0350000000000001</c:v>
                </c:pt>
                <c:pt idx="565">
                  <c:v>2.8299999999999996</c:v>
                </c:pt>
                <c:pt idx="566">
                  <c:v>2.63</c:v>
                </c:pt>
                <c:pt idx="567">
                  <c:v>2.4350000000000001</c:v>
                </c:pt>
                <c:pt idx="568">
                  <c:v>2.2400000000000002</c:v>
                </c:pt>
                <c:pt idx="569">
                  <c:v>2.0549999999999997</c:v>
                </c:pt>
                <c:pt idx="570">
                  <c:v>1.875</c:v>
                </c:pt>
                <c:pt idx="571">
                  <c:v>1.7050000000000001</c:v>
                </c:pt>
                <c:pt idx="572">
                  <c:v>1.5449999999999999</c:v>
                </c:pt>
                <c:pt idx="573">
                  <c:v>1.3900000000000001</c:v>
                </c:pt>
                <c:pt idx="574">
                  <c:v>1.2450000000000001</c:v>
                </c:pt>
                <c:pt idx="575">
                  <c:v>1.115</c:v>
                </c:pt>
                <c:pt idx="576">
                  <c:v>0.99</c:v>
                </c:pt>
                <c:pt idx="577">
                  <c:v>0.875</c:v>
                </c:pt>
                <c:pt idx="578">
                  <c:v>0.77</c:v>
                </c:pt>
                <c:pt idx="579">
                  <c:v>0.67500000000000004</c:v>
                </c:pt>
                <c:pt idx="580">
                  <c:v>0.59</c:v>
                </c:pt>
                <c:pt idx="581">
                  <c:v>0.51500000000000001</c:v>
                </c:pt>
                <c:pt idx="582">
                  <c:v>0.44499999999999995</c:v>
                </c:pt>
                <c:pt idx="583">
                  <c:v>0.38500000000000001</c:v>
                </c:pt>
                <c:pt idx="584">
                  <c:v>0.33</c:v>
                </c:pt>
                <c:pt idx="585">
                  <c:v>0.28000000000000003</c:v>
                </c:pt>
                <c:pt idx="586">
                  <c:v>0.24</c:v>
                </c:pt>
                <c:pt idx="587">
                  <c:v>0.2</c:v>
                </c:pt>
                <c:pt idx="588">
                  <c:v>0.17</c:v>
                </c:pt>
                <c:pt idx="589">
                  <c:v>0.14500000000000002</c:v>
                </c:pt>
                <c:pt idx="590">
                  <c:v>0.12</c:v>
                </c:pt>
                <c:pt idx="591">
                  <c:v>0.1</c:v>
                </c:pt>
                <c:pt idx="592">
                  <c:v>0.08</c:v>
                </c:pt>
                <c:pt idx="593">
                  <c:v>7.0000000000000007E-2</c:v>
                </c:pt>
                <c:pt idx="594">
                  <c:v>5.4999999999999993E-2</c:v>
                </c:pt>
                <c:pt idx="595">
                  <c:v>4.4999999999999998E-2</c:v>
                </c:pt>
                <c:pt idx="596">
                  <c:v>3.5000000000000003E-2</c:v>
                </c:pt>
                <c:pt idx="597">
                  <c:v>0.03</c:v>
                </c:pt>
                <c:pt idx="598">
                  <c:v>2.5000000000000001E-2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1-84A7-FC41-A800-FA06353F59B4}"/>
            </c:ext>
          </c:extLst>
        </c:ser>
        <c:ser>
          <c:idx val="15"/>
          <c:order val="15"/>
          <c:tx>
            <c:strRef>
              <c:f>'Data Organization Sheet '!$G$9</c:f>
              <c:strCache>
                <c:ptCount val="1"/>
                <c:pt idx="0">
                  <c:v>30k to 35k</c:v>
                </c:pt>
              </c:strCache>
            </c:strRef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[0]!ts7C2_06E3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1.2E-2</c:v>
                </c:pt>
                <c:pt idx="600">
                  <c:v>1.4999999999999999E-2</c:v>
                </c:pt>
                <c:pt idx="601">
                  <c:v>1.8000000000000002E-2</c:v>
                </c:pt>
                <c:pt idx="602">
                  <c:v>2.1000000000000001E-2</c:v>
                </c:pt>
                <c:pt idx="603">
                  <c:v>2.6999999999999996E-2</c:v>
                </c:pt>
                <c:pt idx="604">
                  <c:v>3.3000000000000002E-2</c:v>
                </c:pt>
                <c:pt idx="605">
                  <c:v>4.2000000000000003E-2</c:v>
                </c:pt>
                <c:pt idx="606">
                  <c:v>4.8000000000000001E-2</c:v>
                </c:pt>
                <c:pt idx="607">
                  <c:v>0.06</c:v>
                </c:pt>
                <c:pt idx="608">
                  <c:v>7.2000000000000008E-2</c:v>
                </c:pt>
                <c:pt idx="609">
                  <c:v>8.7000000000000008E-2</c:v>
                </c:pt>
                <c:pt idx="610">
                  <c:v>0.10200000000000001</c:v>
                </c:pt>
                <c:pt idx="611">
                  <c:v>0.12</c:v>
                </c:pt>
                <c:pt idx="612">
                  <c:v>0.14400000000000002</c:v>
                </c:pt>
                <c:pt idx="613">
                  <c:v>0.16800000000000001</c:v>
                </c:pt>
                <c:pt idx="614">
                  <c:v>0.19800000000000001</c:v>
                </c:pt>
                <c:pt idx="615">
                  <c:v>0.23099999999999998</c:v>
                </c:pt>
                <c:pt idx="616">
                  <c:v>0.26700000000000002</c:v>
                </c:pt>
                <c:pt idx="617">
                  <c:v>0.309</c:v>
                </c:pt>
                <c:pt idx="618">
                  <c:v>0.35399999999999998</c:v>
                </c:pt>
                <c:pt idx="619">
                  <c:v>0.40500000000000003</c:v>
                </c:pt>
                <c:pt idx="620">
                  <c:v>0.46199999999999997</c:v>
                </c:pt>
                <c:pt idx="621">
                  <c:v>0.52499999999999991</c:v>
                </c:pt>
                <c:pt idx="622">
                  <c:v>0.59400000000000008</c:v>
                </c:pt>
                <c:pt idx="623">
                  <c:v>0.66900000000000004</c:v>
                </c:pt>
                <c:pt idx="624">
                  <c:v>0.747</c:v>
                </c:pt>
                <c:pt idx="625">
                  <c:v>0.83400000000000007</c:v>
                </c:pt>
                <c:pt idx="626">
                  <c:v>0.92700000000000005</c:v>
                </c:pt>
                <c:pt idx="627">
                  <c:v>1.0230000000000001</c:v>
                </c:pt>
                <c:pt idx="628">
                  <c:v>1.125</c:v>
                </c:pt>
                <c:pt idx="629">
                  <c:v>1.2329999999999999</c:v>
                </c:pt>
                <c:pt idx="630">
                  <c:v>1.3440000000000001</c:v>
                </c:pt>
                <c:pt idx="631">
                  <c:v>1.4609999999999999</c:v>
                </c:pt>
                <c:pt idx="632">
                  <c:v>1.5780000000000001</c:v>
                </c:pt>
                <c:pt idx="633">
                  <c:v>1.698</c:v>
                </c:pt>
                <c:pt idx="634">
                  <c:v>1.821</c:v>
                </c:pt>
                <c:pt idx="635">
                  <c:v>1.9410000000000001</c:v>
                </c:pt>
                <c:pt idx="636">
                  <c:v>2.0609999999999999</c:v>
                </c:pt>
                <c:pt idx="637">
                  <c:v>2.1779999999999999</c:v>
                </c:pt>
                <c:pt idx="638">
                  <c:v>2.2919999999999998</c:v>
                </c:pt>
                <c:pt idx="639">
                  <c:v>2.403</c:v>
                </c:pt>
                <c:pt idx="640">
                  <c:v>2.5049999999999999</c:v>
                </c:pt>
                <c:pt idx="641">
                  <c:v>2.601</c:v>
                </c:pt>
                <c:pt idx="642">
                  <c:v>2.6909999999999998</c:v>
                </c:pt>
                <c:pt idx="643">
                  <c:v>2.7690000000000001</c:v>
                </c:pt>
                <c:pt idx="644">
                  <c:v>2.8380000000000001</c:v>
                </c:pt>
                <c:pt idx="645">
                  <c:v>2.895</c:v>
                </c:pt>
                <c:pt idx="646">
                  <c:v>2.94</c:v>
                </c:pt>
                <c:pt idx="647">
                  <c:v>2.9729999999999999</c:v>
                </c:pt>
                <c:pt idx="648">
                  <c:v>2.9939999999999998</c:v>
                </c:pt>
                <c:pt idx="649">
                  <c:v>3</c:v>
                </c:pt>
                <c:pt idx="650">
                  <c:v>2.9939999999999998</c:v>
                </c:pt>
                <c:pt idx="651">
                  <c:v>2.9729999999999999</c:v>
                </c:pt>
                <c:pt idx="652">
                  <c:v>2.94</c:v>
                </c:pt>
                <c:pt idx="653">
                  <c:v>2.895</c:v>
                </c:pt>
                <c:pt idx="654">
                  <c:v>2.8380000000000001</c:v>
                </c:pt>
                <c:pt idx="655">
                  <c:v>2.7690000000000001</c:v>
                </c:pt>
                <c:pt idx="656">
                  <c:v>2.6909999999999998</c:v>
                </c:pt>
                <c:pt idx="657">
                  <c:v>2.601</c:v>
                </c:pt>
                <c:pt idx="658">
                  <c:v>2.5049999999999999</c:v>
                </c:pt>
                <c:pt idx="659">
                  <c:v>2.403</c:v>
                </c:pt>
                <c:pt idx="660">
                  <c:v>2.2919999999999998</c:v>
                </c:pt>
                <c:pt idx="661">
                  <c:v>2.1779999999999999</c:v>
                </c:pt>
                <c:pt idx="662">
                  <c:v>2.0609999999999999</c:v>
                </c:pt>
                <c:pt idx="663">
                  <c:v>1.9410000000000001</c:v>
                </c:pt>
                <c:pt idx="664">
                  <c:v>1.821</c:v>
                </c:pt>
                <c:pt idx="665">
                  <c:v>1.698</c:v>
                </c:pt>
                <c:pt idx="666">
                  <c:v>1.5780000000000001</c:v>
                </c:pt>
                <c:pt idx="667">
                  <c:v>1.4609999999999999</c:v>
                </c:pt>
                <c:pt idx="668">
                  <c:v>1.3440000000000001</c:v>
                </c:pt>
                <c:pt idx="669">
                  <c:v>1.2329999999999999</c:v>
                </c:pt>
                <c:pt idx="670">
                  <c:v>1.125</c:v>
                </c:pt>
                <c:pt idx="671">
                  <c:v>1.0230000000000001</c:v>
                </c:pt>
                <c:pt idx="672">
                  <c:v>0.92700000000000005</c:v>
                </c:pt>
                <c:pt idx="673">
                  <c:v>0.83400000000000007</c:v>
                </c:pt>
                <c:pt idx="674">
                  <c:v>0.747</c:v>
                </c:pt>
                <c:pt idx="675">
                  <c:v>0.66900000000000004</c:v>
                </c:pt>
                <c:pt idx="676">
                  <c:v>0.59400000000000008</c:v>
                </c:pt>
                <c:pt idx="677">
                  <c:v>0.52499999999999991</c:v>
                </c:pt>
                <c:pt idx="678">
                  <c:v>0.46199999999999997</c:v>
                </c:pt>
                <c:pt idx="679">
                  <c:v>0.40500000000000003</c:v>
                </c:pt>
                <c:pt idx="680">
                  <c:v>0.35399999999999998</c:v>
                </c:pt>
                <c:pt idx="681">
                  <c:v>0.309</c:v>
                </c:pt>
                <c:pt idx="682">
                  <c:v>0.26700000000000002</c:v>
                </c:pt>
                <c:pt idx="683">
                  <c:v>0.23099999999999998</c:v>
                </c:pt>
                <c:pt idx="684">
                  <c:v>0.19800000000000001</c:v>
                </c:pt>
                <c:pt idx="685">
                  <c:v>0.16800000000000001</c:v>
                </c:pt>
                <c:pt idx="686">
                  <c:v>0.14400000000000002</c:v>
                </c:pt>
                <c:pt idx="687">
                  <c:v>0.12</c:v>
                </c:pt>
                <c:pt idx="688">
                  <c:v>0.10200000000000001</c:v>
                </c:pt>
                <c:pt idx="689">
                  <c:v>8.7000000000000008E-2</c:v>
                </c:pt>
                <c:pt idx="690">
                  <c:v>7.2000000000000008E-2</c:v>
                </c:pt>
                <c:pt idx="691">
                  <c:v>0.06</c:v>
                </c:pt>
                <c:pt idx="692">
                  <c:v>4.8000000000000001E-2</c:v>
                </c:pt>
                <c:pt idx="693">
                  <c:v>4.2000000000000003E-2</c:v>
                </c:pt>
                <c:pt idx="694">
                  <c:v>3.3000000000000002E-2</c:v>
                </c:pt>
                <c:pt idx="695">
                  <c:v>2.6999999999999996E-2</c:v>
                </c:pt>
                <c:pt idx="696">
                  <c:v>2.1000000000000001E-2</c:v>
                </c:pt>
                <c:pt idx="697">
                  <c:v>1.8000000000000002E-2</c:v>
                </c:pt>
                <c:pt idx="698">
                  <c:v>1.4999999999999999E-2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84A7-FC41-A800-FA06353F59B4}"/>
            </c:ext>
          </c:extLst>
        </c:ser>
        <c:ser>
          <c:idx val="17"/>
          <c:order val="17"/>
          <c:tx>
            <c:strRef>
              <c:f>'Data Organization Sheet '!$G$10</c:f>
              <c:strCache>
                <c:ptCount val="1"/>
                <c:pt idx="0">
                  <c:v>35k to 40k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[0]!ts7C2_3954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8.0000000000000002E-3</c:v>
                </c:pt>
                <c:pt idx="700">
                  <c:v>0.01</c:v>
                </c:pt>
                <c:pt idx="701">
                  <c:v>1.2E-2</c:v>
                </c:pt>
                <c:pt idx="702">
                  <c:v>1.4E-2</c:v>
                </c:pt>
                <c:pt idx="703">
                  <c:v>1.7999999999999999E-2</c:v>
                </c:pt>
                <c:pt idx="704">
                  <c:v>2.1999999999999999E-2</c:v>
                </c:pt>
                <c:pt idx="705">
                  <c:v>2.8000000000000001E-2</c:v>
                </c:pt>
                <c:pt idx="706">
                  <c:v>3.2000000000000001E-2</c:v>
                </c:pt>
                <c:pt idx="707">
                  <c:v>0.04</c:v>
                </c:pt>
                <c:pt idx="708">
                  <c:v>4.8000000000000001E-2</c:v>
                </c:pt>
                <c:pt idx="709">
                  <c:v>5.8000000000000003E-2</c:v>
                </c:pt>
                <c:pt idx="710">
                  <c:v>6.8000000000000005E-2</c:v>
                </c:pt>
                <c:pt idx="711">
                  <c:v>0.08</c:v>
                </c:pt>
                <c:pt idx="712">
                  <c:v>9.6000000000000002E-2</c:v>
                </c:pt>
                <c:pt idx="713">
                  <c:v>0.112</c:v>
                </c:pt>
                <c:pt idx="714">
                  <c:v>0.13200000000000001</c:v>
                </c:pt>
                <c:pt idx="715">
                  <c:v>0.154</c:v>
                </c:pt>
                <c:pt idx="716">
                  <c:v>0.17799999999999999</c:v>
                </c:pt>
                <c:pt idx="717">
                  <c:v>0.20599999999999999</c:v>
                </c:pt>
                <c:pt idx="718">
                  <c:v>0.23599999999999999</c:v>
                </c:pt>
                <c:pt idx="719">
                  <c:v>0.27</c:v>
                </c:pt>
                <c:pt idx="720">
                  <c:v>0.308</c:v>
                </c:pt>
                <c:pt idx="721">
                  <c:v>0.35</c:v>
                </c:pt>
                <c:pt idx="722">
                  <c:v>0.39600000000000002</c:v>
                </c:pt>
                <c:pt idx="723">
                  <c:v>0.44600000000000001</c:v>
                </c:pt>
                <c:pt idx="724">
                  <c:v>0.498</c:v>
                </c:pt>
                <c:pt idx="725">
                  <c:v>0.55600000000000005</c:v>
                </c:pt>
                <c:pt idx="726">
                  <c:v>0.61799999999999999</c:v>
                </c:pt>
                <c:pt idx="727">
                  <c:v>0.68200000000000005</c:v>
                </c:pt>
                <c:pt idx="728">
                  <c:v>0.75</c:v>
                </c:pt>
                <c:pt idx="729">
                  <c:v>0.82199999999999995</c:v>
                </c:pt>
                <c:pt idx="730">
                  <c:v>0.89600000000000002</c:v>
                </c:pt>
                <c:pt idx="731">
                  <c:v>0.97399999999999998</c:v>
                </c:pt>
                <c:pt idx="732">
                  <c:v>1.052</c:v>
                </c:pt>
                <c:pt idx="733">
                  <c:v>1.1319999999999999</c:v>
                </c:pt>
                <c:pt idx="734">
                  <c:v>1.214</c:v>
                </c:pt>
                <c:pt idx="735">
                  <c:v>1.294</c:v>
                </c:pt>
                <c:pt idx="736">
                  <c:v>1.3740000000000001</c:v>
                </c:pt>
                <c:pt idx="737">
                  <c:v>1.452</c:v>
                </c:pt>
                <c:pt idx="738">
                  <c:v>1.528</c:v>
                </c:pt>
                <c:pt idx="739">
                  <c:v>1.6020000000000001</c:v>
                </c:pt>
                <c:pt idx="740">
                  <c:v>1.67</c:v>
                </c:pt>
                <c:pt idx="741">
                  <c:v>1.734</c:v>
                </c:pt>
                <c:pt idx="742">
                  <c:v>1.794</c:v>
                </c:pt>
                <c:pt idx="743">
                  <c:v>1.8460000000000001</c:v>
                </c:pt>
                <c:pt idx="744">
                  <c:v>1.8919999999999999</c:v>
                </c:pt>
                <c:pt idx="745">
                  <c:v>1.93</c:v>
                </c:pt>
                <c:pt idx="746">
                  <c:v>1.96</c:v>
                </c:pt>
                <c:pt idx="747">
                  <c:v>1.982</c:v>
                </c:pt>
                <c:pt idx="748">
                  <c:v>1.996</c:v>
                </c:pt>
                <c:pt idx="749">
                  <c:v>2</c:v>
                </c:pt>
                <c:pt idx="750">
                  <c:v>1.996</c:v>
                </c:pt>
                <c:pt idx="751">
                  <c:v>1.982</c:v>
                </c:pt>
                <c:pt idx="752">
                  <c:v>1.96</c:v>
                </c:pt>
                <c:pt idx="753">
                  <c:v>1.93</c:v>
                </c:pt>
                <c:pt idx="754">
                  <c:v>1.8919999999999999</c:v>
                </c:pt>
                <c:pt idx="755">
                  <c:v>1.8460000000000001</c:v>
                </c:pt>
                <c:pt idx="756">
                  <c:v>1.794</c:v>
                </c:pt>
                <c:pt idx="757">
                  <c:v>1.734</c:v>
                </c:pt>
                <c:pt idx="758">
                  <c:v>1.67</c:v>
                </c:pt>
                <c:pt idx="759">
                  <c:v>1.6020000000000001</c:v>
                </c:pt>
                <c:pt idx="760">
                  <c:v>1.528</c:v>
                </c:pt>
                <c:pt idx="761">
                  <c:v>1.452</c:v>
                </c:pt>
                <c:pt idx="762">
                  <c:v>1.3740000000000001</c:v>
                </c:pt>
                <c:pt idx="763">
                  <c:v>1.294</c:v>
                </c:pt>
                <c:pt idx="764">
                  <c:v>1.214</c:v>
                </c:pt>
                <c:pt idx="765">
                  <c:v>1.1319999999999999</c:v>
                </c:pt>
                <c:pt idx="766">
                  <c:v>1.052</c:v>
                </c:pt>
                <c:pt idx="767">
                  <c:v>0.97399999999999998</c:v>
                </c:pt>
                <c:pt idx="768">
                  <c:v>0.89600000000000002</c:v>
                </c:pt>
                <c:pt idx="769">
                  <c:v>0.82199999999999995</c:v>
                </c:pt>
                <c:pt idx="770">
                  <c:v>0.75</c:v>
                </c:pt>
                <c:pt idx="771">
                  <c:v>0.68200000000000005</c:v>
                </c:pt>
                <c:pt idx="772">
                  <c:v>0.61799999999999999</c:v>
                </c:pt>
                <c:pt idx="773">
                  <c:v>0.55600000000000005</c:v>
                </c:pt>
                <c:pt idx="774">
                  <c:v>0.498</c:v>
                </c:pt>
                <c:pt idx="775">
                  <c:v>0.44600000000000001</c:v>
                </c:pt>
                <c:pt idx="776">
                  <c:v>0.39600000000000002</c:v>
                </c:pt>
                <c:pt idx="777">
                  <c:v>0.35</c:v>
                </c:pt>
                <c:pt idx="778">
                  <c:v>0.308</c:v>
                </c:pt>
                <c:pt idx="779">
                  <c:v>0.27</c:v>
                </c:pt>
                <c:pt idx="780">
                  <c:v>0.23599999999999999</c:v>
                </c:pt>
                <c:pt idx="781">
                  <c:v>0.20599999999999999</c:v>
                </c:pt>
                <c:pt idx="782">
                  <c:v>0.17799999999999999</c:v>
                </c:pt>
                <c:pt idx="783">
                  <c:v>0.154</c:v>
                </c:pt>
                <c:pt idx="784">
                  <c:v>0.13200000000000001</c:v>
                </c:pt>
                <c:pt idx="785">
                  <c:v>0.112</c:v>
                </c:pt>
                <c:pt idx="786">
                  <c:v>9.6000000000000002E-2</c:v>
                </c:pt>
                <c:pt idx="787">
                  <c:v>0.08</c:v>
                </c:pt>
                <c:pt idx="788">
                  <c:v>6.8000000000000005E-2</c:v>
                </c:pt>
                <c:pt idx="789">
                  <c:v>5.8000000000000003E-2</c:v>
                </c:pt>
                <c:pt idx="790">
                  <c:v>4.8000000000000001E-2</c:v>
                </c:pt>
                <c:pt idx="791">
                  <c:v>0.04</c:v>
                </c:pt>
                <c:pt idx="792">
                  <c:v>3.2000000000000001E-2</c:v>
                </c:pt>
                <c:pt idx="793">
                  <c:v>2.8000000000000001E-2</c:v>
                </c:pt>
                <c:pt idx="794">
                  <c:v>2.1999999999999999E-2</c:v>
                </c:pt>
                <c:pt idx="795">
                  <c:v>1.7999999999999999E-2</c:v>
                </c:pt>
                <c:pt idx="796">
                  <c:v>1.4E-2</c:v>
                </c:pt>
                <c:pt idx="797">
                  <c:v>1.2E-2</c:v>
                </c:pt>
                <c:pt idx="798">
                  <c:v>0.01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84A7-FC41-A800-FA06353F59B4}"/>
            </c:ext>
          </c:extLst>
        </c:ser>
        <c:ser>
          <c:idx val="19"/>
          <c:order val="19"/>
          <c:tx>
            <c:strRef>
              <c:f>'Data Organization Sheet '!$G$11</c:f>
              <c:strCache>
                <c:ptCount val="1"/>
                <c:pt idx="0">
                  <c:v>40k to 45k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[0]!ts7C2_764F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4.0000000000000001E-3</c:v>
                </c:pt>
                <c:pt idx="800">
                  <c:v>5.0000000000000001E-3</c:v>
                </c:pt>
                <c:pt idx="801">
                  <c:v>6.0000000000000001E-3</c:v>
                </c:pt>
                <c:pt idx="802">
                  <c:v>7.0000000000000001E-3</c:v>
                </c:pt>
                <c:pt idx="803">
                  <c:v>8.9999999999999993E-3</c:v>
                </c:pt>
                <c:pt idx="804">
                  <c:v>1.0999999999999999E-2</c:v>
                </c:pt>
                <c:pt idx="805">
                  <c:v>1.4E-2</c:v>
                </c:pt>
                <c:pt idx="806">
                  <c:v>1.6E-2</c:v>
                </c:pt>
                <c:pt idx="807">
                  <c:v>0.02</c:v>
                </c:pt>
                <c:pt idx="808">
                  <c:v>2.4E-2</c:v>
                </c:pt>
                <c:pt idx="809">
                  <c:v>2.9000000000000001E-2</c:v>
                </c:pt>
                <c:pt idx="810">
                  <c:v>3.4000000000000002E-2</c:v>
                </c:pt>
                <c:pt idx="811">
                  <c:v>0.04</c:v>
                </c:pt>
                <c:pt idx="812">
                  <c:v>4.8000000000000001E-2</c:v>
                </c:pt>
                <c:pt idx="813">
                  <c:v>5.6000000000000001E-2</c:v>
                </c:pt>
                <c:pt idx="814">
                  <c:v>6.6000000000000003E-2</c:v>
                </c:pt>
                <c:pt idx="815">
                  <c:v>7.6999999999999999E-2</c:v>
                </c:pt>
                <c:pt idx="816">
                  <c:v>8.8999999999999996E-2</c:v>
                </c:pt>
                <c:pt idx="817">
                  <c:v>0.10299999999999999</c:v>
                </c:pt>
                <c:pt idx="818">
                  <c:v>0.11799999999999999</c:v>
                </c:pt>
                <c:pt idx="819">
                  <c:v>0.13500000000000001</c:v>
                </c:pt>
                <c:pt idx="820">
                  <c:v>0.154</c:v>
                </c:pt>
                <c:pt idx="821">
                  <c:v>0.17499999999999999</c:v>
                </c:pt>
                <c:pt idx="822">
                  <c:v>0.19800000000000001</c:v>
                </c:pt>
                <c:pt idx="823">
                  <c:v>0.223</c:v>
                </c:pt>
                <c:pt idx="824">
                  <c:v>0.249</c:v>
                </c:pt>
                <c:pt idx="825">
                  <c:v>0.27800000000000002</c:v>
                </c:pt>
                <c:pt idx="826">
                  <c:v>0.309</c:v>
                </c:pt>
                <c:pt idx="827">
                  <c:v>0.34100000000000003</c:v>
                </c:pt>
                <c:pt idx="828">
                  <c:v>0.375</c:v>
                </c:pt>
                <c:pt idx="829">
                  <c:v>0.41099999999999998</c:v>
                </c:pt>
                <c:pt idx="830">
                  <c:v>0.44800000000000001</c:v>
                </c:pt>
                <c:pt idx="831">
                  <c:v>0.48699999999999999</c:v>
                </c:pt>
                <c:pt idx="832">
                  <c:v>0.52600000000000002</c:v>
                </c:pt>
                <c:pt idx="833">
                  <c:v>0.56599999999999995</c:v>
                </c:pt>
                <c:pt idx="834">
                  <c:v>0.60699999999999998</c:v>
                </c:pt>
                <c:pt idx="835">
                  <c:v>0.64700000000000002</c:v>
                </c:pt>
                <c:pt idx="836">
                  <c:v>0.68700000000000006</c:v>
                </c:pt>
                <c:pt idx="837">
                  <c:v>0.72599999999999998</c:v>
                </c:pt>
                <c:pt idx="838">
                  <c:v>0.76400000000000001</c:v>
                </c:pt>
                <c:pt idx="839">
                  <c:v>0.80100000000000005</c:v>
                </c:pt>
                <c:pt idx="840">
                  <c:v>0.83499999999999996</c:v>
                </c:pt>
                <c:pt idx="841">
                  <c:v>0.86699999999999999</c:v>
                </c:pt>
                <c:pt idx="842">
                  <c:v>0.89700000000000002</c:v>
                </c:pt>
                <c:pt idx="843">
                  <c:v>0.92300000000000004</c:v>
                </c:pt>
                <c:pt idx="844">
                  <c:v>0.94599999999999995</c:v>
                </c:pt>
                <c:pt idx="845">
                  <c:v>0.96499999999999997</c:v>
                </c:pt>
                <c:pt idx="846">
                  <c:v>0.98</c:v>
                </c:pt>
                <c:pt idx="847">
                  <c:v>0.99099999999999999</c:v>
                </c:pt>
                <c:pt idx="848">
                  <c:v>0.998</c:v>
                </c:pt>
                <c:pt idx="849">
                  <c:v>1</c:v>
                </c:pt>
                <c:pt idx="850">
                  <c:v>0.998</c:v>
                </c:pt>
                <c:pt idx="851">
                  <c:v>0.99099999999999999</c:v>
                </c:pt>
                <c:pt idx="852">
                  <c:v>0.98</c:v>
                </c:pt>
                <c:pt idx="853">
                  <c:v>0.96499999999999997</c:v>
                </c:pt>
                <c:pt idx="854">
                  <c:v>0.94599999999999995</c:v>
                </c:pt>
                <c:pt idx="855">
                  <c:v>0.92300000000000004</c:v>
                </c:pt>
                <c:pt idx="856">
                  <c:v>0.89700000000000002</c:v>
                </c:pt>
                <c:pt idx="857">
                  <c:v>0.86699999999999999</c:v>
                </c:pt>
                <c:pt idx="858">
                  <c:v>0.83499999999999996</c:v>
                </c:pt>
                <c:pt idx="859">
                  <c:v>0.80100000000000005</c:v>
                </c:pt>
                <c:pt idx="860">
                  <c:v>0.76400000000000001</c:v>
                </c:pt>
                <c:pt idx="861">
                  <c:v>0.72599999999999998</c:v>
                </c:pt>
                <c:pt idx="862">
                  <c:v>0.68700000000000006</c:v>
                </c:pt>
                <c:pt idx="863">
                  <c:v>0.64700000000000002</c:v>
                </c:pt>
                <c:pt idx="864">
                  <c:v>0.60699999999999998</c:v>
                </c:pt>
                <c:pt idx="865">
                  <c:v>0.56599999999999995</c:v>
                </c:pt>
                <c:pt idx="866">
                  <c:v>0.52600000000000002</c:v>
                </c:pt>
                <c:pt idx="867">
                  <c:v>0.48699999999999999</c:v>
                </c:pt>
                <c:pt idx="868">
                  <c:v>0.44800000000000001</c:v>
                </c:pt>
                <c:pt idx="869">
                  <c:v>0.41099999999999998</c:v>
                </c:pt>
                <c:pt idx="870">
                  <c:v>0.375</c:v>
                </c:pt>
                <c:pt idx="871">
                  <c:v>0.34100000000000003</c:v>
                </c:pt>
                <c:pt idx="872">
                  <c:v>0.309</c:v>
                </c:pt>
                <c:pt idx="873">
                  <c:v>0.27800000000000002</c:v>
                </c:pt>
                <c:pt idx="874">
                  <c:v>0.249</c:v>
                </c:pt>
                <c:pt idx="875">
                  <c:v>0.223</c:v>
                </c:pt>
                <c:pt idx="876">
                  <c:v>0.19800000000000001</c:v>
                </c:pt>
                <c:pt idx="877">
                  <c:v>0.17499999999999999</c:v>
                </c:pt>
                <c:pt idx="878">
                  <c:v>0.154</c:v>
                </c:pt>
                <c:pt idx="879">
                  <c:v>0.13500000000000001</c:v>
                </c:pt>
                <c:pt idx="880">
                  <c:v>0.11799999999999999</c:v>
                </c:pt>
                <c:pt idx="881">
                  <c:v>0.10299999999999999</c:v>
                </c:pt>
                <c:pt idx="882">
                  <c:v>8.8999999999999996E-2</c:v>
                </c:pt>
                <c:pt idx="883">
                  <c:v>7.6999999999999999E-2</c:v>
                </c:pt>
                <c:pt idx="884">
                  <c:v>6.6000000000000003E-2</c:v>
                </c:pt>
                <c:pt idx="885">
                  <c:v>5.6000000000000001E-2</c:v>
                </c:pt>
                <c:pt idx="886">
                  <c:v>4.8000000000000001E-2</c:v>
                </c:pt>
                <c:pt idx="887">
                  <c:v>0.04</c:v>
                </c:pt>
                <c:pt idx="888">
                  <c:v>3.4000000000000002E-2</c:v>
                </c:pt>
                <c:pt idx="889">
                  <c:v>2.9000000000000001E-2</c:v>
                </c:pt>
                <c:pt idx="890">
                  <c:v>2.4E-2</c:v>
                </c:pt>
                <c:pt idx="891">
                  <c:v>0.02</c:v>
                </c:pt>
                <c:pt idx="892">
                  <c:v>1.6E-2</c:v>
                </c:pt>
                <c:pt idx="893">
                  <c:v>1.4E-2</c:v>
                </c:pt>
                <c:pt idx="894">
                  <c:v>1.0999999999999999E-2</c:v>
                </c:pt>
                <c:pt idx="895">
                  <c:v>8.9999999999999993E-3</c:v>
                </c:pt>
                <c:pt idx="896">
                  <c:v>7.0000000000000001E-3</c:v>
                </c:pt>
                <c:pt idx="897">
                  <c:v>6.0000000000000001E-3</c:v>
                </c:pt>
                <c:pt idx="898">
                  <c:v>5.0000000000000001E-3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4-84A7-FC41-A800-FA06353F59B4}"/>
            </c:ext>
          </c:extLst>
        </c:ser>
        <c:ser>
          <c:idx val="21"/>
          <c:order val="21"/>
          <c:tx>
            <c:strRef>
              <c:f>'Data Organization Sheet '!$G$12</c:f>
              <c:strCache>
                <c:ptCount val="1"/>
                <c:pt idx="0">
                  <c:v>45k to 50k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[0]!ts7C2_B774</c:f>
              <c:numCache>
                <c:formatCode>General</c:formatCode>
                <c:ptCount val="10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</c:numCache>
            </c:numRef>
          </c:cat>
          <c:val>
            <c:numRef>
              <c:f>[0]!ts7C2_E70B</c:f>
              <c:numCache>
                <c:formatCode>General</c:formatCode>
                <c:ptCount val="10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4.0000000000000001E-3</c:v>
                </c:pt>
                <c:pt idx="900">
                  <c:v>5.0000000000000001E-3</c:v>
                </c:pt>
                <c:pt idx="901">
                  <c:v>6.0000000000000001E-3</c:v>
                </c:pt>
                <c:pt idx="902">
                  <c:v>7.0000000000000001E-3</c:v>
                </c:pt>
                <c:pt idx="903">
                  <c:v>8.9999999999999993E-3</c:v>
                </c:pt>
                <c:pt idx="904">
                  <c:v>1.0999999999999999E-2</c:v>
                </c:pt>
                <c:pt idx="905">
                  <c:v>1.4E-2</c:v>
                </c:pt>
                <c:pt idx="906">
                  <c:v>1.6E-2</c:v>
                </c:pt>
                <c:pt idx="907">
                  <c:v>0.02</c:v>
                </c:pt>
                <c:pt idx="908">
                  <c:v>2.4E-2</c:v>
                </c:pt>
                <c:pt idx="909">
                  <c:v>2.9000000000000001E-2</c:v>
                </c:pt>
                <c:pt idx="910">
                  <c:v>3.4000000000000002E-2</c:v>
                </c:pt>
                <c:pt idx="911">
                  <c:v>0.04</c:v>
                </c:pt>
                <c:pt idx="912">
                  <c:v>4.8000000000000001E-2</c:v>
                </c:pt>
                <c:pt idx="913">
                  <c:v>5.6000000000000001E-2</c:v>
                </c:pt>
                <c:pt idx="914">
                  <c:v>6.6000000000000003E-2</c:v>
                </c:pt>
                <c:pt idx="915">
                  <c:v>7.6999999999999999E-2</c:v>
                </c:pt>
                <c:pt idx="916">
                  <c:v>8.8999999999999996E-2</c:v>
                </c:pt>
                <c:pt idx="917">
                  <c:v>0.10299999999999999</c:v>
                </c:pt>
                <c:pt idx="918">
                  <c:v>0.11799999999999999</c:v>
                </c:pt>
                <c:pt idx="919">
                  <c:v>0.13500000000000001</c:v>
                </c:pt>
                <c:pt idx="920">
                  <c:v>0.154</c:v>
                </c:pt>
                <c:pt idx="921">
                  <c:v>0.17499999999999999</c:v>
                </c:pt>
                <c:pt idx="922">
                  <c:v>0.19800000000000001</c:v>
                </c:pt>
                <c:pt idx="923">
                  <c:v>0.223</c:v>
                </c:pt>
                <c:pt idx="924">
                  <c:v>0.249</c:v>
                </c:pt>
                <c:pt idx="925">
                  <c:v>0.27800000000000002</c:v>
                </c:pt>
                <c:pt idx="926">
                  <c:v>0.309</c:v>
                </c:pt>
                <c:pt idx="927">
                  <c:v>0.34100000000000003</c:v>
                </c:pt>
                <c:pt idx="928">
                  <c:v>0.375</c:v>
                </c:pt>
                <c:pt idx="929">
                  <c:v>0.41099999999999998</c:v>
                </c:pt>
                <c:pt idx="930">
                  <c:v>0.44800000000000001</c:v>
                </c:pt>
                <c:pt idx="931">
                  <c:v>0.48699999999999999</c:v>
                </c:pt>
                <c:pt idx="932">
                  <c:v>0.52600000000000002</c:v>
                </c:pt>
                <c:pt idx="933">
                  <c:v>0.56599999999999995</c:v>
                </c:pt>
                <c:pt idx="934">
                  <c:v>0.60699999999999998</c:v>
                </c:pt>
                <c:pt idx="935">
                  <c:v>0.64700000000000002</c:v>
                </c:pt>
                <c:pt idx="936">
                  <c:v>0.68700000000000006</c:v>
                </c:pt>
                <c:pt idx="937">
                  <c:v>0.72599999999999998</c:v>
                </c:pt>
                <c:pt idx="938">
                  <c:v>0.76400000000000001</c:v>
                </c:pt>
                <c:pt idx="939">
                  <c:v>0.80100000000000005</c:v>
                </c:pt>
                <c:pt idx="940">
                  <c:v>0.83499999999999996</c:v>
                </c:pt>
                <c:pt idx="941">
                  <c:v>0.86699999999999999</c:v>
                </c:pt>
                <c:pt idx="942">
                  <c:v>0.89700000000000002</c:v>
                </c:pt>
                <c:pt idx="943">
                  <c:v>0.92300000000000004</c:v>
                </c:pt>
                <c:pt idx="944">
                  <c:v>0.94599999999999995</c:v>
                </c:pt>
                <c:pt idx="945">
                  <c:v>0.96499999999999997</c:v>
                </c:pt>
                <c:pt idx="946">
                  <c:v>0.98</c:v>
                </c:pt>
                <c:pt idx="947">
                  <c:v>0.99099999999999999</c:v>
                </c:pt>
                <c:pt idx="948">
                  <c:v>0.998</c:v>
                </c:pt>
                <c:pt idx="949">
                  <c:v>1</c:v>
                </c:pt>
                <c:pt idx="950">
                  <c:v>0.998</c:v>
                </c:pt>
                <c:pt idx="951">
                  <c:v>0.99099999999999999</c:v>
                </c:pt>
                <c:pt idx="952">
                  <c:v>0.98</c:v>
                </c:pt>
                <c:pt idx="953">
                  <c:v>0.96499999999999997</c:v>
                </c:pt>
                <c:pt idx="954">
                  <c:v>0.94599999999999995</c:v>
                </c:pt>
                <c:pt idx="955">
                  <c:v>0.92300000000000004</c:v>
                </c:pt>
                <c:pt idx="956">
                  <c:v>0.89700000000000002</c:v>
                </c:pt>
                <c:pt idx="957">
                  <c:v>0.86699999999999999</c:v>
                </c:pt>
                <c:pt idx="958">
                  <c:v>0.83499999999999996</c:v>
                </c:pt>
                <c:pt idx="959">
                  <c:v>0.80100000000000005</c:v>
                </c:pt>
                <c:pt idx="960">
                  <c:v>0.76400000000000001</c:v>
                </c:pt>
                <c:pt idx="961">
                  <c:v>0.72599999999999998</c:v>
                </c:pt>
                <c:pt idx="962">
                  <c:v>0.68700000000000006</c:v>
                </c:pt>
                <c:pt idx="963">
                  <c:v>0.64700000000000002</c:v>
                </c:pt>
                <c:pt idx="964">
                  <c:v>0.60699999999999998</c:v>
                </c:pt>
                <c:pt idx="965">
                  <c:v>0.56599999999999995</c:v>
                </c:pt>
                <c:pt idx="966">
                  <c:v>0.52600000000000002</c:v>
                </c:pt>
                <c:pt idx="967">
                  <c:v>0.48699999999999999</c:v>
                </c:pt>
                <c:pt idx="968">
                  <c:v>0.44800000000000001</c:v>
                </c:pt>
                <c:pt idx="969">
                  <c:v>0.41099999999999998</c:v>
                </c:pt>
                <c:pt idx="970">
                  <c:v>0.375</c:v>
                </c:pt>
                <c:pt idx="971">
                  <c:v>0.34100000000000003</c:v>
                </c:pt>
                <c:pt idx="972">
                  <c:v>0.309</c:v>
                </c:pt>
                <c:pt idx="973">
                  <c:v>0.27800000000000002</c:v>
                </c:pt>
                <c:pt idx="974">
                  <c:v>0.249</c:v>
                </c:pt>
                <c:pt idx="975">
                  <c:v>0.223</c:v>
                </c:pt>
                <c:pt idx="976">
                  <c:v>0.19800000000000001</c:v>
                </c:pt>
                <c:pt idx="977">
                  <c:v>0.17499999999999999</c:v>
                </c:pt>
                <c:pt idx="978">
                  <c:v>0.154</c:v>
                </c:pt>
                <c:pt idx="979">
                  <c:v>0.13500000000000001</c:v>
                </c:pt>
                <c:pt idx="980">
                  <c:v>0.11799999999999999</c:v>
                </c:pt>
                <c:pt idx="981">
                  <c:v>0.10299999999999999</c:v>
                </c:pt>
                <c:pt idx="982">
                  <c:v>8.8999999999999996E-2</c:v>
                </c:pt>
                <c:pt idx="983">
                  <c:v>7.6999999999999999E-2</c:v>
                </c:pt>
                <c:pt idx="984">
                  <c:v>6.6000000000000003E-2</c:v>
                </c:pt>
                <c:pt idx="985">
                  <c:v>5.6000000000000001E-2</c:v>
                </c:pt>
                <c:pt idx="986">
                  <c:v>4.8000000000000001E-2</c:v>
                </c:pt>
                <c:pt idx="987">
                  <c:v>0.04</c:v>
                </c:pt>
                <c:pt idx="988">
                  <c:v>3.4000000000000002E-2</c:v>
                </c:pt>
                <c:pt idx="989">
                  <c:v>2.9000000000000001E-2</c:v>
                </c:pt>
                <c:pt idx="990">
                  <c:v>2.4E-2</c:v>
                </c:pt>
                <c:pt idx="991">
                  <c:v>0.02</c:v>
                </c:pt>
                <c:pt idx="992">
                  <c:v>1.6E-2</c:v>
                </c:pt>
                <c:pt idx="993">
                  <c:v>1.4E-2</c:v>
                </c:pt>
                <c:pt idx="994">
                  <c:v>1.0999999999999999E-2</c:v>
                </c:pt>
                <c:pt idx="995">
                  <c:v>8.9999999999999993E-3</c:v>
                </c:pt>
                <c:pt idx="996">
                  <c:v>7.0000000000000001E-3</c:v>
                </c:pt>
                <c:pt idx="997">
                  <c:v>6.0000000000000001E-3</c:v>
                </c:pt>
                <c:pt idx="998">
                  <c:v>5.0000000000000001E-3</c:v>
                </c:pt>
                <c:pt idx="999">
                  <c:v>#N/A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84A7-FC41-A800-FA06353F5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306368"/>
        <c:axId val="235304832"/>
      </c:lineChart>
      <c:catAx>
        <c:axId val="23513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303296"/>
        <c:crosses val="autoZero"/>
        <c:auto val="1"/>
        <c:lblAlgn val="ctr"/>
        <c:lblOffset val="100"/>
        <c:noMultiLvlLbl val="0"/>
      </c:catAx>
      <c:valAx>
        <c:axId val="235303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137664"/>
        <c:crosses val="autoZero"/>
        <c:crossBetween val="between"/>
      </c:valAx>
      <c:valAx>
        <c:axId val="23530483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35306368"/>
        <c:crosses val="max"/>
        <c:crossBetween val="between"/>
      </c:valAx>
      <c:catAx>
        <c:axId val="235306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noFill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lumMod val="15000"/>
                    <a:lumOff val="85000"/>
                  </a:sysClr>
                </a:solidFill>
                <a:round/>
              </a14:hiddenLine>
            </a:ext>
          </a:ex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304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[0]!ts913_021A</c:f>
              <c:strCache>
                <c:ptCount val="10"/>
                <c:pt idx="0">
                  <c:v>FORD</c:v>
                </c:pt>
                <c:pt idx="1">
                  <c:v>TOYOTA</c:v>
                </c:pt>
                <c:pt idx="2">
                  <c:v>HONDA</c:v>
                </c:pt>
                <c:pt idx="3">
                  <c:v>CHEVROLET</c:v>
                </c:pt>
                <c:pt idx="4">
                  <c:v>NISSAN</c:v>
                </c:pt>
                <c:pt idx="5">
                  <c:v>HYUNDAI</c:v>
                </c:pt>
                <c:pt idx="6">
                  <c:v>DODGE</c:v>
                </c:pt>
                <c:pt idx="7">
                  <c:v>KIA</c:v>
                </c:pt>
                <c:pt idx="8">
                  <c:v>JEEP</c:v>
                </c:pt>
                <c:pt idx="9">
                  <c:v>SUBARU</c:v>
                </c:pt>
              </c:strCache>
            </c:strRef>
          </c:cat>
          <c:val>
            <c:numRef>
              <c:f>[0]!ts913_CE66</c:f>
              <c:numCache>
                <c:formatCode>General</c:formatCode>
                <c:ptCount val="10"/>
                <c:pt idx="0">
                  <c:v>1620</c:v>
                </c:pt>
                <c:pt idx="1">
                  <c:v>1610</c:v>
                </c:pt>
                <c:pt idx="2">
                  <c:v>1237</c:v>
                </c:pt>
                <c:pt idx="3">
                  <c:v>1222</c:v>
                </c:pt>
                <c:pt idx="4">
                  <c:v>910</c:v>
                </c:pt>
                <c:pt idx="5">
                  <c:v>568</c:v>
                </c:pt>
                <c:pt idx="6">
                  <c:v>499</c:v>
                </c:pt>
                <c:pt idx="7">
                  <c:v>498</c:v>
                </c:pt>
                <c:pt idx="8">
                  <c:v>455</c:v>
                </c:pt>
                <c:pt idx="9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0-124B-8AEE-79770DCD5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35396096"/>
        <c:axId val="235410176"/>
      </c:barChart>
      <c:lineChart>
        <c:grouping val="standard"/>
        <c:varyColors val="0"/>
        <c:ser>
          <c:idx val="1"/>
          <c:order val="1"/>
          <c:tx>
            <c:v>累计百分比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[0]!ts913_1795</c:f>
              <c:strCache>
                <c:ptCount val="10"/>
                <c:pt idx="0">
                  <c:v>18.0%</c:v>
                </c:pt>
                <c:pt idx="1">
                  <c:v>35.9%</c:v>
                </c:pt>
                <c:pt idx="2">
                  <c:v>49.7%</c:v>
                </c:pt>
                <c:pt idx="3">
                  <c:v>63.3%</c:v>
                </c:pt>
                <c:pt idx="4">
                  <c:v>73.4%</c:v>
                </c:pt>
                <c:pt idx="5">
                  <c:v>79.7%</c:v>
                </c:pt>
                <c:pt idx="6">
                  <c:v>85.2%</c:v>
                </c:pt>
                <c:pt idx="7">
                  <c:v>90.8%</c:v>
                </c:pt>
                <c:pt idx="8">
                  <c:v>95.8%</c:v>
                </c:pt>
                <c:pt idx="9">
                  <c:v>100.0%</c:v>
                </c:pt>
              </c:strCache>
            </c:strRef>
          </c:cat>
          <c:val>
            <c:numRef>
              <c:f>[0]!ts913_81F5</c:f>
              <c:numCache>
                <c:formatCode>General</c:formatCode>
                <c:ptCount val="10"/>
                <c:pt idx="0">
                  <c:v>1620</c:v>
                </c:pt>
                <c:pt idx="1">
                  <c:v>3230</c:v>
                </c:pt>
                <c:pt idx="2">
                  <c:v>4467</c:v>
                </c:pt>
                <c:pt idx="3">
                  <c:v>5689</c:v>
                </c:pt>
                <c:pt idx="4">
                  <c:v>6599</c:v>
                </c:pt>
                <c:pt idx="5">
                  <c:v>7167</c:v>
                </c:pt>
                <c:pt idx="6">
                  <c:v>7666</c:v>
                </c:pt>
                <c:pt idx="7">
                  <c:v>8164</c:v>
                </c:pt>
                <c:pt idx="8">
                  <c:v>8619</c:v>
                </c:pt>
                <c:pt idx="9">
                  <c:v>8993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D0-124B-8AEE-79770DCD5FEB}"/>
            </c:ext>
          </c:extLst>
        </c:ser>
        <c:ser>
          <c:idx val="2"/>
          <c:order val="2"/>
          <c:tx>
            <c:v>80%</c:v>
          </c:tx>
          <c:spPr>
            <a:ln w="9525" cap="rnd">
              <a:solidFill>
                <a:srgbClr val="051C28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9"/>
              <c:tx>
                <c:rich>
                  <a:bodyPr/>
                  <a:lstStyle/>
                  <a:p>
                    <a:r>
                      <a:rPr lang="en-US" altLang="zh-CN"/>
                      <a:t>80%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4D0-124B-8AEE-79770DCD5F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[0]!ts913_5BEF</c:f>
              <c:numCache>
                <c:formatCode>General</c:formatCode>
                <c:ptCount val="10"/>
                <c:pt idx="0">
                  <c:v>7194.4000000000005</c:v>
                </c:pt>
                <c:pt idx="1">
                  <c:v>7194.4000000000005</c:v>
                </c:pt>
                <c:pt idx="2">
                  <c:v>7194.4000000000005</c:v>
                </c:pt>
                <c:pt idx="3">
                  <c:v>7194.4000000000005</c:v>
                </c:pt>
                <c:pt idx="4">
                  <c:v>7194.4000000000005</c:v>
                </c:pt>
                <c:pt idx="5">
                  <c:v>7194.4000000000005</c:v>
                </c:pt>
                <c:pt idx="6">
                  <c:v>7194.4000000000005</c:v>
                </c:pt>
                <c:pt idx="7">
                  <c:v>7194.4000000000005</c:v>
                </c:pt>
                <c:pt idx="8">
                  <c:v>7194.4000000000005</c:v>
                </c:pt>
                <c:pt idx="9">
                  <c:v>7194.4000000000005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D0-124B-8AEE-79770DCD5FEB}"/>
            </c:ext>
          </c:extLst>
        </c:ser>
        <c:ser>
          <c:idx val="3"/>
          <c:order val="3"/>
          <c:tx>
            <c:v>tusimpleBI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minus"/>
            <c:errValType val="cust"/>
            <c:noEndCap val="1"/>
            <c:minus>
              <c:numRef>
                <c:f>[0]!ts913_023B</c:f>
                <c:numCache>
                  <c:formatCode>General</c:formatCode>
                  <c:ptCount val="10"/>
                  <c:pt idx="0">
                    <c:v>0</c:v>
                  </c:pt>
                  <c:pt idx="1">
                    <c:v>1620</c:v>
                  </c:pt>
                  <c:pt idx="2">
                    <c:v>3230</c:v>
                  </c:pt>
                  <c:pt idx="3">
                    <c:v>4467</c:v>
                  </c:pt>
                  <c:pt idx="4">
                    <c:v>5689</c:v>
                  </c:pt>
                  <c:pt idx="5">
                    <c:v>6599</c:v>
                  </c:pt>
                  <c:pt idx="6">
                    <c:v>7167</c:v>
                  </c:pt>
                  <c:pt idx="7">
                    <c:v>7666</c:v>
                  </c:pt>
                  <c:pt idx="8">
                    <c:v>8164</c:v>
                  </c:pt>
                  <c:pt idx="9">
                    <c:v>8619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51C28"/>
                </a:solidFill>
                <a:prstDash val="dash"/>
                <a:round/>
              </a:ln>
              <a:effectLst/>
            </c:spPr>
          </c:errBars>
          <c:val>
            <c:numRef>
              <c:f>[0]!ts913_D9A1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7666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D0-124B-8AEE-79770DCD5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417600"/>
        <c:axId val="235411712"/>
      </c:lineChart>
      <c:catAx>
        <c:axId val="23539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410176"/>
        <c:crosses val="autoZero"/>
        <c:auto val="1"/>
        <c:lblAlgn val="ctr"/>
        <c:lblOffset val="100"/>
        <c:noMultiLvlLbl val="0"/>
      </c:catAx>
      <c:valAx>
        <c:axId val="23541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396096"/>
        <c:crosses val="autoZero"/>
        <c:crossBetween val="between"/>
        <c:majorUnit val="2000"/>
      </c:valAx>
      <c:valAx>
        <c:axId val="23541171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35417600"/>
        <c:crosses val="max"/>
        <c:crossBetween val="between"/>
      </c:valAx>
      <c:catAx>
        <c:axId val="235417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54117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2B-0D40-BED0-651F3373C57B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consumer!$A$10:$A$109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consumer!$C$10:$C$109</c:f>
              <c:numCache>
                <c:formatCode>General</c:formatCode>
                <c:ptCount val="10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5</c:v>
                </c:pt>
                <c:pt idx="5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2B-0D40-BED0-651F3373C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521920"/>
        <c:axId val="235540480"/>
      </c:scatterChart>
      <c:valAx>
        <c:axId val="235521920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5540480"/>
        <c:crosses val="autoZero"/>
        <c:crossBetween val="midCat"/>
      </c:valAx>
      <c:valAx>
        <c:axId val="235540480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552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3A49-932A-CB5ED69679E7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consumer!$A$10:$A$109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consumer!$D$10:$D$45</c:f>
              <c:numCache>
                <c:formatCode>General</c:formatCode>
                <c:ptCount val="3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C3-3A49-932A-CB5ED6967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561344"/>
        <c:axId val="235563264"/>
      </c:scatterChart>
      <c:valAx>
        <c:axId val="235561344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5563264"/>
        <c:crosses val="autoZero"/>
        <c:crossBetween val="midCat"/>
      </c:valAx>
      <c:valAx>
        <c:axId val="235563264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5561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66-DD4D-A064-8508B59F1EED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[4]consideration!$D$10:$D$109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consumer!$E$10:$E$20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66-DD4D-A064-8508B59F1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616896"/>
        <c:axId val="235623168"/>
      </c:scatterChart>
      <c:valAx>
        <c:axId val="235616896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5623168"/>
        <c:crosses val="autoZero"/>
        <c:crossBetween val="midCat"/>
      </c:valAx>
      <c:valAx>
        <c:axId val="235623168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561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'C:/Users/45904/Desktop/Rochester onsite/Analytics Design/week 1/project/[astro（visualization）.xlsx]Sheet1'!$F$7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E6E6EE"/>
              </a:solidFill>
              <a:ln w="9525">
                <a:noFill/>
              </a:ln>
              <a:effectLst/>
            </c:spPr>
          </c:marker>
          <c:xVal>
            <c:numRef>
              <c:f>[3]Sheet1!$E$8:$E$122</c:f>
              <c:numCache>
                <c:formatCode>General</c:formatCode>
                <c:ptCount val="1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10">
                  <c:v>10</c:v>
                </c:pt>
                <c:pt idx="12">
                  <c:v>1</c:v>
                </c:pt>
                <c:pt idx="13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4">
                  <c:v>10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10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</c:v>
                </c:pt>
                <c:pt idx="66">
                  <c:v>2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10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10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10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5</c:v>
                </c:pt>
                <c:pt idx="100">
                  <c:v>6</c:v>
                </c:pt>
                <c:pt idx="101">
                  <c:v>7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  <c:pt idx="105">
                  <c:v>1</c:v>
                </c:pt>
                <c:pt idx="106">
                  <c:v>2</c:v>
                </c:pt>
                <c:pt idx="107">
                  <c:v>3</c:v>
                </c:pt>
                <c:pt idx="108">
                  <c:v>4</c:v>
                </c:pt>
                <c:pt idx="109">
                  <c:v>5</c:v>
                </c:pt>
                <c:pt idx="110">
                  <c:v>6</c:v>
                </c:pt>
                <c:pt idx="111">
                  <c:v>7</c:v>
                </c:pt>
                <c:pt idx="112">
                  <c:v>8</c:v>
                </c:pt>
                <c:pt idx="113">
                  <c:v>9</c:v>
                </c:pt>
                <c:pt idx="114">
                  <c:v>10</c:v>
                </c:pt>
              </c:numCache>
            </c:numRef>
          </c:xVal>
          <c:yVal>
            <c:numRef>
              <c:f>[3]Sheet1!$F$8:$F$122</c:f>
              <c:numCache>
                <c:formatCode>General</c:formatCode>
                <c:ptCount val="1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10">
                  <c:v>10</c:v>
                </c:pt>
                <c:pt idx="12">
                  <c:v>9</c:v>
                </c:pt>
                <c:pt idx="13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5C-E641-9689-7963FBC26E1C}"/>
            </c:ext>
          </c:extLst>
        </c:ser>
        <c:ser>
          <c:idx val="1"/>
          <c:order val="1"/>
          <c:tx>
            <c:v>shares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51C2C"/>
              </a:solidFill>
              <a:ln w="9525">
                <a:noFill/>
              </a:ln>
              <a:effectLst/>
            </c:spPr>
          </c:marker>
          <c:xVal>
            <c:numRef>
              <c:f>consumer!$A$10:$A$109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7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4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10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4</c:v>
                </c:pt>
                <c:pt idx="94">
                  <c:v>5</c:v>
                </c:pt>
                <c:pt idx="95">
                  <c:v>6</c:v>
                </c:pt>
                <c:pt idx="96">
                  <c:v>7</c:v>
                </c:pt>
                <c:pt idx="97">
                  <c:v>8</c:v>
                </c:pt>
                <c:pt idx="98">
                  <c:v>9</c:v>
                </c:pt>
                <c:pt idx="99">
                  <c:v>10</c:v>
                </c:pt>
              </c:numCache>
            </c:numRef>
          </c:xVal>
          <c:yVal>
            <c:numRef>
              <c:f>consumer!$F$10:$F$12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5C-E641-9689-7963FBC26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738240"/>
        <c:axId val="235740160"/>
      </c:scatterChart>
      <c:valAx>
        <c:axId val="235738240"/>
        <c:scaling>
          <c:orientation val="minMax"/>
          <c:max val="10"/>
        </c:scaling>
        <c:delete val="1"/>
        <c:axPos val="t"/>
        <c:numFmt formatCode="General" sourceLinked="1"/>
        <c:majorTickMark val="out"/>
        <c:minorTickMark val="none"/>
        <c:tickLblPos val="none"/>
        <c:crossAx val="235740160"/>
        <c:crosses val="autoZero"/>
        <c:crossBetween val="midCat"/>
      </c:valAx>
      <c:valAx>
        <c:axId val="235740160"/>
        <c:scaling>
          <c:orientation val="maxMin"/>
          <c:max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3573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[4]Sheet1!$A$1:$A$6</c:f>
              <c:strCache>
                <c:ptCount val="6"/>
                <c:pt idx="0">
                  <c:v>tire retailer websites</c:v>
                </c:pt>
                <c:pt idx="1">
                  <c:v>online consumer-generated reviews</c:v>
                </c:pt>
                <c:pt idx="2">
                  <c:v>general websites</c:v>
                </c:pt>
                <c:pt idx="3">
                  <c:v>car dealer websites</c:v>
                </c:pt>
                <c:pt idx="4">
                  <c:v>service shop websites</c:v>
                </c:pt>
                <c:pt idx="5">
                  <c:v>newspaper websites</c:v>
                </c:pt>
              </c:strCache>
            </c:strRef>
          </c:cat>
          <c:val>
            <c:numRef>
              <c:f>'Data Organization Sheet '!$B$57:$B$64</c:f>
              <c:numCache>
                <c:formatCode>General</c:formatCode>
                <c:ptCount val="8"/>
                <c:pt idx="0">
                  <c:v>80</c:v>
                </c:pt>
                <c:pt idx="1">
                  <c:v>315</c:v>
                </c:pt>
                <c:pt idx="2">
                  <c:v>740</c:v>
                </c:pt>
                <c:pt idx="3">
                  <c:v>1530</c:v>
                </c:pt>
                <c:pt idx="4">
                  <c:v>1872</c:v>
                </c:pt>
                <c:pt idx="5">
                  <c:v>2738</c:v>
                </c:pt>
                <c:pt idx="6">
                  <c:v>3618</c:v>
                </c:pt>
                <c:pt idx="7">
                  <c:v>5297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2-6649-B4A5-37C0B8454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4906368"/>
        <c:axId val="234904576"/>
      </c:barChart>
      <c:scatterChart>
        <c:scatterStyle val="lineMarker"/>
        <c:varyColors val="0"/>
        <c:ser>
          <c:idx val="1"/>
          <c:order val="1"/>
          <c:tx>
            <c:v>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A8F3"/>
              </a:solidFill>
              <a:ln w="9525">
                <a:noFill/>
              </a:ln>
              <a:effectLst/>
            </c:spPr>
          </c:marker>
          <c:xVal>
            <c:numRef>
              <c:f>'Data Organization Sheet '!$B$57:$B$64</c:f>
              <c:numCache>
                <c:formatCode>General</c:formatCode>
                <c:ptCount val="8"/>
                <c:pt idx="0">
                  <c:v>80</c:v>
                </c:pt>
                <c:pt idx="1">
                  <c:v>315</c:v>
                </c:pt>
                <c:pt idx="2">
                  <c:v>740</c:v>
                </c:pt>
                <c:pt idx="3">
                  <c:v>1530</c:v>
                </c:pt>
                <c:pt idx="4">
                  <c:v>1872</c:v>
                </c:pt>
                <c:pt idx="5">
                  <c:v>2738</c:v>
                </c:pt>
                <c:pt idx="6">
                  <c:v>3618</c:v>
                </c:pt>
                <c:pt idx="7">
                  <c:v>5297</c:v>
                </c:pt>
              </c:numCache>
            </c:numRef>
          </c:xVal>
          <c:yVal>
            <c:numRef>
              <c:f>'Data Organization Sheet '!$C$57:$C$64</c:f>
              <c:numCache>
                <c:formatCode>General</c:formatCode>
                <c:ptCount val="8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A2-6649-B4A5-37C0B8454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900864"/>
        <c:axId val="234903040"/>
      </c:scatterChart>
      <c:valAx>
        <c:axId val="234900864"/>
        <c:scaling>
          <c:orientation val="minMax"/>
          <c:max val="55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03040"/>
        <c:crosses val="autoZero"/>
        <c:crossBetween val="midCat"/>
      </c:valAx>
      <c:valAx>
        <c:axId val="2349030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4900864"/>
        <c:crosses val="autoZero"/>
        <c:crossBetween val="midCat"/>
      </c:valAx>
      <c:valAx>
        <c:axId val="23490457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34906368"/>
        <c:crosses val="max"/>
        <c:crossBetween val="between"/>
      </c:valAx>
      <c:catAx>
        <c:axId val="234906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904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A8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2-0449-ADA9-560AFA6859D7}"/>
              </c:ext>
            </c:extLst>
          </c:dPt>
          <c:cat>
            <c:strRef>
              <c:f>'Data Organization Sheet '!$A$71:$A$72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'Data Organization Sheet '!$B$71:$B$72</c:f>
              <c:numCache>
                <c:formatCode>General</c:formatCode>
                <c:ptCount val="2"/>
                <c:pt idx="0">
                  <c:v>3.21</c:v>
                </c:pt>
                <c:pt idx="1">
                  <c:v>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C2-0449-ADA9-560AFA685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234956672"/>
        <c:axId val="234958208"/>
      </c:barChart>
      <c:catAx>
        <c:axId val="2349566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58208"/>
        <c:crosses val="autoZero"/>
        <c:auto val="1"/>
        <c:lblAlgn val="ctr"/>
        <c:lblOffset val="100"/>
        <c:noMultiLvlLbl val="0"/>
      </c:catAx>
      <c:valAx>
        <c:axId val="23495820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5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c:spPr>
          <c:invertIfNegative val="0"/>
          <c:cat>
            <c:strRef>
              <c:f>[make_gender_df.xlsx]Sheet1!$C$6:$C$10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HONDA</c:v>
                </c:pt>
                <c:pt idx="3">
                  <c:v>NISSAN</c:v>
                </c:pt>
                <c:pt idx="4">
                  <c:v>TOYOTA</c:v>
                </c:pt>
              </c:strCache>
            </c:strRef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89E9-D140-93B9-760914CB2DAE}"/>
            </c:ext>
          </c:extLst>
        </c:ser>
        <c:ser>
          <c:idx val="1"/>
          <c:order val="1"/>
          <c:tx>
            <c:strRef>
              <c:f>[make_gender_df.xlsx]Sheet1!$D$5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A8F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strRef>
                  <c:f>[make_gender_df.xlsx]Sheet1!$D$6</c:f>
                  <c:strCache>
                    <c:ptCount val="1"/>
                    <c:pt idx="0">
                      <c:v>181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{3E8295E5-2B18-7444-96CB-E394617C5A89}</c15:txfldGUID>
                      <c15:f>[make_gender_df.xlsx]Sheet1!$D$6</c15:f>
                      <c15:dlblFieldTableCache>
                        <c:ptCount val="1"/>
                        <c:pt idx="0">
                          <c:v>181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89E9-D140-93B9-760914CB2DAE}"/>
                </c:ext>
              </c:extLst>
            </c:dLbl>
            <c:dLbl>
              <c:idx val="1"/>
              <c:tx>
                <c:strRef>
                  <c:f>[make_gender_df.xlsx]Sheet1!$D$7</c:f>
                  <c:strCache>
                    <c:ptCount val="1"/>
                    <c:pt idx="0">
                      <c:v>229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{FEF1E4F7-3209-8147-9EF9-4740898AE6B7}</c15:txfldGUID>
                      <c15:f>[make_gender_df.xlsx]Sheet1!$D$7</c15:f>
                      <c15:dlblFieldTableCache>
                        <c:ptCount val="1"/>
                        <c:pt idx="0">
                          <c:v>229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89E9-D140-93B9-760914CB2DAE}"/>
                </c:ext>
              </c:extLst>
            </c:dLbl>
            <c:dLbl>
              <c:idx val="2"/>
              <c:tx>
                <c:strRef>
                  <c:f>[make_gender_df.xlsx]Sheet1!$D$8</c:f>
                  <c:strCache>
                    <c:ptCount val="1"/>
                    <c:pt idx="0">
                      <c:v>222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{03C3979D-8FDA-0F4E-8472-A11B93E0A90F}</c15:txfldGUID>
                      <c15:f>[make_gender_df.xlsx]Sheet1!$D$8</c15:f>
                      <c15:dlblFieldTableCache>
                        <c:ptCount val="1"/>
                        <c:pt idx="0">
                          <c:v>222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89E9-D140-93B9-760914CB2DAE}"/>
                </c:ext>
              </c:extLst>
            </c:dLbl>
            <c:dLbl>
              <c:idx val="3"/>
              <c:tx>
                <c:strRef>
                  <c:f>[make_gender_df.xlsx]Sheet1!$D$9</c:f>
                  <c:strCache>
                    <c:ptCount val="1"/>
                    <c:pt idx="0">
                      <c:v>152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{30870D7D-7F5A-BC4F-8BE1-B73AD60AE668}</c15:txfldGUID>
                      <c15:f>[make_gender_df.xlsx]Sheet1!$D$9</c15:f>
                      <c15:dlblFieldTableCache>
                        <c:ptCount val="1"/>
                        <c:pt idx="0">
                          <c:v>152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89E9-D140-93B9-760914CB2DAE}"/>
                </c:ext>
              </c:extLst>
            </c:dLbl>
            <c:dLbl>
              <c:idx val="4"/>
              <c:tx>
                <c:strRef>
                  <c:f>[make_gender_df.xlsx]Sheet1!$D$10</c:f>
                  <c:strCache>
                    <c:ptCount val="1"/>
                    <c:pt idx="0">
                      <c:v>274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{749913C4-3F69-6A45-9B5C-8B833D5BAA98}</c15:txfldGUID>
                      <c15:f>[make_gender_df.xlsx]Sheet1!$D$10</c15:f>
                      <c15:dlblFieldTableCache>
                        <c:ptCount val="1"/>
                        <c:pt idx="0">
                          <c:v>274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89E9-D140-93B9-760914CB2D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[make_gender_df.xlsx]Sheet1!$C$6:$C$10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HONDA</c:v>
                </c:pt>
                <c:pt idx="3">
                  <c:v>NISSAN</c:v>
                </c:pt>
                <c:pt idx="4">
                  <c:v>TOYOTA</c:v>
                </c:pt>
              </c:strCache>
            </c:strRef>
          </c:cat>
          <c:val>
            <c:numRef>
              <c:f>[0]!ts43B_043F</c:f>
              <c:numCache>
                <c:formatCode>General</c:formatCode>
                <c:ptCount val="5"/>
                <c:pt idx="0">
                  <c:v>-181</c:v>
                </c:pt>
                <c:pt idx="1">
                  <c:v>-229</c:v>
                </c:pt>
                <c:pt idx="2">
                  <c:v>-222</c:v>
                </c:pt>
                <c:pt idx="3">
                  <c:v>-152</c:v>
                </c:pt>
                <c:pt idx="4">
                  <c:v>-274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E9-D140-93B9-760914CB2DAE}"/>
            </c:ext>
          </c:extLst>
        </c:ser>
        <c:ser>
          <c:idx val="2"/>
          <c:order val="2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BBB59"/>
                  </a:solidFill>
                </a14:hiddenFill>
              </a:ext>
            </a:extLst>
          </c:spPr>
          <c:invertIfNegative val="0"/>
          <c:cat>
            <c:strRef>
              <c:f>[make_gender_df.xlsx]Sheet1!$C$6:$C$10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HONDA</c:v>
                </c:pt>
                <c:pt idx="3">
                  <c:v>NISSAN</c:v>
                </c:pt>
                <c:pt idx="4">
                  <c:v>TOYOTA</c:v>
                </c:pt>
              </c:strCache>
            </c:strRef>
          </c:cat>
          <c:val>
            <c:numLit>
              <c:formatCode>General</c:formatCode>
              <c:ptCount val="5"/>
              <c:pt idx="0">
                <c:v>-1.0000000000000001E-9</c:v>
              </c:pt>
              <c:pt idx="1">
                <c:v>-1.0000000000000001E-9</c:v>
              </c:pt>
              <c:pt idx="2">
                <c:v>-1.0000000000000001E-9</c:v>
              </c:pt>
              <c:pt idx="3">
                <c:v>-1.0000000000000001E-9</c:v>
              </c:pt>
              <c:pt idx="4">
                <c:v>-1.0000000000000001E-9</c:v>
              </c:pt>
            </c:numLit>
          </c:val>
          <c:extLst>
            <c:ext xmlns:c16="http://schemas.microsoft.com/office/drawing/2014/chart" uri="{C3380CC4-5D6E-409C-BE32-E72D297353CC}">
              <c16:uniqueId val="{00000007-89E9-D140-93B9-760914CB2DAE}"/>
            </c:ext>
          </c:extLst>
        </c:ser>
        <c:ser>
          <c:idx val="3"/>
          <c:order val="3"/>
          <c:tx>
            <c:strRef>
              <c:f>[make_gender_df.xlsx]Sheet1!$D$5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xtLst>
            <c:ext xmlns:c16="http://schemas.microsoft.com/office/drawing/2014/chart" uri="{C3380CC4-5D6E-409C-BE32-E72D297353CC}">
              <c16:uniqueId val="{00000008-89E9-D140-93B9-760914CB2DAE}"/>
            </c:ext>
          </c:extLst>
        </c:ser>
        <c:ser>
          <c:idx val="4"/>
          <c:order val="4"/>
          <c:tx>
            <c:strRef>
              <c:f>[make_gender_df.xlsx]Sheet1!$E$5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51C2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[make_gender_df.xlsx]Sheet1!$C$6:$C$10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HONDA</c:v>
                </c:pt>
                <c:pt idx="3">
                  <c:v>NISSAN</c:v>
                </c:pt>
                <c:pt idx="4">
                  <c:v>TOYOTA</c:v>
                </c:pt>
              </c:strCache>
            </c:strRef>
          </c:cat>
          <c:val>
            <c:numRef>
              <c:f>[make_gender_df.xlsx]Sheet1!$E$6:$E$10</c:f>
              <c:numCache>
                <c:formatCode>General</c:formatCode>
                <c:ptCount val="5"/>
                <c:pt idx="0">
                  <c:v>389</c:v>
                </c:pt>
                <c:pt idx="1">
                  <c:v>531</c:v>
                </c:pt>
                <c:pt idx="2">
                  <c:v>407</c:v>
                </c:pt>
                <c:pt idx="3">
                  <c:v>248</c:v>
                </c:pt>
                <c:pt idx="4">
                  <c:v>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E9-D140-93B9-760914CB2DAE}"/>
            </c:ext>
          </c:extLst>
        </c:ser>
        <c:ser>
          <c:idx val="5"/>
          <c:order val="5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79646"/>
                  </a:solidFill>
                </a14:hiddenFill>
              </a:ext>
            </a:extLst>
          </c:spPr>
          <c:invertIfNegative val="0"/>
          <c:cat>
            <c:strRef>
              <c:f>[make_gender_df.xlsx]Sheet1!$C$6:$C$10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HONDA</c:v>
                </c:pt>
                <c:pt idx="3">
                  <c:v>NISSAN</c:v>
                </c:pt>
                <c:pt idx="4">
                  <c:v>TOYOTA</c:v>
                </c:pt>
              </c:strCache>
            </c:strRef>
          </c:cat>
          <c:val>
            <c:numLit>
              <c:formatCode>General</c:formatCode>
              <c:ptCount val="5"/>
              <c:pt idx="0">
                <c:v>1.0000000000000001E-9</c:v>
              </c:pt>
              <c:pt idx="1">
                <c:v>1.0000000000000001E-9</c:v>
              </c:pt>
              <c:pt idx="2">
                <c:v>1.0000000000000001E-9</c:v>
              </c:pt>
              <c:pt idx="3">
                <c:v>1.0000000000000001E-9</c:v>
              </c:pt>
              <c:pt idx="4">
                <c:v>1.0000000000000001E-9</c:v>
              </c:pt>
            </c:numLit>
          </c:val>
          <c:extLst>
            <c:ext xmlns:c16="http://schemas.microsoft.com/office/drawing/2014/chart" uri="{C3380CC4-5D6E-409C-BE32-E72D297353CC}">
              <c16:uniqueId val="{0000000A-89E9-D140-93B9-760914CB2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36530304"/>
        <c:axId val="236536192"/>
      </c:barChart>
      <c:catAx>
        <c:axId val="2365303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6536192"/>
        <c:crosses val="autoZero"/>
        <c:auto val="1"/>
        <c:lblAlgn val="ctr"/>
        <c:lblOffset val="100"/>
        <c:noMultiLvlLbl val="0"/>
      </c:catAx>
      <c:valAx>
        <c:axId val="236536192"/>
        <c:scaling>
          <c:orientation val="minMax"/>
        </c:scaling>
        <c:delete val="0"/>
        <c:axPos val="b"/>
        <c:numFmt formatCode="General;General;General;@" sourceLinked="0"/>
        <c:majorTickMark val="none"/>
        <c:minorTickMark val="none"/>
        <c:tickLblPos val="none"/>
        <c:spPr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>
                <a:noFill/>
              </a14:hiddenLine>
            </a:ext>
          </a:ex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653030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57111446522659703"/>
          <c:y val="0"/>
          <c:w val="0.35666800835776391"/>
          <c:h val="0.986053142988339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Organization Sheet '!$J$3</c:f>
              <c:strCache>
                <c:ptCount val="1"/>
                <c:pt idx="0">
                  <c:v>Sedan 4 DR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'Data Organization Sheet '!$L$3</c:f>
              <c:numCache>
                <c:formatCode>0_ </c:formatCode>
                <c:ptCount val="1"/>
                <c:pt idx="0">
                  <c:v>39.735995938399057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5-4C1A-99C4-BE9E5C27F14D}"/>
            </c:ext>
          </c:extLst>
        </c:ser>
        <c:ser>
          <c:idx val="1"/>
          <c:order val="1"/>
          <c:tx>
            <c:strRef>
              <c:f>'Data Organization Sheet '!$J$4</c:f>
              <c:strCache>
                <c:ptCount val="1"/>
                <c:pt idx="0">
                  <c:v>4 Door Wagon/Sport Utility</c:v>
                </c:pt>
              </c:strCache>
            </c:strRef>
          </c:tx>
          <c:spPr>
            <a:solidFill>
              <a:srgbClr val="00A8F3"/>
            </a:solidFill>
            <a:ln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'Data Organization Sheet '!$L$4</c:f>
              <c:numCache>
                <c:formatCode>0_ </c:formatCode>
                <c:ptCount val="1"/>
                <c:pt idx="0">
                  <c:v>32.247419191064481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5-4C1A-99C4-BE9E5C27F14D}"/>
            </c:ext>
          </c:extLst>
        </c:ser>
        <c:ser>
          <c:idx val="2"/>
          <c:order val="2"/>
          <c:tx>
            <c:strRef>
              <c:f>'Data Organization Sheet '!$J$5</c:f>
              <c:strCache>
                <c:ptCount val="1"/>
                <c:pt idx="0">
                  <c:v>Van</c:v>
                </c:pt>
              </c:strCache>
            </c:strRef>
          </c:tx>
          <c:spPr>
            <a:solidFill>
              <a:srgbClr val="00A8F3"/>
            </a:solidFill>
            <a:ln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'Data Organization Sheet '!$L$5</c:f>
              <c:numCache>
                <c:formatCode>0_ </c:formatCode>
                <c:ptCount val="1"/>
                <c:pt idx="0">
                  <c:v>6.9131832797427659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35-4C1A-99C4-BE9E5C27F14D}"/>
            </c:ext>
          </c:extLst>
        </c:ser>
        <c:ser>
          <c:idx val="3"/>
          <c:order val="3"/>
          <c:tx>
            <c:strRef>
              <c:f>'Data Organization Sheet '!$J$6</c:f>
              <c:strCache>
                <c:ptCount val="1"/>
                <c:pt idx="0">
                  <c:v>Crew Pickup</c:v>
                </c:pt>
              </c:strCache>
            </c:strRef>
          </c:tx>
          <c:spPr>
            <a:solidFill>
              <a:srgbClr val="00A8F3"/>
            </a:solidFill>
            <a:ln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'Data Organization Sheet '!$L$6</c:f>
              <c:numCache>
                <c:formatCode>0_ </c:formatCode>
                <c:ptCount val="1"/>
                <c:pt idx="0">
                  <c:v>5.7539346759180914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35-4C1A-99C4-BE9E5C27F14D}"/>
            </c:ext>
          </c:extLst>
        </c:ser>
        <c:ser>
          <c:idx val="4"/>
          <c:order val="4"/>
          <c:tx>
            <c:strRef>
              <c:f>'Data Organization Sheet '!$J$7</c:f>
              <c:strCache>
                <c:ptCount val="1"/>
                <c:pt idx="0">
                  <c:v>Hatchback 4 DR</c:v>
                </c:pt>
              </c:strCache>
            </c:strRef>
          </c:tx>
          <c:spPr>
            <a:solidFill>
              <a:srgbClr val="051C2C"/>
            </a:solidFill>
            <a:ln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'Data Organization Sheet '!$L$7</c:f>
              <c:numCache>
                <c:formatCode>0_ </c:formatCode>
                <c:ptCount val="1"/>
                <c:pt idx="0">
                  <c:v>4.8316127940429849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35-4C1A-99C4-BE9E5C27F1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209458224"/>
        <c:axId val="209473200"/>
      </c:barChart>
      <c:scatterChart>
        <c:scatterStyle val="lineMarker"/>
        <c:varyColors val="0"/>
        <c:ser>
          <c:idx val="10"/>
          <c:order val="5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0"/>
              <c:pt idx="0">
                <c:v>1.25</c:v>
              </c:pt>
              <c:pt idx="1">
                <c:v>1.25</c:v>
              </c:pt>
              <c:pt idx="2">
                <c:v>1.25</c:v>
              </c:pt>
              <c:pt idx="3">
                <c:v>1.25</c:v>
              </c:pt>
              <c:pt idx="4">
                <c:v>1.25</c:v>
              </c:pt>
              <c:pt idx="5">
                <c:v>1.25</c:v>
              </c:pt>
              <c:pt idx="6">
                <c:v>1.25</c:v>
              </c:pt>
              <c:pt idx="7">
                <c:v>1.25</c:v>
              </c:pt>
              <c:pt idx="8">
                <c:v>1.25</c:v>
              </c:pt>
              <c:pt idx="9">
                <c:v>1.25</c:v>
              </c:pt>
            </c:numLit>
          </c:xVal>
          <c:yVal>
            <c:numRef>
              <c:f>[0]!ts810_84F8</c:f>
              <c:numCache>
                <c:formatCode>General</c:formatCode>
                <c:ptCount val="10"/>
                <c:pt idx="0">
                  <c:v>19.867997969199529</c:v>
                </c:pt>
                <c:pt idx="1">
                  <c:v>55.859705533931297</c:v>
                </c:pt>
                <c:pt idx="2">
                  <c:v>75.440006769334929</c:v>
                </c:pt>
                <c:pt idx="3">
                  <c:v>81.77356574716535</c:v>
                </c:pt>
                <c:pt idx="4">
                  <c:v>87.066339482145878</c:v>
                </c:pt>
                <c:pt idx="5">
                  <c:v>91.157556270096464</c:v>
                </c:pt>
                <c:pt idx="6">
                  <c:v>94.275681164325604</c:v>
                </c:pt>
                <c:pt idx="7">
                  <c:v>96.45456083939753</c:v>
                </c:pt>
                <c:pt idx="8">
                  <c:v>97.897275342697583</c:v>
                </c:pt>
                <c:pt idx="9">
                  <c:v>99.301912337112881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735-4C1A-99C4-BE9E5C27F14D}"/>
            </c:ext>
          </c:extLst>
        </c:ser>
        <c:ser>
          <c:idx val="11"/>
          <c:order val="6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0"/>
              <c:pt idx="0">
                <c:v>1.25</c:v>
              </c:pt>
              <c:pt idx="1">
                <c:v>1.25</c:v>
              </c:pt>
              <c:pt idx="2">
                <c:v>1.25</c:v>
              </c:pt>
              <c:pt idx="3">
                <c:v>1.25</c:v>
              </c:pt>
              <c:pt idx="4">
                <c:v>1.25</c:v>
              </c:pt>
              <c:pt idx="5">
                <c:v>1.25</c:v>
              </c:pt>
              <c:pt idx="6">
                <c:v>1.25</c:v>
              </c:pt>
              <c:pt idx="7">
                <c:v>1.25</c:v>
              </c:pt>
              <c:pt idx="8">
                <c:v>1.25</c:v>
              </c:pt>
              <c:pt idx="9">
                <c:v>1.25</c:v>
              </c:pt>
            </c:numLit>
          </c:xVal>
          <c:yVal>
            <c:numRef>
              <c:f>[0]!ts810_84F8</c:f>
              <c:numCache>
                <c:formatCode>General</c:formatCode>
                <c:ptCount val="10"/>
                <c:pt idx="0">
                  <c:v>19.867997969199529</c:v>
                </c:pt>
                <c:pt idx="1">
                  <c:v>55.859705533931297</c:v>
                </c:pt>
                <c:pt idx="2">
                  <c:v>75.440006769334929</c:v>
                </c:pt>
                <c:pt idx="3">
                  <c:v>81.77356574716535</c:v>
                </c:pt>
                <c:pt idx="4">
                  <c:v>87.066339482145878</c:v>
                </c:pt>
                <c:pt idx="5">
                  <c:v>91.157556270096464</c:v>
                </c:pt>
                <c:pt idx="6">
                  <c:v>94.275681164325604</c:v>
                </c:pt>
                <c:pt idx="7">
                  <c:v>96.45456083939753</c:v>
                </c:pt>
                <c:pt idx="8">
                  <c:v>97.897275342697583</c:v>
                </c:pt>
                <c:pt idx="9">
                  <c:v>99.301912337112881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F735-4C1A-99C4-BE9E5C27F14D}"/>
            </c:ext>
          </c:extLst>
        </c:ser>
        <c:ser>
          <c:idx val="12"/>
          <c:order val="7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0"/>
              <c:pt idx="0">
                <c:v>1.25</c:v>
              </c:pt>
              <c:pt idx="1">
                <c:v>1.25</c:v>
              </c:pt>
              <c:pt idx="2">
                <c:v>1.25</c:v>
              </c:pt>
              <c:pt idx="3">
                <c:v>1.25</c:v>
              </c:pt>
              <c:pt idx="4">
                <c:v>1.25</c:v>
              </c:pt>
              <c:pt idx="5">
                <c:v>1.25</c:v>
              </c:pt>
              <c:pt idx="6">
                <c:v>1.25</c:v>
              </c:pt>
              <c:pt idx="7">
                <c:v>1.25</c:v>
              </c:pt>
              <c:pt idx="8">
                <c:v>1.25</c:v>
              </c:pt>
              <c:pt idx="9">
                <c:v>1.25</c:v>
              </c:pt>
            </c:numLit>
          </c:xVal>
          <c:yVal>
            <c:numRef>
              <c:f>[0]!ts810_84F8</c:f>
              <c:numCache>
                <c:formatCode>General</c:formatCode>
                <c:ptCount val="10"/>
                <c:pt idx="0">
                  <c:v>19.867997969199529</c:v>
                </c:pt>
                <c:pt idx="1">
                  <c:v>55.859705533931297</c:v>
                </c:pt>
                <c:pt idx="2">
                  <c:v>75.440006769334929</c:v>
                </c:pt>
                <c:pt idx="3">
                  <c:v>81.77356574716535</c:v>
                </c:pt>
                <c:pt idx="4">
                  <c:v>87.066339482145878</c:v>
                </c:pt>
                <c:pt idx="5">
                  <c:v>91.157556270096464</c:v>
                </c:pt>
                <c:pt idx="6">
                  <c:v>94.275681164325604</c:v>
                </c:pt>
                <c:pt idx="7">
                  <c:v>96.45456083939753</c:v>
                </c:pt>
                <c:pt idx="8">
                  <c:v>97.897275342697583</c:v>
                </c:pt>
                <c:pt idx="9">
                  <c:v>99.301912337112881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F735-4C1A-99C4-BE9E5C27F14D}"/>
            </c:ext>
          </c:extLst>
        </c:ser>
        <c:ser>
          <c:idx val="13"/>
          <c:order val="8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42785657275317968"/>
                  <c:y val="0"/>
                </c:manualLayout>
              </c:layout>
              <c:tx>
                <c:strRef>
                  <c:f>'Data Organization Sheet '!$J$3</c:f>
                  <c:strCache>
                    <c:ptCount val="1"/>
                    <c:pt idx="0">
                      <c:v>Sedan 4 DR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8100253131249"/>
                      <c:h val="8.4611820850484604E-2"/>
                    </c:manualLayout>
                  </c15:layout>
                  <c15:dlblFieldTable>
                    <c15:dlblFTEntry>
                      <c15:txfldGUID>{0C94187B-97A4-9B4C-86BA-6413D4053AAD}</c15:txfldGUID>
                      <c15:f>'Data Organization Sheet '!$J$3</c15:f>
                      <c15:dlblFieldTableCache>
                        <c:ptCount val="1"/>
                        <c:pt idx="0">
                          <c:v>Sedan 4 DR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D-F735-4C1A-99C4-BE9E5C27F14D}"/>
                </c:ext>
              </c:extLst>
            </c:dLbl>
            <c:dLbl>
              <c:idx val="1"/>
              <c:layout>
                <c:manualLayout>
                  <c:x val="-0.43604222404204268"/>
                  <c:y val="-3.7424459222329731E-2"/>
                </c:manualLayout>
              </c:layout>
              <c:tx>
                <c:strRef>
                  <c:f>'Data Organization Sheet '!$J$4</c:f>
                  <c:strCache>
                    <c:ptCount val="1"/>
                    <c:pt idx="0">
                      <c:v>4 Door Wagon/Sport Utility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8100253131249"/>
                      <c:h val="8.4611820850484604E-2"/>
                    </c:manualLayout>
                  </c15:layout>
                  <c15:dlblFieldTable>
                    <c15:dlblFTEntry>
                      <c15:txfldGUID>{AD11DE36-1C68-904A-BC79-3C4E20FC6313}</c15:txfldGUID>
                      <c15:f>'Data Organization Sheet '!$J$4</c15:f>
                      <c15:dlblFieldTableCache>
                        <c:ptCount val="1"/>
                        <c:pt idx="0">
                          <c:v>4 Door Wagon/Sport Utility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E-F735-4C1A-99C4-BE9E5C27F14D}"/>
                </c:ext>
              </c:extLst>
            </c:dLbl>
            <c:dLbl>
              <c:idx val="2"/>
              <c:layout>
                <c:manualLayout>
                  <c:x val="-0.38680173407243901"/>
                  <c:y val="1.8712229611164803E-2"/>
                </c:manualLayout>
              </c:layout>
              <c:tx>
                <c:strRef>
                  <c:f>'Data Organization Sheet '!$J$5</c:f>
                  <c:strCache>
                    <c:ptCount val="1"/>
                    <c:pt idx="0">
                      <c:v>Van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8100253131249"/>
                      <c:h val="8.4611820850484604E-2"/>
                    </c:manualLayout>
                  </c15:layout>
                  <c15:dlblFieldTable>
                    <c15:dlblFTEntry>
                      <c15:txfldGUID>{6B4C692D-28B9-B947-ABD7-B7184E1E12C1}</c15:txfldGUID>
                      <c15:f>'Data Organization Sheet '!$J$5</c15:f>
                      <c15:dlblFieldTableCache>
                        <c:ptCount val="1"/>
                        <c:pt idx="0">
                          <c:v>Van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F-F735-4C1A-99C4-BE9E5C27F14D}"/>
                </c:ext>
              </c:extLst>
            </c:dLbl>
            <c:dLbl>
              <c:idx val="3"/>
              <c:layout>
                <c:manualLayout>
                  <c:x val="-0.41258231622447661"/>
                  <c:y val="0"/>
                </c:manualLayout>
              </c:layout>
              <c:tx>
                <c:strRef>
                  <c:f>'Data Organization Sheet '!$J$6</c:f>
                  <c:strCache>
                    <c:ptCount val="1"/>
                    <c:pt idx="0">
                      <c:v>Crew Pickup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8100253131249"/>
                      <c:h val="8.4611820850484604E-2"/>
                    </c:manualLayout>
                  </c15:layout>
                  <c15:dlblFieldTable>
                    <c15:dlblFTEntry>
                      <c15:txfldGUID>{88953D18-67BA-8141-A69F-D77CB1F51095}</c15:txfldGUID>
                      <c15:f>'Data Organization Sheet '!$J$6</c15:f>
                      <c15:dlblFieldTableCache>
                        <c:ptCount val="1"/>
                        <c:pt idx="0">
                          <c:v>Crew Pickup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0-F735-4C1A-99C4-BE9E5C27F14D}"/>
                </c:ext>
              </c:extLst>
            </c:dLbl>
            <c:dLbl>
              <c:idx val="4"/>
              <c:layout>
                <c:manualLayout>
                  <c:x val="-0.42783533411896274"/>
                  <c:y val="0"/>
                </c:manualLayout>
              </c:layout>
              <c:tx>
                <c:strRef>
                  <c:f>'Data Organization Sheet '!$J$7</c:f>
                  <c:strCache>
                    <c:ptCount val="1"/>
                    <c:pt idx="0">
                      <c:v>Hatchback 4 DR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8100253131249"/>
                      <c:h val="8.4611820850484604E-2"/>
                    </c:manualLayout>
                  </c15:layout>
                  <c15:dlblFieldTable>
                    <c15:dlblFTEntry>
                      <c15:txfldGUID>{C105D2E3-7147-BF46-9CD8-A4DEA485E64B}</c15:txfldGUID>
                      <c15:f>'Data Organization Sheet '!$J$7</c15:f>
                      <c15:dlblFieldTableCache>
                        <c:ptCount val="1"/>
                        <c:pt idx="0">
                          <c:v>Hatchback 4 DR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1-F735-4C1A-99C4-BE9E5C27F14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735-4C1A-99C4-BE9E5C27F14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735-4C1A-99C4-BE9E5C27F14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735-4C1A-99C4-BE9E5C27F14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735-4C1A-99C4-BE9E5C27F14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735-4C1A-99C4-BE9E5C27F1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Lit>
              <c:formatCode>General</c:formatCode>
              <c:ptCount val="10"/>
              <c:pt idx="0">
                <c:v>0.75</c:v>
              </c:pt>
              <c:pt idx="1">
                <c:v>0.75</c:v>
              </c:pt>
              <c:pt idx="2">
                <c:v>0.75</c:v>
              </c:pt>
              <c:pt idx="3">
                <c:v>0.75</c:v>
              </c:pt>
              <c:pt idx="4">
                <c:v>0.75</c:v>
              </c:pt>
              <c:pt idx="5">
                <c:v>0.75</c:v>
              </c:pt>
              <c:pt idx="6">
                <c:v>0.75</c:v>
              </c:pt>
              <c:pt idx="7">
                <c:v>0.75</c:v>
              </c:pt>
              <c:pt idx="8">
                <c:v>0.75</c:v>
              </c:pt>
              <c:pt idx="9">
                <c:v>0.75</c:v>
              </c:pt>
            </c:numLit>
          </c:xVal>
          <c:yVal>
            <c:numRef>
              <c:f>[0]!ts810_297A</c:f>
              <c:numCache>
                <c:formatCode>General</c:formatCode>
                <c:ptCount val="10"/>
                <c:pt idx="0">
                  <c:v>19.867997969199529</c:v>
                </c:pt>
                <c:pt idx="1">
                  <c:v>55.859705533931297</c:v>
                </c:pt>
                <c:pt idx="2">
                  <c:v>75.440006769334929</c:v>
                </c:pt>
                <c:pt idx="3">
                  <c:v>81.77356574716535</c:v>
                </c:pt>
                <c:pt idx="4">
                  <c:v>87.066339482145878</c:v>
                </c:pt>
                <c:pt idx="5">
                  <c:v>91.157556270096464</c:v>
                </c:pt>
                <c:pt idx="6">
                  <c:v>94.275681164325604</c:v>
                </c:pt>
                <c:pt idx="7">
                  <c:v>96.45456083939753</c:v>
                </c:pt>
                <c:pt idx="8">
                  <c:v>97.897275342697583</c:v>
                </c:pt>
                <c:pt idx="9">
                  <c:v>99.301912337112881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F735-4C1A-99C4-BE9E5C27F14D}"/>
            </c:ext>
          </c:extLst>
        </c:ser>
        <c:ser>
          <c:idx val="14"/>
          <c:order val="9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8-F735-4C1A-99C4-BE9E5C27F14D}"/>
            </c:ext>
          </c:extLst>
        </c:ser>
        <c:ser>
          <c:idx val="15"/>
          <c:order val="10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9-F735-4C1A-99C4-BE9E5C27F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58224"/>
        <c:axId val="209473200"/>
      </c:scatterChart>
      <c:catAx>
        <c:axId val="20945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222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9473200"/>
        <c:crosses val="autoZero"/>
        <c:auto val="1"/>
        <c:lblAlgn val="ctr"/>
        <c:lblOffset val="100"/>
        <c:noMultiLvlLbl val="0"/>
      </c:catAx>
      <c:valAx>
        <c:axId val="209473200"/>
        <c:scaling>
          <c:orientation val="minMax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>
                <a:noFill/>
              </a14:hiddenLine>
            </a:ext>
          </a:extLst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945822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[0]!ts913_021A</c:f>
              <c:strCache>
                <c:ptCount val="10"/>
                <c:pt idx="0">
                  <c:v>FORD</c:v>
                </c:pt>
                <c:pt idx="1">
                  <c:v>TOYOTA</c:v>
                </c:pt>
                <c:pt idx="2">
                  <c:v>HONDA</c:v>
                </c:pt>
                <c:pt idx="3">
                  <c:v>CHEVROLET</c:v>
                </c:pt>
                <c:pt idx="4">
                  <c:v>NISSAN</c:v>
                </c:pt>
                <c:pt idx="5">
                  <c:v>HYUNDAI</c:v>
                </c:pt>
                <c:pt idx="6">
                  <c:v>DODGE</c:v>
                </c:pt>
                <c:pt idx="7">
                  <c:v>KIA</c:v>
                </c:pt>
                <c:pt idx="8">
                  <c:v>JEEP</c:v>
                </c:pt>
                <c:pt idx="9">
                  <c:v>SUBARU</c:v>
                </c:pt>
              </c:strCache>
            </c:strRef>
          </c:cat>
          <c:val>
            <c:numRef>
              <c:f>[0]!ts913_CE66</c:f>
              <c:numCache>
                <c:formatCode>General</c:formatCode>
                <c:ptCount val="10"/>
                <c:pt idx="0">
                  <c:v>1620</c:v>
                </c:pt>
                <c:pt idx="1">
                  <c:v>1610</c:v>
                </c:pt>
                <c:pt idx="2">
                  <c:v>1237</c:v>
                </c:pt>
                <c:pt idx="3">
                  <c:v>1222</c:v>
                </c:pt>
                <c:pt idx="4">
                  <c:v>910</c:v>
                </c:pt>
                <c:pt idx="5">
                  <c:v>568</c:v>
                </c:pt>
                <c:pt idx="6">
                  <c:v>499</c:v>
                </c:pt>
                <c:pt idx="7">
                  <c:v>498</c:v>
                </c:pt>
                <c:pt idx="8">
                  <c:v>455</c:v>
                </c:pt>
                <c:pt idx="9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9-1548-B912-83B1E5D8B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452707648"/>
        <c:axId val="1452709312"/>
      </c:barChart>
      <c:lineChart>
        <c:grouping val="standard"/>
        <c:varyColors val="0"/>
        <c:ser>
          <c:idx val="1"/>
          <c:order val="1"/>
          <c:tx>
            <c:v>累计百分比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[0]!ts913_1795</c:f>
              <c:strCache>
                <c:ptCount val="10"/>
                <c:pt idx="0">
                  <c:v>18.0%</c:v>
                </c:pt>
                <c:pt idx="1">
                  <c:v>35.9%</c:v>
                </c:pt>
                <c:pt idx="2">
                  <c:v>49.7%</c:v>
                </c:pt>
                <c:pt idx="3">
                  <c:v>63.3%</c:v>
                </c:pt>
                <c:pt idx="4">
                  <c:v>73.4%</c:v>
                </c:pt>
                <c:pt idx="5">
                  <c:v>79.7%</c:v>
                </c:pt>
                <c:pt idx="6">
                  <c:v>85.2%</c:v>
                </c:pt>
                <c:pt idx="7">
                  <c:v>90.8%</c:v>
                </c:pt>
                <c:pt idx="8">
                  <c:v>95.8%</c:v>
                </c:pt>
                <c:pt idx="9">
                  <c:v>100.0%</c:v>
                </c:pt>
              </c:strCache>
            </c:strRef>
          </c:cat>
          <c:val>
            <c:numRef>
              <c:f>[0]!ts913_81F5</c:f>
              <c:numCache>
                <c:formatCode>General</c:formatCode>
                <c:ptCount val="10"/>
                <c:pt idx="0">
                  <c:v>1620</c:v>
                </c:pt>
                <c:pt idx="1">
                  <c:v>3230</c:v>
                </c:pt>
                <c:pt idx="2">
                  <c:v>4467</c:v>
                </c:pt>
                <c:pt idx="3">
                  <c:v>5689</c:v>
                </c:pt>
                <c:pt idx="4">
                  <c:v>6599</c:v>
                </c:pt>
                <c:pt idx="5">
                  <c:v>7167</c:v>
                </c:pt>
                <c:pt idx="6">
                  <c:v>7666</c:v>
                </c:pt>
                <c:pt idx="7">
                  <c:v>8164</c:v>
                </c:pt>
                <c:pt idx="8">
                  <c:v>8619</c:v>
                </c:pt>
                <c:pt idx="9">
                  <c:v>8993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C9-1548-B912-83B1E5D8BE28}"/>
            </c:ext>
          </c:extLst>
        </c:ser>
        <c:ser>
          <c:idx val="2"/>
          <c:order val="2"/>
          <c:tx>
            <c:v>80%</c:v>
          </c:tx>
          <c:spPr>
            <a:ln w="9525" cap="rnd">
              <a:solidFill>
                <a:srgbClr val="051C28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9"/>
              <c:tx>
                <c:rich>
                  <a:bodyPr/>
                  <a:lstStyle/>
                  <a:p>
                    <a:r>
                      <a:rPr lang="en-US" altLang="zh-CN"/>
                      <a:t>80%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2C9-1548-B912-83B1E5D8BE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[0]!ts913_5BEF</c:f>
              <c:numCache>
                <c:formatCode>General</c:formatCode>
                <c:ptCount val="10"/>
                <c:pt idx="0">
                  <c:v>7194.4000000000005</c:v>
                </c:pt>
                <c:pt idx="1">
                  <c:v>7194.4000000000005</c:v>
                </c:pt>
                <c:pt idx="2">
                  <c:v>7194.4000000000005</c:v>
                </c:pt>
                <c:pt idx="3">
                  <c:v>7194.4000000000005</c:v>
                </c:pt>
                <c:pt idx="4">
                  <c:v>7194.4000000000005</c:v>
                </c:pt>
                <c:pt idx="5">
                  <c:v>7194.4000000000005</c:v>
                </c:pt>
                <c:pt idx="6">
                  <c:v>7194.4000000000005</c:v>
                </c:pt>
                <c:pt idx="7">
                  <c:v>7194.4000000000005</c:v>
                </c:pt>
                <c:pt idx="8">
                  <c:v>7194.4000000000005</c:v>
                </c:pt>
                <c:pt idx="9">
                  <c:v>7194.4000000000005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C9-1548-B912-83B1E5D8BE28}"/>
            </c:ext>
          </c:extLst>
        </c:ser>
        <c:ser>
          <c:idx val="3"/>
          <c:order val="3"/>
          <c:tx>
            <c:v>tusimpleBI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minus"/>
            <c:errValType val="cust"/>
            <c:noEndCap val="1"/>
            <c:minus>
              <c:numRef>
                <c:f>[0]!ts913_023B</c:f>
                <c:numCache>
                  <c:formatCode>General</c:formatCode>
                  <c:ptCount val="10"/>
                  <c:pt idx="0">
                    <c:v>0</c:v>
                  </c:pt>
                  <c:pt idx="1">
                    <c:v>1620</c:v>
                  </c:pt>
                  <c:pt idx="2">
                    <c:v>3230</c:v>
                  </c:pt>
                  <c:pt idx="3">
                    <c:v>4467</c:v>
                  </c:pt>
                  <c:pt idx="4">
                    <c:v>5689</c:v>
                  </c:pt>
                  <c:pt idx="5">
                    <c:v>6599</c:v>
                  </c:pt>
                  <c:pt idx="6">
                    <c:v>7167</c:v>
                  </c:pt>
                  <c:pt idx="7">
                    <c:v>7666</c:v>
                  </c:pt>
                  <c:pt idx="8">
                    <c:v>8164</c:v>
                  </c:pt>
                  <c:pt idx="9">
                    <c:v>8619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51C28"/>
                </a:solidFill>
                <a:prstDash val="dash"/>
                <a:round/>
              </a:ln>
              <a:effectLst/>
            </c:spPr>
          </c:errBars>
          <c:val>
            <c:numRef>
              <c:f>[0]!ts913_D9A1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7666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C9-1548-B912-83B1E5D8B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2702240"/>
        <c:axId val="1452714304"/>
      </c:lineChart>
      <c:catAx>
        <c:axId val="145270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52709312"/>
        <c:crosses val="autoZero"/>
        <c:auto val="1"/>
        <c:lblAlgn val="ctr"/>
        <c:lblOffset val="100"/>
        <c:noMultiLvlLbl val="0"/>
      </c:catAx>
      <c:valAx>
        <c:axId val="145270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52707648"/>
        <c:crosses val="autoZero"/>
        <c:crossBetween val="between"/>
        <c:majorUnit val="2000"/>
      </c:valAx>
      <c:valAx>
        <c:axId val="145271430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452702240"/>
        <c:crosses val="max"/>
        <c:crossBetween val="between"/>
      </c:valAx>
      <c:catAx>
        <c:axId val="1452702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2714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[0]!ts913_021A</c:f>
              <c:strCache>
                <c:ptCount val="10"/>
                <c:pt idx="0">
                  <c:v>FORD</c:v>
                </c:pt>
                <c:pt idx="1">
                  <c:v>TOYOTA</c:v>
                </c:pt>
                <c:pt idx="2">
                  <c:v>HONDA</c:v>
                </c:pt>
                <c:pt idx="3">
                  <c:v>CHEVROLET</c:v>
                </c:pt>
                <c:pt idx="4">
                  <c:v>NISSAN</c:v>
                </c:pt>
                <c:pt idx="5">
                  <c:v>HYUNDAI</c:v>
                </c:pt>
                <c:pt idx="6">
                  <c:v>DODGE</c:v>
                </c:pt>
                <c:pt idx="7">
                  <c:v>KIA</c:v>
                </c:pt>
                <c:pt idx="8">
                  <c:v>JEEP</c:v>
                </c:pt>
                <c:pt idx="9">
                  <c:v>SUBARU</c:v>
                </c:pt>
              </c:strCache>
            </c:strRef>
          </c:cat>
          <c:val>
            <c:numRef>
              <c:f>[0]!ts913_CE66</c:f>
              <c:numCache>
                <c:formatCode>General</c:formatCode>
                <c:ptCount val="10"/>
                <c:pt idx="0">
                  <c:v>1620</c:v>
                </c:pt>
                <c:pt idx="1">
                  <c:v>1610</c:v>
                </c:pt>
                <c:pt idx="2">
                  <c:v>1237</c:v>
                </c:pt>
                <c:pt idx="3">
                  <c:v>1222</c:v>
                </c:pt>
                <c:pt idx="4">
                  <c:v>910</c:v>
                </c:pt>
                <c:pt idx="5">
                  <c:v>568</c:v>
                </c:pt>
                <c:pt idx="6">
                  <c:v>499</c:v>
                </c:pt>
                <c:pt idx="7">
                  <c:v>498</c:v>
                </c:pt>
                <c:pt idx="8">
                  <c:v>455</c:v>
                </c:pt>
                <c:pt idx="9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9-B64E-B2FD-7C64E11DD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452707648"/>
        <c:axId val="1452709312"/>
      </c:barChart>
      <c:lineChart>
        <c:grouping val="standard"/>
        <c:varyColors val="0"/>
        <c:ser>
          <c:idx val="3"/>
          <c:order val="1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val>
            <c:numRef>
              <c:f>[0]!ts913_D9A1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7666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B9-B64E-B2FD-7C64E11DD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2702240"/>
        <c:axId val="1452714304"/>
      </c:lineChart>
      <c:catAx>
        <c:axId val="145270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52709312"/>
        <c:crosses val="autoZero"/>
        <c:auto val="1"/>
        <c:lblAlgn val="ctr"/>
        <c:lblOffset val="100"/>
        <c:noMultiLvlLbl val="0"/>
      </c:catAx>
      <c:valAx>
        <c:axId val="145270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52707648"/>
        <c:crosses val="autoZero"/>
        <c:crossBetween val="between"/>
        <c:majorUnit val="2000"/>
      </c:valAx>
      <c:valAx>
        <c:axId val="145271430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452702240"/>
        <c:crosses val="max"/>
        <c:crossBetween val="between"/>
      </c:valAx>
      <c:catAx>
        <c:axId val="1452702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2714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8599706120586195E-2"/>
          <c:y val="1.1316038233286002E-2"/>
          <c:w val="0.42863389673911129"/>
          <c:h val="0.90399910027332719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Sheet1!$B$11</c:f>
              <c:strCache>
                <c:ptCount val="1"/>
                <c:pt idx="0">
                  <c:v>550 to 599</c:v>
                </c:pt>
              </c:strCache>
            </c:strRef>
          </c:tx>
          <c:spPr>
            <a:solidFill>
              <a:srgbClr val="B1E0E6"/>
            </a:solidFill>
            <a:ln w="9525"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Sheet1!$D$8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Sheet1!$D$11</c:f>
              <c:numCache>
                <c:formatCode>0%</c:formatCode>
                <c:ptCount val="1"/>
                <c:pt idx="0">
                  <c:v>4.7365304914150384E-2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D-42EF-BB40-F91FBDAC8D8C}"/>
            </c:ext>
          </c:extLst>
        </c:ser>
        <c:ser>
          <c:idx val="3"/>
          <c:order val="1"/>
          <c:tx>
            <c:strRef>
              <c:f>Sheet1!$B$12</c:f>
              <c:strCache>
                <c:ptCount val="1"/>
                <c:pt idx="0">
                  <c:v>600 to 649</c:v>
                </c:pt>
              </c:strCache>
            </c:strRef>
          </c:tx>
          <c:spPr>
            <a:solidFill>
              <a:srgbClr val="9DE0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Sheet1!$D$8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Sheet1!$D$12</c:f>
              <c:numCache>
                <c:formatCode>0%</c:formatCode>
                <c:ptCount val="1"/>
                <c:pt idx="0">
                  <c:v>9.6901519636865996E-2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BD-42EF-BB40-F91FBDAC8D8C}"/>
            </c:ext>
          </c:extLst>
        </c:ser>
        <c:ser>
          <c:idx val="4"/>
          <c:order val="2"/>
          <c:tx>
            <c:strRef>
              <c:f>Sheet1!$B$13</c:f>
              <c:strCache>
                <c:ptCount val="1"/>
                <c:pt idx="0">
                  <c:v>650 to 699</c:v>
                </c:pt>
              </c:strCache>
            </c:strRef>
          </c:tx>
          <c:spPr>
            <a:solidFill>
              <a:srgbClr val="42BFF6"/>
            </a:solidFill>
            <a:ln w="9525"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Sheet1!$D$8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Sheet1!$D$13</c:f>
              <c:numCache>
                <c:formatCode>0%</c:formatCode>
                <c:ptCount val="1"/>
                <c:pt idx="0">
                  <c:v>0.16854154331951846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BD-42EF-BB40-F91FBDAC8D8C}"/>
            </c:ext>
          </c:extLst>
        </c:ser>
        <c:ser>
          <c:idx val="5"/>
          <c:order val="3"/>
          <c:tx>
            <c:strRef>
              <c:f>Sheet1!$B$14</c:f>
              <c:strCache>
                <c:ptCount val="1"/>
                <c:pt idx="0">
                  <c:v>700 to 749</c:v>
                </c:pt>
              </c:strCache>
            </c:strRef>
          </c:tx>
          <c:spPr>
            <a:solidFill>
              <a:srgbClr val="05AEF9"/>
            </a:solidFill>
            <a:ln>
              <a:solidFill>
                <a:srgbClr val="FFFFFF"/>
              </a:solidFill>
            </a:ln>
            <a:effectLst/>
          </c:spPr>
          <c:invertIfNegative val="0"/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BD-42EF-BB40-F91FBDAC8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Sheet1!$D$8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Sheet1!$D$14</c:f>
              <c:numCache>
                <c:formatCode>0%</c:formatCode>
                <c:ptCount val="1"/>
                <c:pt idx="0">
                  <c:v>0.22459048746792973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BD-42EF-BB40-F91FBDAC8D8C}"/>
            </c:ext>
          </c:extLst>
        </c:ser>
        <c:ser>
          <c:idx val="6"/>
          <c:order val="4"/>
          <c:tx>
            <c:strRef>
              <c:f>Sheet1!$B$15</c:f>
              <c:strCache>
                <c:ptCount val="1"/>
                <c:pt idx="0">
                  <c:v>750 to 799</c:v>
                </c:pt>
              </c:strCache>
            </c:strRef>
          </c:tx>
          <c:spPr>
            <a:solidFill>
              <a:srgbClr val="047AB0"/>
            </a:solidFill>
            <a:ln w="9525"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Sheet1!$D$8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Sheet1!$D$15</c:f>
              <c:numCache>
                <c:formatCode>0%</c:formatCode>
                <c:ptCount val="1"/>
                <c:pt idx="0">
                  <c:v>0.32425498322478785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BD-42EF-BB40-F91FBDAC8D8C}"/>
            </c:ext>
          </c:extLst>
        </c:ser>
        <c:ser>
          <c:idx val="7"/>
          <c:order val="5"/>
          <c:tx>
            <c:strRef>
              <c:f>Sheet1!$B$16</c:f>
              <c:strCache>
                <c:ptCount val="1"/>
                <c:pt idx="0">
                  <c:v>800 and more</c:v>
                </c:pt>
              </c:strCache>
            </c:strRef>
          </c:tx>
          <c:spPr>
            <a:solidFill>
              <a:srgbClr val="051C2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Sheet1!$D$8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Sheet1!$D$16</c:f>
              <c:numCache>
                <c:formatCode>0%</c:formatCode>
                <c:ptCount val="1"/>
                <c:pt idx="0">
                  <c:v>0.11229524373396486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BD-42EF-BB40-F91FBDAC8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529988751"/>
        <c:axId val="1529996239"/>
      </c:barChart>
      <c:scatterChart>
        <c:scatterStyle val="lineMarker"/>
        <c:varyColors val="0"/>
        <c:ser>
          <c:idx val="0"/>
          <c:order val="6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21569618454682982"/>
                  <c:y val="0"/>
                </c:manualLayout>
              </c:layout>
              <c:tx>
                <c:strRef>
                  <c:f>Sheet1!$B$10</c:f>
                  <c:strCache>
                    <c:ptCount val="1"/>
                    <c:pt idx="0">
                      <c:v>500 to 540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61197839701968"/>
                      <c:h val="8.9876557188926953E-2"/>
                    </c:manualLayout>
                  </c15:layout>
                  <c15:dlblFieldTable>
                    <c15:dlblFTEntry>
                      <c15:txfldGUID>{DDA305AD-9577-054A-89A9-DCCC2DBB33E2}</c15:txfldGUID>
                      <c15:f>Sheet1!$B$10</c15:f>
                      <c15:dlblFieldTableCache>
                        <c:ptCount val="1"/>
                        <c:pt idx="0">
                          <c:v>500 to 540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51BD-42EF-BB40-F91FBDAC8D8C}"/>
                </c:ext>
              </c:extLst>
            </c:dLbl>
            <c:dLbl>
              <c:idx val="1"/>
              <c:layout>
                <c:manualLayout>
                  <c:x val="0.21569618454682982"/>
                  <c:y val="0"/>
                </c:manualLayout>
              </c:layout>
              <c:tx>
                <c:strRef>
                  <c:f>Sheet1!$B$11</c:f>
                  <c:strCache>
                    <c:ptCount val="1"/>
                    <c:pt idx="0">
                      <c:v>550 to 599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61197839701968"/>
                      <c:h val="8.9876557188926953E-2"/>
                    </c:manualLayout>
                  </c15:layout>
                  <c15:dlblFieldTable>
                    <c15:dlblFTEntry>
                      <c15:txfldGUID>{68235431-95FD-3341-B928-52FF80A481D8}</c15:txfldGUID>
                      <c15:f>Sheet1!$B$11</c15:f>
                      <c15:dlblFieldTableCache>
                        <c:ptCount val="1"/>
                        <c:pt idx="0">
                          <c:v>550 to 599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51BD-42EF-BB40-F91FBDAC8D8C}"/>
                </c:ext>
              </c:extLst>
            </c:dLbl>
            <c:dLbl>
              <c:idx val="2"/>
              <c:layout>
                <c:manualLayout>
                  <c:x val="0.21569618454682982"/>
                  <c:y val="-1.3213060574809938E-16"/>
                </c:manualLayout>
              </c:layout>
              <c:tx>
                <c:strRef>
                  <c:f>Sheet1!$B$12</c:f>
                  <c:strCache>
                    <c:ptCount val="1"/>
                    <c:pt idx="0">
                      <c:v>600 to 649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61197839701968"/>
                      <c:h val="8.9876557188926953E-2"/>
                    </c:manualLayout>
                  </c15:layout>
                  <c15:dlblFieldTable>
                    <c15:dlblFTEntry>
                      <c15:txfldGUID>{DAB7F941-0FE8-5C44-918F-C9D414134EC8}</c15:txfldGUID>
                      <c15:f>Sheet1!$B$12</c15:f>
                      <c15:dlblFieldTableCache>
                        <c:ptCount val="1"/>
                        <c:pt idx="0">
                          <c:v>600 to 649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51BD-42EF-BB40-F91FBDAC8D8C}"/>
                </c:ext>
              </c:extLst>
            </c:dLbl>
            <c:dLbl>
              <c:idx val="3"/>
              <c:layout>
                <c:manualLayout>
                  <c:x val="0.21569618454682982"/>
                  <c:y val="0"/>
                </c:manualLayout>
              </c:layout>
              <c:tx>
                <c:strRef>
                  <c:f>Sheet1!$B$13</c:f>
                  <c:strCache>
                    <c:ptCount val="1"/>
                    <c:pt idx="0">
                      <c:v>650 to 699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61197839701968"/>
                      <c:h val="8.9876557188926953E-2"/>
                    </c:manualLayout>
                  </c15:layout>
                  <c15:dlblFieldTable>
                    <c15:dlblFTEntry>
                      <c15:txfldGUID>{B66BCC59-B5D7-A34E-8971-94A2ADA157EF}</c15:txfldGUID>
                      <c15:f>Sheet1!$B$13</c15:f>
                      <c15:dlblFieldTableCache>
                        <c:ptCount val="1"/>
                        <c:pt idx="0">
                          <c:v>650 to 699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51BD-42EF-BB40-F91FBDAC8D8C}"/>
                </c:ext>
              </c:extLst>
            </c:dLbl>
            <c:dLbl>
              <c:idx val="4"/>
              <c:layout>
                <c:manualLayout>
                  <c:x val="0.21569618454682982"/>
                  <c:y val="-6.6065302874049691E-17"/>
                </c:manualLayout>
              </c:layout>
              <c:tx>
                <c:strRef>
                  <c:f>Sheet1!$B$14</c:f>
                  <c:strCache>
                    <c:ptCount val="1"/>
                    <c:pt idx="0">
                      <c:v>700 to 749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61197839701968"/>
                      <c:h val="8.9876557188926953E-2"/>
                    </c:manualLayout>
                  </c15:layout>
                  <c15:dlblFieldTable>
                    <c15:dlblFTEntry>
                      <c15:txfldGUID>{E5B1A394-9344-244F-8AF1-3DFEBB09C801}</c15:txfldGUID>
                      <c15:f>Sheet1!$B$14</c15:f>
                      <c15:dlblFieldTableCache>
                        <c:ptCount val="1"/>
                        <c:pt idx="0">
                          <c:v>700 to 749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C-51BD-42EF-BB40-F91FBDAC8D8C}"/>
                </c:ext>
              </c:extLst>
            </c:dLbl>
            <c:dLbl>
              <c:idx val="5"/>
              <c:layout>
                <c:manualLayout>
                  <c:x val="0.21569618454682982"/>
                  <c:y val="-3.3032651437024845E-17"/>
                </c:manualLayout>
              </c:layout>
              <c:tx>
                <c:strRef>
                  <c:f>Sheet1!$B$15</c:f>
                  <c:strCache>
                    <c:ptCount val="1"/>
                    <c:pt idx="0">
                      <c:v>750 to 799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61197839701968"/>
                      <c:h val="8.9876557188926953E-2"/>
                    </c:manualLayout>
                  </c15:layout>
                  <c15:dlblFieldTable>
                    <c15:dlblFTEntry>
                      <c15:txfldGUID>{79E99D80-8A63-EA4B-8048-4C902F6340EF}</c15:txfldGUID>
                      <c15:f>Sheet1!$B$15</c15:f>
                      <c15:dlblFieldTableCache>
                        <c:ptCount val="1"/>
                        <c:pt idx="0">
                          <c:v>750 to 799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D-51BD-42EF-BB40-F91FBDAC8D8C}"/>
                </c:ext>
              </c:extLst>
            </c:dLbl>
            <c:dLbl>
              <c:idx val="6"/>
              <c:layout>
                <c:manualLayout>
                  <c:x val="0.19568061066888093"/>
                  <c:y val="-1.9876546301397322E-2"/>
                </c:manualLayout>
              </c:layout>
              <c:tx>
                <c:strRef>
                  <c:f>Sheet1!$B$16</c:f>
                  <c:strCache>
                    <c:ptCount val="1"/>
                    <c:pt idx="0">
                      <c:v>800 and more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270" rIns="38100" bIns="1270" anchor="ctr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61197839701968"/>
                      <c:h val="8.9876557188926953E-2"/>
                    </c:manualLayout>
                  </c15:layout>
                  <c15:dlblFieldTable>
                    <c15:dlblFTEntry>
                      <c15:txfldGUID>{4929A613-7024-DB4F-8150-136AD8F7BDA7}</c15:txfldGUID>
                      <c15:f>Sheet1!$B$16</c15:f>
                      <c15:dlblFieldTableCache>
                        <c:ptCount val="1"/>
                        <c:pt idx="0">
                          <c:v>800 and more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E-51BD-42EF-BB40-F91FBDAC8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Lit>
              <c:formatCode>General</c:formatCode>
              <c:ptCount val="7"/>
              <c:pt idx="0">
                <c:v>1.25</c:v>
              </c:pt>
              <c:pt idx="1">
                <c:v>1.25</c:v>
              </c:pt>
              <c:pt idx="2">
                <c:v>1.25</c:v>
              </c:pt>
              <c:pt idx="3">
                <c:v>1.25</c:v>
              </c:pt>
              <c:pt idx="4">
                <c:v>1.25</c:v>
              </c:pt>
              <c:pt idx="5">
                <c:v>1.25</c:v>
              </c:pt>
              <c:pt idx="6">
                <c:v>1.25</c:v>
              </c:pt>
            </c:numLit>
          </c:xVal>
          <c:yVal>
            <c:numRef>
              <c:f>[0]!ts2A3_84F8</c:f>
              <c:numCache>
                <c:formatCode>General</c:formatCode>
                <c:ptCount val="7"/>
                <c:pt idx="0">
                  <c:v>1.0459838168541543E-2</c:v>
                </c:pt>
                <c:pt idx="1">
                  <c:v>4.4602328794158277E-2</c:v>
                </c:pt>
                <c:pt idx="2">
                  <c:v>0.11673574106966647</c:v>
                </c:pt>
                <c:pt idx="3">
                  <c:v>0.24945727254785871</c:v>
                </c:pt>
                <c:pt idx="4">
                  <c:v>0.4460232879415828</c:v>
                </c:pt>
                <c:pt idx="5">
                  <c:v>0.72044602328794161</c:v>
                </c:pt>
                <c:pt idx="6">
                  <c:v>0.93872113676731794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51BD-42EF-BB40-F91FBDAC8D8C}"/>
            </c:ext>
          </c:extLst>
        </c:ser>
        <c:ser>
          <c:idx val="8"/>
          <c:order val="7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7"/>
              <c:pt idx="0">
                <c:v>1.25</c:v>
              </c:pt>
              <c:pt idx="1">
                <c:v>1.25</c:v>
              </c:pt>
              <c:pt idx="2">
                <c:v>1.25</c:v>
              </c:pt>
              <c:pt idx="3">
                <c:v>1.25</c:v>
              </c:pt>
              <c:pt idx="4">
                <c:v>1.25</c:v>
              </c:pt>
              <c:pt idx="5">
                <c:v>1.25</c:v>
              </c:pt>
              <c:pt idx="6">
                <c:v>1.25</c:v>
              </c:pt>
            </c:numLit>
          </c:xVal>
          <c:yVal>
            <c:numRef>
              <c:f>[0]!ts2A3_84F8</c:f>
              <c:numCache>
                <c:formatCode>General</c:formatCode>
                <c:ptCount val="7"/>
                <c:pt idx="0">
                  <c:v>1.0459838168541543E-2</c:v>
                </c:pt>
                <c:pt idx="1">
                  <c:v>4.4602328794158277E-2</c:v>
                </c:pt>
                <c:pt idx="2">
                  <c:v>0.11673574106966647</c:v>
                </c:pt>
                <c:pt idx="3">
                  <c:v>0.24945727254785871</c:v>
                </c:pt>
                <c:pt idx="4">
                  <c:v>0.4460232879415828</c:v>
                </c:pt>
                <c:pt idx="5">
                  <c:v>0.72044602328794161</c:v>
                </c:pt>
                <c:pt idx="6">
                  <c:v>0.93872113676731794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51BD-42EF-BB40-F91FBDAC8D8C}"/>
            </c:ext>
          </c:extLst>
        </c:ser>
        <c:ser>
          <c:idx val="9"/>
          <c:order val="8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7"/>
              <c:pt idx="0">
                <c:v>1.25</c:v>
              </c:pt>
              <c:pt idx="1">
                <c:v>1.25</c:v>
              </c:pt>
              <c:pt idx="2">
                <c:v>1.25</c:v>
              </c:pt>
              <c:pt idx="3">
                <c:v>1.25</c:v>
              </c:pt>
              <c:pt idx="4">
                <c:v>1.25</c:v>
              </c:pt>
              <c:pt idx="5">
                <c:v>1.25</c:v>
              </c:pt>
              <c:pt idx="6">
                <c:v>1.25</c:v>
              </c:pt>
            </c:numLit>
          </c:xVal>
          <c:yVal>
            <c:numRef>
              <c:f>[0]!ts2A3_84F8</c:f>
              <c:numCache>
                <c:formatCode>General</c:formatCode>
                <c:ptCount val="7"/>
                <c:pt idx="0">
                  <c:v>1.0459838168541543E-2</c:v>
                </c:pt>
                <c:pt idx="1">
                  <c:v>4.4602328794158277E-2</c:v>
                </c:pt>
                <c:pt idx="2">
                  <c:v>0.11673574106966647</c:v>
                </c:pt>
                <c:pt idx="3">
                  <c:v>0.24945727254785871</c:v>
                </c:pt>
                <c:pt idx="4">
                  <c:v>0.4460232879415828</c:v>
                </c:pt>
                <c:pt idx="5">
                  <c:v>0.72044602328794161</c:v>
                </c:pt>
                <c:pt idx="6">
                  <c:v>0.93872113676731794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51BD-42EF-BB40-F91FBDAC8D8C}"/>
            </c:ext>
          </c:extLst>
        </c:ser>
        <c:ser>
          <c:idx val="10"/>
          <c:order val="9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7"/>
              <c:pt idx="0">
                <c:v>0.75</c:v>
              </c:pt>
              <c:pt idx="1">
                <c:v>0.75</c:v>
              </c:pt>
              <c:pt idx="2">
                <c:v>0.75</c:v>
              </c:pt>
              <c:pt idx="3">
                <c:v>0.75</c:v>
              </c:pt>
              <c:pt idx="4">
                <c:v>0.75</c:v>
              </c:pt>
              <c:pt idx="5">
                <c:v>0.75</c:v>
              </c:pt>
              <c:pt idx="6">
                <c:v>0.75</c:v>
              </c:pt>
            </c:numLit>
          </c:xVal>
          <c:yVal>
            <c:numRef>
              <c:f>[0]!ts2A3_297A</c:f>
              <c:numCache>
                <c:formatCode>General</c:formatCode>
                <c:ptCount val="7"/>
                <c:pt idx="0">
                  <c:v>1.0459838168541543E-2</c:v>
                </c:pt>
                <c:pt idx="1">
                  <c:v>4.4602328794158277E-2</c:v>
                </c:pt>
                <c:pt idx="2">
                  <c:v>0.11673574106966647</c:v>
                </c:pt>
                <c:pt idx="3">
                  <c:v>0.24945727254785871</c:v>
                </c:pt>
                <c:pt idx="4">
                  <c:v>0.4460232879415828</c:v>
                </c:pt>
                <c:pt idx="5">
                  <c:v>0.72044602328794161</c:v>
                </c:pt>
                <c:pt idx="6">
                  <c:v>0.93872113676731794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51BD-42EF-BB40-F91FBDAC8D8C}"/>
            </c:ext>
          </c:extLst>
        </c:ser>
        <c:ser>
          <c:idx val="11"/>
          <c:order val="10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3-51BD-42EF-BB40-F91FBDAC8D8C}"/>
            </c:ext>
          </c:extLst>
        </c:ser>
        <c:ser>
          <c:idx val="12"/>
          <c:order val="11"/>
          <c:tx>
            <c:v>tusimpleBI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4-51BD-42EF-BB40-F91FBDAC8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9988751"/>
        <c:axId val="1529996239"/>
      </c:scatterChart>
      <c:catAx>
        <c:axId val="15299887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9996239"/>
        <c:crosses val="autoZero"/>
        <c:auto val="1"/>
        <c:lblAlgn val="ctr"/>
        <c:lblOffset val="100"/>
        <c:noMultiLvlLbl val="0"/>
      </c:catAx>
      <c:valAx>
        <c:axId val="152999623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>
                <a:noFill/>
              </a14:hiddenLine>
            </a:ext>
          </a:ex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988751"/>
        <c:crosses val="autoZero"/>
        <c:crossBetween val="between"/>
        <c:majorUnit val="0.0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altLang="zh-CN" sz="1200" b="0"/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46997480314960632"/>
          <c:y val="0.0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0000000000001"/>
          <c:y val="0.17333333333333334"/>
          <c:w val="0.76"/>
          <c:h val="0.50666666666666671"/>
        </c:manualLayout>
      </c:layout>
      <c:doughnutChart>
        <c:varyColors val="1"/>
        <c:ser>
          <c:idx val="0"/>
          <c:order val="0"/>
          <c:tx>
            <c:v>tusimpleBI</c:v>
          </c:tx>
          <c:dPt>
            <c:idx val="0"/>
            <c:bubble3D val="0"/>
            <c:spPr>
              <a:solidFill>
                <a:srgbClr val="051C2C"/>
              </a:solidFill>
            </c:spPr>
            <c:extLst>
              <c:ext xmlns:c16="http://schemas.microsoft.com/office/drawing/2014/chart" uri="{C3380CC4-5D6E-409C-BE32-E72D297353CC}">
                <c16:uniqueId val="{00000001-A66A-4D65-93E1-A7BC69EB4CD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90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A66A-4D65-93E1-A7BC69EB4CD5}"/>
              </c:ext>
            </c:extLst>
          </c:dPt>
          <c:val>
            <c:numRef>
              <c:f>[0]!ts9A1_9F78</c:f>
              <c:numCache>
                <c:formatCode>General</c:formatCode>
                <c:ptCount val="2"/>
                <c:pt idx="0">
                  <c:v>6.7535545023696686E-2</c:v>
                </c:pt>
                <c:pt idx="1">
                  <c:v>0.93246445497630326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6A-4D65-93E1-A7BC69EB4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pieChart>
        <c:varyColors val="1"/>
        <c:ser>
          <c:idx val="1"/>
          <c:order val="1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504D"/>
                  </a:solidFill>
                </a14:hiddenFill>
              </a:ex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explosion val="20"/>
          <c:dPt>
            <c:idx val="0"/>
            <c:bubble3D val="0"/>
            <c:explosion val="0"/>
            <c:extLst>
              <c:ext xmlns:c16="http://schemas.microsoft.com/office/drawing/2014/chart" uri="{C3380CC4-5D6E-409C-BE32-E72D297353CC}">
                <c16:uniqueId val="{00000006-A66A-4D65-93E1-A7BC69EB4CD5}"/>
              </c:ext>
            </c:extLst>
          </c:dP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7-A66A-4D65-93E1-A7BC69EB4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catterChart>
        <c:scatterStyle val="lineMarker"/>
        <c:varyColors val="0"/>
        <c:ser>
          <c:idx val="2"/>
          <c:order val="2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Sheet1!$D$21</c:f>
                  <c:strCache>
                    <c:ptCount val="1"/>
                    <c:pt idx="0">
                      <c:v>7%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800"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{EFF0C15F-6E7F-8248-895B-CCE5FEC0BF97}</c15:txfldGUID>
                      <c15:f>Sheet1!$D$21</c15:f>
                      <c15:dlblFieldTableCache>
                        <c:ptCount val="1"/>
                        <c:pt idx="0">
                          <c:v>7%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A66A-4D65-93E1-A7BC69EB4CD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A66A-4D65-93E1-A7BC69EB4CD5}"/>
            </c:ext>
          </c:extLst>
        </c:ser>
        <c:ser>
          <c:idx val="3"/>
          <c:order val="3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Sheet1!$B$21</c:f>
                  <c:strCache>
                    <c:ptCount val="1"/>
                    <c:pt idx="0">
                      <c:v>Booming with Confidence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t">
                  <a:noAutofit/>
                </a:bodyPr>
                <a:lstStyle/>
                <a:p>
                  <a:pPr>
                    <a:defRPr altLang="en-US" sz="1200"/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1"/>
                      <c:h val="0.26666666666666666"/>
                    </c:manualLayout>
                  </c15:layout>
                  <c15:dlblFieldTable>
                    <c15:dlblFTEntry>
                      <c15:txfldGUID>{1D8559D4-2343-4E4B-877F-CBDD011CC7FB}</c15:txfldGUID>
                      <c15:f>Sheet1!$B$21</c15:f>
                      <c15:dlblFieldTableCache>
                        <c:ptCount val="1"/>
                        <c:pt idx="0">
                          <c:v>Booming with Confidence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A66A-4D65-93E1-A7BC69EB4CD5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-1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A66A-4D65-93E1-A7BC69EB4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992687"/>
        <c:axId val="1699979375"/>
      </c:scatterChart>
      <c:valAx>
        <c:axId val="1699979375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92687"/>
        <c:crosses val="autoZero"/>
        <c:crossBetween val="midCat"/>
      </c:valAx>
      <c:valAx>
        <c:axId val="1699992687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79375"/>
        <c:crosses val="autoZero"/>
        <c:crossBetween val="midCat"/>
      </c:valAx>
      <c:spPr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altLang="zh-CN" sz="1200" b="0"/>
            </a:pPr>
            <a:r>
              <a:rPr lang="en-US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500000000000001"/>
          <c:y val="0.17333333333333334"/>
          <c:w val="0.76"/>
          <c:h val="0.50666666666666671"/>
        </c:manualLayout>
      </c:layout>
      <c:doughnutChart>
        <c:varyColors val="1"/>
        <c:ser>
          <c:idx val="0"/>
          <c:order val="0"/>
          <c:tx>
            <c:v>tusimpleBI</c:v>
          </c:tx>
          <c:dPt>
            <c:idx val="0"/>
            <c:bubble3D val="0"/>
            <c:spPr>
              <a:solidFill>
                <a:srgbClr val="051C2C"/>
              </a:solidFill>
            </c:spPr>
            <c:extLst>
              <c:ext xmlns:c16="http://schemas.microsoft.com/office/drawing/2014/chart" uri="{C3380CC4-5D6E-409C-BE32-E72D297353CC}">
                <c16:uniqueId val="{00000001-CC3F-46E4-8E9E-B1C71A14D287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90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CC3F-46E4-8E9E-B1C71A14D287}"/>
              </c:ext>
            </c:extLst>
          </c:dPt>
          <c:val>
            <c:numRef>
              <c:f>[0]!ts9A1_03BC</c:f>
              <c:numCache>
                <c:formatCode>General</c:formatCode>
                <c:ptCount val="2"/>
                <c:pt idx="0">
                  <c:v>5.0778605280974949E-2</c:v>
                </c:pt>
                <c:pt idx="1">
                  <c:v>0.949221394719025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3F-46E4-8E9E-B1C71A14D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pieChart>
        <c:varyColors val="1"/>
        <c:ser>
          <c:idx val="1"/>
          <c:order val="1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504D"/>
                  </a:solidFill>
                </a14:hiddenFill>
              </a:ex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explosion val="20"/>
          <c:dPt>
            <c:idx val="0"/>
            <c:bubble3D val="0"/>
            <c:explosion val="0"/>
            <c:extLst>
              <c:ext xmlns:c16="http://schemas.microsoft.com/office/drawing/2014/chart" uri="{C3380CC4-5D6E-409C-BE32-E72D297353CC}">
                <c16:uniqueId val="{00000006-CC3F-46E4-8E9E-B1C71A14D287}"/>
              </c:ext>
            </c:extLst>
          </c:dP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7-CC3F-46E4-8E9E-B1C71A14D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catterChart>
        <c:scatterStyle val="lineMarker"/>
        <c:varyColors val="0"/>
        <c:ser>
          <c:idx val="2"/>
          <c:order val="2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Sheet1!$D$19</c:f>
                  <c:strCache>
                    <c:ptCount val="1"/>
                    <c:pt idx="0">
                      <c:v>5%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800"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{D6C0C37C-2EDC-6D46-A2BA-9115DE4A2E8F}</c15:txfldGUID>
                      <c15:f>Sheet1!$D$19</c15:f>
                      <c15:dlblFieldTableCache>
                        <c:ptCount val="1"/>
                        <c:pt idx="0">
                          <c:v>5%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CC3F-46E4-8E9E-B1C71A14D28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CC3F-46E4-8E9E-B1C71A14D287}"/>
            </c:ext>
          </c:extLst>
        </c:ser>
        <c:ser>
          <c:idx val="3"/>
          <c:order val="3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Sheet1!$B$19</c:f>
                  <c:strCache>
                    <c:ptCount val="1"/>
                    <c:pt idx="0">
                      <c:v>Autumn Years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200"/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{C72D15AA-4452-D74B-B9EC-CD28C8BE2A24}</c15:txfldGUID>
                      <c15:f>Sheet1!$B$19</c15:f>
                      <c15:dlblFieldTableCache>
                        <c:ptCount val="1"/>
                        <c:pt idx="0">
                          <c:v>Autumn Years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CC3F-46E4-8E9E-B1C71A14D287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-1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CC3F-46E4-8E9E-B1C71A14D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980207"/>
        <c:axId val="1699976463"/>
      </c:scatterChart>
      <c:valAx>
        <c:axId val="1699976463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80207"/>
        <c:crosses val="autoZero"/>
        <c:crossBetween val="midCat"/>
      </c:valAx>
      <c:valAx>
        <c:axId val="1699980207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76463"/>
        <c:crosses val="autoZero"/>
        <c:crossBetween val="midCat"/>
      </c:valAx>
      <c:spPr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altLang="zh-CN" sz="1200" b="0"/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46997480314960632"/>
          <c:y val="0.0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0000000000001"/>
          <c:y val="0.17333333333333334"/>
          <c:w val="0.76"/>
          <c:h val="0.50666666666666671"/>
        </c:manualLayout>
      </c:layout>
      <c:doughnutChart>
        <c:varyColors val="1"/>
        <c:ser>
          <c:idx val="0"/>
          <c:order val="0"/>
          <c:tx>
            <c:v>tusimpleBI</c:v>
          </c:tx>
          <c:dPt>
            <c:idx val="0"/>
            <c:bubble3D val="0"/>
            <c:spPr>
              <a:solidFill>
                <a:srgbClr val="051C2C"/>
              </a:solidFill>
            </c:spPr>
            <c:extLst>
              <c:ext xmlns:c16="http://schemas.microsoft.com/office/drawing/2014/chart" uri="{C3380CC4-5D6E-409C-BE32-E72D297353CC}">
                <c16:uniqueId val="{00000001-9D4F-4E5E-AED3-723AA39ED554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90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9D4F-4E5E-AED3-723AA39ED554}"/>
              </c:ext>
            </c:extLst>
          </c:dPt>
          <c:val>
            <c:numRef>
              <c:f>[0]!ts9A1_F2D6</c:f>
              <c:numCache>
                <c:formatCode>General</c:formatCode>
                <c:ptCount val="2"/>
                <c:pt idx="0">
                  <c:v>5.5179417738659448E-2</c:v>
                </c:pt>
                <c:pt idx="1">
                  <c:v>0.94482058226134058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4F-4E5E-AED3-723AA39ED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pieChart>
        <c:varyColors val="1"/>
        <c:ser>
          <c:idx val="1"/>
          <c:order val="1"/>
          <c:tx>
            <c:v>tusimpleBI</c:v>
          </c:tx>
          <c:spPr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504D"/>
                  </a:solidFill>
                </a14:hiddenFill>
              </a:ex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explosion val="20"/>
          <c:dPt>
            <c:idx val="0"/>
            <c:bubble3D val="0"/>
            <c:explosion val="0"/>
            <c:extLst>
              <c:ext xmlns:c16="http://schemas.microsoft.com/office/drawing/2014/chart" uri="{C3380CC4-5D6E-409C-BE32-E72D297353CC}">
                <c16:uniqueId val="{00000006-9D4F-4E5E-AED3-723AA39ED554}"/>
              </c:ext>
            </c:extLst>
          </c:dP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7-9D4F-4E5E-AED3-723AA39ED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catterChart>
        <c:scatterStyle val="lineMarker"/>
        <c:varyColors val="0"/>
        <c:ser>
          <c:idx val="2"/>
          <c:order val="2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Sheet1!$D$20</c:f>
                  <c:strCache>
                    <c:ptCount val="1"/>
                    <c:pt idx="0">
                      <c:v>6%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800"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{D9433BC8-D538-8E4F-BEC1-631B9E41B1FA}</c15:txfldGUID>
                      <c15:f>Sheet1!$D$20</c15:f>
                      <c15:dlblFieldTableCache>
                        <c:ptCount val="1"/>
                        <c:pt idx="0">
                          <c:v>6%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9D4F-4E5E-AED3-723AA39ED554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9-9D4F-4E5E-AED3-723AA39ED554}"/>
            </c:ext>
          </c:extLst>
        </c:ser>
        <c:ser>
          <c:idx val="3"/>
          <c:order val="3"/>
          <c:tx>
            <c:v>tusimpleBI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strRef>
                  <c:f>Sheet1!$B$20</c:f>
                  <c:strCache>
                    <c:ptCount val="1"/>
                    <c:pt idx="0">
                      <c:v>Privacy Matters</c:v>
                    </c:pt>
                  </c:strCache>
                </c:strRef>
              </c:tx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altLang="en-US" sz="1200"/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>
                    <c15:dlblFTEntry>
                      <c15:txfldGUID>{2C34B6D7-FBE0-3142-B927-652D3B3D04BC}</c15:txfldGUID>
                      <c15:f>Sheet1!$B$20</c15:f>
                      <c15:dlblFieldTableCache>
                        <c:ptCount val="1"/>
                        <c:pt idx="0">
                          <c:v>Privacy Matters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9D4F-4E5E-AED3-723AA39ED554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Lit>
              <c:formatCode>General</c:formatCode>
              <c:ptCount val="1"/>
              <c:pt idx="0">
                <c:v>-1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B-9D4F-4E5E-AED3-723AA39ED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994767"/>
        <c:axId val="1699977711"/>
      </c:scatterChart>
      <c:valAx>
        <c:axId val="1699977711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94767"/>
        <c:crosses val="autoZero"/>
        <c:crossBetween val="midCat"/>
      </c:valAx>
      <c:valAx>
        <c:axId val="1699994767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ysClr val="windowText" lastClr="000000">
                    <a:tint val="75000"/>
                    <a:shade val="95000"/>
                    <a:satMod val="105000"/>
                  </a:sysClr>
                </a:solidFill>
                <a:prstDash val="solid"/>
                <a:round/>
              </a14:hiddenLine>
            </a:ext>
          </a:extLst>
        </c:spPr>
        <c:crossAx val="1699977711"/>
        <c:crosses val="autoZero"/>
        <c:crossBetween val="midCat"/>
      </c:valAx>
      <c:spPr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noFill/>
    </a:ln>
  </c:sp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'Data Organization Sheet '!$A$25:$A$27</cx:f>
        <cx:lvl ptCount="3">
          <cx:pt idx="0">Young People</cx:pt>
          <cx:pt idx="1">Working Age People</cx:pt>
          <cx:pt idx="2">Elderly People</cx:pt>
        </cx:lvl>
      </cx:strDim>
      <cx:numDim type="size">
        <cx:f>'Data Organization Sheet '!$B$25:$B$27</cx:f>
        <cx:lvl ptCount="3" formatCode="0%">
          <cx:pt idx="0">0.070000000000000007</cx:pt>
          <cx:pt idx="1">0.54000000000000004</cx:pt>
          <cx:pt idx="2">0.39000000000000001</cx:pt>
        </cx:lvl>
      </cx:numDim>
    </cx:data>
  </cx:chartData>
  <cx:chart>
    <cx:plotArea>
      <cx:plotAreaRegion>
        <cx:series layoutId="sunburst" uniqueId="{7B09267C-8258-4478-AD07-85B0E19E36F9}">
          <cx:dataPt idx="0">
            <cx:spPr>
              <a:solidFill>
                <a:srgbClr val="027AB0"/>
              </a:solidFill>
            </cx:spPr>
          </cx:dataPt>
          <cx:dataPt idx="1">
            <cx:spPr>
              <a:solidFill>
                <a:srgbClr val="051C28"/>
              </a:solidFill>
              <a:ln>
                <a:noFill/>
              </a:ln>
            </cx:spPr>
          </cx:dataPt>
          <cx:dataPt idx="2">
            <cx:spPr>
              <a:solidFill>
                <a:srgbClr val="00A8F3"/>
              </a:solidFill>
            </cx:spPr>
          </cx:dataPt>
          <cx:dataLabels pos="ctr">
            <cx:spPr>
              <a:ln>
                <a:solidFill>
                  <a:srgbClr val="047AB0">
                    <a:alpha val="13625"/>
                  </a:srgbClr>
                </a:solidFill>
              </a:ln>
            </cx:spPr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 altLang="en-US" sz="1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</cx:chart>
  <cx:spPr>
    <a:noFill/>
    <a:ln>
      <a:noFill/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'Data Organization Sheet '!$J$3:$J$12</cx:f>
        <cx:lvl ptCount="10">
          <cx:pt idx="0">Sedan 4 DR</cx:pt>
          <cx:pt idx="1">4 Door Wagon/Sport Utility</cx:pt>
          <cx:pt idx="2">Van</cx:pt>
          <cx:pt idx="3">Crew Pickup</cx:pt>
          <cx:pt idx="4">Hatchback 4 DR</cx:pt>
          <cx:pt idx="5">4 Door Extended Cab Pickup</cx:pt>
          <cx:pt idx="6">Coupe</cx:pt>
          <cx:pt idx="7">Pickup</cx:pt>
          <cx:pt idx="8">Convertible</cx:pt>
          <cx:pt idx="9">Wagon 4 DR</cx:pt>
        </cx:lvl>
      </cx:strDim>
      <cx:numDim type="size">
        <cx:f>'Data Organization Sheet '!$L$3:$L$12</cx:f>
        <cx:lvl ptCount="10" formatCode="0_ ">
          <cx:pt idx="0">39.735995938399057</cx:pt>
          <cx:pt idx="1">32.247419191064481</cx:pt>
          <cx:pt idx="2">6.9131832797427659</cx:pt>
          <cx:pt idx="3">5.7539346759180914</cx:pt>
          <cx:pt idx="4">4.8316127940429849</cx:pt>
          <cx:pt idx="5">3.3508207818581823</cx:pt>
          <cx:pt idx="6">2.8854290066001016</cx:pt>
          <cx:pt idx="7">1.4723303435437467</cx:pt>
          <cx:pt idx="8">1.4130986630563547</cx:pt>
          <cx:pt idx="9">1.3961753257742426</cx:pt>
        </cx:lvl>
      </cx:numDim>
    </cx:data>
  </cx:chartData>
  <cx:chart>
    <cx:plotArea>
      <cx:plotAreaRegion>
        <cx:series layoutId="treemap" uniqueId="{A7FD3E72-93D4-4843-B2C8-05DCAD67846F}">
          <cx:dataLabels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spPr>
    <a:noFill/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'Data Organization Sheet '!$A$25:$A$27</cx:f>
        <cx:lvl ptCount="3">
          <cx:pt idx="0">Young People</cx:pt>
          <cx:pt idx="1">Working Age People</cx:pt>
          <cx:pt idx="2">Elderly People</cx:pt>
        </cx:lvl>
      </cx:strDim>
      <cx:numDim type="size">
        <cx:f>'Data Organization Sheet '!$B$25:$B$27</cx:f>
        <cx:lvl ptCount="3" formatCode="0%">
          <cx:pt idx="0">0.070000000000000007</cx:pt>
          <cx:pt idx="1">0.54000000000000004</cx:pt>
          <cx:pt idx="2">0.39000000000000001</cx:pt>
        </cx:lvl>
      </cx:numDim>
    </cx:data>
  </cx:chartData>
  <cx:chart>
    <cx:plotArea>
      <cx:plotAreaRegion>
        <cx:series layoutId="sunburst" uniqueId="{7B09267C-8258-4478-AD07-85B0E19E36F9}">
          <cx:dataPt idx="0">
            <cx:spPr>
              <a:solidFill>
                <a:srgbClr val="027AB0"/>
              </a:solidFill>
            </cx:spPr>
          </cx:dataPt>
          <cx:dataPt idx="1">
            <cx:spPr>
              <a:solidFill>
                <a:srgbClr val="051C28"/>
              </a:solidFill>
              <a:ln>
                <a:noFill/>
              </a:ln>
            </cx:spPr>
          </cx:dataPt>
          <cx:dataPt idx="2">
            <cx:spPr>
              <a:solidFill>
                <a:srgbClr val="00A8F3"/>
              </a:solidFill>
            </cx:spPr>
          </cx:dataPt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 altLang="en-US" sz="1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25BF3-8F3D-2D45-9FE7-A028A1F4604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5E83-31C5-BA4B-AD24-8C9FD831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itative_scien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Quantitie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31CC2-1785-0644-BBEC-5FC6DA7DCD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17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Reorganize the PPT Format </a:t>
            </a:r>
          </a:p>
          <a:p>
            <a:pPr marL="228600" indent="-228600">
              <a:buAutoNum type="arabicPeriod"/>
            </a:pPr>
            <a:r>
              <a:rPr lang="en-US" dirty="0"/>
              <a:t>Change the title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Reorganize the PPT Format </a:t>
            </a:r>
          </a:p>
          <a:p>
            <a:pPr marL="228600" indent="-228600">
              <a:buAutoNum type="arabicPeriod"/>
            </a:pPr>
            <a:r>
              <a:rPr lang="en-US" dirty="0"/>
              <a:t>Change the title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E5E83-31C5-BA4B-AD24-8C9FD831FC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2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右边的两幅图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en-US" dirty="0">
                <a:highlight>
                  <a:srgbClr val="FFFF00"/>
                </a:highlight>
              </a:rPr>
              <a:t>应该有出错的，占比完全一样</a:t>
            </a:r>
            <a:endParaRPr lang="en-US" altLang="zh-CN" dirty="0">
              <a:highlight>
                <a:srgbClr val="FFFF00"/>
              </a:highlight>
            </a:endParaRPr>
          </a:p>
          <a:p>
            <a:pPr marL="228600" indent="-228600">
              <a:buAutoNum type="arabicPeriod"/>
            </a:pPr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 应该不需要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，不用看出来是增长还是下降趋势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Change the Title 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Reorganize the PPT Format </a:t>
            </a:r>
          </a:p>
          <a:p>
            <a:pPr marL="228600" indent="-228600">
              <a:buAutoNum type="arabicPeriod"/>
            </a:pPr>
            <a:r>
              <a:rPr lang="en-US" dirty="0"/>
              <a:t>Persona Card </a:t>
            </a:r>
            <a:r>
              <a:rPr lang="en-US" dirty="0" err="1"/>
              <a:t>需要体现出什么信息</a:t>
            </a:r>
            <a:r>
              <a:rPr lang="en-US" dirty="0"/>
              <a:t> (% of English and European) </a:t>
            </a:r>
          </a:p>
          <a:p>
            <a:pPr marL="228600" indent="-228600">
              <a:buAutoNum type="arabicPeriod"/>
            </a:pPr>
            <a:r>
              <a:rPr lang="en-US" dirty="0" err="1"/>
              <a:t>比重过大</a:t>
            </a:r>
            <a:r>
              <a:rPr lang="en-US" dirty="0"/>
              <a:t>, </a:t>
            </a:r>
            <a:r>
              <a:rPr lang="en-US" dirty="0" err="1"/>
              <a:t>减少viz</a:t>
            </a:r>
            <a:r>
              <a:rPr lang="zh-CN" altLang="en-US" dirty="0"/>
              <a:t>，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0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31CC2-1785-0644-BBEC-5FC6DA7DCD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40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DME Consumer Preference on Vehicle Brand (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Shulin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Japanese and American automobiles are the main options for DME customers.</a:t>
            </a:r>
          </a:p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Educational Level 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obtaining college degree and high school drives FORD, GMC and Tesla, High school group loves FORD and Tesla</a:t>
            </a:r>
          </a:p>
          <a:p>
            <a:pPr lvl="2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male and female drives Chrysler, Honda, Ford, and Toyota.</a:t>
            </a:r>
          </a:p>
          <a:p>
            <a:pPr lvl="3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Race:	 Toyota</a:t>
            </a:r>
            <a:endParaRPr lang="en-US" dirty="0"/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ja-JP" altLang="en-US"/>
              <a:t>日系和美系车是我们</a:t>
            </a:r>
            <a:r>
              <a:rPr lang="en-US" dirty="0"/>
              <a:t>DME</a:t>
            </a:r>
            <a:r>
              <a:rPr lang="ja-JP" altLang="en-US"/>
              <a:t>客户的主要选择，我又将</a:t>
            </a:r>
            <a:r>
              <a:rPr lang="en-US" dirty="0"/>
              <a:t>insight</a:t>
            </a:r>
            <a:r>
              <a:rPr lang="ja-JP" altLang="en-US"/>
              <a:t>具体化指出</a:t>
            </a:r>
            <a:r>
              <a:rPr lang="en-US" dirty="0" err="1"/>
              <a:t>chrysler,ford,honda,toyota</a:t>
            </a:r>
            <a:r>
              <a:rPr lang="ja-JP" altLang="en-US"/>
              <a:t>是我们客户的主要受众，</a:t>
            </a:r>
            <a:endParaRPr lang="en-US" altLang="ja-JP" dirty="0"/>
          </a:p>
          <a:p>
            <a:r>
              <a:rPr lang="ja-JP" altLang="en-US"/>
              <a:t>最后依照次序解释在不同</a:t>
            </a:r>
            <a:r>
              <a:rPr lang="en-US" dirty="0"/>
              <a:t>factor</a:t>
            </a:r>
            <a:r>
              <a:rPr lang="ja-JP" altLang="en-US"/>
              <a:t>下顾客是如何呈现对不同品牌汽车的选择使得他们对</a:t>
            </a:r>
            <a:r>
              <a:rPr lang="ja-JP" altLang="en-US" b="1"/>
              <a:t>轮胎购入量的不同</a:t>
            </a:r>
            <a:r>
              <a:rPr lang="zh-CN" altLang="en-US" b="1" dirty="0"/>
              <a:t>。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31CC2-1785-0644-BBEC-5FC6DA7DCD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47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DME Consumer Preference on Vehicle Brand (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Shulin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Japanese and American automobiles are the main options for DME customers.</a:t>
            </a:r>
          </a:p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Educational Level </a:t>
            </a:r>
          </a:p>
          <a:p>
            <a:pPr lvl="3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obtaining college degree have higher preference for FORD, GMC and Tesla, High school group loves FORD and Tesla</a:t>
            </a:r>
          </a:p>
          <a:p>
            <a:pPr lvl="2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</a:p>
          <a:p>
            <a:pPr lvl="3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male and female have high preference for Chrysler, Honda, Ford, and Toyota.</a:t>
            </a:r>
          </a:p>
          <a:p>
            <a:pPr lvl="2"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income level</a:t>
            </a:r>
          </a:p>
          <a:p>
            <a:pPr lvl="3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range from $50,000 to $100,000, these DME customers are basically concentrated still on the American and Japanese automobile manufacturers, including CHRYSLER, FORD, HONDA and TOYOTA.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ja-JP" altLang="en-US"/>
              <a:t>日系和美系车是我们</a:t>
            </a:r>
            <a:r>
              <a:rPr lang="en-US" dirty="0"/>
              <a:t>DME</a:t>
            </a:r>
            <a:r>
              <a:rPr lang="ja-JP" altLang="en-US"/>
              <a:t>客户的主要选择，我又将</a:t>
            </a:r>
            <a:r>
              <a:rPr lang="en-US" dirty="0"/>
              <a:t>insight</a:t>
            </a:r>
            <a:r>
              <a:rPr lang="ja-JP" altLang="en-US"/>
              <a:t>具体化指出</a:t>
            </a:r>
            <a:r>
              <a:rPr lang="en-US" dirty="0" err="1"/>
              <a:t>chrysler,ford,honda,toyota</a:t>
            </a:r>
            <a:r>
              <a:rPr lang="ja-JP" altLang="en-US"/>
              <a:t>是我们客户的主要受众，</a:t>
            </a:r>
            <a:endParaRPr lang="en-US" altLang="ja-JP" dirty="0"/>
          </a:p>
          <a:p>
            <a:r>
              <a:rPr lang="ja-JP" altLang="en-US"/>
              <a:t>最后依照次序解释在不同</a:t>
            </a:r>
            <a:r>
              <a:rPr lang="en-US" dirty="0"/>
              <a:t>factor</a:t>
            </a:r>
            <a:r>
              <a:rPr lang="ja-JP" altLang="en-US"/>
              <a:t>下顾客是如何呈现对不同品牌汽车的选择使得他们对</a:t>
            </a:r>
            <a:r>
              <a:rPr lang="ja-JP" altLang="en-US" b="1"/>
              <a:t>轮胎购入量的不同</a:t>
            </a:r>
            <a:r>
              <a:rPr lang="zh-CN" altLang="en-US" b="1" dirty="0"/>
              <a:t>。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31CC2-1785-0644-BBEC-5FC6DA7DCD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21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DME Consumers’ Vehicle Information (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Laoli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rtl="0" fontAlgn="base"/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effects on retail price? (common sense)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earlier manufacture year of the car, the lower price is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more distance the car travels, the lower price is.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more previous owners owned, the lower price is.</a:t>
            </a:r>
          </a:p>
          <a:p>
            <a:pPr lvl="1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rgbClr val="000000"/>
                </a:solidFill>
                <a:latin typeface="Apple Braille" pitchFamily="2" charset="0"/>
                <a:cs typeface="Arial" panose="020B0604020202020204" pitchFamily="34" charset="0"/>
              </a:rPr>
              <a:t>Optional: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Car Retail Price is negatively impacted by number of odometer and length of previous ownership</a:t>
            </a:r>
            <a:r>
              <a:rPr kumimoji="0" lang="en-US" sz="13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 and manufacture year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 in days.</a:t>
            </a:r>
          </a:p>
          <a:p>
            <a:pPr lvl="1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31CC2-1785-0644-BBEC-5FC6DA7DCD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472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0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31CC2-1785-0644-BBEC-5FC6DA7DCD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5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Reorganize the PPT Format - done</a:t>
            </a:r>
          </a:p>
          <a:p>
            <a:pPr marL="228600" indent="-228600">
              <a:buAutoNum type="arabicPeriod"/>
            </a:pPr>
            <a:r>
              <a:rPr lang="en-US" dirty="0"/>
              <a:t>Change the title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presentation order: gender </a:t>
            </a:r>
            <a:r>
              <a:rPr lang="en-US" dirty="0">
                <a:sym typeface="Wingdings" pitchFamily="2" charset="2"/>
              </a:rPr>
              <a:t>  age  Race  income  education  credit range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 vista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1. Need a visualization for relationship between </a:t>
            </a:r>
            <a:r>
              <a:rPr lang="en-US" dirty="0" err="1">
                <a:highlight>
                  <a:srgbClr val="FFFF00"/>
                </a:highlight>
              </a:rPr>
              <a:t>retails_bins</a:t>
            </a:r>
            <a:r>
              <a:rPr lang="en-US" dirty="0">
                <a:highlight>
                  <a:srgbClr val="FFFF00"/>
                </a:highlight>
              </a:rPr>
              <a:t> and tire quantity(2,4)  - next slide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2. Color changed on the credit range bar chart (Grey chart is not visible in the classroom) - finished </a:t>
            </a:r>
          </a:p>
          <a:p>
            <a:pPr marL="342900" indent="-342900">
              <a:buAutoNum type="arabicPeriod"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3. Change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31CC2-1785-0644-BBEC-5FC6DA7DCD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A2552"/>
                </a:solidFill>
                <a:latin typeface="Apple Braille" pitchFamily="2" charset="0"/>
              </a:rPr>
              <a:t>4-tire purchase is the major option, but the gap between 4-tire customers and 2-tire customers is widening with increasing retailing prices of vehicle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Quantitative science"/>
              </a:rPr>
              <a:t>quantitative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terms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change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difference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used to compare two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Quantities"/>
              </a:rPr>
              <a:t>quantities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while taking into account the "sizes" of the things being compared.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”The right chart shows difference between number of 4-tires customers and number of 2-tires customers, we can see relative change rate is increasing from 6% to 127%, we can conclude that those who drive luxury cars are more likely to buy 4 tires at once.”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E5E83-31C5-BA4B-AD24-8C9FD831FC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82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E5E83-31C5-BA4B-AD24-8C9FD831FC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3120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213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973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323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0622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725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4430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8800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9442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18304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53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1625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6230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7720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4814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9445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614-FD05-42D4-9FC7-CBD2A078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012B-F209-4E22-B81A-9C4DF1FD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CAF3-FC2D-438B-8D2E-120C7098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B7E3-04DE-4BE8-8EDF-CA6837DEF99C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0419-B801-46E2-BE17-29D2D2F2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60C8-8599-4BD2-8AD4-EF69AB01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5797-6FE6-4830-A2EA-9DDE0B29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2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27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15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9971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559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34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38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4699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chart" Target="../charts/chart17.xml"/><Relationship Id="rId18" Type="http://schemas.openxmlformats.org/officeDocument/2006/relationships/image" Target="../media/image5.png"/><Relationship Id="rId3" Type="http://schemas.openxmlformats.org/officeDocument/2006/relationships/chart" Target="../charts/chart15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19" Type="http://schemas.openxmlformats.org/officeDocument/2006/relationships/image" Target="../media/image3.png"/><Relationship Id="rId4" Type="http://schemas.openxmlformats.org/officeDocument/2006/relationships/chart" Target="../charts/chart16.xml"/><Relationship Id="rId9" Type="http://schemas.openxmlformats.org/officeDocument/2006/relationships/image" Target="../media/image13.png"/><Relationship Id="rId14" Type="http://schemas.openxmlformats.org/officeDocument/2006/relationships/chart" Target="../charts/char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microsoft.com/office/2014/relationships/chartEx" Target="../charts/chartEx2.xml"/><Relationship Id="rId5" Type="http://schemas.openxmlformats.org/officeDocument/2006/relationships/image" Target="../media/image19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0.png"/><Relationship Id="rId5" Type="http://schemas.microsoft.com/office/2014/relationships/chartEx" Target="../charts/chartEx3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14/relationships/chartEx" Target="../charts/chartEx4.xml"/><Relationship Id="rId7" Type="http://schemas.openxmlformats.org/officeDocument/2006/relationships/chart" Target="../charts/chart23.xml"/><Relationship Id="rId12" Type="http://schemas.openxmlformats.org/officeDocument/2006/relationships/image" Target="../media/image13.png"/><Relationship Id="rId17" Type="http://schemas.openxmlformats.org/officeDocument/2006/relationships/chart" Target="../charts/chart25.xml"/><Relationship Id="rId2" Type="http://schemas.openxmlformats.org/officeDocument/2006/relationships/notesSlide" Target="../notesSlides/notesSlide13.xml"/><Relationship Id="rId16" Type="http://schemas.openxmlformats.org/officeDocument/2006/relationships/chart" Target="../charts/chart24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22.xml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chart" Target="../charts/char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9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6.xml"/><Relationship Id="rId11" Type="http://schemas.openxmlformats.org/officeDocument/2006/relationships/chart" Target="../charts/chart7.xml"/><Relationship Id="rId5" Type="http://schemas.openxmlformats.org/officeDocument/2006/relationships/image" Target="../media/image4.emf"/><Relationship Id="rId15" Type="http://schemas.openxmlformats.org/officeDocument/2006/relationships/chart" Target="../charts/chart1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outdoor, close&#10;&#10;Description automatically generated">
            <a:extLst>
              <a:ext uri="{FF2B5EF4-FFF2-40B4-BE49-F238E27FC236}">
                <a16:creationId xmlns:a16="http://schemas.microsoft.com/office/drawing/2014/main" id="{B5030B3A-1973-634C-9BBF-D0B549E0C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" t="15335" r="775" b="1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52646F-7DC6-244D-AB27-0AA0EB2465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6B">
              <a:alpha val="420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1C0401C-8539-4246-BFC2-0CED34269FAC}"/>
              </a:ext>
            </a:extLst>
          </p:cNvPr>
          <p:cNvSpPr/>
          <p:nvPr/>
        </p:nvSpPr>
        <p:spPr>
          <a:xfrm>
            <a:off x="0" y="0"/>
            <a:ext cx="9525000" cy="6858000"/>
          </a:xfrm>
          <a:prstGeom prst="parallelogram">
            <a:avLst/>
          </a:prstGeom>
          <a:solidFill>
            <a:srgbClr val="05AEF9">
              <a:alpha val="24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3AE473-4784-E045-9D6C-5D8F1ADE1516}"/>
              </a:ext>
            </a:extLst>
          </p:cNvPr>
          <p:cNvSpPr txBox="1">
            <a:spLocks/>
          </p:cNvSpPr>
          <p:nvPr/>
        </p:nvSpPr>
        <p:spPr>
          <a:xfrm>
            <a:off x="-1576008" y="5869135"/>
            <a:ext cx="10277600" cy="70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Team 5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Siyao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 Liu,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Jiayu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 Li,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Jinqi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 Mao,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Shulin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Zuo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Yipeng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 Liu, Wen Sun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99E9B-0F74-0D41-8F7E-7A0AEE1D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8220" y="1624764"/>
            <a:ext cx="10277600" cy="1248400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DME Tire Shop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A9E592-2454-0642-A589-1733831BE993}"/>
              </a:ext>
            </a:extLst>
          </p:cNvPr>
          <p:cNvSpPr txBox="1">
            <a:spLocks/>
          </p:cNvSpPr>
          <p:nvPr/>
        </p:nvSpPr>
        <p:spPr>
          <a:xfrm>
            <a:off x="1518160" y="2983273"/>
            <a:ext cx="6015622" cy="200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4 </a:t>
            </a:r>
            <a:r>
              <a:rPr lang="en-US" sz="3000" b="0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ajor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tabLst/>
              <a:defRPr/>
            </a:pPr>
            <a:r>
              <a:rPr lang="en-US" sz="3000" b="0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from DME dataset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8898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32351A0-720F-7F4C-8528-955452E69993}"/>
              </a:ext>
            </a:extLst>
          </p:cNvPr>
          <p:cNvSpPr/>
          <p:nvPr/>
        </p:nvSpPr>
        <p:spPr>
          <a:xfrm>
            <a:off x="3270050" y="3923951"/>
            <a:ext cx="8718322" cy="2277536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28C631-FD1D-2643-8E4B-A84807862647}"/>
              </a:ext>
            </a:extLst>
          </p:cNvPr>
          <p:cNvSpPr/>
          <p:nvPr/>
        </p:nvSpPr>
        <p:spPr>
          <a:xfrm>
            <a:off x="224208" y="255813"/>
            <a:ext cx="72088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A2552"/>
                </a:solidFill>
                <a:latin typeface="+mj-lt"/>
              </a:rPr>
              <a:t>This is a Sample Title, please put your title here.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47A04-80F9-DD4F-830F-40C4AB083EFA}"/>
              </a:ext>
            </a:extLst>
          </p:cNvPr>
          <p:cNvSpPr/>
          <p:nvPr/>
        </p:nvSpPr>
        <p:spPr>
          <a:xfrm>
            <a:off x="6424333" y="-61462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+mj-lt"/>
              </a:rPr>
              <a:t>(SHULIN)</a:t>
            </a:r>
            <a:endParaRPr lang="en-US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8548D-CD49-2B45-AE90-D828561FDA80}"/>
              </a:ext>
            </a:extLst>
          </p:cNvPr>
          <p:cNvSpPr/>
          <p:nvPr/>
        </p:nvSpPr>
        <p:spPr>
          <a:xfrm>
            <a:off x="195311" y="914555"/>
            <a:ext cx="2812794" cy="1299911"/>
          </a:xfrm>
          <a:prstGeom prst="rect">
            <a:avLst/>
          </a:prstGeom>
          <a:solidFill>
            <a:srgbClr val="05AEF9">
              <a:alpha val="5126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0CCAFA-92AF-764A-B3A9-5A8541BDAA02}"/>
              </a:ext>
            </a:extLst>
          </p:cNvPr>
          <p:cNvSpPr/>
          <p:nvPr/>
        </p:nvSpPr>
        <p:spPr>
          <a:xfrm>
            <a:off x="195311" y="2224562"/>
            <a:ext cx="2812794" cy="1284216"/>
          </a:xfrm>
          <a:prstGeom prst="rect">
            <a:avLst/>
          </a:prstGeom>
          <a:solidFill>
            <a:srgbClr val="00A8F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97185-1FD4-2047-83A5-B9CB1D6DF4CC}"/>
              </a:ext>
            </a:extLst>
          </p:cNvPr>
          <p:cNvSpPr/>
          <p:nvPr/>
        </p:nvSpPr>
        <p:spPr>
          <a:xfrm>
            <a:off x="195311" y="3508778"/>
            <a:ext cx="2812794" cy="1328531"/>
          </a:xfrm>
          <a:prstGeom prst="rect">
            <a:avLst/>
          </a:prstGeom>
          <a:solidFill>
            <a:srgbClr val="05A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7CF36D-06A8-5B4A-AD8D-861792E61B5F}"/>
              </a:ext>
            </a:extLst>
          </p:cNvPr>
          <p:cNvSpPr/>
          <p:nvPr/>
        </p:nvSpPr>
        <p:spPr>
          <a:xfrm>
            <a:off x="195163" y="4837309"/>
            <a:ext cx="2812794" cy="1364178"/>
          </a:xfrm>
          <a:prstGeom prst="rect">
            <a:avLst/>
          </a:prstGeom>
          <a:solidFill>
            <a:srgbClr val="047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799C7-F952-EE44-9C94-52A85B32B5D6}"/>
              </a:ext>
            </a:extLst>
          </p:cNvPr>
          <p:cNvSpPr/>
          <p:nvPr/>
        </p:nvSpPr>
        <p:spPr>
          <a:xfrm>
            <a:off x="275344" y="1115660"/>
            <a:ext cx="1487908" cy="933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sz="30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40 - 65 </a:t>
            </a:r>
          </a:p>
          <a:p>
            <a:pPr lvl="0"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Years old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7AA80F-927E-1145-88E2-622FEAA18949}"/>
              </a:ext>
            </a:extLst>
          </p:cNvPr>
          <p:cNvSpPr/>
          <p:nvPr/>
        </p:nvSpPr>
        <p:spPr>
          <a:xfrm>
            <a:off x="270822" y="2277403"/>
            <a:ext cx="2148999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sz="23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English</a:t>
            </a:r>
            <a:r>
              <a:rPr lang="zh-CN" altLang="en-US" sz="23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23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&amp;</a:t>
            </a:r>
            <a:r>
              <a:rPr lang="zh-CN" altLang="en-US" sz="23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23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European</a:t>
            </a:r>
          </a:p>
          <a:p>
            <a:pPr lvl="0"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Race / Ethnicity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D7CEB-1F19-6745-8ED0-6EE450E7D9C4}"/>
              </a:ext>
            </a:extLst>
          </p:cNvPr>
          <p:cNvSpPr/>
          <p:nvPr/>
        </p:nvSpPr>
        <p:spPr>
          <a:xfrm>
            <a:off x="243828" y="3800414"/>
            <a:ext cx="1895071" cy="825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sz="25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$50k - $75k</a:t>
            </a:r>
          </a:p>
          <a:p>
            <a:pPr lvl="0"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Income Level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E590-8A39-AE4F-A6D5-EF294E94F52E}"/>
              </a:ext>
            </a:extLst>
          </p:cNvPr>
          <p:cNvSpPr/>
          <p:nvPr/>
        </p:nvSpPr>
        <p:spPr>
          <a:xfrm>
            <a:off x="260066" y="5171219"/>
            <a:ext cx="1391728" cy="825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sz="25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750-799</a:t>
            </a:r>
          </a:p>
          <a:p>
            <a:pPr lvl="0" defTabSz="1219170"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Credit Range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8F70DC-4121-A54B-853E-A81CA51B3C1B}"/>
              </a:ext>
            </a:extLst>
          </p:cNvPr>
          <p:cNvGrpSpPr/>
          <p:nvPr/>
        </p:nvGrpSpPr>
        <p:grpSpPr>
          <a:xfrm>
            <a:off x="4509690" y="3972200"/>
            <a:ext cx="6511287" cy="2252650"/>
            <a:chOff x="1578768" y="3872936"/>
            <a:chExt cx="8994084" cy="3111601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1ACCC659-EF58-554D-9835-7F95A9E3F93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78768" y="4740007"/>
            <a:ext cx="1918348" cy="18536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59B0B247-1D78-4147-9D6D-C5FCF40E98E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29535" y="4754334"/>
            <a:ext cx="1853345" cy="1790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30" name="Graphic 13" descr="Graduation cap with solid fill">
              <a:extLst>
                <a:ext uri="{FF2B5EF4-FFF2-40B4-BE49-F238E27FC236}">
                  <a16:creationId xmlns:a16="http://schemas.microsoft.com/office/drawing/2014/main" id="{E45D529F-C219-3246-A94A-06DF2DCB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89653" y="3919706"/>
              <a:ext cx="720001" cy="763544"/>
            </a:xfrm>
            <a:prstGeom prst="rect">
              <a:avLst/>
            </a:prstGeom>
          </p:spPr>
        </p:pic>
        <p:pic>
          <p:nvPicPr>
            <p:cNvPr id="31" name="Graphic 15" descr="Classroom with solid fill">
              <a:extLst>
                <a:ext uri="{FF2B5EF4-FFF2-40B4-BE49-F238E27FC236}">
                  <a16:creationId xmlns:a16="http://schemas.microsoft.com/office/drawing/2014/main" id="{A37AFDCC-386A-F947-BEC4-F907B0BDF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31934" y="3924409"/>
              <a:ext cx="720001" cy="763543"/>
            </a:xfrm>
            <a:prstGeom prst="rect">
              <a:avLst/>
            </a:prstGeom>
          </p:spPr>
        </p:pic>
        <p:pic>
          <p:nvPicPr>
            <p:cNvPr id="32" name="Graphic 17" descr="Professor male with solid fill">
              <a:extLst>
                <a:ext uri="{FF2B5EF4-FFF2-40B4-BE49-F238E27FC236}">
                  <a16:creationId xmlns:a16="http://schemas.microsoft.com/office/drawing/2014/main" id="{883CD50F-2B36-7A44-9F4F-CDBD962AF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63387" y="3877073"/>
              <a:ext cx="720001" cy="763543"/>
            </a:xfrm>
            <a:prstGeom prst="rect">
              <a:avLst/>
            </a:prstGeom>
          </p:spPr>
        </p:pic>
        <p:pic>
          <p:nvPicPr>
            <p:cNvPr id="33" name="Graphic 19" descr="Schoolhouse with solid fill">
              <a:extLst>
                <a:ext uri="{FF2B5EF4-FFF2-40B4-BE49-F238E27FC236}">
                  <a16:creationId xmlns:a16="http://schemas.microsoft.com/office/drawing/2014/main" id="{3689A593-9B98-3042-A125-64A8DF8F6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60794" y="3872936"/>
              <a:ext cx="720001" cy="76354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5605EC-1675-7F42-B6F1-CA29D12F8BCA}"/>
                </a:ext>
              </a:extLst>
            </p:cNvPr>
            <p:cNvSpPr/>
            <p:nvPr/>
          </p:nvSpPr>
          <p:spPr>
            <a:xfrm>
              <a:off x="1868706" y="4616343"/>
              <a:ext cx="1583624" cy="3826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+mj-lt"/>
                </a:rPr>
                <a:t>Some College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71E936F-7FD3-2F40-AE05-0241E3113920}"/>
                </a:ext>
              </a:extLst>
            </p:cNvPr>
            <p:cNvSpPr/>
            <p:nvPr/>
          </p:nvSpPr>
          <p:spPr>
            <a:xfrm>
              <a:off x="4296818" y="4640615"/>
              <a:ext cx="1395414" cy="3826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+mj-lt"/>
                </a:rPr>
                <a:t>High School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300896-5C7E-E248-86FB-2E7FAF3995AD}"/>
                </a:ext>
              </a:extLst>
            </p:cNvPr>
            <p:cNvSpPr/>
            <p:nvPr/>
          </p:nvSpPr>
          <p:spPr>
            <a:xfrm>
              <a:off x="6332150" y="4591566"/>
              <a:ext cx="2053042" cy="3826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+mj-lt"/>
                </a:rPr>
                <a:t>Completed College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5E98C1-26ED-6F41-953F-813D0D94A1C0}"/>
                </a:ext>
              </a:extLst>
            </p:cNvPr>
            <p:cNvSpPr/>
            <p:nvPr/>
          </p:nvSpPr>
          <p:spPr>
            <a:xfrm>
              <a:off x="8610593" y="4581912"/>
              <a:ext cx="1962259" cy="3826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+mj-lt"/>
                </a:rPr>
                <a:t>Graduated School</a:t>
              </a:r>
            </a:p>
          </p:txBody>
        </p:sp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BE2C069C-3918-0648-BB25-3BCF47A825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50471" y="4730733"/>
            <a:ext cx="1938728" cy="190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4" name="Google Shape;581;p57">
              <a:extLst>
                <a:ext uri="{FF2B5EF4-FFF2-40B4-BE49-F238E27FC236}">
                  <a16:creationId xmlns:a16="http://schemas.microsoft.com/office/drawing/2014/main" id="{E76CE2A9-C0E6-CB4A-8234-831FDDC6E9A9}"/>
                </a:ext>
              </a:extLst>
            </p:cNvPr>
            <p:cNvSpPr txBox="1">
              <a:spLocks/>
            </p:cNvSpPr>
            <p:nvPr/>
          </p:nvSpPr>
          <p:spPr>
            <a:xfrm>
              <a:off x="2176923" y="6439737"/>
              <a:ext cx="969228" cy="3412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52%</a:t>
              </a:r>
              <a:endParaRPr lang="en-US" sz="14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581;p57">
              <a:extLst>
                <a:ext uri="{FF2B5EF4-FFF2-40B4-BE49-F238E27FC236}">
                  <a16:creationId xmlns:a16="http://schemas.microsoft.com/office/drawing/2014/main" id="{231E2D7D-9F9D-DE4C-9882-6A407014C6A8}"/>
                </a:ext>
              </a:extLst>
            </p:cNvPr>
            <p:cNvSpPr txBox="1">
              <a:spLocks/>
            </p:cNvSpPr>
            <p:nvPr/>
          </p:nvSpPr>
          <p:spPr>
            <a:xfrm>
              <a:off x="4616636" y="6407586"/>
              <a:ext cx="85045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36%</a:t>
              </a:r>
              <a:endParaRPr lang="en-US" sz="14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581;p57">
              <a:extLst>
                <a:ext uri="{FF2B5EF4-FFF2-40B4-BE49-F238E27FC236}">
                  <a16:creationId xmlns:a16="http://schemas.microsoft.com/office/drawing/2014/main" id="{9F03AE5A-6634-9645-94FC-9DF180351D02}"/>
                </a:ext>
              </a:extLst>
            </p:cNvPr>
            <p:cNvSpPr txBox="1">
              <a:spLocks/>
            </p:cNvSpPr>
            <p:nvPr/>
          </p:nvSpPr>
          <p:spPr>
            <a:xfrm>
              <a:off x="6866520" y="6439737"/>
              <a:ext cx="85045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11%</a:t>
              </a:r>
              <a:endParaRPr lang="en-US" sz="14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" name="Google Shape;581;p57">
              <a:extLst>
                <a:ext uri="{FF2B5EF4-FFF2-40B4-BE49-F238E27FC236}">
                  <a16:creationId xmlns:a16="http://schemas.microsoft.com/office/drawing/2014/main" id="{6E69EB0E-046F-4244-831E-CCFBC8C9F4AC}"/>
                </a:ext>
              </a:extLst>
            </p:cNvPr>
            <p:cNvSpPr txBox="1">
              <a:spLocks/>
            </p:cNvSpPr>
            <p:nvPr/>
          </p:nvSpPr>
          <p:spPr>
            <a:xfrm>
              <a:off x="9350805" y="6407466"/>
              <a:ext cx="850448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2%</a:t>
              </a:r>
              <a:endParaRPr lang="en-US" sz="14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31DF5109-DC50-E745-9B7E-E37DA165111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491409" y="4723917"/>
            <a:ext cx="1951653" cy="18858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F5DFFF0-A4DF-0D49-95AA-74A914CC2BCB}"/>
              </a:ext>
            </a:extLst>
          </p:cNvPr>
          <p:cNvGrpSpPr/>
          <p:nvPr/>
        </p:nvGrpSpPr>
        <p:grpSpPr>
          <a:xfrm>
            <a:off x="3259690" y="921907"/>
            <a:ext cx="4121032" cy="2934724"/>
            <a:chOff x="7847958" y="904488"/>
            <a:chExt cx="4121032" cy="293472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CE4A4D9-6FFC-3648-A700-5FA64580A4AD}"/>
                </a:ext>
              </a:extLst>
            </p:cNvPr>
            <p:cNvSpPr/>
            <p:nvPr/>
          </p:nvSpPr>
          <p:spPr>
            <a:xfrm>
              <a:off x="7847958" y="904488"/>
              <a:ext cx="4121032" cy="2934724"/>
            </a:xfrm>
            <a:prstGeom prst="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67" name="Picture 6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18389BD-A330-9B4C-8D46-2AD74F5BB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50996" r="5265"/>
            <a:stretch/>
          </p:blipFill>
          <p:spPr>
            <a:xfrm>
              <a:off x="10169126" y="2025354"/>
              <a:ext cx="1156920" cy="1120082"/>
            </a:xfrm>
            <a:prstGeom prst="rect">
              <a:avLst/>
            </a:prstGeom>
          </p:spPr>
        </p:pic>
        <p:pic>
          <p:nvPicPr>
            <p:cNvPr id="68" name="Picture 6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4E20B88-4F3D-8047-873F-5F261DF82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207" r="54821"/>
            <a:stretch/>
          </p:blipFill>
          <p:spPr>
            <a:xfrm>
              <a:off x="8363826" y="1998699"/>
              <a:ext cx="1219611" cy="1174536"/>
            </a:xfrm>
            <a:prstGeom prst="rect">
              <a:avLst/>
            </a:prstGeom>
          </p:spPr>
        </p:pic>
        <p:sp>
          <p:nvSpPr>
            <p:cNvPr id="69" name="Google Shape;581;p57">
              <a:extLst>
                <a:ext uri="{FF2B5EF4-FFF2-40B4-BE49-F238E27FC236}">
                  <a16:creationId xmlns:a16="http://schemas.microsoft.com/office/drawing/2014/main" id="{16E57769-E9E3-3F4B-BD5A-58354F7337CA}"/>
                </a:ext>
              </a:extLst>
            </p:cNvPr>
            <p:cNvSpPr txBox="1">
              <a:spLocks/>
            </p:cNvSpPr>
            <p:nvPr/>
          </p:nvSpPr>
          <p:spPr>
            <a:xfrm>
              <a:off x="10301850" y="3184676"/>
              <a:ext cx="1134039" cy="497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6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Female</a:t>
              </a:r>
              <a:endParaRPr lang="en-US" sz="16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0" name="Google Shape;581;p57">
              <a:extLst>
                <a:ext uri="{FF2B5EF4-FFF2-40B4-BE49-F238E27FC236}">
                  <a16:creationId xmlns:a16="http://schemas.microsoft.com/office/drawing/2014/main" id="{7D70F275-18E0-0B48-942B-5A144F5F762D}"/>
                </a:ext>
              </a:extLst>
            </p:cNvPr>
            <p:cNvSpPr txBox="1">
              <a:spLocks/>
            </p:cNvSpPr>
            <p:nvPr/>
          </p:nvSpPr>
          <p:spPr>
            <a:xfrm>
              <a:off x="8607059" y="3229146"/>
              <a:ext cx="841829" cy="497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6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Male</a:t>
              </a:r>
              <a:endParaRPr lang="en-US" sz="16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1" name="Google Shape;581;p57">
              <a:extLst>
                <a:ext uri="{FF2B5EF4-FFF2-40B4-BE49-F238E27FC236}">
                  <a16:creationId xmlns:a16="http://schemas.microsoft.com/office/drawing/2014/main" id="{B9FEEF19-06E9-3546-AAE5-861946A93FC1}"/>
                </a:ext>
              </a:extLst>
            </p:cNvPr>
            <p:cNvSpPr txBox="1">
              <a:spLocks/>
            </p:cNvSpPr>
            <p:nvPr/>
          </p:nvSpPr>
          <p:spPr>
            <a:xfrm>
              <a:off x="8648158" y="1516376"/>
              <a:ext cx="858642" cy="523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6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66%</a:t>
              </a:r>
              <a:endParaRPr lang="en-US" sz="16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2" name="Google Shape;581;p57">
              <a:extLst>
                <a:ext uri="{FF2B5EF4-FFF2-40B4-BE49-F238E27FC236}">
                  <a16:creationId xmlns:a16="http://schemas.microsoft.com/office/drawing/2014/main" id="{D207C0BC-F3BB-3D44-8756-3BBF8B1C4282}"/>
                </a:ext>
              </a:extLst>
            </p:cNvPr>
            <p:cNvSpPr txBox="1">
              <a:spLocks/>
            </p:cNvSpPr>
            <p:nvPr/>
          </p:nvSpPr>
          <p:spPr>
            <a:xfrm>
              <a:off x="10455353" y="1514022"/>
              <a:ext cx="743477" cy="630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6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34%</a:t>
              </a:r>
              <a:endParaRPr lang="en-US" sz="16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7" name="Google Shape;581;p57">
              <a:extLst>
                <a:ext uri="{FF2B5EF4-FFF2-40B4-BE49-F238E27FC236}">
                  <a16:creationId xmlns:a16="http://schemas.microsoft.com/office/drawing/2014/main" id="{22C7451B-3A27-F14A-A8BC-4E59ABB60942}"/>
                </a:ext>
              </a:extLst>
            </p:cNvPr>
            <p:cNvSpPr txBox="1">
              <a:spLocks/>
            </p:cNvSpPr>
            <p:nvPr/>
          </p:nvSpPr>
          <p:spPr>
            <a:xfrm>
              <a:off x="7904550" y="943793"/>
              <a:ext cx="1355154" cy="497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20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Gender</a:t>
              </a:r>
              <a:endParaRPr lang="en-US" sz="20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Google Shape;581;p57">
            <a:extLst>
              <a:ext uri="{FF2B5EF4-FFF2-40B4-BE49-F238E27FC236}">
                <a16:creationId xmlns:a16="http://schemas.microsoft.com/office/drawing/2014/main" id="{A756AFCA-EA2C-814A-A0C6-63E2E00FCDEE}"/>
              </a:ext>
            </a:extLst>
          </p:cNvPr>
          <p:cNvSpPr txBox="1">
            <a:spLocks/>
          </p:cNvSpPr>
          <p:nvPr/>
        </p:nvSpPr>
        <p:spPr>
          <a:xfrm>
            <a:off x="3247159" y="3959442"/>
            <a:ext cx="1449875" cy="61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Education </a:t>
            </a:r>
          </a:p>
          <a:p>
            <a:pPr marL="0" indent="0" defTabSz="1219170">
              <a:buClr>
                <a:srgbClr val="4A8CFF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B8A990-104C-CE47-B55B-3C9922D0E07B}"/>
              </a:ext>
            </a:extLst>
          </p:cNvPr>
          <p:cNvGrpSpPr/>
          <p:nvPr/>
        </p:nvGrpSpPr>
        <p:grpSpPr>
          <a:xfrm>
            <a:off x="2011" y="6301422"/>
            <a:ext cx="13183685" cy="678054"/>
            <a:chOff x="-34418" y="7089897"/>
            <a:chExt cx="13183685" cy="71587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98FDEA-499C-9945-9FF0-889B975F197B}"/>
                </a:ext>
              </a:extLst>
            </p:cNvPr>
            <p:cNvSpPr/>
            <p:nvPr/>
          </p:nvSpPr>
          <p:spPr>
            <a:xfrm>
              <a:off x="-34418" y="7089897"/>
              <a:ext cx="12192000" cy="609600"/>
            </a:xfrm>
            <a:prstGeom prst="rect">
              <a:avLst/>
            </a:prstGeom>
            <a:solidFill>
              <a:srgbClr val="9DE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164D647-E8B6-884A-BFDE-895009E313B1}"/>
                </a:ext>
              </a:extLst>
            </p:cNvPr>
            <p:cNvSpPr txBox="1"/>
            <p:nvPr/>
          </p:nvSpPr>
          <p:spPr>
            <a:xfrm>
              <a:off x="10115506" y="7253368"/>
              <a:ext cx="3033761" cy="32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DME Tire Shop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B06AC8E-42AE-BA41-9ABF-2B8CAF8E025D}"/>
                </a:ext>
              </a:extLst>
            </p:cNvPr>
            <p:cNvSpPr txBox="1"/>
            <p:nvPr/>
          </p:nvSpPr>
          <p:spPr>
            <a:xfrm>
              <a:off x="342955" y="7253368"/>
              <a:ext cx="3383198" cy="55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Source: DME Transaction Data of Tires</a:t>
              </a:r>
            </a:p>
            <a:p>
              <a:endParaRPr lang="zh-CN" altLang="en-US" sz="1400" dirty="0">
                <a:latin typeface="+mj-lt"/>
              </a:endParaRPr>
            </a:p>
          </p:txBody>
        </p:sp>
      </p:grp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5CB7789-7D62-BB45-9DBC-27EB614599E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alphaModFix amt="60000"/>
          </a:blip>
          <a:stretch>
            <a:fillRect/>
          </a:stretch>
        </p:blipFill>
        <p:spPr>
          <a:xfrm>
            <a:off x="2037532" y="5248697"/>
            <a:ext cx="704893" cy="704893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35425335-AF99-1E4C-AC86-6CA40ADC660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  <a:alphaModFix amt="60000"/>
          </a:blip>
          <a:stretch>
            <a:fillRect/>
          </a:stretch>
        </p:blipFill>
        <p:spPr>
          <a:xfrm>
            <a:off x="1858548" y="2276051"/>
            <a:ext cx="1060636" cy="1060636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125255B1-920F-064D-80D0-AE78343AEDD7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  <a:alphaModFix amt="60000"/>
          </a:blip>
          <a:stretch>
            <a:fillRect/>
          </a:stretch>
        </p:blipFill>
        <p:spPr>
          <a:xfrm>
            <a:off x="2022092" y="1199956"/>
            <a:ext cx="713028" cy="692260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010078D4-DF14-4146-BB5A-E33AE3F6E5A2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4">
                <a:shade val="45000"/>
                <a:satMod val="135000"/>
              </a:schemeClr>
              <a:prstClr val="white"/>
            </a:duotone>
            <a:alphaModFix amt="61000"/>
          </a:blip>
          <a:stretch>
            <a:fillRect/>
          </a:stretch>
        </p:blipFill>
        <p:spPr>
          <a:xfrm>
            <a:off x="2105191" y="3798442"/>
            <a:ext cx="702169" cy="702169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C62CEEB-242F-8A4E-A5C7-9ACAC27FF8C5}"/>
              </a:ext>
            </a:extLst>
          </p:cNvPr>
          <p:cNvSpPr/>
          <p:nvPr/>
        </p:nvSpPr>
        <p:spPr>
          <a:xfrm>
            <a:off x="7531577" y="921721"/>
            <a:ext cx="454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A2552"/>
                </a:solidFill>
              </a:rPr>
              <a:t>Consumer Persona </a:t>
            </a:r>
          </a:p>
        </p:txBody>
      </p:sp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DBB5A-EF7F-6B4C-A631-222D8AC616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94063" y="1700483"/>
            <a:ext cx="1988222" cy="19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C51B568-81E2-394E-A439-AC0C40E81758}"/>
                  </a:ext>
                </a:extLst>
              </p:cNvPr>
              <p:cNvGraphicFramePr/>
              <p:nvPr/>
            </p:nvGraphicFramePr>
            <p:xfrm>
              <a:off x="-48662" y="1407746"/>
              <a:ext cx="4138478" cy="27180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C51B568-81E2-394E-A439-AC0C40E817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8662" y="1407746"/>
                <a:ext cx="4138478" cy="271803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F704B4-E0B9-E849-8162-08B589D80FAB}"/>
              </a:ext>
            </a:extLst>
          </p:cNvPr>
          <p:cNvSpPr/>
          <p:nvPr/>
        </p:nvSpPr>
        <p:spPr>
          <a:xfrm>
            <a:off x="5576341" y="1514512"/>
            <a:ext cx="5681272" cy="382897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Braille" pitchFamily="2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02880-8A4C-FD4F-9159-2EBBC226F6E6}"/>
              </a:ext>
            </a:extLst>
          </p:cNvPr>
          <p:cNvSpPr/>
          <p:nvPr/>
        </p:nvSpPr>
        <p:spPr>
          <a:xfrm>
            <a:off x="5978012" y="2040002"/>
            <a:ext cx="5150063" cy="31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English and European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highlight>
                  <a:srgbClr val="FFFF00"/>
                </a:highlight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66%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Male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40 - 65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years old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Rustic Families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and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Thriving Suburbanites 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A2552"/>
              </a:solidFill>
              <a:effectLst/>
              <a:uLnTx/>
              <a:uFillTx/>
              <a:latin typeface="Apple Braille" pitchFamily="2" charset="0"/>
              <a:ea typeface="宋体" panose="02010600030101010101" pitchFamily="2" charset="-122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$50,000 - $75000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High school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and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Some college degrees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/>
                <a:sym typeface="Arial"/>
              </a:rPr>
              <a:t>Credit Range 750-799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A2552"/>
              </a:solidFill>
              <a:effectLst/>
              <a:uLnTx/>
              <a:uFillTx/>
              <a:latin typeface="Apple Braille" pitchFamily="2" charset="0"/>
              <a:ea typeface="宋体" panose="02010600030101010101" pitchFamily="2" charset="-122"/>
              <a:cs typeface="Arial"/>
              <a:sym typeface="Arial"/>
            </a:endParaRP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CAC317-33EF-4049-BE21-97211E73F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088" y="1808248"/>
            <a:ext cx="1445887" cy="1445887"/>
          </a:xfrm>
          <a:prstGeom prst="rect">
            <a:avLst/>
          </a:prstGeom>
        </p:spPr>
      </p:pic>
      <p:sp>
        <p:nvSpPr>
          <p:cNvPr id="37" name="Google Shape;579;p57">
            <a:extLst>
              <a:ext uri="{FF2B5EF4-FFF2-40B4-BE49-F238E27FC236}">
                <a16:creationId xmlns:a16="http://schemas.microsoft.com/office/drawing/2014/main" id="{55E2F45F-9143-0148-A429-E64BFC55DE4E}"/>
              </a:ext>
            </a:extLst>
          </p:cNvPr>
          <p:cNvSpPr txBox="1">
            <a:spLocks/>
          </p:cNvSpPr>
          <p:nvPr/>
        </p:nvSpPr>
        <p:spPr>
          <a:xfrm>
            <a:off x="1662025" y="1880784"/>
            <a:ext cx="1490908" cy="65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Young people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20-30)</a:t>
            </a:r>
          </a:p>
        </p:txBody>
      </p:sp>
      <p:sp>
        <p:nvSpPr>
          <p:cNvPr id="38" name="Google Shape;580;p57">
            <a:extLst>
              <a:ext uri="{FF2B5EF4-FFF2-40B4-BE49-F238E27FC236}">
                <a16:creationId xmlns:a16="http://schemas.microsoft.com/office/drawing/2014/main" id="{F9701B3A-552B-D646-97D9-DE8F25F9C1CB}"/>
              </a:ext>
            </a:extLst>
          </p:cNvPr>
          <p:cNvSpPr txBox="1">
            <a:spLocks/>
          </p:cNvSpPr>
          <p:nvPr/>
        </p:nvSpPr>
        <p:spPr>
          <a:xfrm>
            <a:off x="491833" y="4208378"/>
            <a:ext cx="1490908" cy="65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Working-age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People(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30-60)</a:t>
            </a:r>
          </a:p>
        </p:txBody>
      </p:sp>
      <p:sp>
        <p:nvSpPr>
          <p:cNvPr id="39" name="Google Shape;581;p57">
            <a:extLst>
              <a:ext uri="{FF2B5EF4-FFF2-40B4-BE49-F238E27FC236}">
                <a16:creationId xmlns:a16="http://schemas.microsoft.com/office/drawing/2014/main" id="{55479753-D049-7449-BE4B-0FA050D8C43A}"/>
              </a:ext>
            </a:extLst>
          </p:cNvPr>
          <p:cNvSpPr txBox="1">
            <a:spLocks/>
          </p:cNvSpPr>
          <p:nvPr/>
        </p:nvSpPr>
        <p:spPr>
          <a:xfrm>
            <a:off x="3775623" y="4205827"/>
            <a:ext cx="1653608" cy="65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Elderly people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rPr>
              <a:t>(60+)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0" name="Chart 39">
                <a:extLst>
                  <a:ext uri="{FF2B5EF4-FFF2-40B4-BE49-F238E27FC236}">
                    <a16:creationId xmlns:a16="http://schemas.microsoft.com/office/drawing/2014/main" id="{29F496D5-247B-8747-BD6C-4356E01D27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2376242"/>
                  </p:ext>
                </p:extLst>
              </p:nvPr>
            </p:nvGraphicFramePr>
            <p:xfrm>
              <a:off x="651810" y="2383832"/>
              <a:ext cx="4138478" cy="27180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40" name="Chart 39">
                <a:extLst>
                  <a:ext uri="{FF2B5EF4-FFF2-40B4-BE49-F238E27FC236}">
                    <a16:creationId xmlns:a16="http://schemas.microsoft.com/office/drawing/2014/main" id="{29F496D5-247B-8747-BD6C-4356E01D27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810" y="2383832"/>
                <a:ext cx="4138478" cy="2718031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0C9365C-6B3C-914F-91CE-0FA23FD2F2DE}"/>
              </a:ext>
            </a:extLst>
          </p:cNvPr>
          <p:cNvSpPr txBox="1"/>
          <p:nvPr/>
        </p:nvSpPr>
        <p:spPr>
          <a:xfrm>
            <a:off x="10330879" y="0"/>
            <a:ext cx="372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Reorganize the PPT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Change the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28C631-FD1D-2643-8E4B-A84807862647}"/>
              </a:ext>
            </a:extLst>
          </p:cNvPr>
          <p:cNvSpPr/>
          <p:nvPr/>
        </p:nvSpPr>
        <p:spPr>
          <a:xfrm>
            <a:off x="241295" y="600089"/>
            <a:ext cx="72088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This is a Sample Title, please put your title here.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47A04-80F9-DD4F-830F-40C4AB083EFA}"/>
              </a:ext>
            </a:extLst>
          </p:cNvPr>
          <p:cNvSpPr/>
          <p:nvPr/>
        </p:nvSpPr>
        <p:spPr>
          <a:xfrm>
            <a:off x="6632615" y="600089"/>
            <a:ext cx="113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pple Braille" pitchFamily="2" charset="0"/>
                <a:ea typeface="+mn-ea"/>
                <a:cs typeface="+mn-cs"/>
              </a:rPr>
              <a:t>(SHULIN)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43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6F13E02-2918-407A-A7E9-2EB84E6253FA}"/>
              </a:ext>
            </a:extLst>
          </p:cNvPr>
          <p:cNvGraphicFramePr>
            <a:graphicFrameLocks/>
          </p:cNvGraphicFramePr>
          <p:nvPr/>
        </p:nvGraphicFramePr>
        <p:xfrm>
          <a:off x="1456267" y="1165847"/>
          <a:ext cx="3860800" cy="2133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48384-54BF-CF44-8D88-D5FECF8EA716}"/>
              </a:ext>
            </a:extLst>
          </p:cNvPr>
          <p:cNvCxnSpPr>
            <a:cxnSpLocks/>
          </p:cNvCxnSpPr>
          <p:nvPr/>
        </p:nvCxnSpPr>
        <p:spPr>
          <a:xfrm>
            <a:off x="488514" y="773860"/>
            <a:ext cx="11307245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F4BB076-2F3D-E34D-8A41-0A6685CF46BF}"/>
              </a:ext>
            </a:extLst>
          </p:cNvPr>
          <p:cNvSpPr/>
          <p:nvPr/>
        </p:nvSpPr>
        <p:spPr>
          <a:xfrm>
            <a:off x="590114" y="116260"/>
            <a:ext cx="10822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pple Braille" pitchFamily="2" charset="0"/>
              </a:rPr>
              <a:t>Title</a:t>
            </a:r>
            <a:endParaRPr lang="en-US" dirty="0">
              <a:solidFill>
                <a:schemeClr val="accent5"/>
              </a:solidFill>
              <a:latin typeface="Apple Braille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D81C5-A54A-5548-8C2D-115CD30535B5}"/>
              </a:ext>
            </a:extLst>
          </p:cNvPr>
          <p:cNvSpPr/>
          <p:nvPr/>
        </p:nvSpPr>
        <p:spPr>
          <a:xfrm>
            <a:off x="1458083" y="3559071"/>
            <a:ext cx="3858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pple Braille" pitchFamily="2" charset="0"/>
              </a:rPr>
              <a:t>Brands to Which Vehicles of Customers Belong, number of customers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D72DC-179B-CC49-92F8-92BF6B975949}"/>
              </a:ext>
            </a:extLst>
          </p:cNvPr>
          <p:cNvSpPr/>
          <p:nvPr/>
        </p:nvSpPr>
        <p:spPr>
          <a:xfrm>
            <a:off x="6739552" y="3722064"/>
            <a:ext cx="330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pple Braille" pitchFamily="2" charset="0"/>
              </a:rPr>
              <a:t>Top Models of Vehicles, % of customers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FC104F-2E9A-CD44-83C4-F946C657BE11}"/>
              </a:ext>
            </a:extLst>
          </p:cNvPr>
          <p:cNvSpPr/>
          <p:nvPr/>
        </p:nvSpPr>
        <p:spPr>
          <a:xfrm>
            <a:off x="1456267" y="877597"/>
            <a:ext cx="3522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pple Braille" pitchFamily="2" charset="0"/>
              </a:rPr>
              <a:t>Vehicles Manufactured in a Particular Year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D907C4-F44E-0544-BA5D-C89D0D9347C6}"/>
              </a:ext>
            </a:extLst>
          </p:cNvPr>
          <p:cNvSpPr/>
          <p:nvPr/>
        </p:nvSpPr>
        <p:spPr>
          <a:xfrm>
            <a:off x="6739552" y="876808"/>
            <a:ext cx="3078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pple Braille" pitchFamily="2" charset="0"/>
              </a:rPr>
              <a:t>Vehicle Retail Price, % of customers </a:t>
            </a:r>
          </a:p>
        </p:txBody>
      </p:sp>
      <p:graphicFrame>
        <p:nvGraphicFramePr>
          <p:cNvPr id="34" name="ts7C2">
            <a:extLst>
              <a:ext uri="{FF2B5EF4-FFF2-40B4-BE49-F238E27FC236}">
                <a16:creationId xmlns:a16="http://schemas.microsoft.com/office/drawing/2014/main" id="{87DBCBEB-F01C-46E7-9F3B-CEAABB02C2EA}"/>
              </a:ext>
            </a:extLst>
          </p:cNvPr>
          <p:cNvGraphicFramePr>
            <a:graphicFrameLocks/>
          </p:cNvGraphicFramePr>
          <p:nvPr/>
        </p:nvGraphicFramePr>
        <p:xfrm>
          <a:off x="6649156" y="1135893"/>
          <a:ext cx="386080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E1CB6C-F0F3-2B4E-9B5D-DB4C2044D0DA}"/>
              </a:ext>
            </a:extLst>
          </p:cNvPr>
          <p:cNvCxnSpPr>
            <a:cxnSpLocks/>
          </p:cNvCxnSpPr>
          <p:nvPr/>
        </p:nvCxnSpPr>
        <p:spPr>
          <a:xfrm flipH="1">
            <a:off x="1037515" y="3543850"/>
            <a:ext cx="9800374" cy="2230"/>
          </a:xfrm>
          <a:prstGeom prst="line">
            <a:avLst/>
          </a:prstGeom>
          <a:ln>
            <a:solidFill>
              <a:schemeClr val="accent6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D02727-67B3-2646-8857-AF2C941FCE2D}"/>
              </a:ext>
            </a:extLst>
          </p:cNvPr>
          <p:cNvCxnSpPr>
            <a:cxnSpLocks/>
          </p:cNvCxnSpPr>
          <p:nvPr/>
        </p:nvCxnSpPr>
        <p:spPr>
          <a:xfrm flipH="1" flipV="1">
            <a:off x="5901241" y="1245012"/>
            <a:ext cx="46136" cy="4954104"/>
          </a:xfrm>
          <a:prstGeom prst="line">
            <a:avLst/>
          </a:prstGeom>
          <a:ln>
            <a:solidFill>
              <a:schemeClr val="accent6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B650A3-623B-7749-91CA-92435EED3A03}"/>
              </a:ext>
            </a:extLst>
          </p:cNvPr>
          <p:cNvSpPr txBox="1"/>
          <p:nvPr/>
        </p:nvSpPr>
        <p:spPr>
          <a:xfrm>
            <a:off x="10884035" y="0"/>
            <a:ext cx="3722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右边的两幅图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en-US" dirty="0">
                <a:highlight>
                  <a:srgbClr val="FFFF00"/>
                </a:highlight>
              </a:rPr>
              <a:t>应该有出错的，占比完全一样， 需要重新确定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图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 应该不需要</a:t>
            </a:r>
            <a:r>
              <a:rPr lang="en-US" altLang="zh-CN" dirty="0">
                <a:highlight>
                  <a:srgbClr val="FFFF00"/>
                </a:highlight>
              </a:rPr>
              <a:t>line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chart</a:t>
            </a:r>
            <a:r>
              <a:rPr lang="zh-CN" altLang="en-US" dirty="0">
                <a:highlight>
                  <a:srgbClr val="FFFF00"/>
                </a:highlight>
              </a:rPr>
              <a:t>，不用看出来是增长还是下降趋势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highlight>
                  <a:srgbClr val="FFFF00"/>
                </a:highlight>
              </a:rPr>
              <a:t>Change the Title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0B92A224-2906-4C49-A356-91E6EA418FE4}"/>
                  </a:ext>
                </a:extLst>
              </p:cNvPr>
              <p:cNvGraphicFramePr/>
              <p:nvPr/>
            </p:nvGraphicFramePr>
            <p:xfrm>
              <a:off x="6739552" y="4065472"/>
              <a:ext cx="3867727" cy="26265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0B92A224-2906-4C49-A356-91E6EA418F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9552" y="4065472"/>
                <a:ext cx="3867727" cy="262659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0" name="ts913">
            <a:extLst>
              <a:ext uri="{FF2B5EF4-FFF2-40B4-BE49-F238E27FC236}">
                <a16:creationId xmlns:a16="http://schemas.microsoft.com/office/drawing/2014/main" id="{2E8CEB30-814D-425E-96F4-1E42355E9B2F}"/>
              </a:ext>
            </a:extLst>
          </p:cNvPr>
          <p:cNvGraphicFramePr>
            <a:graphicFrameLocks/>
          </p:cNvGraphicFramePr>
          <p:nvPr/>
        </p:nvGraphicFramePr>
        <p:xfrm>
          <a:off x="761754" y="3996673"/>
          <a:ext cx="4845972" cy="2624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1970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9;p57">
            <a:extLst>
              <a:ext uri="{FF2B5EF4-FFF2-40B4-BE49-F238E27FC236}">
                <a16:creationId xmlns:a16="http://schemas.microsoft.com/office/drawing/2014/main" id="{A63D5D57-9CC9-D345-A5AB-32C2476947AD}"/>
              </a:ext>
            </a:extLst>
          </p:cNvPr>
          <p:cNvSpPr txBox="1">
            <a:spLocks/>
          </p:cNvSpPr>
          <p:nvPr/>
        </p:nvSpPr>
        <p:spPr>
          <a:xfrm>
            <a:off x="585908" y="904711"/>
            <a:ext cx="1248826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 defTabSz="1219170">
              <a:buClr>
                <a:srgbClr val="4A8CFF"/>
              </a:buClr>
              <a:buNone/>
            </a:pPr>
            <a:r>
              <a:rPr lang="en-US" altLang="zh-CN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Young people</a:t>
            </a:r>
          </a:p>
          <a:p>
            <a:pPr marL="0" indent="0" algn="r" defTabSz="1219170">
              <a:buClr>
                <a:srgbClr val="4A8CFF"/>
              </a:buClr>
              <a:buNone/>
            </a:pPr>
            <a:r>
              <a:rPr lang="en-US" altLang="zh-CN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20-30)</a:t>
            </a:r>
          </a:p>
        </p:txBody>
      </p:sp>
      <p:sp>
        <p:nvSpPr>
          <p:cNvPr id="4" name="Google Shape;580;p57">
            <a:extLst>
              <a:ext uri="{FF2B5EF4-FFF2-40B4-BE49-F238E27FC236}">
                <a16:creationId xmlns:a16="http://schemas.microsoft.com/office/drawing/2014/main" id="{C6B6BE71-6B85-5441-BB2C-76B920C50F0D}"/>
              </a:ext>
            </a:extLst>
          </p:cNvPr>
          <p:cNvSpPr txBox="1">
            <a:spLocks/>
          </p:cNvSpPr>
          <p:nvPr/>
        </p:nvSpPr>
        <p:spPr>
          <a:xfrm>
            <a:off x="-105123" y="3067205"/>
            <a:ext cx="1248826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Working-age </a:t>
            </a:r>
          </a:p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People(</a:t>
            </a:r>
            <a:r>
              <a:rPr lang="en-US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30-60)</a:t>
            </a:r>
          </a:p>
        </p:txBody>
      </p:sp>
      <p:sp>
        <p:nvSpPr>
          <p:cNvPr id="5" name="Google Shape;581;p57">
            <a:extLst>
              <a:ext uri="{FF2B5EF4-FFF2-40B4-BE49-F238E27FC236}">
                <a16:creationId xmlns:a16="http://schemas.microsoft.com/office/drawing/2014/main" id="{A20F2623-8B4A-0845-808B-DD60DC7BA0C3}"/>
              </a:ext>
            </a:extLst>
          </p:cNvPr>
          <p:cNvSpPr txBox="1">
            <a:spLocks/>
          </p:cNvSpPr>
          <p:nvPr/>
        </p:nvSpPr>
        <p:spPr>
          <a:xfrm>
            <a:off x="2328590" y="3099705"/>
            <a:ext cx="1385108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Elderly people</a:t>
            </a:r>
          </a:p>
          <a:p>
            <a:pPr marL="0" indent="0" defTabSz="1219170">
              <a:buClr>
                <a:srgbClr val="4A8CFF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(60+)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C51B568-81E2-394E-A439-AC0C40E81758}"/>
                  </a:ext>
                </a:extLst>
              </p:cNvPr>
              <p:cNvGraphicFramePr/>
              <p:nvPr/>
            </p:nvGraphicFramePr>
            <p:xfrm>
              <a:off x="-48662" y="1407746"/>
              <a:ext cx="3466505" cy="22766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C51B568-81E2-394E-A439-AC0C40E817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8662" y="1407746"/>
                <a:ext cx="3466505" cy="227669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504;p54">
            <a:extLst>
              <a:ext uri="{FF2B5EF4-FFF2-40B4-BE49-F238E27FC236}">
                <a16:creationId xmlns:a16="http://schemas.microsoft.com/office/drawing/2014/main" id="{0867981F-FE1C-2947-A4EE-B16E1DEB1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657" y="172709"/>
            <a:ext cx="11716299" cy="5541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600" dirty="0">
                <a:latin typeface="Apple Braille" pitchFamily="2" charset="0"/>
              </a:rPr>
              <a:t>Most DME consumers are Male English and European, in elderly age, aged from 40-65 years, from rustic families and thriving suburbanites, income level range from $50,000 – $75000, owned high school and some college degree.</a:t>
            </a:r>
            <a:endParaRPr sz="1600" dirty="0">
              <a:latin typeface="Apple Braille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E84289-109D-B347-80BA-7B5E1D09EC76}"/>
              </a:ext>
            </a:extLst>
          </p:cNvPr>
          <p:cNvCxnSpPr>
            <a:cxnSpLocks/>
          </p:cNvCxnSpPr>
          <p:nvPr/>
        </p:nvCxnSpPr>
        <p:spPr>
          <a:xfrm>
            <a:off x="289139" y="904711"/>
            <a:ext cx="11569982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picture containing icon&#10;&#10;Description automatically generated">
            <a:extLst>
              <a:ext uri="{FF2B5EF4-FFF2-40B4-BE49-F238E27FC236}">
                <a16:creationId xmlns:a16="http://schemas.microsoft.com/office/drawing/2014/main" id="{46D39CDE-7C84-AC47-8A53-3FFF5208C5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982"/>
          <a:stretch/>
        </p:blipFill>
        <p:spPr>
          <a:xfrm>
            <a:off x="4913488" y="2067695"/>
            <a:ext cx="1278390" cy="1040710"/>
          </a:xfrm>
          <a:prstGeom prst="rect">
            <a:avLst/>
          </a:pr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FD54657F-C8F2-B846-B653-E03A0DA45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821"/>
          <a:stretch/>
        </p:blipFill>
        <p:spPr>
          <a:xfrm>
            <a:off x="3872610" y="2086095"/>
            <a:ext cx="1078429" cy="1010823"/>
          </a:xfrm>
          <a:prstGeom prst="rect">
            <a:avLst/>
          </a:prstGeom>
        </p:spPr>
      </p:pic>
      <p:sp>
        <p:nvSpPr>
          <p:cNvPr id="46" name="Google Shape;581;p57">
            <a:extLst>
              <a:ext uri="{FF2B5EF4-FFF2-40B4-BE49-F238E27FC236}">
                <a16:creationId xmlns:a16="http://schemas.microsoft.com/office/drawing/2014/main" id="{E403C815-BB2D-4841-9C5B-034EDDD607C6}"/>
              </a:ext>
            </a:extLst>
          </p:cNvPr>
          <p:cNvSpPr txBox="1">
            <a:spLocks/>
          </p:cNvSpPr>
          <p:nvPr/>
        </p:nvSpPr>
        <p:spPr>
          <a:xfrm>
            <a:off x="5083820" y="3162050"/>
            <a:ext cx="910506" cy="49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Female</a:t>
            </a:r>
            <a:endParaRPr lang="en-US" sz="1600" kern="0" dirty="0">
              <a:solidFill>
                <a:srgbClr val="000000"/>
              </a:solidFill>
              <a:latin typeface="Apple Braille" pitchFamily="2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581;p57">
            <a:extLst>
              <a:ext uri="{FF2B5EF4-FFF2-40B4-BE49-F238E27FC236}">
                <a16:creationId xmlns:a16="http://schemas.microsoft.com/office/drawing/2014/main" id="{91339BEC-CC98-2E4A-A01F-F57D99D0BBF4}"/>
              </a:ext>
            </a:extLst>
          </p:cNvPr>
          <p:cNvSpPr txBox="1">
            <a:spLocks/>
          </p:cNvSpPr>
          <p:nvPr/>
        </p:nvSpPr>
        <p:spPr>
          <a:xfrm>
            <a:off x="4101425" y="3132820"/>
            <a:ext cx="841829" cy="67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Male</a:t>
            </a:r>
            <a:endParaRPr lang="en-US" sz="1600" kern="0" dirty="0">
              <a:solidFill>
                <a:srgbClr val="000000"/>
              </a:solidFill>
              <a:latin typeface="Apple Braille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Google Shape;581;p57">
            <a:extLst>
              <a:ext uri="{FF2B5EF4-FFF2-40B4-BE49-F238E27FC236}">
                <a16:creationId xmlns:a16="http://schemas.microsoft.com/office/drawing/2014/main" id="{CEC53F6E-AEEF-2549-B212-27CD02C0C9AA}"/>
              </a:ext>
            </a:extLst>
          </p:cNvPr>
          <p:cNvSpPr txBox="1">
            <a:spLocks/>
          </p:cNvSpPr>
          <p:nvPr/>
        </p:nvSpPr>
        <p:spPr>
          <a:xfrm>
            <a:off x="4084612" y="1619204"/>
            <a:ext cx="858642" cy="52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66%</a:t>
            </a:r>
            <a:endParaRPr lang="en-US" sz="1600" kern="0" dirty="0">
              <a:solidFill>
                <a:srgbClr val="000000"/>
              </a:solidFill>
              <a:latin typeface="Apple Braille" pitchFamily="2" charset="0"/>
              <a:cs typeface="Times New Roman" panose="02020603050405020304" pitchFamily="18" charset="0"/>
            </a:endParaRPr>
          </a:p>
        </p:txBody>
      </p:sp>
      <p:sp>
        <p:nvSpPr>
          <p:cNvPr id="49" name="Google Shape;581;p57">
            <a:extLst>
              <a:ext uri="{FF2B5EF4-FFF2-40B4-BE49-F238E27FC236}">
                <a16:creationId xmlns:a16="http://schemas.microsoft.com/office/drawing/2014/main" id="{0E4D97F9-8FF9-454E-8660-78A22D1A461A}"/>
              </a:ext>
            </a:extLst>
          </p:cNvPr>
          <p:cNvSpPr txBox="1">
            <a:spLocks/>
          </p:cNvSpPr>
          <p:nvPr/>
        </p:nvSpPr>
        <p:spPr>
          <a:xfrm>
            <a:off x="5167335" y="1600804"/>
            <a:ext cx="743477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34%</a:t>
            </a:r>
            <a:endParaRPr lang="en-US" sz="1600" kern="0" dirty="0">
              <a:solidFill>
                <a:srgbClr val="000000"/>
              </a:solidFill>
              <a:latin typeface="Apple Braille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D89FAA-85C1-DC4B-AA8D-4165299BDAE2}"/>
              </a:ext>
            </a:extLst>
          </p:cNvPr>
          <p:cNvGrpSpPr/>
          <p:nvPr/>
        </p:nvGrpSpPr>
        <p:grpSpPr>
          <a:xfrm>
            <a:off x="999348" y="3738090"/>
            <a:ext cx="8864294" cy="3141378"/>
            <a:chOff x="1578768" y="3843159"/>
            <a:chExt cx="8864294" cy="3141378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F7169902-255F-4F81-A548-FA10C9DC886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78768" y="4740007"/>
            <a:ext cx="1918348" cy="18536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9B12206D-9112-4228-9896-07D360DFF1B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29535" y="4754334"/>
            <a:ext cx="1853345" cy="1790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pic>
          <p:nvPicPr>
            <p:cNvPr id="27" name="Graphic 13" descr="Graduation cap with solid fill">
              <a:extLst>
                <a:ext uri="{FF2B5EF4-FFF2-40B4-BE49-F238E27FC236}">
                  <a16:creationId xmlns:a16="http://schemas.microsoft.com/office/drawing/2014/main" id="{E889D8FF-6D9D-4440-AD56-6583A2BA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28083" y="3989012"/>
              <a:ext cx="720000" cy="763543"/>
            </a:xfrm>
            <a:prstGeom prst="rect">
              <a:avLst/>
            </a:prstGeom>
          </p:spPr>
        </p:pic>
        <p:pic>
          <p:nvPicPr>
            <p:cNvPr id="28" name="Graphic 15" descr="Classroom with solid fill">
              <a:extLst>
                <a:ext uri="{FF2B5EF4-FFF2-40B4-BE49-F238E27FC236}">
                  <a16:creationId xmlns:a16="http://schemas.microsoft.com/office/drawing/2014/main" id="{021E90D3-6A39-4D71-A99A-3C48D7E4C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17802" y="3949907"/>
              <a:ext cx="720000" cy="763543"/>
            </a:xfrm>
            <a:prstGeom prst="rect">
              <a:avLst/>
            </a:prstGeom>
          </p:spPr>
        </p:pic>
        <p:pic>
          <p:nvPicPr>
            <p:cNvPr id="29" name="Graphic 17" descr="Professor male with solid fill">
              <a:extLst>
                <a:ext uri="{FF2B5EF4-FFF2-40B4-BE49-F238E27FC236}">
                  <a16:creationId xmlns:a16="http://schemas.microsoft.com/office/drawing/2014/main" id="{E91B61FD-7CD9-43A2-8AA4-4AF65C0A7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76923" y="3843159"/>
              <a:ext cx="720000" cy="763543"/>
            </a:xfrm>
            <a:prstGeom prst="rect">
              <a:avLst/>
            </a:prstGeom>
          </p:spPr>
        </p:pic>
        <p:pic>
          <p:nvPicPr>
            <p:cNvPr id="30" name="Graphic 19" descr="Schoolhouse with solid fill">
              <a:extLst>
                <a:ext uri="{FF2B5EF4-FFF2-40B4-BE49-F238E27FC236}">
                  <a16:creationId xmlns:a16="http://schemas.microsoft.com/office/drawing/2014/main" id="{6145FFD2-D94D-4360-87A0-FD1A4AE54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3789" y="3961175"/>
              <a:ext cx="720000" cy="76354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3CB9A3-B06F-F04A-96A4-FEC139D261FA}"/>
                </a:ext>
              </a:extLst>
            </p:cNvPr>
            <p:cNvSpPr/>
            <p:nvPr/>
          </p:nvSpPr>
          <p:spPr>
            <a:xfrm>
              <a:off x="2032723" y="4680688"/>
              <a:ext cx="10775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pple Braille" pitchFamily="2" charset="0"/>
                </a:rPr>
                <a:t>Some College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088424-DBD0-F84A-BDC5-B4D2FC3AF0C1}"/>
                </a:ext>
              </a:extLst>
            </p:cNvPr>
            <p:cNvSpPr/>
            <p:nvPr/>
          </p:nvSpPr>
          <p:spPr>
            <a:xfrm>
              <a:off x="4382235" y="4665942"/>
              <a:ext cx="9803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pple Braille" pitchFamily="2" charset="0"/>
                </a:rPr>
                <a:t>High School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1B8B29-6F3B-CA46-80ED-DEA76761777E}"/>
                </a:ext>
              </a:extLst>
            </p:cNvPr>
            <p:cNvSpPr/>
            <p:nvPr/>
          </p:nvSpPr>
          <p:spPr>
            <a:xfrm>
              <a:off x="6621054" y="4660298"/>
              <a:ext cx="14240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pple Braille" pitchFamily="2" charset="0"/>
                </a:rPr>
                <a:t>Completed College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BB516B-3FAF-1B42-914C-6058E9D0CA69}"/>
                </a:ext>
              </a:extLst>
            </p:cNvPr>
            <p:cNvSpPr/>
            <p:nvPr/>
          </p:nvSpPr>
          <p:spPr>
            <a:xfrm>
              <a:off x="8942267" y="4670407"/>
              <a:ext cx="13588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pple Braille" pitchFamily="2" charset="0"/>
                </a:rPr>
                <a:t>Graduated School</a:t>
              </a:r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F011746C-6BA5-4F6E-A8DF-168C9BC1C5F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50471" y="4730733"/>
            <a:ext cx="1938728" cy="190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51" name="Google Shape;581;p57">
              <a:extLst>
                <a:ext uri="{FF2B5EF4-FFF2-40B4-BE49-F238E27FC236}">
                  <a16:creationId xmlns:a16="http://schemas.microsoft.com/office/drawing/2014/main" id="{2DC1C03E-60CC-174A-9357-B53C5B08460F}"/>
                </a:ext>
              </a:extLst>
            </p:cNvPr>
            <p:cNvSpPr txBox="1">
              <a:spLocks/>
            </p:cNvSpPr>
            <p:nvPr/>
          </p:nvSpPr>
          <p:spPr>
            <a:xfrm>
              <a:off x="2176923" y="6439737"/>
              <a:ext cx="689149" cy="349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Apple Braille" pitchFamily="2" charset="0"/>
                  <a:cs typeface="Times New Roman" panose="02020603050405020304" pitchFamily="18" charset="0"/>
                </a:rPr>
                <a:t>52%</a:t>
              </a:r>
              <a:endParaRPr lang="en-US" sz="14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Google Shape;581;p57">
              <a:extLst>
                <a:ext uri="{FF2B5EF4-FFF2-40B4-BE49-F238E27FC236}">
                  <a16:creationId xmlns:a16="http://schemas.microsoft.com/office/drawing/2014/main" id="{765145E6-1677-5E43-B671-C5EA68F3C5AD}"/>
                </a:ext>
              </a:extLst>
            </p:cNvPr>
            <p:cNvSpPr txBox="1">
              <a:spLocks/>
            </p:cNvSpPr>
            <p:nvPr/>
          </p:nvSpPr>
          <p:spPr>
            <a:xfrm>
              <a:off x="4616636" y="6407586"/>
              <a:ext cx="85045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Apple Braille" pitchFamily="2" charset="0"/>
                  <a:cs typeface="Times New Roman" panose="02020603050405020304" pitchFamily="18" charset="0"/>
                </a:rPr>
                <a:t>36%</a:t>
              </a:r>
              <a:endParaRPr lang="en-US" sz="14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Google Shape;581;p57">
              <a:extLst>
                <a:ext uri="{FF2B5EF4-FFF2-40B4-BE49-F238E27FC236}">
                  <a16:creationId xmlns:a16="http://schemas.microsoft.com/office/drawing/2014/main" id="{2AB0EB4C-2267-064E-9396-EBD9CD350114}"/>
                </a:ext>
              </a:extLst>
            </p:cNvPr>
            <p:cNvSpPr txBox="1">
              <a:spLocks/>
            </p:cNvSpPr>
            <p:nvPr/>
          </p:nvSpPr>
          <p:spPr>
            <a:xfrm>
              <a:off x="6866520" y="6439737"/>
              <a:ext cx="85045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Apple Braille" pitchFamily="2" charset="0"/>
                  <a:cs typeface="Times New Roman" panose="02020603050405020304" pitchFamily="18" charset="0"/>
                </a:rPr>
                <a:t>11%</a:t>
              </a:r>
              <a:endParaRPr lang="en-US" sz="14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Google Shape;581;p57">
              <a:extLst>
                <a:ext uri="{FF2B5EF4-FFF2-40B4-BE49-F238E27FC236}">
                  <a16:creationId xmlns:a16="http://schemas.microsoft.com/office/drawing/2014/main" id="{B41FC65D-1B3B-CF4E-8D32-92FDEC712A14}"/>
                </a:ext>
              </a:extLst>
            </p:cNvPr>
            <p:cNvSpPr txBox="1">
              <a:spLocks/>
            </p:cNvSpPr>
            <p:nvPr/>
          </p:nvSpPr>
          <p:spPr>
            <a:xfrm>
              <a:off x="9350805" y="6407467"/>
              <a:ext cx="632773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altLang="zh-CN" sz="1400" kern="0" dirty="0">
                  <a:solidFill>
                    <a:srgbClr val="000000"/>
                  </a:solidFill>
                  <a:latin typeface="Apple Braille" pitchFamily="2" charset="0"/>
                  <a:cs typeface="Times New Roman" panose="02020603050405020304" pitchFamily="18" charset="0"/>
                </a:rPr>
                <a:t>2%</a:t>
              </a:r>
              <a:endParaRPr lang="en-US" sz="14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" name="Chart 56">
              <a:extLst>
                <a:ext uri="{FF2B5EF4-FFF2-40B4-BE49-F238E27FC236}">
                  <a16:creationId xmlns:a16="http://schemas.microsoft.com/office/drawing/2014/main" id="{135B7010-C9DE-43D5-AB5B-8A9E315BD1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491409" y="4723917"/>
            <a:ext cx="1951653" cy="18858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F704B4-E0B9-E849-8162-08B589D80FAB}"/>
              </a:ext>
            </a:extLst>
          </p:cNvPr>
          <p:cNvSpPr/>
          <p:nvPr/>
        </p:nvSpPr>
        <p:spPr>
          <a:xfrm>
            <a:off x="6618609" y="1311265"/>
            <a:ext cx="4461289" cy="253799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pple Braille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02880-8A4C-FD4F-9159-2EBBC226F6E6}"/>
              </a:ext>
            </a:extLst>
          </p:cNvPr>
          <p:cNvSpPr/>
          <p:nvPr/>
        </p:nvSpPr>
        <p:spPr>
          <a:xfrm>
            <a:off x="6760506" y="1681248"/>
            <a:ext cx="4461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400" b="1" kern="0" dirty="0">
                <a:solidFill>
                  <a:schemeClr val="accent1"/>
                </a:solidFill>
                <a:latin typeface="Apple Braille" pitchFamily="2" charset="0"/>
                <a:cs typeface="Arial"/>
                <a:sym typeface="Arial"/>
              </a:rPr>
              <a:t>English and European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600" b="1" kern="0" dirty="0">
                <a:solidFill>
                  <a:srgbClr val="003BA3"/>
                </a:solidFill>
                <a:latin typeface="Apple Braille" pitchFamily="2" charset="0"/>
                <a:cs typeface="Arial"/>
                <a:sym typeface="Arial"/>
              </a:rPr>
              <a:t>66% </a:t>
            </a:r>
            <a:r>
              <a:rPr lang="en-US" altLang="zh-CN" sz="1400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Male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600" b="1" kern="0" dirty="0">
                <a:solidFill>
                  <a:srgbClr val="003BA3"/>
                </a:solidFill>
                <a:latin typeface="Apple Braille" pitchFamily="2" charset="0"/>
                <a:cs typeface="Arial"/>
                <a:sym typeface="Arial"/>
              </a:rPr>
              <a:t>40 - 65 </a:t>
            </a:r>
            <a:r>
              <a:rPr lang="en-US" altLang="zh-CN" sz="1400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years old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400" b="1" i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Rustic Families </a:t>
            </a:r>
            <a:r>
              <a:rPr lang="en-US" altLang="zh-CN" sz="1400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and </a:t>
            </a:r>
            <a:r>
              <a:rPr lang="en-US" altLang="zh-CN" sz="1400" b="1" i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Thriving Suburbanites </a:t>
            </a:r>
            <a:endParaRPr lang="en-US" altLang="zh-CN" sz="1400" b="1" kern="0" dirty="0">
              <a:solidFill>
                <a:schemeClr val="accent5"/>
              </a:solidFill>
              <a:latin typeface="Apple Braille" pitchFamily="2" charset="0"/>
              <a:cs typeface="Arial"/>
              <a:sym typeface="Arial"/>
            </a:endParaRP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600" b="1" kern="0" dirty="0">
                <a:solidFill>
                  <a:srgbClr val="003BA3"/>
                </a:solidFill>
                <a:latin typeface="Apple Braille" pitchFamily="2" charset="0"/>
                <a:cs typeface="Arial"/>
                <a:sym typeface="Arial"/>
              </a:rPr>
              <a:t>$50,000 - $75000 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400" b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High school </a:t>
            </a:r>
            <a:r>
              <a:rPr lang="en-US" altLang="zh-CN" sz="1400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and </a:t>
            </a:r>
            <a:r>
              <a:rPr lang="en-US" altLang="zh-CN" sz="1400" b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Some college degrees</a:t>
            </a:r>
          </a:p>
          <a:p>
            <a:pPr defTabSz="1219170">
              <a:buClr>
                <a:srgbClr val="000000"/>
              </a:buClr>
            </a:pPr>
            <a:endParaRPr lang="en-US" altLang="zh-CN" sz="1600" kern="0" dirty="0">
              <a:solidFill>
                <a:srgbClr val="000000"/>
              </a:solidFill>
              <a:latin typeface="Apple Braille" pitchFamily="2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zh-CN" altLang="en-US" sz="1400" kern="0" dirty="0">
              <a:solidFill>
                <a:srgbClr val="000000"/>
              </a:solidFill>
              <a:latin typeface="Apple Braille" pitchFamily="2" charset="0"/>
              <a:cs typeface="Arial"/>
              <a:sym typeface="Arial"/>
            </a:endParaRP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CAC317-33EF-4049-BE21-97211E73FA6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3094" y="1329845"/>
            <a:ext cx="1445887" cy="144588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94D44-50AD-3449-BB28-FF40BAD8F34D}"/>
              </a:ext>
            </a:extLst>
          </p:cNvPr>
          <p:cNvCxnSpPr>
            <a:cxnSpLocks/>
          </p:cNvCxnSpPr>
          <p:nvPr/>
        </p:nvCxnSpPr>
        <p:spPr>
          <a:xfrm>
            <a:off x="3690774" y="1276319"/>
            <a:ext cx="0" cy="2634633"/>
          </a:xfrm>
          <a:prstGeom prst="line">
            <a:avLst/>
          </a:prstGeom>
          <a:ln>
            <a:solidFill>
              <a:schemeClr val="accent6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E8ABA8-ADE3-A748-BCE9-3AF24D960290}"/>
              </a:ext>
            </a:extLst>
          </p:cNvPr>
          <p:cNvCxnSpPr>
            <a:cxnSpLocks/>
          </p:cNvCxnSpPr>
          <p:nvPr/>
        </p:nvCxnSpPr>
        <p:spPr>
          <a:xfrm>
            <a:off x="6270011" y="1286765"/>
            <a:ext cx="0" cy="2634633"/>
          </a:xfrm>
          <a:prstGeom prst="line">
            <a:avLst/>
          </a:prstGeom>
          <a:ln>
            <a:solidFill>
              <a:schemeClr val="accent6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8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D280F8-2F24-274C-A2DF-EBB9F9A26EB7}"/>
              </a:ext>
            </a:extLst>
          </p:cNvPr>
          <p:cNvSpPr/>
          <p:nvPr/>
        </p:nvSpPr>
        <p:spPr>
          <a:xfrm>
            <a:off x="289753" y="336328"/>
            <a:ext cx="827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+mn-cs"/>
              </a:rPr>
              <a:t>ale and Sedan Owners with High Credit Score Buy More </a:t>
            </a:r>
            <a:r>
              <a:rPr lang="en-US" altLang="zh-CN" sz="1600" b="1" dirty="0">
                <a:solidFill>
                  <a:srgbClr val="003BA3"/>
                </a:solidFill>
                <a:latin typeface="Apple Braille" pitchFamily="2" charset="0"/>
                <a:ea typeface="宋体" panose="02010600030101010101" pitchFamily="2" charset="-122"/>
              </a:rPr>
              <a:t>Tires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Apple Braille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CDC187-2E21-DC4A-909B-916AE7E4856B}"/>
              </a:ext>
            </a:extLst>
          </p:cNvPr>
          <p:cNvCxnSpPr>
            <a:cxnSpLocks/>
          </p:cNvCxnSpPr>
          <p:nvPr/>
        </p:nvCxnSpPr>
        <p:spPr>
          <a:xfrm>
            <a:off x="289753" y="800776"/>
            <a:ext cx="11330426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92A561-D8E0-9943-A4C4-3ED32D5E85FC}"/>
              </a:ext>
            </a:extLst>
          </p:cNvPr>
          <p:cNvCxnSpPr/>
          <p:nvPr/>
        </p:nvCxnSpPr>
        <p:spPr>
          <a:xfrm>
            <a:off x="5482348" y="1774174"/>
            <a:ext cx="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B663E90-97F0-1C4D-BD11-2425D5237270}"/>
              </a:ext>
            </a:extLst>
          </p:cNvPr>
          <p:cNvSpPr txBox="1">
            <a:spLocks/>
          </p:cNvSpPr>
          <p:nvPr/>
        </p:nvSpPr>
        <p:spPr>
          <a:xfrm>
            <a:off x="834554" y="4100260"/>
            <a:ext cx="4051493" cy="5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Braille" pitchFamily="2" charset="0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976A394-0215-AB43-98C2-468F93B4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17" y="1732996"/>
            <a:ext cx="5546220" cy="37195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671BDA-F301-DC4B-B78A-14FC7EC671DF}"/>
              </a:ext>
            </a:extLst>
          </p:cNvPr>
          <p:cNvSpPr/>
          <p:nvPr/>
        </p:nvSpPr>
        <p:spPr>
          <a:xfrm>
            <a:off x="6232914" y="1347263"/>
            <a:ext cx="4670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Tires purchased by consumers by automobile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thousand of tires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E8235B38-2C3B-4CE7-AFF4-6A24FF4D9059}"/>
              </a:ext>
            </a:extLst>
          </p:cNvPr>
          <p:cNvSpPr txBox="1"/>
          <p:nvPr/>
        </p:nvSpPr>
        <p:spPr>
          <a:xfrm>
            <a:off x="6358129" y="5547224"/>
            <a:ext cx="2178958" cy="2866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Tires Purchased by Consumers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FB0337B7-62AF-4F55-BCE5-5ECAF5AE4003}"/>
              </a:ext>
            </a:extLst>
          </p:cNvPr>
          <p:cNvSpPr txBox="1"/>
          <p:nvPr/>
        </p:nvSpPr>
        <p:spPr>
          <a:xfrm>
            <a:off x="6358129" y="5806757"/>
            <a:ext cx="2764972" cy="4064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F3"/>
              </a:buClr>
              <a:buSzPct val="12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Cumulative Percentage of tires purchased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81706-591D-7747-AC98-65EB6D9AEA3E}"/>
              </a:ext>
            </a:extLst>
          </p:cNvPr>
          <p:cNvSpPr/>
          <p:nvPr/>
        </p:nvSpPr>
        <p:spPr>
          <a:xfrm>
            <a:off x="679367" y="3723157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Tires purchased by consumers by credit range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thousand of tires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30937-9CD4-0142-A41C-7F96CFA02DD8}"/>
              </a:ext>
            </a:extLst>
          </p:cNvPr>
          <p:cNvGrpSpPr/>
          <p:nvPr/>
        </p:nvGrpSpPr>
        <p:grpSpPr>
          <a:xfrm>
            <a:off x="777504" y="4227232"/>
            <a:ext cx="1011691" cy="2262924"/>
            <a:chOff x="255410" y="3726817"/>
            <a:chExt cx="1011691" cy="2262924"/>
          </a:xfrm>
        </p:grpSpPr>
        <p:sp>
          <p:nvSpPr>
            <p:cNvPr id="22" name="Google Shape;581;p57">
              <a:extLst>
                <a:ext uri="{FF2B5EF4-FFF2-40B4-BE49-F238E27FC236}">
                  <a16:creationId xmlns:a16="http://schemas.microsoft.com/office/drawing/2014/main" id="{18BD3650-F3FB-0C49-A493-6931CB999816}"/>
                </a:ext>
              </a:extLst>
            </p:cNvPr>
            <p:cNvSpPr txBox="1">
              <a:spLocks/>
            </p:cNvSpPr>
            <p:nvPr/>
          </p:nvSpPr>
          <p:spPr>
            <a:xfrm>
              <a:off x="296650" y="3726817"/>
              <a:ext cx="819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750-799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23" name="Google Shape;581;p57">
              <a:extLst>
                <a:ext uri="{FF2B5EF4-FFF2-40B4-BE49-F238E27FC236}">
                  <a16:creationId xmlns:a16="http://schemas.microsoft.com/office/drawing/2014/main" id="{BC7ED412-AD1E-2D43-B4A3-3D9ABBBA6B0D}"/>
                </a:ext>
              </a:extLst>
            </p:cNvPr>
            <p:cNvSpPr txBox="1">
              <a:spLocks/>
            </p:cNvSpPr>
            <p:nvPr/>
          </p:nvSpPr>
          <p:spPr>
            <a:xfrm>
              <a:off x="324677" y="3970245"/>
              <a:ext cx="819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700-799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24" name="Google Shape;581;p57">
              <a:extLst>
                <a:ext uri="{FF2B5EF4-FFF2-40B4-BE49-F238E27FC236}">
                  <a16:creationId xmlns:a16="http://schemas.microsoft.com/office/drawing/2014/main" id="{1FD034F5-D1F3-8D47-A85F-54978E21FFFC}"/>
                </a:ext>
              </a:extLst>
            </p:cNvPr>
            <p:cNvSpPr txBox="1">
              <a:spLocks/>
            </p:cNvSpPr>
            <p:nvPr/>
          </p:nvSpPr>
          <p:spPr>
            <a:xfrm>
              <a:off x="324676" y="4247244"/>
              <a:ext cx="819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650-749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25" name="Google Shape;581;p57">
              <a:extLst>
                <a:ext uri="{FF2B5EF4-FFF2-40B4-BE49-F238E27FC236}">
                  <a16:creationId xmlns:a16="http://schemas.microsoft.com/office/drawing/2014/main" id="{DAA6EB77-1994-CF4A-9CC0-9C1580FF594F}"/>
                </a:ext>
              </a:extLst>
            </p:cNvPr>
            <p:cNvSpPr txBox="1">
              <a:spLocks/>
            </p:cNvSpPr>
            <p:nvPr/>
          </p:nvSpPr>
          <p:spPr>
            <a:xfrm>
              <a:off x="447466" y="4536236"/>
              <a:ext cx="819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800+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26" name="Google Shape;581;p57">
              <a:extLst>
                <a:ext uri="{FF2B5EF4-FFF2-40B4-BE49-F238E27FC236}">
                  <a16:creationId xmlns:a16="http://schemas.microsoft.com/office/drawing/2014/main" id="{AA83F943-5B6F-2648-81ED-1484B14336DD}"/>
                </a:ext>
              </a:extLst>
            </p:cNvPr>
            <p:cNvSpPr txBox="1">
              <a:spLocks/>
            </p:cNvSpPr>
            <p:nvPr/>
          </p:nvSpPr>
          <p:spPr>
            <a:xfrm>
              <a:off x="324675" y="4888131"/>
              <a:ext cx="819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600-649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27" name="Google Shape;581;p57">
              <a:extLst>
                <a:ext uri="{FF2B5EF4-FFF2-40B4-BE49-F238E27FC236}">
                  <a16:creationId xmlns:a16="http://schemas.microsoft.com/office/drawing/2014/main" id="{0C576A3A-1056-0F4C-B6D5-E0A26E84E023}"/>
                </a:ext>
              </a:extLst>
            </p:cNvPr>
            <p:cNvSpPr txBox="1">
              <a:spLocks/>
            </p:cNvSpPr>
            <p:nvPr/>
          </p:nvSpPr>
          <p:spPr>
            <a:xfrm>
              <a:off x="324674" y="5192315"/>
              <a:ext cx="819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550-599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28" name="Google Shape;581;p57">
              <a:extLst>
                <a:ext uri="{FF2B5EF4-FFF2-40B4-BE49-F238E27FC236}">
                  <a16:creationId xmlns:a16="http://schemas.microsoft.com/office/drawing/2014/main" id="{2B104E47-245B-7F4D-A89B-FBB17C13A268}"/>
                </a:ext>
              </a:extLst>
            </p:cNvPr>
            <p:cNvSpPr txBox="1">
              <a:spLocks/>
            </p:cNvSpPr>
            <p:nvPr/>
          </p:nvSpPr>
          <p:spPr>
            <a:xfrm>
              <a:off x="255410" y="5712742"/>
              <a:ext cx="10116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499 &amp; less</a:t>
              </a: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29" name="Google Shape;581;p57">
              <a:extLst>
                <a:ext uri="{FF2B5EF4-FFF2-40B4-BE49-F238E27FC236}">
                  <a16:creationId xmlns:a16="http://schemas.microsoft.com/office/drawing/2014/main" id="{41063081-370D-C04D-B4B7-46A64D403F9D}"/>
                </a:ext>
              </a:extLst>
            </p:cNvPr>
            <p:cNvSpPr txBox="1">
              <a:spLocks/>
            </p:cNvSpPr>
            <p:nvPr/>
          </p:nvSpPr>
          <p:spPr>
            <a:xfrm>
              <a:off x="324674" y="5481307"/>
              <a:ext cx="819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CFF"/>
                </a:buClr>
                <a:buSzPts val="1800"/>
                <a:buFont typeface="Montserrat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cs typeface="Times New Roman" panose="02020603050405020304" pitchFamily="18" charset="0"/>
                  <a:sym typeface="Montserrat"/>
                </a:rPr>
                <a:t>500-540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Times New Roman" panose="02020603050405020304" pitchFamily="18" charset="0"/>
                <a:sym typeface="Montserrat"/>
              </a:endParaRPr>
            </a:p>
          </p:txBody>
        </p:sp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152D2C88-30B4-4A71-A2D8-BA17CE82C710}"/>
              </a:ext>
            </a:extLst>
          </p:cNvPr>
          <p:cNvGraphicFramePr>
            <a:graphicFrameLocks/>
          </p:cNvGraphicFramePr>
          <p:nvPr/>
        </p:nvGraphicFramePr>
        <p:xfrm>
          <a:off x="1368905" y="4156352"/>
          <a:ext cx="3098800" cy="2741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11">
            <a:extLst>
              <a:ext uri="{FF2B5EF4-FFF2-40B4-BE49-F238E27FC236}">
                <a16:creationId xmlns:a16="http://schemas.microsoft.com/office/drawing/2014/main" id="{79265462-77EF-44AF-A2D4-B7678E54D3CD}"/>
              </a:ext>
            </a:extLst>
          </p:cNvPr>
          <p:cNvSpPr txBox="1"/>
          <p:nvPr/>
        </p:nvSpPr>
        <p:spPr>
          <a:xfrm>
            <a:off x="4498848" y="3040576"/>
            <a:ext cx="728280" cy="3047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17B13DA4-CF18-4AA9-A3BC-1D7D29CA8666}"/>
              </a:ext>
            </a:extLst>
          </p:cNvPr>
          <p:cNvSpPr txBox="1"/>
          <p:nvPr/>
        </p:nvSpPr>
        <p:spPr>
          <a:xfrm>
            <a:off x="4498848" y="3278744"/>
            <a:ext cx="938869" cy="42454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F3"/>
              </a:buClr>
              <a:buSzPct val="12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Female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BBAFBB6F-C142-4D85-99DE-D16F17C285A1}"/>
              </a:ext>
            </a:extLst>
          </p:cNvPr>
          <p:cNvGraphicFramePr>
            <a:graphicFrameLocks/>
          </p:cNvGraphicFramePr>
          <p:nvPr/>
        </p:nvGraphicFramePr>
        <p:xfrm>
          <a:off x="679367" y="1568156"/>
          <a:ext cx="3819481" cy="204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B3EE038B-B14B-274C-BD1B-0D6985C5938F}"/>
              </a:ext>
            </a:extLst>
          </p:cNvPr>
          <p:cNvSpPr/>
          <p:nvPr/>
        </p:nvSpPr>
        <p:spPr>
          <a:xfrm>
            <a:off x="679367" y="927748"/>
            <a:ext cx="3972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Tires purchased by consumers by gender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number of tires per person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33872" y="1115367"/>
            <a:ext cx="0" cy="5556738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9367" y="4227232"/>
            <a:ext cx="4206680" cy="8802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D2EA53-8E98-3D44-B0F7-62BE9F986E5D}"/>
              </a:ext>
            </a:extLst>
          </p:cNvPr>
          <p:cNvSpPr txBox="1"/>
          <p:nvPr/>
        </p:nvSpPr>
        <p:spPr>
          <a:xfrm>
            <a:off x="303457" y="196555"/>
            <a:ext cx="113908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+mn-ea"/>
                <a:cs typeface="Adobe Arabic" panose="02040503050201020203" pitchFamily="18" charset="-78"/>
              </a:rPr>
              <a:t>CHEVROLET, FORD, HONDA And TOYOTA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+mn-ea"/>
                <a:cs typeface="Adobe Arabic" panose="02040503050201020203" pitchFamily="18" charset="-78"/>
              </a:rPr>
              <a:t>re primary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v</a:t>
            </a:r>
            <a:r>
              <a:rPr lang="en-US" altLang="zh-CN" sz="1600" b="1" dirty="0" err="1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ehicles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brands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or DME customers </a:t>
            </a:r>
            <a:r>
              <a:rPr lang="en-US" altLang="zh-CN" sz="1600" b="1" dirty="0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o </a:t>
            </a:r>
            <a:r>
              <a:rPr lang="en-US" altLang="zh-CN" sz="1600" b="1" dirty="0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c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hoose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based </a:t>
            </a:r>
            <a:r>
              <a:rPr lang="en-US" altLang="zh-CN" sz="1600" b="1" dirty="0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o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n </a:t>
            </a:r>
            <a:r>
              <a:rPr lang="en-US" altLang="zh-CN" sz="1600" b="1" dirty="0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heir education </a:t>
            </a:r>
            <a:r>
              <a:rPr lang="en-US" altLang="zh-CN" sz="1600" b="1" dirty="0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l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evel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, gender, </a:t>
            </a:r>
            <a:r>
              <a:rPr lang="en-US" altLang="zh-CN" sz="1600" b="1" dirty="0">
                <a:solidFill>
                  <a:schemeClr val="accent1"/>
                </a:solidFill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nd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race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pple Braille" pitchFamily="2" charset="0"/>
              <a:ea typeface="+mn-ea"/>
              <a:cs typeface="Adobe Arabic" panose="02040503050201020203" pitchFamily="18" charset="-7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1E986-5074-5548-A5B5-A17B8A7E75C5}"/>
              </a:ext>
            </a:extLst>
          </p:cNvPr>
          <p:cNvCxnSpPr>
            <a:cxnSpLocks/>
          </p:cNvCxnSpPr>
          <p:nvPr/>
        </p:nvCxnSpPr>
        <p:spPr>
          <a:xfrm>
            <a:off x="223533" y="792619"/>
            <a:ext cx="11744934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842401-B299-EB47-8798-A35DC3EBA130}"/>
              </a:ext>
            </a:extLst>
          </p:cNvPr>
          <p:cNvSpPr txBox="1"/>
          <p:nvPr/>
        </p:nvSpPr>
        <p:spPr>
          <a:xfrm>
            <a:off x="857389" y="3430994"/>
            <a:ext cx="445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Vehicle Brand Preference by Race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percentage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cs typeface="Arial" panose="020B0604020202020204" pitchFamily="34" charset="0"/>
              </a:rPr>
              <a:t> of customers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B368AFB-75E2-C046-933C-85498D42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1" r="5527" b="2328"/>
          <a:stretch/>
        </p:blipFill>
        <p:spPr>
          <a:xfrm>
            <a:off x="6902694" y="3714908"/>
            <a:ext cx="4376231" cy="2914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2C79DD-3586-3C46-B7D4-4C0E54BBC47B}"/>
              </a:ext>
            </a:extLst>
          </p:cNvPr>
          <p:cNvGrpSpPr/>
          <p:nvPr/>
        </p:nvGrpSpPr>
        <p:grpSpPr>
          <a:xfrm>
            <a:off x="3761924" y="1011388"/>
            <a:ext cx="5305180" cy="2213579"/>
            <a:chOff x="6845239" y="1512262"/>
            <a:chExt cx="6987255" cy="29154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3E6FC-5AB4-FB41-A29C-9C8C1B6F7156}"/>
                </a:ext>
              </a:extLst>
            </p:cNvPr>
            <p:cNvSpPr txBox="1"/>
            <p:nvPr/>
          </p:nvSpPr>
          <p:spPr>
            <a:xfrm>
              <a:off x="6845239" y="4042592"/>
              <a:ext cx="6387350" cy="38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ea typeface="+mn-ea"/>
                  <a:cs typeface="Arial" panose="020B0604020202020204" pitchFamily="34" charset="0"/>
                </a:rPr>
                <a:t>Vehicle Brand Preference by Gender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ea typeface="+mn-ea"/>
                  <a:cs typeface="Arial" panose="020B0604020202020204" pitchFamily="34" charset="0"/>
                </a:rPr>
                <a:t>, number of customers</a:t>
              </a:r>
            </a:p>
          </p:txBody>
        </p:sp>
        <p:graphicFrame>
          <p:nvGraphicFramePr>
            <p:cNvPr id="14" name="ts43B">
              <a:extLst>
                <a:ext uri="{FF2B5EF4-FFF2-40B4-BE49-F238E27FC236}">
                  <a16:creationId xmlns:a16="http://schemas.microsoft.com/office/drawing/2014/main" id="{3CDF0451-2744-417A-B027-3F11B528933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845239" y="1512262"/>
            <a:ext cx="4673600" cy="26180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CD5B9471-D72D-4445-9FBB-237F203F971E}"/>
                </a:ext>
              </a:extLst>
            </p:cNvPr>
            <p:cNvSpPr txBox="1"/>
            <p:nvPr/>
          </p:nvSpPr>
          <p:spPr>
            <a:xfrm>
              <a:off x="11655350" y="2886804"/>
              <a:ext cx="2177144" cy="31568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ea typeface="宋体" panose="02010600030101010101" pitchFamily="2" charset="-122"/>
                  <a:cs typeface="Arial" panose="020B0604020202020204" pitchFamily="34" charset="0"/>
                </a:rPr>
                <a:t>Male</a:t>
              </a:r>
            </a:p>
          </p:txBody>
        </p:sp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64273280-E843-416F-8347-E0C994D64939}"/>
                </a:ext>
              </a:extLst>
            </p:cNvPr>
            <p:cNvSpPr txBox="1"/>
            <p:nvPr/>
          </p:nvSpPr>
          <p:spPr>
            <a:xfrm>
              <a:off x="11655350" y="2219986"/>
              <a:ext cx="1502238" cy="42454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8F3"/>
                </a:buClr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ple Braille" pitchFamily="2" charset="0"/>
                  <a:ea typeface="宋体" panose="02010600030101010101" pitchFamily="2" charset="-122"/>
                  <a:cs typeface="Arial" panose="020B0604020202020204" pitchFamily="34" charset="0"/>
                </a:rPr>
                <a:t>Female</a:t>
              </a:r>
            </a:p>
          </p:txBody>
        </p:sp>
      </p:grpSp>
      <p:pic>
        <p:nvPicPr>
          <p:cNvPr id="10" name="Picture 9" descr="Chart, timeline, treemap chart&#10;&#10;Description automatically generated">
            <a:extLst>
              <a:ext uri="{FF2B5EF4-FFF2-40B4-BE49-F238E27FC236}">
                <a16:creationId xmlns:a16="http://schemas.microsoft.com/office/drawing/2014/main" id="{CAB79767-E8CA-6F48-AE59-CF60D9430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75" y="3682081"/>
            <a:ext cx="4849693" cy="306057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82D1050-680D-2849-8225-DB14085B8164}"/>
              </a:ext>
            </a:extLst>
          </p:cNvPr>
          <p:cNvSpPr/>
          <p:nvPr/>
        </p:nvSpPr>
        <p:spPr>
          <a:xfrm>
            <a:off x="6414514" y="346283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Vehicle Brand Preference by educational level, 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+mn-cs"/>
              </a:rPr>
              <a:t>percentage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+mn-cs"/>
              </a:rPr>
              <a:t>of customers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865964-8426-CB4D-9019-E7CAF09AECE4}"/>
              </a:ext>
            </a:extLst>
          </p:cNvPr>
          <p:cNvCxnSpPr>
            <a:cxnSpLocks/>
          </p:cNvCxnSpPr>
          <p:nvPr/>
        </p:nvCxnSpPr>
        <p:spPr>
          <a:xfrm flipH="1">
            <a:off x="767644" y="3346507"/>
            <a:ext cx="10735735" cy="0"/>
          </a:xfrm>
          <a:prstGeom prst="line">
            <a:avLst/>
          </a:prstGeom>
          <a:ln>
            <a:solidFill>
              <a:schemeClr val="accent6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27CE09-F8B8-4E4F-9C2C-F118964D25FF}"/>
              </a:ext>
            </a:extLst>
          </p:cNvPr>
          <p:cNvCxnSpPr>
            <a:cxnSpLocks/>
          </p:cNvCxnSpPr>
          <p:nvPr/>
        </p:nvCxnSpPr>
        <p:spPr>
          <a:xfrm>
            <a:off x="6179700" y="3462831"/>
            <a:ext cx="0" cy="3166360"/>
          </a:xfrm>
          <a:prstGeom prst="line">
            <a:avLst/>
          </a:prstGeom>
          <a:ln>
            <a:solidFill>
              <a:schemeClr val="accent6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D2EA53-8E98-3D44-B0F7-62BE9F986E5D}"/>
              </a:ext>
            </a:extLst>
          </p:cNvPr>
          <p:cNvSpPr txBox="1"/>
          <p:nvPr/>
        </p:nvSpPr>
        <p:spPr>
          <a:xfrm>
            <a:off x="0" y="232353"/>
            <a:ext cx="12192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+mn-ea"/>
                <a:cs typeface="Adobe Arabic" panose="02040503050201020203" pitchFamily="18" charset="-78"/>
              </a:rPr>
              <a:t>CHRYSLER, FORD, HONDA And TOYOTA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A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+mn-ea"/>
                <a:cs typeface="Adobe Arabic" panose="02040503050201020203" pitchFamily="18" charset="-78"/>
              </a:rPr>
              <a:t>re Primary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Car Brands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dobe Arabic" panose="02040503050201020203" pitchFamily="18" charset="-78"/>
              </a:rPr>
              <a:t>For DME Customers To Choose Based On Their Education Level, Gender, And Income Level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47AB0"/>
              </a:solidFill>
              <a:effectLst/>
              <a:uLnTx/>
              <a:uFillTx/>
              <a:latin typeface="Apple Braille" pitchFamily="2" charset="0"/>
              <a:ea typeface="+mn-ea"/>
              <a:cs typeface="Adobe Arabic" panose="02040503050201020203" pitchFamily="18" charset="-7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1E986-5074-5548-A5B5-A17B8A7E75C5}"/>
              </a:ext>
            </a:extLst>
          </p:cNvPr>
          <p:cNvCxnSpPr>
            <a:cxnSpLocks/>
          </p:cNvCxnSpPr>
          <p:nvPr/>
        </p:nvCxnSpPr>
        <p:spPr>
          <a:xfrm>
            <a:off x="523287" y="971017"/>
            <a:ext cx="11307245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82C633-18AB-B040-AA39-4D2E1B0684AB}"/>
              </a:ext>
            </a:extLst>
          </p:cNvPr>
          <p:cNvSpPr txBox="1"/>
          <p:nvPr/>
        </p:nvSpPr>
        <p:spPr>
          <a:xfrm>
            <a:off x="583516" y="1036370"/>
            <a:ext cx="4856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ducation</a:t>
            </a: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level</a:t>
            </a: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car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brand on Number of Tire Consumption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Braille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3E6FC-5AB4-FB41-A29C-9C8C1B6F7156}"/>
              </a:ext>
            </a:extLst>
          </p:cNvPr>
          <p:cNvSpPr txBox="1"/>
          <p:nvPr/>
        </p:nvSpPr>
        <p:spPr>
          <a:xfrm>
            <a:off x="7496623" y="1017260"/>
            <a:ext cx="4458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Gender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 to Car Brand on Number of Tire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Consumption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Braille" pitchFamily="2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D03E484C-3D58-8847-9209-61D83158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37" y="1309648"/>
            <a:ext cx="4089839" cy="2854868"/>
          </a:xfrm>
          <a:prstGeom prst="rect">
            <a:avLst/>
          </a:prstGeom>
        </p:spPr>
      </p:pic>
      <p:pic>
        <p:nvPicPr>
          <p:cNvPr id="18" name="图片 17" descr="图表, 条形图&#10;&#10;描述已自动生成">
            <a:extLst>
              <a:ext uri="{FF2B5EF4-FFF2-40B4-BE49-F238E27FC236}">
                <a16:creationId xmlns:a16="http://schemas.microsoft.com/office/drawing/2014/main" id="{C9F30CF1-A95D-B945-B3B0-5136D57E1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83" y="1262840"/>
            <a:ext cx="3532149" cy="2854868"/>
          </a:xfrm>
          <a:prstGeom prst="rect">
            <a:avLst/>
          </a:prstGeom>
        </p:spPr>
      </p:pic>
      <p:pic>
        <p:nvPicPr>
          <p:cNvPr id="20" name="图片 19" descr="图表&#10;&#10;描述已自动生成">
            <a:extLst>
              <a:ext uri="{FF2B5EF4-FFF2-40B4-BE49-F238E27FC236}">
                <a16:creationId xmlns:a16="http://schemas.microsoft.com/office/drawing/2014/main" id="{6F31584C-C219-C044-A822-436B13ACC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746" y="4239704"/>
            <a:ext cx="3954637" cy="2618296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85FEAE97-BB32-BA43-B396-F44B030FE5EF}"/>
              </a:ext>
            </a:extLst>
          </p:cNvPr>
          <p:cNvSpPr txBox="1"/>
          <p:nvPr/>
        </p:nvSpPr>
        <p:spPr>
          <a:xfrm>
            <a:off x="3893618" y="3887645"/>
            <a:ext cx="48565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Income level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 to Car Brand on Number of Tire 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ple Braille" pitchFamily="2" charset="0"/>
                <a:ea typeface="宋体" panose="02010600030101010101" pitchFamily="2" charset="-122"/>
                <a:cs typeface="Arial" panose="020B0604020202020204" pitchFamily="34" charset="0"/>
              </a:rPr>
              <a:t>Consumption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Braille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5F052C-8BF5-F84B-8659-A066A45EBD96}"/>
              </a:ext>
            </a:extLst>
          </p:cNvPr>
          <p:cNvSpPr/>
          <p:nvPr/>
        </p:nvSpPr>
        <p:spPr>
          <a:xfrm>
            <a:off x="1865915" y="2250436"/>
            <a:ext cx="2291787" cy="879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EB4FE3-5FD2-9D44-A597-CCE72659FF51}"/>
              </a:ext>
            </a:extLst>
          </p:cNvPr>
          <p:cNvSpPr/>
          <p:nvPr/>
        </p:nvSpPr>
        <p:spPr>
          <a:xfrm>
            <a:off x="5354892" y="4831053"/>
            <a:ext cx="1932344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652663-1111-8947-AD5C-72C3DEADBA0C}"/>
              </a:ext>
            </a:extLst>
          </p:cNvPr>
          <p:cNvSpPr/>
          <p:nvPr/>
        </p:nvSpPr>
        <p:spPr>
          <a:xfrm>
            <a:off x="9074552" y="1309648"/>
            <a:ext cx="1967656" cy="1942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B81093-3705-7A44-8836-3DE449466941}"/>
              </a:ext>
            </a:extLst>
          </p:cNvPr>
          <p:cNvSpPr/>
          <p:nvPr/>
        </p:nvSpPr>
        <p:spPr>
          <a:xfrm>
            <a:off x="8059403" y="6368818"/>
            <a:ext cx="39979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DME Consumer Preference on Vehicle Brand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08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1E986-5074-5548-A5B5-A17B8A7E75C5}"/>
              </a:ext>
            </a:extLst>
          </p:cNvPr>
          <p:cNvCxnSpPr>
            <a:cxnSpLocks/>
          </p:cNvCxnSpPr>
          <p:nvPr/>
        </p:nvCxnSpPr>
        <p:spPr>
          <a:xfrm>
            <a:off x="488514" y="773860"/>
            <a:ext cx="11307245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15962A1-9359-C444-8DAD-B1CA68AC5395}"/>
              </a:ext>
            </a:extLst>
          </p:cNvPr>
          <p:cNvSpPr/>
          <p:nvPr/>
        </p:nvSpPr>
        <p:spPr>
          <a:xfrm>
            <a:off x="8208987" y="6488668"/>
            <a:ext cx="422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pple Braille" pitchFamily="2" charset="0"/>
              </a:rPr>
              <a:t>DME Consumers’ Vehicle Information</a:t>
            </a:r>
            <a:endParaRPr lang="en-US" dirty="0">
              <a:latin typeface="Apple Braille" pitchFamily="2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ECB17D-50D2-2242-A02A-0645A4FDA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05"/>
          <a:stretch/>
        </p:blipFill>
        <p:spPr>
          <a:xfrm>
            <a:off x="612075" y="1005975"/>
            <a:ext cx="3097908" cy="2608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4C520-F52C-CA4D-89C8-2EC1FB036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03"/>
          <a:stretch/>
        </p:blipFill>
        <p:spPr>
          <a:xfrm>
            <a:off x="6430045" y="1023826"/>
            <a:ext cx="3375614" cy="260855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F2614BA-28F1-A148-834B-0B9B807D6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40"/>
          <a:stretch/>
        </p:blipFill>
        <p:spPr>
          <a:xfrm>
            <a:off x="485173" y="3823046"/>
            <a:ext cx="3351712" cy="26924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B5DE841-0162-3647-9F7B-9C8B8BB0E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21"/>
          <a:stretch/>
        </p:blipFill>
        <p:spPr>
          <a:xfrm>
            <a:off x="6096000" y="3691066"/>
            <a:ext cx="4001718" cy="2692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223754-22A7-0E44-9619-EC73672393E7}"/>
              </a:ext>
            </a:extLst>
          </p:cNvPr>
          <p:cNvCxnSpPr>
            <a:cxnSpLocks/>
          </p:cNvCxnSpPr>
          <p:nvPr/>
        </p:nvCxnSpPr>
        <p:spPr>
          <a:xfrm>
            <a:off x="268599" y="3595057"/>
            <a:ext cx="11307245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7EA19-F9FA-0742-9C3B-514D723BA145}"/>
              </a:ext>
            </a:extLst>
          </p:cNvPr>
          <p:cNvSpPr/>
          <p:nvPr/>
        </p:nvSpPr>
        <p:spPr>
          <a:xfrm>
            <a:off x="485173" y="151368"/>
            <a:ext cx="1082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pple Braille" pitchFamily="2" charset="0"/>
              </a:rPr>
              <a:t>Most DME Customers owns relatively inexpensive Japanese and American brand, basically body style in Sedan 4DR and SUV Cars, built from 2008 to 2017. </a:t>
            </a:r>
            <a:endParaRPr lang="en-US" dirty="0">
              <a:solidFill>
                <a:schemeClr val="accent5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9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354;p42">
            <a:extLst>
              <a:ext uri="{FF2B5EF4-FFF2-40B4-BE49-F238E27FC236}">
                <a16:creationId xmlns:a16="http://schemas.microsoft.com/office/drawing/2014/main" id="{A383ADEF-769A-074B-8E39-1E514EB3ABBA}"/>
              </a:ext>
            </a:extLst>
          </p:cNvPr>
          <p:cNvCxnSpPr/>
          <p:nvPr/>
        </p:nvCxnSpPr>
        <p:spPr>
          <a:xfrm rot="10800000" flipH="1">
            <a:off x="2862800" y="2983388"/>
            <a:ext cx="972000" cy="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B4DAA633-DC0D-7D4C-ABDE-3ED3E1E98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8139">
            <a:off x="-251410" y="1993679"/>
            <a:ext cx="5240629" cy="32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04;p54">
            <a:extLst>
              <a:ext uri="{FF2B5EF4-FFF2-40B4-BE49-F238E27FC236}">
                <a16:creationId xmlns:a16="http://schemas.microsoft.com/office/drawing/2014/main" id="{3CC945B7-1D80-9242-9DE6-B21CC09DF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240" y="186077"/>
            <a:ext cx="11812921" cy="12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800" dirty="0">
                <a:latin typeface="Apple Braille" pitchFamily="2" charset="0"/>
              </a:rPr>
              <a:t>Most DME customer are 40-65 years old English and European, with relatively high income</a:t>
            </a:r>
            <a:endParaRPr sz="1800" dirty="0">
              <a:latin typeface="Apple Braille" pitchFamily="2" charset="0"/>
            </a:endParaRPr>
          </a:p>
        </p:txBody>
      </p:sp>
      <p:sp>
        <p:nvSpPr>
          <p:cNvPr id="6" name="Google Shape;512;p54">
            <a:extLst>
              <a:ext uri="{FF2B5EF4-FFF2-40B4-BE49-F238E27FC236}">
                <a16:creationId xmlns:a16="http://schemas.microsoft.com/office/drawing/2014/main" id="{E56ED69C-9473-344A-98C7-CB20AEADC430}"/>
              </a:ext>
            </a:extLst>
          </p:cNvPr>
          <p:cNvSpPr txBox="1"/>
          <p:nvPr/>
        </p:nvSpPr>
        <p:spPr>
          <a:xfrm flipH="1">
            <a:off x="543873" y="5386045"/>
            <a:ext cx="4464121" cy="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133" b="1" kern="0" dirty="0">
                <a:solidFill>
                  <a:srgbClr val="000000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DME Customer Composition</a:t>
            </a:r>
          </a:p>
        </p:txBody>
      </p:sp>
      <p:sp>
        <p:nvSpPr>
          <p:cNvPr id="7" name="Google Shape;579;p57">
            <a:extLst>
              <a:ext uri="{FF2B5EF4-FFF2-40B4-BE49-F238E27FC236}">
                <a16:creationId xmlns:a16="http://schemas.microsoft.com/office/drawing/2014/main" id="{AFCAB109-0371-184F-91D0-417DE627BDE2}"/>
              </a:ext>
            </a:extLst>
          </p:cNvPr>
          <p:cNvSpPr txBox="1">
            <a:spLocks/>
          </p:cNvSpPr>
          <p:nvPr/>
        </p:nvSpPr>
        <p:spPr>
          <a:xfrm>
            <a:off x="-509617" y="1935519"/>
            <a:ext cx="1995947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 defTabSz="1219170">
              <a:buClr>
                <a:srgbClr val="4A8CFF"/>
              </a:buClr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Young people</a:t>
            </a:r>
          </a:p>
          <a:p>
            <a:pPr marL="0" indent="0" algn="r" defTabSz="1219170">
              <a:buClr>
                <a:srgbClr val="4A8CFF"/>
              </a:buClr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(</a:t>
            </a:r>
            <a:r>
              <a:rPr lang="en-US" sz="1600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20-30)</a:t>
            </a:r>
            <a:endParaRPr lang="en-US" sz="1867" kern="0" dirty="0">
              <a:solidFill>
                <a:srgbClr val="000000"/>
              </a:solidFill>
              <a:latin typeface="Apple Braille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80;p57">
            <a:extLst>
              <a:ext uri="{FF2B5EF4-FFF2-40B4-BE49-F238E27FC236}">
                <a16:creationId xmlns:a16="http://schemas.microsoft.com/office/drawing/2014/main" id="{20988415-55D7-8F45-AAD9-FBE3E9DCC362}"/>
              </a:ext>
            </a:extLst>
          </p:cNvPr>
          <p:cNvSpPr txBox="1">
            <a:spLocks/>
          </p:cNvSpPr>
          <p:nvPr/>
        </p:nvSpPr>
        <p:spPr>
          <a:xfrm>
            <a:off x="3747152" y="4007081"/>
            <a:ext cx="2747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Working-age </a:t>
            </a:r>
          </a:p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People(</a:t>
            </a:r>
            <a:r>
              <a:rPr lang="en-US" sz="1867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30-60)</a:t>
            </a:r>
          </a:p>
        </p:txBody>
      </p:sp>
      <p:sp>
        <p:nvSpPr>
          <p:cNvPr id="9" name="Google Shape;581;p57">
            <a:extLst>
              <a:ext uri="{FF2B5EF4-FFF2-40B4-BE49-F238E27FC236}">
                <a16:creationId xmlns:a16="http://schemas.microsoft.com/office/drawing/2014/main" id="{A1A22D11-E258-A543-8084-C9333BB119D3}"/>
              </a:ext>
            </a:extLst>
          </p:cNvPr>
          <p:cNvSpPr txBox="1">
            <a:spLocks/>
          </p:cNvSpPr>
          <p:nvPr/>
        </p:nvSpPr>
        <p:spPr>
          <a:xfrm>
            <a:off x="3797728" y="2687413"/>
            <a:ext cx="2540115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4A8CFF"/>
              </a:buClr>
              <a:buNone/>
            </a:pP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Elderly people</a:t>
            </a:r>
          </a:p>
          <a:p>
            <a:pPr marL="0" indent="0" defTabSz="1219170">
              <a:buClr>
                <a:srgbClr val="4A8CFF"/>
              </a:buClr>
              <a:buNone/>
            </a:pPr>
            <a:r>
              <a:rPr lang="en-US" sz="1867" kern="0" dirty="0">
                <a:solidFill>
                  <a:srgbClr val="000000"/>
                </a:solidFill>
                <a:latin typeface="Apple Braille" pitchFamily="2" charset="0"/>
                <a:cs typeface="Times New Roman" panose="02020603050405020304" pitchFamily="18" charset="0"/>
              </a:rPr>
              <a:t>(60+)</a:t>
            </a: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68A6E8C4-276F-9F45-B82D-8B2D23F46779}"/>
              </a:ext>
            </a:extLst>
          </p:cNvPr>
          <p:cNvSpPr txBox="1"/>
          <p:nvPr/>
        </p:nvSpPr>
        <p:spPr>
          <a:xfrm>
            <a:off x="1035534" y="2667619"/>
            <a:ext cx="9015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1867" b="1" kern="0" dirty="0">
                <a:solidFill>
                  <a:srgbClr val="003BA3"/>
                </a:solidFill>
                <a:latin typeface="Apple Braille" pitchFamily="2" charset="0"/>
                <a:cs typeface="Arial"/>
                <a:sym typeface="Arial"/>
              </a:rPr>
              <a:t>7%</a:t>
            </a:r>
            <a:endParaRPr lang="zh-CN" altLang="en-US" sz="1867" b="1" kern="0" dirty="0">
              <a:solidFill>
                <a:srgbClr val="003BA3"/>
              </a:solidFill>
              <a:latin typeface="Apple Braille" pitchFamily="2" charset="0"/>
              <a:cs typeface="Arial"/>
              <a:sym typeface="Arial"/>
            </a:endParaRPr>
          </a:p>
        </p:txBody>
      </p:sp>
      <p:sp>
        <p:nvSpPr>
          <p:cNvPr id="11" name="文本框 49">
            <a:extLst>
              <a:ext uri="{FF2B5EF4-FFF2-40B4-BE49-F238E27FC236}">
                <a16:creationId xmlns:a16="http://schemas.microsoft.com/office/drawing/2014/main" id="{F56529B3-6B07-8C4F-AE94-04D42D1D2E52}"/>
              </a:ext>
            </a:extLst>
          </p:cNvPr>
          <p:cNvSpPr txBox="1"/>
          <p:nvPr/>
        </p:nvSpPr>
        <p:spPr>
          <a:xfrm>
            <a:off x="1937127" y="4382237"/>
            <a:ext cx="124454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2667" b="1" kern="0" dirty="0">
                <a:solidFill>
                  <a:srgbClr val="FFFFFF"/>
                </a:solidFill>
                <a:latin typeface="Apple Braille" pitchFamily="2" charset="0"/>
                <a:cs typeface="Arial"/>
                <a:sym typeface="Arial"/>
              </a:rPr>
              <a:t>54%</a:t>
            </a:r>
            <a:endParaRPr lang="zh-CN" altLang="en-US" sz="2667" b="1" kern="0" dirty="0">
              <a:solidFill>
                <a:srgbClr val="FFFFFF"/>
              </a:solidFill>
              <a:latin typeface="Apple Braille" pitchFamily="2" charset="0"/>
              <a:cs typeface="Arial"/>
              <a:sym typeface="Arial"/>
            </a:endParaRPr>
          </a:p>
        </p:txBody>
      </p:sp>
      <p:sp>
        <p:nvSpPr>
          <p:cNvPr id="12" name="文本框 50">
            <a:extLst>
              <a:ext uri="{FF2B5EF4-FFF2-40B4-BE49-F238E27FC236}">
                <a16:creationId xmlns:a16="http://schemas.microsoft.com/office/drawing/2014/main" id="{D765D479-5FF2-A04B-9AE6-1EC90191ED46}"/>
              </a:ext>
            </a:extLst>
          </p:cNvPr>
          <p:cNvSpPr txBox="1"/>
          <p:nvPr/>
        </p:nvSpPr>
        <p:spPr>
          <a:xfrm>
            <a:off x="2583847" y="2639321"/>
            <a:ext cx="119564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2667" b="1" kern="0" dirty="0">
                <a:solidFill>
                  <a:srgbClr val="FFFFFF"/>
                </a:solidFill>
                <a:latin typeface="Apple Braille" pitchFamily="2" charset="0"/>
                <a:cs typeface="Arial"/>
                <a:sym typeface="Arial"/>
              </a:rPr>
              <a:t>39%</a:t>
            </a:r>
            <a:endParaRPr lang="zh-CN" altLang="en-US" sz="2667" b="1" kern="0" dirty="0">
              <a:solidFill>
                <a:srgbClr val="FFFFFF"/>
              </a:solidFill>
              <a:latin typeface="Apple Braille" pitchFamily="2" charset="0"/>
              <a:cs typeface="Arial"/>
              <a:sym typeface="Arial"/>
            </a:endParaRPr>
          </a:p>
        </p:txBody>
      </p:sp>
      <p:sp>
        <p:nvSpPr>
          <p:cNvPr id="13" name="Google Shape;512;p54">
            <a:extLst>
              <a:ext uri="{FF2B5EF4-FFF2-40B4-BE49-F238E27FC236}">
                <a16:creationId xmlns:a16="http://schemas.microsoft.com/office/drawing/2014/main" id="{D722EC68-893A-A440-B361-96F7BF232EE2}"/>
              </a:ext>
            </a:extLst>
          </p:cNvPr>
          <p:cNvSpPr txBox="1"/>
          <p:nvPr/>
        </p:nvSpPr>
        <p:spPr>
          <a:xfrm flipH="1">
            <a:off x="6541418" y="1261551"/>
            <a:ext cx="4802141" cy="47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133" b="1" kern="0" dirty="0">
                <a:solidFill>
                  <a:srgbClr val="000000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DME main Customer Persona</a:t>
            </a:r>
          </a:p>
        </p:txBody>
      </p:sp>
      <p:sp>
        <p:nvSpPr>
          <p:cNvPr id="14" name="矩形: 圆角 10">
            <a:extLst>
              <a:ext uri="{FF2B5EF4-FFF2-40B4-BE49-F238E27FC236}">
                <a16:creationId xmlns:a16="http://schemas.microsoft.com/office/drawing/2014/main" id="{AF906C4B-EF84-1546-A7D5-852211146C7F}"/>
              </a:ext>
            </a:extLst>
          </p:cNvPr>
          <p:cNvSpPr/>
          <p:nvPr/>
        </p:nvSpPr>
        <p:spPr>
          <a:xfrm>
            <a:off x="6707699" y="4638762"/>
            <a:ext cx="4592112" cy="1434111"/>
          </a:xfrm>
          <a:prstGeom prst="roundRect">
            <a:avLst/>
          </a:prstGeom>
          <a:solidFill>
            <a:srgbClr val="DBE8FF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zh-CN" altLang="en-US" sz="3733" kern="0" dirty="0">
                <a:solidFill>
                  <a:srgbClr val="000000"/>
                </a:solidFill>
                <a:latin typeface="Apple Braille" pitchFamily="2" charset="0"/>
                <a:ea typeface="宋体" panose="02010600030101010101" pitchFamily="2" charset="-122"/>
                <a:sym typeface="Arial"/>
              </a:rPr>
              <a:t>放图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D63462-67A6-4F4A-9B9D-A0E801564952}"/>
              </a:ext>
            </a:extLst>
          </p:cNvPr>
          <p:cNvGrpSpPr/>
          <p:nvPr/>
        </p:nvGrpSpPr>
        <p:grpSpPr>
          <a:xfrm>
            <a:off x="5430055" y="1007195"/>
            <a:ext cx="6541669" cy="5352972"/>
            <a:chOff x="4094781" y="755397"/>
            <a:chExt cx="4653159" cy="3896874"/>
          </a:xfrm>
        </p:grpSpPr>
        <p:sp>
          <p:nvSpPr>
            <p:cNvPr id="16" name="对话气泡: 圆角矩形 57">
              <a:extLst>
                <a:ext uri="{FF2B5EF4-FFF2-40B4-BE49-F238E27FC236}">
                  <a16:creationId xmlns:a16="http://schemas.microsoft.com/office/drawing/2014/main" id="{E4C9F3A4-8896-1B47-A207-D58F62679BBD}"/>
                </a:ext>
              </a:extLst>
            </p:cNvPr>
            <p:cNvSpPr/>
            <p:nvPr/>
          </p:nvSpPr>
          <p:spPr>
            <a:xfrm rot="5400000">
              <a:off x="4688355" y="592685"/>
              <a:ext cx="3896874" cy="4222297"/>
            </a:xfrm>
            <a:prstGeom prst="wedgeRoundRectCallout">
              <a:avLst>
                <a:gd name="adj1" fmla="val 19292"/>
                <a:gd name="adj2" fmla="val 47232"/>
                <a:gd name="adj3" fmla="val 16667"/>
              </a:avLst>
            </a:prstGeom>
            <a:noFill/>
            <a:ln w="12700">
              <a:solidFill>
                <a:srgbClr val="6A87A2">
                  <a:alpha val="41961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zh-CN" altLang="en-US" sz="1867" kern="0">
                <a:solidFill>
                  <a:srgbClr val="FFFFFF"/>
                </a:solidFill>
                <a:latin typeface="Apple Braille" pitchFamily="2" charset="0"/>
                <a:ea typeface="宋体" panose="02010600030101010101" pitchFamily="2" charset="-122"/>
                <a:sym typeface="Arial"/>
              </a:endParaRPr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7DA7D4B8-BA0D-1C4A-B08E-29838E42478E}"/>
                </a:ext>
              </a:extLst>
            </p:cNvPr>
            <p:cNvSpPr/>
            <p:nvPr/>
          </p:nvSpPr>
          <p:spPr>
            <a:xfrm rot="16200000">
              <a:off x="4086645" y="2340057"/>
              <a:ext cx="625751" cy="6094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6A87A2">
                  <a:alpha val="43137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zh-CN" altLang="en-US" sz="1867" kern="0" dirty="0">
                <a:solidFill>
                  <a:srgbClr val="FFFFFF"/>
                </a:solidFill>
                <a:latin typeface="Apple Braille" pitchFamily="2" charset="0"/>
                <a:ea typeface="宋体" panose="02010600030101010101" pitchFamily="2" charset="-122"/>
                <a:sym typeface="Arial"/>
              </a:endParaRPr>
            </a:p>
          </p:txBody>
        </p:sp>
        <p:sp>
          <p:nvSpPr>
            <p:cNvPr id="18" name="矩形 13">
              <a:extLst>
                <a:ext uri="{FF2B5EF4-FFF2-40B4-BE49-F238E27FC236}">
                  <a16:creationId xmlns:a16="http://schemas.microsoft.com/office/drawing/2014/main" id="{EBBCD434-5C31-FE4B-A45E-20F7BA814D06}"/>
                </a:ext>
              </a:extLst>
            </p:cNvPr>
            <p:cNvSpPr/>
            <p:nvPr/>
          </p:nvSpPr>
          <p:spPr>
            <a:xfrm>
              <a:off x="4540818" y="2253729"/>
              <a:ext cx="488023" cy="7475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zh-CN" altLang="en-US" sz="1867" kern="0">
                <a:solidFill>
                  <a:srgbClr val="FFFFFF"/>
                </a:solidFill>
                <a:latin typeface="Apple Braille" pitchFamily="2" charset="0"/>
                <a:ea typeface="宋体" panose="02010600030101010101" pitchFamily="2" charset="-122"/>
                <a:sym typeface="Arial"/>
              </a:endParaRPr>
            </a:p>
          </p:txBody>
        </p:sp>
      </p:grpSp>
      <p:sp>
        <p:nvSpPr>
          <p:cNvPr id="19" name="文本框 8">
            <a:extLst>
              <a:ext uri="{FF2B5EF4-FFF2-40B4-BE49-F238E27FC236}">
                <a16:creationId xmlns:a16="http://schemas.microsoft.com/office/drawing/2014/main" id="{CAFC2F1B-DE07-5644-8AC0-42E8F108941D}"/>
              </a:ext>
            </a:extLst>
          </p:cNvPr>
          <p:cNvSpPr txBox="1"/>
          <p:nvPr/>
        </p:nvSpPr>
        <p:spPr>
          <a:xfrm>
            <a:off x="6195423" y="1886859"/>
            <a:ext cx="6122299" cy="329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English and European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2400" b="1" kern="0" dirty="0">
                <a:solidFill>
                  <a:srgbClr val="003BA3"/>
                </a:solidFill>
                <a:latin typeface="Apple Braille" pitchFamily="2" charset="0"/>
                <a:cs typeface="Arial"/>
                <a:sym typeface="Arial"/>
              </a:rPr>
              <a:t>66% </a:t>
            </a: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Male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2400" b="1" kern="0" dirty="0">
                <a:solidFill>
                  <a:srgbClr val="003BA3"/>
                </a:solidFill>
                <a:latin typeface="Apple Braille" pitchFamily="2" charset="0"/>
                <a:cs typeface="Arial"/>
                <a:sym typeface="Arial"/>
              </a:rPr>
              <a:t>40 - 65 </a:t>
            </a: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years old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From </a:t>
            </a:r>
            <a:r>
              <a:rPr lang="en-US" altLang="zh-CN" sz="1867" b="1" i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Rustic Families </a:t>
            </a: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and </a:t>
            </a:r>
            <a:r>
              <a:rPr lang="en-US" altLang="zh-CN" sz="1867" b="1" i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Thriving Suburbanites </a:t>
            </a:r>
            <a:endParaRPr lang="en-US" altLang="zh-CN" sz="1867" b="1" kern="0" dirty="0">
              <a:solidFill>
                <a:schemeClr val="accent5"/>
              </a:solidFill>
              <a:latin typeface="Apple Braille" pitchFamily="2" charset="0"/>
              <a:cs typeface="Arial"/>
              <a:sym typeface="Arial"/>
            </a:endParaRP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Income level:  </a:t>
            </a:r>
            <a:r>
              <a:rPr lang="en-US" altLang="zh-CN" sz="2400" b="1" kern="0" dirty="0">
                <a:solidFill>
                  <a:srgbClr val="003BA3"/>
                </a:solidFill>
                <a:latin typeface="Apple Braille" pitchFamily="2" charset="0"/>
                <a:cs typeface="Arial"/>
                <a:sym typeface="Arial"/>
              </a:rPr>
              <a:t>$50,000 - $75000 </a:t>
            </a:r>
          </a:p>
          <a:p>
            <a:pPr defTabSz="1219170">
              <a:spcAft>
                <a:spcPts val="800"/>
              </a:spcAft>
              <a:buClr>
                <a:srgbClr val="000000"/>
              </a:buClr>
            </a:pP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Education: </a:t>
            </a:r>
            <a:r>
              <a:rPr lang="en-US" altLang="zh-CN" sz="1867" b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high school </a:t>
            </a:r>
            <a:r>
              <a:rPr lang="en-US" altLang="zh-CN" sz="1867" kern="0" dirty="0">
                <a:solidFill>
                  <a:srgbClr val="000000"/>
                </a:solidFill>
                <a:latin typeface="Apple Braille" pitchFamily="2" charset="0"/>
                <a:cs typeface="Arial"/>
                <a:sym typeface="Arial"/>
              </a:rPr>
              <a:t>and </a:t>
            </a:r>
            <a:r>
              <a:rPr lang="en-US" altLang="zh-CN" sz="1867" b="1" kern="0" dirty="0">
                <a:solidFill>
                  <a:schemeClr val="accent5"/>
                </a:solidFill>
                <a:latin typeface="Apple Braille" pitchFamily="2" charset="0"/>
                <a:cs typeface="Arial"/>
                <a:sym typeface="Arial"/>
              </a:rPr>
              <a:t>some college degrees</a:t>
            </a:r>
          </a:p>
          <a:p>
            <a:pPr defTabSz="1219170">
              <a:buClr>
                <a:srgbClr val="000000"/>
              </a:buClr>
            </a:pPr>
            <a:endParaRPr lang="en-US" altLang="zh-CN" sz="2133" kern="0" dirty="0">
              <a:solidFill>
                <a:srgbClr val="000000"/>
              </a:solidFill>
              <a:latin typeface="Apple Braille" pitchFamily="2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zh-CN" altLang="en-US" sz="1867" kern="0" dirty="0">
              <a:solidFill>
                <a:srgbClr val="000000"/>
              </a:solidFill>
              <a:latin typeface="Apple Braille" pitchFamily="2" charset="0"/>
              <a:cs typeface="Arial"/>
              <a:sym typeface="Arial"/>
            </a:endParaRPr>
          </a:p>
        </p:txBody>
      </p:sp>
      <p:cxnSp>
        <p:nvCxnSpPr>
          <p:cNvPr id="20" name="Google Shape;353;p42">
            <a:extLst>
              <a:ext uri="{FF2B5EF4-FFF2-40B4-BE49-F238E27FC236}">
                <a16:creationId xmlns:a16="http://schemas.microsoft.com/office/drawing/2014/main" id="{2A356E43-0A32-1B4B-894E-C05D0C14DBA2}"/>
              </a:ext>
            </a:extLst>
          </p:cNvPr>
          <p:cNvCxnSpPr/>
          <p:nvPr/>
        </p:nvCxnSpPr>
        <p:spPr>
          <a:xfrm rot="10800000" flipH="1">
            <a:off x="2768653" y="4382555"/>
            <a:ext cx="961200" cy="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661B7FD-7031-5C42-845B-FCC67B7CE736}"/>
              </a:ext>
            </a:extLst>
          </p:cNvPr>
          <p:cNvSpPr/>
          <p:nvPr/>
        </p:nvSpPr>
        <p:spPr>
          <a:xfrm>
            <a:off x="9314289" y="6455742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pple Braille" pitchFamily="2" charset="0"/>
              </a:rPr>
              <a:t>DME Consumer Persona</a:t>
            </a:r>
            <a:endParaRPr lang="en-US" dirty="0">
              <a:latin typeface="Apple Braille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A730FA-C926-AA48-9416-07F2053B4E74}"/>
              </a:ext>
            </a:extLst>
          </p:cNvPr>
          <p:cNvCxnSpPr>
            <a:cxnSpLocks/>
          </p:cNvCxnSpPr>
          <p:nvPr/>
        </p:nvCxnSpPr>
        <p:spPr>
          <a:xfrm>
            <a:off x="488515" y="765108"/>
            <a:ext cx="11307245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D280F8-2F24-274C-A2DF-EBB9F9A26EB7}"/>
              </a:ext>
            </a:extLst>
          </p:cNvPr>
          <p:cNvSpPr/>
          <p:nvPr/>
        </p:nvSpPr>
        <p:spPr>
          <a:xfrm>
            <a:off x="289753" y="336328"/>
            <a:ext cx="615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schemeClr val="accent5"/>
                </a:solidFill>
                <a:latin typeface="Apple Braille" pitchFamily="2" charset="0"/>
              </a:rPr>
              <a:t>DME Consumer Purchasing Behavior regarding Tires Quantity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pple Braille" pitchFamily="2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97A32D-CD60-BB4C-A907-01066E83A9D0}"/>
              </a:ext>
            </a:extLst>
          </p:cNvPr>
          <p:cNvSpPr txBox="1">
            <a:spLocks/>
          </p:cNvSpPr>
          <p:nvPr/>
        </p:nvSpPr>
        <p:spPr>
          <a:xfrm>
            <a:off x="29016" y="1022259"/>
            <a:ext cx="3462399" cy="5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1" algn="l" fontAlgn="base"/>
            <a:r>
              <a:rPr lang="en-US" sz="1600" b="0" dirty="0">
                <a:solidFill>
                  <a:schemeClr val="tx1"/>
                </a:solidFill>
                <a:latin typeface="Apple Braille" pitchFamily="2" charset="0"/>
              </a:rPr>
              <a:t>1. Male customers purchase more tires than female customers do.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CDC187-2E21-DC4A-909B-916AE7E4856B}"/>
              </a:ext>
            </a:extLst>
          </p:cNvPr>
          <p:cNvCxnSpPr>
            <a:cxnSpLocks/>
          </p:cNvCxnSpPr>
          <p:nvPr/>
        </p:nvCxnSpPr>
        <p:spPr>
          <a:xfrm>
            <a:off x="289753" y="800776"/>
            <a:ext cx="11330426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92A561-D8E0-9943-A4C4-3ED32D5E85FC}"/>
              </a:ext>
            </a:extLst>
          </p:cNvPr>
          <p:cNvCxnSpPr/>
          <p:nvPr/>
        </p:nvCxnSpPr>
        <p:spPr>
          <a:xfrm>
            <a:off x="5262892" y="1774174"/>
            <a:ext cx="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2">
            <a:extLst>
              <a:ext uri="{FF2B5EF4-FFF2-40B4-BE49-F238E27FC236}">
                <a16:creationId xmlns:a16="http://schemas.microsoft.com/office/drawing/2014/main" id="{920D4A5C-5099-7A4A-89D0-69C12948B3C6}"/>
              </a:ext>
            </a:extLst>
          </p:cNvPr>
          <p:cNvSpPr txBox="1">
            <a:spLocks/>
          </p:cNvSpPr>
          <p:nvPr/>
        </p:nvSpPr>
        <p:spPr>
          <a:xfrm>
            <a:off x="6441502" y="936474"/>
            <a:ext cx="3276601" cy="38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lvl="0" indent="0" algn="l">
              <a:buClr>
                <a:srgbClr val="4A8CFF"/>
              </a:buClr>
              <a:defRPr/>
            </a:pPr>
            <a:r>
              <a:rPr lang="en-US" sz="1600" b="0" dirty="0">
                <a:solidFill>
                  <a:schemeClr val="tx1"/>
                </a:solidFill>
                <a:latin typeface="Apple Braille" pitchFamily="2" charset="0"/>
              </a:rPr>
              <a:t>2. High credit range (score in 650-799) DME customers purchase most tires.  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B663E90-97F0-1C4D-BD11-2425D5237270}"/>
              </a:ext>
            </a:extLst>
          </p:cNvPr>
          <p:cNvSpPr txBox="1">
            <a:spLocks/>
          </p:cNvSpPr>
          <p:nvPr/>
        </p:nvSpPr>
        <p:spPr>
          <a:xfrm>
            <a:off x="615098" y="4100260"/>
            <a:ext cx="4051493" cy="5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lvl="0" indent="0" algn="l">
              <a:buClr>
                <a:srgbClr val="4A8CFF"/>
              </a:buCl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Braille" pitchFamily="2" charset="0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625870-3430-B84F-AC89-53CCB259F446}"/>
              </a:ext>
            </a:extLst>
          </p:cNvPr>
          <p:cNvSpPr/>
          <p:nvPr/>
        </p:nvSpPr>
        <p:spPr>
          <a:xfrm>
            <a:off x="6096000" y="3820281"/>
            <a:ext cx="3462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defRPr/>
            </a:pPr>
            <a:r>
              <a:rPr lang="en-US" altLang="zh-CN" sz="1600" dirty="0">
                <a:latin typeface="Apple Braille" pitchFamily="2" charset="0"/>
              </a:rPr>
              <a:t>4. Consumers who drive sedan vehicle purchase most tires at DME, the following group are 4 Door Wagon/SUV Owners.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CBDE11-E892-2A48-84E9-5F5CD125A239}"/>
              </a:ext>
            </a:extLst>
          </p:cNvPr>
          <p:cNvSpPr/>
          <p:nvPr/>
        </p:nvSpPr>
        <p:spPr>
          <a:xfrm>
            <a:off x="748689" y="3924183"/>
            <a:ext cx="29464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Clr>
                <a:srgbClr val="4A8CFF"/>
              </a:buClr>
              <a:defRPr/>
            </a:pPr>
            <a:r>
              <a:rPr lang="en-US" sz="1600" dirty="0">
                <a:latin typeface="Apple Braille" pitchFamily="2" charset="0"/>
              </a:rPr>
              <a:t>3. Customers whose vehicle prices are between $5000-$15000 often purchase tires at DME. </a:t>
            </a:r>
            <a:endParaRPr lang="en-US" sz="1600" dirty="0">
              <a:solidFill>
                <a:srgbClr val="000000"/>
              </a:solidFill>
              <a:latin typeface="Apple Braille" pitchFamily="2" charset="0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94D760E-D3EF-5641-8285-C195709A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12" y="1880979"/>
            <a:ext cx="3276600" cy="17526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14DAF2C-DAC5-B14B-B92F-C393DC5D6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502" y="4919782"/>
            <a:ext cx="3631021" cy="175630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42E8EB-90D7-F541-A8BD-1E15C52E9E1E}"/>
              </a:ext>
            </a:extLst>
          </p:cNvPr>
          <p:cNvCxnSpPr>
            <a:cxnSpLocks/>
          </p:cNvCxnSpPr>
          <p:nvPr/>
        </p:nvCxnSpPr>
        <p:spPr>
          <a:xfrm>
            <a:off x="615098" y="3780035"/>
            <a:ext cx="11330426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3E08C5-9E80-F944-987A-2D97C975C04F}"/>
              </a:ext>
            </a:extLst>
          </p:cNvPr>
          <p:cNvCxnSpPr>
            <a:cxnSpLocks/>
          </p:cNvCxnSpPr>
          <p:nvPr/>
        </p:nvCxnSpPr>
        <p:spPr>
          <a:xfrm>
            <a:off x="5305631" y="1022259"/>
            <a:ext cx="0" cy="5570452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050C-8A3A-B140-B6C2-FAFAFE9C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84" y="889919"/>
            <a:ext cx="2987578" cy="617989"/>
          </a:xfrm>
        </p:spPr>
        <p:txBody>
          <a:bodyPr/>
          <a:lstStyle/>
          <a:p>
            <a:r>
              <a:rPr lang="en-US" sz="3200" dirty="0">
                <a:solidFill>
                  <a:srgbClr val="0A2552"/>
                </a:solidFill>
                <a:latin typeface="+mj-lt"/>
              </a:rPr>
              <a:t>Key 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417385-58AD-3D40-87A2-4B32B7F4303A}"/>
              </a:ext>
            </a:extLst>
          </p:cNvPr>
          <p:cNvGrpSpPr/>
          <p:nvPr/>
        </p:nvGrpSpPr>
        <p:grpSpPr>
          <a:xfrm>
            <a:off x="2011" y="6301422"/>
            <a:ext cx="13183685" cy="678054"/>
            <a:chOff x="-34418" y="7089897"/>
            <a:chExt cx="13183685" cy="7158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192FFD-E2CF-E740-9798-72574FCD6E1A}"/>
                </a:ext>
              </a:extLst>
            </p:cNvPr>
            <p:cNvSpPr/>
            <p:nvPr/>
          </p:nvSpPr>
          <p:spPr>
            <a:xfrm>
              <a:off x="-34418" y="7089897"/>
              <a:ext cx="12192000" cy="609600"/>
            </a:xfrm>
            <a:prstGeom prst="rect">
              <a:avLst/>
            </a:prstGeom>
            <a:solidFill>
              <a:srgbClr val="9DE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CA0EEA-E145-534B-9AE9-6ECE858F89E2}"/>
                </a:ext>
              </a:extLst>
            </p:cNvPr>
            <p:cNvSpPr txBox="1"/>
            <p:nvPr/>
          </p:nvSpPr>
          <p:spPr>
            <a:xfrm>
              <a:off x="10115506" y="7253368"/>
              <a:ext cx="3033761" cy="32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DME Tire Shop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6750AC-04B1-6746-A272-873E08BA0E7C}"/>
                </a:ext>
              </a:extLst>
            </p:cNvPr>
            <p:cNvSpPr txBox="1"/>
            <p:nvPr/>
          </p:nvSpPr>
          <p:spPr>
            <a:xfrm>
              <a:off x="342955" y="7253368"/>
              <a:ext cx="3383198" cy="55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Source: DME Transaction Data of Tires</a:t>
              </a:r>
            </a:p>
            <a:p>
              <a:endParaRPr lang="zh-CN" altLang="en-US" sz="1400" dirty="0">
                <a:latin typeface="+mj-lt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CD6EF8C-645A-C649-BB34-C0B05AC34A51}"/>
              </a:ext>
            </a:extLst>
          </p:cNvPr>
          <p:cNvSpPr/>
          <p:nvPr/>
        </p:nvSpPr>
        <p:spPr>
          <a:xfrm>
            <a:off x="365096" y="1608572"/>
            <a:ext cx="12047462" cy="226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Vehicle Information: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manufactured years, retail price, brand, 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Consumer Persona: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gender, age, race, income, etc.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Purchasing Behaviors: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tire purchase by automobile type, credit range, retail price  </a:t>
            </a:r>
          </a:p>
        </p:txBody>
      </p:sp>
    </p:spTree>
    <p:extLst>
      <p:ext uri="{BB962C8B-B14F-4D97-AF65-F5344CB8AC3E}">
        <p14:creationId xmlns:p14="http://schemas.microsoft.com/office/powerpoint/2010/main" val="379866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433;p73">
            <a:extLst>
              <a:ext uri="{FF2B5EF4-FFF2-40B4-BE49-F238E27FC236}">
                <a16:creationId xmlns:a16="http://schemas.microsoft.com/office/drawing/2014/main" id="{3D67A4F9-D760-A143-93A1-B9A0A585513A}"/>
              </a:ext>
            </a:extLst>
          </p:cNvPr>
          <p:cNvGrpSpPr/>
          <p:nvPr/>
        </p:nvGrpSpPr>
        <p:grpSpPr>
          <a:xfrm>
            <a:off x="511811" y="1945564"/>
            <a:ext cx="3713817" cy="3126498"/>
            <a:chOff x="951975" y="315800"/>
            <a:chExt cx="5860325" cy="4933550"/>
          </a:xfrm>
          <a:solidFill>
            <a:srgbClr val="047AB0"/>
          </a:solidFill>
        </p:grpSpPr>
        <p:sp>
          <p:nvSpPr>
            <p:cNvPr id="4" name="Google Shape;8434;p73">
              <a:extLst>
                <a:ext uri="{FF2B5EF4-FFF2-40B4-BE49-F238E27FC236}">
                  <a16:creationId xmlns:a16="http://schemas.microsoft.com/office/drawing/2014/main" id="{6A8EA1AE-798D-5C43-B844-4D8C387D87AF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  <p:sp>
          <p:nvSpPr>
            <p:cNvPr id="5" name="Google Shape;8435;p73">
              <a:extLst>
                <a:ext uri="{FF2B5EF4-FFF2-40B4-BE49-F238E27FC236}">
                  <a16:creationId xmlns:a16="http://schemas.microsoft.com/office/drawing/2014/main" id="{72F34E5C-D8E9-0144-AEE5-C425F5074244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  <p:sp>
          <p:nvSpPr>
            <p:cNvPr id="6" name="Google Shape;8436;p73">
              <a:extLst>
                <a:ext uri="{FF2B5EF4-FFF2-40B4-BE49-F238E27FC236}">
                  <a16:creationId xmlns:a16="http://schemas.microsoft.com/office/drawing/2014/main" id="{81B9C0C5-A21D-5642-A490-C76F82D09163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  <p:sp>
          <p:nvSpPr>
            <p:cNvPr id="7" name="Google Shape;8437;p73">
              <a:extLst>
                <a:ext uri="{FF2B5EF4-FFF2-40B4-BE49-F238E27FC236}">
                  <a16:creationId xmlns:a16="http://schemas.microsoft.com/office/drawing/2014/main" id="{EB835512-2ED6-AB46-BA74-3EACCD8C788C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  <p:sp>
          <p:nvSpPr>
            <p:cNvPr id="8" name="Google Shape;8438;p73">
              <a:extLst>
                <a:ext uri="{FF2B5EF4-FFF2-40B4-BE49-F238E27FC236}">
                  <a16:creationId xmlns:a16="http://schemas.microsoft.com/office/drawing/2014/main" id="{48429EE0-AE24-3945-BA90-E738EE480AE2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  <p:sp>
          <p:nvSpPr>
            <p:cNvPr id="9" name="Google Shape;8439;p73">
              <a:extLst>
                <a:ext uri="{FF2B5EF4-FFF2-40B4-BE49-F238E27FC236}">
                  <a16:creationId xmlns:a16="http://schemas.microsoft.com/office/drawing/2014/main" id="{C2484BA0-243B-7E45-914F-7231DC242F23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  <p:sp>
          <p:nvSpPr>
            <p:cNvPr id="10" name="Google Shape;8440;p73">
              <a:extLst>
                <a:ext uri="{FF2B5EF4-FFF2-40B4-BE49-F238E27FC236}">
                  <a16:creationId xmlns:a16="http://schemas.microsoft.com/office/drawing/2014/main" id="{53944869-080D-1E4F-B16A-0257B442AAA1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  <p:sp>
          <p:nvSpPr>
            <p:cNvPr id="11" name="Google Shape;8441;p73">
              <a:extLst>
                <a:ext uri="{FF2B5EF4-FFF2-40B4-BE49-F238E27FC236}">
                  <a16:creationId xmlns:a16="http://schemas.microsoft.com/office/drawing/2014/main" id="{2975593A-CD0A-2B40-A567-873F1726A1A6}"/>
                </a:ext>
              </a:extLst>
            </p:cNvPr>
            <p:cNvSpPr/>
            <p:nvPr/>
          </p:nvSpPr>
          <p:spPr>
            <a:xfrm>
              <a:off x="6501499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47A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5AEF9"/>
                </a:highlight>
                <a:uLnTx/>
                <a:uFillTx/>
                <a:latin typeface="Apple Braille" pitchFamily="2" charset="0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AC1E8D-2ABD-CF4A-8B75-C33C039B53A2}"/>
              </a:ext>
            </a:extLst>
          </p:cNvPr>
          <p:cNvSpPr txBox="1"/>
          <p:nvPr/>
        </p:nvSpPr>
        <p:spPr>
          <a:xfrm>
            <a:off x="736309" y="355602"/>
            <a:ext cx="27162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ea typeface="+mn-ea"/>
                <a:cs typeface="Arial" panose="020B0604020202020204" pitchFamily="34" charset="0"/>
              </a:rPr>
              <a:t>Summary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5E4745-6CCB-A146-9BAF-63F7DFB9E399}"/>
              </a:ext>
            </a:extLst>
          </p:cNvPr>
          <p:cNvCxnSpPr>
            <a:cxnSpLocks/>
          </p:cNvCxnSpPr>
          <p:nvPr/>
        </p:nvCxnSpPr>
        <p:spPr>
          <a:xfrm>
            <a:off x="1149296" y="1216526"/>
            <a:ext cx="3319510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6CF79-FFD3-7342-9C5B-39A2747656DC}"/>
              </a:ext>
            </a:extLst>
          </p:cNvPr>
          <p:cNvCxnSpPr>
            <a:cxnSpLocks/>
          </p:cNvCxnSpPr>
          <p:nvPr/>
        </p:nvCxnSpPr>
        <p:spPr>
          <a:xfrm>
            <a:off x="736309" y="1079988"/>
            <a:ext cx="3089660" cy="0"/>
          </a:xfrm>
          <a:prstGeom prst="line">
            <a:avLst/>
          </a:prstGeom>
          <a:ln w="22225">
            <a:solidFill>
              <a:srgbClr val="047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99;p32">
            <a:extLst>
              <a:ext uri="{FF2B5EF4-FFF2-40B4-BE49-F238E27FC236}">
                <a16:creationId xmlns:a16="http://schemas.microsoft.com/office/drawing/2014/main" id="{503EE22D-1381-C147-B298-69D90822F862}"/>
              </a:ext>
            </a:extLst>
          </p:cNvPr>
          <p:cNvSpPr txBox="1">
            <a:spLocks noGrp="1"/>
          </p:cNvSpPr>
          <p:nvPr/>
        </p:nvSpPr>
        <p:spPr>
          <a:xfrm>
            <a:off x="2488903" y="2371162"/>
            <a:ext cx="5446375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Industry: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Trends and 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rospects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47AB0"/>
              </a:solidFill>
              <a:effectLst/>
              <a:uLnTx/>
              <a:uFillTx/>
              <a:latin typeface="Apple Braille" pitchFamily="2" charset="0"/>
              <a:sym typeface="Montserrat"/>
            </a:endParaRPr>
          </a:p>
        </p:txBody>
      </p:sp>
      <p:sp>
        <p:nvSpPr>
          <p:cNvPr id="17" name="Google Shape;199;p32">
            <a:extLst>
              <a:ext uri="{FF2B5EF4-FFF2-40B4-BE49-F238E27FC236}">
                <a16:creationId xmlns:a16="http://schemas.microsoft.com/office/drawing/2014/main" id="{49863AD3-F91D-5C4D-8CFA-2CDF15D0758A}"/>
              </a:ext>
            </a:extLst>
          </p:cNvPr>
          <p:cNvSpPr txBox="1">
            <a:spLocks noGrp="1"/>
          </p:cNvSpPr>
          <p:nvPr/>
        </p:nvSpPr>
        <p:spPr>
          <a:xfrm>
            <a:off x="4299204" y="3274048"/>
            <a:ext cx="655328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3.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Consumer Journey: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Most f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requent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 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earch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 b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ehaviors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47AB0"/>
              </a:solidFill>
              <a:effectLst/>
              <a:uLnTx/>
              <a:uFillTx/>
              <a:latin typeface="Apple Braille" pitchFamily="2" charset="0"/>
              <a:sym typeface="Montserrat"/>
            </a:endParaRPr>
          </a:p>
        </p:txBody>
      </p:sp>
      <p:sp>
        <p:nvSpPr>
          <p:cNvPr id="18" name="Google Shape;199;p32">
            <a:extLst>
              <a:ext uri="{FF2B5EF4-FFF2-40B4-BE49-F238E27FC236}">
                <a16:creationId xmlns:a16="http://schemas.microsoft.com/office/drawing/2014/main" id="{13789AEE-C577-8E44-B1CC-54FB57D81FAB}"/>
              </a:ext>
            </a:extLst>
          </p:cNvPr>
          <p:cNvSpPr txBox="1">
            <a:spLocks noGrp="1"/>
          </p:cNvSpPr>
          <p:nvPr/>
        </p:nvSpPr>
        <p:spPr>
          <a:xfrm>
            <a:off x="4299204" y="2946563"/>
            <a:ext cx="7551901" cy="6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Consumer profile: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Low brand awareness and price sensitive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47AB0"/>
              </a:solidFill>
              <a:effectLst/>
              <a:uLnTx/>
              <a:uFillTx/>
              <a:latin typeface="Apple Braille" pitchFamily="2" charset="0"/>
              <a:sym typeface="Montserrat"/>
            </a:endParaRPr>
          </a:p>
        </p:txBody>
      </p:sp>
      <p:sp>
        <p:nvSpPr>
          <p:cNvPr id="19" name="Google Shape;199;p32">
            <a:extLst>
              <a:ext uri="{FF2B5EF4-FFF2-40B4-BE49-F238E27FC236}">
                <a16:creationId xmlns:a16="http://schemas.microsoft.com/office/drawing/2014/main" id="{96243310-95C9-7A4A-AB79-69B41E8AABCA}"/>
              </a:ext>
            </a:extLst>
          </p:cNvPr>
          <p:cNvSpPr txBox="1">
            <a:spLocks noGrp="1"/>
          </p:cNvSpPr>
          <p:nvPr/>
        </p:nvSpPr>
        <p:spPr>
          <a:xfrm>
            <a:off x="4299204" y="3777860"/>
            <a:ext cx="7127765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4.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Consumer Journey: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Driving factors on purchase b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7AB0"/>
                </a:solidFill>
                <a:effectLst/>
                <a:uLnTx/>
                <a:uFillTx/>
                <a:latin typeface="Apple Braille" pitchFamily="2" charset="0"/>
                <a:sym typeface="Montserrat"/>
              </a:rPr>
              <a:t>ehaviors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47AB0"/>
              </a:solidFill>
              <a:effectLst/>
              <a:uLnTx/>
              <a:uFillTx/>
              <a:latin typeface="Apple Braille" pitchFamily="2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1739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D4AEBA-A36B-FB44-8411-6DE2A8C0C8CA}"/>
              </a:ext>
            </a:extLst>
          </p:cNvPr>
          <p:cNvSpPr/>
          <p:nvPr/>
        </p:nvSpPr>
        <p:spPr>
          <a:xfrm>
            <a:off x="268515" y="203054"/>
            <a:ext cx="123425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A2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customers’ automobiles are manufactured between 2015 and 2017, and priced at 5k to </a:t>
            </a:r>
          </a:p>
          <a:p>
            <a:r>
              <a:rPr lang="en-US" sz="2000" b="1" dirty="0">
                <a:solidFill>
                  <a:srgbClr val="0A2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623DD7-33FF-4D8E-9D79-8AC1815AFD0D}"/>
              </a:ext>
            </a:extLst>
          </p:cNvPr>
          <p:cNvGrpSpPr/>
          <p:nvPr/>
        </p:nvGrpSpPr>
        <p:grpSpPr>
          <a:xfrm>
            <a:off x="5728153" y="930467"/>
            <a:ext cx="5884426" cy="4703068"/>
            <a:chOff x="5728153" y="1224465"/>
            <a:chExt cx="5884426" cy="47030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C05B5E-BB8A-485B-9105-58642EF24ED4}"/>
                </a:ext>
              </a:extLst>
            </p:cNvPr>
            <p:cNvGrpSpPr/>
            <p:nvPr/>
          </p:nvGrpSpPr>
          <p:grpSpPr>
            <a:xfrm>
              <a:off x="5728153" y="1224465"/>
              <a:ext cx="5884426" cy="4703068"/>
              <a:chOff x="5728153" y="1224465"/>
              <a:chExt cx="5884426" cy="470306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05EB5-9BCC-1043-9F30-92158D5889A2}"/>
                  </a:ext>
                </a:extLst>
              </p:cNvPr>
              <p:cNvSpPr/>
              <p:nvPr/>
            </p:nvSpPr>
            <p:spPr>
              <a:xfrm>
                <a:off x="6002600" y="1224465"/>
                <a:ext cx="5609979" cy="4703068"/>
              </a:xfrm>
              <a:prstGeom prst="rect">
                <a:avLst/>
              </a:prstGeom>
              <a:noFill/>
              <a:ln>
                <a:solidFill>
                  <a:srgbClr val="9DE0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 Braille" pitchFamily="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926BF6-D999-154D-8716-AF0AD77D0F6A}"/>
                  </a:ext>
                </a:extLst>
              </p:cNvPr>
              <p:cNvSpPr/>
              <p:nvPr/>
            </p:nvSpPr>
            <p:spPr>
              <a:xfrm>
                <a:off x="6002601" y="1231988"/>
                <a:ext cx="5609978" cy="670044"/>
              </a:xfrm>
              <a:prstGeom prst="rect">
                <a:avLst/>
              </a:prstGeom>
              <a:solidFill>
                <a:srgbClr val="A2E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 Braille" pitchFamily="2" charset="0"/>
                </a:endParaRPr>
              </a:p>
            </p:txBody>
          </p:sp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3AD8A3BA-CB6D-1E4B-ABE3-0883F4FD0A6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728153" y="1963677"/>
              <a:ext cx="5884426" cy="35186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41C719-0077-1945-A35E-A95A71ECEFFD}"/>
                </a:ext>
              </a:extLst>
            </p:cNvPr>
            <p:cNvSpPr/>
            <p:nvPr/>
          </p:nvSpPr>
          <p:spPr>
            <a:xfrm>
              <a:off x="6144091" y="1397733"/>
              <a:ext cx="4791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Vehicles Sold in a </a:t>
              </a:r>
              <a:r>
                <a:rPr lang="en-US" sz="1600" b="1" dirty="0">
                  <a:solidFill>
                    <a:srgbClr val="000000"/>
                  </a:solidFill>
                  <a:latin typeface="+mj-lt"/>
                </a:rPr>
                <a:t>Particular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Retail Price, </a:t>
              </a: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%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 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5849D-DF17-4F2A-B535-D2CBE64EB9AC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A2E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i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24626-860E-4C72-B441-E69F16E639BE}"/>
              </a:ext>
            </a:extLst>
          </p:cNvPr>
          <p:cNvSpPr txBox="1"/>
          <p:nvPr/>
        </p:nvSpPr>
        <p:spPr>
          <a:xfrm>
            <a:off x="10149924" y="6403463"/>
            <a:ext cx="3033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DME Tire Shop</a:t>
            </a:r>
            <a:endParaRPr lang="zh-CN" altLang="en-US" sz="1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209A91-E222-4844-8D47-48E696E85F8F}"/>
              </a:ext>
            </a:extLst>
          </p:cNvPr>
          <p:cNvGrpSpPr/>
          <p:nvPr/>
        </p:nvGrpSpPr>
        <p:grpSpPr>
          <a:xfrm>
            <a:off x="378455" y="923476"/>
            <a:ext cx="5419457" cy="4703068"/>
            <a:chOff x="376495" y="1224465"/>
            <a:chExt cx="5419457" cy="47030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D31637-8474-8D48-8938-231F9A91D804}"/>
                </a:ext>
              </a:extLst>
            </p:cNvPr>
            <p:cNvSpPr/>
            <p:nvPr/>
          </p:nvSpPr>
          <p:spPr>
            <a:xfrm>
              <a:off x="376495" y="1224465"/>
              <a:ext cx="5419457" cy="4703068"/>
            </a:xfrm>
            <a:prstGeom prst="rect">
              <a:avLst/>
            </a:prstGeom>
            <a:noFill/>
            <a:ln>
              <a:solidFill>
                <a:srgbClr val="9DE0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 Braille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E035B-BFC7-9A42-92A3-E00F705BD426}"/>
                </a:ext>
              </a:extLst>
            </p:cNvPr>
            <p:cNvSpPr/>
            <p:nvPr/>
          </p:nvSpPr>
          <p:spPr>
            <a:xfrm>
              <a:off x="376496" y="1228237"/>
              <a:ext cx="5419456" cy="671946"/>
            </a:xfrm>
            <a:prstGeom prst="rect">
              <a:avLst/>
            </a:prstGeom>
            <a:solidFill>
              <a:srgbClr val="A2E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 Braille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1B3CC-4CE9-644B-A02D-D6B39675C31C}"/>
                </a:ext>
              </a:extLst>
            </p:cNvPr>
            <p:cNvSpPr/>
            <p:nvPr/>
          </p:nvSpPr>
          <p:spPr>
            <a:xfrm>
              <a:off x="494971" y="1394933"/>
              <a:ext cx="51825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+mj-lt"/>
                </a:rPr>
                <a:t>Vehicles Manufactured in a Particular Year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 </a:t>
              </a:r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E6F13E02-2918-407A-A7E9-2EB84E6253F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6496" y="2192558"/>
            <a:ext cx="5044081" cy="3689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F00A277-DE39-4A1F-8C00-1F77011C151E}"/>
              </a:ext>
            </a:extLst>
          </p:cNvPr>
          <p:cNvSpPr txBox="1"/>
          <p:nvPr/>
        </p:nvSpPr>
        <p:spPr>
          <a:xfrm>
            <a:off x="377373" y="6403463"/>
            <a:ext cx="338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Source: DME Transaction Data of Tires</a:t>
            </a:r>
          </a:p>
          <a:p>
            <a:endParaRPr lang="zh-CN" altLang="en-US" sz="14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FB8752-5453-B846-A2C7-EF8C564C3286}"/>
              </a:ext>
            </a:extLst>
          </p:cNvPr>
          <p:cNvGrpSpPr/>
          <p:nvPr/>
        </p:nvGrpSpPr>
        <p:grpSpPr>
          <a:xfrm>
            <a:off x="6249725" y="5256254"/>
            <a:ext cx="5096787" cy="307777"/>
            <a:chOff x="6249725" y="5256254"/>
            <a:chExt cx="5096787" cy="30777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3E13CB-6236-49F0-B3AA-12F7FA741C3C}"/>
                </a:ext>
              </a:extLst>
            </p:cNvPr>
            <p:cNvCxnSpPr>
              <a:cxnSpLocks/>
            </p:cNvCxnSpPr>
            <p:nvPr/>
          </p:nvCxnSpPr>
          <p:spPr>
            <a:xfrm>
              <a:off x="6313336" y="5271714"/>
              <a:ext cx="4969565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FA0FA-C206-43A9-8C49-70429075EA40}"/>
                </a:ext>
              </a:extLst>
            </p:cNvPr>
            <p:cNvSpPr txBox="1"/>
            <p:nvPr/>
          </p:nvSpPr>
          <p:spPr>
            <a:xfrm>
              <a:off x="6249725" y="5256254"/>
              <a:ext cx="2385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65000"/>
                      <a:lumOff val="35000"/>
                    </a:schemeClr>
                  </a:solidFill>
                </a:rPr>
                <a:t>Low retailing price</a:t>
              </a:r>
              <a:endParaRPr lang="zh-CN" altLang="en-US" sz="1400" dirty="0">
                <a:solidFill>
                  <a:schemeClr val="accent6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AD5439-B545-42F3-A317-DDD97682DF5D}"/>
                </a:ext>
              </a:extLst>
            </p:cNvPr>
            <p:cNvSpPr txBox="1"/>
            <p:nvPr/>
          </p:nvSpPr>
          <p:spPr>
            <a:xfrm>
              <a:off x="9693965" y="5256254"/>
              <a:ext cx="1652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65000"/>
                      <a:lumOff val="35000"/>
                    </a:schemeClr>
                  </a:solidFill>
                </a:rPr>
                <a:t>High retailing price</a:t>
              </a:r>
              <a:endParaRPr lang="zh-CN" altLang="en-US" sz="1400" dirty="0">
                <a:solidFill>
                  <a:schemeClr val="accent6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69F7A5F-AF32-7C4B-AF5D-93FBDAA3C33D}"/>
              </a:ext>
            </a:extLst>
          </p:cNvPr>
          <p:cNvSpPr/>
          <p:nvPr/>
        </p:nvSpPr>
        <p:spPr>
          <a:xfrm>
            <a:off x="3512457" y="5312476"/>
            <a:ext cx="1248229" cy="2830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BAECB-8761-E246-94D1-3130DB50661D}"/>
              </a:ext>
            </a:extLst>
          </p:cNvPr>
          <p:cNvSpPr/>
          <p:nvPr/>
        </p:nvSpPr>
        <p:spPr>
          <a:xfrm>
            <a:off x="6818306" y="2081392"/>
            <a:ext cx="1687065" cy="31053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D4AEBA-A36B-FB44-8411-6DE2A8C0C8CA}"/>
              </a:ext>
            </a:extLst>
          </p:cNvPr>
          <p:cNvSpPr/>
          <p:nvPr/>
        </p:nvSpPr>
        <p:spPr>
          <a:xfrm>
            <a:off x="375705" y="160150"/>
            <a:ext cx="11568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A2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Japanese and American automobiles are more popular among customers; most of them drive sedans and light trucks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62275-6C7D-4BFF-B82F-39990B8CD159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A2E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ple Braille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19319-F661-4D5C-AC9F-0E38F551F90C}"/>
              </a:ext>
            </a:extLst>
          </p:cNvPr>
          <p:cNvSpPr txBox="1"/>
          <p:nvPr/>
        </p:nvSpPr>
        <p:spPr>
          <a:xfrm>
            <a:off x="377373" y="6403463"/>
            <a:ext cx="338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Source: DME Transaction Data of Tires</a:t>
            </a:r>
          </a:p>
          <a:p>
            <a:endParaRPr lang="zh-CN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8AF7D-0A72-41D1-93A9-44CE1844F296}"/>
              </a:ext>
            </a:extLst>
          </p:cNvPr>
          <p:cNvSpPr txBox="1"/>
          <p:nvPr/>
        </p:nvSpPr>
        <p:spPr>
          <a:xfrm>
            <a:off x="10149924" y="6403463"/>
            <a:ext cx="3033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DME Tire Shop</a:t>
            </a:r>
            <a:endParaRPr lang="zh-CN" altLang="en-US" sz="1400" dirty="0"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9085D3-42E1-6A49-8F99-EFF2A77F8A4A}"/>
              </a:ext>
            </a:extLst>
          </p:cNvPr>
          <p:cNvGrpSpPr/>
          <p:nvPr/>
        </p:nvGrpSpPr>
        <p:grpSpPr>
          <a:xfrm>
            <a:off x="7803044" y="909189"/>
            <a:ext cx="4441060" cy="4880430"/>
            <a:chOff x="7803044" y="909189"/>
            <a:chExt cx="4441060" cy="4880430"/>
          </a:xfrm>
        </p:grpSpPr>
        <p:graphicFrame>
          <p:nvGraphicFramePr>
            <p:cNvPr id="29" name="ts810">
              <a:extLst>
                <a:ext uri="{FF2B5EF4-FFF2-40B4-BE49-F238E27FC236}">
                  <a16:creationId xmlns:a16="http://schemas.microsoft.com/office/drawing/2014/main" id="{0A51F4C8-8773-4CF2-9922-8137CA548B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803044" y="1443558"/>
            <a:ext cx="3855144" cy="35448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A05EB5-9BCC-1043-9F30-92158D5889A2}"/>
                </a:ext>
              </a:extLst>
            </p:cNvPr>
            <p:cNvSpPr/>
            <p:nvPr/>
          </p:nvSpPr>
          <p:spPr>
            <a:xfrm>
              <a:off x="7803044" y="909190"/>
              <a:ext cx="4111723" cy="4880429"/>
            </a:xfrm>
            <a:prstGeom prst="rect">
              <a:avLst/>
            </a:prstGeom>
            <a:noFill/>
            <a:ln>
              <a:solidFill>
                <a:srgbClr val="A2E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926BF6-D999-154D-8716-AF0AD77D0F6A}"/>
                </a:ext>
              </a:extLst>
            </p:cNvPr>
            <p:cNvSpPr/>
            <p:nvPr/>
          </p:nvSpPr>
          <p:spPr>
            <a:xfrm>
              <a:off x="7803045" y="909189"/>
              <a:ext cx="4111722" cy="750727"/>
            </a:xfrm>
            <a:prstGeom prst="rect">
              <a:avLst/>
            </a:prstGeom>
            <a:solidFill>
              <a:srgbClr val="A2E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41C719-0077-1945-A35E-A95A71ECEFFD}"/>
                </a:ext>
              </a:extLst>
            </p:cNvPr>
            <p:cNvSpPr/>
            <p:nvPr/>
          </p:nvSpPr>
          <p:spPr>
            <a:xfrm>
              <a:off x="7978603" y="1115275"/>
              <a:ext cx="34230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Customers’ Vehicles</a:t>
              </a:r>
              <a:r>
                <a:rPr lang="zh-CN" altLang="en-US" sz="16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600" b="1" dirty="0">
                  <a:solidFill>
                    <a:srgbClr val="000000"/>
                  </a:solidFill>
                </a:rPr>
                <a:t>by Model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2BEDFD-D165-594A-9067-13DF40B8253F}"/>
                </a:ext>
              </a:extLst>
            </p:cNvPr>
            <p:cNvSpPr/>
            <p:nvPr/>
          </p:nvSpPr>
          <p:spPr>
            <a:xfrm>
              <a:off x="7978603" y="1728600"/>
              <a:ext cx="222642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+mj-lt"/>
                </a:rPr>
                <a:t>P</a:t>
              </a:r>
              <a:r>
                <a:rPr lang="en-US" altLang="zh-CN" sz="1200" dirty="0">
                  <a:latin typeface="+mj-lt"/>
                </a:rPr>
                <a:t>ercentage</a:t>
              </a:r>
              <a:r>
                <a:rPr lang="en-US" sz="1200" dirty="0">
                  <a:latin typeface="+mj-lt"/>
                </a:rPr>
                <a:t> %</a:t>
              </a: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05F4E273-8551-487C-998D-5C729AADF958}"/>
                </a:ext>
              </a:extLst>
            </p:cNvPr>
            <p:cNvSpPr txBox="1"/>
            <p:nvPr/>
          </p:nvSpPr>
          <p:spPr>
            <a:xfrm>
              <a:off x="7811629" y="4988393"/>
              <a:ext cx="2736595" cy="73452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Sedans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A: Sedan 4 DR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B: </a:t>
              </a:r>
              <a:r>
                <a:rPr lang="en-US" altLang="zh-CN" sz="1200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Hatchback 4 DR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6937E109-31DC-4696-8779-6EAA7FD12A31}"/>
                </a:ext>
              </a:extLst>
            </p:cNvPr>
            <p:cNvSpPr txBox="1"/>
            <p:nvPr/>
          </p:nvSpPr>
          <p:spPr>
            <a:xfrm>
              <a:off x="9507509" y="4988393"/>
              <a:ext cx="2736595" cy="73452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8F3"/>
                </a:buClr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Light Trucks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A: </a:t>
              </a:r>
              <a:fld id="{8C4BFE3C-1EC0-470E-A154-0FB002A13D86}" type="CELLREF">
                <a:rPr lang="en-US" altLang="zh-CN" sz="1200" smtClean="0"/>
                <a:pPr/>
                <a:t>4 Door Wagon/Sport Utility</a:t>
              </a:fld>
              <a:endParaRPr lang="en-US" altLang="zh-CN" sz="12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B: Van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ct val="120000"/>
                <a:buFont typeface="Wingdings" panose="05000000000000000000" pitchFamily="2" charset="2"/>
                <a:buChar char="n"/>
                <a:tabLst/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C:</a:t>
              </a:r>
              <a:r>
                <a:rPr lang="zh-CN" altLang="en-US" sz="1200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  <a:cs typeface="Arial" panose="020B0604020202020204" pitchFamily="34" charset="0"/>
                </a:rPr>
                <a:t>Crew Pickup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3" name="ts913">
            <a:extLst>
              <a:ext uri="{FF2B5EF4-FFF2-40B4-BE49-F238E27FC236}">
                <a16:creationId xmlns:a16="http://schemas.microsoft.com/office/drawing/2014/main" id="{7BA48C2E-5165-D148-A589-6872EF556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441825"/>
              </p:ext>
            </p:extLst>
          </p:nvPr>
        </p:nvGraphicFramePr>
        <p:xfrm>
          <a:off x="647637" y="2061387"/>
          <a:ext cx="6577124" cy="305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C1CE481-4B3A-5746-97E3-888C28D3F9F4}"/>
              </a:ext>
            </a:extLst>
          </p:cNvPr>
          <p:cNvSpPr/>
          <p:nvPr/>
        </p:nvSpPr>
        <p:spPr>
          <a:xfrm>
            <a:off x="1297523" y="4903676"/>
            <a:ext cx="4101304" cy="2374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648E41-1619-4949-B166-6B7DB6B0ED35}"/>
              </a:ext>
            </a:extLst>
          </p:cNvPr>
          <p:cNvSpPr/>
          <p:nvPr/>
        </p:nvSpPr>
        <p:spPr>
          <a:xfrm>
            <a:off x="4771084" y="2502785"/>
            <a:ext cx="493486" cy="49348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B79765-9C67-AA41-8579-D155D0FF4AE8}"/>
              </a:ext>
            </a:extLst>
          </p:cNvPr>
          <p:cNvGrpSpPr/>
          <p:nvPr/>
        </p:nvGrpSpPr>
        <p:grpSpPr>
          <a:xfrm>
            <a:off x="421844" y="909189"/>
            <a:ext cx="7028713" cy="5011555"/>
            <a:chOff x="421844" y="909189"/>
            <a:chExt cx="7028713" cy="5011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7B360F-966E-6E4E-ADCB-4ED20BAAC5F0}"/>
                </a:ext>
              </a:extLst>
            </p:cNvPr>
            <p:cNvGrpSpPr/>
            <p:nvPr/>
          </p:nvGrpSpPr>
          <p:grpSpPr>
            <a:xfrm>
              <a:off x="421844" y="909189"/>
              <a:ext cx="7028713" cy="4880429"/>
              <a:chOff x="436729" y="909191"/>
              <a:chExt cx="7028713" cy="488042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34B2A95-ECEA-604E-B64B-65398DABF3FE}"/>
                  </a:ext>
                </a:extLst>
              </p:cNvPr>
              <p:cNvGrpSpPr/>
              <p:nvPr/>
            </p:nvGrpSpPr>
            <p:grpSpPr>
              <a:xfrm>
                <a:off x="436729" y="909191"/>
                <a:ext cx="7028713" cy="4880429"/>
                <a:chOff x="436729" y="909191"/>
                <a:chExt cx="7028713" cy="488042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D31637-8474-8D48-8938-231F9A91D804}"/>
                    </a:ext>
                  </a:extLst>
                </p:cNvPr>
                <p:cNvSpPr/>
                <p:nvPr/>
              </p:nvSpPr>
              <p:spPr>
                <a:xfrm>
                  <a:off x="436729" y="909191"/>
                  <a:ext cx="7028713" cy="4880429"/>
                </a:xfrm>
                <a:prstGeom prst="rect">
                  <a:avLst/>
                </a:prstGeom>
                <a:noFill/>
                <a:ln>
                  <a:solidFill>
                    <a:srgbClr val="A2E5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51E035B-BFC7-9A42-92A3-E00F705BD426}"/>
                    </a:ext>
                  </a:extLst>
                </p:cNvPr>
                <p:cNvSpPr/>
                <p:nvPr/>
              </p:nvSpPr>
              <p:spPr>
                <a:xfrm>
                  <a:off x="436730" y="909191"/>
                  <a:ext cx="7028712" cy="730180"/>
                </a:xfrm>
                <a:prstGeom prst="rect">
                  <a:avLst/>
                </a:prstGeom>
                <a:solidFill>
                  <a:srgbClr val="A2E5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">
                  <a:extLst>
                    <a:ext uri="{FF2B5EF4-FFF2-40B4-BE49-F238E27FC236}">
                      <a16:creationId xmlns:a16="http://schemas.microsoft.com/office/drawing/2014/main" id="{D7E92695-BFF7-496D-849F-257F8E4EC9E0}"/>
                    </a:ext>
                  </a:extLst>
                </p:cNvPr>
                <p:cNvSpPr txBox="1"/>
                <p:nvPr/>
              </p:nvSpPr>
              <p:spPr>
                <a:xfrm>
                  <a:off x="683779" y="1804810"/>
                  <a:ext cx="2736595" cy="28496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marR="0" lvl="0" indent="-1714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0000"/>
                    <a:buFont typeface="Wingdings" panose="05000000000000000000" pitchFamily="2" charset="2"/>
                    <a:buChar char="n"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Arial" panose="020B0604020202020204" pitchFamily="34" charset="0"/>
                    </a:rPr>
                    <a:t>Vehicle </a:t>
                  </a:r>
                  <a:r>
                    <a:rPr lang="en-US" altLang="zh-CN" sz="1200" dirty="0">
                      <a:solidFill>
                        <a:srgbClr val="000000"/>
                      </a:solidFill>
                      <a:latin typeface="+mj-lt"/>
                      <a:ea typeface="宋体" panose="02010600030101010101" pitchFamily="2" charset="-122"/>
                      <a:cs typeface="Arial" panose="020B0604020202020204" pitchFamily="34" charset="0"/>
                    </a:rPr>
                    <a:t>Quantity 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Arial" panose="020B0604020202020204" pitchFamily="34" charset="0"/>
                    </a:rPr>
                    <a:t>of </a:t>
                  </a:r>
                  <a:r>
                    <a:rPr lang="en-US" altLang="zh-CN" sz="1200" dirty="0">
                      <a:solidFill>
                        <a:srgbClr val="000000"/>
                      </a:solidFill>
                      <a:latin typeface="+mj-lt"/>
                      <a:ea typeface="宋体" panose="02010600030101010101" pitchFamily="2" charset="-122"/>
                      <a:cs typeface="Arial" panose="020B0604020202020204" pitchFamily="34" charset="0"/>
                    </a:rPr>
                    <a:t>Certain 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Arial" panose="020B0604020202020204" pitchFamily="34" charset="0"/>
                    </a:rPr>
                    <a:t>Brand</a:t>
                  </a:r>
                </a:p>
              </p:txBody>
            </p:sp>
            <p:sp>
              <p:nvSpPr>
                <p:cNvPr id="25" name="TextBox 3">
                  <a:extLst>
                    <a:ext uri="{FF2B5EF4-FFF2-40B4-BE49-F238E27FC236}">
                      <a16:creationId xmlns:a16="http://schemas.microsoft.com/office/drawing/2014/main" id="{6DC7A87B-C38C-4920-B3A1-3D4E1768AFCF}"/>
                    </a:ext>
                  </a:extLst>
                </p:cNvPr>
                <p:cNvSpPr txBox="1"/>
                <p:nvPr/>
              </p:nvSpPr>
              <p:spPr>
                <a:xfrm>
                  <a:off x="3363060" y="1804810"/>
                  <a:ext cx="3472582" cy="40399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marR="0" lvl="0" indent="-1714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A8F3"/>
                    </a:buClr>
                    <a:buSzPct val="200000"/>
                    <a:buFontTx/>
                    <a:buChar char="̶"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Arial" panose="020B0604020202020204" pitchFamily="34" charset="0"/>
                    </a:rPr>
                    <a:t>Cumulative Percentage of Vehicles’ Share 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341B3CC-4CE9-644B-A02D-D6B39675C31C}"/>
                  </a:ext>
                </a:extLst>
              </p:cNvPr>
              <p:cNvSpPr/>
              <p:nvPr/>
            </p:nvSpPr>
            <p:spPr>
              <a:xfrm>
                <a:off x="668954" y="1105004"/>
                <a:ext cx="51825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Customers’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Vehicles by Automobile Manufacturers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D23E5D3-8D80-7C40-BFF5-DFF5D0C6C9F6}"/>
                </a:ext>
              </a:extLst>
            </p:cNvPr>
            <p:cNvGrpSpPr/>
            <p:nvPr/>
          </p:nvGrpSpPr>
          <p:grpSpPr>
            <a:xfrm>
              <a:off x="647637" y="2059513"/>
              <a:ext cx="6577124" cy="3861231"/>
              <a:chOff x="370588" y="2110311"/>
              <a:chExt cx="6577124" cy="3861231"/>
            </a:xfrm>
          </p:grpSpPr>
          <p:graphicFrame>
            <p:nvGraphicFramePr>
              <p:cNvPr id="7" name="ts913">
                <a:extLst>
                  <a:ext uri="{FF2B5EF4-FFF2-40B4-BE49-F238E27FC236}">
                    <a16:creationId xmlns:a16="http://schemas.microsoft.com/office/drawing/2014/main" id="{EBD33BA9-C61B-EB4C-A7B3-D3E5554C3F5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0087556"/>
                  </p:ext>
                </p:extLst>
              </p:nvPr>
            </p:nvGraphicFramePr>
            <p:xfrm>
              <a:off x="370588" y="2110311"/>
              <a:ext cx="6577124" cy="30523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7" name="TextBox 2">
                <a:extLst>
                  <a:ext uri="{FF2B5EF4-FFF2-40B4-BE49-F238E27FC236}">
                    <a16:creationId xmlns:a16="http://schemas.microsoft.com/office/drawing/2014/main" id="{68765FD2-EA5C-1B4A-90A4-B120BC537BFF}"/>
                  </a:ext>
                </a:extLst>
              </p:cNvPr>
              <p:cNvSpPr txBox="1"/>
              <p:nvPr/>
            </p:nvSpPr>
            <p:spPr>
              <a:xfrm>
                <a:off x="428582" y="5237017"/>
                <a:ext cx="2736595" cy="73452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American Manufacturers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71450" lvl="0" indent="-171450">
                  <a:buClr>
                    <a:schemeClr val="bg1"/>
                  </a:buClr>
                  <a:buSzPct val="120000"/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A: Ford	B: </a:t>
                </a:r>
                <a:r>
                  <a:rPr lang="en-US" dirty="0"/>
                  <a:t>Chevrolet</a:t>
                </a:r>
                <a:r>
                  <a:rPr lang="en-US" sz="1200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	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C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:Dodge</a:t>
                </a:r>
              </a:p>
            </p:txBody>
          </p:sp>
          <p:sp>
            <p:nvSpPr>
              <p:cNvPr id="28" name="TextBox 2">
                <a:extLst>
                  <a:ext uri="{FF2B5EF4-FFF2-40B4-BE49-F238E27FC236}">
                    <a16:creationId xmlns:a16="http://schemas.microsoft.com/office/drawing/2014/main" id="{136F9DD8-03D4-D84C-8F1A-AE2DC32E31E1}"/>
                  </a:ext>
                </a:extLst>
              </p:cNvPr>
              <p:cNvSpPr txBox="1"/>
              <p:nvPr/>
            </p:nvSpPr>
            <p:spPr>
              <a:xfrm>
                <a:off x="2967175" y="5237017"/>
                <a:ext cx="2736595" cy="73452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51C2C"/>
                  </a:buClr>
                  <a:buSzPct val="12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Japanese Manufacturers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71450" lvl="0" indent="-171450">
                  <a:buClr>
                    <a:schemeClr val="bg1"/>
                  </a:buClr>
                  <a:buSzPct val="120000"/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A: Toyota	B: Honda   C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: Nissan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9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2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28C631-FD1D-2643-8E4B-A84807862647}"/>
              </a:ext>
            </a:extLst>
          </p:cNvPr>
          <p:cNvSpPr/>
          <p:nvPr/>
        </p:nvSpPr>
        <p:spPr>
          <a:xfrm>
            <a:off x="195163" y="268158"/>
            <a:ext cx="117491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A2552"/>
                </a:solidFill>
                <a:latin typeface="+mj-lt"/>
              </a:rPr>
              <a:t>Working-Age English Male With Stable Income Are Our Major Customers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B8A990-104C-CE47-B55B-3C9922D0E07B}"/>
              </a:ext>
            </a:extLst>
          </p:cNvPr>
          <p:cNvGrpSpPr/>
          <p:nvPr/>
        </p:nvGrpSpPr>
        <p:grpSpPr>
          <a:xfrm>
            <a:off x="2011" y="6301422"/>
            <a:ext cx="13183685" cy="678054"/>
            <a:chOff x="-34418" y="7089897"/>
            <a:chExt cx="13183685" cy="71587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98FDEA-499C-9945-9FF0-889B975F197B}"/>
                </a:ext>
              </a:extLst>
            </p:cNvPr>
            <p:cNvSpPr/>
            <p:nvPr/>
          </p:nvSpPr>
          <p:spPr>
            <a:xfrm>
              <a:off x="-34418" y="7089897"/>
              <a:ext cx="12192000" cy="609600"/>
            </a:xfrm>
            <a:prstGeom prst="rect">
              <a:avLst/>
            </a:prstGeom>
            <a:solidFill>
              <a:srgbClr val="9DE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164D647-E8B6-884A-BFDE-895009E313B1}"/>
                </a:ext>
              </a:extLst>
            </p:cNvPr>
            <p:cNvSpPr txBox="1"/>
            <p:nvPr/>
          </p:nvSpPr>
          <p:spPr>
            <a:xfrm>
              <a:off x="10115506" y="7253368"/>
              <a:ext cx="3033761" cy="32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DME Tire Shop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B06AC8E-42AE-BA41-9ABF-2B8CAF8E025D}"/>
                </a:ext>
              </a:extLst>
            </p:cNvPr>
            <p:cNvSpPr txBox="1"/>
            <p:nvPr/>
          </p:nvSpPr>
          <p:spPr>
            <a:xfrm>
              <a:off x="342955" y="7253368"/>
              <a:ext cx="3383198" cy="55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Source: DME Transaction Data of Tires</a:t>
              </a:r>
            </a:p>
            <a:p>
              <a:endParaRPr lang="zh-CN" altLang="en-US" sz="1400" dirty="0"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BAC477-4787-EB41-A784-156C6D8F9BEF}"/>
              </a:ext>
            </a:extLst>
          </p:cNvPr>
          <p:cNvGrpSpPr/>
          <p:nvPr/>
        </p:nvGrpSpPr>
        <p:grpSpPr>
          <a:xfrm>
            <a:off x="195311" y="3473132"/>
            <a:ext cx="2812794" cy="1364177"/>
            <a:chOff x="195311" y="3508778"/>
            <a:chExt cx="2812794" cy="13285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497185-1FD4-2047-83A5-B9CB1D6DF4CC}"/>
                </a:ext>
              </a:extLst>
            </p:cNvPr>
            <p:cNvSpPr/>
            <p:nvPr/>
          </p:nvSpPr>
          <p:spPr>
            <a:xfrm>
              <a:off x="195311" y="3508778"/>
              <a:ext cx="2812794" cy="1328531"/>
            </a:xfrm>
            <a:prstGeom prst="rect">
              <a:avLst/>
            </a:prstGeom>
            <a:solidFill>
              <a:srgbClr val="05A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AA80F-927E-1145-88E2-622FEAA18949}"/>
                </a:ext>
              </a:extLst>
            </p:cNvPr>
            <p:cNvSpPr/>
            <p:nvPr/>
          </p:nvSpPr>
          <p:spPr>
            <a:xfrm>
              <a:off x="294856" y="3610859"/>
              <a:ext cx="2148999" cy="1149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23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English</a:t>
              </a:r>
              <a:r>
                <a:rPr lang="zh-CN" altLang="en-US" sz="23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 </a:t>
              </a:r>
              <a:r>
                <a:rPr lang="en-US" altLang="zh-CN" sz="23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&amp;</a:t>
              </a:r>
              <a:r>
                <a:rPr lang="zh-CN" altLang="en-US" sz="23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 </a:t>
              </a:r>
              <a:r>
                <a:rPr lang="en-US" altLang="zh-CN" sz="23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European</a:t>
              </a:r>
            </a:p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Race / Ethnicity</a:t>
              </a:r>
            </a:p>
          </p:txBody>
        </p:sp>
        <p:pic>
          <p:nvPicPr>
            <p:cNvPr id="87" name="Picture 86" descr="Icon&#10;&#10;Description automatically generated">
              <a:extLst>
                <a:ext uri="{FF2B5EF4-FFF2-40B4-BE49-F238E27FC236}">
                  <a16:creationId xmlns:a16="http://schemas.microsoft.com/office/drawing/2014/main" id="{35425335-AF99-1E4C-AC86-6CA40ADC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alphaModFix amt="60000"/>
            </a:blip>
            <a:stretch>
              <a:fillRect/>
            </a:stretch>
          </p:blipFill>
          <p:spPr>
            <a:xfrm>
              <a:off x="1801346" y="3624224"/>
              <a:ext cx="1060636" cy="106063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080986-49D3-0B48-AA8C-31B6C11B9A11}"/>
              </a:ext>
            </a:extLst>
          </p:cNvPr>
          <p:cNvGrpSpPr/>
          <p:nvPr/>
        </p:nvGrpSpPr>
        <p:grpSpPr>
          <a:xfrm>
            <a:off x="195163" y="4837309"/>
            <a:ext cx="2812794" cy="1364178"/>
            <a:chOff x="195163" y="4837309"/>
            <a:chExt cx="2812794" cy="13641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7CF36D-06A8-5B4A-AD8D-861792E61B5F}"/>
                </a:ext>
              </a:extLst>
            </p:cNvPr>
            <p:cNvSpPr/>
            <p:nvPr/>
          </p:nvSpPr>
          <p:spPr>
            <a:xfrm>
              <a:off x="195163" y="4837309"/>
              <a:ext cx="2812794" cy="1364178"/>
            </a:xfrm>
            <a:prstGeom prst="rect">
              <a:avLst/>
            </a:prstGeom>
            <a:solidFill>
              <a:srgbClr val="047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1D7CEB-1F19-6745-8ED0-6EE450E7D9C4}"/>
                </a:ext>
              </a:extLst>
            </p:cNvPr>
            <p:cNvSpPr/>
            <p:nvPr/>
          </p:nvSpPr>
          <p:spPr>
            <a:xfrm>
              <a:off x="279703" y="5166145"/>
              <a:ext cx="1895071" cy="825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25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$50k - $75k</a:t>
              </a:r>
            </a:p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Income Level </a:t>
              </a: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010078D4-DF14-4146-BB5A-E33AE3F6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alphaModFix amt="61000"/>
            </a:blip>
            <a:stretch>
              <a:fillRect/>
            </a:stretch>
          </p:blipFill>
          <p:spPr>
            <a:xfrm>
              <a:off x="2174635" y="5209771"/>
              <a:ext cx="702169" cy="70216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892A5B-0B7C-A943-82D6-62CD1CF0847A}"/>
              </a:ext>
            </a:extLst>
          </p:cNvPr>
          <p:cNvGrpSpPr/>
          <p:nvPr/>
        </p:nvGrpSpPr>
        <p:grpSpPr>
          <a:xfrm>
            <a:off x="3246670" y="914555"/>
            <a:ext cx="8726639" cy="2376082"/>
            <a:chOff x="3270050" y="3887693"/>
            <a:chExt cx="8726639" cy="237608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54AC45-6E2B-4364-9CA2-FEC910E93588}"/>
                </a:ext>
              </a:extLst>
            </p:cNvPr>
            <p:cNvSpPr/>
            <p:nvPr/>
          </p:nvSpPr>
          <p:spPr>
            <a:xfrm>
              <a:off x="3270050" y="3887693"/>
              <a:ext cx="8726639" cy="2376082"/>
            </a:xfrm>
            <a:prstGeom prst="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9" name="Google Shape;581;p57">
              <a:extLst>
                <a:ext uri="{FF2B5EF4-FFF2-40B4-BE49-F238E27FC236}">
                  <a16:creationId xmlns:a16="http://schemas.microsoft.com/office/drawing/2014/main" id="{A756AFCA-EA2C-814A-A0C6-63E2E00FCDEE}"/>
                </a:ext>
              </a:extLst>
            </p:cNvPr>
            <p:cNvSpPr txBox="1">
              <a:spLocks/>
            </p:cNvSpPr>
            <p:nvPr/>
          </p:nvSpPr>
          <p:spPr>
            <a:xfrm>
              <a:off x="3270050" y="4572459"/>
              <a:ext cx="1490908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sz="20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Education Levels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9487A4-A519-465B-B095-9C28C7476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540" y="3957697"/>
              <a:ext cx="6609306" cy="2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48FA99-2052-8A42-8425-A9868D089B7B}"/>
              </a:ext>
            </a:extLst>
          </p:cNvPr>
          <p:cNvGrpSpPr/>
          <p:nvPr/>
        </p:nvGrpSpPr>
        <p:grpSpPr>
          <a:xfrm>
            <a:off x="3136852" y="3247698"/>
            <a:ext cx="3126609" cy="3179222"/>
            <a:chOff x="3122257" y="3230733"/>
            <a:chExt cx="3126609" cy="31792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475DFA-39B3-8843-BF9F-076FAE03952F}"/>
                </a:ext>
              </a:extLst>
            </p:cNvPr>
            <p:cNvSpPr/>
            <p:nvPr/>
          </p:nvSpPr>
          <p:spPr>
            <a:xfrm>
              <a:off x="3231896" y="3307518"/>
              <a:ext cx="3016970" cy="2934724"/>
            </a:xfrm>
            <a:prstGeom prst="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aphicFrame>
          <p:nvGraphicFramePr>
            <p:cNvPr id="25" name="ts2A3">
              <a:extLst>
                <a:ext uri="{FF2B5EF4-FFF2-40B4-BE49-F238E27FC236}">
                  <a16:creationId xmlns:a16="http://schemas.microsoft.com/office/drawing/2014/main" id="{31451FA9-D170-48E8-B799-AD834DF8E5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22257" y="3549824"/>
            <a:ext cx="3016970" cy="28601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6" name="Google Shape;581;p57">
              <a:extLst>
                <a:ext uri="{FF2B5EF4-FFF2-40B4-BE49-F238E27FC236}">
                  <a16:creationId xmlns:a16="http://schemas.microsoft.com/office/drawing/2014/main" id="{C224C74B-54FE-4EA2-8377-DBBE88BA4F7A}"/>
                </a:ext>
              </a:extLst>
            </p:cNvPr>
            <p:cNvSpPr txBox="1">
              <a:spLocks/>
            </p:cNvSpPr>
            <p:nvPr/>
          </p:nvSpPr>
          <p:spPr>
            <a:xfrm>
              <a:off x="3261911" y="3230733"/>
              <a:ext cx="2075623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defTabSz="1219170">
                <a:buClr>
                  <a:srgbClr val="4A8CFF"/>
                </a:buClr>
                <a:buNone/>
              </a:pPr>
              <a:r>
                <a:rPr lang="en-US" sz="20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C</a:t>
              </a:r>
              <a:r>
                <a:rPr lang="en-US" altLang="zh-CN" sz="20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redit Range</a:t>
              </a:r>
              <a:endParaRPr lang="en-US" sz="20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43DE5-2829-8B48-81C0-7FCBA663FA2D}"/>
              </a:ext>
            </a:extLst>
          </p:cNvPr>
          <p:cNvGrpSpPr/>
          <p:nvPr/>
        </p:nvGrpSpPr>
        <p:grpSpPr>
          <a:xfrm>
            <a:off x="195311" y="2212839"/>
            <a:ext cx="2812794" cy="1284216"/>
            <a:chOff x="195311" y="2224562"/>
            <a:chExt cx="2812794" cy="12842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0CCAFA-92AF-764A-B3A9-5A8541BDAA02}"/>
                </a:ext>
              </a:extLst>
            </p:cNvPr>
            <p:cNvSpPr/>
            <p:nvPr/>
          </p:nvSpPr>
          <p:spPr>
            <a:xfrm>
              <a:off x="195311" y="2224562"/>
              <a:ext cx="2812794" cy="1284216"/>
            </a:xfrm>
            <a:prstGeom prst="rect">
              <a:avLst/>
            </a:prstGeom>
            <a:solidFill>
              <a:srgbClr val="00A8F3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pic>
          <p:nvPicPr>
            <p:cNvPr id="89" name="Picture 88" descr="Icon&#10;&#10;Description automatically generated">
              <a:extLst>
                <a:ext uri="{FF2B5EF4-FFF2-40B4-BE49-F238E27FC236}">
                  <a16:creationId xmlns:a16="http://schemas.microsoft.com/office/drawing/2014/main" id="{125255B1-920F-064D-80D0-AE78343AE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alphaModFix amt="60000"/>
            </a:blip>
            <a:stretch>
              <a:fillRect/>
            </a:stretch>
          </p:blipFill>
          <p:spPr>
            <a:xfrm>
              <a:off x="1975150" y="2487498"/>
              <a:ext cx="713028" cy="69226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16B191-28DA-7D42-87E5-02ED4D2B55AB}"/>
                </a:ext>
              </a:extLst>
            </p:cNvPr>
            <p:cNvSpPr/>
            <p:nvPr/>
          </p:nvSpPr>
          <p:spPr>
            <a:xfrm>
              <a:off x="312576" y="2426006"/>
              <a:ext cx="1548233" cy="933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30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40 – 65</a:t>
              </a:r>
            </a:p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Years old</a:t>
              </a:r>
              <a:endParaRPr lang="en-US" altLang="zh-CN" kern="0" dirty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66FA91-5C9F-2645-99A4-7D0848D901F6}"/>
              </a:ext>
            </a:extLst>
          </p:cNvPr>
          <p:cNvGrpSpPr/>
          <p:nvPr/>
        </p:nvGrpSpPr>
        <p:grpSpPr>
          <a:xfrm>
            <a:off x="181659" y="914555"/>
            <a:ext cx="2826446" cy="1328284"/>
            <a:chOff x="181659" y="914555"/>
            <a:chExt cx="2826446" cy="13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C8548D-CD49-2B45-AE90-D828561FDA80}"/>
                </a:ext>
              </a:extLst>
            </p:cNvPr>
            <p:cNvSpPr/>
            <p:nvPr/>
          </p:nvSpPr>
          <p:spPr>
            <a:xfrm>
              <a:off x="195311" y="914555"/>
              <a:ext cx="2812794" cy="1299911"/>
            </a:xfrm>
            <a:prstGeom prst="rect">
              <a:avLst/>
            </a:prstGeom>
            <a:solidFill>
              <a:srgbClr val="05AEF9">
                <a:alpha val="5126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71969A6-03D6-6D45-8E8F-4800CEC5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71000"/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98232" y="1364933"/>
              <a:ext cx="579788" cy="579788"/>
            </a:xfrm>
            <a:prstGeom prst="rect">
              <a:avLst/>
            </a:prstGeom>
          </p:spPr>
        </p:pic>
        <p:pic>
          <p:nvPicPr>
            <p:cNvPr id="11" name="Picture 10" descr="A close up of the moon&#10;&#10;Description automatically generated with medium confidence">
              <a:extLst>
                <a:ext uri="{FF2B5EF4-FFF2-40B4-BE49-F238E27FC236}">
                  <a16:creationId xmlns:a16="http://schemas.microsoft.com/office/drawing/2014/main" id="{27EB7545-E9AA-B544-821A-54026712A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alphaModFix amt="71000"/>
            </a:blip>
            <a:stretch>
              <a:fillRect/>
            </a:stretch>
          </p:blipFill>
          <p:spPr>
            <a:xfrm>
              <a:off x="823325" y="1123726"/>
              <a:ext cx="873142" cy="873142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DCF415-ED12-C04C-92F5-0C3086D2EBC9}"/>
                </a:ext>
              </a:extLst>
            </p:cNvPr>
            <p:cNvSpPr/>
            <p:nvPr/>
          </p:nvSpPr>
          <p:spPr>
            <a:xfrm>
              <a:off x="181659" y="1396553"/>
              <a:ext cx="8731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cs typeface="Arial"/>
                  <a:sym typeface="Arial"/>
                </a:rPr>
                <a:t>66%</a:t>
              </a:r>
              <a:endParaRPr lang="en-US" altLang="zh-CN" sz="2400" b="1" kern="0" dirty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768E8C-EE51-A84A-AB9B-4AAE213312D1}"/>
                </a:ext>
              </a:extLst>
            </p:cNvPr>
            <p:cNvSpPr/>
            <p:nvPr/>
          </p:nvSpPr>
          <p:spPr>
            <a:xfrm>
              <a:off x="1765045" y="1455145"/>
              <a:ext cx="7095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34%</a:t>
              </a:r>
              <a:endParaRPr lang="en-US" altLang="zh-CN" kern="0" dirty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DB32B9-727A-044F-ACD5-BE6F650B8FBF}"/>
                </a:ext>
              </a:extLst>
            </p:cNvPr>
            <p:cNvSpPr/>
            <p:nvPr/>
          </p:nvSpPr>
          <p:spPr>
            <a:xfrm>
              <a:off x="996843" y="196584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1200" b="1" kern="0" dirty="0">
                  <a:solidFill>
                    <a:schemeClr val="bg1"/>
                  </a:solidFill>
                  <a:cs typeface="Arial"/>
                  <a:sym typeface="Arial"/>
                </a:rPr>
                <a:t>Male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5CC921-12FF-D340-B73C-0A17E3686452}"/>
                </a:ext>
              </a:extLst>
            </p:cNvPr>
            <p:cNvSpPr/>
            <p:nvPr/>
          </p:nvSpPr>
          <p:spPr>
            <a:xfrm>
              <a:off x="2218095" y="1937136"/>
              <a:ext cx="7324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1219170">
                <a:spcAft>
                  <a:spcPts val="800"/>
                </a:spcAft>
                <a:buClr>
                  <a:srgbClr val="000000"/>
                </a:buClr>
                <a:defRPr/>
              </a:pPr>
              <a:r>
                <a:rPr lang="en-US" altLang="zh-CN" sz="1200" b="1" kern="0" dirty="0">
                  <a:solidFill>
                    <a:schemeClr val="bg1"/>
                  </a:solidFill>
                  <a:latin typeface="+mj-lt"/>
                  <a:cs typeface="Arial"/>
                  <a:sym typeface="Arial"/>
                </a:rPr>
                <a:t>Female</a:t>
              </a:r>
              <a:endParaRPr lang="en-US" altLang="zh-CN" sz="900" kern="0" dirty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6F97018-2380-E240-9590-ABDFE930053E}"/>
              </a:ext>
            </a:extLst>
          </p:cNvPr>
          <p:cNvSpPr/>
          <p:nvPr/>
        </p:nvSpPr>
        <p:spPr>
          <a:xfrm>
            <a:off x="4601741" y="914555"/>
            <a:ext cx="3257995" cy="10823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BE5E76-1587-B746-AD3F-2477C639E7BA}"/>
              </a:ext>
            </a:extLst>
          </p:cNvPr>
          <p:cNvSpPr/>
          <p:nvPr/>
        </p:nvSpPr>
        <p:spPr>
          <a:xfrm>
            <a:off x="4999703" y="4154542"/>
            <a:ext cx="855407" cy="11991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CE2C36-A639-D642-945A-FDEDA36BB49F}"/>
              </a:ext>
            </a:extLst>
          </p:cNvPr>
          <p:cNvSpPr/>
          <p:nvPr/>
        </p:nvSpPr>
        <p:spPr>
          <a:xfrm>
            <a:off x="6828503" y="3429000"/>
            <a:ext cx="3323432" cy="14083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A82378-4D49-064F-9D2D-002F5107C950}"/>
              </a:ext>
            </a:extLst>
          </p:cNvPr>
          <p:cNvGrpSpPr/>
          <p:nvPr/>
        </p:nvGrpSpPr>
        <p:grpSpPr>
          <a:xfrm>
            <a:off x="6282569" y="3187074"/>
            <a:ext cx="5690741" cy="3342199"/>
            <a:chOff x="6282569" y="3187074"/>
            <a:chExt cx="5690741" cy="334219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CE4A4D9-6FFC-3648-A700-5FA64580A4AD}"/>
                </a:ext>
              </a:extLst>
            </p:cNvPr>
            <p:cNvSpPr/>
            <p:nvPr/>
          </p:nvSpPr>
          <p:spPr>
            <a:xfrm>
              <a:off x="6282569" y="3320397"/>
              <a:ext cx="5690741" cy="2934724"/>
            </a:xfrm>
            <a:prstGeom prst="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aphicFrame>
          <p:nvGraphicFramePr>
            <p:cNvPr id="34" name="ts9A1">
              <a:extLst>
                <a:ext uri="{FF2B5EF4-FFF2-40B4-BE49-F238E27FC236}">
                  <a16:creationId xmlns:a16="http://schemas.microsoft.com/office/drawing/2014/main" id="{1CC76274-A84B-467A-9B6C-8855CC495EA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8384217"/>
                </p:ext>
              </p:extLst>
            </p:nvPr>
          </p:nvGraphicFramePr>
          <p:xfrm>
            <a:off x="10074515" y="3187074"/>
            <a:ext cx="1656057" cy="19368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2" name="ts9A1">
              <a:extLst>
                <a:ext uri="{FF2B5EF4-FFF2-40B4-BE49-F238E27FC236}">
                  <a16:creationId xmlns:a16="http://schemas.microsoft.com/office/drawing/2014/main" id="{D6CCC835-796A-4D5F-AF44-6ED954D9ECF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3068945"/>
                </p:ext>
              </p:extLst>
            </p:nvPr>
          </p:nvGraphicFramePr>
          <p:xfrm>
            <a:off x="8361308" y="4592439"/>
            <a:ext cx="1656057" cy="19368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33" name="ts9A1">
              <a:extLst>
                <a:ext uri="{FF2B5EF4-FFF2-40B4-BE49-F238E27FC236}">
                  <a16:creationId xmlns:a16="http://schemas.microsoft.com/office/drawing/2014/main" id="{C5246AB7-A290-4FFC-B473-1F32C24D400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3000096"/>
                </p:ext>
              </p:extLst>
            </p:nvPr>
          </p:nvGraphicFramePr>
          <p:xfrm>
            <a:off x="6648101" y="4592439"/>
            <a:ext cx="1656057" cy="19368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aphicFrame>
          <p:nvGraphicFramePr>
            <p:cNvPr id="35" name="ts9A1">
              <a:extLst>
                <a:ext uri="{FF2B5EF4-FFF2-40B4-BE49-F238E27FC236}">
                  <a16:creationId xmlns:a16="http://schemas.microsoft.com/office/drawing/2014/main" id="{9C906698-D47D-4289-B813-5E398B5CF94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0185140"/>
                </p:ext>
              </p:extLst>
            </p:nvPr>
          </p:nvGraphicFramePr>
          <p:xfrm>
            <a:off x="8361308" y="3187074"/>
            <a:ext cx="1656057" cy="19368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aphicFrame>
          <p:nvGraphicFramePr>
            <p:cNvPr id="37" name="ts9A1">
              <a:extLst>
                <a:ext uri="{FF2B5EF4-FFF2-40B4-BE49-F238E27FC236}">
                  <a16:creationId xmlns:a16="http://schemas.microsoft.com/office/drawing/2014/main" id="{E2467EA5-A074-4C4F-9F4A-B708F5EC888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83470129"/>
                </p:ext>
              </p:extLst>
            </p:nvPr>
          </p:nvGraphicFramePr>
          <p:xfrm>
            <a:off x="6648101" y="3187074"/>
            <a:ext cx="1656057" cy="19368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72D3A2-503B-BC47-9342-C09B4F841562}"/>
                </a:ext>
              </a:extLst>
            </p:cNvPr>
            <p:cNvSpPr txBox="1"/>
            <p:nvPr/>
          </p:nvSpPr>
          <p:spPr>
            <a:xfrm>
              <a:off x="10259345" y="5142569"/>
              <a:ext cx="128639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Vista</a:t>
              </a:r>
              <a:r>
                <a:rPr lang="en-US" altLang="zh-CN" sz="20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 Segment</a:t>
              </a:r>
            </a:p>
            <a:p>
              <a:pPr algn="r"/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2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92A561-D8E0-9943-A4C4-3ED32D5E85FC}"/>
              </a:ext>
            </a:extLst>
          </p:cNvPr>
          <p:cNvCxnSpPr/>
          <p:nvPr/>
        </p:nvCxnSpPr>
        <p:spPr>
          <a:xfrm>
            <a:off x="5549533" y="2148071"/>
            <a:ext cx="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B663E90-97F0-1C4D-BD11-2425D5237270}"/>
              </a:ext>
            </a:extLst>
          </p:cNvPr>
          <p:cNvSpPr txBox="1">
            <a:spLocks/>
          </p:cNvSpPr>
          <p:nvPr/>
        </p:nvSpPr>
        <p:spPr>
          <a:xfrm>
            <a:off x="1263550" y="3789576"/>
            <a:ext cx="4051493" cy="5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Braille" pitchFamily="2" charset="0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3D9289-2BF4-4623-84F8-0A1D4CB6A5A6}"/>
              </a:ext>
            </a:extLst>
          </p:cNvPr>
          <p:cNvSpPr/>
          <p:nvPr/>
        </p:nvSpPr>
        <p:spPr>
          <a:xfrm>
            <a:off x="0" y="6239992"/>
            <a:ext cx="12192000" cy="609600"/>
          </a:xfrm>
          <a:prstGeom prst="rect">
            <a:avLst/>
          </a:prstGeom>
          <a:solidFill>
            <a:srgbClr val="9D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ple Braill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BDA364-3858-234F-8776-8DE2C482F90C}"/>
              </a:ext>
            </a:extLst>
          </p:cNvPr>
          <p:cNvGrpSpPr/>
          <p:nvPr/>
        </p:nvGrpSpPr>
        <p:grpSpPr>
          <a:xfrm>
            <a:off x="425114" y="886305"/>
            <a:ext cx="7297239" cy="5001768"/>
            <a:chOff x="470850" y="962038"/>
            <a:chExt cx="7297239" cy="49850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1C4293-888E-4B8C-BE8E-F825FE9B0FF6}"/>
                </a:ext>
              </a:extLst>
            </p:cNvPr>
            <p:cNvGrpSpPr/>
            <p:nvPr/>
          </p:nvGrpSpPr>
          <p:grpSpPr>
            <a:xfrm>
              <a:off x="470850" y="962038"/>
              <a:ext cx="7297239" cy="4985032"/>
              <a:chOff x="6047570" y="1528295"/>
              <a:chExt cx="5810277" cy="4671920"/>
            </a:xfrm>
          </p:grpSpPr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E8235B38-2C3B-4CE7-AFF4-6A24FF4D9059}"/>
                  </a:ext>
                </a:extLst>
              </p:cNvPr>
              <p:cNvSpPr txBox="1"/>
              <p:nvPr/>
            </p:nvSpPr>
            <p:spPr>
              <a:xfrm>
                <a:off x="6173979" y="2213431"/>
                <a:ext cx="2178958" cy="286656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Tires Purchased by Consumers</a:t>
                </a:r>
              </a:p>
            </p:txBody>
          </p:sp>
          <p:sp>
            <p:nvSpPr>
              <p:cNvPr id="19" name="TextBox 3">
                <a:extLst>
                  <a:ext uri="{FF2B5EF4-FFF2-40B4-BE49-F238E27FC236}">
                    <a16:creationId xmlns:a16="http://schemas.microsoft.com/office/drawing/2014/main" id="{FB0337B7-62AF-4F55-BCE5-5ECAF5AE4003}"/>
                  </a:ext>
                </a:extLst>
              </p:cNvPr>
              <p:cNvSpPr txBox="1"/>
              <p:nvPr/>
            </p:nvSpPr>
            <p:spPr>
              <a:xfrm>
                <a:off x="8352937" y="2213210"/>
                <a:ext cx="2764972" cy="40640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A8F3"/>
                  </a:buClr>
                  <a:buSzPct val="200000"/>
                  <a:buFontTx/>
                  <a:buChar char="̶"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Arial" panose="020B0604020202020204" pitchFamily="34" charset="0"/>
                  </a:rPr>
                  <a:t>Cumulative Percentage of tires purchased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AD2A4C3-B103-124F-BF7C-6C136CE6CB7C}"/>
                  </a:ext>
                </a:extLst>
              </p:cNvPr>
              <p:cNvSpPr/>
              <p:nvPr/>
            </p:nvSpPr>
            <p:spPr>
              <a:xfrm>
                <a:off x="6047570" y="1528295"/>
                <a:ext cx="5810277" cy="4671920"/>
              </a:xfrm>
              <a:prstGeom prst="rect">
                <a:avLst/>
              </a:prstGeom>
              <a:noFill/>
              <a:ln>
                <a:solidFill>
                  <a:srgbClr val="A2E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7DF5AAE-3D86-C247-9598-2E0731F3FDE2}"/>
                  </a:ext>
                </a:extLst>
              </p:cNvPr>
              <p:cNvSpPr/>
              <p:nvPr/>
            </p:nvSpPr>
            <p:spPr>
              <a:xfrm>
                <a:off x="6047570" y="1537414"/>
                <a:ext cx="5810276" cy="646332"/>
              </a:xfrm>
              <a:prstGeom prst="rect">
                <a:avLst/>
              </a:prstGeom>
              <a:solidFill>
                <a:srgbClr val="A2E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671BDA-F301-DC4B-B78A-14FC7EC671DF}"/>
                  </a:ext>
                </a:extLst>
              </p:cNvPr>
              <p:cNvSpPr/>
              <p:nvPr/>
            </p:nvSpPr>
            <p:spPr>
              <a:xfrm>
                <a:off x="6188038" y="1690647"/>
                <a:ext cx="537435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Tires Purchased by Consumers by Automobile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ype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graphicFrame>
          <p:nvGraphicFramePr>
            <p:cNvPr id="26" name="ts0F0">
              <a:extLst>
                <a:ext uri="{FF2B5EF4-FFF2-40B4-BE49-F238E27FC236}">
                  <a16:creationId xmlns:a16="http://schemas.microsoft.com/office/drawing/2014/main" id="{03F70499-9A50-4FAB-928B-4D73FD427B5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47266" y="1918731"/>
            <a:ext cx="6929192" cy="39660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6AB4C56-BC69-4678-8C45-507B4D4BA0C5}"/>
              </a:ext>
            </a:extLst>
          </p:cNvPr>
          <p:cNvSpPr txBox="1"/>
          <p:nvPr/>
        </p:nvSpPr>
        <p:spPr>
          <a:xfrm>
            <a:off x="10149924" y="6403463"/>
            <a:ext cx="3033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DME Tire Shop</a:t>
            </a:r>
            <a:endParaRPr lang="zh-CN" altLang="en-US" sz="14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DD304-3034-4440-B4EC-110429380207}"/>
              </a:ext>
            </a:extLst>
          </p:cNvPr>
          <p:cNvSpPr txBox="1"/>
          <p:nvPr/>
        </p:nvSpPr>
        <p:spPr>
          <a:xfrm>
            <a:off x="377373" y="6403463"/>
            <a:ext cx="338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Source: DME Transaction Data of Tires</a:t>
            </a:r>
          </a:p>
          <a:p>
            <a:endParaRPr lang="zh-CN" altLang="en-US" sz="1400" dirty="0">
              <a:latin typeface="+mj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6C757C0-0387-9F43-AF8F-DBF88662E10C}"/>
              </a:ext>
            </a:extLst>
          </p:cNvPr>
          <p:cNvGrpSpPr/>
          <p:nvPr/>
        </p:nvGrpSpPr>
        <p:grpSpPr>
          <a:xfrm>
            <a:off x="7922847" y="886305"/>
            <a:ext cx="3957590" cy="5018541"/>
            <a:chOff x="7922847" y="919729"/>
            <a:chExt cx="3957590" cy="501854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55F5148-D968-0F46-A9D9-837181C6EA7E}"/>
                </a:ext>
              </a:extLst>
            </p:cNvPr>
            <p:cNvGrpSpPr/>
            <p:nvPr/>
          </p:nvGrpSpPr>
          <p:grpSpPr>
            <a:xfrm>
              <a:off x="7922847" y="919729"/>
              <a:ext cx="3957590" cy="5018541"/>
              <a:chOff x="7944851" y="897074"/>
              <a:chExt cx="3957590" cy="501854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0341C2D-C155-4391-AB03-014A2C3BD760}"/>
                  </a:ext>
                </a:extLst>
              </p:cNvPr>
              <p:cNvGrpSpPr/>
              <p:nvPr/>
            </p:nvGrpSpPr>
            <p:grpSpPr>
              <a:xfrm>
                <a:off x="7944851" y="897074"/>
                <a:ext cx="3957590" cy="5018541"/>
                <a:chOff x="160520" y="1470448"/>
                <a:chExt cx="5810785" cy="467551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865634C-05D1-EF4F-8689-D4714EE5E4C3}"/>
                    </a:ext>
                  </a:extLst>
                </p:cNvPr>
                <p:cNvSpPr/>
                <p:nvPr/>
              </p:nvSpPr>
              <p:spPr>
                <a:xfrm>
                  <a:off x="161028" y="1484685"/>
                  <a:ext cx="5810277" cy="4661273"/>
                </a:xfrm>
                <a:prstGeom prst="rect">
                  <a:avLst/>
                </a:prstGeom>
                <a:noFill/>
                <a:ln>
                  <a:solidFill>
                    <a:srgbClr val="A2E5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156FF09-D5ED-424C-A098-DD2C9C66E1DB}"/>
                    </a:ext>
                  </a:extLst>
                </p:cNvPr>
                <p:cNvSpPr/>
                <p:nvPr/>
              </p:nvSpPr>
              <p:spPr>
                <a:xfrm>
                  <a:off x="160520" y="1470448"/>
                  <a:ext cx="5810276" cy="646332"/>
                </a:xfrm>
                <a:prstGeom prst="rect">
                  <a:avLst/>
                </a:prstGeom>
                <a:solidFill>
                  <a:srgbClr val="A2E5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AA07E7-52AB-0A47-8E7C-D83923FABCAF}"/>
                    </a:ext>
                  </a:extLst>
                </p:cNvPr>
                <p:cNvSpPr/>
                <p:nvPr/>
              </p:nvSpPr>
              <p:spPr>
                <a:xfrm>
                  <a:off x="225391" y="1542394"/>
                  <a:ext cx="568053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Apple Braille" pitchFamily="2" charset="0"/>
                    </a:rPr>
                    <a:t>Tires Purchased by</a:t>
                  </a:r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 Consumers </a:t>
                  </a:r>
                  <a:r>
                    <a:rPr lang="en-US" sz="1600" b="1" dirty="0">
                      <a:solidFill>
                        <a:srgbClr val="000000"/>
                      </a:solidFill>
                      <a:latin typeface="Apple Braille" pitchFamily="2" charset="0"/>
                    </a:rPr>
                    <a:t>by Credit Range</a:t>
                  </a:r>
                </a:p>
              </p:txBody>
            </p:sp>
          </p:grpSp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52CA49FB-BD92-4F3C-9EF5-F4BAFF7E60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126435" y="1739193"/>
              <a:ext cx="2918936" cy="40084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31BF6-053F-44D4-9B23-AEC75452F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662531" y="1999444"/>
                <a:ext cx="1126800" cy="276999"/>
              </a:xfrm>
              <a:prstGeom prst="rect">
                <a:avLst/>
              </a:prstGeom>
              <a:solidFill>
                <a:srgbClr val="051C2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High Credit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8D7088-7022-49E9-8CEE-DED066326476}"/>
                  </a:ext>
                </a:extLst>
              </p:cNvPr>
              <p:cNvSpPr txBox="1"/>
              <p:nvPr/>
            </p:nvSpPr>
            <p:spPr>
              <a:xfrm>
                <a:off x="10662531" y="3520634"/>
                <a:ext cx="1125515" cy="261610"/>
              </a:xfrm>
              <a:prstGeom prst="rect">
                <a:avLst/>
              </a:prstGeom>
              <a:solidFill>
                <a:srgbClr val="047AB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chemeClr val="bg1"/>
                    </a:solidFill>
                  </a:rPr>
                  <a:t>Medium </a:t>
                </a:r>
                <a:r>
                  <a:rPr lang="en-US" altLang="zh-CN" sz="1050" b="1" dirty="0">
                    <a:solidFill>
                      <a:schemeClr val="bg1"/>
                    </a:solidFill>
                  </a:rPr>
                  <a:t>Credit</a:t>
                </a:r>
                <a:endParaRPr lang="zh-CN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0037A-D1F7-4EB6-9835-BA8BB7AACCBC}"/>
                  </a:ext>
                </a:extLst>
              </p:cNvPr>
              <p:cNvSpPr txBox="1"/>
              <p:nvPr/>
            </p:nvSpPr>
            <p:spPr>
              <a:xfrm>
                <a:off x="10662531" y="5026435"/>
                <a:ext cx="1126800" cy="276999"/>
              </a:xfrm>
              <a:prstGeom prst="rect">
                <a:avLst/>
              </a:prstGeom>
              <a:solidFill>
                <a:srgbClr val="00A8F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Low Credit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2B74DC-B974-2343-81D1-FB5EB1F555B6}"/>
                </a:ext>
              </a:extLst>
            </p:cNvPr>
            <p:cNvSpPr txBox="1"/>
            <p:nvPr/>
          </p:nvSpPr>
          <p:spPr>
            <a:xfrm>
              <a:off x="7922847" y="1704307"/>
              <a:ext cx="1091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Credit Levels</a:t>
              </a:r>
            </a:p>
          </p:txBody>
        </p:sp>
      </p:grpSp>
      <p:sp>
        <p:nvSpPr>
          <p:cNvPr id="24" name="Rectangle 12">
            <a:extLst>
              <a:ext uri="{FF2B5EF4-FFF2-40B4-BE49-F238E27FC236}">
                <a16:creationId xmlns:a16="http://schemas.microsoft.com/office/drawing/2014/main" id="{8C365617-838B-E245-B059-470DD013FE4F}"/>
              </a:ext>
            </a:extLst>
          </p:cNvPr>
          <p:cNvSpPr/>
          <p:nvPr/>
        </p:nvSpPr>
        <p:spPr>
          <a:xfrm>
            <a:off x="466848" y="322505"/>
            <a:ext cx="11480538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A2552"/>
                </a:solidFill>
                <a:latin typeface="+mj-lt"/>
              </a:rPr>
              <a:t>Customers Who Drive Sedan And SUV Or With High Credit Purchase Most of Tires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E691D7-EDE4-AF43-932C-577A6E5C4B48}"/>
              </a:ext>
            </a:extLst>
          </p:cNvPr>
          <p:cNvSpPr/>
          <p:nvPr/>
        </p:nvSpPr>
        <p:spPr>
          <a:xfrm>
            <a:off x="3170903" y="2448232"/>
            <a:ext cx="442452" cy="4866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639317-D991-8845-8DE8-199114D12FFF}"/>
              </a:ext>
            </a:extLst>
          </p:cNvPr>
          <p:cNvSpPr/>
          <p:nvPr/>
        </p:nvSpPr>
        <p:spPr>
          <a:xfrm>
            <a:off x="10640527" y="1904939"/>
            <a:ext cx="1195380" cy="19830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53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86202F-C447-4F2A-A01C-0F14FF223EA1}"/>
              </a:ext>
            </a:extLst>
          </p:cNvPr>
          <p:cNvCxnSpPr/>
          <p:nvPr/>
        </p:nvCxnSpPr>
        <p:spPr>
          <a:xfrm>
            <a:off x="0" y="853665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8">
            <a:extLst>
              <a:ext uri="{FF2B5EF4-FFF2-40B4-BE49-F238E27FC236}">
                <a16:creationId xmlns:a16="http://schemas.microsoft.com/office/drawing/2014/main" id="{40516966-BB7C-D64F-88CF-02D5E350A583}"/>
              </a:ext>
            </a:extLst>
          </p:cNvPr>
          <p:cNvSpPr/>
          <p:nvPr/>
        </p:nvSpPr>
        <p:spPr>
          <a:xfrm>
            <a:off x="276391" y="341502"/>
            <a:ext cx="11851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A255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Majority of customers purchase four-tires at once, especially those who drive expensive cars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A255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2678BC-CBD9-EB41-BF72-F9999E784D51}"/>
              </a:ext>
            </a:extLst>
          </p:cNvPr>
          <p:cNvGrpSpPr/>
          <p:nvPr/>
        </p:nvGrpSpPr>
        <p:grpSpPr>
          <a:xfrm>
            <a:off x="256745" y="1081831"/>
            <a:ext cx="5546078" cy="4888320"/>
            <a:chOff x="256745" y="1081831"/>
            <a:chExt cx="5546078" cy="48883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B9A434-B320-4F82-8264-7F8A26F1C246}"/>
                </a:ext>
              </a:extLst>
            </p:cNvPr>
            <p:cNvGrpSpPr/>
            <p:nvPr/>
          </p:nvGrpSpPr>
          <p:grpSpPr>
            <a:xfrm>
              <a:off x="256745" y="1081831"/>
              <a:ext cx="5546078" cy="4888320"/>
              <a:chOff x="1116107" y="887442"/>
              <a:chExt cx="4855399" cy="488832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896C844-884D-405B-A75E-85FCB5F94FA2}"/>
                  </a:ext>
                </a:extLst>
              </p:cNvPr>
              <p:cNvGrpSpPr/>
              <p:nvPr/>
            </p:nvGrpSpPr>
            <p:grpSpPr>
              <a:xfrm>
                <a:off x="1116107" y="887442"/>
                <a:ext cx="4855399" cy="4846728"/>
                <a:chOff x="1116107" y="887442"/>
                <a:chExt cx="4855399" cy="4846728"/>
              </a:xfrm>
            </p:grpSpPr>
            <p:graphicFrame>
              <p:nvGraphicFramePr>
                <p:cNvPr id="10" name="tsECB">
                  <a:extLst>
                    <a:ext uri="{FF2B5EF4-FFF2-40B4-BE49-F238E27FC236}">
                      <a16:creationId xmlns:a16="http://schemas.microsoft.com/office/drawing/2014/main" id="{5C5163D6-BD38-45AA-BCE0-4ED25D9BEDC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166409" y="1484600"/>
                <a:ext cx="4529067" cy="424957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66B7D24-F45A-4175-97E5-F94B507909CE}"/>
                    </a:ext>
                  </a:extLst>
                </p:cNvPr>
                <p:cNvGrpSpPr/>
                <p:nvPr/>
              </p:nvGrpSpPr>
              <p:grpSpPr>
                <a:xfrm>
                  <a:off x="1126237" y="1455702"/>
                  <a:ext cx="4662593" cy="369933"/>
                  <a:chOff x="1126237" y="1488954"/>
                  <a:chExt cx="4662593" cy="369933"/>
                </a:xfrm>
              </p:grpSpPr>
              <p:sp>
                <p:nvSpPr>
                  <p:cNvPr id="11" name="TextBox 9">
                    <a:extLst>
                      <a:ext uri="{FF2B5EF4-FFF2-40B4-BE49-F238E27FC236}">
                        <a16:creationId xmlns:a16="http://schemas.microsoft.com/office/drawing/2014/main" id="{587065F4-7774-434C-9800-60A8396798BF}"/>
                      </a:ext>
                    </a:extLst>
                  </p:cNvPr>
                  <p:cNvSpPr txBox="1"/>
                  <p:nvPr/>
                </p:nvSpPr>
                <p:spPr>
                  <a:xfrm>
                    <a:off x="4158755" y="1488954"/>
                    <a:ext cx="1630075" cy="293065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  <a:effectLst/>
                </p:spPr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marR="0" lvl="0" indent="-17145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0000"/>
                      <a:buFont typeface="Wingdings" panose="05000000000000000000" pitchFamily="2" charset="2"/>
                      <a:buChar char="n"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j-lt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Tire Quantity: 4</a:t>
                    </a:r>
                  </a:p>
                </p:txBody>
              </p:sp>
              <p:sp>
                <p:nvSpPr>
                  <p:cNvPr id="12" name="TextBox 10">
                    <a:extLst>
                      <a:ext uri="{FF2B5EF4-FFF2-40B4-BE49-F238E27FC236}">
                        <a16:creationId xmlns:a16="http://schemas.microsoft.com/office/drawing/2014/main" id="{6E6FF3AC-4CCD-4FC8-B988-7B7F5943F3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6237" y="1488954"/>
                    <a:ext cx="1630075" cy="369933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  <a:effectLst/>
                </p:spPr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marR="0" lvl="0" indent="-17145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A8F3"/>
                      </a:buClr>
                      <a:buSzPct val="120000"/>
                      <a:buFont typeface="Wingdings" panose="05000000000000000000" pitchFamily="2" charset="2"/>
                      <a:buChar char="n"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j-lt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Tire Quantity: 2</a:t>
                    </a:r>
                  </a:p>
                </p:txBody>
              </p:sp>
              <p:sp>
                <p:nvSpPr>
                  <p:cNvPr id="13" name="TextBox 10">
                    <a:extLst>
                      <a:ext uri="{FF2B5EF4-FFF2-40B4-BE49-F238E27FC236}">
                        <a16:creationId xmlns:a16="http://schemas.microsoft.com/office/drawing/2014/main" id="{A6805A1D-E02D-43BF-8A4E-36916075C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2496" y="1488954"/>
                    <a:ext cx="1630075" cy="284564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  <a:effectLst/>
                </p:spPr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marR="0" lvl="0" indent="-17145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C96B5"/>
                      </a:buClr>
                      <a:buSzPct val="120000"/>
                      <a:buFont typeface="Wingdings" panose="05000000000000000000" pitchFamily="2" charset="2"/>
                      <a:buChar char="n"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j-lt"/>
                        <a:ea typeface="宋体" panose="02010600030101010101" pitchFamily="2" charset="-122"/>
                        <a:cs typeface="+mn-cs"/>
                      </a:rPr>
                      <a:t>Tire Quantity: 3</a:t>
                    </a:r>
                    <a:endParaRPr kumimoji="0" lang="zh-CN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j-lt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834721B-F044-0341-B848-84E83056AEF3}"/>
                    </a:ext>
                  </a:extLst>
                </p:cNvPr>
                <p:cNvSpPr/>
                <p:nvPr/>
              </p:nvSpPr>
              <p:spPr>
                <a:xfrm>
                  <a:off x="1116107" y="887442"/>
                  <a:ext cx="485539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A2552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rPr>
                    <a:t>Number of Customers by Retailing Price of Vehicles and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A2552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rPr>
                    <a:t>Tire Quantity</a:t>
                  </a: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8D331-D1A8-4607-B129-BCBC6FD35DA1}"/>
                  </a:ext>
                </a:extLst>
              </p:cNvPr>
              <p:cNvSpPr txBox="1"/>
              <p:nvPr/>
            </p:nvSpPr>
            <p:spPr>
              <a:xfrm>
                <a:off x="2321757" y="5467985"/>
                <a:ext cx="2173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FEFEF">
                        <a:lumMod val="25000"/>
                      </a:srgbClr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Retail Price of Vehicles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FEFEF">
                      <a:lumMod val="25000"/>
                    </a:srgbClr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14299" y="5365689"/>
              <a:ext cx="15723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(1</a:t>
              </a:r>
              <a:r>
                <a:rPr lang="en-US" altLang="zh-CN" sz="1200" dirty="0">
                  <a:solidFill>
                    <a:srgbClr val="595959"/>
                  </a:solidFill>
                  <a:latin typeface="+mj-lt"/>
                  <a:ea typeface="宋体" panose="02010600030101010101" pitchFamily="2" charset="-122"/>
                </a:rPr>
                <a:t>,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100 , 15,000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3C3C3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20959" y="5365689"/>
              <a:ext cx="15723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(15,000 , 30,000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3C3C3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7620" y="5365689"/>
              <a:ext cx="15723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(30,000 , 45,000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3C3C3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3EA08-6FD8-E343-9AC1-EBBE3F6FD86B}"/>
              </a:ext>
            </a:extLst>
          </p:cNvPr>
          <p:cNvGrpSpPr/>
          <p:nvPr/>
        </p:nvGrpSpPr>
        <p:grpSpPr>
          <a:xfrm>
            <a:off x="2011" y="6301428"/>
            <a:ext cx="13183685" cy="678052"/>
            <a:chOff x="-34418" y="7089894"/>
            <a:chExt cx="13183685" cy="7158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513F1D-D354-C44E-BF7A-08795C946D53}"/>
                </a:ext>
              </a:extLst>
            </p:cNvPr>
            <p:cNvSpPr/>
            <p:nvPr/>
          </p:nvSpPr>
          <p:spPr>
            <a:xfrm>
              <a:off x="-34418" y="7089894"/>
              <a:ext cx="12192000" cy="609600"/>
            </a:xfrm>
            <a:prstGeom prst="rect">
              <a:avLst/>
            </a:prstGeom>
            <a:solidFill>
              <a:srgbClr val="9DE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1B95C8-2D92-7943-9B38-F22BCD4AAD35}"/>
                </a:ext>
              </a:extLst>
            </p:cNvPr>
            <p:cNvSpPr txBox="1"/>
            <p:nvPr/>
          </p:nvSpPr>
          <p:spPr>
            <a:xfrm>
              <a:off x="10115506" y="7253362"/>
              <a:ext cx="3033761" cy="32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DME Tire Shop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E219CB-F82D-2144-B1D3-3A169B2905F8}"/>
                </a:ext>
              </a:extLst>
            </p:cNvPr>
            <p:cNvSpPr txBox="1"/>
            <p:nvPr/>
          </p:nvSpPr>
          <p:spPr>
            <a:xfrm>
              <a:off x="342955" y="7253362"/>
              <a:ext cx="3383198" cy="55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Source: DME Transaction Data of Tires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5FFFF0-8CFF-424E-943C-27053ABD2D59}"/>
              </a:ext>
            </a:extLst>
          </p:cNvPr>
          <p:cNvGrpSpPr/>
          <p:nvPr/>
        </p:nvGrpSpPr>
        <p:grpSpPr>
          <a:xfrm>
            <a:off x="4663322" y="2277165"/>
            <a:ext cx="7736098" cy="3739815"/>
            <a:chOff x="4663322" y="1885284"/>
            <a:chExt cx="7736098" cy="3739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663322" y="5180362"/>
                  <a:ext cx="7736098" cy="4447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𝐑𝐞𝐥𝐚𝐭𝐢𝐯𝐞</m:t>
                        </m:r>
                        <m:r>
                          <a:rPr lang="en-US" altLang="zh-CN" sz="1400" b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𝐂𝐡𝐚𝐧𝐠𝐞</m:t>
                        </m:r>
                        <m:r>
                          <a:rPr lang="en-US" altLang="zh-CN" sz="1400" b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𝐑𝐚𝐭𝐞</m:t>
                        </m:r>
                        <m:r>
                          <a:rPr lang="en-US" altLang="zh-CN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altLang="zh-CN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Number</m:t>
                            </m:r>
                            <m:r>
                              <a:rPr kumimoji="0" lang="en-US" altLang="zh-CN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kumimoji="0" lang="en-US" altLang="zh-CN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Customers</m:t>
                                </m:r>
                              </m:e>
                              <m:sub>
                                <m:r>
                                  <a:rPr kumimoji="0" lang="en-US" altLang="zh-CN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tires</m:t>
                                </m:r>
                              </m:sub>
                            </m:sSub>
                            <m:r>
                              <a:rPr kumimoji="0" lang="zh-CN" altLang="en-US" sz="1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Number</m:t>
                            </m:r>
                            <m:r>
                              <a:rPr lang="en-US" altLang="zh-CN" sz="1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1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Customers</m:t>
                                </m:r>
                              </m:e>
                              <m:sub>
                                <m:r>
                                  <a:rPr lang="en-US" altLang="zh-CN" sz="1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tires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Number</m:t>
                            </m:r>
                            <m:r>
                              <a:rPr lang="en-US" altLang="zh-CN" sz="1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Customers</m:t>
                                </m:r>
                              </m:e>
                              <m:sub>
                                <m:r>
                                  <a:rPr lang="en-US" altLang="zh-CN" sz="1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tires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zh-CN" alt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322" y="5180362"/>
                  <a:ext cx="7736098" cy="444737"/>
                </a:xfrm>
                <a:prstGeom prst="rect">
                  <a:avLst/>
                </a:prstGeom>
                <a:blipFill>
                  <a:blip r:embed="rId4"/>
                  <a:stretch>
                    <a:fillRect t="-8333" b="-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8068FA-8C67-F142-A41A-A2EEFFD3C658}"/>
                </a:ext>
              </a:extLst>
            </p:cNvPr>
            <p:cNvGrpSpPr/>
            <p:nvPr/>
          </p:nvGrpSpPr>
          <p:grpSpPr>
            <a:xfrm>
              <a:off x="7063516" y="1885284"/>
              <a:ext cx="4803346" cy="3167972"/>
              <a:chOff x="6993687" y="1795727"/>
              <a:chExt cx="4356182" cy="287305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37B2F90-D061-494A-8C8E-35E6B49D922A}"/>
                  </a:ext>
                </a:extLst>
              </p:cNvPr>
              <p:cNvSpPr/>
              <p:nvPr/>
            </p:nvSpPr>
            <p:spPr>
              <a:xfrm>
                <a:off x="6993687" y="1795727"/>
                <a:ext cx="4356181" cy="714331"/>
              </a:xfrm>
              <a:prstGeom prst="rect">
                <a:avLst/>
              </a:prstGeom>
              <a:solidFill>
                <a:srgbClr val="A4E2FF">
                  <a:alpha val="5126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66CA9F1-206F-0542-AA20-AFC5116FE094}"/>
                  </a:ext>
                </a:extLst>
              </p:cNvPr>
              <p:cNvGrpSpPr/>
              <p:nvPr/>
            </p:nvGrpSpPr>
            <p:grpSpPr>
              <a:xfrm>
                <a:off x="6993687" y="1834879"/>
                <a:ext cx="4356182" cy="2833900"/>
                <a:chOff x="6741973" y="2105297"/>
                <a:chExt cx="4356182" cy="283390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A712027-ADBB-6F48-9ABB-09091EB907DD}"/>
                    </a:ext>
                  </a:extLst>
                </p:cNvPr>
                <p:cNvSpPr/>
                <p:nvPr/>
              </p:nvSpPr>
              <p:spPr>
                <a:xfrm>
                  <a:off x="6741974" y="3494267"/>
                  <a:ext cx="4356181" cy="744909"/>
                </a:xfrm>
                <a:prstGeom prst="rect">
                  <a:avLst/>
                </a:prstGeom>
                <a:solidFill>
                  <a:srgbClr val="00A8F3">
                    <a:alpha val="7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68CA52-439F-BC43-B9CB-5BDFE21BF648}"/>
                    </a:ext>
                  </a:extLst>
                </p:cNvPr>
                <p:cNvSpPr/>
                <p:nvPr/>
              </p:nvSpPr>
              <p:spPr>
                <a:xfrm>
                  <a:off x="6741973" y="4224866"/>
                  <a:ext cx="4356182" cy="714331"/>
                </a:xfrm>
                <a:prstGeom prst="rect">
                  <a:avLst/>
                </a:prstGeom>
                <a:solidFill>
                  <a:srgbClr val="05AE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7D01B5-09AA-BF44-9405-7454D2FB6AD1}"/>
                    </a:ext>
                  </a:extLst>
                </p:cNvPr>
                <p:cNvSpPr/>
                <p:nvPr/>
              </p:nvSpPr>
              <p:spPr>
                <a:xfrm>
                  <a:off x="6741974" y="2779936"/>
                  <a:ext cx="4356181" cy="714331"/>
                </a:xfrm>
                <a:prstGeom prst="rect">
                  <a:avLst/>
                </a:prstGeom>
                <a:solidFill>
                  <a:srgbClr val="05AEF9">
                    <a:alpha val="5126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6DA1790-6440-F443-B798-0197A6C0D69E}"/>
                    </a:ext>
                  </a:extLst>
                </p:cNvPr>
                <p:cNvSpPr/>
                <p:nvPr/>
              </p:nvSpPr>
              <p:spPr>
                <a:xfrm>
                  <a:off x="6839448" y="2976137"/>
                  <a:ext cx="1632877" cy="3349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Clr>
                      <a:srgbClr val="000000"/>
                    </a:buClr>
                    <a:defRPr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+mj-lt"/>
                    </a:rPr>
                    <a:t>(1,100 , 15,000]</a:t>
                  </a:r>
                  <a:endParaRPr lang="zh-CN" alt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A9263E-1F20-564C-85E6-D923DA0A6F1E}"/>
                    </a:ext>
                  </a:extLst>
                </p:cNvPr>
                <p:cNvSpPr/>
                <p:nvPr/>
              </p:nvSpPr>
              <p:spPr>
                <a:xfrm>
                  <a:off x="6860514" y="3735297"/>
                  <a:ext cx="19287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Clr>
                      <a:srgbClr val="000000"/>
                    </a:buClr>
                    <a:defRPr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+mj-lt"/>
                    </a:rPr>
                    <a:t>(15,000 , 30,000]</a:t>
                  </a:r>
                  <a:endParaRPr lang="zh-CN" alt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43CDB1A-46CD-D74B-B08C-AEF6520090BF}"/>
                    </a:ext>
                  </a:extLst>
                </p:cNvPr>
                <p:cNvSpPr/>
                <p:nvPr/>
              </p:nvSpPr>
              <p:spPr>
                <a:xfrm>
                  <a:off x="6860514" y="4425794"/>
                  <a:ext cx="19287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Clr>
                      <a:srgbClr val="000000"/>
                    </a:buClr>
                    <a:defRPr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+mj-lt"/>
                    </a:rPr>
                    <a:t>(30,000 , 45,000]</a:t>
                  </a:r>
                  <a:endParaRPr lang="zh-CN" alt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B5BB04-9154-944D-9508-C33F713492A2}"/>
                    </a:ext>
                  </a:extLst>
                </p:cNvPr>
                <p:cNvSpPr/>
                <p:nvPr/>
              </p:nvSpPr>
              <p:spPr>
                <a:xfrm>
                  <a:off x="9732547" y="2937591"/>
                  <a:ext cx="6303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latin typeface="+mj-lt"/>
                    </a:rPr>
                    <a:t>6%</a:t>
                  </a:r>
                  <a:endParaRPr lang="zh-CN" altLang="en-US" sz="24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F1303F5-FAEB-384B-B095-E77E85C7825D}"/>
                    </a:ext>
                  </a:extLst>
                </p:cNvPr>
                <p:cNvSpPr/>
                <p:nvPr/>
              </p:nvSpPr>
              <p:spPr>
                <a:xfrm>
                  <a:off x="9710905" y="3700892"/>
                  <a:ext cx="80182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latin typeface="+mj-lt"/>
                    </a:rPr>
                    <a:t>75%</a:t>
                  </a:r>
                  <a:endParaRPr lang="zh-CN" altLang="en-US" sz="24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A57A789-D6C4-7441-84AC-3E9C257C71D9}"/>
                    </a:ext>
                  </a:extLst>
                </p:cNvPr>
                <p:cNvSpPr/>
                <p:nvPr/>
              </p:nvSpPr>
              <p:spPr>
                <a:xfrm>
                  <a:off x="9625144" y="4354449"/>
                  <a:ext cx="9733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latin typeface="+mj-lt"/>
                    </a:rPr>
                    <a:t>125%</a:t>
                  </a:r>
                  <a:endParaRPr lang="zh-CN" altLang="en-US" sz="24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DFE008D-EDDC-FF4F-BC56-D32C10F41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5476" y="2105297"/>
                  <a:ext cx="0" cy="28339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157B1F-74A1-AB4E-9B82-711EA05F550B}"/>
                </a:ext>
              </a:extLst>
            </p:cNvPr>
            <p:cNvGrpSpPr/>
            <p:nvPr/>
          </p:nvGrpSpPr>
          <p:grpSpPr>
            <a:xfrm>
              <a:off x="5410969" y="2668616"/>
              <a:ext cx="1655064" cy="2384640"/>
              <a:chOff x="5159255" y="2465539"/>
              <a:chExt cx="1655064" cy="283173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22B6C58-4E07-A940-961C-0786F7E5E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529" y="2835083"/>
                <a:ext cx="0" cy="2159261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2C3263-E3C4-1A4F-8800-85A544BE5C43}"/>
                  </a:ext>
                </a:extLst>
              </p:cNvPr>
              <p:cNvSpPr txBox="1"/>
              <p:nvPr/>
            </p:nvSpPr>
            <p:spPr>
              <a:xfrm>
                <a:off x="5159255" y="2465539"/>
                <a:ext cx="1655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accent6">
                        <a:lumMod val="65000"/>
                        <a:lumOff val="35000"/>
                      </a:schemeClr>
                    </a:solidFill>
                  </a:rPr>
                  <a:t>Low retailing price</a:t>
                </a:r>
                <a:endParaRPr lang="zh-CN" altLang="en-US" sz="1400" dirty="0">
                  <a:solidFill>
                    <a:schemeClr val="accent6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5D6046-4EC2-7843-A3C6-71143727691D}"/>
                  </a:ext>
                </a:extLst>
              </p:cNvPr>
              <p:cNvSpPr txBox="1"/>
              <p:nvPr/>
            </p:nvSpPr>
            <p:spPr>
              <a:xfrm>
                <a:off x="5159255" y="4989493"/>
                <a:ext cx="1652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accent6">
                        <a:lumMod val="65000"/>
                        <a:lumOff val="35000"/>
                      </a:schemeClr>
                    </a:solidFill>
                  </a:rPr>
                  <a:t>High retailing price</a:t>
                </a:r>
                <a:endParaRPr lang="zh-CN" altLang="en-US" sz="1400" dirty="0">
                  <a:solidFill>
                    <a:schemeClr val="accent6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D3ABF5-809E-6D41-840D-BCEB155E0DA3}"/>
                </a:ext>
              </a:extLst>
            </p:cNvPr>
            <p:cNvSpPr txBox="1"/>
            <p:nvPr/>
          </p:nvSpPr>
          <p:spPr>
            <a:xfrm>
              <a:off x="9840987" y="2023834"/>
              <a:ext cx="1876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65000"/>
                      <a:lumOff val="35000"/>
                    </a:schemeClr>
                  </a:solidFill>
                </a:rPr>
                <a:t>Relative Change Rate</a:t>
              </a:r>
              <a:endParaRPr lang="zh-CN" altLang="en-US" sz="1600" b="1" dirty="0">
                <a:solidFill>
                  <a:schemeClr val="accent6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41E8DC-3B61-DC43-BACC-BBCDB3AB84B7}"/>
                </a:ext>
              </a:extLst>
            </p:cNvPr>
            <p:cNvSpPr txBox="1"/>
            <p:nvPr/>
          </p:nvSpPr>
          <p:spPr>
            <a:xfrm>
              <a:off x="7330543" y="2083009"/>
              <a:ext cx="2094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65000"/>
                      <a:lumOff val="35000"/>
                    </a:schemeClr>
                  </a:solidFill>
                </a:rPr>
                <a:t>Retail Price Range</a:t>
              </a:r>
              <a:endParaRPr lang="zh-CN" altLang="en-US" sz="1600" b="1" dirty="0">
                <a:solidFill>
                  <a:schemeClr val="accent6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11">
            <a:extLst>
              <a:ext uri="{FF2B5EF4-FFF2-40B4-BE49-F238E27FC236}">
                <a16:creationId xmlns:a16="http://schemas.microsoft.com/office/drawing/2014/main" id="{B7B15A45-BE4B-8B45-BF46-C57CB9E634D9}"/>
              </a:ext>
            </a:extLst>
          </p:cNvPr>
          <p:cNvSpPr/>
          <p:nvPr/>
        </p:nvSpPr>
        <p:spPr>
          <a:xfrm>
            <a:off x="819970" y="2291611"/>
            <a:ext cx="3992070" cy="19830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11">
            <a:extLst>
              <a:ext uri="{FF2B5EF4-FFF2-40B4-BE49-F238E27FC236}">
                <a16:creationId xmlns:a16="http://schemas.microsoft.com/office/drawing/2014/main" id="{84C7BBEE-1583-6641-BDA1-470B42E135F4}"/>
              </a:ext>
            </a:extLst>
          </p:cNvPr>
          <p:cNvSpPr/>
          <p:nvPr/>
        </p:nvSpPr>
        <p:spPr>
          <a:xfrm>
            <a:off x="10098990" y="3190088"/>
            <a:ext cx="1168687" cy="21272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0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050C-8A3A-B140-B6C2-FAFAFE9C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7" y="850545"/>
            <a:ext cx="3017573" cy="61798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A2552"/>
                </a:solidFill>
                <a:latin typeface="+mj-lt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FD42-C72B-7647-BFAA-8381AF93317E}"/>
              </a:ext>
            </a:extLst>
          </p:cNvPr>
          <p:cNvSpPr txBox="1"/>
          <p:nvPr/>
        </p:nvSpPr>
        <p:spPr>
          <a:xfrm>
            <a:off x="209862" y="1569198"/>
            <a:ext cx="12756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A2552"/>
                </a:solidFill>
                <a:latin typeface="+mj-lt"/>
                <a:cs typeface="Arial" panose="020B0604020202020204" pitchFamily="34" charset="0"/>
              </a:rPr>
              <a:t>Most of automobiles are manufactured between 2015 and 2017, and priced at 5k to 15k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A2552"/>
                </a:solidFill>
                <a:latin typeface="+mj-lt"/>
                <a:cs typeface="Arial" panose="020B0604020202020204" pitchFamily="34" charset="0"/>
              </a:rPr>
              <a:t>Economy Japanese and American automobiles are more popular among customers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A2552"/>
                </a:solidFill>
                <a:latin typeface="+mj-lt"/>
              </a:rPr>
              <a:t>Working-age English males with stable income are our major customers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A2552"/>
                </a:solidFill>
                <a:latin typeface="+mj-lt"/>
              </a:rPr>
              <a:t>Customers who drive Sedan or light truck and those with high credit scores are chief contributors to sales of tires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A2552"/>
                </a:solidFill>
                <a:latin typeface="+mj-lt"/>
              </a:rPr>
              <a:t>Majority of customers purchase four-tires at once, especially those who drive more expensive cars</a:t>
            </a:r>
            <a:endParaRPr lang="zh-CN" altLang="en-US" sz="1600" dirty="0">
              <a:solidFill>
                <a:srgbClr val="0A2552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D14E8A-4071-424D-A264-3B67BD91FC17}"/>
              </a:ext>
            </a:extLst>
          </p:cNvPr>
          <p:cNvGrpSpPr/>
          <p:nvPr/>
        </p:nvGrpSpPr>
        <p:grpSpPr>
          <a:xfrm>
            <a:off x="2011" y="6301422"/>
            <a:ext cx="13183685" cy="678054"/>
            <a:chOff x="-34418" y="7089897"/>
            <a:chExt cx="13183685" cy="7158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8F2AD6-A23B-E74F-8B72-2C4C07424743}"/>
                </a:ext>
              </a:extLst>
            </p:cNvPr>
            <p:cNvSpPr/>
            <p:nvPr/>
          </p:nvSpPr>
          <p:spPr>
            <a:xfrm>
              <a:off x="-34418" y="7089897"/>
              <a:ext cx="12192000" cy="609600"/>
            </a:xfrm>
            <a:prstGeom prst="rect">
              <a:avLst/>
            </a:prstGeom>
            <a:solidFill>
              <a:srgbClr val="9DE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D0FE45-A6CE-C141-A35C-95A519CA6758}"/>
                </a:ext>
              </a:extLst>
            </p:cNvPr>
            <p:cNvSpPr txBox="1"/>
            <p:nvPr/>
          </p:nvSpPr>
          <p:spPr>
            <a:xfrm>
              <a:off x="10115506" y="7253368"/>
              <a:ext cx="3033761" cy="32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DME Tire Shop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02ECF8-318A-8C4B-8356-6851A50FFF8E}"/>
                </a:ext>
              </a:extLst>
            </p:cNvPr>
            <p:cNvSpPr txBox="1"/>
            <p:nvPr/>
          </p:nvSpPr>
          <p:spPr>
            <a:xfrm>
              <a:off x="342955" y="7253368"/>
              <a:ext cx="3383198" cy="55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j-lt"/>
                </a:rPr>
                <a:t>Source: DME Transaction Data of Tires</a:t>
              </a:r>
            </a:p>
            <a:p>
              <a:endParaRPr lang="zh-CN" alt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72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outdoor, close&#10;&#10;Description automatically generated">
            <a:extLst>
              <a:ext uri="{FF2B5EF4-FFF2-40B4-BE49-F238E27FC236}">
                <a16:creationId xmlns:a16="http://schemas.microsoft.com/office/drawing/2014/main" id="{B5030B3A-1973-634C-9BBF-D0B549E0C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" t="15335" r="775" b="1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52646F-7DC6-244D-AB27-0AA0EB2465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6B">
              <a:alpha val="420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1C0401C-8539-4246-BFC2-0CED34269FAC}"/>
              </a:ext>
            </a:extLst>
          </p:cNvPr>
          <p:cNvSpPr/>
          <p:nvPr/>
        </p:nvSpPr>
        <p:spPr>
          <a:xfrm flipV="1">
            <a:off x="2667000" y="0"/>
            <a:ext cx="9525000" cy="6858000"/>
          </a:xfrm>
          <a:prstGeom prst="parallelogram">
            <a:avLst/>
          </a:prstGeom>
          <a:solidFill>
            <a:srgbClr val="05AEF9">
              <a:alpha val="24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3AE473-4784-E045-9D6C-5D8F1ADE1516}"/>
              </a:ext>
            </a:extLst>
          </p:cNvPr>
          <p:cNvSpPr txBox="1">
            <a:spLocks/>
          </p:cNvSpPr>
          <p:nvPr/>
        </p:nvSpPr>
        <p:spPr>
          <a:xfrm>
            <a:off x="5396136" y="5002135"/>
            <a:ext cx="6536779" cy="70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  <a:sym typeface="Montserrat"/>
              </a:rPr>
              <a:t>Team 5</a:t>
            </a:r>
          </a:p>
          <a:p>
            <a:pPr lvl="0">
              <a:buClr>
                <a:srgbClr val="000000"/>
              </a:buClr>
              <a:defRPr/>
            </a:pPr>
            <a:r>
              <a:rPr lang="en-US" sz="1600" b="0" kern="0" dirty="0" err="1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Siyao</a:t>
            </a:r>
            <a:r>
              <a:rPr lang="en-US" sz="1600" b="0" kern="0" dirty="0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 Liu, </a:t>
            </a:r>
            <a:r>
              <a:rPr lang="en-US" sz="1600" b="0" kern="0" dirty="0" err="1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Jiayu</a:t>
            </a:r>
            <a:r>
              <a:rPr lang="en-US" sz="1600" b="0" kern="0" dirty="0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 Li, </a:t>
            </a:r>
            <a:r>
              <a:rPr lang="en-US" sz="1600" b="0" kern="0" dirty="0" err="1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Jinqi</a:t>
            </a:r>
            <a:r>
              <a:rPr lang="en-US" sz="1600" b="0" kern="0" dirty="0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 Mao, </a:t>
            </a:r>
            <a:r>
              <a:rPr lang="en-US" sz="1600" b="0" kern="0" dirty="0" err="1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Shulin</a:t>
            </a:r>
            <a:r>
              <a:rPr lang="en-US" sz="1600" b="0" kern="0" dirty="0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0" kern="0" dirty="0" err="1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Zuo</a:t>
            </a:r>
            <a:r>
              <a:rPr lang="en-US" sz="1600" b="0" kern="0" dirty="0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600" b="0" kern="0" dirty="0" err="1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Yipeng</a:t>
            </a:r>
            <a:r>
              <a:rPr lang="en-US" sz="1600" b="0" kern="0" dirty="0">
                <a:solidFill>
                  <a:srgbClr val="FFFFFF">
                    <a:lumMod val="95000"/>
                  </a:srgbClr>
                </a:solidFill>
                <a:latin typeface="+mj-lt"/>
                <a:cs typeface="Arial" panose="020B0604020202020204" pitchFamily="34" charset="0"/>
              </a:rPr>
              <a:t> Liu, Wen Sun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+mj-l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99E9B-0F74-0D41-8F7E-7A0AEE1D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700" y="1213284"/>
            <a:ext cx="10277600" cy="1248400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DME Tire Shop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A9E592-2454-0642-A589-1733831BE993}"/>
              </a:ext>
            </a:extLst>
          </p:cNvPr>
          <p:cNvSpPr txBox="1">
            <a:spLocks/>
          </p:cNvSpPr>
          <p:nvPr/>
        </p:nvSpPr>
        <p:spPr>
          <a:xfrm>
            <a:off x="4703320" y="2476406"/>
            <a:ext cx="6015622" cy="200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r">
              <a:buClr>
                <a:srgbClr val="000000"/>
              </a:buClr>
              <a:defRPr/>
            </a:pPr>
            <a:r>
              <a:rPr lang="en-US" sz="3200" b="0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lvl="0" algn="r">
              <a:buClr>
                <a:srgbClr val="000000"/>
              </a:buClr>
              <a:defRPr/>
            </a:pPr>
            <a:r>
              <a:rPr lang="en-US" sz="3200" b="0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 major observations</a:t>
            </a:r>
          </a:p>
          <a:p>
            <a:pPr lvl="0" algn="r">
              <a:buClr>
                <a:srgbClr val="000000"/>
              </a:buClr>
              <a:defRPr/>
            </a:pPr>
            <a:r>
              <a:rPr lang="en-US" sz="3200" b="0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from DME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7638A-9962-8F47-8783-55D78562B627}"/>
              </a:ext>
            </a:extLst>
          </p:cNvPr>
          <p:cNvSpPr/>
          <p:nvPr/>
        </p:nvSpPr>
        <p:spPr>
          <a:xfrm>
            <a:off x="7266547" y="5813646"/>
            <a:ext cx="2795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  <a:sym typeface="Montserrat"/>
              </a:rPr>
              <a:t>Email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  <a:sym typeface="Montserrat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  <a:sym typeface="Montserrat"/>
              </a:rPr>
              <a:t>Shadowriseup3@gmail.com</a:t>
            </a:r>
          </a:p>
        </p:txBody>
      </p:sp>
    </p:spTree>
    <p:extLst>
      <p:ext uri="{BB962C8B-B14F-4D97-AF65-F5344CB8AC3E}">
        <p14:creationId xmlns:p14="http://schemas.microsoft.com/office/powerpoint/2010/main" val="169207956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ExcelPro_McKinsey20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A1C2C"/>
    </a:accent1>
    <a:accent2>
      <a:srgbClr val="40A1ED"/>
    </a:accent2>
    <a:accent3>
      <a:srgbClr val="323FCA"/>
    </a:accent3>
    <a:accent4>
      <a:srgbClr val="A2E5FB"/>
    </a:accent4>
    <a:accent5>
      <a:srgbClr val="4E95B4"/>
    </a:accent5>
    <a:accent6>
      <a:srgbClr val="AFC4F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1948</Words>
  <Application>Microsoft Macintosh PowerPoint</Application>
  <PresentationFormat>Widescreen</PresentationFormat>
  <Paragraphs>353</Paragraphs>
  <Slides>20</Slides>
  <Notes>19</Notes>
  <HiddenSlides>11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Didact Gothic</vt:lpstr>
      <vt:lpstr>Fira Sans Extra Condensed Medium</vt:lpstr>
      <vt:lpstr>Inter</vt:lpstr>
      <vt:lpstr>Quicksand Light</vt:lpstr>
      <vt:lpstr>Apple Braille</vt:lpstr>
      <vt:lpstr>Arial</vt:lpstr>
      <vt:lpstr>Barlow</vt:lpstr>
      <vt:lpstr>Calibri</vt:lpstr>
      <vt:lpstr>Cambria Math</vt:lpstr>
      <vt:lpstr>Montserrat</vt:lpstr>
      <vt:lpstr>Montserrat SemiBold</vt:lpstr>
      <vt:lpstr>Wingdings</vt:lpstr>
      <vt:lpstr>Management Consulting Toolkit by Slidesgo</vt:lpstr>
      <vt:lpstr>DME Tire Shop</vt:lpstr>
      <vt:lpstr>Key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DME Tire Shop</vt:lpstr>
      <vt:lpstr>PowerPoint Presentation</vt:lpstr>
      <vt:lpstr>PowerPoint Presentation</vt:lpstr>
      <vt:lpstr>PowerPoint Presentation</vt:lpstr>
      <vt:lpstr>Most DME consumers are Male English and European, in elderly age, aged from 40-65 years, from rustic families and thriving suburbanites, income level range from $50,000 – $75000, owned high school and some college degree.</vt:lpstr>
      <vt:lpstr>PowerPoint Presentation</vt:lpstr>
      <vt:lpstr>PowerPoint Presentation</vt:lpstr>
      <vt:lpstr>PowerPoint Presentation</vt:lpstr>
      <vt:lpstr>PowerPoint Presentation</vt:lpstr>
      <vt:lpstr>Most DME customer are 40-65 years old English and European, with relatively high income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 Tire Shop</dc:title>
  <dc:creator>office</dc:creator>
  <cp:lastModifiedBy>Sun, Wen</cp:lastModifiedBy>
  <cp:revision>116</cp:revision>
  <dcterms:created xsi:type="dcterms:W3CDTF">2021-09-08T01:33:58Z</dcterms:created>
  <dcterms:modified xsi:type="dcterms:W3CDTF">2021-10-04T14:07:44Z</dcterms:modified>
</cp:coreProperties>
</file>