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0" r:id="rId3"/>
    <p:sldId id="421" r:id="rId4"/>
    <p:sldId id="423" r:id="rId5"/>
    <p:sldId id="422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50" r:id="rId23"/>
    <p:sldId id="449" r:id="rId24"/>
    <p:sldId id="468" r:id="rId25"/>
    <p:sldId id="460" r:id="rId26"/>
    <p:sldId id="471" r:id="rId27"/>
    <p:sldId id="461" r:id="rId28"/>
    <p:sldId id="435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FFFF"/>
    <a:srgbClr val="A50021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81081" autoAdjust="0"/>
  </p:normalViewPr>
  <p:slideViewPr>
    <p:cSldViewPr>
      <p:cViewPr varScale="1">
        <p:scale>
          <a:sx n="105" d="100"/>
          <a:sy n="105" d="100"/>
        </p:scale>
        <p:origin x="8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1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16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701362" y="4416510"/>
            <a:ext cx="5607679" cy="4181623"/>
          </a:xfrm>
          <a:prstGeom prst="rect">
            <a:avLst/>
          </a:prstGeom>
        </p:spPr>
        <p:txBody>
          <a:bodyPr vert="horz" lIns="92447" tIns="46226" rIns="92447" bIns="4622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7" tIns="46226" rIns="92447" bIns="46226" rtlCol="0" anchor="ctr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99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3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88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6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81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b="1" baseline="0" smtClean="0">
                <a:latin typeface="Cambr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4724400" cy="114300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rgbClr val="5587BF"/>
                </a:solidFill>
                <a:latin typeface="Cambria" pitchFamily="18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3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315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65163-F7E6-42FB-9281-094CAB31D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D93D0-A74A-4199-83A6-5D25856D9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60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31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A52D0-A64C-488D-B10A-1F939629F4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4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7010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EC952D-5DBA-4470-9E38-D0DBB3402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5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5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99F55-37E6-478D-8B5C-78DE015A8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2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391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F6FDDB-663A-4886-B514-B2E7CBD47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8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315200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18A7A8-3612-4698-BF5C-27DC3430E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50976B-3530-4A38-9039-A1F14DBE6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4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162800" cy="11620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81200"/>
            <a:ext cx="5111750" cy="4557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D23F2-5505-49E0-8A6B-522734903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DFBCA-59DC-4D34-9219-ABB1A1B80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3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1600200" y="609600"/>
            <a:ext cx="7239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8" name="Picture 7" descr="Simon Logo NEW Color 4.0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" t="-7001" r="77487"/>
          <a:stretch>
            <a:fillRect/>
          </a:stretch>
        </p:blipFill>
        <p:spPr bwMode="auto">
          <a:xfrm>
            <a:off x="457200" y="609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" name="Straight Connector 8"/>
          <p:cNvCxnSpPr>
            <a:cxnSpLocks noChangeShapeType="1"/>
          </p:cNvCxnSpPr>
          <p:nvPr/>
        </p:nvCxnSpPr>
        <p:spPr bwMode="auto">
          <a:xfrm rot="5400000">
            <a:off x="1029494" y="1027906"/>
            <a:ext cx="990600" cy="1588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3575" y="6242050"/>
            <a:ext cx="2130425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mbria" pitchFamily="18" charset="0"/>
              </a:defRPr>
            </a:lvl1pPr>
          </a:lstStyle>
          <a:p>
            <a:fld id="{B083A3BC-DFFC-4769-BF8D-7FE03BAB08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79" r:id="rId2"/>
    <p:sldLayoutId id="2147484390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ambri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2000">
          <a:solidFill>
            <a:srgbClr val="000066"/>
          </a:solidFill>
          <a:latin typeface="Cambria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2BFC5"/>
        </a:buClr>
        <a:buChar char="•"/>
        <a:defRPr>
          <a:solidFill>
            <a:srgbClr val="000066"/>
          </a:solidFill>
          <a:latin typeface="Cambria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§"/>
        <a:defRPr sz="1600">
          <a:solidFill>
            <a:srgbClr val="000066"/>
          </a:solidFill>
          <a:latin typeface="Cambr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SzPct val="85000"/>
        <a:buFont typeface="Arial" charset="0"/>
        <a:buChar char="•"/>
        <a:defRPr sz="1600">
          <a:solidFill>
            <a:srgbClr val="000066"/>
          </a:solidFill>
          <a:latin typeface="Cambri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tuff/dta_admissions.cs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tuff/dta_admissions.cs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stuff/Fishing.cs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tasets/Fishing.csv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wmf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352" y="0"/>
            <a:ext cx="7491248" cy="2057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a typeface="Cambria" panose="02040503050406030204" pitchFamily="18" charset="0"/>
              </a:rPr>
              <a:t>MKT 465 </a:t>
            </a:r>
            <a:br>
              <a:rPr lang="en-US" sz="3600" b="1" dirty="0">
                <a:ea typeface="Cambria" panose="02040503050406030204" pitchFamily="18" charset="0"/>
              </a:rPr>
            </a:br>
            <a:r>
              <a:rPr lang="en-US" sz="3600" b="1" dirty="0">
                <a:ea typeface="Cambria" panose="02040503050406030204" pitchFamily="18" charset="0"/>
              </a:rPr>
              <a:t>Marketing </a:t>
            </a:r>
            <a:r>
              <a:rPr lang="en-US" sz="3600" b="1">
                <a:ea typeface="Cambria" panose="02040503050406030204" pitchFamily="18" charset="0"/>
              </a:rPr>
              <a:t>Analytics Project</a:t>
            </a:r>
            <a:endParaRPr lang="en-US" sz="3600" b="1" dirty="0"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376" y="2971800"/>
            <a:ext cx="7491248" cy="1239968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</a:rPr>
              <a:t>Discrete Choice Models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</a:rPr>
              <a:t>Logit and </a:t>
            </a:r>
            <a:r>
              <a:rPr lang="en-US" sz="3600" b="1" dirty="0" err="1">
                <a:solidFill>
                  <a:srgbClr val="000066"/>
                </a:solidFill>
              </a:rPr>
              <a:t>Probit</a:t>
            </a:r>
            <a:endParaRPr lang="en-US" sz="3600" b="1" dirty="0">
              <a:solidFill>
                <a:srgbClr val="00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482282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5254387"/>
            <a:ext cx="204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Fall  2021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574675"/>
            <a:ext cx="7391400" cy="903771"/>
          </a:xfrm>
        </p:spPr>
        <p:txBody>
          <a:bodyPr/>
          <a:lstStyle/>
          <a:p>
            <a:r>
              <a:rPr lang="en-US" dirty="0"/>
              <a:t>                             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53039"/>
            <a:ext cx="8229600" cy="5063674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Trees inside a “black box”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Computer chooses #s and order of </a:t>
            </a:r>
            <a:r>
              <a:rPr lang="en-US" dirty="0" err="1"/>
              <a:t>Xs</a:t>
            </a:r>
            <a:r>
              <a:rPr lang="en-US" dirty="0"/>
              <a:t> in branches to predict Y as well as possible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200" dirty="0"/>
              <a:t>0</a:t>
            </a:r>
            <a:r>
              <a:rPr lang="en-US" sz="1400" dirty="0"/>
              <a:t>                                    </a:t>
            </a:r>
            <a:r>
              <a:rPr lang="en-US" sz="1600" i="1" dirty="0"/>
              <a:t>x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Computer classes #s and order of </a:t>
            </a:r>
            <a:r>
              <a:rPr lang="en-US" dirty="0" err="1"/>
              <a:t>Xs</a:t>
            </a:r>
            <a:r>
              <a:rPr lang="en-US" dirty="0"/>
              <a:t> in branches to predict </a:t>
            </a:r>
            <a:r>
              <a:rPr lang="en-US" i="1" dirty="0"/>
              <a:t>Y</a:t>
            </a:r>
            <a:r>
              <a:rPr lang="en-US" dirty="0"/>
              <a:t> as well as possible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46777"/>
              </p:ext>
            </p:extLst>
          </p:nvPr>
        </p:nvGraphicFramePr>
        <p:xfrm>
          <a:off x="1531883" y="738639"/>
          <a:ext cx="32004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" name="Equation" r:id="rId4" imgW="1015920" imgH="203040" progId="Equation.DSMT4">
                  <p:embed/>
                </p:oleObj>
              </mc:Choice>
              <mc:Fallback>
                <p:oleObj name="Equation" r:id="rId4" imgW="101592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883" y="738639"/>
                        <a:ext cx="320040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72740"/>
              </p:ext>
            </p:extLst>
          </p:nvPr>
        </p:nvGraphicFramePr>
        <p:xfrm>
          <a:off x="2003425" y="2132013"/>
          <a:ext cx="40528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0" name="Equation" r:id="rId6" imgW="3073320" imgH="1041120" progId="Equation.DSMT4">
                  <p:embed/>
                </p:oleObj>
              </mc:Choice>
              <mc:Fallback>
                <p:oleObj name="Equation" r:id="rId6" imgW="3073320" imgH="10411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3425" y="2132013"/>
                        <a:ext cx="4052888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351657" y="2377523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780858" y="2446301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30089" y="2387738"/>
            <a:ext cx="97658" cy="27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76900" y="2491823"/>
            <a:ext cx="97658" cy="27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24234"/>
              </p:ext>
            </p:extLst>
          </p:nvPr>
        </p:nvGraphicFramePr>
        <p:xfrm>
          <a:off x="3879850" y="3438525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1" name="Equation" r:id="rId8" imgW="457200" imgH="457200" progId="Equation.DSMT4">
                  <p:embed/>
                </p:oleObj>
              </mc:Choice>
              <mc:Fallback>
                <p:oleObj name="Equation" r:id="rId8" imgW="457200" imgH="4572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9850" y="3438525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74679"/>
              </p:ext>
            </p:extLst>
          </p:nvPr>
        </p:nvGraphicFramePr>
        <p:xfrm>
          <a:off x="4589463" y="343376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2" name="Equation" r:id="rId10" imgW="457200" imgH="457200" progId="Equation.DSMT4">
                  <p:embed/>
                </p:oleObj>
              </mc:Choice>
              <mc:Fallback>
                <p:oleObj name="Equation" r:id="rId10" imgW="45720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9463" y="343376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75042"/>
              </p:ext>
            </p:extLst>
          </p:nvPr>
        </p:nvGraphicFramePr>
        <p:xfrm>
          <a:off x="5305425" y="3414713"/>
          <a:ext cx="44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" name="Equation" r:id="rId12" imgW="444240" imgH="457200" progId="Equation.DSMT4">
                  <p:embed/>
                </p:oleObj>
              </mc:Choice>
              <mc:Fallback>
                <p:oleObj name="Equation" r:id="rId12" imgW="444240" imgH="4572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5425" y="3414713"/>
                        <a:ext cx="444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22288"/>
              </p:ext>
            </p:extLst>
          </p:nvPr>
        </p:nvGraphicFramePr>
        <p:xfrm>
          <a:off x="6022975" y="3414713"/>
          <a:ext cx="44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4" name="Equation" r:id="rId14" imgW="444240" imgH="457200" progId="Equation.DSMT4">
                  <p:embed/>
                </p:oleObj>
              </mc:Choice>
              <mc:Fallback>
                <p:oleObj name="Equation" r:id="rId14" imgW="444240" imgH="4572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22975" y="3414713"/>
                        <a:ext cx="444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>
            <a:off x="4203399" y="3127509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26908" y="313702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2029" y="3059872"/>
            <a:ext cx="97658" cy="27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32735" y="3076433"/>
            <a:ext cx="97658" cy="27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4651"/>
              </p:ext>
            </p:extLst>
          </p:nvPr>
        </p:nvGraphicFramePr>
        <p:xfrm>
          <a:off x="1348328" y="4965734"/>
          <a:ext cx="1310194" cy="1289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57">
                  <a:extLst>
                    <a:ext uri="{9D8B030D-6E8A-4147-A177-3AD203B41FA5}">
                      <a16:colId xmlns:a16="http://schemas.microsoft.com/office/drawing/2014/main" val="1756068632"/>
                    </a:ext>
                  </a:extLst>
                </a:gridCol>
                <a:gridCol w="215164">
                  <a:extLst>
                    <a:ext uri="{9D8B030D-6E8A-4147-A177-3AD203B41FA5}">
                      <a16:colId xmlns:a16="http://schemas.microsoft.com/office/drawing/2014/main" val="3531627751"/>
                    </a:ext>
                  </a:extLst>
                </a:gridCol>
                <a:gridCol w="215164">
                  <a:extLst>
                    <a:ext uri="{9D8B030D-6E8A-4147-A177-3AD203B41FA5}">
                      <a16:colId xmlns:a16="http://schemas.microsoft.com/office/drawing/2014/main" val="1772010328"/>
                    </a:ext>
                  </a:extLst>
                </a:gridCol>
                <a:gridCol w="219006">
                  <a:extLst>
                    <a:ext uri="{9D8B030D-6E8A-4147-A177-3AD203B41FA5}">
                      <a16:colId xmlns:a16="http://schemas.microsoft.com/office/drawing/2014/main" val="1767070908"/>
                    </a:ext>
                  </a:extLst>
                </a:gridCol>
                <a:gridCol w="230532">
                  <a:extLst>
                    <a:ext uri="{9D8B030D-6E8A-4147-A177-3AD203B41FA5}">
                      <a16:colId xmlns:a16="http://schemas.microsoft.com/office/drawing/2014/main" val="3045389213"/>
                    </a:ext>
                  </a:extLst>
                </a:gridCol>
                <a:gridCol w="261271">
                  <a:extLst>
                    <a:ext uri="{9D8B030D-6E8A-4147-A177-3AD203B41FA5}">
                      <a16:colId xmlns:a16="http://schemas.microsoft.com/office/drawing/2014/main" val="3303645813"/>
                    </a:ext>
                  </a:extLst>
                </a:gridCol>
              </a:tblGrid>
              <a:tr h="2148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710084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40662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6906532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943261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2394810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5563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84966"/>
              </p:ext>
            </p:extLst>
          </p:nvPr>
        </p:nvGraphicFramePr>
        <p:xfrm>
          <a:off x="5131255" y="4928594"/>
          <a:ext cx="1219021" cy="1243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45">
                  <a:extLst>
                    <a:ext uri="{9D8B030D-6E8A-4147-A177-3AD203B41FA5}">
                      <a16:colId xmlns:a16="http://schemas.microsoft.com/office/drawing/2014/main" val="747652047"/>
                    </a:ext>
                  </a:extLst>
                </a:gridCol>
                <a:gridCol w="191841">
                  <a:extLst>
                    <a:ext uri="{9D8B030D-6E8A-4147-A177-3AD203B41FA5}">
                      <a16:colId xmlns:a16="http://schemas.microsoft.com/office/drawing/2014/main" val="1808216998"/>
                    </a:ext>
                  </a:extLst>
                </a:gridCol>
                <a:gridCol w="189159">
                  <a:extLst>
                    <a:ext uri="{9D8B030D-6E8A-4147-A177-3AD203B41FA5}">
                      <a16:colId xmlns:a16="http://schemas.microsoft.com/office/drawing/2014/main" val="398266107"/>
                    </a:ext>
                  </a:extLst>
                </a:gridCol>
                <a:gridCol w="128588">
                  <a:extLst>
                    <a:ext uri="{9D8B030D-6E8A-4147-A177-3AD203B41FA5}">
                      <a16:colId xmlns:a16="http://schemas.microsoft.com/office/drawing/2014/main" val="847836213"/>
                    </a:ext>
                  </a:extLst>
                </a:gridCol>
                <a:gridCol w="251103">
                  <a:extLst>
                    <a:ext uri="{9D8B030D-6E8A-4147-A177-3AD203B41FA5}">
                      <a16:colId xmlns:a16="http://schemas.microsoft.com/office/drawing/2014/main" val="633454194"/>
                    </a:ext>
                  </a:extLst>
                </a:gridCol>
                <a:gridCol w="255585">
                  <a:extLst>
                    <a:ext uri="{9D8B030D-6E8A-4147-A177-3AD203B41FA5}">
                      <a16:colId xmlns:a16="http://schemas.microsoft.com/office/drawing/2014/main" val="3012361320"/>
                    </a:ext>
                  </a:extLst>
                </a:gridCol>
              </a:tblGrid>
              <a:tr h="2055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410694"/>
                  </a:ext>
                </a:extLst>
              </a:tr>
              <a:tr h="205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1090378"/>
                  </a:ext>
                </a:extLst>
              </a:tr>
              <a:tr h="2055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54555"/>
                  </a:ext>
                </a:extLst>
              </a:tr>
              <a:tr h="205555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14825"/>
                  </a:ext>
                </a:extLst>
              </a:tr>
              <a:tr h="2055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449494"/>
                  </a:ext>
                </a:extLst>
              </a:tr>
              <a:tr h="21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14749"/>
                  </a:ext>
                </a:extLst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08608"/>
              </p:ext>
            </p:extLst>
          </p:nvPr>
        </p:nvGraphicFramePr>
        <p:xfrm>
          <a:off x="993220" y="4800116"/>
          <a:ext cx="366713" cy="30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5" name="Equation" r:id="rId16" imgW="139680" imgH="228600" progId="Equation.DSMT4">
                  <p:embed/>
                </p:oleObj>
              </mc:Choice>
              <mc:Fallback>
                <p:oleObj name="Equation" r:id="rId16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3220" y="4800116"/>
                        <a:ext cx="366713" cy="30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10306"/>
              </p:ext>
            </p:extLst>
          </p:nvPr>
        </p:nvGraphicFramePr>
        <p:xfrm>
          <a:off x="4678363" y="4775200"/>
          <a:ext cx="433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6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78363" y="4775200"/>
                        <a:ext cx="433387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48558"/>
              </p:ext>
            </p:extLst>
          </p:nvPr>
        </p:nvGraphicFramePr>
        <p:xfrm>
          <a:off x="6494463" y="6089650"/>
          <a:ext cx="400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7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94463" y="6089650"/>
                        <a:ext cx="4000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239000" cy="129540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3600" dirty="0"/>
              <a:t>Linear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                                                close to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Subject to                                   for all </a:t>
            </a:r>
            <a:r>
              <a:rPr lang="en-US" i="1" dirty="0" err="1"/>
              <a:t>i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72748"/>
              </p:ext>
            </p:extLst>
          </p:nvPr>
        </p:nvGraphicFramePr>
        <p:xfrm>
          <a:off x="1600200" y="770573"/>
          <a:ext cx="289560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4" imgW="1015920" imgH="203040" progId="Equation.DSMT4">
                  <p:embed/>
                </p:oleObj>
              </mc:Choice>
              <mc:Fallback>
                <p:oleObj name="Equation" r:id="rId4" imgW="101592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770573"/>
                        <a:ext cx="289560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>
              <a:xfrm>
                <a:off x="1795463" y="2067878"/>
                <a:ext cx="2700337" cy="6508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63" y="2067878"/>
                <a:ext cx="2700337" cy="650875"/>
              </a:xfrm>
              <a:prstGeom prst="rect">
                <a:avLst/>
              </a:prstGeom>
              <a:blipFill>
                <a:blip r:embed="rId6"/>
                <a:stretch>
                  <a:fillRect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590785"/>
              </p:ext>
            </p:extLst>
          </p:nvPr>
        </p:nvGraphicFramePr>
        <p:xfrm>
          <a:off x="6129337" y="2098245"/>
          <a:ext cx="1219200" cy="4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6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9337" y="2098245"/>
                        <a:ext cx="1219200" cy="42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2508250" y="2759075"/>
                <a:ext cx="3359150" cy="74612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0" y="2759075"/>
                <a:ext cx="3359150" cy="746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9266"/>
              </p:ext>
            </p:extLst>
          </p:nvPr>
        </p:nvGraphicFramePr>
        <p:xfrm>
          <a:off x="4170363" y="3575050"/>
          <a:ext cx="1952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7"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0363" y="3575050"/>
                        <a:ext cx="19526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58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239000" cy="914400"/>
          </a:xfrm>
        </p:spPr>
        <p:txBody>
          <a:bodyPr/>
          <a:lstStyle/>
          <a:p>
            <a:r>
              <a:rPr lang="en-US" dirty="0"/>
              <a:t>                            Discrete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distribution to      and specify </a:t>
            </a:r>
          </a:p>
          <a:p>
            <a:endParaRPr lang="en-US" dirty="0"/>
          </a:p>
          <a:p>
            <a:r>
              <a:rPr lang="en-US" dirty="0"/>
              <a:t>Want                                          close to</a:t>
            </a:r>
          </a:p>
          <a:p>
            <a:endParaRPr lang="en-US" dirty="0"/>
          </a:p>
          <a:p>
            <a:r>
              <a:rPr lang="en-US" dirty="0"/>
              <a:t>Allows for statistical estimation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77732"/>
              </p:ext>
            </p:extLst>
          </p:nvPr>
        </p:nvGraphicFramePr>
        <p:xfrm>
          <a:off x="1600200" y="707066"/>
          <a:ext cx="3098800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Equation" r:id="rId4" imgW="1015920" imgH="203040" progId="Equation.DSMT4">
                  <p:embed/>
                </p:oleObj>
              </mc:Choice>
              <mc:Fallback>
                <p:oleObj name="Equation" r:id="rId4" imgW="101592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707066"/>
                        <a:ext cx="3098800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173"/>
              </p:ext>
            </p:extLst>
          </p:nvPr>
        </p:nvGraphicFramePr>
        <p:xfrm>
          <a:off x="3974614" y="2057400"/>
          <a:ext cx="293265" cy="51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4614" y="2057400"/>
                        <a:ext cx="293265" cy="51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1681"/>
              </p:ext>
            </p:extLst>
          </p:nvPr>
        </p:nvGraphicFramePr>
        <p:xfrm>
          <a:off x="5867400" y="2088026"/>
          <a:ext cx="586540" cy="42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Equation" r:id="rId8" imgW="279360" imgH="203040" progId="Equation.DSMT4">
                  <p:embed/>
                </p:oleObj>
              </mc:Choice>
              <mc:Fallback>
                <p:oleObj name="Equation" r:id="rId8" imgW="27936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7400" y="2088026"/>
                        <a:ext cx="586540" cy="426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1727200" y="2801937"/>
                <a:ext cx="2486025" cy="8556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2801937"/>
                <a:ext cx="2486025" cy="85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61122"/>
              </p:ext>
            </p:extLst>
          </p:nvPr>
        </p:nvGraphicFramePr>
        <p:xfrm>
          <a:off x="5463065" y="2949077"/>
          <a:ext cx="1350634" cy="46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5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3065" y="2949077"/>
                        <a:ext cx="1350634" cy="469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64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552667"/>
            <a:ext cx="7239000" cy="104826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Discrete Choice: Technical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524000"/>
            <a:ext cx="8534400" cy="47180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FF"/>
              </a:buClr>
              <a:buSzPct val="100000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</a:t>
            </a: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</a:t>
            </a: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200" kern="0" dirty="0">
                <a:solidFill>
                  <a:schemeClr val="tx2"/>
                </a:solidFill>
                <a:latin typeface="Georgia" panose="02040502050405020303" pitchFamily="18" charset="0"/>
              </a:rPr>
              <a:t>Error term assumptions</a:t>
            </a:r>
          </a:p>
          <a:p>
            <a:pPr marL="914400" lvl="1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>
                <a:solidFill>
                  <a:schemeClr val="tx2"/>
                </a:solidFill>
                <a:latin typeface="Georgia" panose="02040502050405020303" pitchFamily="18" charset="0"/>
              </a:rPr>
              <a:t>Logit: Extreme Value Type 1 or Gumbel</a:t>
            </a:r>
          </a:p>
          <a:p>
            <a:pPr marL="914400" lvl="1" indent="-457200">
              <a:buClr>
                <a:srgbClr val="0000FF"/>
              </a:buClr>
              <a:buSzPct val="100000"/>
              <a:buFontTx/>
              <a:buChar char="•"/>
              <a:defRPr/>
            </a:pPr>
            <a:r>
              <a:rPr lang="en-US" sz="2000" kern="0" dirty="0" err="1">
                <a:solidFill>
                  <a:schemeClr val="tx2"/>
                </a:solidFill>
                <a:latin typeface="Georgia" panose="02040502050405020303" pitchFamily="18" charset="0"/>
              </a:rPr>
              <a:t>Probit</a:t>
            </a:r>
            <a:r>
              <a:rPr lang="en-US" sz="2000" kern="0" dirty="0">
                <a:solidFill>
                  <a:schemeClr val="tx2"/>
                </a:solidFill>
                <a:latin typeface="Georgia" panose="02040502050405020303" pitchFamily="18" charset="0"/>
              </a:rPr>
              <a:t>: Standard Normal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68345"/>
              </p:ext>
            </p:extLst>
          </p:nvPr>
        </p:nvGraphicFramePr>
        <p:xfrm>
          <a:off x="698950" y="1828800"/>
          <a:ext cx="1392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name="Equation" r:id="rId4" imgW="812520" imgH="266400" progId="Equation.DSMT4">
                  <p:embed/>
                </p:oleObj>
              </mc:Choice>
              <mc:Fallback>
                <p:oleObj name="Equation" r:id="rId4" imgW="812520" imgH="2664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50" y="1828800"/>
                        <a:ext cx="1392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62141"/>
              </p:ext>
            </p:extLst>
          </p:nvPr>
        </p:nvGraphicFramePr>
        <p:xfrm>
          <a:off x="631281" y="2419749"/>
          <a:ext cx="4005898" cy="135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2" name="Equation" r:id="rId6" imgW="2743200" imgH="927000" progId="Equation.DSMT4">
                  <p:embed/>
                </p:oleObj>
              </mc:Choice>
              <mc:Fallback>
                <p:oleObj name="Equation" r:id="rId6" imgW="2743200" imgH="92700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81" y="2419749"/>
                        <a:ext cx="4005898" cy="135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5259929" y="2039484"/>
                <a:ext cx="3187250" cy="179544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preferred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         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29" y="2039484"/>
                <a:ext cx="3187250" cy="1795445"/>
              </a:xfrm>
              <a:prstGeom prst="rect">
                <a:avLst/>
              </a:prstGeom>
              <a:blipFill>
                <a:blip r:embed="rId8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72969"/>
              </p:ext>
            </p:extLst>
          </p:nvPr>
        </p:nvGraphicFramePr>
        <p:xfrm>
          <a:off x="715759" y="4209896"/>
          <a:ext cx="6291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name="Equation" r:id="rId9" imgW="3670300" imgH="533400" progId="Equation.DSMT4">
                  <p:embed/>
                </p:oleObj>
              </mc:Choice>
              <mc:Fallback>
                <p:oleObj name="Equation" r:id="rId9" imgW="3670300" imgH="53340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59" y="4209896"/>
                        <a:ext cx="62912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06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5438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Discrete Choice Model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r>
                  <a:rPr lang="en-US" dirty="0"/>
                  <a:t>Non-linear Least Squares</a:t>
                </a:r>
              </a:p>
              <a:p>
                <a:pPr lvl="1"/>
                <a:r>
                  <a:rPr lang="en-US" dirty="0"/>
                  <a:t>MINIMIZE</a:t>
                </a:r>
              </a:p>
              <a:p>
                <a:pPr marL="7772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Maximum Likelihood (MLE)</a:t>
                </a:r>
              </a:p>
              <a:p>
                <a:pPr lvl="1"/>
                <a:r>
                  <a:rPr lang="en-US" dirty="0"/>
                  <a:t>MAXIMIZE</a:t>
                </a:r>
              </a:p>
              <a:p>
                <a:pPr marL="777240" lvl="2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777240" lvl="2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777240" lvl="2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7772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𝑙𝑛𝐿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>
                <a:blip r:embed="rId4"/>
                <a:stretch>
                  <a:fillRect l="-107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79425"/>
              </p:ext>
            </p:extLst>
          </p:nvPr>
        </p:nvGraphicFramePr>
        <p:xfrm>
          <a:off x="2122488" y="4343400"/>
          <a:ext cx="3489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5" imgW="1790640" imgH="431640" progId="Equation.DSMT4">
                  <p:embed/>
                </p:oleObj>
              </mc:Choice>
              <mc:Fallback>
                <p:oleObj name="Equation" r:id="rId5" imgW="17906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2488" y="4343400"/>
                        <a:ext cx="34893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67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00200" y="456250"/>
            <a:ext cx="7315200" cy="1143000"/>
          </a:xfrm>
        </p:spPr>
        <p:txBody>
          <a:bodyPr/>
          <a:lstStyle/>
          <a:p>
            <a:r>
              <a:rPr lang="en-US" dirty="0"/>
              <a:t>Discrete Choice Models : Effect of Changing the Constant 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6FDDB-663A-4886-B514-B2E7CBD470C0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1554727" y="2209800"/>
            <a:ext cx="7544865" cy="3636497"/>
            <a:chOff x="1529871" y="1846115"/>
            <a:chExt cx="8484327" cy="4381182"/>
          </a:xfrm>
        </p:grpSpPr>
        <p:sp>
          <p:nvSpPr>
            <p:cNvPr id="10" name="object 3"/>
            <p:cNvSpPr/>
            <p:nvPr/>
          </p:nvSpPr>
          <p:spPr>
            <a:xfrm>
              <a:off x="1529871" y="2449777"/>
              <a:ext cx="5141595" cy="3202940"/>
            </a:xfrm>
            <a:custGeom>
              <a:avLst/>
              <a:gdLst/>
              <a:ahLst/>
              <a:cxnLst/>
              <a:rect l="l" t="t" r="r" b="b"/>
              <a:pathLst>
                <a:path w="5141595" h="3202940">
                  <a:moveTo>
                    <a:pt x="127821" y="3169226"/>
                  </a:moveTo>
                  <a:lnTo>
                    <a:pt x="0" y="3169226"/>
                  </a:lnTo>
                  <a:lnTo>
                    <a:pt x="0" y="3202763"/>
                  </a:lnTo>
                  <a:lnTo>
                    <a:pt x="127821" y="3202763"/>
                  </a:lnTo>
                  <a:lnTo>
                    <a:pt x="127821" y="3169226"/>
                  </a:lnTo>
                  <a:close/>
                </a:path>
                <a:path w="5141595" h="3202940">
                  <a:moveTo>
                    <a:pt x="340857" y="3169226"/>
                  </a:moveTo>
                  <a:lnTo>
                    <a:pt x="213036" y="3169226"/>
                  </a:lnTo>
                  <a:lnTo>
                    <a:pt x="213036" y="3202763"/>
                  </a:lnTo>
                  <a:lnTo>
                    <a:pt x="340857" y="3202763"/>
                  </a:lnTo>
                  <a:lnTo>
                    <a:pt x="340857" y="3169226"/>
                  </a:lnTo>
                  <a:close/>
                </a:path>
                <a:path w="5141595" h="3202940">
                  <a:moveTo>
                    <a:pt x="568096" y="3169226"/>
                  </a:moveTo>
                  <a:lnTo>
                    <a:pt x="440274" y="3169226"/>
                  </a:lnTo>
                  <a:lnTo>
                    <a:pt x="440274" y="3202763"/>
                  </a:lnTo>
                  <a:lnTo>
                    <a:pt x="568096" y="3202763"/>
                  </a:lnTo>
                  <a:lnTo>
                    <a:pt x="568096" y="3169226"/>
                  </a:lnTo>
                  <a:close/>
                </a:path>
                <a:path w="5141595" h="3202940">
                  <a:moveTo>
                    <a:pt x="795334" y="3169226"/>
                  </a:moveTo>
                  <a:lnTo>
                    <a:pt x="667513" y="3169226"/>
                  </a:lnTo>
                  <a:lnTo>
                    <a:pt x="667513" y="3202763"/>
                  </a:lnTo>
                  <a:lnTo>
                    <a:pt x="795334" y="3202763"/>
                  </a:lnTo>
                  <a:lnTo>
                    <a:pt x="795334" y="3169226"/>
                  </a:lnTo>
                  <a:close/>
                </a:path>
                <a:path w="5141595" h="3202940">
                  <a:moveTo>
                    <a:pt x="1022573" y="3153748"/>
                  </a:moveTo>
                  <a:lnTo>
                    <a:pt x="1012834" y="3153896"/>
                  </a:lnTo>
                  <a:lnTo>
                    <a:pt x="908954" y="3169226"/>
                  </a:lnTo>
                  <a:lnTo>
                    <a:pt x="0" y="3169226"/>
                  </a:lnTo>
                  <a:lnTo>
                    <a:pt x="894751" y="3169226"/>
                  </a:lnTo>
                  <a:lnTo>
                    <a:pt x="894751" y="3202763"/>
                  </a:lnTo>
                  <a:lnTo>
                    <a:pt x="1022573" y="3202763"/>
                  </a:lnTo>
                  <a:lnTo>
                    <a:pt x="1022573" y="3153748"/>
                  </a:lnTo>
                  <a:close/>
                </a:path>
                <a:path w="5141595" h="3202940">
                  <a:moveTo>
                    <a:pt x="1235609" y="3138187"/>
                  </a:moveTo>
                  <a:lnTo>
                    <a:pt x="1223774" y="3138484"/>
                  </a:lnTo>
                  <a:lnTo>
                    <a:pt x="1164597" y="3152458"/>
                  </a:lnTo>
                  <a:lnTo>
                    <a:pt x="1107787" y="3152458"/>
                  </a:lnTo>
                  <a:lnTo>
                    <a:pt x="1107787" y="3185995"/>
                  </a:lnTo>
                  <a:lnTo>
                    <a:pt x="1235609" y="3185995"/>
                  </a:lnTo>
                  <a:lnTo>
                    <a:pt x="1235609" y="3138187"/>
                  </a:lnTo>
                  <a:close/>
                </a:path>
                <a:path w="5141595" h="3202940">
                  <a:moveTo>
                    <a:pt x="1107787" y="3169226"/>
                  </a:moveTo>
                  <a:lnTo>
                    <a:pt x="1022573" y="3169226"/>
                  </a:lnTo>
                  <a:lnTo>
                    <a:pt x="1107787" y="3169226"/>
                  </a:lnTo>
                  <a:close/>
                </a:path>
                <a:path w="5141595" h="3202940">
                  <a:moveTo>
                    <a:pt x="1335025" y="3169226"/>
                  </a:moveTo>
                  <a:lnTo>
                    <a:pt x="1235609" y="3169226"/>
                  </a:lnTo>
                  <a:lnTo>
                    <a:pt x="1335025" y="3169226"/>
                  </a:lnTo>
                  <a:close/>
                </a:path>
                <a:path w="5141595" h="3202940">
                  <a:moveTo>
                    <a:pt x="1462848" y="3102152"/>
                  </a:moveTo>
                  <a:lnTo>
                    <a:pt x="1448645" y="3102152"/>
                  </a:lnTo>
                  <a:lnTo>
                    <a:pt x="1406037" y="3118921"/>
                  </a:lnTo>
                  <a:lnTo>
                    <a:pt x="1349227" y="3135689"/>
                  </a:lnTo>
                  <a:lnTo>
                    <a:pt x="1335025" y="3135689"/>
                  </a:lnTo>
                  <a:lnTo>
                    <a:pt x="1335025" y="3169226"/>
                  </a:lnTo>
                  <a:lnTo>
                    <a:pt x="1349227" y="3169226"/>
                  </a:lnTo>
                  <a:lnTo>
                    <a:pt x="1406037" y="3152458"/>
                  </a:lnTo>
                  <a:lnTo>
                    <a:pt x="1462848" y="3152458"/>
                  </a:lnTo>
                  <a:lnTo>
                    <a:pt x="1462848" y="3102152"/>
                  </a:lnTo>
                  <a:close/>
                </a:path>
                <a:path w="5141595" h="3202940">
                  <a:moveTo>
                    <a:pt x="1022573" y="3152458"/>
                  </a:moveTo>
                  <a:lnTo>
                    <a:pt x="1012834" y="3153896"/>
                  </a:lnTo>
                  <a:lnTo>
                    <a:pt x="1022573" y="3153748"/>
                  </a:lnTo>
                  <a:lnTo>
                    <a:pt x="1022573" y="3152458"/>
                  </a:lnTo>
                  <a:close/>
                </a:path>
                <a:path w="5141595" h="3202940">
                  <a:moveTo>
                    <a:pt x="1235609" y="3135689"/>
                  </a:moveTo>
                  <a:lnTo>
                    <a:pt x="1223774" y="3138484"/>
                  </a:lnTo>
                  <a:lnTo>
                    <a:pt x="1235609" y="3138187"/>
                  </a:lnTo>
                  <a:lnTo>
                    <a:pt x="1235609" y="3135689"/>
                  </a:lnTo>
                  <a:close/>
                </a:path>
                <a:path w="5141595" h="3202940">
                  <a:moveTo>
                    <a:pt x="1675884" y="3051848"/>
                  </a:moveTo>
                  <a:lnTo>
                    <a:pt x="1647478" y="3068615"/>
                  </a:lnTo>
                  <a:lnTo>
                    <a:pt x="1604871" y="3068615"/>
                  </a:lnTo>
                  <a:lnTo>
                    <a:pt x="1548062" y="3085384"/>
                  </a:lnTo>
                  <a:lnTo>
                    <a:pt x="1562263" y="3118921"/>
                  </a:lnTo>
                  <a:lnTo>
                    <a:pt x="1604871" y="3118921"/>
                  </a:lnTo>
                  <a:lnTo>
                    <a:pt x="1661681" y="3102152"/>
                  </a:lnTo>
                  <a:lnTo>
                    <a:pt x="1690085" y="3085384"/>
                  </a:lnTo>
                  <a:lnTo>
                    <a:pt x="1675884" y="3051848"/>
                  </a:lnTo>
                  <a:close/>
                </a:path>
                <a:path w="5141595" h="3202940">
                  <a:moveTo>
                    <a:pt x="1874716" y="2951238"/>
                  </a:moveTo>
                  <a:lnTo>
                    <a:pt x="1832109" y="2968006"/>
                  </a:lnTo>
                  <a:lnTo>
                    <a:pt x="1761097" y="3018311"/>
                  </a:lnTo>
                  <a:lnTo>
                    <a:pt x="1775299" y="3051848"/>
                  </a:lnTo>
                  <a:lnTo>
                    <a:pt x="1846312" y="3001543"/>
                  </a:lnTo>
                  <a:lnTo>
                    <a:pt x="1888919" y="2984774"/>
                  </a:lnTo>
                  <a:lnTo>
                    <a:pt x="1874716" y="2951238"/>
                  </a:lnTo>
                  <a:close/>
                </a:path>
                <a:path w="5141595" h="3202940">
                  <a:moveTo>
                    <a:pt x="2059348" y="2800322"/>
                  </a:moveTo>
                  <a:lnTo>
                    <a:pt x="2030943" y="2833858"/>
                  </a:lnTo>
                  <a:lnTo>
                    <a:pt x="1974134" y="2884164"/>
                  </a:lnTo>
                  <a:lnTo>
                    <a:pt x="1959931" y="2900932"/>
                  </a:lnTo>
                  <a:lnTo>
                    <a:pt x="1974134" y="2917701"/>
                  </a:lnTo>
                  <a:lnTo>
                    <a:pt x="1988337" y="2917701"/>
                  </a:lnTo>
                  <a:lnTo>
                    <a:pt x="2045147" y="2867394"/>
                  </a:lnTo>
                  <a:lnTo>
                    <a:pt x="2073550" y="2833858"/>
                  </a:lnTo>
                  <a:lnTo>
                    <a:pt x="2059348" y="2800322"/>
                  </a:lnTo>
                  <a:close/>
                </a:path>
                <a:path w="5141595" h="3202940">
                  <a:moveTo>
                    <a:pt x="2229778" y="2632637"/>
                  </a:moveTo>
                  <a:lnTo>
                    <a:pt x="2187169" y="2666174"/>
                  </a:lnTo>
                  <a:lnTo>
                    <a:pt x="2144562" y="2733248"/>
                  </a:lnTo>
                  <a:lnTo>
                    <a:pt x="2130360" y="2733248"/>
                  </a:lnTo>
                  <a:lnTo>
                    <a:pt x="2158765" y="2766785"/>
                  </a:lnTo>
                  <a:lnTo>
                    <a:pt x="2158765" y="2750016"/>
                  </a:lnTo>
                  <a:lnTo>
                    <a:pt x="2215574" y="2699711"/>
                  </a:lnTo>
                  <a:lnTo>
                    <a:pt x="2243979" y="2666174"/>
                  </a:lnTo>
                  <a:lnTo>
                    <a:pt x="2229778" y="2632637"/>
                  </a:lnTo>
                  <a:close/>
                </a:path>
                <a:path w="5141595" h="3202940">
                  <a:moveTo>
                    <a:pt x="2371801" y="2431417"/>
                  </a:moveTo>
                  <a:lnTo>
                    <a:pt x="2286586" y="2548796"/>
                  </a:lnTo>
                  <a:lnTo>
                    <a:pt x="2314991" y="2582332"/>
                  </a:lnTo>
                  <a:lnTo>
                    <a:pt x="2400206" y="2464954"/>
                  </a:lnTo>
                  <a:lnTo>
                    <a:pt x="2371801" y="2431417"/>
                  </a:lnTo>
                  <a:close/>
                </a:path>
                <a:path w="5141595" h="3202940">
                  <a:moveTo>
                    <a:pt x="2513825" y="2230196"/>
                  </a:moveTo>
                  <a:lnTo>
                    <a:pt x="2485421" y="2280500"/>
                  </a:lnTo>
                  <a:lnTo>
                    <a:pt x="2428610" y="2347575"/>
                  </a:lnTo>
                  <a:lnTo>
                    <a:pt x="2457015" y="2381112"/>
                  </a:lnTo>
                  <a:lnTo>
                    <a:pt x="2499622" y="2314037"/>
                  </a:lnTo>
                  <a:lnTo>
                    <a:pt x="2542230" y="2263733"/>
                  </a:lnTo>
                  <a:lnTo>
                    <a:pt x="2513825" y="2230196"/>
                  </a:lnTo>
                  <a:close/>
                </a:path>
                <a:path w="5141595" h="3202940">
                  <a:moveTo>
                    <a:pt x="2655849" y="2028976"/>
                  </a:moveTo>
                  <a:lnTo>
                    <a:pt x="2627444" y="2062513"/>
                  </a:lnTo>
                  <a:lnTo>
                    <a:pt x="2584837" y="2146354"/>
                  </a:lnTo>
                  <a:lnTo>
                    <a:pt x="2570634" y="2146354"/>
                  </a:lnTo>
                  <a:lnTo>
                    <a:pt x="2599039" y="2179891"/>
                  </a:lnTo>
                  <a:lnTo>
                    <a:pt x="2599039" y="2163123"/>
                  </a:lnTo>
                  <a:lnTo>
                    <a:pt x="2655849" y="2096049"/>
                  </a:lnTo>
                  <a:lnTo>
                    <a:pt x="2684254" y="2045743"/>
                  </a:lnTo>
                  <a:lnTo>
                    <a:pt x="2655849" y="2028976"/>
                  </a:lnTo>
                  <a:close/>
                </a:path>
                <a:path w="5141595" h="3202940">
                  <a:moveTo>
                    <a:pt x="2769468" y="1810986"/>
                  </a:moveTo>
                  <a:lnTo>
                    <a:pt x="2726861" y="1894828"/>
                  </a:lnTo>
                  <a:lnTo>
                    <a:pt x="2712659" y="1928365"/>
                  </a:lnTo>
                  <a:lnTo>
                    <a:pt x="2726861" y="1961902"/>
                  </a:lnTo>
                  <a:lnTo>
                    <a:pt x="2755266" y="1911596"/>
                  </a:lnTo>
                  <a:lnTo>
                    <a:pt x="2797873" y="1827754"/>
                  </a:lnTo>
                  <a:lnTo>
                    <a:pt x="2769468" y="1810986"/>
                  </a:lnTo>
                  <a:close/>
                </a:path>
                <a:path w="5141595" h="3202940">
                  <a:moveTo>
                    <a:pt x="2883087" y="1576228"/>
                  </a:moveTo>
                  <a:lnTo>
                    <a:pt x="2854683" y="1626534"/>
                  </a:lnTo>
                  <a:lnTo>
                    <a:pt x="2826278" y="1710376"/>
                  </a:lnTo>
                  <a:lnTo>
                    <a:pt x="2854683" y="1727145"/>
                  </a:lnTo>
                  <a:lnTo>
                    <a:pt x="2897290" y="1643302"/>
                  </a:lnTo>
                  <a:lnTo>
                    <a:pt x="2911492" y="1592997"/>
                  </a:lnTo>
                  <a:lnTo>
                    <a:pt x="2883087" y="1576228"/>
                  </a:lnTo>
                  <a:close/>
                </a:path>
                <a:path w="5141595" h="3202940">
                  <a:moveTo>
                    <a:pt x="2982504" y="1341471"/>
                  </a:moveTo>
                  <a:lnTo>
                    <a:pt x="2954100" y="1425313"/>
                  </a:lnTo>
                  <a:lnTo>
                    <a:pt x="2925695" y="1475619"/>
                  </a:lnTo>
                  <a:lnTo>
                    <a:pt x="2954100" y="1492387"/>
                  </a:lnTo>
                  <a:lnTo>
                    <a:pt x="2982504" y="1442082"/>
                  </a:lnTo>
                  <a:lnTo>
                    <a:pt x="3010909" y="1358239"/>
                  </a:lnTo>
                  <a:lnTo>
                    <a:pt x="2982504" y="1341471"/>
                  </a:lnTo>
                  <a:close/>
                </a:path>
                <a:path w="5141595" h="3202940">
                  <a:moveTo>
                    <a:pt x="3103876" y="1172250"/>
                  </a:moveTo>
                  <a:lnTo>
                    <a:pt x="3055072" y="1203650"/>
                  </a:lnTo>
                  <a:lnTo>
                    <a:pt x="3039314" y="1240861"/>
                  </a:lnTo>
                  <a:lnTo>
                    <a:pt x="3067719" y="1257628"/>
                  </a:lnTo>
                  <a:lnTo>
                    <a:pt x="3103876" y="1172250"/>
                  </a:lnTo>
                  <a:close/>
                </a:path>
                <a:path w="5141595" h="3202940">
                  <a:moveTo>
                    <a:pt x="3096124" y="1123482"/>
                  </a:moveTo>
                  <a:lnTo>
                    <a:pt x="3081921" y="1140250"/>
                  </a:lnTo>
                  <a:lnTo>
                    <a:pt x="3055072" y="1203650"/>
                  </a:lnTo>
                  <a:lnTo>
                    <a:pt x="3103876" y="1172250"/>
                  </a:lnTo>
                  <a:lnTo>
                    <a:pt x="3110326" y="1157019"/>
                  </a:lnTo>
                  <a:lnTo>
                    <a:pt x="3124528" y="1140250"/>
                  </a:lnTo>
                  <a:lnTo>
                    <a:pt x="3096124" y="1123482"/>
                  </a:lnTo>
                  <a:close/>
                </a:path>
                <a:path w="5141595" h="3202940">
                  <a:moveTo>
                    <a:pt x="3244125" y="912549"/>
                  </a:moveTo>
                  <a:lnTo>
                    <a:pt x="3194183" y="947290"/>
                  </a:lnTo>
                  <a:lnTo>
                    <a:pt x="3181338" y="972565"/>
                  </a:lnTo>
                  <a:lnTo>
                    <a:pt x="3152933" y="1022871"/>
                  </a:lnTo>
                  <a:lnTo>
                    <a:pt x="3181338" y="1039641"/>
                  </a:lnTo>
                  <a:lnTo>
                    <a:pt x="3195540" y="989335"/>
                  </a:lnTo>
                  <a:lnTo>
                    <a:pt x="3252350" y="922261"/>
                  </a:lnTo>
                  <a:lnTo>
                    <a:pt x="3244125" y="912549"/>
                  </a:lnTo>
                  <a:close/>
                </a:path>
                <a:path w="5141595" h="3202940">
                  <a:moveTo>
                    <a:pt x="3223945" y="888724"/>
                  </a:moveTo>
                  <a:lnTo>
                    <a:pt x="3194183" y="947290"/>
                  </a:lnTo>
                  <a:lnTo>
                    <a:pt x="3244125" y="912549"/>
                  </a:lnTo>
                  <a:lnTo>
                    <a:pt x="3223945" y="888724"/>
                  </a:lnTo>
                  <a:close/>
                </a:path>
                <a:path w="5141595" h="3202940">
                  <a:moveTo>
                    <a:pt x="3333776" y="799668"/>
                  </a:moveTo>
                  <a:lnTo>
                    <a:pt x="3297922" y="825152"/>
                  </a:lnTo>
                  <a:lnTo>
                    <a:pt x="3309160" y="838419"/>
                  </a:lnTo>
                  <a:lnTo>
                    <a:pt x="3333776" y="799668"/>
                  </a:lnTo>
                  <a:close/>
                </a:path>
                <a:path w="5141595" h="3202940">
                  <a:moveTo>
                    <a:pt x="3383204" y="707852"/>
                  </a:moveTo>
                  <a:lnTo>
                    <a:pt x="3307324" y="763057"/>
                  </a:lnTo>
                  <a:lnTo>
                    <a:pt x="3280755" y="804882"/>
                  </a:lnTo>
                  <a:lnTo>
                    <a:pt x="3297922" y="825152"/>
                  </a:lnTo>
                  <a:lnTo>
                    <a:pt x="3333776" y="799668"/>
                  </a:lnTo>
                  <a:lnTo>
                    <a:pt x="3351767" y="771345"/>
                  </a:lnTo>
                  <a:lnTo>
                    <a:pt x="3394374" y="721041"/>
                  </a:lnTo>
                  <a:lnTo>
                    <a:pt x="3383204" y="707852"/>
                  </a:lnTo>
                  <a:close/>
                </a:path>
                <a:path w="5141595" h="3202940">
                  <a:moveTo>
                    <a:pt x="3365969" y="687504"/>
                  </a:moveTo>
                  <a:lnTo>
                    <a:pt x="3323362" y="737809"/>
                  </a:lnTo>
                  <a:lnTo>
                    <a:pt x="3307324" y="763057"/>
                  </a:lnTo>
                  <a:lnTo>
                    <a:pt x="3383204" y="707852"/>
                  </a:lnTo>
                  <a:lnTo>
                    <a:pt x="3365969" y="687504"/>
                  </a:lnTo>
                  <a:close/>
                </a:path>
                <a:path w="5141595" h="3202940">
                  <a:moveTo>
                    <a:pt x="3478416" y="638582"/>
                  </a:moveTo>
                  <a:lnTo>
                    <a:pt x="3463475" y="649453"/>
                  </a:lnTo>
                  <a:lnTo>
                    <a:pt x="3465386" y="653967"/>
                  </a:lnTo>
                  <a:lnTo>
                    <a:pt x="3478416" y="638582"/>
                  </a:lnTo>
                  <a:close/>
                </a:path>
                <a:path w="5141595" h="3202940">
                  <a:moveTo>
                    <a:pt x="3555663" y="531773"/>
                  </a:moveTo>
                  <a:lnTo>
                    <a:pt x="3476607" y="590414"/>
                  </a:lnTo>
                  <a:lnTo>
                    <a:pt x="3451184" y="620430"/>
                  </a:lnTo>
                  <a:lnTo>
                    <a:pt x="3463475" y="649453"/>
                  </a:lnTo>
                  <a:lnTo>
                    <a:pt x="3478416" y="638582"/>
                  </a:lnTo>
                  <a:lnTo>
                    <a:pt x="3507994" y="603661"/>
                  </a:lnTo>
                  <a:lnTo>
                    <a:pt x="3564803" y="553356"/>
                  </a:lnTo>
                  <a:lnTo>
                    <a:pt x="3555663" y="531773"/>
                  </a:lnTo>
                  <a:close/>
                </a:path>
                <a:path w="5141595" h="3202940">
                  <a:moveTo>
                    <a:pt x="3551448" y="521819"/>
                  </a:moveTo>
                  <a:lnTo>
                    <a:pt x="3531819" y="536451"/>
                  </a:lnTo>
                  <a:lnTo>
                    <a:pt x="3493791" y="570125"/>
                  </a:lnTo>
                  <a:lnTo>
                    <a:pt x="3476607" y="590414"/>
                  </a:lnTo>
                  <a:lnTo>
                    <a:pt x="3555663" y="531773"/>
                  </a:lnTo>
                  <a:lnTo>
                    <a:pt x="3551448" y="521819"/>
                  </a:lnTo>
                  <a:close/>
                </a:path>
                <a:path w="5141595" h="3202940">
                  <a:moveTo>
                    <a:pt x="3550601" y="519819"/>
                  </a:moveTo>
                  <a:lnTo>
                    <a:pt x="3531819" y="536451"/>
                  </a:lnTo>
                  <a:lnTo>
                    <a:pt x="3551448" y="521819"/>
                  </a:lnTo>
                  <a:lnTo>
                    <a:pt x="3550601" y="519819"/>
                  </a:lnTo>
                  <a:close/>
                </a:path>
                <a:path w="5141595" h="3202940">
                  <a:moveTo>
                    <a:pt x="3739390" y="395491"/>
                  </a:moveTo>
                  <a:lnTo>
                    <a:pt x="3735232" y="398576"/>
                  </a:lnTo>
                  <a:lnTo>
                    <a:pt x="3735232" y="402441"/>
                  </a:lnTo>
                  <a:lnTo>
                    <a:pt x="3720890" y="409214"/>
                  </a:lnTo>
                  <a:lnTo>
                    <a:pt x="3625912" y="479666"/>
                  </a:lnTo>
                  <a:lnTo>
                    <a:pt x="3635815" y="503052"/>
                  </a:lnTo>
                  <a:lnTo>
                    <a:pt x="3678421" y="469515"/>
                  </a:lnTo>
                  <a:lnTo>
                    <a:pt x="3735232" y="435978"/>
                  </a:lnTo>
                  <a:lnTo>
                    <a:pt x="3749434" y="419209"/>
                  </a:lnTo>
                  <a:lnTo>
                    <a:pt x="3739390" y="395491"/>
                  </a:lnTo>
                  <a:close/>
                </a:path>
                <a:path w="5141595" h="3202940">
                  <a:moveTo>
                    <a:pt x="3720890" y="409214"/>
                  </a:moveTo>
                  <a:lnTo>
                    <a:pt x="3664220" y="435978"/>
                  </a:lnTo>
                  <a:lnTo>
                    <a:pt x="3621613" y="469515"/>
                  </a:lnTo>
                  <a:lnTo>
                    <a:pt x="3625912" y="479666"/>
                  </a:lnTo>
                  <a:lnTo>
                    <a:pt x="3720890" y="409214"/>
                  </a:lnTo>
                  <a:close/>
                </a:path>
                <a:path w="5141595" h="3202940">
                  <a:moveTo>
                    <a:pt x="3735232" y="385672"/>
                  </a:moveTo>
                  <a:lnTo>
                    <a:pt x="3735232" y="398576"/>
                  </a:lnTo>
                  <a:lnTo>
                    <a:pt x="3739390" y="395491"/>
                  </a:lnTo>
                  <a:lnTo>
                    <a:pt x="3735232" y="385672"/>
                  </a:lnTo>
                  <a:close/>
                </a:path>
                <a:path w="5141595" h="3202940">
                  <a:moveTo>
                    <a:pt x="3934066" y="268293"/>
                  </a:moveTo>
                  <a:lnTo>
                    <a:pt x="3820447" y="335367"/>
                  </a:lnTo>
                  <a:lnTo>
                    <a:pt x="3834649" y="368904"/>
                  </a:lnTo>
                  <a:lnTo>
                    <a:pt x="3911258" y="323678"/>
                  </a:lnTo>
                  <a:lnTo>
                    <a:pt x="3943152" y="300475"/>
                  </a:lnTo>
                  <a:lnTo>
                    <a:pt x="3934066" y="268293"/>
                  </a:lnTo>
                  <a:close/>
                </a:path>
                <a:path w="5141595" h="3202940">
                  <a:moveTo>
                    <a:pt x="3943152" y="300475"/>
                  </a:moveTo>
                  <a:lnTo>
                    <a:pt x="3911258" y="323678"/>
                  </a:lnTo>
                  <a:lnTo>
                    <a:pt x="3919863" y="318598"/>
                  </a:lnTo>
                  <a:lnTo>
                    <a:pt x="3948268" y="318598"/>
                  </a:lnTo>
                  <a:lnTo>
                    <a:pt x="3943152" y="300475"/>
                  </a:lnTo>
                  <a:close/>
                </a:path>
                <a:path w="5141595" h="3202940">
                  <a:moveTo>
                    <a:pt x="4147102" y="184452"/>
                  </a:moveTo>
                  <a:lnTo>
                    <a:pt x="4033483" y="234756"/>
                  </a:lnTo>
                  <a:lnTo>
                    <a:pt x="4047685" y="268293"/>
                  </a:lnTo>
                  <a:lnTo>
                    <a:pt x="4137033" y="228734"/>
                  </a:lnTo>
                  <a:lnTo>
                    <a:pt x="4159186" y="212989"/>
                  </a:lnTo>
                  <a:lnTo>
                    <a:pt x="4147102" y="184452"/>
                  </a:lnTo>
                  <a:close/>
                </a:path>
                <a:path w="5141595" h="3202940">
                  <a:moveTo>
                    <a:pt x="4159186" y="212989"/>
                  </a:moveTo>
                  <a:lnTo>
                    <a:pt x="4137033" y="228734"/>
                  </a:lnTo>
                  <a:lnTo>
                    <a:pt x="4161303" y="217989"/>
                  </a:lnTo>
                  <a:lnTo>
                    <a:pt x="4159186" y="212989"/>
                  </a:lnTo>
                  <a:close/>
                </a:path>
                <a:path w="5141595" h="3202940">
                  <a:moveTo>
                    <a:pt x="4360138" y="100610"/>
                  </a:moveTo>
                  <a:lnTo>
                    <a:pt x="4317530" y="117378"/>
                  </a:lnTo>
                  <a:lnTo>
                    <a:pt x="4260721" y="134146"/>
                  </a:lnTo>
                  <a:lnTo>
                    <a:pt x="4246519" y="150915"/>
                  </a:lnTo>
                  <a:lnTo>
                    <a:pt x="4246519" y="184452"/>
                  </a:lnTo>
                  <a:lnTo>
                    <a:pt x="4274922" y="167683"/>
                  </a:lnTo>
                  <a:lnTo>
                    <a:pt x="4331733" y="150915"/>
                  </a:lnTo>
                  <a:lnTo>
                    <a:pt x="4348527" y="144305"/>
                  </a:lnTo>
                  <a:lnTo>
                    <a:pt x="4371789" y="128124"/>
                  </a:lnTo>
                  <a:lnTo>
                    <a:pt x="4360138" y="100610"/>
                  </a:lnTo>
                  <a:close/>
                </a:path>
                <a:path w="5141595" h="3202940">
                  <a:moveTo>
                    <a:pt x="4371789" y="128124"/>
                  </a:moveTo>
                  <a:lnTo>
                    <a:pt x="4348527" y="144305"/>
                  </a:lnTo>
                  <a:lnTo>
                    <a:pt x="4374339" y="134146"/>
                  </a:lnTo>
                  <a:lnTo>
                    <a:pt x="4371789" y="128124"/>
                  </a:lnTo>
                  <a:close/>
                </a:path>
                <a:path w="5141595" h="3202940">
                  <a:moveTo>
                    <a:pt x="4587377" y="50304"/>
                  </a:moveTo>
                  <a:lnTo>
                    <a:pt x="4573173" y="50304"/>
                  </a:lnTo>
                  <a:lnTo>
                    <a:pt x="4516363" y="67072"/>
                  </a:lnTo>
                  <a:lnTo>
                    <a:pt x="4459555" y="67072"/>
                  </a:lnTo>
                  <a:lnTo>
                    <a:pt x="4459555" y="117378"/>
                  </a:lnTo>
                  <a:lnTo>
                    <a:pt x="4573173" y="83841"/>
                  </a:lnTo>
                  <a:lnTo>
                    <a:pt x="4587377" y="83841"/>
                  </a:lnTo>
                  <a:lnTo>
                    <a:pt x="4587377" y="50304"/>
                  </a:lnTo>
                  <a:close/>
                </a:path>
                <a:path w="5141595" h="3202940">
                  <a:moveTo>
                    <a:pt x="4814614" y="16767"/>
                  </a:moveTo>
                  <a:lnTo>
                    <a:pt x="4757806" y="33536"/>
                  </a:lnTo>
                  <a:lnTo>
                    <a:pt x="4686792" y="33536"/>
                  </a:lnTo>
                  <a:lnTo>
                    <a:pt x="4686792" y="67072"/>
                  </a:lnTo>
                  <a:lnTo>
                    <a:pt x="4814614" y="67072"/>
                  </a:lnTo>
                  <a:lnTo>
                    <a:pt x="4814614" y="16767"/>
                  </a:lnTo>
                  <a:close/>
                </a:path>
                <a:path w="5141595" h="3202940">
                  <a:moveTo>
                    <a:pt x="5027651" y="16767"/>
                  </a:moveTo>
                  <a:lnTo>
                    <a:pt x="4899830" y="16767"/>
                  </a:lnTo>
                  <a:lnTo>
                    <a:pt x="4914031" y="50304"/>
                  </a:lnTo>
                  <a:lnTo>
                    <a:pt x="5041853" y="50304"/>
                  </a:lnTo>
                  <a:lnTo>
                    <a:pt x="5027651" y="16767"/>
                  </a:lnTo>
                  <a:close/>
                </a:path>
                <a:path w="5141595" h="3202940">
                  <a:moveTo>
                    <a:pt x="5141271" y="0"/>
                  </a:moveTo>
                  <a:lnTo>
                    <a:pt x="5127067" y="0"/>
                  </a:lnTo>
                  <a:lnTo>
                    <a:pt x="5127067" y="33536"/>
                  </a:lnTo>
                  <a:lnTo>
                    <a:pt x="5141271" y="33536"/>
                  </a:lnTo>
                  <a:lnTo>
                    <a:pt x="5141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2909546" y="2449777"/>
              <a:ext cx="5155565" cy="3202940"/>
            </a:xfrm>
            <a:custGeom>
              <a:avLst/>
              <a:gdLst/>
              <a:ahLst/>
              <a:cxnLst/>
              <a:rect l="l" t="t" r="r" b="b"/>
              <a:pathLst>
                <a:path w="5155565" h="3202940">
                  <a:moveTo>
                    <a:pt x="1292418" y="3169226"/>
                  </a:moveTo>
                  <a:lnTo>
                    <a:pt x="0" y="3169226"/>
                  </a:lnTo>
                  <a:lnTo>
                    <a:pt x="0" y="3202763"/>
                  </a:lnTo>
                  <a:lnTo>
                    <a:pt x="1036774" y="3202763"/>
                  </a:lnTo>
                  <a:lnTo>
                    <a:pt x="1292418" y="3169226"/>
                  </a:lnTo>
                  <a:close/>
                </a:path>
                <a:path w="5155565" h="3202940">
                  <a:moveTo>
                    <a:pt x="1406037" y="3152458"/>
                  </a:moveTo>
                  <a:lnTo>
                    <a:pt x="1036774" y="3152458"/>
                  </a:lnTo>
                  <a:lnTo>
                    <a:pt x="923155" y="3169226"/>
                  </a:lnTo>
                  <a:lnTo>
                    <a:pt x="1349227" y="3169226"/>
                  </a:lnTo>
                  <a:lnTo>
                    <a:pt x="1406037" y="3152458"/>
                  </a:lnTo>
                  <a:close/>
                </a:path>
                <a:path w="5155565" h="3202940">
                  <a:moveTo>
                    <a:pt x="1505454" y="3135689"/>
                  </a:moveTo>
                  <a:lnTo>
                    <a:pt x="1292418" y="3135689"/>
                  </a:lnTo>
                  <a:lnTo>
                    <a:pt x="1164596" y="3152458"/>
                  </a:lnTo>
                  <a:lnTo>
                    <a:pt x="1462846" y="3152458"/>
                  </a:lnTo>
                  <a:lnTo>
                    <a:pt x="1505454" y="3135689"/>
                  </a:lnTo>
                  <a:close/>
                </a:path>
                <a:path w="5155565" h="3202940">
                  <a:moveTo>
                    <a:pt x="4573173" y="83841"/>
                  </a:moveTo>
                  <a:lnTo>
                    <a:pt x="4445351" y="83841"/>
                  </a:lnTo>
                  <a:lnTo>
                    <a:pt x="4274922" y="134146"/>
                  </a:lnTo>
                  <a:lnTo>
                    <a:pt x="4161303" y="184452"/>
                  </a:lnTo>
                  <a:lnTo>
                    <a:pt x="4033481" y="234756"/>
                  </a:lnTo>
                  <a:lnTo>
                    <a:pt x="3919863" y="285062"/>
                  </a:lnTo>
                  <a:lnTo>
                    <a:pt x="3848851" y="318598"/>
                  </a:lnTo>
                  <a:lnTo>
                    <a:pt x="3792040" y="352135"/>
                  </a:lnTo>
                  <a:lnTo>
                    <a:pt x="3735232" y="402441"/>
                  </a:lnTo>
                  <a:lnTo>
                    <a:pt x="3621612" y="469515"/>
                  </a:lnTo>
                  <a:lnTo>
                    <a:pt x="3550599" y="519819"/>
                  </a:lnTo>
                  <a:lnTo>
                    <a:pt x="3436981" y="620430"/>
                  </a:lnTo>
                  <a:lnTo>
                    <a:pt x="3280754" y="804882"/>
                  </a:lnTo>
                  <a:lnTo>
                    <a:pt x="3223944" y="888724"/>
                  </a:lnTo>
                  <a:lnTo>
                    <a:pt x="3181337" y="972565"/>
                  </a:lnTo>
                  <a:lnTo>
                    <a:pt x="3124527" y="1056408"/>
                  </a:lnTo>
                  <a:lnTo>
                    <a:pt x="3081921" y="1140250"/>
                  </a:lnTo>
                  <a:lnTo>
                    <a:pt x="2996707" y="1341471"/>
                  </a:lnTo>
                  <a:lnTo>
                    <a:pt x="2954100" y="1425313"/>
                  </a:lnTo>
                  <a:lnTo>
                    <a:pt x="2868884" y="1626534"/>
                  </a:lnTo>
                  <a:lnTo>
                    <a:pt x="2826278" y="1710376"/>
                  </a:lnTo>
                  <a:lnTo>
                    <a:pt x="2769468" y="1810986"/>
                  </a:lnTo>
                  <a:lnTo>
                    <a:pt x="2641646" y="2062513"/>
                  </a:lnTo>
                  <a:lnTo>
                    <a:pt x="2584837" y="2146354"/>
                  </a:lnTo>
                  <a:lnTo>
                    <a:pt x="2542230" y="2213428"/>
                  </a:lnTo>
                  <a:lnTo>
                    <a:pt x="2485420" y="2280500"/>
                  </a:lnTo>
                  <a:lnTo>
                    <a:pt x="2386003" y="2414649"/>
                  </a:lnTo>
                  <a:lnTo>
                    <a:pt x="2300789" y="2548796"/>
                  </a:lnTo>
                  <a:lnTo>
                    <a:pt x="2144562" y="2733248"/>
                  </a:lnTo>
                  <a:lnTo>
                    <a:pt x="1917324" y="2934469"/>
                  </a:lnTo>
                  <a:lnTo>
                    <a:pt x="1846312" y="2968006"/>
                  </a:lnTo>
                  <a:lnTo>
                    <a:pt x="1775299" y="3018311"/>
                  </a:lnTo>
                  <a:lnTo>
                    <a:pt x="1647478" y="3068615"/>
                  </a:lnTo>
                  <a:lnTo>
                    <a:pt x="1604871" y="3068615"/>
                  </a:lnTo>
                  <a:lnTo>
                    <a:pt x="1548061" y="3085384"/>
                  </a:lnTo>
                  <a:lnTo>
                    <a:pt x="1505454" y="3102152"/>
                  </a:lnTo>
                  <a:lnTo>
                    <a:pt x="1462846" y="3102152"/>
                  </a:lnTo>
                  <a:lnTo>
                    <a:pt x="1349227" y="3135689"/>
                  </a:lnTo>
                  <a:lnTo>
                    <a:pt x="1519656" y="3135689"/>
                  </a:lnTo>
                  <a:lnTo>
                    <a:pt x="1562263" y="3118921"/>
                  </a:lnTo>
                  <a:lnTo>
                    <a:pt x="1619073" y="3118921"/>
                  </a:lnTo>
                  <a:lnTo>
                    <a:pt x="1704287" y="3085384"/>
                  </a:lnTo>
                  <a:lnTo>
                    <a:pt x="1775299" y="3051848"/>
                  </a:lnTo>
                  <a:lnTo>
                    <a:pt x="1917324" y="2968006"/>
                  </a:lnTo>
                  <a:lnTo>
                    <a:pt x="1988336" y="2917701"/>
                  </a:lnTo>
                  <a:lnTo>
                    <a:pt x="2045145" y="2867394"/>
                  </a:lnTo>
                  <a:lnTo>
                    <a:pt x="2059348" y="2867394"/>
                  </a:lnTo>
                  <a:lnTo>
                    <a:pt x="2116157" y="2817089"/>
                  </a:lnTo>
                  <a:lnTo>
                    <a:pt x="2314991" y="2582332"/>
                  </a:lnTo>
                  <a:lnTo>
                    <a:pt x="2513825" y="2314037"/>
                  </a:lnTo>
                  <a:lnTo>
                    <a:pt x="2556432" y="2230196"/>
                  </a:lnTo>
                  <a:lnTo>
                    <a:pt x="2613242" y="2163123"/>
                  </a:lnTo>
                  <a:lnTo>
                    <a:pt x="2655849" y="2096049"/>
                  </a:lnTo>
                  <a:lnTo>
                    <a:pt x="2712657" y="2012207"/>
                  </a:lnTo>
                  <a:lnTo>
                    <a:pt x="2712657" y="1995439"/>
                  </a:lnTo>
                  <a:lnTo>
                    <a:pt x="2755266" y="1911596"/>
                  </a:lnTo>
                  <a:lnTo>
                    <a:pt x="2812074" y="1827754"/>
                  </a:lnTo>
                  <a:lnTo>
                    <a:pt x="2854683" y="1727145"/>
                  </a:lnTo>
                  <a:lnTo>
                    <a:pt x="2897290" y="1643302"/>
                  </a:lnTo>
                  <a:lnTo>
                    <a:pt x="3025110" y="1341471"/>
                  </a:lnTo>
                  <a:lnTo>
                    <a:pt x="3067719" y="1257628"/>
                  </a:lnTo>
                  <a:lnTo>
                    <a:pt x="3110326" y="1157019"/>
                  </a:lnTo>
                  <a:lnTo>
                    <a:pt x="3167136" y="1073176"/>
                  </a:lnTo>
                  <a:lnTo>
                    <a:pt x="3252350" y="905493"/>
                  </a:lnTo>
                  <a:lnTo>
                    <a:pt x="3309160" y="838419"/>
                  </a:lnTo>
                  <a:lnTo>
                    <a:pt x="3351766" y="771345"/>
                  </a:lnTo>
                  <a:lnTo>
                    <a:pt x="3408577" y="704272"/>
                  </a:lnTo>
                  <a:lnTo>
                    <a:pt x="3579004" y="553356"/>
                  </a:lnTo>
                  <a:lnTo>
                    <a:pt x="3621612" y="503052"/>
                  </a:lnTo>
                  <a:lnTo>
                    <a:pt x="3692624" y="469515"/>
                  </a:lnTo>
                  <a:lnTo>
                    <a:pt x="3749433" y="435978"/>
                  </a:lnTo>
                  <a:lnTo>
                    <a:pt x="3806243" y="385672"/>
                  </a:lnTo>
                  <a:lnTo>
                    <a:pt x="3863052" y="352135"/>
                  </a:lnTo>
                  <a:lnTo>
                    <a:pt x="3934065" y="318598"/>
                  </a:lnTo>
                  <a:lnTo>
                    <a:pt x="4274922" y="167683"/>
                  </a:lnTo>
                  <a:lnTo>
                    <a:pt x="4345934" y="150915"/>
                  </a:lnTo>
                  <a:lnTo>
                    <a:pt x="4573173" y="83841"/>
                  </a:lnTo>
                  <a:close/>
                </a:path>
                <a:path w="5155565" h="3202940">
                  <a:moveTo>
                    <a:pt x="4928234" y="50304"/>
                  </a:moveTo>
                  <a:lnTo>
                    <a:pt x="4573173" y="50304"/>
                  </a:lnTo>
                  <a:lnTo>
                    <a:pt x="4459555" y="83841"/>
                  </a:lnTo>
                  <a:lnTo>
                    <a:pt x="4629983" y="83841"/>
                  </a:lnTo>
                  <a:lnTo>
                    <a:pt x="4757804" y="67072"/>
                  </a:lnTo>
                  <a:lnTo>
                    <a:pt x="4871424" y="67072"/>
                  </a:lnTo>
                  <a:lnTo>
                    <a:pt x="4928234" y="50304"/>
                  </a:lnTo>
                  <a:close/>
                </a:path>
                <a:path w="5155565" h="3202940">
                  <a:moveTo>
                    <a:pt x="5141269" y="0"/>
                  </a:moveTo>
                  <a:lnTo>
                    <a:pt x="5112865" y="0"/>
                  </a:lnTo>
                  <a:lnTo>
                    <a:pt x="5070257" y="16767"/>
                  </a:lnTo>
                  <a:lnTo>
                    <a:pt x="4814614" y="16767"/>
                  </a:lnTo>
                  <a:lnTo>
                    <a:pt x="4757804" y="33536"/>
                  </a:lnTo>
                  <a:lnTo>
                    <a:pt x="4629983" y="50304"/>
                  </a:lnTo>
                  <a:lnTo>
                    <a:pt x="5112865" y="50304"/>
                  </a:lnTo>
                  <a:lnTo>
                    <a:pt x="5155472" y="33536"/>
                  </a:lnTo>
                  <a:lnTo>
                    <a:pt x="5141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400798" y="2433008"/>
              <a:ext cx="5155565" cy="3202940"/>
            </a:xfrm>
            <a:custGeom>
              <a:avLst/>
              <a:gdLst/>
              <a:ahLst/>
              <a:cxnLst/>
              <a:rect l="l" t="t" r="r" b="b"/>
              <a:pathLst>
                <a:path w="5155565" h="3202940">
                  <a:moveTo>
                    <a:pt x="127821" y="3169227"/>
                  </a:moveTo>
                  <a:lnTo>
                    <a:pt x="0" y="3169227"/>
                  </a:lnTo>
                  <a:lnTo>
                    <a:pt x="0" y="3202764"/>
                  </a:lnTo>
                  <a:lnTo>
                    <a:pt x="127821" y="3202764"/>
                  </a:lnTo>
                  <a:lnTo>
                    <a:pt x="127821" y="3169227"/>
                  </a:lnTo>
                  <a:close/>
                </a:path>
                <a:path w="5155565" h="3202940">
                  <a:moveTo>
                    <a:pt x="355060" y="3169227"/>
                  </a:moveTo>
                  <a:lnTo>
                    <a:pt x="227238" y="3169227"/>
                  </a:lnTo>
                  <a:lnTo>
                    <a:pt x="227238" y="3202764"/>
                  </a:lnTo>
                  <a:lnTo>
                    <a:pt x="355060" y="3202764"/>
                  </a:lnTo>
                  <a:lnTo>
                    <a:pt x="355060" y="3169227"/>
                  </a:lnTo>
                  <a:close/>
                </a:path>
                <a:path w="5155565" h="3202940">
                  <a:moveTo>
                    <a:pt x="582298" y="3169227"/>
                  </a:moveTo>
                  <a:lnTo>
                    <a:pt x="454477" y="3169227"/>
                  </a:lnTo>
                  <a:lnTo>
                    <a:pt x="454477" y="3202764"/>
                  </a:lnTo>
                  <a:lnTo>
                    <a:pt x="582298" y="3202764"/>
                  </a:lnTo>
                  <a:lnTo>
                    <a:pt x="582298" y="3169227"/>
                  </a:lnTo>
                  <a:close/>
                </a:path>
                <a:path w="5155565" h="3202940">
                  <a:moveTo>
                    <a:pt x="795334" y="3169227"/>
                  </a:moveTo>
                  <a:lnTo>
                    <a:pt x="667513" y="3169227"/>
                  </a:lnTo>
                  <a:lnTo>
                    <a:pt x="667513" y="3202764"/>
                  </a:lnTo>
                  <a:lnTo>
                    <a:pt x="795334" y="3202764"/>
                  </a:lnTo>
                  <a:lnTo>
                    <a:pt x="795334" y="3169227"/>
                  </a:lnTo>
                  <a:close/>
                </a:path>
                <a:path w="5155565" h="3202940">
                  <a:moveTo>
                    <a:pt x="1022573" y="3153945"/>
                  </a:moveTo>
                  <a:lnTo>
                    <a:pt x="894751" y="3155856"/>
                  </a:lnTo>
                  <a:lnTo>
                    <a:pt x="894751" y="3202764"/>
                  </a:lnTo>
                  <a:lnTo>
                    <a:pt x="923156" y="3202764"/>
                  </a:lnTo>
                  <a:lnTo>
                    <a:pt x="1022573" y="3185995"/>
                  </a:lnTo>
                  <a:lnTo>
                    <a:pt x="1022573" y="3153945"/>
                  </a:lnTo>
                  <a:close/>
                </a:path>
                <a:path w="5155565" h="3202940">
                  <a:moveTo>
                    <a:pt x="1249812" y="3169227"/>
                  </a:moveTo>
                  <a:lnTo>
                    <a:pt x="1121990" y="3169227"/>
                  </a:lnTo>
                  <a:lnTo>
                    <a:pt x="1121990" y="3185995"/>
                  </a:lnTo>
                  <a:lnTo>
                    <a:pt x="1178800" y="3185995"/>
                  </a:lnTo>
                  <a:lnTo>
                    <a:pt x="1249812" y="3169227"/>
                  </a:lnTo>
                  <a:close/>
                </a:path>
                <a:path w="5155565" h="3202940">
                  <a:moveTo>
                    <a:pt x="894751" y="3169227"/>
                  </a:moveTo>
                  <a:lnTo>
                    <a:pt x="0" y="3169227"/>
                  </a:lnTo>
                  <a:lnTo>
                    <a:pt x="894751" y="3169227"/>
                  </a:lnTo>
                  <a:close/>
                </a:path>
                <a:path w="5155565" h="3202940">
                  <a:moveTo>
                    <a:pt x="1121990" y="3169227"/>
                  </a:moveTo>
                  <a:lnTo>
                    <a:pt x="1022573" y="3169227"/>
                  </a:lnTo>
                  <a:lnTo>
                    <a:pt x="1121990" y="3169227"/>
                  </a:lnTo>
                  <a:close/>
                </a:path>
                <a:path w="5155565" h="3202940">
                  <a:moveTo>
                    <a:pt x="1249812" y="3135689"/>
                  </a:moveTo>
                  <a:lnTo>
                    <a:pt x="1178800" y="3135689"/>
                  </a:lnTo>
                  <a:lnTo>
                    <a:pt x="1121990" y="3152460"/>
                  </a:lnTo>
                  <a:lnTo>
                    <a:pt x="1121990" y="3169227"/>
                  </a:lnTo>
                  <a:lnTo>
                    <a:pt x="1249812" y="3169227"/>
                  </a:lnTo>
                  <a:lnTo>
                    <a:pt x="1249812" y="3135689"/>
                  </a:lnTo>
                  <a:close/>
                </a:path>
                <a:path w="5155565" h="3202940">
                  <a:moveTo>
                    <a:pt x="1462848" y="3102154"/>
                  </a:moveTo>
                  <a:lnTo>
                    <a:pt x="1406038" y="3118921"/>
                  </a:lnTo>
                  <a:lnTo>
                    <a:pt x="1349227" y="3118921"/>
                  </a:lnTo>
                  <a:lnTo>
                    <a:pt x="1349227" y="3169227"/>
                  </a:lnTo>
                  <a:lnTo>
                    <a:pt x="1462848" y="3135689"/>
                  </a:lnTo>
                  <a:lnTo>
                    <a:pt x="1477050" y="3135689"/>
                  </a:lnTo>
                  <a:lnTo>
                    <a:pt x="1462848" y="3102154"/>
                  </a:lnTo>
                  <a:close/>
                </a:path>
                <a:path w="5155565" h="3202940">
                  <a:moveTo>
                    <a:pt x="1022573" y="3152460"/>
                  </a:moveTo>
                  <a:lnTo>
                    <a:pt x="894751" y="3152460"/>
                  </a:lnTo>
                  <a:lnTo>
                    <a:pt x="894751" y="3155856"/>
                  </a:lnTo>
                  <a:lnTo>
                    <a:pt x="1022573" y="3153945"/>
                  </a:lnTo>
                  <a:lnTo>
                    <a:pt x="1022573" y="3152460"/>
                  </a:lnTo>
                  <a:close/>
                </a:path>
                <a:path w="5155565" h="3202940">
                  <a:moveTo>
                    <a:pt x="1675884" y="3051848"/>
                  </a:moveTo>
                  <a:lnTo>
                    <a:pt x="1647478" y="3051848"/>
                  </a:lnTo>
                  <a:lnTo>
                    <a:pt x="1562265" y="3085384"/>
                  </a:lnTo>
                  <a:lnTo>
                    <a:pt x="1562265" y="3118921"/>
                  </a:lnTo>
                  <a:lnTo>
                    <a:pt x="1576467" y="3118921"/>
                  </a:lnTo>
                  <a:lnTo>
                    <a:pt x="1661681" y="3085384"/>
                  </a:lnTo>
                  <a:lnTo>
                    <a:pt x="1690085" y="3085384"/>
                  </a:lnTo>
                  <a:lnTo>
                    <a:pt x="1675884" y="3051848"/>
                  </a:lnTo>
                  <a:close/>
                </a:path>
                <a:path w="5155565" h="3202940">
                  <a:moveTo>
                    <a:pt x="1888919" y="2951238"/>
                  </a:moveTo>
                  <a:lnTo>
                    <a:pt x="1846312" y="2968007"/>
                  </a:lnTo>
                  <a:lnTo>
                    <a:pt x="1775299" y="3001543"/>
                  </a:lnTo>
                  <a:lnTo>
                    <a:pt x="1775299" y="3051848"/>
                  </a:lnTo>
                  <a:lnTo>
                    <a:pt x="1789502" y="3035080"/>
                  </a:lnTo>
                  <a:lnTo>
                    <a:pt x="1860515" y="3001543"/>
                  </a:lnTo>
                  <a:lnTo>
                    <a:pt x="1903122" y="2984775"/>
                  </a:lnTo>
                  <a:lnTo>
                    <a:pt x="1888919" y="2951238"/>
                  </a:lnTo>
                  <a:close/>
                </a:path>
                <a:path w="5155565" h="3202940">
                  <a:moveTo>
                    <a:pt x="2073550" y="2800323"/>
                  </a:moveTo>
                  <a:lnTo>
                    <a:pt x="2030943" y="2833858"/>
                  </a:lnTo>
                  <a:lnTo>
                    <a:pt x="1974134" y="2884164"/>
                  </a:lnTo>
                  <a:lnTo>
                    <a:pt x="1988337" y="2917701"/>
                  </a:lnTo>
                  <a:lnTo>
                    <a:pt x="2059349" y="2867395"/>
                  </a:lnTo>
                  <a:lnTo>
                    <a:pt x="2087753" y="2833858"/>
                  </a:lnTo>
                  <a:lnTo>
                    <a:pt x="2073550" y="2800323"/>
                  </a:lnTo>
                  <a:close/>
                </a:path>
                <a:path w="5155565" h="3202940">
                  <a:moveTo>
                    <a:pt x="2229778" y="2632638"/>
                  </a:moveTo>
                  <a:lnTo>
                    <a:pt x="2144562" y="2733249"/>
                  </a:lnTo>
                  <a:lnTo>
                    <a:pt x="2158765" y="2766785"/>
                  </a:lnTo>
                  <a:lnTo>
                    <a:pt x="2172967" y="2750017"/>
                  </a:lnTo>
                  <a:lnTo>
                    <a:pt x="2229778" y="2699712"/>
                  </a:lnTo>
                  <a:lnTo>
                    <a:pt x="2258181" y="2649406"/>
                  </a:lnTo>
                  <a:lnTo>
                    <a:pt x="2229778" y="2632638"/>
                  </a:lnTo>
                  <a:close/>
                </a:path>
                <a:path w="5155565" h="3202940">
                  <a:moveTo>
                    <a:pt x="2386003" y="2431418"/>
                  </a:moveTo>
                  <a:lnTo>
                    <a:pt x="2300789" y="2548797"/>
                  </a:lnTo>
                  <a:lnTo>
                    <a:pt x="2329193" y="2565565"/>
                  </a:lnTo>
                  <a:lnTo>
                    <a:pt x="2400206" y="2448186"/>
                  </a:lnTo>
                  <a:lnTo>
                    <a:pt x="2386003" y="2431418"/>
                  </a:lnTo>
                  <a:close/>
                </a:path>
                <a:path w="5155565" h="3202940">
                  <a:moveTo>
                    <a:pt x="2528027" y="2230197"/>
                  </a:moveTo>
                  <a:lnTo>
                    <a:pt x="2485421" y="2280502"/>
                  </a:lnTo>
                  <a:lnTo>
                    <a:pt x="2442813" y="2347575"/>
                  </a:lnTo>
                  <a:lnTo>
                    <a:pt x="2471218" y="2364345"/>
                  </a:lnTo>
                  <a:lnTo>
                    <a:pt x="2513825" y="2297269"/>
                  </a:lnTo>
                  <a:lnTo>
                    <a:pt x="2542230" y="2246965"/>
                  </a:lnTo>
                  <a:lnTo>
                    <a:pt x="2528027" y="2230197"/>
                  </a:lnTo>
                  <a:close/>
                </a:path>
                <a:path w="5155565" h="3202940">
                  <a:moveTo>
                    <a:pt x="2655849" y="2028976"/>
                  </a:moveTo>
                  <a:lnTo>
                    <a:pt x="2641646" y="2062513"/>
                  </a:lnTo>
                  <a:lnTo>
                    <a:pt x="2584837" y="2129586"/>
                  </a:lnTo>
                  <a:lnTo>
                    <a:pt x="2584837" y="2146354"/>
                  </a:lnTo>
                  <a:lnTo>
                    <a:pt x="2613242" y="2163123"/>
                  </a:lnTo>
                  <a:lnTo>
                    <a:pt x="2670051" y="2079282"/>
                  </a:lnTo>
                  <a:lnTo>
                    <a:pt x="2684254" y="2045745"/>
                  </a:lnTo>
                  <a:lnTo>
                    <a:pt x="2655849" y="2028976"/>
                  </a:lnTo>
                  <a:close/>
                </a:path>
                <a:path w="5155565" h="3202940">
                  <a:moveTo>
                    <a:pt x="2783671" y="1810986"/>
                  </a:moveTo>
                  <a:lnTo>
                    <a:pt x="2741065" y="1894829"/>
                  </a:lnTo>
                  <a:lnTo>
                    <a:pt x="2712659" y="1928365"/>
                  </a:lnTo>
                  <a:lnTo>
                    <a:pt x="2741065" y="1945134"/>
                  </a:lnTo>
                  <a:lnTo>
                    <a:pt x="2769468" y="1911597"/>
                  </a:lnTo>
                  <a:lnTo>
                    <a:pt x="2812075" y="1827756"/>
                  </a:lnTo>
                  <a:lnTo>
                    <a:pt x="2783671" y="1810986"/>
                  </a:lnTo>
                  <a:close/>
                </a:path>
                <a:path w="5155565" h="3202940">
                  <a:moveTo>
                    <a:pt x="2897290" y="1576230"/>
                  </a:moveTo>
                  <a:lnTo>
                    <a:pt x="2868885" y="1626534"/>
                  </a:lnTo>
                  <a:lnTo>
                    <a:pt x="2826278" y="1710377"/>
                  </a:lnTo>
                  <a:lnTo>
                    <a:pt x="2854683" y="1727145"/>
                  </a:lnTo>
                  <a:lnTo>
                    <a:pt x="2897290" y="1626534"/>
                  </a:lnTo>
                  <a:lnTo>
                    <a:pt x="2925695" y="1592997"/>
                  </a:lnTo>
                  <a:lnTo>
                    <a:pt x="2897290" y="1576230"/>
                  </a:lnTo>
                  <a:close/>
                </a:path>
                <a:path w="5155565" h="3202940">
                  <a:moveTo>
                    <a:pt x="2996708" y="1341471"/>
                  </a:moveTo>
                  <a:lnTo>
                    <a:pt x="2954100" y="1425314"/>
                  </a:lnTo>
                  <a:lnTo>
                    <a:pt x="2939897" y="1475619"/>
                  </a:lnTo>
                  <a:lnTo>
                    <a:pt x="2968302" y="1492388"/>
                  </a:lnTo>
                  <a:lnTo>
                    <a:pt x="2982504" y="1442082"/>
                  </a:lnTo>
                  <a:lnTo>
                    <a:pt x="3025112" y="1358240"/>
                  </a:lnTo>
                  <a:lnTo>
                    <a:pt x="2996708" y="1341471"/>
                  </a:lnTo>
                  <a:close/>
                </a:path>
                <a:path w="5155565" h="3202940">
                  <a:moveTo>
                    <a:pt x="3118681" y="1168525"/>
                  </a:moveTo>
                  <a:lnTo>
                    <a:pt x="3058279" y="1207274"/>
                  </a:lnTo>
                  <a:lnTo>
                    <a:pt x="3039314" y="1240861"/>
                  </a:lnTo>
                  <a:lnTo>
                    <a:pt x="3067719" y="1257630"/>
                  </a:lnTo>
                  <a:lnTo>
                    <a:pt x="3081921" y="1240861"/>
                  </a:lnTo>
                  <a:lnTo>
                    <a:pt x="3118681" y="1168525"/>
                  </a:lnTo>
                  <a:close/>
                </a:path>
                <a:path w="5155565" h="3202940">
                  <a:moveTo>
                    <a:pt x="3110326" y="1106714"/>
                  </a:moveTo>
                  <a:lnTo>
                    <a:pt x="3096124" y="1140251"/>
                  </a:lnTo>
                  <a:lnTo>
                    <a:pt x="3058279" y="1207274"/>
                  </a:lnTo>
                  <a:lnTo>
                    <a:pt x="3118681" y="1168525"/>
                  </a:lnTo>
                  <a:lnTo>
                    <a:pt x="3124528" y="1157019"/>
                  </a:lnTo>
                  <a:lnTo>
                    <a:pt x="3138731" y="1123482"/>
                  </a:lnTo>
                  <a:lnTo>
                    <a:pt x="3110326" y="1106714"/>
                  </a:lnTo>
                  <a:close/>
                </a:path>
                <a:path w="5155565" h="3202940">
                  <a:moveTo>
                    <a:pt x="3245666" y="918646"/>
                  </a:moveTo>
                  <a:lnTo>
                    <a:pt x="3181338" y="963251"/>
                  </a:lnTo>
                  <a:lnTo>
                    <a:pt x="3181338" y="972567"/>
                  </a:lnTo>
                  <a:lnTo>
                    <a:pt x="3152933" y="1022873"/>
                  </a:lnTo>
                  <a:lnTo>
                    <a:pt x="3181338" y="1039641"/>
                  </a:lnTo>
                  <a:lnTo>
                    <a:pt x="3209743" y="989335"/>
                  </a:lnTo>
                  <a:lnTo>
                    <a:pt x="3245666" y="918646"/>
                  </a:lnTo>
                  <a:close/>
                </a:path>
                <a:path w="5155565" h="3202940">
                  <a:moveTo>
                    <a:pt x="3223945" y="888725"/>
                  </a:moveTo>
                  <a:lnTo>
                    <a:pt x="3181338" y="955799"/>
                  </a:lnTo>
                  <a:lnTo>
                    <a:pt x="3181338" y="963251"/>
                  </a:lnTo>
                  <a:lnTo>
                    <a:pt x="3245666" y="918646"/>
                  </a:lnTo>
                  <a:lnTo>
                    <a:pt x="3252350" y="905493"/>
                  </a:lnTo>
                  <a:lnTo>
                    <a:pt x="3223945" y="888725"/>
                  </a:lnTo>
                  <a:close/>
                </a:path>
                <a:path w="5155565" h="3202940">
                  <a:moveTo>
                    <a:pt x="3373402" y="758184"/>
                  </a:moveTo>
                  <a:lnTo>
                    <a:pt x="3299899" y="810717"/>
                  </a:lnTo>
                  <a:lnTo>
                    <a:pt x="3309160" y="821651"/>
                  </a:lnTo>
                  <a:lnTo>
                    <a:pt x="3365969" y="771347"/>
                  </a:lnTo>
                  <a:lnTo>
                    <a:pt x="3373402" y="758184"/>
                  </a:lnTo>
                  <a:close/>
                </a:path>
                <a:path w="5155565" h="3202940">
                  <a:moveTo>
                    <a:pt x="3387474" y="704747"/>
                  </a:moveTo>
                  <a:lnTo>
                    <a:pt x="3333729" y="743848"/>
                  </a:lnTo>
                  <a:lnTo>
                    <a:pt x="3294957" y="804882"/>
                  </a:lnTo>
                  <a:lnTo>
                    <a:pt x="3299899" y="810717"/>
                  </a:lnTo>
                  <a:lnTo>
                    <a:pt x="3373402" y="758184"/>
                  </a:lnTo>
                  <a:lnTo>
                    <a:pt x="3394374" y="721041"/>
                  </a:lnTo>
                  <a:lnTo>
                    <a:pt x="3387474" y="704747"/>
                  </a:lnTo>
                  <a:close/>
                </a:path>
                <a:path w="5155565" h="3202940">
                  <a:moveTo>
                    <a:pt x="3380172" y="687504"/>
                  </a:moveTo>
                  <a:lnTo>
                    <a:pt x="3337565" y="737810"/>
                  </a:lnTo>
                  <a:lnTo>
                    <a:pt x="3333729" y="743848"/>
                  </a:lnTo>
                  <a:lnTo>
                    <a:pt x="3387474" y="704747"/>
                  </a:lnTo>
                  <a:lnTo>
                    <a:pt x="3380172" y="687504"/>
                  </a:lnTo>
                  <a:close/>
                </a:path>
                <a:path w="5155565" h="3202940">
                  <a:moveTo>
                    <a:pt x="3563864" y="535481"/>
                  </a:moveTo>
                  <a:lnTo>
                    <a:pt x="3454980" y="615948"/>
                  </a:lnTo>
                  <a:lnTo>
                    <a:pt x="3451184" y="620430"/>
                  </a:lnTo>
                  <a:lnTo>
                    <a:pt x="3465386" y="637199"/>
                  </a:lnTo>
                  <a:lnTo>
                    <a:pt x="3522196" y="603662"/>
                  </a:lnTo>
                  <a:lnTo>
                    <a:pt x="3579006" y="553358"/>
                  </a:lnTo>
                  <a:lnTo>
                    <a:pt x="3563864" y="535481"/>
                  </a:lnTo>
                  <a:close/>
                </a:path>
                <a:path w="5155565" h="3202940">
                  <a:moveTo>
                    <a:pt x="3550601" y="519821"/>
                  </a:moveTo>
                  <a:lnTo>
                    <a:pt x="3493790" y="570125"/>
                  </a:lnTo>
                  <a:lnTo>
                    <a:pt x="3454980" y="615948"/>
                  </a:lnTo>
                  <a:lnTo>
                    <a:pt x="3563864" y="535481"/>
                  </a:lnTo>
                  <a:lnTo>
                    <a:pt x="3550601" y="519821"/>
                  </a:lnTo>
                  <a:close/>
                </a:path>
                <a:path w="5155565" h="3202940">
                  <a:moveTo>
                    <a:pt x="3753520" y="395322"/>
                  </a:moveTo>
                  <a:lnTo>
                    <a:pt x="3645350" y="475262"/>
                  </a:lnTo>
                  <a:lnTo>
                    <a:pt x="3650018" y="486284"/>
                  </a:lnTo>
                  <a:lnTo>
                    <a:pt x="3692625" y="469515"/>
                  </a:lnTo>
                  <a:lnTo>
                    <a:pt x="3749434" y="419210"/>
                  </a:lnTo>
                  <a:lnTo>
                    <a:pt x="3763636" y="419210"/>
                  </a:lnTo>
                  <a:lnTo>
                    <a:pt x="3753520" y="395322"/>
                  </a:lnTo>
                  <a:close/>
                </a:path>
                <a:path w="5155565" h="3202940">
                  <a:moveTo>
                    <a:pt x="3749434" y="385673"/>
                  </a:moveTo>
                  <a:lnTo>
                    <a:pt x="3735233" y="385673"/>
                  </a:lnTo>
                  <a:lnTo>
                    <a:pt x="3678421" y="435978"/>
                  </a:lnTo>
                  <a:lnTo>
                    <a:pt x="3635815" y="452747"/>
                  </a:lnTo>
                  <a:lnTo>
                    <a:pt x="3645350" y="475262"/>
                  </a:lnTo>
                  <a:lnTo>
                    <a:pt x="3753520" y="395322"/>
                  </a:lnTo>
                  <a:lnTo>
                    <a:pt x="3749434" y="385673"/>
                  </a:lnTo>
                  <a:close/>
                </a:path>
                <a:path w="5155565" h="3202940">
                  <a:moveTo>
                    <a:pt x="3948268" y="268295"/>
                  </a:moveTo>
                  <a:lnTo>
                    <a:pt x="3834649" y="335367"/>
                  </a:lnTo>
                  <a:lnTo>
                    <a:pt x="3848851" y="368904"/>
                  </a:lnTo>
                  <a:lnTo>
                    <a:pt x="3850149" y="368138"/>
                  </a:lnTo>
                  <a:lnTo>
                    <a:pt x="3957482" y="290051"/>
                  </a:lnTo>
                  <a:lnTo>
                    <a:pt x="3948268" y="268295"/>
                  </a:lnTo>
                  <a:close/>
                </a:path>
                <a:path w="5155565" h="3202940">
                  <a:moveTo>
                    <a:pt x="3957482" y="290051"/>
                  </a:moveTo>
                  <a:lnTo>
                    <a:pt x="3850149" y="368138"/>
                  </a:lnTo>
                  <a:lnTo>
                    <a:pt x="3962471" y="301832"/>
                  </a:lnTo>
                  <a:lnTo>
                    <a:pt x="3957482" y="290051"/>
                  </a:lnTo>
                  <a:close/>
                </a:path>
                <a:path w="5155565" h="3202940">
                  <a:moveTo>
                    <a:pt x="4161304" y="167684"/>
                  </a:moveTo>
                  <a:lnTo>
                    <a:pt x="4033483" y="234758"/>
                  </a:lnTo>
                  <a:lnTo>
                    <a:pt x="4047685" y="268295"/>
                  </a:lnTo>
                  <a:lnTo>
                    <a:pt x="4072483" y="258535"/>
                  </a:lnTo>
                  <a:lnTo>
                    <a:pt x="4167734" y="190457"/>
                  </a:lnTo>
                  <a:lnTo>
                    <a:pt x="4161304" y="167684"/>
                  </a:lnTo>
                  <a:close/>
                </a:path>
                <a:path w="5155565" h="3202940">
                  <a:moveTo>
                    <a:pt x="4167734" y="190457"/>
                  </a:moveTo>
                  <a:lnTo>
                    <a:pt x="4072483" y="258535"/>
                  </a:lnTo>
                  <a:lnTo>
                    <a:pt x="4175507" y="217989"/>
                  </a:lnTo>
                  <a:lnTo>
                    <a:pt x="4167734" y="190457"/>
                  </a:lnTo>
                  <a:close/>
                </a:path>
                <a:path w="5155565" h="3202940">
                  <a:moveTo>
                    <a:pt x="4345936" y="134147"/>
                  </a:moveTo>
                  <a:lnTo>
                    <a:pt x="4246520" y="134147"/>
                  </a:lnTo>
                  <a:lnTo>
                    <a:pt x="4260721" y="167684"/>
                  </a:lnTo>
                  <a:lnTo>
                    <a:pt x="4289126" y="167684"/>
                  </a:lnTo>
                  <a:lnTo>
                    <a:pt x="4345936" y="134147"/>
                  </a:lnTo>
                  <a:close/>
                </a:path>
                <a:path w="5155565" h="3202940">
                  <a:moveTo>
                    <a:pt x="4374339" y="100610"/>
                  </a:moveTo>
                  <a:lnTo>
                    <a:pt x="4331733" y="100610"/>
                  </a:lnTo>
                  <a:lnTo>
                    <a:pt x="4274922" y="134147"/>
                  </a:lnTo>
                  <a:lnTo>
                    <a:pt x="4377027" y="134147"/>
                  </a:lnTo>
                  <a:lnTo>
                    <a:pt x="4385929" y="127975"/>
                  </a:lnTo>
                  <a:lnTo>
                    <a:pt x="4374339" y="100610"/>
                  </a:lnTo>
                  <a:close/>
                </a:path>
                <a:path w="5155565" h="3202940">
                  <a:moveTo>
                    <a:pt x="4385929" y="127975"/>
                  </a:moveTo>
                  <a:lnTo>
                    <a:pt x="4377027" y="134147"/>
                  </a:lnTo>
                  <a:lnTo>
                    <a:pt x="4388543" y="134147"/>
                  </a:lnTo>
                  <a:lnTo>
                    <a:pt x="4385929" y="127975"/>
                  </a:lnTo>
                  <a:close/>
                </a:path>
                <a:path w="5155565" h="3202940">
                  <a:moveTo>
                    <a:pt x="4601579" y="50305"/>
                  </a:moveTo>
                  <a:lnTo>
                    <a:pt x="4516363" y="50305"/>
                  </a:lnTo>
                  <a:lnTo>
                    <a:pt x="4473757" y="67073"/>
                  </a:lnTo>
                  <a:lnTo>
                    <a:pt x="4473757" y="100610"/>
                  </a:lnTo>
                  <a:lnTo>
                    <a:pt x="4516363" y="100610"/>
                  </a:lnTo>
                  <a:lnTo>
                    <a:pt x="4573173" y="83842"/>
                  </a:lnTo>
                  <a:lnTo>
                    <a:pt x="4601579" y="83842"/>
                  </a:lnTo>
                  <a:lnTo>
                    <a:pt x="4601579" y="50305"/>
                  </a:lnTo>
                  <a:close/>
                </a:path>
                <a:path w="5155565" h="3202940">
                  <a:moveTo>
                    <a:pt x="4814614" y="16769"/>
                  </a:moveTo>
                  <a:lnTo>
                    <a:pt x="4757806" y="33536"/>
                  </a:lnTo>
                  <a:lnTo>
                    <a:pt x="4686792" y="33536"/>
                  </a:lnTo>
                  <a:lnTo>
                    <a:pt x="4700996" y="67073"/>
                  </a:lnTo>
                  <a:lnTo>
                    <a:pt x="4757806" y="67073"/>
                  </a:lnTo>
                  <a:lnTo>
                    <a:pt x="4814614" y="50305"/>
                  </a:lnTo>
                  <a:lnTo>
                    <a:pt x="4814614" y="16769"/>
                  </a:lnTo>
                  <a:close/>
                </a:path>
                <a:path w="5155565" h="3202940">
                  <a:moveTo>
                    <a:pt x="5041853" y="0"/>
                  </a:moveTo>
                  <a:lnTo>
                    <a:pt x="5027650" y="0"/>
                  </a:lnTo>
                  <a:lnTo>
                    <a:pt x="4985043" y="16769"/>
                  </a:lnTo>
                  <a:lnTo>
                    <a:pt x="4914031" y="16769"/>
                  </a:lnTo>
                  <a:lnTo>
                    <a:pt x="4914031" y="50305"/>
                  </a:lnTo>
                  <a:lnTo>
                    <a:pt x="5041853" y="50305"/>
                  </a:lnTo>
                  <a:lnTo>
                    <a:pt x="5041853" y="0"/>
                  </a:lnTo>
                  <a:close/>
                </a:path>
                <a:path w="5155565" h="3202940">
                  <a:moveTo>
                    <a:pt x="5155473" y="0"/>
                  </a:moveTo>
                  <a:lnTo>
                    <a:pt x="5141269" y="0"/>
                  </a:lnTo>
                  <a:lnTo>
                    <a:pt x="5141269" y="33536"/>
                  </a:lnTo>
                  <a:lnTo>
                    <a:pt x="5155473" y="33536"/>
                  </a:lnTo>
                  <a:lnTo>
                    <a:pt x="5155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1923685" y="5627387"/>
              <a:ext cx="7861278" cy="92559"/>
            </a:xfrm>
            <a:custGeom>
              <a:avLst/>
              <a:gdLst/>
              <a:ahLst/>
              <a:cxnLst/>
              <a:rect l="l" t="t" r="r" b="b"/>
              <a:pathLst>
                <a:path w="4686934">
                  <a:moveTo>
                    <a:pt x="0" y="0"/>
                  </a:moveTo>
                  <a:lnTo>
                    <a:pt x="4686792" y="0"/>
                  </a:lnTo>
                </a:path>
              </a:pathLst>
            </a:custGeom>
            <a:ln w="5157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753256" y="5535162"/>
              <a:ext cx="170815" cy="184785"/>
            </a:xfrm>
            <a:custGeom>
              <a:avLst/>
              <a:gdLst/>
              <a:ahLst/>
              <a:cxnLst/>
              <a:rect l="l" t="t" r="r" b="b"/>
              <a:pathLst>
                <a:path w="170814" h="184784">
                  <a:moveTo>
                    <a:pt x="170428" y="0"/>
                  </a:moveTo>
                  <a:lnTo>
                    <a:pt x="0" y="100610"/>
                  </a:lnTo>
                  <a:lnTo>
                    <a:pt x="170428" y="184452"/>
                  </a:lnTo>
                  <a:lnTo>
                    <a:pt x="170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9798228" y="5535162"/>
              <a:ext cx="156845" cy="184785"/>
            </a:xfrm>
            <a:custGeom>
              <a:avLst/>
              <a:gdLst/>
              <a:ahLst/>
              <a:cxnLst/>
              <a:rect l="l" t="t" r="r" b="b"/>
              <a:pathLst>
                <a:path w="156845" h="184784">
                  <a:moveTo>
                    <a:pt x="0" y="0"/>
                  </a:moveTo>
                  <a:lnTo>
                    <a:pt x="0" y="184452"/>
                  </a:lnTo>
                  <a:lnTo>
                    <a:pt x="156226" y="100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2960461" y="2047334"/>
              <a:ext cx="0" cy="3571875"/>
            </a:xfrm>
            <a:custGeom>
              <a:avLst/>
              <a:gdLst/>
              <a:ahLst/>
              <a:cxnLst/>
              <a:rect l="l" t="t" r="r" b="b"/>
              <a:pathLst>
                <a:path h="3571875">
                  <a:moveTo>
                    <a:pt x="0" y="0"/>
                  </a:moveTo>
                  <a:lnTo>
                    <a:pt x="0" y="3571669"/>
                  </a:lnTo>
                </a:path>
              </a:pathLst>
            </a:custGeom>
            <a:ln w="29674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2875247" y="1846115"/>
              <a:ext cx="170815" cy="201295"/>
            </a:xfrm>
            <a:custGeom>
              <a:avLst/>
              <a:gdLst/>
              <a:ahLst/>
              <a:cxnLst/>
              <a:rect l="l" t="t" r="r" b="b"/>
              <a:pathLst>
                <a:path w="170814" h="201295">
                  <a:moveTo>
                    <a:pt x="85214" y="0"/>
                  </a:moveTo>
                  <a:lnTo>
                    <a:pt x="0" y="201220"/>
                  </a:lnTo>
                  <a:lnTo>
                    <a:pt x="170428" y="201220"/>
                  </a:lnTo>
                  <a:lnTo>
                    <a:pt x="85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 flipV="1">
              <a:off x="4656703" y="4227226"/>
              <a:ext cx="793335" cy="45719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9239" y="0"/>
                  </a:lnTo>
                </a:path>
              </a:pathLst>
            </a:custGeom>
            <a:ln w="51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4473823" y="4122089"/>
              <a:ext cx="205740" cy="302260"/>
            </a:xfrm>
            <a:custGeom>
              <a:avLst/>
              <a:gdLst/>
              <a:ahLst/>
              <a:cxnLst/>
              <a:rect l="l" t="t" r="r" b="b"/>
              <a:pathLst>
                <a:path w="205739" h="302260">
                  <a:moveTo>
                    <a:pt x="205388" y="0"/>
                  </a:moveTo>
                  <a:lnTo>
                    <a:pt x="0" y="150916"/>
                  </a:lnTo>
                  <a:lnTo>
                    <a:pt x="205388" y="301832"/>
                  </a:lnTo>
                  <a:lnTo>
                    <a:pt x="205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6046352" y="4260764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09">
                  <a:moveTo>
                    <a:pt x="0" y="0"/>
                  </a:moveTo>
                  <a:lnTo>
                    <a:pt x="740103" y="0"/>
                  </a:lnTo>
                </a:path>
              </a:pathLst>
            </a:custGeom>
            <a:ln w="4598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14"/>
            <p:cNvSpPr/>
            <p:nvPr/>
          </p:nvSpPr>
          <p:spPr>
            <a:xfrm>
              <a:off x="6766077" y="4126617"/>
              <a:ext cx="211454" cy="268605"/>
            </a:xfrm>
            <a:custGeom>
              <a:avLst/>
              <a:gdLst/>
              <a:ahLst/>
              <a:cxnLst/>
              <a:rect l="l" t="t" r="r" b="b"/>
              <a:pathLst>
                <a:path w="211454" h="268604">
                  <a:moveTo>
                    <a:pt x="0" y="0"/>
                  </a:moveTo>
                  <a:lnTo>
                    <a:pt x="0" y="268293"/>
                  </a:lnTo>
                  <a:lnTo>
                    <a:pt x="211457" y="134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9784963" y="5851377"/>
              <a:ext cx="229235" cy="375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-20" dirty="0">
                  <a:latin typeface="Arial"/>
                  <a:cs typeface="Arial"/>
                </a:rPr>
                <a:t>X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4963" y="3335478"/>
              <a:ext cx="1334653" cy="100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Smaller</a:t>
              </a: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“a”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9649" y="3360089"/>
              <a:ext cx="1334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Larger </a:t>
              </a:r>
            </a:p>
            <a:p>
              <a:pPr algn="ctr"/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“a”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E50BFBAC-8257-4C09-98F3-56760778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" y="2591405"/>
            <a:ext cx="2774926" cy="9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Choice Models: Effect of Changing the Slope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8A7A8-3612-4698-BF5C-27DC3430E400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0" y="1981200"/>
            <a:ext cx="6921500" cy="4516356"/>
            <a:chOff x="2361427" y="1950345"/>
            <a:chExt cx="6921500" cy="4516356"/>
          </a:xfrm>
        </p:grpSpPr>
        <p:sp>
          <p:nvSpPr>
            <p:cNvPr id="5" name="object 3"/>
            <p:cNvSpPr/>
            <p:nvPr/>
          </p:nvSpPr>
          <p:spPr>
            <a:xfrm>
              <a:off x="2361427" y="2806160"/>
              <a:ext cx="6921500" cy="3479800"/>
            </a:xfrm>
            <a:custGeom>
              <a:avLst/>
              <a:gdLst/>
              <a:ahLst/>
              <a:cxnLst/>
              <a:rect l="l" t="t" r="r" b="b"/>
              <a:pathLst>
                <a:path w="6921500" h="3479800">
                  <a:moveTo>
                    <a:pt x="147265" y="3454400"/>
                  </a:moveTo>
                  <a:lnTo>
                    <a:pt x="0" y="3454400"/>
                  </a:lnTo>
                  <a:lnTo>
                    <a:pt x="16362" y="3479800"/>
                  </a:lnTo>
                  <a:lnTo>
                    <a:pt x="147265" y="3479800"/>
                  </a:lnTo>
                  <a:lnTo>
                    <a:pt x="147265" y="3454400"/>
                  </a:lnTo>
                  <a:close/>
                </a:path>
                <a:path w="6921500" h="3479800">
                  <a:moveTo>
                    <a:pt x="409072" y="3454400"/>
                  </a:moveTo>
                  <a:lnTo>
                    <a:pt x="261806" y="3454400"/>
                  </a:lnTo>
                  <a:lnTo>
                    <a:pt x="261806" y="3479800"/>
                  </a:lnTo>
                  <a:lnTo>
                    <a:pt x="409072" y="3479800"/>
                  </a:lnTo>
                  <a:lnTo>
                    <a:pt x="409072" y="3454400"/>
                  </a:lnTo>
                  <a:close/>
                </a:path>
                <a:path w="6921500" h="3479800">
                  <a:moveTo>
                    <a:pt x="670878" y="3454400"/>
                  </a:moveTo>
                  <a:lnTo>
                    <a:pt x="523612" y="3454400"/>
                  </a:lnTo>
                  <a:lnTo>
                    <a:pt x="523612" y="3479800"/>
                  </a:lnTo>
                  <a:lnTo>
                    <a:pt x="670878" y="3479800"/>
                  </a:lnTo>
                  <a:lnTo>
                    <a:pt x="670878" y="3454400"/>
                  </a:lnTo>
                  <a:close/>
                </a:path>
                <a:path w="6921500" h="3479800">
                  <a:moveTo>
                    <a:pt x="932684" y="3445236"/>
                  </a:moveTo>
                  <a:lnTo>
                    <a:pt x="861778" y="3445933"/>
                  </a:lnTo>
                  <a:lnTo>
                    <a:pt x="785418" y="3454399"/>
                  </a:lnTo>
                  <a:lnTo>
                    <a:pt x="0" y="3454400"/>
                  </a:lnTo>
                  <a:lnTo>
                    <a:pt x="785418" y="3454400"/>
                  </a:lnTo>
                  <a:lnTo>
                    <a:pt x="785418" y="3479800"/>
                  </a:lnTo>
                  <a:lnTo>
                    <a:pt x="932684" y="3479800"/>
                  </a:lnTo>
                  <a:lnTo>
                    <a:pt x="932684" y="3445236"/>
                  </a:lnTo>
                  <a:close/>
                </a:path>
                <a:path w="6921500" h="3479800">
                  <a:moveTo>
                    <a:pt x="1178128" y="3442825"/>
                  </a:moveTo>
                  <a:lnTo>
                    <a:pt x="1030862" y="3444272"/>
                  </a:lnTo>
                  <a:lnTo>
                    <a:pt x="1030862" y="3479800"/>
                  </a:lnTo>
                  <a:lnTo>
                    <a:pt x="1079950" y="3479800"/>
                  </a:lnTo>
                  <a:lnTo>
                    <a:pt x="1178128" y="3467100"/>
                  </a:lnTo>
                  <a:lnTo>
                    <a:pt x="1178128" y="3442825"/>
                  </a:lnTo>
                  <a:close/>
                </a:path>
                <a:path w="6921500" h="3479800">
                  <a:moveTo>
                    <a:pt x="1439934" y="3441700"/>
                  </a:moveTo>
                  <a:lnTo>
                    <a:pt x="1292668" y="3441700"/>
                  </a:lnTo>
                  <a:lnTo>
                    <a:pt x="1292668" y="3467100"/>
                  </a:lnTo>
                  <a:lnTo>
                    <a:pt x="1439934" y="3467100"/>
                  </a:lnTo>
                  <a:lnTo>
                    <a:pt x="1439934" y="3441700"/>
                  </a:lnTo>
                  <a:close/>
                </a:path>
                <a:path w="6921500" h="3479800">
                  <a:moveTo>
                    <a:pt x="1030862" y="3454399"/>
                  </a:moveTo>
                  <a:lnTo>
                    <a:pt x="932684" y="3454399"/>
                  </a:lnTo>
                  <a:lnTo>
                    <a:pt x="1030862" y="3454400"/>
                  </a:lnTo>
                  <a:close/>
                </a:path>
                <a:path w="6921500" h="3479800">
                  <a:moveTo>
                    <a:pt x="1292668" y="3454399"/>
                  </a:moveTo>
                  <a:lnTo>
                    <a:pt x="1178128" y="3454399"/>
                  </a:lnTo>
                  <a:lnTo>
                    <a:pt x="1292668" y="3454400"/>
                  </a:lnTo>
                  <a:close/>
                </a:path>
                <a:path w="6921500" h="3479800">
                  <a:moveTo>
                    <a:pt x="147265" y="3452953"/>
                  </a:moveTo>
                  <a:lnTo>
                    <a:pt x="85044" y="3453564"/>
                  </a:lnTo>
                  <a:lnTo>
                    <a:pt x="81814" y="3454399"/>
                  </a:lnTo>
                  <a:lnTo>
                    <a:pt x="147265" y="3454399"/>
                  </a:lnTo>
                  <a:lnTo>
                    <a:pt x="147265" y="3452953"/>
                  </a:lnTo>
                  <a:close/>
                </a:path>
                <a:path w="6921500" h="3479800">
                  <a:moveTo>
                    <a:pt x="409072" y="3450381"/>
                  </a:moveTo>
                  <a:lnTo>
                    <a:pt x="261806" y="3451827"/>
                  </a:lnTo>
                  <a:lnTo>
                    <a:pt x="261806" y="3454399"/>
                  </a:lnTo>
                  <a:lnTo>
                    <a:pt x="409072" y="3454399"/>
                  </a:lnTo>
                  <a:lnTo>
                    <a:pt x="409072" y="3450381"/>
                  </a:lnTo>
                  <a:close/>
                </a:path>
                <a:path w="6921500" h="3479800">
                  <a:moveTo>
                    <a:pt x="1701739" y="3406370"/>
                  </a:moveTo>
                  <a:lnTo>
                    <a:pt x="1661461" y="3407507"/>
                  </a:lnTo>
                  <a:lnTo>
                    <a:pt x="1570837" y="3416300"/>
                  </a:lnTo>
                  <a:lnTo>
                    <a:pt x="1554474" y="3416300"/>
                  </a:lnTo>
                  <a:lnTo>
                    <a:pt x="1554474" y="3454399"/>
                  </a:lnTo>
                  <a:lnTo>
                    <a:pt x="1701739" y="3454399"/>
                  </a:lnTo>
                  <a:lnTo>
                    <a:pt x="1701739" y="3406370"/>
                  </a:lnTo>
                  <a:close/>
                </a:path>
                <a:path w="6921500" h="3479800">
                  <a:moveTo>
                    <a:pt x="147265" y="3452585"/>
                  </a:moveTo>
                  <a:lnTo>
                    <a:pt x="85905" y="3453341"/>
                  </a:lnTo>
                  <a:lnTo>
                    <a:pt x="85044" y="3453564"/>
                  </a:lnTo>
                  <a:lnTo>
                    <a:pt x="147265" y="3452953"/>
                  </a:lnTo>
                  <a:lnTo>
                    <a:pt x="147265" y="3452585"/>
                  </a:lnTo>
                  <a:close/>
                </a:path>
                <a:path w="6921500" h="3479800">
                  <a:moveTo>
                    <a:pt x="147265" y="3450790"/>
                  </a:moveTo>
                  <a:lnTo>
                    <a:pt x="90376" y="3452184"/>
                  </a:lnTo>
                  <a:lnTo>
                    <a:pt x="85905" y="3453341"/>
                  </a:lnTo>
                  <a:lnTo>
                    <a:pt x="147265" y="3452585"/>
                  </a:lnTo>
                  <a:lnTo>
                    <a:pt x="147265" y="3450790"/>
                  </a:lnTo>
                  <a:close/>
                </a:path>
                <a:path w="6921500" h="3479800">
                  <a:moveTo>
                    <a:pt x="147265" y="3450243"/>
                  </a:moveTo>
                  <a:lnTo>
                    <a:pt x="91832" y="3451808"/>
                  </a:lnTo>
                  <a:lnTo>
                    <a:pt x="90376" y="3452184"/>
                  </a:lnTo>
                  <a:lnTo>
                    <a:pt x="147265" y="3450790"/>
                  </a:lnTo>
                  <a:lnTo>
                    <a:pt x="147265" y="3450243"/>
                  </a:lnTo>
                  <a:close/>
                </a:path>
                <a:path w="6921500" h="3479800">
                  <a:moveTo>
                    <a:pt x="409072" y="3449360"/>
                  </a:moveTo>
                  <a:lnTo>
                    <a:pt x="261806" y="3451174"/>
                  </a:lnTo>
                  <a:lnTo>
                    <a:pt x="261806" y="3451827"/>
                  </a:lnTo>
                  <a:lnTo>
                    <a:pt x="409072" y="3450381"/>
                  </a:lnTo>
                  <a:lnTo>
                    <a:pt x="409072" y="3449360"/>
                  </a:lnTo>
                  <a:close/>
                </a:path>
                <a:path w="6921500" h="3479800">
                  <a:moveTo>
                    <a:pt x="147265" y="3448050"/>
                  </a:moveTo>
                  <a:lnTo>
                    <a:pt x="98177" y="3450166"/>
                  </a:lnTo>
                  <a:lnTo>
                    <a:pt x="91832" y="3451808"/>
                  </a:lnTo>
                  <a:lnTo>
                    <a:pt x="147265" y="3450243"/>
                  </a:lnTo>
                  <a:lnTo>
                    <a:pt x="147265" y="3448050"/>
                  </a:lnTo>
                  <a:close/>
                </a:path>
                <a:path w="6921500" h="3479800">
                  <a:moveTo>
                    <a:pt x="409072" y="3444373"/>
                  </a:moveTo>
                  <a:lnTo>
                    <a:pt x="261806" y="3447983"/>
                  </a:lnTo>
                  <a:lnTo>
                    <a:pt x="261806" y="3451174"/>
                  </a:lnTo>
                  <a:lnTo>
                    <a:pt x="409072" y="3449360"/>
                  </a:lnTo>
                  <a:lnTo>
                    <a:pt x="409072" y="3444373"/>
                  </a:lnTo>
                  <a:close/>
                </a:path>
                <a:path w="6921500" h="3479800">
                  <a:moveTo>
                    <a:pt x="147265" y="3447256"/>
                  </a:moveTo>
                  <a:lnTo>
                    <a:pt x="100694" y="3449515"/>
                  </a:lnTo>
                  <a:lnTo>
                    <a:pt x="98177" y="3450166"/>
                  </a:lnTo>
                  <a:lnTo>
                    <a:pt x="147265" y="3448050"/>
                  </a:lnTo>
                  <a:lnTo>
                    <a:pt x="147265" y="3447256"/>
                  </a:lnTo>
                  <a:close/>
                </a:path>
                <a:path w="6921500" h="3479800">
                  <a:moveTo>
                    <a:pt x="147265" y="3444672"/>
                  </a:moveTo>
                  <a:lnTo>
                    <a:pt x="109864" y="3447142"/>
                  </a:lnTo>
                  <a:lnTo>
                    <a:pt x="100694" y="3449515"/>
                  </a:lnTo>
                  <a:lnTo>
                    <a:pt x="147265" y="3447256"/>
                  </a:lnTo>
                  <a:lnTo>
                    <a:pt x="147265" y="3444672"/>
                  </a:lnTo>
                  <a:close/>
                </a:path>
                <a:path w="6921500" h="3479800">
                  <a:moveTo>
                    <a:pt x="409072" y="3442854"/>
                  </a:moveTo>
                  <a:lnTo>
                    <a:pt x="261806" y="3447010"/>
                  </a:lnTo>
                  <a:lnTo>
                    <a:pt x="261806" y="3447983"/>
                  </a:lnTo>
                  <a:lnTo>
                    <a:pt x="409072" y="3444373"/>
                  </a:lnTo>
                  <a:lnTo>
                    <a:pt x="409072" y="3442854"/>
                  </a:lnTo>
                  <a:close/>
                </a:path>
                <a:path w="6921500" h="3479800">
                  <a:moveTo>
                    <a:pt x="147265" y="3441700"/>
                  </a:moveTo>
                  <a:lnTo>
                    <a:pt x="130902" y="3441700"/>
                  </a:lnTo>
                  <a:lnTo>
                    <a:pt x="109864" y="3447142"/>
                  </a:lnTo>
                  <a:lnTo>
                    <a:pt x="147265" y="3444672"/>
                  </a:lnTo>
                  <a:lnTo>
                    <a:pt x="147265" y="3441700"/>
                  </a:lnTo>
                  <a:close/>
                </a:path>
                <a:path w="6921500" h="3479800">
                  <a:moveTo>
                    <a:pt x="409072" y="3441700"/>
                  </a:moveTo>
                  <a:lnTo>
                    <a:pt x="294532" y="3441700"/>
                  </a:lnTo>
                  <a:lnTo>
                    <a:pt x="261806" y="3443111"/>
                  </a:lnTo>
                  <a:lnTo>
                    <a:pt x="261806" y="3447010"/>
                  </a:lnTo>
                  <a:lnTo>
                    <a:pt x="409072" y="3442854"/>
                  </a:lnTo>
                  <a:lnTo>
                    <a:pt x="409072" y="3441700"/>
                  </a:lnTo>
                  <a:close/>
                </a:path>
                <a:path w="6921500" h="3479800">
                  <a:moveTo>
                    <a:pt x="932684" y="3442909"/>
                  </a:moveTo>
                  <a:lnTo>
                    <a:pt x="883595" y="3443514"/>
                  </a:lnTo>
                  <a:lnTo>
                    <a:pt x="861778" y="3445933"/>
                  </a:lnTo>
                  <a:lnTo>
                    <a:pt x="932684" y="3445236"/>
                  </a:lnTo>
                  <a:lnTo>
                    <a:pt x="932684" y="3442909"/>
                  </a:lnTo>
                  <a:close/>
                </a:path>
                <a:path w="6921500" h="3479800">
                  <a:moveTo>
                    <a:pt x="1178128" y="3441700"/>
                  </a:moveTo>
                  <a:lnTo>
                    <a:pt x="1030862" y="3441700"/>
                  </a:lnTo>
                  <a:lnTo>
                    <a:pt x="1030862" y="3444272"/>
                  </a:lnTo>
                  <a:lnTo>
                    <a:pt x="1178128" y="3442825"/>
                  </a:lnTo>
                  <a:lnTo>
                    <a:pt x="1178128" y="3441700"/>
                  </a:lnTo>
                  <a:close/>
                </a:path>
                <a:path w="6921500" h="3479800">
                  <a:moveTo>
                    <a:pt x="932684" y="3441700"/>
                  </a:moveTo>
                  <a:lnTo>
                    <a:pt x="899958" y="3441700"/>
                  </a:lnTo>
                  <a:lnTo>
                    <a:pt x="883595" y="3443514"/>
                  </a:lnTo>
                  <a:lnTo>
                    <a:pt x="932684" y="3442909"/>
                  </a:lnTo>
                  <a:lnTo>
                    <a:pt x="932684" y="3441700"/>
                  </a:lnTo>
                  <a:close/>
                </a:path>
                <a:path w="6921500" h="3479800">
                  <a:moveTo>
                    <a:pt x="294532" y="3441700"/>
                  </a:moveTo>
                  <a:lnTo>
                    <a:pt x="261806" y="3441700"/>
                  </a:lnTo>
                  <a:lnTo>
                    <a:pt x="261806" y="3443111"/>
                  </a:lnTo>
                  <a:lnTo>
                    <a:pt x="294532" y="3441700"/>
                  </a:lnTo>
                  <a:close/>
                </a:path>
                <a:path w="6921500" h="3479800">
                  <a:moveTo>
                    <a:pt x="1947183" y="3390900"/>
                  </a:moveTo>
                  <a:lnTo>
                    <a:pt x="1898096" y="3390900"/>
                  </a:lnTo>
                  <a:lnTo>
                    <a:pt x="1816281" y="3403600"/>
                  </a:lnTo>
                  <a:lnTo>
                    <a:pt x="1799917" y="3403600"/>
                  </a:lnTo>
                  <a:lnTo>
                    <a:pt x="1816281" y="3441700"/>
                  </a:lnTo>
                  <a:lnTo>
                    <a:pt x="1898096" y="3416300"/>
                  </a:lnTo>
                  <a:lnTo>
                    <a:pt x="1963547" y="3416300"/>
                  </a:lnTo>
                  <a:lnTo>
                    <a:pt x="1947183" y="3390900"/>
                  </a:lnTo>
                  <a:close/>
                </a:path>
                <a:path w="6921500" h="3479800">
                  <a:moveTo>
                    <a:pt x="1701739" y="3403600"/>
                  </a:moveTo>
                  <a:lnTo>
                    <a:pt x="1661461" y="3407507"/>
                  </a:lnTo>
                  <a:lnTo>
                    <a:pt x="1701739" y="3406370"/>
                  </a:lnTo>
                  <a:lnTo>
                    <a:pt x="1701739" y="3403600"/>
                  </a:lnTo>
                  <a:close/>
                </a:path>
                <a:path w="6921500" h="3479800">
                  <a:moveTo>
                    <a:pt x="2208989" y="3340100"/>
                  </a:moveTo>
                  <a:lnTo>
                    <a:pt x="2159900" y="3340100"/>
                  </a:lnTo>
                  <a:lnTo>
                    <a:pt x="2094449" y="3352800"/>
                  </a:lnTo>
                  <a:lnTo>
                    <a:pt x="2061725" y="3365500"/>
                  </a:lnTo>
                  <a:lnTo>
                    <a:pt x="2061725" y="3403600"/>
                  </a:lnTo>
                  <a:lnTo>
                    <a:pt x="2110812" y="3390900"/>
                  </a:lnTo>
                  <a:lnTo>
                    <a:pt x="2176264" y="3365500"/>
                  </a:lnTo>
                  <a:lnTo>
                    <a:pt x="2208989" y="3365500"/>
                  </a:lnTo>
                  <a:lnTo>
                    <a:pt x="2208989" y="3340100"/>
                  </a:lnTo>
                  <a:close/>
                </a:path>
                <a:path w="6921500" h="3479800">
                  <a:moveTo>
                    <a:pt x="2438069" y="3251200"/>
                  </a:moveTo>
                  <a:lnTo>
                    <a:pt x="2388981" y="3263900"/>
                  </a:lnTo>
                  <a:lnTo>
                    <a:pt x="2307167" y="3302000"/>
                  </a:lnTo>
                  <a:lnTo>
                    <a:pt x="2323531" y="3340100"/>
                  </a:lnTo>
                  <a:lnTo>
                    <a:pt x="2405344" y="3302000"/>
                  </a:lnTo>
                  <a:lnTo>
                    <a:pt x="2454435" y="3289300"/>
                  </a:lnTo>
                  <a:lnTo>
                    <a:pt x="2438069" y="3251200"/>
                  </a:lnTo>
                  <a:close/>
                </a:path>
                <a:path w="6921500" h="3479800">
                  <a:moveTo>
                    <a:pt x="2667149" y="3136900"/>
                  </a:moveTo>
                  <a:lnTo>
                    <a:pt x="2536248" y="3200400"/>
                  </a:lnTo>
                  <a:lnTo>
                    <a:pt x="2552611" y="3238500"/>
                  </a:lnTo>
                  <a:lnTo>
                    <a:pt x="2683515" y="3175000"/>
                  </a:lnTo>
                  <a:lnTo>
                    <a:pt x="2683515" y="3149600"/>
                  </a:lnTo>
                  <a:lnTo>
                    <a:pt x="2667149" y="3136900"/>
                  </a:lnTo>
                  <a:close/>
                </a:path>
                <a:path w="6921500" h="3479800">
                  <a:moveTo>
                    <a:pt x="2879869" y="2971800"/>
                  </a:moveTo>
                  <a:lnTo>
                    <a:pt x="2814417" y="3035300"/>
                  </a:lnTo>
                  <a:lnTo>
                    <a:pt x="2765328" y="3073400"/>
                  </a:lnTo>
                  <a:lnTo>
                    <a:pt x="2781691" y="3098800"/>
                  </a:lnTo>
                  <a:lnTo>
                    <a:pt x="2847141" y="3048000"/>
                  </a:lnTo>
                  <a:lnTo>
                    <a:pt x="2896231" y="2997200"/>
                  </a:lnTo>
                  <a:lnTo>
                    <a:pt x="2879869" y="2971800"/>
                  </a:lnTo>
                  <a:close/>
                </a:path>
                <a:path w="6921500" h="3479800">
                  <a:moveTo>
                    <a:pt x="3059861" y="2806700"/>
                  </a:moveTo>
                  <a:lnTo>
                    <a:pt x="2961681" y="2908300"/>
                  </a:lnTo>
                  <a:lnTo>
                    <a:pt x="2978045" y="2933700"/>
                  </a:lnTo>
                  <a:lnTo>
                    <a:pt x="3059861" y="2870200"/>
                  </a:lnTo>
                  <a:lnTo>
                    <a:pt x="3092585" y="2819400"/>
                  </a:lnTo>
                  <a:lnTo>
                    <a:pt x="3059861" y="2806700"/>
                  </a:lnTo>
                  <a:close/>
                </a:path>
                <a:path w="6921500" h="3479800">
                  <a:moveTo>
                    <a:pt x="3239851" y="2603500"/>
                  </a:moveTo>
                  <a:lnTo>
                    <a:pt x="3223489" y="2641600"/>
                  </a:lnTo>
                  <a:lnTo>
                    <a:pt x="3141675" y="2717800"/>
                  </a:lnTo>
                  <a:lnTo>
                    <a:pt x="3174401" y="2755900"/>
                  </a:lnTo>
                  <a:lnTo>
                    <a:pt x="3190763" y="2717800"/>
                  </a:lnTo>
                  <a:lnTo>
                    <a:pt x="3239851" y="2654300"/>
                  </a:lnTo>
                  <a:lnTo>
                    <a:pt x="3272577" y="2641600"/>
                  </a:lnTo>
                  <a:lnTo>
                    <a:pt x="3239851" y="2603500"/>
                  </a:lnTo>
                  <a:close/>
                </a:path>
                <a:path w="6921500" h="3479800">
                  <a:moveTo>
                    <a:pt x="3403479" y="2413000"/>
                  </a:moveTo>
                  <a:lnTo>
                    <a:pt x="3354392" y="2489200"/>
                  </a:lnTo>
                  <a:lnTo>
                    <a:pt x="3305304" y="2514600"/>
                  </a:lnTo>
                  <a:lnTo>
                    <a:pt x="3338028" y="2552700"/>
                  </a:lnTo>
                  <a:lnTo>
                    <a:pt x="3370753" y="2501900"/>
                  </a:lnTo>
                  <a:lnTo>
                    <a:pt x="3436205" y="2438400"/>
                  </a:lnTo>
                  <a:lnTo>
                    <a:pt x="3403479" y="2413000"/>
                  </a:lnTo>
                  <a:close/>
                </a:path>
                <a:path w="6921500" h="3479800">
                  <a:moveTo>
                    <a:pt x="3567109" y="2222500"/>
                  </a:moveTo>
                  <a:lnTo>
                    <a:pt x="3550748" y="2235200"/>
                  </a:lnTo>
                  <a:lnTo>
                    <a:pt x="3485294" y="2324100"/>
                  </a:lnTo>
                  <a:lnTo>
                    <a:pt x="3485294" y="2336800"/>
                  </a:lnTo>
                  <a:lnTo>
                    <a:pt x="3501659" y="2349500"/>
                  </a:lnTo>
                  <a:lnTo>
                    <a:pt x="3583471" y="2273300"/>
                  </a:lnTo>
                  <a:lnTo>
                    <a:pt x="3599835" y="2235200"/>
                  </a:lnTo>
                  <a:lnTo>
                    <a:pt x="3567109" y="2222500"/>
                  </a:lnTo>
                  <a:close/>
                </a:path>
                <a:path w="6921500" h="3479800">
                  <a:moveTo>
                    <a:pt x="3714376" y="2006600"/>
                  </a:moveTo>
                  <a:lnTo>
                    <a:pt x="3681649" y="2070100"/>
                  </a:lnTo>
                  <a:lnTo>
                    <a:pt x="3632561" y="2120900"/>
                  </a:lnTo>
                  <a:lnTo>
                    <a:pt x="3665287" y="2146300"/>
                  </a:lnTo>
                  <a:lnTo>
                    <a:pt x="3698015" y="2082800"/>
                  </a:lnTo>
                  <a:lnTo>
                    <a:pt x="3714376" y="2082800"/>
                  </a:lnTo>
                  <a:lnTo>
                    <a:pt x="3747101" y="2019300"/>
                  </a:lnTo>
                  <a:lnTo>
                    <a:pt x="3714376" y="2006600"/>
                  </a:lnTo>
                  <a:close/>
                </a:path>
                <a:path w="6921500" h="3479800">
                  <a:moveTo>
                    <a:pt x="3845279" y="1765300"/>
                  </a:moveTo>
                  <a:lnTo>
                    <a:pt x="3779828" y="1905000"/>
                  </a:lnTo>
                  <a:lnTo>
                    <a:pt x="3812552" y="1917700"/>
                  </a:lnTo>
                  <a:lnTo>
                    <a:pt x="3878004" y="1790700"/>
                  </a:lnTo>
                  <a:lnTo>
                    <a:pt x="3845279" y="1765300"/>
                  </a:lnTo>
                  <a:close/>
                </a:path>
                <a:path w="6921500" h="3479800">
                  <a:moveTo>
                    <a:pt x="3976182" y="1549400"/>
                  </a:moveTo>
                  <a:lnTo>
                    <a:pt x="3910731" y="1663700"/>
                  </a:lnTo>
                  <a:lnTo>
                    <a:pt x="3943456" y="1701800"/>
                  </a:lnTo>
                  <a:lnTo>
                    <a:pt x="4008908" y="1562100"/>
                  </a:lnTo>
                  <a:lnTo>
                    <a:pt x="3976182" y="1549400"/>
                  </a:lnTo>
                  <a:close/>
                </a:path>
                <a:path w="6921500" h="3479800">
                  <a:moveTo>
                    <a:pt x="4112266" y="1392289"/>
                  </a:moveTo>
                  <a:lnTo>
                    <a:pt x="4055596" y="1420707"/>
                  </a:lnTo>
                  <a:lnTo>
                    <a:pt x="4041634" y="1447800"/>
                  </a:lnTo>
                  <a:lnTo>
                    <a:pt x="4057996" y="1473200"/>
                  </a:lnTo>
                  <a:lnTo>
                    <a:pt x="4074358" y="1473200"/>
                  </a:lnTo>
                  <a:lnTo>
                    <a:pt x="4112266" y="1392289"/>
                  </a:lnTo>
                  <a:close/>
                </a:path>
                <a:path w="6921500" h="3479800">
                  <a:moveTo>
                    <a:pt x="4107740" y="1321054"/>
                  </a:moveTo>
                  <a:lnTo>
                    <a:pt x="4106665" y="1321612"/>
                  </a:lnTo>
                  <a:lnTo>
                    <a:pt x="4055596" y="1420707"/>
                  </a:lnTo>
                  <a:lnTo>
                    <a:pt x="4112266" y="1392289"/>
                  </a:lnTo>
                  <a:lnTo>
                    <a:pt x="4139811" y="1333500"/>
                  </a:lnTo>
                  <a:lnTo>
                    <a:pt x="4107740" y="1321054"/>
                  </a:lnTo>
                  <a:close/>
                </a:path>
                <a:path w="6921500" h="3479800">
                  <a:moveTo>
                    <a:pt x="4107084" y="1320800"/>
                  </a:moveTo>
                  <a:lnTo>
                    <a:pt x="4106665" y="1321612"/>
                  </a:lnTo>
                  <a:lnTo>
                    <a:pt x="4107740" y="1321054"/>
                  </a:lnTo>
                  <a:lnTo>
                    <a:pt x="4107084" y="1320800"/>
                  </a:lnTo>
                  <a:close/>
                </a:path>
                <a:path w="6921500" h="3479800">
                  <a:moveTo>
                    <a:pt x="4240888" y="1184073"/>
                  </a:moveTo>
                  <a:lnTo>
                    <a:pt x="4173239" y="1220289"/>
                  </a:lnTo>
                  <a:lnTo>
                    <a:pt x="4188899" y="1244600"/>
                  </a:lnTo>
                  <a:lnTo>
                    <a:pt x="4240888" y="1184073"/>
                  </a:lnTo>
                  <a:close/>
                </a:path>
                <a:path w="6921500" h="3479800">
                  <a:moveTo>
                    <a:pt x="4254351" y="1104900"/>
                  </a:moveTo>
                  <a:lnTo>
                    <a:pt x="4221624" y="1130300"/>
                  </a:lnTo>
                  <a:lnTo>
                    <a:pt x="4221624" y="1155700"/>
                  </a:lnTo>
                  <a:lnTo>
                    <a:pt x="4172538" y="1219200"/>
                  </a:lnTo>
                  <a:lnTo>
                    <a:pt x="4173239" y="1220289"/>
                  </a:lnTo>
                  <a:lnTo>
                    <a:pt x="4240888" y="1184073"/>
                  </a:lnTo>
                  <a:lnTo>
                    <a:pt x="4254351" y="1168400"/>
                  </a:lnTo>
                  <a:lnTo>
                    <a:pt x="4270714" y="1117600"/>
                  </a:lnTo>
                  <a:lnTo>
                    <a:pt x="4254351" y="1104900"/>
                  </a:lnTo>
                  <a:close/>
                </a:path>
                <a:path w="6921500" h="3479800">
                  <a:moveTo>
                    <a:pt x="4405340" y="942537"/>
                  </a:moveTo>
                  <a:lnTo>
                    <a:pt x="4339985" y="979802"/>
                  </a:lnTo>
                  <a:lnTo>
                    <a:pt x="4319800" y="1003300"/>
                  </a:lnTo>
                  <a:lnTo>
                    <a:pt x="4336166" y="1028700"/>
                  </a:lnTo>
                  <a:lnTo>
                    <a:pt x="4368892" y="977900"/>
                  </a:lnTo>
                  <a:lnTo>
                    <a:pt x="4405340" y="942537"/>
                  </a:lnTo>
                  <a:close/>
                </a:path>
                <a:path w="6921500" h="3479800">
                  <a:moveTo>
                    <a:pt x="4401619" y="889000"/>
                  </a:moveTo>
                  <a:lnTo>
                    <a:pt x="4352528" y="965200"/>
                  </a:lnTo>
                  <a:lnTo>
                    <a:pt x="4339985" y="979802"/>
                  </a:lnTo>
                  <a:lnTo>
                    <a:pt x="4405340" y="942537"/>
                  </a:lnTo>
                  <a:lnTo>
                    <a:pt x="4434342" y="914400"/>
                  </a:lnTo>
                  <a:lnTo>
                    <a:pt x="4401619" y="889000"/>
                  </a:lnTo>
                  <a:close/>
                </a:path>
                <a:path w="6921500" h="3479800">
                  <a:moveTo>
                    <a:pt x="4561303" y="791479"/>
                  </a:moveTo>
                  <a:lnTo>
                    <a:pt x="4504507" y="824637"/>
                  </a:lnTo>
                  <a:lnTo>
                    <a:pt x="4516155" y="838200"/>
                  </a:lnTo>
                  <a:lnTo>
                    <a:pt x="4561303" y="791479"/>
                  </a:lnTo>
                  <a:close/>
                </a:path>
                <a:path w="6921500" h="3479800">
                  <a:moveTo>
                    <a:pt x="4606518" y="718398"/>
                  </a:moveTo>
                  <a:lnTo>
                    <a:pt x="4530602" y="763488"/>
                  </a:lnTo>
                  <a:lnTo>
                    <a:pt x="4483432" y="800099"/>
                  </a:lnTo>
                  <a:lnTo>
                    <a:pt x="4504507" y="824637"/>
                  </a:lnTo>
                  <a:lnTo>
                    <a:pt x="4561303" y="791479"/>
                  </a:lnTo>
                  <a:lnTo>
                    <a:pt x="4614335" y="736600"/>
                  </a:lnTo>
                  <a:lnTo>
                    <a:pt x="4606518" y="718398"/>
                  </a:lnTo>
                  <a:close/>
                </a:path>
                <a:path w="6921500" h="3479800">
                  <a:moveTo>
                    <a:pt x="4599851" y="702876"/>
                  </a:moveTo>
                  <a:lnTo>
                    <a:pt x="4585375" y="711535"/>
                  </a:lnTo>
                  <a:lnTo>
                    <a:pt x="4548882" y="749300"/>
                  </a:lnTo>
                  <a:lnTo>
                    <a:pt x="4530602" y="763488"/>
                  </a:lnTo>
                  <a:lnTo>
                    <a:pt x="4606518" y="718398"/>
                  </a:lnTo>
                  <a:lnTo>
                    <a:pt x="4599851" y="702876"/>
                  </a:lnTo>
                  <a:close/>
                </a:path>
                <a:path w="6921500" h="3479800">
                  <a:moveTo>
                    <a:pt x="4597971" y="698500"/>
                  </a:moveTo>
                  <a:lnTo>
                    <a:pt x="4585375" y="711535"/>
                  </a:lnTo>
                  <a:lnTo>
                    <a:pt x="4599851" y="702876"/>
                  </a:lnTo>
                  <a:lnTo>
                    <a:pt x="4597971" y="698500"/>
                  </a:lnTo>
                  <a:close/>
                </a:path>
                <a:path w="6921500" h="3479800">
                  <a:moveTo>
                    <a:pt x="4739710" y="639290"/>
                  </a:moveTo>
                  <a:lnTo>
                    <a:pt x="4702469" y="661409"/>
                  </a:lnTo>
                  <a:lnTo>
                    <a:pt x="4712510" y="673100"/>
                  </a:lnTo>
                  <a:lnTo>
                    <a:pt x="4728875" y="647700"/>
                  </a:lnTo>
                  <a:lnTo>
                    <a:pt x="4739710" y="639290"/>
                  </a:lnTo>
                  <a:close/>
                </a:path>
                <a:path w="6921500" h="3479800">
                  <a:moveTo>
                    <a:pt x="4821165" y="570490"/>
                  </a:moveTo>
                  <a:lnTo>
                    <a:pt x="4691168" y="648252"/>
                  </a:lnTo>
                  <a:lnTo>
                    <a:pt x="4702469" y="661409"/>
                  </a:lnTo>
                  <a:lnTo>
                    <a:pt x="4739710" y="639290"/>
                  </a:lnTo>
                  <a:lnTo>
                    <a:pt x="4794326" y="596900"/>
                  </a:lnTo>
                  <a:lnTo>
                    <a:pt x="4827054" y="584200"/>
                  </a:lnTo>
                  <a:lnTo>
                    <a:pt x="4821165" y="570490"/>
                  </a:lnTo>
                  <a:close/>
                </a:path>
                <a:path w="6921500" h="3479800">
                  <a:moveTo>
                    <a:pt x="4813549" y="552759"/>
                  </a:moveTo>
                  <a:lnTo>
                    <a:pt x="4762321" y="583639"/>
                  </a:lnTo>
                  <a:lnTo>
                    <a:pt x="4712510" y="622300"/>
                  </a:lnTo>
                  <a:lnTo>
                    <a:pt x="4698187" y="622300"/>
                  </a:lnTo>
                  <a:lnTo>
                    <a:pt x="4689062" y="627800"/>
                  </a:lnTo>
                  <a:lnTo>
                    <a:pt x="4679786" y="635000"/>
                  </a:lnTo>
                  <a:lnTo>
                    <a:pt x="4691168" y="648252"/>
                  </a:lnTo>
                  <a:lnTo>
                    <a:pt x="4821165" y="570490"/>
                  </a:lnTo>
                  <a:lnTo>
                    <a:pt x="4813549" y="552759"/>
                  </a:lnTo>
                  <a:close/>
                </a:path>
                <a:path w="6921500" h="3479800">
                  <a:moveTo>
                    <a:pt x="4698187" y="622300"/>
                  </a:moveTo>
                  <a:lnTo>
                    <a:pt x="4696150" y="622300"/>
                  </a:lnTo>
                  <a:lnTo>
                    <a:pt x="4689062" y="627800"/>
                  </a:lnTo>
                  <a:lnTo>
                    <a:pt x="4698187" y="622300"/>
                  </a:lnTo>
                  <a:close/>
                </a:path>
                <a:path w="6921500" h="3479800">
                  <a:moveTo>
                    <a:pt x="4810688" y="546100"/>
                  </a:moveTo>
                  <a:lnTo>
                    <a:pt x="4762321" y="583639"/>
                  </a:lnTo>
                  <a:lnTo>
                    <a:pt x="4813549" y="552759"/>
                  </a:lnTo>
                  <a:lnTo>
                    <a:pt x="4810688" y="546100"/>
                  </a:lnTo>
                  <a:close/>
                </a:path>
                <a:path w="6921500" h="3479800">
                  <a:moveTo>
                    <a:pt x="4932763" y="524628"/>
                  </a:moveTo>
                  <a:lnTo>
                    <a:pt x="4923758" y="529976"/>
                  </a:lnTo>
                  <a:lnTo>
                    <a:pt x="4925228" y="533400"/>
                  </a:lnTo>
                  <a:lnTo>
                    <a:pt x="4932763" y="524628"/>
                  </a:lnTo>
                  <a:close/>
                </a:path>
                <a:path w="6921500" h="3479800">
                  <a:moveTo>
                    <a:pt x="5049361" y="433989"/>
                  </a:moveTo>
                  <a:lnTo>
                    <a:pt x="4916633" y="513383"/>
                  </a:lnTo>
                  <a:lnTo>
                    <a:pt x="4923758" y="529976"/>
                  </a:lnTo>
                  <a:lnTo>
                    <a:pt x="4932763" y="524628"/>
                  </a:lnTo>
                  <a:lnTo>
                    <a:pt x="4957954" y="495300"/>
                  </a:lnTo>
                  <a:lnTo>
                    <a:pt x="5008631" y="479567"/>
                  </a:lnTo>
                  <a:lnTo>
                    <a:pt x="5048980" y="455602"/>
                  </a:lnTo>
                  <a:lnTo>
                    <a:pt x="5056131" y="444500"/>
                  </a:lnTo>
                  <a:lnTo>
                    <a:pt x="5049361" y="433989"/>
                  </a:lnTo>
                  <a:close/>
                </a:path>
                <a:path w="6921500" h="3479800">
                  <a:moveTo>
                    <a:pt x="5039770" y="419100"/>
                  </a:moveTo>
                  <a:lnTo>
                    <a:pt x="5023404" y="431800"/>
                  </a:lnTo>
                  <a:lnTo>
                    <a:pt x="4941591" y="469900"/>
                  </a:lnTo>
                  <a:lnTo>
                    <a:pt x="4908868" y="495300"/>
                  </a:lnTo>
                  <a:lnTo>
                    <a:pt x="4916633" y="513383"/>
                  </a:lnTo>
                  <a:lnTo>
                    <a:pt x="5049361" y="433989"/>
                  </a:lnTo>
                  <a:lnTo>
                    <a:pt x="5039770" y="419100"/>
                  </a:lnTo>
                  <a:close/>
                </a:path>
                <a:path w="6921500" h="3479800">
                  <a:moveTo>
                    <a:pt x="5048980" y="455602"/>
                  </a:moveTo>
                  <a:lnTo>
                    <a:pt x="5008631" y="479567"/>
                  </a:lnTo>
                  <a:lnTo>
                    <a:pt x="5039770" y="469900"/>
                  </a:lnTo>
                  <a:lnTo>
                    <a:pt x="5048980" y="455602"/>
                  </a:lnTo>
                  <a:close/>
                </a:path>
                <a:path w="6921500" h="3479800">
                  <a:moveTo>
                    <a:pt x="5271421" y="323485"/>
                  </a:moveTo>
                  <a:lnTo>
                    <a:pt x="5145393" y="398338"/>
                  </a:lnTo>
                  <a:lnTo>
                    <a:pt x="5154311" y="419100"/>
                  </a:lnTo>
                  <a:lnTo>
                    <a:pt x="5203398" y="381000"/>
                  </a:lnTo>
                  <a:lnTo>
                    <a:pt x="5285214" y="355600"/>
                  </a:lnTo>
                  <a:lnTo>
                    <a:pt x="5271421" y="323485"/>
                  </a:lnTo>
                  <a:close/>
                </a:path>
                <a:path w="6921500" h="3479800">
                  <a:moveTo>
                    <a:pt x="5268850" y="317500"/>
                  </a:moveTo>
                  <a:lnTo>
                    <a:pt x="5187035" y="355600"/>
                  </a:lnTo>
                  <a:lnTo>
                    <a:pt x="5137946" y="381000"/>
                  </a:lnTo>
                  <a:lnTo>
                    <a:pt x="5145393" y="398338"/>
                  </a:lnTo>
                  <a:lnTo>
                    <a:pt x="5271421" y="323485"/>
                  </a:lnTo>
                  <a:lnTo>
                    <a:pt x="5268850" y="317500"/>
                  </a:lnTo>
                  <a:close/>
                </a:path>
                <a:path w="6921500" h="3479800">
                  <a:moveTo>
                    <a:pt x="5414382" y="293445"/>
                  </a:moveTo>
                  <a:lnTo>
                    <a:pt x="5381774" y="312482"/>
                  </a:lnTo>
                  <a:lnTo>
                    <a:pt x="5383390" y="317500"/>
                  </a:lnTo>
                  <a:lnTo>
                    <a:pt x="5414382" y="293445"/>
                  </a:lnTo>
                  <a:close/>
                </a:path>
                <a:path w="6921500" h="3479800">
                  <a:moveTo>
                    <a:pt x="5514293" y="215900"/>
                  </a:moveTo>
                  <a:lnTo>
                    <a:pt x="5432479" y="254000"/>
                  </a:lnTo>
                  <a:lnTo>
                    <a:pt x="5367028" y="266700"/>
                  </a:lnTo>
                  <a:lnTo>
                    <a:pt x="5381774" y="312482"/>
                  </a:lnTo>
                  <a:lnTo>
                    <a:pt x="5414382" y="293445"/>
                  </a:lnTo>
                  <a:lnTo>
                    <a:pt x="5432479" y="279400"/>
                  </a:lnTo>
                  <a:lnTo>
                    <a:pt x="5440600" y="278139"/>
                  </a:lnTo>
                  <a:lnTo>
                    <a:pt x="5514293" y="235117"/>
                  </a:lnTo>
                  <a:lnTo>
                    <a:pt x="5514293" y="215900"/>
                  </a:lnTo>
                  <a:close/>
                </a:path>
                <a:path w="6921500" h="3479800">
                  <a:moveTo>
                    <a:pt x="5514293" y="235117"/>
                  </a:moveTo>
                  <a:lnTo>
                    <a:pt x="5440600" y="278139"/>
                  </a:lnTo>
                  <a:lnTo>
                    <a:pt x="5514293" y="266700"/>
                  </a:lnTo>
                  <a:lnTo>
                    <a:pt x="5514293" y="235117"/>
                  </a:lnTo>
                  <a:close/>
                </a:path>
                <a:path w="6921500" h="3479800">
                  <a:moveTo>
                    <a:pt x="5759738" y="127000"/>
                  </a:moveTo>
                  <a:lnTo>
                    <a:pt x="5743373" y="152400"/>
                  </a:lnTo>
                  <a:lnTo>
                    <a:pt x="5612471" y="177800"/>
                  </a:lnTo>
                  <a:lnTo>
                    <a:pt x="5628834" y="215900"/>
                  </a:lnTo>
                  <a:lnTo>
                    <a:pt x="5732795" y="185641"/>
                  </a:lnTo>
                  <a:lnTo>
                    <a:pt x="5759738" y="170279"/>
                  </a:lnTo>
                  <a:lnTo>
                    <a:pt x="5759738" y="127000"/>
                  </a:lnTo>
                  <a:close/>
                </a:path>
                <a:path w="6921500" h="3479800">
                  <a:moveTo>
                    <a:pt x="5759738" y="170279"/>
                  </a:moveTo>
                  <a:lnTo>
                    <a:pt x="5732795" y="185641"/>
                  </a:lnTo>
                  <a:lnTo>
                    <a:pt x="5759738" y="177800"/>
                  </a:lnTo>
                  <a:lnTo>
                    <a:pt x="5759738" y="170279"/>
                  </a:lnTo>
                  <a:close/>
                </a:path>
                <a:path w="6921500" h="3479800">
                  <a:moveTo>
                    <a:pt x="6005181" y="88900"/>
                  </a:moveTo>
                  <a:lnTo>
                    <a:pt x="5972454" y="88900"/>
                  </a:lnTo>
                  <a:lnTo>
                    <a:pt x="5890639" y="101600"/>
                  </a:lnTo>
                  <a:lnTo>
                    <a:pt x="5857915" y="114300"/>
                  </a:lnTo>
                  <a:lnTo>
                    <a:pt x="5874278" y="152400"/>
                  </a:lnTo>
                  <a:lnTo>
                    <a:pt x="5907002" y="127000"/>
                  </a:lnTo>
                  <a:lnTo>
                    <a:pt x="5988815" y="114300"/>
                  </a:lnTo>
                  <a:lnTo>
                    <a:pt x="6021542" y="114300"/>
                  </a:lnTo>
                  <a:lnTo>
                    <a:pt x="6005181" y="88900"/>
                  </a:lnTo>
                  <a:close/>
                </a:path>
                <a:path w="6921500" h="3479800">
                  <a:moveTo>
                    <a:pt x="6266983" y="50800"/>
                  </a:moveTo>
                  <a:lnTo>
                    <a:pt x="6152445" y="50800"/>
                  </a:lnTo>
                  <a:lnTo>
                    <a:pt x="6119722" y="63500"/>
                  </a:lnTo>
                  <a:lnTo>
                    <a:pt x="6119722" y="101600"/>
                  </a:lnTo>
                  <a:lnTo>
                    <a:pt x="6152445" y="101600"/>
                  </a:lnTo>
                  <a:lnTo>
                    <a:pt x="6234258" y="88900"/>
                  </a:lnTo>
                  <a:lnTo>
                    <a:pt x="6266983" y="88900"/>
                  </a:lnTo>
                  <a:lnTo>
                    <a:pt x="6266983" y="50800"/>
                  </a:lnTo>
                  <a:close/>
                </a:path>
                <a:path w="6921500" h="3479800">
                  <a:moveTo>
                    <a:pt x="6528793" y="38100"/>
                  </a:moveTo>
                  <a:lnTo>
                    <a:pt x="6381526" y="38100"/>
                  </a:lnTo>
                  <a:lnTo>
                    <a:pt x="6381526" y="63500"/>
                  </a:lnTo>
                  <a:lnTo>
                    <a:pt x="6528793" y="63500"/>
                  </a:lnTo>
                  <a:lnTo>
                    <a:pt x="6528793" y="38100"/>
                  </a:lnTo>
                  <a:close/>
                </a:path>
                <a:path w="6921500" h="3479800">
                  <a:moveTo>
                    <a:pt x="6774237" y="12700"/>
                  </a:moveTo>
                  <a:lnTo>
                    <a:pt x="6626967" y="12700"/>
                  </a:lnTo>
                  <a:lnTo>
                    <a:pt x="6626967" y="63500"/>
                  </a:lnTo>
                  <a:lnTo>
                    <a:pt x="6692423" y="50800"/>
                  </a:lnTo>
                  <a:lnTo>
                    <a:pt x="6774237" y="50800"/>
                  </a:lnTo>
                  <a:lnTo>
                    <a:pt x="6774237" y="12700"/>
                  </a:lnTo>
                  <a:close/>
                </a:path>
                <a:path w="6921500" h="3479800">
                  <a:moveTo>
                    <a:pt x="6921501" y="0"/>
                  </a:moveTo>
                  <a:lnTo>
                    <a:pt x="6888775" y="0"/>
                  </a:lnTo>
                  <a:lnTo>
                    <a:pt x="6888775" y="50800"/>
                  </a:lnTo>
                  <a:lnTo>
                    <a:pt x="6921501" y="38100"/>
                  </a:lnTo>
                  <a:lnTo>
                    <a:pt x="6921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555917" y="2782878"/>
              <a:ext cx="4860290" cy="3486785"/>
            </a:xfrm>
            <a:custGeom>
              <a:avLst/>
              <a:gdLst/>
              <a:ahLst/>
              <a:cxnLst/>
              <a:rect l="l" t="t" r="r" b="b"/>
              <a:pathLst>
                <a:path w="4860290" h="3486784">
                  <a:moveTo>
                    <a:pt x="1096313" y="3453036"/>
                  </a:moveTo>
                  <a:lnTo>
                    <a:pt x="0" y="3453036"/>
                  </a:lnTo>
                  <a:lnTo>
                    <a:pt x="0" y="3486401"/>
                  </a:lnTo>
                  <a:lnTo>
                    <a:pt x="752692" y="3486401"/>
                  </a:lnTo>
                  <a:lnTo>
                    <a:pt x="867233" y="3469718"/>
                  </a:lnTo>
                  <a:lnTo>
                    <a:pt x="981773" y="3469718"/>
                  </a:lnTo>
                  <a:lnTo>
                    <a:pt x="1096313" y="3453036"/>
                  </a:lnTo>
                  <a:close/>
                </a:path>
                <a:path w="4860290" h="3486784">
                  <a:moveTo>
                    <a:pt x="310894" y="3436354"/>
                  </a:moveTo>
                  <a:lnTo>
                    <a:pt x="98177" y="3436354"/>
                  </a:lnTo>
                  <a:lnTo>
                    <a:pt x="65451" y="3453036"/>
                  </a:lnTo>
                  <a:lnTo>
                    <a:pt x="359982" y="3453036"/>
                  </a:lnTo>
                  <a:lnTo>
                    <a:pt x="310894" y="3436354"/>
                  </a:lnTo>
                  <a:close/>
                </a:path>
                <a:path w="4860290" h="3486784">
                  <a:moveTo>
                    <a:pt x="4483432" y="66725"/>
                  </a:moveTo>
                  <a:lnTo>
                    <a:pt x="4237988" y="66725"/>
                  </a:lnTo>
                  <a:lnTo>
                    <a:pt x="4188898" y="83407"/>
                  </a:lnTo>
                  <a:lnTo>
                    <a:pt x="4123451" y="100088"/>
                  </a:lnTo>
                  <a:lnTo>
                    <a:pt x="4074358" y="116768"/>
                  </a:lnTo>
                  <a:lnTo>
                    <a:pt x="4025271" y="150133"/>
                  </a:lnTo>
                  <a:lnTo>
                    <a:pt x="3796190" y="250220"/>
                  </a:lnTo>
                  <a:lnTo>
                    <a:pt x="3747100" y="283583"/>
                  </a:lnTo>
                  <a:lnTo>
                    <a:pt x="3681648" y="316945"/>
                  </a:lnTo>
                  <a:lnTo>
                    <a:pt x="3632563" y="350307"/>
                  </a:lnTo>
                  <a:lnTo>
                    <a:pt x="3567109" y="383670"/>
                  </a:lnTo>
                  <a:lnTo>
                    <a:pt x="3567109" y="400352"/>
                  </a:lnTo>
                  <a:lnTo>
                    <a:pt x="3518020" y="433715"/>
                  </a:lnTo>
                  <a:lnTo>
                    <a:pt x="3452569" y="483759"/>
                  </a:lnTo>
                  <a:lnTo>
                    <a:pt x="3403480" y="517122"/>
                  </a:lnTo>
                  <a:lnTo>
                    <a:pt x="3338028" y="567165"/>
                  </a:lnTo>
                  <a:lnTo>
                    <a:pt x="3288941" y="617209"/>
                  </a:lnTo>
                  <a:lnTo>
                    <a:pt x="3141675" y="817385"/>
                  </a:lnTo>
                  <a:lnTo>
                    <a:pt x="3076221" y="884111"/>
                  </a:lnTo>
                  <a:lnTo>
                    <a:pt x="3043496" y="967517"/>
                  </a:lnTo>
                  <a:lnTo>
                    <a:pt x="2994407" y="1050925"/>
                  </a:lnTo>
                  <a:lnTo>
                    <a:pt x="2896231" y="1251101"/>
                  </a:lnTo>
                  <a:lnTo>
                    <a:pt x="2863505" y="1351188"/>
                  </a:lnTo>
                  <a:lnTo>
                    <a:pt x="2814416" y="1451277"/>
                  </a:lnTo>
                  <a:lnTo>
                    <a:pt x="2781691" y="1551364"/>
                  </a:lnTo>
                  <a:lnTo>
                    <a:pt x="2699877" y="1768222"/>
                  </a:lnTo>
                  <a:lnTo>
                    <a:pt x="2650788" y="1868309"/>
                  </a:lnTo>
                  <a:lnTo>
                    <a:pt x="2618061" y="1968398"/>
                  </a:lnTo>
                  <a:lnTo>
                    <a:pt x="2519884" y="2168574"/>
                  </a:lnTo>
                  <a:lnTo>
                    <a:pt x="2470796" y="2251981"/>
                  </a:lnTo>
                  <a:lnTo>
                    <a:pt x="2438069" y="2335389"/>
                  </a:lnTo>
                  <a:lnTo>
                    <a:pt x="2241716" y="2635652"/>
                  </a:lnTo>
                  <a:lnTo>
                    <a:pt x="2208989" y="2702377"/>
                  </a:lnTo>
                  <a:lnTo>
                    <a:pt x="1963547" y="3036004"/>
                  </a:lnTo>
                  <a:lnTo>
                    <a:pt x="1914456" y="3086049"/>
                  </a:lnTo>
                  <a:lnTo>
                    <a:pt x="1849005" y="3136094"/>
                  </a:lnTo>
                  <a:lnTo>
                    <a:pt x="1799917" y="3186135"/>
                  </a:lnTo>
                  <a:lnTo>
                    <a:pt x="1734466" y="3236180"/>
                  </a:lnTo>
                  <a:lnTo>
                    <a:pt x="1669013" y="3269543"/>
                  </a:lnTo>
                  <a:lnTo>
                    <a:pt x="1587200" y="3302908"/>
                  </a:lnTo>
                  <a:lnTo>
                    <a:pt x="1554474" y="3319588"/>
                  </a:lnTo>
                  <a:lnTo>
                    <a:pt x="1505385" y="3336269"/>
                  </a:lnTo>
                  <a:lnTo>
                    <a:pt x="1472660" y="3352949"/>
                  </a:lnTo>
                  <a:lnTo>
                    <a:pt x="1374482" y="3386312"/>
                  </a:lnTo>
                  <a:lnTo>
                    <a:pt x="1309030" y="3386312"/>
                  </a:lnTo>
                  <a:lnTo>
                    <a:pt x="1210853" y="3402994"/>
                  </a:lnTo>
                  <a:lnTo>
                    <a:pt x="981773" y="3436354"/>
                  </a:lnTo>
                  <a:lnTo>
                    <a:pt x="638152" y="3436354"/>
                  </a:lnTo>
                  <a:lnTo>
                    <a:pt x="523612" y="3453036"/>
                  </a:lnTo>
                  <a:lnTo>
                    <a:pt x="1210853" y="3453036"/>
                  </a:lnTo>
                  <a:lnTo>
                    <a:pt x="1325393" y="3419674"/>
                  </a:lnTo>
                  <a:lnTo>
                    <a:pt x="1390845" y="3419674"/>
                  </a:lnTo>
                  <a:lnTo>
                    <a:pt x="1439934" y="3402994"/>
                  </a:lnTo>
                  <a:lnTo>
                    <a:pt x="1472660" y="3386312"/>
                  </a:lnTo>
                  <a:lnTo>
                    <a:pt x="1521748" y="3369630"/>
                  </a:lnTo>
                  <a:lnTo>
                    <a:pt x="1570837" y="3369630"/>
                  </a:lnTo>
                  <a:lnTo>
                    <a:pt x="1603562" y="3352949"/>
                  </a:lnTo>
                  <a:lnTo>
                    <a:pt x="1685377" y="3302908"/>
                  </a:lnTo>
                  <a:lnTo>
                    <a:pt x="1750828" y="3269543"/>
                  </a:lnTo>
                  <a:lnTo>
                    <a:pt x="1947184" y="3119413"/>
                  </a:lnTo>
                  <a:lnTo>
                    <a:pt x="1996272" y="3052685"/>
                  </a:lnTo>
                  <a:lnTo>
                    <a:pt x="2045361" y="3002640"/>
                  </a:lnTo>
                  <a:lnTo>
                    <a:pt x="2192625" y="2802464"/>
                  </a:lnTo>
                  <a:lnTo>
                    <a:pt x="2192625" y="2785784"/>
                  </a:lnTo>
                  <a:lnTo>
                    <a:pt x="2290804" y="2652335"/>
                  </a:lnTo>
                  <a:lnTo>
                    <a:pt x="2372619" y="2502202"/>
                  </a:lnTo>
                  <a:lnTo>
                    <a:pt x="2470796" y="2352069"/>
                  </a:lnTo>
                  <a:lnTo>
                    <a:pt x="2519884" y="2268663"/>
                  </a:lnTo>
                  <a:lnTo>
                    <a:pt x="2552611" y="2168574"/>
                  </a:lnTo>
                  <a:lnTo>
                    <a:pt x="2601699" y="2085167"/>
                  </a:lnTo>
                  <a:lnTo>
                    <a:pt x="2650788" y="1985079"/>
                  </a:lnTo>
                  <a:lnTo>
                    <a:pt x="2683513" y="1884991"/>
                  </a:lnTo>
                  <a:lnTo>
                    <a:pt x="2732601" y="1784904"/>
                  </a:lnTo>
                  <a:lnTo>
                    <a:pt x="2814416" y="1568047"/>
                  </a:lnTo>
                  <a:lnTo>
                    <a:pt x="2847143" y="1467958"/>
                  </a:lnTo>
                  <a:lnTo>
                    <a:pt x="2896231" y="1367870"/>
                  </a:lnTo>
                  <a:lnTo>
                    <a:pt x="2945320" y="1251101"/>
                  </a:lnTo>
                  <a:lnTo>
                    <a:pt x="2978045" y="1167693"/>
                  </a:lnTo>
                  <a:lnTo>
                    <a:pt x="3027133" y="1067606"/>
                  </a:lnTo>
                  <a:lnTo>
                    <a:pt x="3125311" y="900793"/>
                  </a:lnTo>
                  <a:lnTo>
                    <a:pt x="3158037" y="834067"/>
                  </a:lnTo>
                  <a:lnTo>
                    <a:pt x="3207125" y="767341"/>
                  </a:lnTo>
                  <a:lnTo>
                    <a:pt x="3272577" y="717297"/>
                  </a:lnTo>
                  <a:lnTo>
                    <a:pt x="3321665" y="650572"/>
                  </a:lnTo>
                  <a:lnTo>
                    <a:pt x="3419845" y="550484"/>
                  </a:lnTo>
                  <a:lnTo>
                    <a:pt x="3485292" y="500440"/>
                  </a:lnTo>
                  <a:lnTo>
                    <a:pt x="3534384" y="467078"/>
                  </a:lnTo>
                  <a:lnTo>
                    <a:pt x="3599835" y="417033"/>
                  </a:lnTo>
                  <a:lnTo>
                    <a:pt x="3698013" y="350307"/>
                  </a:lnTo>
                  <a:lnTo>
                    <a:pt x="3763463" y="316945"/>
                  </a:lnTo>
                  <a:lnTo>
                    <a:pt x="3812552" y="283583"/>
                  </a:lnTo>
                  <a:lnTo>
                    <a:pt x="4041634" y="183494"/>
                  </a:lnTo>
                  <a:lnTo>
                    <a:pt x="4090723" y="150133"/>
                  </a:lnTo>
                  <a:lnTo>
                    <a:pt x="4139811" y="133450"/>
                  </a:lnTo>
                  <a:lnTo>
                    <a:pt x="4205262" y="116768"/>
                  </a:lnTo>
                  <a:lnTo>
                    <a:pt x="4254351" y="100088"/>
                  </a:lnTo>
                  <a:lnTo>
                    <a:pt x="4319802" y="100088"/>
                  </a:lnTo>
                  <a:lnTo>
                    <a:pt x="4368893" y="83407"/>
                  </a:lnTo>
                  <a:lnTo>
                    <a:pt x="4483432" y="66725"/>
                  </a:lnTo>
                  <a:close/>
                </a:path>
                <a:path w="4860290" h="3486784">
                  <a:moveTo>
                    <a:pt x="4696150" y="50044"/>
                  </a:moveTo>
                  <a:lnTo>
                    <a:pt x="4303438" y="50044"/>
                  </a:lnTo>
                  <a:lnTo>
                    <a:pt x="4303438" y="66725"/>
                  </a:lnTo>
                  <a:lnTo>
                    <a:pt x="4647060" y="66725"/>
                  </a:lnTo>
                  <a:lnTo>
                    <a:pt x="4696150" y="50044"/>
                  </a:lnTo>
                  <a:close/>
                </a:path>
                <a:path w="4860290" h="3486784">
                  <a:moveTo>
                    <a:pt x="4843415" y="0"/>
                  </a:moveTo>
                  <a:lnTo>
                    <a:pt x="4810688" y="16681"/>
                  </a:lnTo>
                  <a:lnTo>
                    <a:pt x="4647060" y="16681"/>
                  </a:lnTo>
                  <a:lnTo>
                    <a:pt x="4581610" y="33362"/>
                  </a:lnTo>
                  <a:lnTo>
                    <a:pt x="4483432" y="33362"/>
                  </a:lnTo>
                  <a:lnTo>
                    <a:pt x="4368893" y="50044"/>
                  </a:lnTo>
                  <a:lnTo>
                    <a:pt x="4810688" y="50044"/>
                  </a:lnTo>
                  <a:lnTo>
                    <a:pt x="4859778" y="33362"/>
                  </a:lnTo>
                  <a:lnTo>
                    <a:pt x="4843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4963125" y="2799559"/>
              <a:ext cx="2274570" cy="3470275"/>
            </a:xfrm>
            <a:custGeom>
              <a:avLst/>
              <a:gdLst/>
              <a:ahLst/>
              <a:cxnLst/>
              <a:rect l="l" t="t" r="r" b="b"/>
              <a:pathLst>
                <a:path w="2274570" h="3470275">
                  <a:moveTo>
                    <a:pt x="147265" y="3426670"/>
                  </a:moveTo>
                  <a:lnTo>
                    <a:pt x="20289" y="3435021"/>
                  </a:lnTo>
                  <a:lnTo>
                    <a:pt x="16362" y="3436355"/>
                  </a:lnTo>
                  <a:lnTo>
                    <a:pt x="0" y="3436355"/>
                  </a:lnTo>
                  <a:lnTo>
                    <a:pt x="0" y="3469718"/>
                  </a:lnTo>
                  <a:lnTo>
                    <a:pt x="147265" y="3469718"/>
                  </a:lnTo>
                  <a:lnTo>
                    <a:pt x="147265" y="3426670"/>
                  </a:lnTo>
                  <a:close/>
                </a:path>
                <a:path w="2274570" h="3470275">
                  <a:moveTo>
                    <a:pt x="392709" y="3419675"/>
                  </a:moveTo>
                  <a:lnTo>
                    <a:pt x="310894" y="3419675"/>
                  </a:lnTo>
                  <a:lnTo>
                    <a:pt x="245442" y="3436355"/>
                  </a:lnTo>
                  <a:lnTo>
                    <a:pt x="245442" y="3469718"/>
                  </a:lnTo>
                  <a:lnTo>
                    <a:pt x="359984" y="3469718"/>
                  </a:lnTo>
                  <a:lnTo>
                    <a:pt x="409072" y="3453037"/>
                  </a:lnTo>
                  <a:lnTo>
                    <a:pt x="392709" y="3419675"/>
                  </a:lnTo>
                  <a:close/>
                </a:path>
                <a:path w="2274570" h="3470275">
                  <a:moveTo>
                    <a:pt x="638152" y="3369631"/>
                  </a:moveTo>
                  <a:lnTo>
                    <a:pt x="589064" y="3386314"/>
                  </a:lnTo>
                  <a:lnTo>
                    <a:pt x="523612" y="3402994"/>
                  </a:lnTo>
                  <a:lnTo>
                    <a:pt x="507249" y="3402994"/>
                  </a:lnTo>
                  <a:lnTo>
                    <a:pt x="507249" y="3453037"/>
                  </a:lnTo>
                  <a:lnTo>
                    <a:pt x="539974" y="3436355"/>
                  </a:lnTo>
                  <a:lnTo>
                    <a:pt x="605426" y="3419675"/>
                  </a:lnTo>
                  <a:lnTo>
                    <a:pt x="654516" y="3402994"/>
                  </a:lnTo>
                  <a:lnTo>
                    <a:pt x="638152" y="3369631"/>
                  </a:lnTo>
                  <a:close/>
                </a:path>
                <a:path w="2274570" h="3470275">
                  <a:moveTo>
                    <a:pt x="147265" y="3419675"/>
                  </a:moveTo>
                  <a:lnTo>
                    <a:pt x="105184" y="3419675"/>
                  </a:lnTo>
                  <a:lnTo>
                    <a:pt x="30681" y="3431490"/>
                  </a:lnTo>
                  <a:lnTo>
                    <a:pt x="20289" y="3435021"/>
                  </a:lnTo>
                  <a:lnTo>
                    <a:pt x="147265" y="3426670"/>
                  </a:lnTo>
                  <a:lnTo>
                    <a:pt x="147265" y="3419675"/>
                  </a:lnTo>
                  <a:close/>
                </a:path>
                <a:path w="2274570" h="3470275">
                  <a:moveTo>
                    <a:pt x="105184" y="3419675"/>
                  </a:moveTo>
                  <a:lnTo>
                    <a:pt x="65451" y="3419675"/>
                  </a:lnTo>
                  <a:lnTo>
                    <a:pt x="30681" y="3431490"/>
                  </a:lnTo>
                  <a:lnTo>
                    <a:pt x="105184" y="3419675"/>
                  </a:lnTo>
                  <a:close/>
                </a:path>
                <a:path w="2274570" h="3470275">
                  <a:moveTo>
                    <a:pt x="834506" y="3219499"/>
                  </a:moveTo>
                  <a:lnTo>
                    <a:pt x="801781" y="3252862"/>
                  </a:lnTo>
                  <a:lnTo>
                    <a:pt x="769056" y="3302906"/>
                  </a:lnTo>
                  <a:lnTo>
                    <a:pt x="736329" y="3319588"/>
                  </a:lnTo>
                  <a:lnTo>
                    <a:pt x="769056" y="3352951"/>
                  </a:lnTo>
                  <a:lnTo>
                    <a:pt x="834506" y="3286224"/>
                  </a:lnTo>
                  <a:lnTo>
                    <a:pt x="867233" y="3236180"/>
                  </a:lnTo>
                  <a:lnTo>
                    <a:pt x="834506" y="3219499"/>
                  </a:lnTo>
                  <a:close/>
                </a:path>
                <a:path w="2274570" h="3470275">
                  <a:moveTo>
                    <a:pt x="998136" y="3002641"/>
                  </a:moveTo>
                  <a:lnTo>
                    <a:pt x="965410" y="3002641"/>
                  </a:lnTo>
                  <a:lnTo>
                    <a:pt x="949048" y="3019323"/>
                  </a:lnTo>
                  <a:lnTo>
                    <a:pt x="916321" y="3069367"/>
                  </a:lnTo>
                  <a:lnTo>
                    <a:pt x="899958" y="3136094"/>
                  </a:lnTo>
                  <a:lnTo>
                    <a:pt x="932684" y="3152775"/>
                  </a:lnTo>
                  <a:lnTo>
                    <a:pt x="932684" y="3136094"/>
                  </a:lnTo>
                  <a:lnTo>
                    <a:pt x="965410" y="3086049"/>
                  </a:lnTo>
                  <a:lnTo>
                    <a:pt x="981773" y="3036003"/>
                  </a:lnTo>
                  <a:lnTo>
                    <a:pt x="998136" y="3002641"/>
                  </a:lnTo>
                  <a:close/>
                </a:path>
                <a:path w="2274570" h="3470275">
                  <a:moveTo>
                    <a:pt x="1047224" y="2752422"/>
                  </a:moveTo>
                  <a:lnTo>
                    <a:pt x="1014500" y="2835829"/>
                  </a:lnTo>
                  <a:lnTo>
                    <a:pt x="998136" y="2885871"/>
                  </a:lnTo>
                  <a:lnTo>
                    <a:pt x="1030862" y="2902554"/>
                  </a:lnTo>
                  <a:lnTo>
                    <a:pt x="1063588" y="2835829"/>
                  </a:lnTo>
                  <a:lnTo>
                    <a:pt x="1079950" y="2769104"/>
                  </a:lnTo>
                  <a:lnTo>
                    <a:pt x="1047224" y="2752422"/>
                  </a:lnTo>
                  <a:close/>
                </a:path>
                <a:path w="2274570" h="3470275">
                  <a:moveTo>
                    <a:pt x="1129038" y="2502202"/>
                  </a:moveTo>
                  <a:lnTo>
                    <a:pt x="1096313" y="2618969"/>
                  </a:lnTo>
                  <a:lnTo>
                    <a:pt x="1079950" y="2635653"/>
                  </a:lnTo>
                  <a:lnTo>
                    <a:pt x="1112676" y="2652334"/>
                  </a:lnTo>
                  <a:lnTo>
                    <a:pt x="1129038" y="2635653"/>
                  </a:lnTo>
                  <a:lnTo>
                    <a:pt x="1161765" y="2518883"/>
                  </a:lnTo>
                  <a:lnTo>
                    <a:pt x="1129038" y="2502202"/>
                  </a:lnTo>
                  <a:close/>
                </a:path>
                <a:path w="2274570" h="3470275">
                  <a:moveTo>
                    <a:pt x="1194490" y="2251981"/>
                  </a:moveTo>
                  <a:lnTo>
                    <a:pt x="1178126" y="2318707"/>
                  </a:lnTo>
                  <a:lnTo>
                    <a:pt x="1161765" y="2402113"/>
                  </a:lnTo>
                  <a:lnTo>
                    <a:pt x="1194490" y="2402113"/>
                  </a:lnTo>
                  <a:lnTo>
                    <a:pt x="1227217" y="2268663"/>
                  </a:lnTo>
                  <a:lnTo>
                    <a:pt x="1194490" y="2251981"/>
                  </a:lnTo>
                  <a:close/>
                </a:path>
                <a:path w="2274570" h="3470275">
                  <a:moveTo>
                    <a:pt x="1292668" y="2001761"/>
                  </a:moveTo>
                  <a:lnTo>
                    <a:pt x="1259942" y="2001761"/>
                  </a:lnTo>
                  <a:lnTo>
                    <a:pt x="1243578" y="2051805"/>
                  </a:lnTo>
                  <a:lnTo>
                    <a:pt x="1227217" y="2135212"/>
                  </a:lnTo>
                  <a:lnTo>
                    <a:pt x="1259942" y="2151894"/>
                  </a:lnTo>
                  <a:lnTo>
                    <a:pt x="1276305" y="2068487"/>
                  </a:lnTo>
                  <a:lnTo>
                    <a:pt x="1292668" y="2001761"/>
                  </a:lnTo>
                  <a:close/>
                </a:path>
                <a:path w="2274570" h="3470275">
                  <a:moveTo>
                    <a:pt x="1309030" y="1734859"/>
                  </a:moveTo>
                  <a:lnTo>
                    <a:pt x="1309030" y="1751542"/>
                  </a:lnTo>
                  <a:lnTo>
                    <a:pt x="1292668" y="1851629"/>
                  </a:lnTo>
                  <a:lnTo>
                    <a:pt x="1276305" y="1884992"/>
                  </a:lnTo>
                  <a:lnTo>
                    <a:pt x="1325393" y="1901673"/>
                  </a:lnTo>
                  <a:lnTo>
                    <a:pt x="1325393" y="1868309"/>
                  </a:lnTo>
                  <a:lnTo>
                    <a:pt x="1341757" y="1768223"/>
                  </a:lnTo>
                  <a:lnTo>
                    <a:pt x="1341757" y="1751542"/>
                  </a:lnTo>
                  <a:lnTo>
                    <a:pt x="1309030" y="1734859"/>
                  </a:lnTo>
                  <a:close/>
                </a:path>
                <a:path w="2274570" h="3470275">
                  <a:moveTo>
                    <a:pt x="1390845" y="1484640"/>
                  </a:moveTo>
                  <a:lnTo>
                    <a:pt x="1358120" y="1484640"/>
                  </a:lnTo>
                  <a:lnTo>
                    <a:pt x="1358120" y="1534683"/>
                  </a:lnTo>
                  <a:lnTo>
                    <a:pt x="1341757" y="1634771"/>
                  </a:lnTo>
                  <a:lnTo>
                    <a:pt x="1374482" y="1634771"/>
                  </a:lnTo>
                  <a:lnTo>
                    <a:pt x="1390845" y="1551364"/>
                  </a:lnTo>
                  <a:lnTo>
                    <a:pt x="1390845" y="1484640"/>
                  </a:lnTo>
                  <a:close/>
                </a:path>
                <a:path w="2274570" h="3470275">
                  <a:moveTo>
                    <a:pt x="1439934" y="1234419"/>
                  </a:moveTo>
                  <a:lnTo>
                    <a:pt x="1407208" y="1234419"/>
                  </a:lnTo>
                  <a:lnTo>
                    <a:pt x="1390845" y="1334508"/>
                  </a:lnTo>
                  <a:lnTo>
                    <a:pt x="1390845" y="1367870"/>
                  </a:lnTo>
                  <a:lnTo>
                    <a:pt x="1423570" y="1384552"/>
                  </a:lnTo>
                  <a:lnTo>
                    <a:pt x="1423570" y="1351188"/>
                  </a:lnTo>
                  <a:lnTo>
                    <a:pt x="1439934" y="1234419"/>
                  </a:lnTo>
                  <a:close/>
                </a:path>
                <a:path w="2274570" h="3470275">
                  <a:moveTo>
                    <a:pt x="1472660" y="967517"/>
                  </a:moveTo>
                  <a:lnTo>
                    <a:pt x="1456297" y="1034243"/>
                  </a:lnTo>
                  <a:lnTo>
                    <a:pt x="1439934" y="1117650"/>
                  </a:lnTo>
                  <a:lnTo>
                    <a:pt x="1449398" y="1117650"/>
                  </a:lnTo>
                  <a:lnTo>
                    <a:pt x="1487677" y="1056413"/>
                  </a:lnTo>
                  <a:lnTo>
                    <a:pt x="1505385" y="984199"/>
                  </a:lnTo>
                  <a:lnTo>
                    <a:pt x="1472660" y="967517"/>
                  </a:lnTo>
                  <a:close/>
                </a:path>
                <a:path w="2274570" h="3470275">
                  <a:moveTo>
                    <a:pt x="1487677" y="1056413"/>
                  </a:moveTo>
                  <a:lnTo>
                    <a:pt x="1449398" y="1117650"/>
                  </a:lnTo>
                  <a:lnTo>
                    <a:pt x="1472660" y="1117650"/>
                  </a:lnTo>
                  <a:lnTo>
                    <a:pt x="1487677" y="1056413"/>
                  </a:lnTo>
                  <a:close/>
                </a:path>
                <a:path w="2274570" h="3470275">
                  <a:moveTo>
                    <a:pt x="1579244" y="729924"/>
                  </a:moveTo>
                  <a:lnTo>
                    <a:pt x="1505385" y="856500"/>
                  </a:lnTo>
                  <a:lnTo>
                    <a:pt x="1505385" y="867430"/>
                  </a:lnTo>
                  <a:lnTo>
                    <a:pt x="1538110" y="867430"/>
                  </a:lnTo>
                  <a:lnTo>
                    <a:pt x="1554474" y="850748"/>
                  </a:lnTo>
                  <a:lnTo>
                    <a:pt x="1554474" y="817385"/>
                  </a:lnTo>
                  <a:lnTo>
                    <a:pt x="1587200" y="750660"/>
                  </a:lnTo>
                  <a:lnTo>
                    <a:pt x="1587200" y="733979"/>
                  </a:lnTo>
                  <a:lnTo>
                    <a:pt x="1579244" y="729924"/>
                  </a:lnTo>
                  <a:close/>
                </a:path>
                <a:path w="2274570" h="3470275">
                  <a:moveTo>
                    <a:pt x="1554474" y="717298"/>
                  </a:moveTo>
                  <a:lnTo>
                    <a:pt x="1554474" y="733979"/>
                  </a:lnTo>
                  <a:lnTo>
                    <a:pt x="1505385" y="834067"/>
                  </a:lnTo>
                  <a:lnTo>
                    <a:pt x="1505385" y="856500"/>
                  </a:lnTo>
                  <a:lnTo>
                    <a:pt x="1579244" y="729924"/>
                  </a:lnTo>
                  <a:lnTo>
                    <a:pt x="1554474" y="717298"/>
                  </a:lnTo>
                  <a:close/>
                </a:path>
                <a:path w="2274570" h="3470275">
                  <a:moveTo>
                    <a:pt x="1674788" y="566185"/>
                  </a:moveTo>
                  <a:lnTo>
                    <a:pt x="1635512" y="633495"/>
                  </a:lnTo>
                  <a:lnTo>
                    <a:pt x="1636288" y="633891"/>
                  </a:lnTo>
                  <a:lnTo>
                    <a:pt x="1669013" y="583846"/>
                  </a:lnTo>
                  <a:lnTo>
                    <a:pt x="1674788" y="566185"/>
                  </a:lnTo>
                  <a:close/>
                </a:path>
                <a:path w="2274570" h="3470275">
                  <a:moveTo>
                    <a:pt x="1675670" y="487152"/>
                  </a:moveTo>
                  <a:lnTo>
                    <a:pt x="1605986" y="609798"/>
                  </a:lnTo>
                  <a:lnTo>
                    <a:pt x="1603562" y="617209"/>
                  </a:lnTo>
                  <a:lnTo>
                    <a:pt x="1635512" y="633495"/>
                  </a:lnTo>
                  <a:lnTo>
                    <a:pt x="1674788" y="566185"/>
                  </a:lnTo>
                  <a:lnTo>
                    <a:pt x="1685377" y="533803"/>
                  </a:lnTo>
                  <a:lnTo>
                    <a:pt x="1701740" y="500440"/>
                  </a:lnTo>
                  <a:lnTo>
                    <a:pt x="1675670" y="487152"/>
                  </a:lnTo>
                  <a:close/>
                </a:path>
                <a:path w="2274570" h="3470275">
                  <a:moveTo>
                    <a:pt x="1669013" y="483759"/>
                  </a:moveTo>
                  <a:lnTo>
                    <a:pt x="1652651" y="517122"/>
                  </a:lnTo>
                  <a:lnTo>
                    <a:pt x="1619925" y="567165"/>
                  </a:lnTo>
                  <a:lnTo>
                    <a:pt x="1605986" y="609798"/>
                  </a:lnTo>
                  <a:lnTo>
                    <a:pt x="1675670" y="487152"/>
                  </a:lnTo>
                  <a:lnTo>
                    <a:pt x="1669013" y="483759"/>
                  </a:lnTo>
                  <a:close/>
                </a:path>
                <a:path w="2274570" h="3470275">
                  <a:moveTo>
                    <a:pt x="1767192" y="407829"/>
                  </a:moveTo>
                  <a:lnTo>
                    <a:pt x="1763824" y="413600"/>
                  </a:lnTo>
                  <a:lnTo>
                    <a:pt x="1767192" y="417033"/>
                  </a:lnTo>
                  <a:lnTo>
                    <a:pt x="1767192" y="407829"/>
                  </a:lnTo>
                  <a:close/>
                </a:path>
                <a:path w="2274570" h="3470275">
                  <a:moveTo>
                    <a:pt x="1832644" y="266901"/>
                  </a:moveTo>
                  <a:lnTo>
                    <a:pt x="1816280" y="266901"/>
                  </a:lnTo>
                  <a:lnTo>
                    <a:pt x="1799917" y="300264"/>
                  </a:lnTo>
                  <a:lnTo>
                    <a:pt x="1767192" y="333627"/>
                  </a:lnTo>
                  <a:lnTo>
                    <a:pt x="1734466" y="383670"/>
                  </a:lnTo>
                  <a:lnTo>
                    <a:pt x="1763824" y="413600"/>
                  </a:lnTo>
                  <a:lnTo>
                    <a:pt x="1767192" y="407829"/>
                  </a:lnTo>
                  <a:lnTo>
                    <a:pt x="1767192" y="400352"/>
                  </a:lnTo>
                  <a:lnTo>
                    <a:pt x="1777961" y="389372"/>
                  </a:lnTo>
                  <a:lnTo>
                    <a:pt x="1840307" y="282527"/>
                  </a:lnTo>
                  <a:lnTo>
                    <a:pt x="1832644" y="266901"/>
                  </a:lnTo>
                  <a:close/>
                </a:path>
                <a:path w="2274570" h="3470275">
                  <a:moveTo>
                    <a:pt x="1840307" y="282527"/>
                  </a:moveTo>
                  <a:lnTo>
                    <a:pt x="1777961" y="389372"/>
                  </a:lnTo>
                  <a:lnTo>
                    <a:pt x="1799917" y="366989"/>
                  </a:lnTo>
                  <a:lnTo>
                    <a:pt x="1816280" y="333627"/>
                  </a:lnTo>
                  <a:lnTo>
                    <a:pt x="1849006" y="300264"/>
                  </a:lnTo>
                  <a:lnTo>
                    <a:pt x="1840307" y="282527"/>
                  </a:lnTo>
                  <a:close/>
                </a:path>
                <a:path w="2274570" h="3470275">
                  <a:moveTo>
                    <a:pt x="2012635" y="83407"/>
                  </a:moveTo>
                  <a:lnTo>
                    <a:pt x="1914456" y="183494"/>
                  </a:lnTo>
                  <a:lnTo>
                    <a:pt x="1898095" y="183494"/>
                  </a:lnTo>
                  <a:lnTo>
                    <a:pt x="1930820" y="216857"/>
                  </a:lnTo>
                  <a:lnTo>
                    <a:pt x="2012635" y="133451"/>
                  </a:lnTo>
                  <a:lnTo>
                    <a:pt x="2045361" y="116768"/>
                  </a:lnTo>
                  <a:lnTo>
                    <a:pt x="2012635" y="83407"/>
                  </a:lnTo>
                  <a:close/>
                </a:path>
                <a:path w="2274570" h="3470275">
                  <a:moveTo>
                    <a:pt x="2274441" y="0"/>
                  </a:moveTo>
                  <a:lnTo>
                    <a:pt x="2258077" y="16681"/>
                  </a:lnTo>
                  <a:lnTo>
                    <a:pt x="2192625" y="16681"/>
                  </a:lnTo>
                  <a:lnTo>
                    <a:pt x="2127175" y="33362"/>
                  </a:lnTo>
                  <a:lnTo>
                    <a:pt x="2127175" y="66725"/>
                  </a:lnTo>
                  <a:lnTo>
                    <a:pt x="2143537" y="66725"/>
                  </a:lnTo>
                  <a:lnTo>
                    <a:pt x="2208989" y="50044"/>
                  </a:lnTo>
                  <a:lnTo>
                    <a:pt x="2274441" y="50044"/>
                  </a:lnTo>
                  <a:lnTo>
                    <a:pt x="2274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34087" y="6269280"/>
              <a:ext cx="4352925" cy="0"/>
            </a:xfrm>
            <a:custGeom>
              <a:avLst/>
              <a:gdLst/>
              <a:ahLst/>
              <a:cxnLst/>
              <a:rect l="l" t="t" r="r" b="b"/>
              <a:pathLst>
                <a:path w="4352925">
                  <a:moveTo>
                    <a:pt x="0" y="0"/>
                  </a:moveTo>
                  <a:lnTo>
                    <a:pt x="4352526" y="0"/>
                  </a:lnTo>
                </a:path>
              </a:pathLst>
            </a:custGeom>
            <a:ln w="34632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654095" y="6169193"/>
              <a:ext cx="196850" cy="200660"/>
            </a:xfrm>
            <a:custGeom>
              <a:avLst/>
              <a:gdLst/>
              <a:ahLst/>
              <a:cxnLst/>
              <a:rect l="l" t="t" r="r" b="b"/>
              <a:pathLst>
                <a:path w="196850" h="200659">
                  <a:moveTo>
                    <a:pt x="196354" y="0"/>
                  </a:moveTo>
                  <a:lnTo>
                    <a:pt x="0" y="100087"/>
                  </a:lnTo>
                  <a:lnTo>
                    <a:pt x="196354" y="200176"/>
                  </a:lnTo>
                  <a:lnTo>
                    <a:pt x="19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8170249" y="6169193"/>
              <a:ext cx="196850" cy="200660"/>
            </a:xfrm>
            <a:custGeom>
              <a:avLst/>
              <a:gdLst/>
              <a:ahLst/>
              <a:cxnLst/>
              <a:rect l="l" t="t" r="r" b="b"/>
              <a:pathLst>
                <a:path w="196850" h="200659">
                  <a:moveTo>
                    <a:pt x="0" y="0"/>
                  </a:moveTo>
                  <a:lnTo>
                    <a:pt x="0" y="200176"/>
                  </a:lnTo>
                  <a:lnTo>
                    <a:pt x="196354" y="10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496783" y="2365844"/>
              <a:ext cx="0" cy="3886835"/>
            </a:xfrm>
            <a:custGeom>
              <a:avLst/>
              <a:gdLst/>
              <a:ahLst/>
              <a:cxnLst/>
              <a:rect l="l" t="t" r="r" b="b"/>
              <a:pathLst>
                <a:path h="3886834">
                  <a:moveTo>
                    <a:pt x="0" y="0"/>
                  </a:moveTo>
                  <a:lnTo>
                    <a:pt x="0" y="3886752"/>
                  </a:lnTo>
                </a:path>
              </a:pathLst>
            </a:custGeom>
            <a:ln w="5035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406788" y="2165668"/>
              <a:ext cx="180340" cy="200660"/>
            </a:xfrm>
            <a:custGeom>
              <a:avLst/>
              <a:gdLst/>
              <a:ahLst/>
              <a:cxnLst/>
              <a:rect l="l" t="t" r="r" b="b"/>
              <a:pathLst>
                <a:path w="180339" h="200660">
                  <a:moveTo>
                    <a:pt x="98177" y="0"/>
                  </a:moveTo>
                  <a:lnTo>
                    <a:pt x="0" y="200176"/>
                  </a:lnTo>
                  <a:lnTo>
                    <a:pt x="179990" y="200176"/>
                  </a:lnTo>
                  <a:lnTo>
                    <a:pt x="98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8732" y="6090781"/>
              <a:ext cx="229235" cy="375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-20" dirty="0">
                  <a:latin typeface="Arial"/>
                  <a:cs typeface="Arial"/>
                </a:rPr>
                <a:t>X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0554" y="1950345"/>
              <a:ext cx="200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Larger “b” </a:t>
              </a: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>
              <a:off x="5935207" y="2412010"/>
              <a:ext cx="655320" cy="809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237695" y="3377535"/>
              <a:ext cx="753574" cy="9062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15"/>
          <p:cNvSpPr txBox="1">
            <a:spLocks/>
          </p:cNvSpPr>
          <p:nvPr/>
        </p:nvSpPr>
        <p:spPr>
          <a:xfrm>
            <a:off x="6586315" y="4103886"/>
            <a:ext cx="214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2000">
                <a:solidFill>
                  <a:srgbClr val="000066"/>
                </a:solidFill>
                <a:latin typeface="Cambria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FC5"/>
              </a:buClr>
              <a:buChar char="•"/>
              <a:defRPr>
                <a:solidFill>
                  <a:srgbClr val="000066"/>
                </a:solidFill>
                <a:latin typeface="Cambria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§"/>
              <a:defRPr sz="1600">
                <a:solidFill>
                  <a:srgbClr val="000066"/>
                </a:solidFill>
                <a:latin typeface="Cambria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85000"/>
              <a:buFont typeface="Arial" charset="0"/>
              <a:buChar char="•"/>
              <a:defRPr sz="1600">
                <a:solidFill>
                  <a:srgbClr val="000066"/>
                </a:solidFill>
                <a:latin typeface="Cambri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“b”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3" y="2184786"/>
            <a:ext cx="2676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574675"/>
            <a:ext cx="7010400" cy="914400"/>
          </a:xfrm>
        </p:spPr>
        <p:txBody>
          <a:bodyPr/>
          <a:lstStyle/>
          <a:p>
            <a:r>
              <a:rPr lang="en-US" dirty="0"/>
              <a:t>Elasticity of X on 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Effect of  X on Y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Elasticity of X on Y</a:t>
            </a:r>
          </a:p>
          <a:p>
            <a:pPr marL="114300" indent="0">
              <a:buNone/>
            </a:pPr>
            <a:r>
              <a:rPr lang="en-US" dirty="0"/>
              <a:t>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99005"/>
              </p:ext>
            </p:extLst>
          </p:nvPr>
        </p:nvGraphicFramePr>
        <p:xfrm>
          <a:off x="1200150" y="2595563"/>
          <a:ext cx="4824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4" imgW="2476440" imgH="393480" progId="Equation.DSMT4">
                  <p:embed/>
                </p:oleObj>
              </mc:Choice>
              <mc:Fallback>
                <p:oleObj name="Equation" r:id="rId4" imgW="247644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150" y="2595563"/>
                        <a:ext cx="4824412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56517"/>
              </p:ext>
            </p:extLst>
          </p:nvPr>
        </p:nvGraphicFramePr>
        <p:xfrm>
          <a:off x="1193444" y="4419600"/>
          <a:ext cx="50244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6" imgW="2577960" imgH="419040" progId="Equation.DSMT4">
                  <p:embed/>
                </p:oleObj>
              </mc:Choice>
              <mc:Fallback>
                <p:oleObj name="Equation" r:id="rId6" imgW="2577960" imgH="419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3444" y="4419600"/>
                        <a:ext cx="5024437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69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80007"/>
              </p:ext>
            </p:extLst>
          </p:nvPr>
        </p:nvGraphicFramePr>
        <p:xfrm>
          <a:off x="381000" y="1981200"/>
          <a:ext cx="8329614" cy="302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4" imgW="3530520" imgH="1282680" progId="Equation.DSMT4">
                  <p:embed/>
                </p:oleObj>
              </mc:Choice>
              <mc:Fallback>
                <p:oleObj name="Equation" r:id="rId4" imgW="3530520" imgH="12826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981200"/>
                        <a:ext cx="8329614" cy="302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334001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0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/>
                </a:solidFill>
                <a:latin typeface="Cambria" panose="02040503050406030204" pitchFamily="18" charset="0"/>
              </a:rPr>
              <a:t>Exp</a:t>
            </a:r>
            <a:r>
              <a:rPr lang="en-US" sz="2800" dirty="0">
                <a:solidFill>
                  <a:schemeClr val="accent6"/>
                </a:solidFill>
                <a:latin typeface="Cambria" pitchFamily="18" charset="0"/>
              </a:rPr>
              <a:t>(b) </a:t>
            </a:r>
            <a:r>
              <a:rPr lang="en-US" sz="2800" dirty="0">
                <a:latin typeface="Cambria" panose="02040503050406030204" pitchFamily="18" charset="0"/>
              </a:rPr>
              <a:t>is the impact of a unit change of X on P/(1-P)</a:t>
            </a:r>
          </a:p>
        </p:txBody>
      </p:sp>
    </p:spTree>
    <p:extLst>
      <p:ext uri="{BB962C8B-B14F-4D97-AF65-F5344CB8AC3E}">
        <p14:creationId xmlns:p14="http://schemas.microsoft.com/office/powerpoint/2010/main" val="343082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Admit = </a:t>
            </a:r>
            <a:r>
              <a:rPr lang="en-US" i="1" dirty="0"/>
              <a:t>f</a:t>
            </a:r>
            <a:r>
              <a:rPr lang="en-US" dirty="0"/>
              <a:t>(GRE)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Coefficient           Estimate        Std. Error        z value              </a:t>
            </a:r>
            <a:r>
              <a:rPr lang="en-US" sz="1400" dirty="0" err="1"/>
              <a:t>Pr</a:t>
            </a:r>
            <a:r>
              <a:rPr lang="en-US" sz="1400" dirty="0"/>
              <a:t>(&gt;|z|) </a:t>
            </a:r>
          </a:p>
          <a:p>
            <a:r>
              <a:rPr lang="en-US" sz="1400" dirty="0"/>
              <a:t>Intercept           -2.901344      0.606038           -4.787            1.69e-06 *** </a:t>
            </a:r>
          </a:p>
          <a:p>
            <a:r>
              <a:rPr lang="en-US" sz="1400" dirty="0"/>
              <a:t>GRE                       0.003582     0.000986             3.633            0.00028 ***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Signif</a:t>
            </a:r>
            <a:r>
              <a:rPr lang="en-US" sz="1400" dirty="0"/>
              <a:t>. codes: 0 ‘***’ 0.001 ‘**’ 0.01 ‘*’ 0.05 ‘.’ </a:t>
            </a:r>
          </a:p>
          <a:p>
            <a:endParaRPr lang="en-US" sz="1400" dirty="0"/>
          </a:p>
          <a:p>
            <a:r>
              <a:rPr lang="en-US" sz="1400" dirty="0"/>
              <a:t>Chi-squared test: X2 = 20.9, </a:t>
            </a:r>
            <a:r>
              <a:rPr lang="en-US" sz="1400" dirty="0" err="1"/>
              <a:t>df</a:t>
            </a:r>
            <a:r>
              <a:rPr lang="en-US" sz="1400" dirty="0"/>
              <a:t> = 3,     P(&gt; X2) = 0.00011 </a:t>
            </a:r>
          </a:p>
          <a:p>
            <a:r>
              <a:rPr lang="en-US" sz="1400" dirty="0" err="1">
                <a:hlinkClick r:id="rId3" action="ppaction://hlinkfile"/>
              </a:rPr>
              <a:t>AdmitData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467600" cy="1066800"/>
          </a:xfrm>
        </p:spPr>
        <p:txBody>
          <a:bodyPr/>
          <a:lstStyle/>
          <a:p>
            <a:r>
              <a:rPr lang="en-US" altLang="en-US" sz="3800" dirty="0"/>
              <a:t>Continuous Y Variable Regression</a:t>
            </a:r>
            <a:endParaRPr lang="en-US" sz="3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Demand Estimation (Market Mix Models)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Aggregate data (store, chain, area, outlet type, national)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Aggregate data example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155 weeks at 1 store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Hunts Ketchup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Sales (oz.)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Regular price 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¢/per oz.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Percent Discount [(reg. P 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 deal P)/reg. P]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Advertising 0/1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Display 0/1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38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239000" cy="914400"/>
          </a:xfrm>
        </p:spPr>
        <p:txBody>
          <a:bodyPr/>
          <a:lstStyle/>
          <a:p>
            <a:r>
              <a:rPr lang="en-US" dirty="0"/>
              <a:t>Binary Logit: Multiple </a:t>
            </a:r>
            <a:r>
              <a:rPr lang="en-US" dirty="0" err="1"/>
              <a:t>Xs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542" y="1746250"/>
                <a:ext cx="8229600" cy="4654550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𝑈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114300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exp</m:t>
                        </m:r>
                        <m:r>
                          <a:rPr lang="en-US" sz="2200" i="1">
                            <a:latin typeface="Cambria Math"/>
                          </a:rPr>
                          <m:t>⁡(</m:t>
                        </m:r>
                        <m:r>
                          <a:rPr lang="en-US" sz="2200" i="1">
                            <a:latin typeface="Cambria Math"/>
                          </a:rPr>
                          <m:t>𝑈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exp</m:t>
                        </m:r>
                        <m:r>
                          <a:rPr lang="en-US" sz="2200" i="1">
                            <a:latin typeface="Cambria Math"/>
                          </a:rPr>
                          <m:t>⁡(</m:t>
                        </m:r>
                        <m:r>
                          <a:rPr lang="en-US" sz="2200" i="1">
                            <a:latin typeface="Cambria Math"/>
                          </a:rPr>
                          <m:t>𝑈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114300" indent="0">
                  <a:buNone/>
                </a:pPr>
                <a:endParaRPr lang="en-US" sz="1000" dirty="0"/>
              </a:p>
              <a:p>
                <a:pPr marL="114300" indent="0">
                  <a:buNone/>
                </a:pPr>
                <a:r>
                  <a:rPr lang="en-US" sz="2200" dirty="0"/>
                  <a:t>Y         1-</a:t>
                </a:r>
              </a:p>
              <a:p>
                <a:pPr marL="114300" indent="0">
                  <a:buNone/>
                </a:pPr>
                <a:endParaRPr lang="en-US" sz="2200" dirty="0"/>
              </a:p>
              <a:p>
                <a:pPr marL="114300" indent="0">
                  <a:buNone/>
                </a:pPr>
                <a:endParaRPr lang="en-US" sz="2200" dirty="0"/>
              </a:p>
              <a:p>
                <a:pPr marL="114300" indent="0">
                  <a:buNone/>
                </a:pPr>
                <a:endParaRPr lang="en-US" sz="2200" dirty="0"/>
              </a:p>
              <a:p>
                <a:pPr marL="114300" indent="0">
                  <a:buNone/>
                </a:pPr>
                <a:endParaRPr lang="en-US" sz="2200" dirty="0"/>
              </a:p>
              <a:p>
                <a:pPr marL="114300" indent="0">
                  <a:buNone/>
                </a:pPr>
                <a:endParaRPr lang="en-US" sz="2200" dirty="0"/>
              </a:p>
              <a:p>
                <a:pPr marL="114300" indent="0">
                  <a:buNone/>
                </a:pPr>
                <a:r>
                  <a:rPr lang="en-US" sz="2200" dirty="0"/>
                  <a:t>             0- </a:t>
                </a:r>
              </a:p>
              <a:p>
                <a:pPr marL="114300" indent="0">
                  <a:buNone/>
                </a:pPr>
                <a:r>
                  <a:rPr lang="en-US" sz="2200" dirty="0"/>
                  <a:t>                                                                        U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542" y="1746250"/>
                <a:ext cx="8229600" cy="4654550"/>
              </a:xfrm>
              <a:blipFill>
                <a:blip r:embed="rId3"/>
                <a:stretch>
                  <a:fillRect b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20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70548" y="5791200"/>
            <a:ext cx="350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99435" y="3352800"/>
            <a:ext cx="71113" cy="25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9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Admit = </a:t>
            </a:r>
            <a:r>
              <a:rPr lang="en-US" i="1" dirty="0"/>
              <a:t>f</a:t>
            </a:r>
            <a:r>
              <a:rPr lang="en-US" dirty="0"/>
              <a:t>(GRE, GPA, Rank)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3810000"/>
          </a:xfrm>
        </p:spPr>
        <p:txBody>
          <a:bodyPr/>
          <a:lstStyle/>
          <a:p>
            <a:r>
              <a:rPr lang="en-US" dirty="0" err="1">
                <a:hlinkClick r:id="rId3" action="ppaction://hlinkfile"/>
              </a:rPr>
              <a:t>AdmitData</a:t>
            </a:r>
            <a:endParaRPr lang="en-US" dirty="0"/>
          </a:p>
          <a:p>
            <a:r>
              <a:rPr lang="en-US" sz="2000" dirty="0"/>
              <a:t>Coefficients         Estimate     Std. Error     z value         </a:t>
            </a:r>
            <a:r>
              <a:rPr lang="en-US" sz="2000" dirty="0" err="1"/>
              <a:t>Pr</a:t>
            </a:r>
            <a:r>
              <a:rPr lang="en-US" sz="2000" dirty="0"/>
              <a:t>(&gt;|z|) </a:t>
            </a:r>
          </a:p>
          <a:p>
            <a:r>
              <a:rPr lang="en-US" sz="2000" dirty="0"/>
              <a:t>Intercept              -3.989979     1.139951    -3.500         0.000465 *** </a:t>
            </a:r>
          </a:p>
          <a:p>
            <a:r>
              <a:rPr lang="en-US" sz="2000" dirty="0" err="1"/>
              <a:t>gre</a:t>
            </a:r>
            <a:r>
              <a:rPr lang="en-US" sz="2000" dirty="0"/>
              <a:t>                           0.002264     0.001094      2.070         0.038465 * </a:t>
            </a:r>
          </a:p>
          <a:p>
            <a:r>
              <a:rPr lang="en-US" sz="2000" dirty="0" err="1"/>
              <a:t>gpa</a:t>
            </a:r>
            <a:r>
              <a:rPr lang="en-US" sz="2000" dirty="0"/>
              <a:t>                          0.804038     0.331819      2.423         0.015388 * </a:t>
            </a:r>
          </a:p>
          <a:p>
            <a:r>
              <a:rPr lang="en-US" sz="2000" dirty="0"/>
              <a:t>rank_dummy2   -0.675443     0.316490     -2.134         0.032829 * </a:t>
            </a:r>
          </a:p>
          <a:p>
            <a:r>
              <a:rPr lang="en-US" sz="2000" dirty="0"/>
              <a:t>rank_dummy3   -1.340204     0.345306     -3.881         0.000104 *** </a:t>
            </a:r>
          </a:p>
          <a:p>
            <a:r>
              <a:rPr lang="en-US" sz="2000" dirty="0"/>
              <a:t>rank_dummy4   -1.551464     0.417832     -3.713         0.000205 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08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772400" cy="990600"/>
          </a:xfrm>
        </p:spPr>
        <p:txBody>
          <a:bodyPr/>
          <a:lstStyle/>
          <a:p>
            <a:r>
              <a:rPr lang="en-US" sz="3000" dirty="0"/>
              <a:t>Binary Logit/</a:t>
            </a:r>
            <a:r>
              <a:rPr lang="en-US" sz="3000" dirty="0" err="1"/>
              <a:t>Probit</a:t>
            </a:r>
            <a:r>
              <a:rPr lang="en-US" sz="3000" dirty="0"/>
              <a:t> &lt;-&gt; “Group” Membership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8535" y="1851819"/>
            <a:ext cx="4648200" cy="33297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sz="2200" dirty="0"/>
              <a:t>y = 1 (in group)</a:t>
            </a:r>
            <a:br>
              <a:rPr lang="en-US" sz="2200" dirty="0"/>
            </a:br>
            <a:endParaRPr lang="en-US" sz="2200" dirty="0"/>
          </a:p>
          <a:p>
            <a:r>
              <a:rPr lang="en-US" dirty="0"/>
              <a:t>Can see this as estimating</a:t>
            </a:r>
            <a:br>
              <a:rPr lang="en-US" dirty="0"/>
            </a:br>
            <a:r>
              <a:rPr lang="en-US" dirty="0"/>
              <a:t>P (group membership)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                          y = 0 (not in group)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800" y="1995618"/>
            <a:ext cx="4038600" cy="2923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2400" y="539012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66"/>
                </a:solidFill>
                <a:latin typeface="Cambria" pitchFamily="18" charset="0"/>
              </a:rPr>
              <a:t>Group defined relative to behavior, opinion, interest, descriptors</a:t>
            </a:r>
          </a:p>
        </p:txBody>
      </p:sp>
    </p:spTree>
    <p:extLst>
      <p:ext uri="{BB962C8B-B14F-4D97-AF65-F5344CB8AC3E}">
        <p14:creationId xmlns:p14="http://schemas.microsoft.com/office/powerpoint/2010/main" val="106616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725452"/>
            <a:ext cx="6324600" cy="841304"/>
          </a:xfrm>
        </p:spPr>
        <p:txBody>
          <a:bodyPr/>
          <a:lstStyle/>
          <a:p>
            <a:r>
              <a:rPr lang="en-US" dirty="0"/>
              <a:t>Discrete Choice Models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535" y="1828800"/>
                <a:ext cx="4629666" cy="480060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Binary Logit and </a:t>
                </a:r>
                <a:r>
                  <a:rPr lang="en-US" dirty="0" err="1">
                    <a:solidFill>
                      <a:srgbClr val="000000"/>
                    </a:solidFill>
                  </a:rPr>
                  <a:t>Probit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Utility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+…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535" y="1828800"/>
                <a:ext cx="4629666" cy="4800601"/>
              </a:xfrm>
              <a:blipFill>
                <a:blip r:embed="rId4"/>
                <a:stretch>
                  <a:fillRect l="-2500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876800" y="1995618"/>
            <a:ext cx="4038600" cy="2923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99761"/>
              </p:ext>
            </p:extLst>
          </p:nvPr>
        </p:nvGraphicFramePr>
        <p:xfrm>
          <a:off x="125223" y="2366184"/>
          <a:ext cx="3022023" cy="89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6" imgW="1409400" imgH="419040" progId="Equation.DSMT4">
                  <p:embed/>
                </p:oleObj>
              </mc:Choice>
              <mc:Fallback>
                <p:oleObj name="Equation" r:id="rId6" imgW="1409400" imgH="419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223" y="2366184"/>
                        <a:ext cx="3022023" cy="89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29849"/>
              </p:ext>
            </p:extLst>
          </p:nvPr>
        </p:nvGraphicFramePr>
        <p:xfrm>
          <a:off x="457200" y="4419600"/>
          <a:ext cx="39608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Equation" r:id="rId8" imgW="2031840" imgH="888840" progId="Equation.DSMT4">
                  <p:embed/>
                </p:oleObj>
              </mc:Choice>
              <mc:Fallback>
                <p:oleObj name="Equation" r:id="rId8" imgW="2031840" imgH="8888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4419600"/>
                        <a:ext cx="3960812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79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239000" cy="1600200"/>
          </a:xfrm>
        </p:spPr>
        <p:txBody>
          <a:bodyPr/>
          <a:lstStyle/>
          <a:p>
            <a:r>
              <a:rPr lang="en-US" dirty="0"/>
              <a:t>Ex: Logit </a:t>
            </a:r>
            <a:br>
              <a:rPr lang="en-US" dirty="0"/>
            </a:br>
            <a:r>
              <a:rPr lang="en-US" dirty="0"/>
              <a:t>P(Accepted to Grad School)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77B5E4A-65FC-4A00-B790-F70D478E056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0" y="1981200"/>
            <a:ext cx="82769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315200" cy="914400"/>
          </a:xfrm>
        </p:spPr>
        <p:txBody>
          <a:bodyPr/>
          <a:lstStyle/>
          <a:p>
            <a:r>
              <a:rPr lang="en-US" dirty="0"/>
              <a:t>What if &gt; 2 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852"/>
            <a:ext cx="8229600" cy="4455947"/>
          </a:xfrm>
        </p:spPr>
        <p:txBody>
          <a:bodyPr/>
          <a:lstStyle/>
          <a:p>
            <a:r>
              <a:rPr lang="en-US" dirty="0"/>
              <a:t>Multinomial Logit/</a:t>
            </a:r>
            <a:r>
              <a:rPr lang="en-US" dirty="0" err="1"/>
              <a:t>Probit</a:t>
            </a:r>
            <a:endParaRPr lang="en-US" dirty="0"/>
          </a:p>
          <a:p>
            <a:endParaRPr lang="en-US" dirty="0"/>
          </a:p>
          <a:p>
            <a:r>
              <a:rPr lang="en-US" dirty="0"/>
              <a:t>Y = A, B, C, D, …     not just A (when Y=0) and B (when Y=1)</a:t>
            </a:r>
          </a:p>
          <a:p>
            <a:endParaRPr lang="en-US" dirty="0"/>
          </a:p>
          <a:p>
            <a:r>
              <a:rPr lang="en-US" dirty="0"/>
              <a:t>Examples?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4899" y="4191000"/>
          <a:ext cx="74707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4" imgW="3784320" imgH="304560" progId="Equation.DSMT4">
                  <p:embed/>
                </p:oleObj>
              </mc:Choice>
              <mc:Fallback>
                <p:oleObj name="Equation" r:id="rId4" imgW="3784320" imgH="3045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899" y="4191000"/>
                        <a:ext cx="7470775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46257" y="4780256"/>
          <a:ext cx="2408768" cy="108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Equation" r:id="rId6" imgW="1434960" imgH="647640" progId="Equation.DSMT4">
                  <p:embed/>
                </p:oleObj>
              </mc:Choice>
              <mc:Fallback>
                <p:oleObj name="Equation" r:id="rId6" imgW="1434960" imgH="647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6257" y="4780256"/>
                        <a:ext cx="2408768" cy="108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54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391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Multinomial Logit/Probit Technical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8A7A8-3612-4698-BF5C-27DC3430E400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94307"/>
              </p:ext>
            </p:extLst>
          </p:nvPr>
        </p:nvGraphicFramePr>
        <p:xfrm>
          <a:off x="1401763" y="2286000"/>
          <a:ext cx="61182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3" imgW="3009600" imgH="787320" progId="Equation.DSMT4">
                  <p:embed/>
                </p:oleObj>
              </mc:Choice>
              <mc:Fallback>
                <p:oleObj name="Equation" r:id="rId3" imgW="3009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2286000"/>
                        <a:ext cx="61182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35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Fishing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86" y="1752600"/>
            <a:ext cx="8534400" cy="4343400"/>
          </a:xfrm>
        </p:spPr>
        <p:txBody>
          <a:bodyPr/>
          <a:lstStyle/>
          <a:p>
            <a:r>
              <a:rPr lang="en-US" dirty="0">
                <a:hlinkClick r:id="rId3" action="ppaction://hlinkfile"/>
              </a:rPr>
              <a:t>Fishing</a:t>
            </a:r>
            <a:endParaRPr lang="en-US" dirty="0">
              <a:hlinkClick r:id="rId4" action="ppaction://hlinkfile"/>
            </a:endParaRPr>
          </a:p>
          <a:p>
            <a:r>
              <a:rPr lang="en-US" dirty="0"/>
              <a:t>Coefficients  Estimate     Std. Error        z-value       </a:t>
            </a:r>
            <a:r>
              <a:rPr lang="en-US" dirty="0" err="1"/>
              <a:t>Pr</a:t>
            </a:r>
            <a:r>
              <a:rPr lang="en-US" dirty="0"/>
              <a:t>(&gt;|z|) </a:t>
            </a:r>
          </a:p>
          <a:p>
            <a:r>
              <a:rPr lang="en-US" dirty="0"/>
              <a:t>Boat              0.8713749   0.1140428      7.6408     2.154e-14 *** Charter         1.4988884   0.1329328    11.2755  &lt; 2.2e-16 *** Pier               0.3070552   0.1145738      2.6800     0.0073627 ** Price            -0.0247896   0.0017044  -14.5444   &lt; 2.2e-16 *** Catch             0.3771689   0.1099707      3.4297   0.0006042 *** </a:t>
            </a:r>
          </a:p>
          <a:p>
            <a:r>
              <a:rPr lang="en-US" dirty="0"/>
              <a:t>Log-Likelihood: -1230.8 </a:t>
            </a:r>
          </a:p>
          <a:p>
            <a:r>
              <a:rPr lang="en-US" dirty="0"/>
              <a:t>McFadden R^2: 0.17823 </a:t>
            </a:r>
          </a:p>
          <a:p>
            <a:r>
              <a:rPr lang="en-US" dirty="0"/>
              <a:t>Likelihood Ratio Test : </a:t>
            </a:r>
            <a:r>
              <a:rPr lang="en-US" dirty="0" err="1"/>
              <a:t>chisq</a:t>
            </a:r>
            <a:r>
              <a:rPr lang="en-US" dirty="0"/>
              <a:t> = 533.88 (</a:t>
            </a:r>
            <a:r>
              <a:rPr lang="en-US" dirty="0" err="1"/>
              <a:t>p.value</a:t>
            </a:r>
            <a:r>
              <a:rPr lang="en-US" dirty="0"/>
              <a:t> = &lt; 2.22e-16)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99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9238"/>
            <a:ext cx="7315200" cy="1143000"/>
          </a:xfrm>
        </p:spPr>
        <p:txBody>
          <a:bodyPr/>
          <a:lstStyle/>
          <a:p>
            <a:r>
              <a:rPr lang="en-US" dirty="0"/>
              <a:t>Ex: Detergent and Coffee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8A7A8-3612-4698-BF5C-27DC3430E400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517"/>
            <a:ext cx="4029075" cy="47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8" y="1542238"/>
            <a:ext cx="1543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" name="Picture 4" descr="Model1Sales_pg1"/>
          <p:cNvPicPr>
            <a:picLocks noChangeAspect="1" noChangeArrowheads="1"/>
          </p:cNvPicPr>
          <p:nvPr/>
        </p:nvPicPr>
        <p:blipFill>
          <a:blip r:embed="rId2"/>
          <a:srcRect l="5172" t="5952" b="9524"/>
          <a:stretch>
            <a:fillRect/>
          </a:stretch>
        </p:blipFill>
        <p:spPr bwMode="auto">
          <a:xfrm>
            <a:off x="457200" y="381000"/>
            <a:ext cx="8353425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61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3" y="237467"/>
            <a:ext cx="8827773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0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4" descr="Model2Sales_pg3"/>
          <p:cNvPicPr>
            <a:picLocks noChangeAspect="1" noChangeArrowheads="1"/>
          </p:cNvPicPr>
          <p:nvPr/>
        </p:nvPicPr>
        <p:blipFill>
          <a:blip r:embed="rId2"/>
          <a:srcRect l="1852" t="3265" b="1668"/>
          <a:stretch>
            <a:fillRect/>
          </a:stretch>
        </p:blipFill>
        <p:spPr bwMode="auto">
          <a:xfrm>
            <a:off x="381000" y="228600"/>
            <a:ext cx="8305800" cy="584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 is Categorical?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is not a continuous (ratio or interval scaled) variable</a:t>
            </a:r>
          </a:p>
          <a:p>
            <a:pPr lvl="1"/>
            <a:r>
              <a:rPr lang="en-US" dirty="0"/>
              <a:t>Dichotomous (2 Y outcomes)</a:t>
            </a:r>
          </a:p>
          <a:p>
            <a:pPr lvl="1"/>
            <a:r>
              <a:rPr lang="en-US" dirty="0" err="1"/>
              <a:t>Multichotomous</a:t>
            </a:r>
            <a:r>
              <a:rPr lang="en-US" dirty="0"/>
              <a:t> (&gt; 2 Y outcomes)</a:t>
            </a:r>
          </a:p>
          <a:p>
            <a:pPr lvl="1"/>
            <a:endParaRPr lang="en-US" dirty="0"/>
          </a:p>
          <a:p>
            <a:r>
              <a:rPr lang="en-US" dirty="0"/>
              <a:t>Examples?</a:t>
            </a:r>
          </a:p>
          <a:p>
            <a:pPr lvl="1"/>
            <a:r>
              <a:rPr lang="en-US" dirty="0"/>
              <a:t>Behaviors</a:t>
            </a:r>
          </a:p>
          <a:p>
            <a:pPr lvl="1"/>
            <a:r>
              <a:rPr lang="en-US" dirty="0"/>
              <a:t>Psychographics</a:t>
            </a:r>
          </a:p>
          <a:p>
            <a:pPr lvl="1"/>
            <a:r>
              <a:rPr lang="en-US" dirty="0"/>
              <a:t>Demographics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2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096000" cy="990600"/>
          </a:xfrm>
        </p:spPr>
        <p:txBody>
          <a:bodyPr/>
          <a:lstStyle/>
          <a:p>
            <a:r>
              <a:rPr lang="en-US" sz="3400" dirty="0"/>
              <a:t>Categorical 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3859427" cy="5257800"/>
          </a:xfrm>
        </p:spPr>
        <p:txBody>
          <a:bodyPr/>
          <a:lstStyle/>
          <a:p>
            <a:r>
              <a:rPr lang="en-US" sz="1800" dirty="0"/>
              <a:t>Clinton Impeachment</a:t>
            </a:r>
          </a:p>
          <a:p>
            <a:r>
              <a:rPr lang="en-US" sz="1800" dirty="0"/>
              <a:t>In 1999, President Bill Clinton was impeached by the US House of Representatives</a:t>
            </a:r>
          </a:p>
          <a:p>
            <a:r>
              <a:rPr lang="en-US" sz="1800" dirty="0"/>
              <a:t>The Senate then voted on whether to remove Clinton from office</a:t>
            </a:r>
          </a:p>
          <a:p>
            <a:r>
              <a:rPr lang="en-US" sz="1800" dirty="0"/>
              <a:t>67 votes were required, but the measure only got 45 votes </a:t>
            </a:r>
          </a:p>
          <a:p>
            <a:endParaRPr lang="en-US" sz="1800" dirty="0">
              <a:cs typeface="Arial"/>
            </a:endParaRPr>
          </a:p>
          <a:p>
            <a:r>
              <a:rPr lang="en-US" sz="1800" dirty="0">
                <a:cs typeface="Arial"/>
              </a:rPr>
              <a:t>Dependen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variable</a:t>
            </a:r>
            <a:r>
              <a:rPr lang="en-US" sz="1800" spc="-10" dirty="0">
                <a:cs typeface="Arial"/>
              </a:rPr>
              <a:t>: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spc="-20" dirty="0">
                <a:cs typeface="Arial"/>
              </a:rPr>
              <a:t>G</a:t>
            </a:r>
            <a:r>
              <a:rPr lang="en-US" sz="1800" dirty="0">
                <a:cs typeface="Arial"/>
              </a:rPr>
              <a:t>uil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dirty="0">
                <a:cs typeface="Arial"/>
              </a:rPr>
              <a:t>y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(1)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or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No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spc="-20" dirty="0">
                <a:cs typeface="Arial"/>
              </a:rPr>
              <a:t>G</a:t>
            </a:r>
            <a:r>
              <a:rPr lang="en-US" sz="1800" dirty="0">
                <a:cs typeface="Arial"/>
              </a:rPr>
              <a:t>uil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dirty="0">
                <a:cs typeface="Arial"/>
              </a:rPr>
              <a:t>y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(0)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--&gt;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"vo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dirty="0">
                <a:cs typeface="Arial"/>
              </a:rPr>
              <a:t>e</a:t>
            </a:r>
            <a:r>
              <a:rPr lang="en-US" sz="1800" spc="-10" dirty="0">
                <a:cs typeface="Arial"/>
              </a:rPr>
              <a:t>“</a:t>
            </a:r>
          </a:p>
          <a:p>
            <a:r>
              <a:rPr lang="en-US" sz="1800" spc="-10" dirty="0">
                <a:cs typeface="Arial"/>
              </a:rPr>
              <a:t>Independent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variable</a:t>
            </a:r>
            <a:r>
              <a:rPr lang="en-US" sz="1800" spc="-10" dirty="0">
                <a:cs typeface="Arial"/>
              </a:rPr>
              <a:t>: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degree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o</a:t>
            </a:r>
            <a:r>
              <a:rPr lang="en-US" sz="1800" spc="-10" dirty="0">
                <a:cs typeface="Arial"/>
              </a:rPr>
              <a:t>f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ideological</a:t>
            </a:r>
            <a:r>
              <a:rPr lang="en-US" sz="1800" spc="-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conserva</a:t>
            </a:r>
            <a:r>
              <a:rPr lang="en-US" sz="1800" spc="-10" dirty="0">
                <a:cs typeface="Arial"/>
              </a:rPr>
              <a:t>t</a:t>
            </a:r>
            <a:r>
              <a:rPr lang="en-US" sz="1800" dirty="0">
                <a:cs typeface="Arial"/>
              </a:rPr>
              <a:t>ism</a:t>
            </a:r>
          </a:p>
          <a:p>
            <a:pPr lvl="1"/>
            <a:r>
              <a:rPr lang="en-US" sz="1400" dirty="0">
                <a:cs typeface="Arial"/>
              </a:rPr>
              <a:t>0-100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scale</a:t>
            </a:r>
            <a:r>
              <a:rPr lang="en-US" sz="1400" spc="-10" dirty="0">
                <a:cs typeface="Arial"/>
              </a:rPr>
              <a:t>,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100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is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mo</a:t>
            </a:r>
            <a:r>
              <a:rPr lang="en-US" sz="1400" spc="-10" dirty="0">
                <a:cs typeface="Arial"/>
              </a:rPr>
              <a:t>st</a:t>
            </a:r>
            <a:r>
              <a:rPr lang="en-US" sz="1400" spc="-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conserva</a:t>
            </a:r>
            <a:r>
              <a:rPr lang="en-US" sz="1400" spc="-10" dirty="0">
                <a:cs typeface="Arial"/>
              </a:rPr>
              <a:t>t</a:t>
            </a:r>
            <a:r>
              <a:rPr lang="en-US" sz="1400" dirty="0">
                <a:cs typeface="Arial"/>
              </a:rPr>
              <a:t>ive</a:t>
            </a:r>
          </a:p>
          <a:p>
            <a:endParaRPr lang="en-US" sz="1800" dirty="0">
              <a:cs typeface="Arial"/>
            </a:endParaRPr>
          </a:p>
          <a:p>
            <a:pPr marL="33655" marR="606425" indent="0">
              <a:lnSpc>
                <a:spcPts val="2800"/>
              </a:lnSpc>
              <a:buNone/>
              <a:tabLst>
                <a:tab pos="300990" algn="l"/>
              </a:tabLs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object 10"/>
          <p:cNvSpPr/>
          <p:nvPr/>
        </p:nvSpPr>
        <p:spPr>
          <a:xfrm>
            <a:off x="3797642" y="1828800"/>
            <a:ext cx="5257800" cy="3804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7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952D-5DBA-4470-9E38-D0DBB340201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24000" y="341312"/>
            <a:ext cx="7162800" cy="1258887"/>
          </a:xfrm>
        </p:spPr>
        <p:txBody>
          <a:bodyPr/>
          <a:lstStyle/>
          <a:p>
            <a:r>
              <a:rPr lang="en-US" sz="3400" dirty="0"/>
              <a:t>Categorical Y </a:t>
            </a:r>
            <a:r>
              <a:rPr lang="en-US" altLang="en-US" sz="3400" dirty="0">
                <a:sym typeface="Symbol" panose="05050102010706020507" pitchFamily="18" charset="2"/>
              </a:rPr>
              <a:t> Avoid Regression</a:t>
            </a:r>
            <a:endParaRPr lang="en-US" sz="3400" dirty="0"/>
          </a:p>
        </p:txBody>
      </p:sp>
      <p:sp>
        <p:nvSpPr>
          <p:cNvPr id="10" name="object 3"/>
          <p:cNvSpPr/>
          <p:nvPr/>
        </p:nvSpPr>
        <p:spPr>
          <a:xfrm>
            <a:off x="5301049" y="2110953"/>
            <a:ext cx="3753594" cy="3284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5638800" y="2098596"/>
            <a:ext cx="3200399" cy="3284268"/>
          </a:xfrm>
          <a:custGeom>
            <a:avLst/>
            <a:gdLst/>
            <a:ahLst/>
            <a:cxnLst/>
            <a:rect l="l" t="t" r="r" b="b"/>
            <a:pathLst>
              <a:path w="5229225" h="4518025">
                <a:moveTo>
                  <a:pt x="5229105" y="0"/>
                </a:moveTo>
                <a:lnTo>
                  <a:pt x="5193043" y="0"/>
                </a:lnTo>
                <a:lnTo>
                  <a:pt x="0" y="4482000"/>
                </a:lnTo>
                <a:lnTo>
                  <a:pt x="0" y="4518000"/>
                </a:lnTo>
                <a:lnTo>
                  <a:pt x="36062" y="4518000"/>
                </a:lnTo>
                <a:lnTo>
                  <a:pt x="5229105" y="36000"/>
                </a:lnTo>
                <a:lnTo>
                  <a:pt x="5229105" y="0"/>
                </a:lnTo>
                <a:close/>
              </a:path>
            </a:pathLst>
          </a:custGeom>
          <a:solidFill>
            <a:srgbClr val="0077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897" y="1981200"/>
            <a:ext cx="4797287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2000">
                <a:solidFill>
                  <a:srgbClr val="000066"/>
                </a:solidFill>
                <a:latin typeface="Cambria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FC5"/>
              </a:buClr>
              <a:buChar char="•"/>
              <a:defRPr>
                <a:solidFill>
                  <a:srgbClr val="000066"/>
                </a:solidFill>
                <a:latin typeface="Cambria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§"/>
              <a:defRPr sz="1600">
                <a:solidFill>
                  <a:srgbClr val="000066"/>
                </a:solidFill>
                <a:latin typeface="Cambria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85000"/>
              <a:buFont typeface="Arial" charset="0"/>
              <a:buChar char="•"/>
              <a:defRPr sz="1600">
                <a:solidFill>
                  <a:srgbClr val="000066"/>
                </a:solidFill>
                <a:latin typeface="Cambri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r>
              <a:rPr lang="en-US" sz="2000" kern="0" dirty="0"/>
              <a:t>Clinton Impeachment</a:t>
            </a:r>
          </a:p>
          <a:p>
            <a:r>
              <a:rPr lang="en-US" sz="2000" kern="0" dirty="0"/>
              <a:t>What if use OLS regression?</a:t>
            </a:r>
          </a:p>
          <a:p>
            <a:r>
              <a:rPr lang="en-US" sz="2000" kern="0" dirty="0">
                <a:cs typeface="Arial"/>
              </a:rPr>
              <a:t>Vote = a + b Conservativism </a:t>
            </a:r>
          </a:p>
          <a:p>
            <a:r>
              <a:rPr lang="en-US" sz="2000" kern="0" dirty="0"/>
              <a:t>A one point increase in conservatism increases the estimated “probability” of voting for impeachment by b </a:t>
            </a:r>
          </a:p>
          <a:p>
            <a:endParaRPr lang="en-US" sz="2000" kern="0" dirty="0"/>
          </a:p>
          <a:p>
            <a:r>
              <a:rPr lang="en-US" sz="2000" kern="0" dirty="0"/>
              <a:t>OLS Regression has obvious theoretical problems (badly behaved residuals). However, practically it reflects relationships fairly well</a:t>
            </a:r>
          </a:p>
        </p:txBody>
      </p:sp>
    </p:spTree>
    <p:extLst>
      <p:ext uri="{BB962C8B-B14F-4D97-AF65-F5344CB8AC3E}">
        <p14:creationId xmlns:p14="http://schemas.microsoft.com/office/powerpoint/2010/main" val="367334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620000" cy="1066800"/>
          </a:xfrm>
        </p:spPr>
        <p:txBody>
          <a:bodyPr/>
          <a:lstStyle/>
          <a:p>
            <a:r>
              <a:rPr lang="en-US" sz="3200" dirty="0"/>
              <a:t>Categorical Y </a:t>
            </a:r>
            <a:r>
              <a:rPr lang="en-US" altLang="en-US" sz="3200" dirty="0">
                <a:sym typeface="Symbol" panose="05050102010706020507" pitchFamily="18" charset="2"/>
              </a:rPr>
              <a:t> How estimate Y = f(x)?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3962400"/>
              </a:xfrm>
            </p:spPr>
            <p:txBody>
              <a:bodyPr/>
              <a:lstStyle/>
              <a:p>
                <a:r>
                  <a:rPr lang="en-US" dirty="0"/>
                  <a:t>Assume Y = 0 </a:t>
                </a:r>
                <a:r>
                  <a:rPr lang="en-US" dirty="0">
                    <a:sym typeface="Symbol" panose="05050102010706020507" pitchFamily="18" charset="2"/>
                  </a:rPr>
                  <a:t>or 1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                             where             estimates fit      to </a:t>
                </a:r>
                <a:r>
                  <a:rPr lang="en-US" i="1" dirty="0">
                    <a:sym typeface="Symbol" panose="05050102010706020507" pitchFamily="18" charset="2"/>
                  </a:rPr>
                  <a:t>Y</a:t>
                </a:r>
                <a:r>
                  <a:rPr lang="en-US" dirty="0">
                    <a:sym typeface="Symbol" panose="05050102010706020507" pitchFamily="18" charset="2"/>
                  </a:rPr>
                  <a:t> well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Multiple X variables possible: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3962400"/>
              </a:xfrm>
              <a:blipFill>
                <a:blip r:embed="rId4"/>
                <a:stretch>
                  <a:fillRect l="-1062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976B-3530-4A38-9039-A1F14DBE6A13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87602"/>
              </p:ext>
            </p:extLst>
          </p:nvPr>
        </p:nvGraphicFramePr>
        <p:xfrm>
          <a:off x="822325" y="2057400"/>
          <a:ext cx="17224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5" y="2057400"/>
                        <a:ext cx="1722438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92720"/>
              </p:ext>
            </p:extLst>
          </p:nvPr>
        </p:nvGraphicFramePr>
        <p:xfrm>
          <a:off x="3752850" y="2070100"/>
          <a:ext cx="571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2850" y="2070100"/>
                        <a:ext cx="5715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>
              <a:xfrm>
                <a:off x="6027739" y="2057399"/>
                <a:ext cx="571500" cy="413569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39" y="2057399"/>
                <a:ext cx="571500" cy="413569"/>
              </a:xfrm>
              <a:prstGeom prst="rect">
                <a:avLst/>
              </a:prstGeom>
              <a:blipFill>
                <a:blip r:embed="rId9"/>
                <a:stretch>
                  <a:fillRect t="-5882" r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10"/>
          <p:cNvSpPr/>
          <p:nvPr/>
        </p:nvSpPr>
        <p:spPr>
          <a:xfrm>
            <a:off x="66746" y="3528194"/>
            <a:ext cx="3810000" cy="31885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876746" y="3528194"/>
            <a:ext cx="4048054" cy="31885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5688" y="6348770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88" y="6348770"/>
                <a:ext cx="13715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flipH="1">
            <a:off x="5410197" y="6473269"/>
            <a:ext cx="12192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4655" y="6267458"/>
                <a:ext cx="394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55" y="6267458"/>
                <a:ext cx="394203" cy="461665"/>
              </a:xfrm>
              <a:prstGeom prst="rect">
                <a:avLst/>
              </a:prstGeom>
              <a:blipFill>
                <a:blip r:embed="rId13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9223"/>
              </p:ext>
            </p:extLst>
          </p:nvPr>
        </p:nvGraphicFramePr>
        <p:xfrm>
          <a:off x="4757738" y="2514600"/>
          <a:ext cx="1746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3" name="Equation" r:id="rId14" imgW="914400" imgH="253800" progId="Equation.DSMT4">
                  <p:embed/>
                </p:oleObj>
              </mc:Choice>
              <mc:Fallback>
                <p:oleObj name="Equation" r:id="rId14" imgW="914400" imgH="253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57738" y="2514600"/>
                        <a:ext cx="17462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166631"/>
      </p:ext>
    </p:extLst>
  </p:cSld>
  <p:clrMapOvr>
    <a:masterClrMapping/>
  </p:clrMapOvr>
</p:sld>
</file>

<file path=ppt/theme/theme1.xml><?xml version="1.0" encoding="utf-8"?>
<a:theme xmlns:a="http://schemas.openxmlformats.org/drawingml/2006/main" name="MKT441 white with logo">
  <a:themeElements>
    <a:clrScheme name="Brickley PP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ley PP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ley PP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ley PP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ley PP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ley PP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ley PP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ley PP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EXP476 CourseOverview W14</Template>
  <TotalTime>3420</TotalTime>
  <Words>963</Words>
  <Application>Microsoft Office PowerPoint</Application>
  <PresentationFormat>On-screen Show (4:3)</PresentationFormat>
  <Paragraphs>225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Georgia</vt:lpstr>
      <vt:lpstr>Tw Cen MT</vt:lpstr>
      <vt:lpstr>Wingdings</vt:lpstr>
      <vt:lpstr>MKT441 white with logo</vt:lpstr>
      <vt:lpstr>Equation</vt:lpstr>
      <vt:lpstr>MKT 465  Marketing Analytics Project</vt:lpstr>
      <vt:lpstr>Continuous Y Variable Regression</vt:lpstr>
      <vt:lpstr>PowerPoint Presentation</vt:lpstr>
      <vt:lpstr>PowerPoint Presentation</vt:lpstr>
      <vt:lpstr>PowerPoint Presentation</vt:lpstr>
      <vt:lpstr>What if Y is Categorical?</vt:lpstr>
      <vt:lpstr>Categorical Y?</vt:lpstr>
      <vt:lpstr>Categorical Y  Avoid Regression</vt:lpstr>
      <vt:lpstr>Categorical Y  How estimate Y = f(x)?</vt:lpstr>
      <vt:lpstr>                             Machine Learning</vt:lpstr>
      <vt:lpstr>                          Linear Programming</vt:lpstr>
      <vt:lpstr>                            Discrete Choice</vt:lpstr>
      <vt:lpstr>Discrete Choice: Technical</vt:lpstr>
      <vt:lpstr>Discrete Choice Model Estimation</vt:lpstr>
      <vt:lpstr>Discrete Choice Models : Effect of Changing the Constant a</vt:lpstr>
      <vt:lpstr>Discrete Choice Models: Effect of Changing the Slope b</vt:lpstr>
      <vt:lpstr>Elasticity of X on Y</vt:lpstr>
      <vt:lpstr>Log Odds Ratio</vt:lpstr>
      <vt:lpstr>Ex: Admit = f(GRE)</vt:lpstr>
      <vt:lpstr>Binary Logit: Multiple Xs</vt:lpstr>
      <vt:lpstr>Ex: Admit = f(GRE, GPA, Rank)</vt:lpstr>
      <vt:lpstr>Binary Logit/Probit &lt;-&gt; “Group” Membership </vt:lpstr>
      <vt:lpstr>Discrete Choice Models  </vt:lpstr>
      <vt:lpstr>Ex: Logit  P(Accepted to Grad School)</vt:lpstr>
      <vt:lpstr>What if &gt; 2 Y Outcomes</vt:lpstr>
      <vt:lpstr>Multinomial Logit/Probit Technical</vt:lpstr>
      <vt:lpstr>Ex: Fishing Choices</vt:lpstr>
      <vt:lpstr>Ex: Detergent and Coffee</vt:lpstr>
    </vt:vector>
  </TitlesOfParts>
  <Company>Simon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Ceil Hook</dc:creator>
  <cp:lastModifiedBy>Nelson, Paul</cp:lastModifiedBy>
  <cp:revision>333</cp:revision>
  <cp:lastPrinted>2018-03-30T15:44:35Z</cp:lastPrinted>
  <dcterms:created xsi:type="dcterms:W3CDTF">2003-10-17T13:16:43Z</dcterms:created>
  <dcterms:modified xsi:type="dcterms:W3CDTF">2021-10-20T15:22:33Z</dcterms:modified>
</cp:coreProperties>
</file>