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Comfortaa"/>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22" Type="http://schemas.openxmlformats.org/officeDocument/2006/relationships/font" Target="fonts/OpenSans-regular.fntdata"/><Relationship Id="rId21" Type="http://schemas.openxmlformats.org/officeDocument/2006/relationships/font" Target="fonts/Comfortaa-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200">
                <a:solidFill>
                  <a:schemeClr val="dk1"/>
                </a:solidFill>
                <a:latin typeface="Open Sans"/>
                <a:ea typeface="Open Sans"/>
                <a:cs typeface="Open Sans"/>
                <a:sym typeface="Open Sans"/>
              </a:rPr>
              <a:t>Objectif du projet </a:t>
            </a:r>
            <a:endParaRPr b="1"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Char char="●"/>
            </a:pPr>
            <a:r>
              <a:rPr b="1" lang="fr" sz="1300">
                <a:solidFill>
                  <a:schemeClr val="dk1"/>
                </a:solidFill>
                <a:highlight>
                  <a:srgbClr val="FFFFFF"/>
                </a:highlight>
                <a:latin typeface="Open Sans"/>
                <a:ea typeface="Open Sans"/>
                <a:cs typeface="Open Sans"/>
                <a:sym typeface="Open Sans"/>
              </a:rPr>
              <a:t>concevoir un système de stockage distribué et résilient sous AWS</a:t>
            </a:r>
            <a:r>
              <a:rPr lang="fr" sz="1300">
                <a:solidFill>
                  <a:schemeClr val="dk1"/>
                </a:solidFill>
                <a:highlight>
                  <a:srgbClr val="FFFFFF"/>
                </a:highlight>
                <a:latin typeface="Open Sans"/>
                <a:ea typeface="Open Sans"/>
                <a:cs typeface="Open Sans"/>
                <a:sym typeface="Open Sans"/>
              </a:rPr>
              <a:t> qui permet d’analyser l’évolution de la pandémie COVID19 à travers sa couverture médiatique</a:t>
            </a:r>
            <a:endParaRPr sz="1300">
              <a:solidFill>
                <a:schemeClr val="dk1"/>
              </a:solidFill>
              <a:highlight>
                <a:srgbClr val="FFFFFF"/>
              </a:highlight>
              <a:latin typeface="Open Sans"/>
              <a:ea typeface="Open Sans"/>
              <a:cs typeface="Open Sans"/>
              <a:sym typeface="Open Sans"/>
            </a:endParaRPr>
          </a:p>
          <a:p>
            <a:pPr indent="-311150" lvl="0" marL="457200" rtl="0" algn="l">
              <a:lnSpc>
                <a:spcPct val="115000"/>
              </a:lnSpc>
              <a:spcBef>
                <a:spcPts val="0"/>
              </a:spcBef>
              <a:spcAft>
                <a:spcPts val="0"/>
              </a:spcAft>
              <a:buClr>
                <a:schemeClr val="dk1"/>
              </a:buClr>
              <a:buSzPts val="1300"/>
              <a:buFont typeface="Open Sans"/>
              <a:buChar char="●"/>
            </a:pPr>
            <a:r>
              <a:rPr b="1" lang="fr" sz="1300">
                <a:solidFill>
                  <a:schemeClr val="dk1"/>
                </a:solidFill>
                <a:highlight>
                  <a:srgbClr val="FFFFFF"/>
                </a:highlight>
                <a:latin typeface="Open Sans"/>
                <a:ea typeface="Open Sans"/>
                <a:cs typeface="Open Sans"/>
                <a:sym typeface="Open Sans"/>
              </a:rPr>
              <a:t>utilisation de la BDD mondiale GDELT </a:t>
            </a:r>
            <a:r>
              <a:rPr lang="fr" sz="1300">
                <a:solidFill>
                  <a:schemeClr val="dk1"/>
                </a:solidFill>
                <a:highlight>
                  <a:srgbClr val="FFFFFF"/>
                </a:highlight>
                <a:latin typeface="Open Sans"/>
                <a:ea typeface="Open Sans"/>
                <a:cs typeface="Open Sans"/>
                <a:sym typeface="Open Sans"/>
              </a:rPr>
              <a:t>et plus particulièrement des informations relatives à cette dernière année</a:t>
            </a:r>
            <a:endParaRPr sz="13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None/>
            </a:pPr>
            <a:r>
              <a:t/>
            </a:r>
            <a:endParaRPr sz="13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None/>
            </a:pPr>
            <a:r>
              <a:t/>
            </a:r>
            <a:endParaRPr sz="1300">
              <a:solidFill>
                <a:schemeClr val="dk1"/>
              </a:solidFill>
              <a:highlight>
                <a:srgbClr val="FFFFFF"/>
              </a:highlight>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7ad95200f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7ad95200f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40edbbfa3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40edbbfa3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7ad95200f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7ad95200f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7ad95200f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7ad95200f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a:highlight>
                  <a:srgbClr val="FFFFFF"/>
                </a:highlight>
                <a:latin typeface="Open Sans"/>
                <a:ea typeface="Open Sans"/>
                <a:cs typeface="Open Sans"/>
                <a:sym typeface="Open Sans"/>
              </a:rPr>
              <a:t>PROBLÈMES RENCONTRÉS </a:t>
            </a:r>
            <a:endParaRPr b="1">
              <a:highlight>
                <a:srgbClr val="FFFFFF"/>
              </a:highlight>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fr">
                <a:highlight>
                  <a:srgbClr val="FFFFFF"/>
                </a:highlight>
                <a:latin typeface="Open Sans"/>
                <a:ea typeface="Open Sans"/>
                <a:cs typeface="Open Sans"/>
                <a:sym typeface="Open Sans"/>
              </a:rPr>
              <a:t>Limites du compte AWS Educate : impossibilité de créer une organisation pour le partage des crédits &amp; accès au bucket difficile sans des Accounts Details qui change à chaque session.</a:t>
            </a:r>
            <a:endParaRPr>
              <a:highlight>
                <a:srgbClr val="FFFFFF"/>
              </a:highlight>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fr">
                <a:highlight>
                  <a:srgbClr val="FFFFFF"/>
                </a:highlight>
                <a:latin typeface="Open Sans"/>
                <a:ea typeface="Open Sans"/>
                <a:cs typeface="Open Sans"/>
                <a:sym typeface="Open Sans"/>
              </a:rPr>
              <a:t>Fichiers corrompus lors de l’upload des données de toute une année dans le bucket </a:t>
            </a:r>
            <a:endParaRPr>
              <a:highlight>
                <a:srgbClr val="FFFFFF"/>
              </a:highlight>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fr">
                <a:highlight>
                  <a:srgbClr val="FFFFFF"/>
                </a:highlight>
                <a:latin typeface="Open Sans"/>
                <a:ea typeface="Open Sans"/>
                <a:cs typeface="Open Sans"/>
                <a:sym typeface="Open Sans"/>
              </a:rPr>
              <a:t>Limite de connexion EMRFS pour Amazon s3 =&gt; </a:t>
            </a:r>
            <a:r>
              <a:rPr lang="fr">
                <a:latin typeface="Open Sans"/>
                <a:ea typeface="Open Sans"/>
                <a:cs typeface="Open Sans"/>
                <a:sym typeface="Open Sans"/>
              </a:rPr>
              <a:t> </a:t>
            </a:r>
            <a:r>
              <a:rPr b="1" lang="fr">
                <a:latin typeface="Open Sans"/>
                <a:ea typeface="Open Sans"/>
                <a:cs typeface="Open Sans"/>
                <a:sym typeface="Open Sans"/>
              </a:rPr>
              <a:t>modification de la valeur fs.s3.maxConnections à 1000</a:t>
            </a:r>
            <a:endParaRPr b="1">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fr">
                <a:latin typeface="Open Sans"/>
                <a:ea typeface="Open Sans"/>
                <a:cs typeface="Open Sans"/>
                <a:sym typeface="Open Sans"/>
              </a:rPr>
              <a:t>Abandon de notre première infrastructure dû à notre incapacité à importer  import </a:t>
            </a:r>
            <a:r>
              <a:rPr b="1" lang="fr">
                <a:latin typeface="Open Sans"/>
                <a:ea typeface="Open Sans"/>
                <a:cs typeface="Open Sans"/>
                <a:sym typeface="Open Sans"/>
              </a:rPr>
              <a:t>org.apache.hadoop.fs.s3.S3FileSystem</a:t>
            </a:r>
            <a:endParaRPr b="1">
              <a:latin typeface="Open Sans"/>
              <a:ea typeface="Open Sans"/>
              <a:cs typeface="Open Sans"/>
              <a:sym typeface="Open Sans"/>
            </a:endParaRPr>
          </a:p>
          <a:p>
            <a:pPr indent="0" lvl="0" marL="0" rtl="0" algn="l">
              <a:lnSpc>
                <a:spcPct val="115000"/>
              </a:lnSpc>
              <a:spcBef>
                <a:spcPts val="0"/>
              </a:spcBef>
              <a:spcAft>
                <a:spcPts val="0"/>
              </a:spcAft>
              <a:buNone/>
            </a:pPr>
            <a:r>
              <a:t/>
            </a:r>
            <a:endParaRPr>
              <a:highlight>
                <a:srgbClr val="FFFFFF"/>
              </a:highlight>
              <a:latin typeface="Open Sans"/>
              <a:ea typeface="Open Sans"/>
              <a:cs typeface="Open Sans"/>
              <a:sym typeface="Open Sans"/>
            </a:endParaRPr>
          </a:p>
          <a:p>
            <a:pPr indent="0" lvl="0" marL="0" rtl="0" algn="l">
              <a:spcBef>
                <a:spcPts val="0"/>
              </a:spcBef>
              <a:spcAft>
                <a:spcPts val="0"/>
              </a:spcAft>
              <a:buNone/>
            </a:pPr>
            <a:r>
              <a:rPr b="1" lang="fr">
                <a:highlight>
                  <a:srgbClr val="FFFFFF"/>
                </a:highlight>
                <a:latin typeface="Open Sans"/>
                <a:ea typeface="Open Sans"/>
                <a:cs typeface="Open Sans"/>
                <a:sym typeface="Open Sans"/>
              </a:rPr>
              <a:t>LIMITES </a:t>
            </a:r>
            <a:endParaRPr>
              <a:highlight>
                <a:srgbClr val="FFFFFF"/>
              </a:highlight>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fr">
                <a:highlight>
                  <a:srgbClr val="FFFFFF"/>
                </a:highlight>
                <a:latin typeface="Open Sans"/>
                <a:ea typeface="Open Sans"/>
                <a:cs typeface="Open Sans"/>
                <a:sym typeface="Open Sans"/>
              </a:rPr>
              <a:t>Clusters appartiennent à la même zone de disponibilité : us-east-1 </a:t>
            </a:r>
            <a:r>
              <a:rPr b="1" lang="fr">
                <a:highlight>
                  <a:srgbClr val="FFFFFF"/>
                </a:highlight>
                <a:latin typeface="Open Sans"/>
                <a:ea typeface="Open Sans"/>
                <a:cs typeface="Open Sans"/>
                <a:sym typeface="Open Sans"/>
              </a:rPr>
              <a:t>=&gt; idéalement plusieurs zones de disponibilités différentes afin de permettre une haute disponibilité, la distribution uniforme des réplicats sur chaque zone =&gt; bonne résilience si une région est down</a:t>
            </a:r>
            <a:endParaRPr>
              <a:highlight>
                <a:srgbClr val="FFFFFF"/>
              </a:highlight>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fr">
                <a:highlight>
                  <a:srgbClr val="FFFFFF"/>
                </a:highlight>
                <a:latin typeface="Open Sans"/>
                <a:ea typeface="Open Sans"/>
                <a:cs typeface="Open Sans"/>
                <a:sym typeface="Open Sans"/>
              </a:rPr>
              <a:t>Manque de temps pour passer à l’échelle : travail sur un mois de données bien que toutes les données soient sur s3</a:t>
            </a:r>
            <a:endParaRPr>
              <a:highlight>
                <a:srgbClr val="FFFFFF"/>
              </a:highlight>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b="1" lang="fr">
                <a:latin typeface="Open Sans"/>
                <a:ea typeface="Open Sans"/>
                <a:cs typeface="Open Sans"/>
                <a:sym typeface="Open Sans"/>
              </a:rPr>
              <a:t>PISTES D’AMÉLIORATIONS</a:t>
            </a:r>
            <a:endParaRPr>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fr">
                <a:highlight>
                  <a:srgbClr val="FFFFFF"/>
                </a:highlight>
                <a:latin typeface="Open Sans"/>
                <a:ea typeface="Open Sans"/>
                <a:cs typeface="Open Sans"/>
                <a:sym typeface="Open Sans"/>
              </a:rPr>
              <a:t>Utilisation du service </a:t>
            </a:r>
            <a:r>
              <a:rPr b="1" lang="fr">
                <a:highlight>
                  <a:srgbClr val="FFFFFF"/>
                </a:highlight>
                <a:latin typeface="Open Sans"/>
                <a:ea typeface="Open Sans"/>
                <a:cs typeface="Open Sans"/>
                <a:sym typeface="Open Sans"/>
              </a:rPr>
              <a:t>Amazon Elastic Block Store pour conserver les données plus longtemps </a:t>
            </a:r>
            <a:r>
              <a:rPr lang="fr">
                <a:highlight>
                  <a:srgbClr val="FFFFFF"/>
                </a:highlight>
                <a:latin typeface="Open Sans"/>
                <a:ea typeface="Open Sans"/>
                <a:cs typeface="Open Sans"/>
                <a:sym typeface="Open Sans"/>
              </a:rPr>
              <a:t>ou faire des </a:t>
            </a:r>
            <a:r>
              <a:rPr b="1" lang="fr">
                <a:highlight>
                  <a:srgbClr val="FFFFFF"/>
                </a:highlight>
                <a:latin typeface="Open Sans"/>
                <a:ea typeface="Open Sans"/>
                <a:cs typeface="Open Sans"/>
                <a:sym typeface="Open Sans"/>
              </a:rPr>
              <a:t>backups des données </a:t>
            </a:r>
            <a:r>
              <a:rPr lang="fr">
                <a:highlight>
                  <a:srgbClr val="FFFFFF"/>
                </a:highlight>
                <a:latin typeface="Open Sans"/>
                <a:ea typeface="Open Sans"/>
                <a:cs typeface="Open Sans"/>
                <a:sym typeface="Open Sans"/>
              </a:rPr>
              <a:t>sur S3 car les données ne sont pas conservées si une instance EC2 est arrêtée</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7ad95200f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7ad95200f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7ad95200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7ad95200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7ad95200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7ad95200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fr" sz="1200" u="sng">
                <a:solidFill>
                  <a:schemeClr val="dk1"/>
                </a:solidFill>
                <a:latin typeface="Open Sans"/>
                <a:ea typeface="Open Sans"/>
                <a:cs typeface="Open Sans"/>
                <a:sym typeface="Open Sans"/>
              </a:rPr>
              <a:t>EXPLICATION TECHNOS</a:t>
            </a:r>
            <a:endParaRPr b="1" sz="1200" u="sng">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b="1" lang="fr" sz="1200">
                <a:solidFill>
                  <a:schemeClr val="dk1"/>
                </a:solidFill>
                <a:latin typeface="Open Sans"/>
                <a:ea typeface="Open Sans"/>
                <a:cs typeface="Open Sans"/>
                <a:sym typeface="Open Sans"/>
              </a:rPr>
              <a:t>Amazon S3</a:t>
            </a:r>
            <a:r>
              <a:rPr lang="fr" sz="1200">
                <a:solidFill>
                  <a:schemeClr val="dk1"/>
                </a:solidFill>
                <a:latin typeface="Open Sans"/>
                <a:ea typeface="Open Sans"/>
                <a:cs typeface="Open Sans"/>
                <a:sym typeface="Open Sans"/>
              </a:rPr>
              <a:t> : </a:t>
            </a:r>
            <a:r>
              <a:rPr lang="fr" sz="1200">
                <a:solidFill>
                  <a:srgbClr val="333333"/>
                </a:solidFill>
                <a:highlight>
                  <a:schemeClr val="lt1"/>
                </a:highlight>
                <a:latin typeface="Open Sans"/>
                <a:ea typeface="Open Sans"/>
                <a:cs typeface="Open Sans"/>
                <a:sym typeface="Open Sans"/>
              </a:rPr>
              <a:t>permet de faciliter la collecte, le stockage, la sécurité et la disponibilité des données à grande échelle.</a:t>
            </a:r>
            <a:endParaRPr sz="1200">
              <a:solidFill>
                <a:srgbClr val="333333"/>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200">
              <a:solidFill>
                <a:srgbClr val="333333"/>
              </a:solidFill>
              <a:highlight>
                <a:schemeClr val="lt1"/>
              </a:highlight>
              <a:latin typeface="Open Sans"/>
              <a:ea typeface="Open Sans"/>
              <a:cs typeface="Open Sans"/>
              <a:sym typeface="Open Sans"/>
            </a:endParaRPr>
          </a:p>
          <a:p>
            <a:pPr indent="-304800" lvl="0" marL="457200" rtl="0" algn="l">
              <a:spcBef>
                <a:spcPts val="0"/>
              </a:spcBef>
              <a:spcAft>
                <a:spcPts val="0"/>
              </a:spcAft>
              <a:buClr>
                <a:srgbClr val="333333"/>
              </a:buClr>
              <a:buSzPts val="1200"/>
              <a:buFont typeface="Open Sans"/>
              <a:buChar char="●"/>
            </a:pPr>
            <a:r>
              <a:rPr b="1" lang="fr" sz="1200">
                <a:solidFill>
                  <a:srgbClr val="333333"/>
                </a:solidFill>
                <a:highlight>
                  <a:schemeClr val="lt1"/>
                </a:highlight>
                <a:latin typeface="Open Sans"/>
                <a:ea typeface="Open Sans"/>
                <a:cs typeface="Open Sans"/>
                <a:sym typeface="Open Sans"/>
              </a:rPr>
              <a:t>EC2 : </a:t>
            </a:r>
            <a:r>
              <a:rPr lang="fr" sz="1200">
                <a:solidFill>
                  <a:srgbClr val="333333"/>
                </a:solidFill>
                <a:highlight>
                  <a:schemeClr val="lt1"/>
                </a:highlight>
                <a:latin typeface="Open Sans"/>
                <a:ea typeface="Open Sans"/>
                <a:cs typeface="Open Sans"/>
                <a:sym typeface="Open Sans"/>
              </a:rPr>
              <a:t>service qui fournit de la capacité de calcul (hautement scalable) pour l’exécution d’application (le requêtage de tables Cassandra dans notre cas), par des machines virtuelles AMI sur le Cloud public d’AWS. </a:t>
            </a:r>
            <a:endParaRPr sz="1200">
              <a:solidFill>
                <a:srgbClr val="333333"/>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200">
              <a:solidFill>
                <a:srgbClr val="333333"/>
              </a:solidFill>
              <a:highlight>
                <a:schemeClr val="lt1"/>
              </a:highlight>
              <a:latin typeface="Open Sans"/>
              <a:ea typeface="Open Sans"/>
              <a:cs typeface="Open Sans"/>
              <a:sym typeface="Open Sans"/>
            </a:endParaRPr>
          </a:p>
          <a:p>
            <a:pPr indent="-304800" lvl="0" marL="457200" rtl="0" algn="l">
              <a:spcBef>
                <a:spcPts val="0"/>
              </a:spcBef>
              <a:spcAft>
                <a:spcPts val="0"/>
              </a:spcAft>
              <a:buClr>
                <a:srgbClr val="333333"/>
              </a:buClr>
              <a:buSzPts val="1200"/>
              <a:buFont typeface="Open Sans"/>
              <a:buChar char="●"/>
            </a:pPr>
            <a:r>
              <a:rPr b="1" lang="fr" sz="1200">
                <a:solidFill>
                  <a:srgbClr val="333333"/>
                </a:solidFill>
                <a:highlight>
                  <a:schemeClr val="lt1"/>
                </a:highlight>
                <a:latin typeface="Open Sans"/>
                <a:ea typeface="Open Sans"/>
                <a:cs typeface="Open Sans"/>
                <a:sym typeface="Open Sans"/>
              </a:rPr>
              <a:t>Cassandra </a:t>
            </a:r>
            <a:r>
              <a:rPr lang="fr" sz="1200">
                <a:solidFill>
                  <a:srgbClr val="333333"/>
                </a:solidFill>
                <a:highlight>
                  <a:schemeClr val="lt1"/>
                </a:highlight>
                <a:latin typeface="Open Sans"/>
                <a:ea typeface="Open Sans"/>
                <a:cs typeface="Open Sans"/>
                <a:sym typeface="Open Sans"/>
              </a:rPr>
              <a:t>: </a:t>
            </a:r>
            <a:endParaRPr sz="1200">
              <a:solidFill>
                <a:srgbClr val="333333"/>
              </a:solidFill>
              <a:highlight>
                <a:schemeClr val="lt1"/>
              </a:highlight>
              <a:latin typeface="Open Sans"/>
              <a:ea typeface="Open Sans"/>
              <a:cs typeface="Open Sans"/>
              <a:sym typeface="Open Sans"/>
            </a:endParaRPr>
          </a:p>
          <a:p>
            <a:pPr indent="-304800" lvl="1" marL="914400" rtl="0" algn="l">
              <a:spcBef>
                <a:spcPts val="0"/>
              </a:spcBef>
              <a:spcAft>
                <a:spcPts val="0"/>
              </a:spcAft>
              <a:buClr>
                <a:schemeClr val="dk1"/>
              </a:buClr>
              <a:buSzPts val="1200"/>
              <a:buFont typeface="Open Sans"/>
              <a:buChar char="○"/>
            </a:pPr>
            <a:r>
              <a:rPr lang="fr" sz="1200">
                <a:solidFill>
                  <a:srgbClr val="333333"/>
                </a:solidFill>
                <a:highlight>
                  <a:schemeClr val="lt1"/>
                </a:highlight>
                <a:latin typeface="Open Sans"/>
                <a:ea typeface="Open Sans"/>
                <a:cs typeface="Open Sans"/>
                <a:sym typeface="Open Sans"/>
              </a:rPr>
              <a:t>c’est une b</a:t>
            </a:r>
            <a:r>
              <a:rPr lang="fr" sz="1200">
                <a:solidFill>
                  <a:schemeClr val="dk1"/>
                </a:solidFill>
                <a:latin typeface="Open Sans"/>
                <a:ea typeface="Open Sans"/>
                <a:cs typeface="Open Sans"/>
                <a:sym typeface="Open Sans"/>
              </a:rPr>
              <a:t>ase de données NoSQL la plus utilisée pour le stockage et le traitement de larges volumes de données</a:t>
            </a:r>
            <a:endParaRPr sz="1200">
              <a:solidFill>
                <a:schemeClr val="dk1"/>
              </a:solidFill>
              <a:latin typeface="Open Sans"/>
              <a:ea typeface="Open Sans"/>
              <a:cs typeface="Open Sans"/>
              <a:sym typeface="Open Sans"/>
            </a:endParaRPr>
          </a:p>
          <a:p>
            <a:pPr indent="-304800" lvl="1" marL="914400" rtl="0" algn="l">
              <a:spcBef>
                <a:spcPts val="0"/>
              </a:spcBef>
              <a:spcAft>
                <a:spcPts val="0"/>
              </a:spcAft>
              <a:buClr>
                <a:schemeClr val="dk1"/>
              </a:buClr>
              <a:buSzPts val="1200"/>
              <a:buFont typeface="Open Sans"/>
              <a:buChar char="○"/>
            </a:pPr>
            <a:r>
              <a:rPr lang="fr" sz="1200">
                <a:solidFill>
                  <a:schemeClr val="dk1"/>
                </a:solidFill>
                <a:latin typeface="Open Sans"/>
                <a:ea typeface="Open Sans"/>
                <a:cs typeface="Open Sans"/>
                <a:sym typeface="Open Sans"/>
              </a:rPr>
              <a:t>c’est un système de base de données distribuée NoSQL est hautement scalable et disponible, facilitant le stockage et la gestion de données structurées à haute vélocité (grande rapidité d’exécution des actions) sur de multiples serveurs</a:t>
            </a:r>
            <a:endParaRPr sz="1200">
              <a:solidFill>
                <a:schemeClr val="dk1"/>
              </a:solidFill>
              <a:latin typeface="Open Sans"/>
              <a:ea typeface="Open Sans"/>
              <a:cs typeface="Open Sans"/>
              <a:sym typeface="Open Sans"/>
            </a:endParaRPr>
          </a:p>
          <a:p>
            <a:pPr indent="-304800" lvl="1" marL="914400" rtl="0" algn="l">
              <a:spcBef>
                <a:spcPts val="0"/>
              </a:spcBef>
              <a:spcAft>
                <a:spcPts val="0"/>
              </a:spcAft>
              <a:buClr>
                <a:schemeClr val="dk1"/>
              </a:buClr>
              <a:buSzPts val="1200"/>
              <a:buFont typeface="Open Sans"/>
              <a:buChar char="○"/>
            </a:pPr>
            <a:r>
              <a:rPr lang="fr" sz="1200">
                <a:solidFill>
                  <a:schemeClr val="dk1"/>
                </a:solidFill>
                <a:latin typeface="Open Sans"/>
                <a:ea typeface="Open Sans"/>
                <a:cs typeface="Open Sans"/>
                <a:sym typeface="Open Sans"/>
              </a:rPr>
              <a:t>hautement consistante, tolérante aux erreurs</a:t>
            </a:r>
            <a:r>
              <a:rPr b="1" lang="fr" sz="1200">
                <a:solidFill>
                  <a:schemeClr val="dk1"/>
                </a:solidFill>
                <a:latin typeface="Open Sans"/>
                <a:ea typeface="Open Sans"/>
                <a:cs typeface="Open Sans"/>
                <a:sym typeface="Open Sans"/>
              </a:rPr>
              <a:t> (</a:t>
            </a:r>
            <a:r>
              <a:rPr b="1" lang="fr" sz="900">
                <a:solidFill>
                  <a:srgbClr val="212529"/>
                </a:solidFill>
                <a:highlight>
                  <a:srgbClr val="FFFFFF"/>
                </a:highlight>
                <a:latin typeface="Verdana"/>
                <a:ea typeface="Verdana"/>
                <a:cs typeface="Verdana"/>
                <a:sym typeface="Verdana"/>
              </a:rPr>
              <a:t>mécanisme de réparation afin de s'assurer de la consistance des données entre les différents réplicas =&gt; quorum : (FR/2)+1</a:t>
            </a:r>
            <a:r>
              <a:rPr lang="fr" sz="900">
                <a:solidFill>
                  <a:srgbClr val="212529"/>
                </a:solidFill>
                <a:highlight>
                  <a:srgbClr val="FFFFFF"/>
                </a:highlight>
                <a:latin typeface="Verdana"/>
                <a:ea typeface="Verdana"/>
                <a:cs typeface="Verdana"/>
                <a:sym typeface="Verdana"/>
              </a:rPr>
              <a:t>)</a:t>
            </a:r>
            <a:r>
              <a:rPr lang="fr" sz="1200">
                <a:solidFill>
                  <a:schemeClr val="dk1"/>
                </a:solidFill>
                <a:latin typeface="Open Sans"/>
                <a:ea typeface="Open Sans"/>
                <a:cs typeface="Open Sans"/>
                <a:sym typeface="Open Sans"/>
              </a:rPr>
              <a:t>, et scalable (résilience assurée par la réplication)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rgbClr val="333333"/>
              </a:buClr>
              <a:buSzPts val="1200"/>
              <a:buFont typeface="Open Sans"/>
              <a:buChar char="●"/>
            </a:pPr>
            <a:r>
              <a:rPr b="1" lang="fr" sz="1200">
                <a:solidFill>
                  <a:srgbClr val="333333"/>
                </a:solidFill>
                <a:highlight>
                  <a:schemeClr val="lt1"/>
                </a:highlight>
                <a:latin typeface="Open Sans"/>
                <a:ea typeface="Open Sans"/>
                <a:cs typeface="Open Sans"/>
                <a:sym typeface="Open Sans"/>
              </a:rPr>
              <a:t> Apache Spark </a:t>
            </a:r>
            <a:r>
              <a:rPr lang="fr" sz="1200">
                <a:solidFill>
                  <a:srgbClr val="333333"/>
                </a:solidFill>
                <a:highlight>
                  <a:schemeClr val="lt1"/>
                </a:highlight>
                <a:latin typeface="Open Sans"/>
                <a:ea typeface="Open Sans"/>
                <a:cs typeface="Open Sans"/>
                <a:sym typeface="Open Sans"/>
              </a:rPr>
              <a:t>: </a:t>
            </a:r>
            <a:endParaRPr sz="1200">
              <a:solidFill>
                <a:srgbClr val="333333"/>
              </a:solidFill>
              <a:highlight>
                <a:schemeClr val="lt1"/>
              </a:highlight>
              <a:latin typeface="Open Sans"/>
              <a:ea typeface="Open Sans"/>
              <a:cs typeface="Open Sans"/>
              <a:sym typeface="Open Sans"/>
            </a:endParaRPr>
          </a:p>
          <a:p>
            <a:pPr indent="-304800" lvl="1" marL="914400" rtl="0" algn="l">
              <a:spcBef>
                <a:spcPts val="0"/>
              </a:spcBef>
              <a:spcAft>
                <a:spcPts val="0"/>
              </a:spcAft>
              <a:buClr>
                <a:schemeClr val="dk1"/>
              </a:buClr>
              <a:buSzPts val="1200"/>
              <a:buFont typeface="Open Sans"/>
              <a:buChar char="○"/>
            </a:pPr>
            <a:r>
              <a:rPr lang="fr" sz="1200">
                <a:solidFill>
                  <a:schemeClr val="dk1"/>
                </a:solidFill>
                <a:highlight>
                  <a:schemeClr val="lt1"/>
                </a:highlight>
                <a:latin typeface="Open Sans"/>
                <a:ea typeface="Open Sans"/>
                <a:cs typeface="Open Sans"/>
                <a:sym typeface="Open Sans"/>
              </a:rPr>
              <a:t>c’est un framework open source de calcul distribué</a:t>
            </a:r>
            <a:endParaRPr sz="1200">
              <a:solidFill>
                <a:schemeClr val="dk1"/>
              </a:solidFill>
              <a:highlight>
                <a:schemeClr val="lt1"/>
              </a:highlight>
              <a:latin typeface="Open Sans"/>
              <a:ea typeface="Open Sans"/>
              <a:cs typeface="Open Sans"/>
              <a:sym typeface="Open Sans"/>
            </a:endParaRPr>
          </a:p>
          <a:p>
            <a:pPr indent="-304800" lvl="1" marL="914400" rtl="0" algn="l">
              <a:lnSpc>
                <a:spcPct val="115000"/>
              </a:lnSpc>
              <a:spcBef>
                <a:spcPts val="0"/>
              </a:spcBef>
              <a:spcAft>
                <a:spcPts val="0"/>
              </a:spcAft>
              <a:buClr>
                <a:schemeClr val="dk1"/>
              </a:buClr>
              <a:buSzPts val="1200"/>
              <a:buFont typeface="Open Sans"/>
              <a:buChar char="○"/>
            </a:pPr>
            <a:r>
              <a:rPr lang="fr" sz="1200">
                <a:solidFill>
                  <a:schemeClr val="dk1"/>
                </a:solidFill>
                <a:latin typeface="Open Sans"/>
                <a:ea typeface="Open Sans"/>
                <a:cs typeface="Open Sans"/>
                <a:sym typeface="Open Sans"/>
              </a:rPr>
              <a:t>les données sont montées en mémoire et les traitements de données sont donc très rapides</a:t>
            </a:r>
            <a:endParaRPr sz="1200">
              <a:solidFill>
                <a:schemeClr val="dk1"/>
              </a:solidFill>
              <a:latin typeface="Open Sans"/>
              <a:ea typeface="Open Sans"/>
              <a:cs typeface="Open Sans"/>
              <a:sym typeface="Open Sans"/>
            </a:endParaRPr>
          </a:p>
          <a:p>
            <a:pPr indent="-304800" lvl="1" marL="914400" rtl="0" algn="l">
              <a:lnSpc>
                <a:spcPct val="115000"/>
              </a:lnSpc>
              <a:spcBef>
                <a:spcPts val="0"/>
              </a:spcBef>
              <a:spcAft>
                <a:spcPts val="0"/>
              </a:spcAft>
              <a:buClr>
                <a:schemeClr val="dk1"/>
              </a:buClr>
              <a:buSzPts val="1200"/>
              <a:buFont typeface="Open Sans"/>
              <a:buChar char="○"/>
            </a:pPr>
            <a:r>
              <a:rPr lang="fr" sz="1200">
                <a:solidFill>
                  <a:schemeClr val="dk1"/>
                </a:solidFill>
                <a:latin typeface="Open Sans"/>
                <a:ea typeface="Open Sans"/>
                <a:cs typeface="Open Sans"/>
                <a:sym typeface="Open Sans"/>
              </a:rPr>
              <a:t>avec JAVA et en Scala dans notre cas</a:t>
            </a:r>
            <a:endParaRPr sz="12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Open Sans"/>
              <a:ea typeface="Open Sans"/>
              <a:cs typeface="Open Sans"/>
              <a:sym typeface="Open Sans"/>
            </a:endParaRPr>
          </a:p>
          <a:p>
            <a:pPr indent="-298450" lvl="0" marL="457200" rtl="0" algn="l">
              <a:lnSpc>
                <a:spcPct val="115000"/>
              </a:lnSpc>
              <a:spcBef>
                <a:spcPts val="1200"/>
              </a:spcBef>
              <a:spcAft>
                <a:spcPts val="0"/>
              </a:spcAft>
              <a:buClr>
                <a:schemeClr val="dk1"/>
              </a:buClr>
              <a:buSzPts val="1100"/>
              <a:buFont typeface="Open Sans"/>
              <a:buChar char="●"/>
            </a:pPr>
            <a:r>
              <a:rPr b="1" lang="fr" sz="1200">
                <a:solidFill>
                  <a:schemeClr val="dk1"/>
                </a:solidFill>
                <a:latin typeface="Open Sans"/>
                <a:ea typeface="Open Sans"/>
                <a:cs typeface="Open Sans"/>
                <a:sym typeface="Open Sans"/>
              </a:rPr>
              <a:t>Zookeeper </a:t>
            </a:r>
            <a:r>
              <a:rPr lang="fr" sz="12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1"/>
              </a:buClr>
              <a:buSzPts val="1100"/>
              <a:buFont typeface="Open Sans"/>
              <a:buChar char="○"/>
            </a:pPr>
            <a:r>
              <a:rPr lang="fr">
                <a:solidFill>
                  <a:schemeClr val="dk1"/>
                </a:solidFill>
                <a:highlight>
                  <a:schemeClr val="lt1"/>
                </a:highlight>
                <a:latin typeface="Open Sans"/>
                <a:ea typeface="Open Sans"/>
                <a:cs typeface="Open Sans"/>
                <a:sym typeface="Open Sans"/>
              </a:rPr>
              <a:t>est un système open-source de synchronisation et de coordination des systèmes distribués </a:t>
            </a:r>
            <a:endParaRPr>
              <a:solidFill>
                <a:schemeClr val="dk1"/>
              </a:solidFill>
              <a:highlight>
                <a:schemeClr val="lt1"/>
              </a:highlight>
              <a:latin typeface="Open Sans"/>
              <a:ea typeface="Open Sans"/>
              <a:cs typeface="Open Sans"/>
              <a:sym typeface="Open Sans"/>
            </a:endParaRPr>
          </a:p>
          <a:p>
            <a:pPr indent="-298450" lvl="1" marL="914400" rtl="0" algn="l">
              <a:lnSpc>
                <a:spcPct val="115000"/>
              </a:lnSpc>
              <a:spcBef>
                <a:spcPts val="0"/>
              </a:spcBef>
              <a:spcAft>
                <a:spcPts val="0"/>
              </a:spcAft>
              <a:buClr>
                <a:schemeClr val="dk1"/>
              </a:buClr>
              <a:buSzPts val="1100"/>
              <a:buFont typeface="Open Sans"/>
              <a:buChar char="○"/>
            </a:pPr>
            <a:r>
              <a:rPr lang="fr">
                <a:solidFill>
                  <a:schemeClr val="dk1"/>
                </a:solidFill>
                <a:highlight>
                  <a:schemeClr val="lt1"/>
                </a:highlight>
                <a:latin typeface="Open Sans"/>
                <a:ea typeface="Open Sans"/>
                <a:cs typeface="Open Sans"/>
                <a:sym typeface="Open Sans"/>
              </a:rPr>
              <a:t>fonctionnement en collection de serveurs Zookeeper appelé ensemble ZK et élection d’un leader et de followers</a:t>
            </a:r>
            <a:endParaRPr>
              <a:solidFill>
                <a:schemeClr val="dk1"/>
              </a:solidFill>
              <a:highlight>
                <a:schemeClr val="lt1"/>
              </a:highlight>
              <a:latin typeface="Open Sans"/>
              <a:ea typeface="Open Sans"/>
              <a:cs typeface="Open Sans"/>
              <a:sym typeface="Open Sans"/>
            </a:endParaRPr>
          </a:p>
          <a:p>
            <a:pPr indent="-298450" lvl="1" marL="914400" rtl="0" algn="l">
              <a:lnSpc>
                <a:spcPct val="115000"/>
              </a:lnSpc>
              <a:spcBef>
                <a:spcPts val="0"/>
              </a:spcBef>
              <a:spcAft>
                <a:spcPts val="0"/>
              </a:spcAft>
              <a:buClr>
                <a:schemeClr val="dk1"/>
              </a:buClr>
              <a:buSzPts val="1100"/>
              <a:buFont typeface="Open Sans"/>
              <a:buChar char="○"/>
            </a:pPr>
            <a:r>
              <a:rPr lang="fr">
                <a:solidFill>
                  <a:schemeClr val="dk1"/>
                </a:solidFill>
                <a:highlight>
                  <a:schemeClr val="lt1"/>
                </a:highlight>
                <a:latin typeface="Open Sans"/>
                <a:ea typeface="Open Sans"/>
                <a:cs typeface="Open Sans"/>
                <a:sym typeface="Open Sans"/>
              </a:rPr>
              <a:t>permet d’assurer la résilience au niveau des Masters d’un cluster</a:t>
            </a:r>
            <a:endParaRPr>
              <a:solidFill>
                <a:schemeClr val="dk1"/>
              </a:solidFill>
              <a:highlight>
                <a:schemeClr val="lt1"/>
              </a:highlight>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highlight>
                <a:schemeClr val="lt1"/>
              </a:highlight>
              <a:latin typeface="Open Sans"/>
              <a:ea typeface="Open Sans"/>
              <a:cs typeface="Open Sans"/>
              <a:sym typeface="Open Sans"/>
            </a:endParaRPr>
          </a:p>
          <a:p>
            <a:pPr indent="-298450" lvl="0" marL="457200" rtl="0" algn="l">
              <a:lnSpc>
                <a:spcPct val="115000"/>
              </a:lnSpc>
              <a:spcBef>
                <a:spcPts val="1200"/>
              </a:spcBef>
              <a:spcAft>
                <a:spcPts val="0"/>
              </a:spcAft>
              <a:buClr>
                <a:schemeClr val="dk1"/>
              </a:buClr>
              <a:buSzPts val="1100"/>
              <a:buFont typeface="Open Sans"/>
              <a:buChar char="●"/>
            </a:pPr>
            <a:r>
              <a:rPr b="1" lang="fr" sz="1200">
                <a:solidFill>
                  <a:schemeClr val="dk1"/>
                </a:solidFill>
                <a:latin typeface="Open Sans"/>
                <a:ea typeface="Open Sans"/>
                <a:cs typeface="Open Sans"/>
                <a:sym typeface="Open Sans"/>
              </a:rPr>
              <a:t>Zeppelin </a:t>
            </a:r>
            <a:r>
              <a:rPr lang="fr" sz="1200">
                <a:solidFill>
                  <a:schemeClr val="dk1"/>
                </a:solidFill>
                <a:latin typeface="Open Sans"/>
                <a:ea typeface="Open Sans"/>
                <a:cs typeface="Open Sans"/>
                <a:sym typeface="Open Sans"/>
              </a:rPr>
              <a:t>: </a:t>
            </a:r>
            <a:endParaRPr sz="1200">
              <a:solidFill>
                <a:schemeClr val="dk1"/>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1"/>
              </a:buClr>
              <a:buSzPts val="1100"/>
              <a:buFont typeface="Open Sans"/>
              <a:buChar char="○"/>
            </a:pPr>
            <a:r>
              <a:rPr lang="fr">
                <a:solidFill>
                  <a:srgbClr val="2A2928"/>
                </a:solidFill>
                <a:highlight>
                  <a:schemeClr val="lt1"/>
                </a:highlight>
                <a:latin typeface="Open Sans"/>
                <a:ea typeface="Open Sans"/>
                <a:cs typeface="Open Sans"/>
                <a:sym typeface="Open Sans"/>
              </a:rPr>
              <a:t>c’est un notebook qui permet de faire des analyses interactives au travers d’un navigateur web et permet notamment l’exécution de code en Spark </a:t>
            </a:r>
            <a:endParaRPr>
              <a:solidFill>
                <a:srgbClr val="2A2928"/>
              </a:solidFill>
              <a:highlight>
                <a:schemeClr val="lt1"/>
              </a:highlight>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b="1" lang="fr" u="sng">
                <a:solidFill>
                  <a:srgbClr val="2A2928"/>
                </a:solidFill>
                <a:highlight>
                  <a:schemeClr val="lt1"/>
                </a:highlight>
                <a:latin typeface="Open Sans"/>
                <a:ea typeface="Open Sans"/>
                <a:cs typeface="Open Sans"/>
                <a:sym typeface="Open Sans"/>
              </a:rPr>
              <a:t>EXPLICATION ARCHITECTURE</a:t>
            </a:r>
            <a:endParaRPr b="1" u="sng">
              <a:solidFill>
                <a:srgbClr val="2A2928"/>
              </a:solidFill>
              <a:highlight>
                <a:schemeClr val="lt1"/>
              </a:highlight>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fr">
                <a:solidFill>
                  <a:srgbClr val="2A2928"/>
                </a:solidFill>
                <a:highlight>
                  <a:schemeClr val="lt1"/>
                </a:highlight>
                <a:latin typeface="Open Sans"/>
                <a:ea typeface="Open Sans"/>
                <a:cs typeface="Open Sans"/>
                <a:sym typeface="Open Sans"/>
              </a:rPr>
              <a:t>Architecture formée d’un bucket s3 où est stocké un an de données GDELT. Un cluster EC2 formé de deux Master configurés avec Apache et Zeppelin pour l’analyse, le traitement des données, la création des tables Cassandra qui sont stockées ensuite sur les 5 slaves où est installé Cassandra et Spark.</a:t>
            </a:r>
            <a:endParaRPr>
              <a:solidFill>
                <a:srgbClr val="2A2928"/>
              </a:solidFill>
              <a:highlight>
                <a:schemeClr val="lt1"/>
              </a:highlight>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fr">
                <a:solidFill>
                  <a:srgbClr val="2A2928"/>
                </a:solidFill>
                <a:highlight>
                  <a:schemeClr val="lt1"/>
                </a:highlight>
                <a:latin typeface="Open Sans"/>
                <a:ea typeface="Open Sans"/>
                <a:cs typeface="Open Sans"/>
                <a:sym typeface="Open Sans"/>
              </a:rPr>
              <a:t>Les Masters permettent l’interaction avec l’utilisateur et le service s3 où sont les données. Le Master 2 est en statut ‘STANDBY’ car il assure la résilience des Master en cas de défaut du premier Master grâce à Zookepper installé sur les deux machines Master et deux machines slaves (respect du quorum : </a:t>
            </a:r>
            <a:r>
              <a:rPr lang="fr" sz="1200">
                <a:solidFill>
                  <a:srgbClr val="202124"/>
                </a:solidFill>
                <a:highlight>
                  <a:schemeClr val="lt1"/>
                </a:highlight>
              </a:rPr>
              <a:t>nombre minimum d'instances Zookeeper pour qu'une décision soit prise par l'ensemble ZK).</a:t>
            </a:r>
            <a:r>
              <a:rPr lang="fr">
                <a:solidFill>
                  <a:srgbClr val="2A2928"/>
                </a:solidFill>
                <a:highlight>
                  <a:schemeClr val="lt1"/>
                </a:highlight>
                <a:latin typeface="Open Sans"/>
                <a:ea typeface="Open Sans"/>
                <a:cs typeface="Open Sans"/>
                <a:sym typeface="Open Sans"/>
              </a:rPr>
              <a:t> </a:t>
            </a:r>
            <a:endParaRPr>
              <a:solidFill>
                <a:srgbClr val="2A2928"/>
              </a:solidFill>
              <a:highlight>
                <a:schemeClr val="lt1"/>
              </a:highlight>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rPr b="1" lang="fr">
                <a:solidFill>
                  <a:srgbClr val="2A2928"/>
                </a:solidFill>
                <a:highlight>
                  <a:schemeClr val="lt1"/>
                </a:highlight>
                <a:latin typeface="Open Sans"/>
                <a:ea typeface="Open Sans"/>
                <a:cs typeface="Open Sans"/>
                <a:sym typeface="Open Sans"/>
              </a:rPr>
              <a:t>PROBLÈME </a:t>
            </a:r>
            <a:r>
              <a:rPr lang="fr">
                <a:solidFill>
                  <a:srgbClr val="2A2928"/>
                </a:solidFill>
                <a:highlight>
                  <a:schemeClr val="lt1"/>
                </a:highlight>
                <a:latin typeface="Open Sans"/>
                <a:ea typeface="Open Sans"/>
                <a:cs typeface="Open Sans"/>
                <a:sym typeface="Open Sans"/>
              </a:rPr>
              <a:t>: problème de dépendances empêchant le lien entre le bucket s3 et le cluster EC2 et donc l’écriture des tables Cassandra sur les slaves.</a:t>
            </a:r>
            <a:endParaRPr>
              <a:solidFill>
                <a:srgbClr val="2A2928"/>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rgbClr val="2A2928"/>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fr">
                <a:solidFill>
                  <a:srgbClr val="2A2928"/>
                </a:solidFill>
                <a:highlight>
                  <a:schemeClr val="lt1"/>
                </a:highlight>
                <a:latin typeface="Open Sans"/>
                <a:ea typeface="Open Sans"/>
                <a:cs typeface="Open Sans"/>
                <a:sym typeface="Open Sans"/>
              </a:rPr>
              <a:t>SOLUTION </a:t>
            </a:r>
            <a:r>
              <a:rPr lang="fr">
                <a:solidFill>
                  <a:srgbClr val="2A2928"/>
                </a:solidFill>
                <a:highlight>
                  <a:schemeClr val="lt1"/>
                </a:highlight>
                <a:latin typeface="Open Sans"/>
                <a:ea typeface="Open Sans"/>
                <a:cs typeface="Open Sans"/>
                <a:sym typeface="Open Sans"/>
              </a:rPr>
              <a:t>: passer par un cluster EMR pour réaliser la phase d’ETL et d’upload des données sur les slaves d’EC2. =&gt; </a:t>
            </a:r>
            <a:r>
              <a:rPr b="1" lang="fr" u="sng">
                <a:solidFill>
                  <a:srgbClr val="2A2928"/>
                </a:solidFill>
                <a:highlight>
                  <a:schemeClr val="lt1"/>
                </a:highlight>
                <a:latin typeface="Open Sans"/>
                <a:ea typeface="Open Sans"/>
                <a:cs typeface="Open Sans"/>
                <a:sym typeface="Open Sans"/>
              </a:rPr>
              <a:t>Détails autre SLIDE</a:t>
            </a:r>
            <a:endParaRPr b="1" u="sng">
              <a:solidFill>
                <a:srgbClr val="2A2928"/>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200">
              <a:solidFill>
                <a:srgbClr val="333333"/>
              </a:solidFill>
              <a:highlight>
                <a:schemeClr val="lt1"/>
              </a:highlight>
              <a:latin typeface="Open Sans"/>
              <a:ea typeface="Open Sans"/>
              <a:cs typeface="Open Sans"/>
              <a:sym typeface="Open Sans"/>
            </a:endParaRPr>
          </a:p>
          <a:p>
            <a:pPr indent="0" lvl="0" marL="0" rtl="0" algn="l">
              <a:spcBef>
                <a:spcPts val="0"/>
              </a:spcBef>
              <a:spcAft>
                <a:spcPts val="0"/>
              </a:spcAft>
              <a:buNone/>
            </a:pPr>
            <a:r>
              <a:t/>
            </a:r>
            <a:endParaRPr b="1" sz="1200">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764705d4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764705d4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fr" u="sng">
                <a:solidFill>
                  <a:srgbClr val="2A2928"/>
                </a:solidFill>
                <a:highlight>
                  <a:schemeClr val="lt1"/>
                </a:highlight>
                <a:latin typeface="Open Sans"/>
                <a:ea typeface="Open Sans"/>
                <a:cs typeface="Open Sans"/>
                <a:sym typeface="Open Sans"/>
              </a:rPr>
              <a:t>EXPLICATION ARCHITECTURE</a:t>
            </a:r>
            <a:endParaRPr b="1" u="sng">
              <a:solidFill>
                <a:srgbClr val="2A2928"/>
              </a:solidFill>
              <a:highlight>
                <a:schemeClr val="lt1"/>
              </a:highlight>
              <a:latin typeface="Open Sans"/>
              <a:ea typeface="Open Sans"/>
              <a:cs typeface="Open Sans"/>
              <a:sym typeface="Open Sans"/>
            </a:endParaRPr>
          </a:p>
          <a:p>
            <a:pPr indent="0" lvl="0" marL="0" rtl="0" algn="l">
              <a:lnSpc>
                <a:spcPct val="115000"/>
              </a:lnSpc>
              <a:spcBef>
                <a:spcPts val="1200"/>
              </a:spcBef>
              <a:spcAft>
                <a:spcPts val="0"/>
              </a:spcAft>
              <a:buNone/>
            </a:pPr>
            <a:r>
              <a:rPr lang="fr">
                <a:solidFill>
                  <a:srgbClr val="2A2928"/>
                </a:solidFill>
                <a:highlight>
                  <a:schemeClr val="lt1"/>
                </a:highlight>
                <a:latin typeface="Open Sans"/>
                <a:ea typeface="Open Sans"/>
                <a:cs typeface="Open Sans"/>
                <a:sym typeface="Open Sans"/>
              </a:rPr>
              <a:t>Dans cette architecte, on passe par un EMR pour transférer les données dans un bucket puis réaliser la phase d’ETL dans le cluster EC2. Il sert donc ici “d’intermédiaire” nous facilitant grandement la tâche. C’est en effet un service qui se compose d’instances EC2 pré-configurées avec certaines applications, dans notre cas Hadoop, Spark et Zeppelin. </a:t>
            </a:r>
            <a:endParaRPr>
              <a:solidFill>
                <a:srgbClr val="2A2928"/>
              </a:solidFill>
              <a:highlight>
                <a:schemeClr val="lt1"/>
              </a:highlight>
              <a:latin typeface="Open Sans"/>
              <a:ea typeface="Open Sans"/>
              <a:cs typeface="Open Sans"/>
              <a:sym typeface="Open Sans"/>
            </a:endParaRPr>
          </a:p>
          <a:p>
            <a:pPr indent="0" lvl="0" marL="0" rtl="0" algn="l">
              <a:lnSpc>
                <a:spcPct val="115000"/>
              </a:lnSpc>
              <a:spcBef>
                <a:spcPts val="1200"/>
              </a:spcBef>
              <a:spcAft>
                <a:spcPts val="0"/>
              </a:spcAft>
              <a:buNone/>
            </a:pPr>
            <a:r>
              <a:rPr b="1" lang="fr">
                <a:solidFill>
                  <a:srgbClr val="2A2928"/>
                </a:solidFill>
                <a:highlight>
                  <a:schemeClr val="lt1"/>
                </a:highlight>
                <a:latin typeface="Open Sans"/>
                <a:ea typeface="Open Sans"/>
                <a:cs typeface="Open Sans"/>
                <a:sym typeface="Open Sans"/>
              </a:rPr>
              <a:t>=&gt; (Presque) plus de problèmes de dépendances : exemple de Cassandra à ajouter à l’interpréteur ZP.</a:t>
            </a:r>
            <a:endParaRPr b="1">
              <a:solidFill>
                <a:srgbClr val="2A2928"/>
              </a:solidFill>
              <a:highlight>
                <a:schemeClr val="lt1"/>
              </a:highlight>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fr">
                <a:solidFill>
                  <a:srgbClr val="2A2928"/>
                </a:solidFill>
                <a:highlight>
                  <a:schemeClr val="lt1"/>
                </a:highlight>
                <a:latin typeface="Open Sans"/>
                <a:ea typeface="Open Sans"/>
                <a:cs typeface="Open Sans"/>
                <a:sym typeface="Open Sans"/>
              </a:rPr>
              <a:t>Le cluster EC2 Cassandra reste inchangé : résilient si un noeud slave ou master tombe.</a:t>
            </a:r>
            <a:endParaRPr>
              <a:solidFill>
                <a:srgbClr val="2A2928"/>
              </a:solidFill>
              <a:highlight>
                <a:schemeClr val="lt1"/>
              </a:highlight>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b="1" lang="fr">
                <a:solidFill>
                  <a:srgbClr val="2A2928"/>
                </a:solidFill>
                <a:highlight>
                  <a:schemeClr val="lt1"/>
                </a:highlight>
                <a:latin typeface="Open Sans"/>
                <a:ea typeface="Open Sans"/>
                <a:cs typeface="Open Sans"/>
                <a:sym typeface="Open Sans"/>
              </a:rPr>
              <a:t>Oublier de mentionner le Zeppelin sur le master qui permet le requêtage!!!</a:t>
            </a:r>
            <a:endParaRPr b="1">
              <a:solidFill>
                <a:srgbClr val="2A2928"/>
              </a:solidFill>
              <a:highlight>
                <a:schemeClr val="lt1"/>
              </a:highlight>
              <a:latin typeface="Open Sans"/>
              <a:ea typeface="Open Sans"/>
              <a:cs typeface="Open Sans"/>
              <a:sym typeface="Open Sans"/>
            </a:endParaRPr>
          </a:p>
          <a:p>
            <a:pPr indent="0" lvl="0" marL="0" rtl="0" algn="l">
              <a:spcBef>
                <a:spcPts val="1200"/>
              </a:spcBef>
              <a:spcAft>
                <a:spcPts val="0"/>
              </a:spcAft>
              <a:buNone/>
            </a:pPr>
            <a:r>
              <a:t/>
            </a:r>
            <a:endParaRPr sz="1200">
              <a:solidFill>
                <a:srgbClr val="24292E"/>
              </a:solidFill>
              <a:highlight>
                <a:srgbClr val="FFFFFF"/>
              </a:highlight>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40edbbf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40edbbf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fr" sz="1200">
                <a:solidFill>
                  <a:schemeClr val="dk1"/>
                </a:solidFill>
                <a:highlight>
                  <a:srgbClr val="FFFFFF"/>
                </a:highlight>
              </a:rPr>
              <a:t>Notre jeu de données initial est formé de 6 tables : </a:t>
            </a:r>
            <a:endParaRPr sz="1200">
              <a:solidFill>
                <a:schemeClr val="dk1"/>
              </a:solidFill>
              <a:highlight>
                <a:srgbClr val="FFFFFF"/>
              </a:highlight>
            </a:endParaRPr>
          </a:p>
          <a:p>
            <a:pPr indent="-304800" lvl="0" marL="457200" rtl="0" algn="l">
              <a:lnSpc>
                <a:spcPct val="115000"/>
              </a:lnSpc>
              <a:spcBef>
                <a:spcPts val="1200"/>
              </a:spcBef>
              <a:spcAft>
                <a:spcPts val="0"/>
              </a:spcAft>
              <a:buClr>
                <a:schemeClr val="dk1"/>
              </a:buClr>
              <a:buSzPts val="1200"/>
              <a:buChar char="●"/>
            </a:pPr>
            <a:r>
              <a:rPr b="1" lang="fr" sz="1200">
                <a:solidFill>
                  <a:schemeClr val="dk1"/>
                </a:solidFill>
                <a:highlight>
                  <a:srgbClr val="FFFFFF"/>
                </a:highlight>
              </a:rPr>
              <a:t>EVENTS</a:t>
            </a:r>
            <a:r>
              <a:rPr lang="fr" sz="1200">
                <a:solidFill>
                  <a:schemeClr val="dk1"/>
                </a:solidFill>
                <a:highlight>
                  <a:srgbClr val="FFFFFF"/>
                </a:highlight>
              </a:rPr>
              <a:t> : qui liste les évènements mondiaux</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b="1" lang="fr" sz="1200">
                <a:solidFill>
                  <a:schemeClr val="dk1"/>
                </a:solidFill>
                <a:highlight>
                  <a:srgbClr val="FFFFFF"/>
                </a:highlight>
              </a:rPr>
              <a:t>MENTIONS</a:t>
            </a:r>
            <a:r>
              <a:rPr lang="fr" sz="1200">
                <a:solidFill>
                  <a:schemeClr val="dk1"/>
                </a:solidFill>
                <a:highlight>
                  <a:srgbClr val="FFFFFF"/>
                </a:highlight>
              </a:rPr>
              <a:t> : qui liste les articles faisant référence à un évènement</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b="1" lang="fr" sz="1200">
                <a:solidFill>
                  <a:schemeClr val="dk1"/>
                </a:solidFill>
                <a:highlight>
                  <a:srgbClr val="FFFFFF"/>
                </a:highlight>
              </a:rPr>
              <a:t>GKG</a:t>
            </a:r>
            <a:r>
              <a:rPr lang="fr" sz="1200">
                <a:solidFill>
                  <a:schemeClr val="dk1"/>
                </a:solidFill>
                <a:highlight>
                  <a:srgbClr val="FFFFFF"/>
                </a:highlight>
              </a:rPr>
              <a:t> : graphe des évènements</a:t>
            </a:r>
            <a:endParaRPr sz="1200">
              <a:solidFill>
                <a:schemeClr val="dk1"/>
              </a:solidFill>
              <a:highlight>
                <a:srgbClr val="FFFFFF"/>
              </a:highlight>
            </a:endParaRPr>
          </a:p>
          <a:p>
            <a:pPr indent="0" lvl="0" marL="0" rtl="0" algn="l">
              <a:spcBef>
                <a:spcPts val="1200"/>
              </a:spcBef>
              <a:spcAft>
                <a:spcPts val="0"/>
              </a:spcAft>
              <a:buNone/>
            </a:pPr>
            <a:r>
              <a:rPr lang="fr"/>
              <a:t>Correspondant aux sources anglaises, et leur équivalent pour les sources internationales : </a:t>
            </a:r>
            <a:r>
              <a:rPr i="1" lang="fr"/>
              <a:t>“translate”</a:t>
            </a:r>
            <a:r>
              <a:rPr lang="f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7ad95200f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7ad95200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40edbbfa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40edbbfa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7ad95200f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7ad95200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40edbbfa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40edbbfa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53" name="Shape 53"/>
        <p:cNvGrpSpPr/>
        <p:nvPr/>
      </p:nvGrpSpPr>
      <p:grpSpPr>
        <a:xfrm>
          <a:off x="0" y="0"/>
          <a:ext cx="0" cy="0"/>
          <a:chOff x="0" y="0"/>
          <a:chExt cx="0" cy="0"/>
        </a:xfrm>
      </p:grpSpPr>
      <p:sp>
        <p:nvSpPr>
          <p:cNvPr id="54" name="Google Shape;54;p13"/>
          <p:cNvSpPr/>
          <p:nvPr/>
        </p:nvSpPr>
        <p:spPr>
          <a:xfrm>
            <a:off x="0" y="1079700"/>
            <a:ext cx="9144000" cy="406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0" y="0"/>
            <a:ext cx="9144000" cy="1079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Télécom Paris — Wikipédia" id="56" name="Google Shape;56;p13"/>
          <p:cNvPicPr preferRelativeResize="0"/>
          <p:nvPr/>
        </p:nvPicPr>
        <p:blipFill>
          <a:blip r:embed="rId3">
            <a:alphaModFix/>
          </a:blip>
          <a:stretch>
            <a:fillRect/>
          </a:stretch>
        </p:blipFill>
        <p:spPr>
          <a:xfrm>
            <a:off x="842875" y="2053688"/>
            <a:ext cx="1347875" cy="2115825"/>
          </a:xfrm>
          <a:prstGeom prst="rect">
            <a:avLst/>
          </a:prstGeom>
          <a:noFill/>
          <a:ln>
            <a:noFill/>
          </a:ln>
        </p:spPr>
      </p:pic>
      <p:sp>
        <p:nvSpPr>
          <p:cNvPr id="57" name="Google Shape;57;p13"/>
          <p:cNvSpPr txBox="1"/>
          <p:nvPr/>
        </p:nvSpPr>
        <p:spPr>
          <a:xfrm>
            <a:off x="2943225" y="1849500"/>
            <a:ext cx="60402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200">
                <a:latin typeface="Comfortaa"/>
                <a:ea typeface="Comfortaa"/>
                <a:cs typeface="Comfortaa"/>
                <a:sym typeface="Comfortaa"/>
              </a:rPr>
              <a:t>INF728 - NoSQL</a:t>
            </a:r>
            <a:endParaRPr b="1" sz="2200">
              <a:latin typeface="Comfortaa"/>
              <a:ea typeface="Comfortaa"/>
              <a:cs typeface="Comfortaa"/>
              <a:sym typeface="Comfortaa"/>
            </a:endParaRPr>
          </a:p>
          <a:p>
            <a:pPr indent="0" lvl="0" marL="0" rtl="0" algn="l">
              <a:spcBef>
                <a:spcPts val="0"/>
              </a:spcBef>
              <a:spcAft>
                <a:spcPts val="0"/>
              </a:spcAft>
              <a:buNone/>
            </a:pPr>
            <a:r>
              <a:t/>
            </a:r>
            <a:endParaRPr b="1" sz="2200">
              <a:latin typeface="Comfortaa"/>
              <a:ea typeface="Comfortaa"/>
              <a:cs typeface="Comfortaa"/>
              <a:sym typeface="Comfortaa"/>
            </a:endParaRPr>
          </a:p>
          <a:p>
            <a:pPr indent="0" lvl="0" marL="0" rtl="0" algn="l">
              <a:spcBef>
                <a:spcPts val="0"/>
              </a:spcBef>
              <a:spcAft>
                <a:spcPts val="0"/>
              </a:spcAft>
              <a:buNone/>
            </a:pPr>
            <a:r>
              <a:rPr b="1" lang="fr" sz="2200">
                <a:solidFill>
                  <a:schemeClr val="dk1"/>
                </a:solidFill>
                <a:latin typeface="Comfortaa"/>
                <a:ea typeface="Comfortaa"/>
                <a:cs typeface="Comfortaa"/>
                <a:sym typeface="Comfortaa"/>
              </a:rPr>
              <a:t>É</a:t>
            </a:r>
            <a:r>
              <a:rPr b="1" lang="fr" sz="2200">
                <a:solidFill>
                  <a:schemeClr val="dk1"/>
                </a:solidFill>
                <a:latin typeface="Comfortaa"/>
                <a:ea typeface="Comfortaa"/>
                <a:cs typeface="Comfortaa"/>
                <a:sym typeface="Comfortaa"/>
              </a:rPr>
              <a:t>tudier l’évolution de la pandémie COVID19 via son impact média</a:t>
            </a:r>
            <a:endParaRPr b="1" sz="22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rPr lang="fr" sz="1700">
                <a:solidFill>
                  <a:srgbClr val="434343"/>
                </a:solidFill>
                <a:latin typeface="Comfortaa"/>
                <a:ea typeface="Comfortaa"/>
                <a:cs typeface="Comfortaa"/>
                <a:sym typeface="Comfortaa"/>
              </a:rPr>
              <a:t>Céline DREVET</a:t>
            </a:r>
            <a:endParaRPr sz="1700">
              <a:solidFill>
                <a:srgbClr val="434343"/>
              </a:solidFill>
              <a:latin typeface="Comfortaa"/>
              <a:ea typeface="Comfortaa"/>
              <a:cs typeface="Comfortaa"/>
              <a:sym typeface="Comfortaa"/>
            </a:endParaRPr>
          </a:p>
          <a:p>
            <a:pPr indent="0" lvl="0" marL="0" rtl="0" algn="l">
              <a:spcBef>
                <a:spcPts val="0"/>
              </a:spcBef>
              <a:spcAft>
                <a:spcPts val="0"/>
              </a:spcAft>
              <a:buNone/>
            </a:pPr>
            <a:r>
              <a:rPr lang="fr" sz="1700">
                <a:solidFill>
                  <a:srgbClr val="434343"/>
                </a:solidFill>
                <a:latin typeface="Comfortaa"/>
                <a:ea typeface="Comfortaa"/>
                <a:cs typeface="Comfortaa"/>
                <a:sym typeface="Comfortaa"/>
              </a:rPr>
              <a:t>Chloé RICHARD</a:t>
            </a:r>
            <a:endParaRPr sz="1700">
              <a:solidFill>
                <a:srgbClr val="434343"/>
              </a:solidFill>
              <a:latin typeface="Comfortaa"/>
              <a:ea typeface="Comfortaa"/>
              <a:cs typeface="Comfortaa"/>
              <a:sym typeface="Comfortaa"/>
            </a:endParaRPr>
          </a:p>
          <a:p>
            <a:pPr indent="0" lvl="0" marL="0" rtl="0" algn="l">
              <a:spcBef>
                <a:spcPts val="0"/>
              </a:spcBef>
              <a:spcAft>
                <a:spcPts val="0"/>
              </a:spcAft>
              <a:buNone/>
            </a:pPr>
            <a:r>
              <a:rPr lang="fr" sz="1700">
                <a:solidFill>
                  <a:srgbClr val="434343"/>
                </a:solidFill>
                <a:latin typeface="Comfortaa"/>
                <a:ea typeface="Comfortaa"/>
                <a:cs typeface="Comfortaa"/>
                <a:sym typeface="Comfortaa"/>
              </a:rPr>
              <a:t>Maxime GEAY</a:t>
            </a:r>
            <a:endParaRPr sz="1700">
              <a:solidFill>
                <a:srgbClr val="434343"/>
              </a:solidFill>
              <a:latin typeface="Comfortaa"/>
              <a:ea typeface="Comfortaa"/>
              <a:cs typeface="Comfortaa"/>
              <a:sym typeface="Comfortaa"/>
            </a:endParaRPr>
          </a:p>
          <a:p>
            <a:pPr indent="0" lvl="0" marL="0" rtl="0" algn="l">
              <a:spcBef>
                <a:spcPts val="0"/>
              </a:spcBef>
              <a:spcAft>
                <a:spcPts val="0"/>
              </a:spcAft>
              <a:buNone/>
            </a:pPr>
            <a:r>
              <a:rPr lang="fr" sz="1700">
                <a:solidFill>
                  <a:srgbClr val="434343"/>
                </a:solidFill>
                <a:latin typeface="Comfortaa"/>
                <a:ea typeface="Comfortaa"/>
                <a:cs typeface="Comfortaa"/>
                <a:sym typeface="Comfortaa"/>
              </a:rPr>
              <a:t>Enzo MARTI</a:t>
            </a:r>
            <a:endParaRPr sz="1700">
              <a:solidFill>
                <a:srgbClr val="434343"/>
              </a:solidFill>
              <a:latin typeface="Comfortaa"/>
              <a:ea typeface="Comfortaa"/>
              <a:cs typeface="Comfortaa"/>
              <a:sym typeface="Comfortaa"/>
            </a:endParaRPr>
          </a:p>
        </p:txBody>
      </p:sp>
      <p:sp>
        <p:nvSpPr>
          <p:cNvPr id="58" name="Google Shape;58;p13"/>
          <p:cNvSpPr txBox="1"/>
          <p:nvPr/>
        </p:nvSpPr>
        <p:spPr>
          <a:xfrm>
            <a:off x="1216200" y="124200"/>
            <a:ext cx="6711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4200">
                <a:latin typeface="Comfortaa"/>
                <a:ea typeface="Comfortaa"/>
                <a:cs typeface="Comfortaa"/>
                <a:sym typeface="Comfortaa"/>
              </a:rPr>
              <a:t>PROJET GDELT</a:t>
            </a:r>
            <a:endParaRPr b="1" sz="4200">
              <a:latin typeface="Comfortaa"/>
              <a:ea typeface="Comfortaa"/>
              <a:cs typeface="Comfortaa"/>
              <a:sym typeface="Comfortaa"/>
            </a:endParaRPr>
          </a:p>
        </p:txBody>
      </p:sp>
      <p:pic>
        <p:nvPicPr>
          <p:cNvPr id="59" name="Google Shape;59;p13"/>
          <p:cNvPicPr preferRelativeResize="0"/>
          <p:nvPr/>
        </p:nvPicPr>
        <p:blipFill>
          <a:blip r:embed="rId4">
            <a:alphaModFix/>
          </a:blip>
          <a:stretch>
            <a:fillRect/>
          </a:stretch>
        </p:blipFill>
        <p:spPr>
          <a:xfrm>
            <a:off x="955626" y="1144275"/>
            <a:ext cx="1122375" cy="909425"/>
          </a:xfrm>
          <a:prstGeom prst="rect">
            <a:avLst/>
          </a:prstGeom>
          <a:noFill/>
          <a:ln>
            <a:noFill/>
          </a:ln>
        </p:spPr>
      </p:pic>
      <p:sp>
        <p:nvSpPr>
          <p:cNvPr id="60" name="Google Shape;6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46" name="Shape 146"/>
        <p:cNvGrpSpPr/>
        <p:nvPr/>
      </p:nvGrpSpPr>
      <p:grpSpPr>
        <a:xfrm>
          <a:off x="0" y="0"/>
          <a:ext cx="0" cy="0"/>
          <a:chOff x="0" y="0"/>
          <a:chExt cx="0" cy="0"/>
        </a:xfrm>
      </p:grpSpPr>
      <p:sp>
        <p:nvSpPr>
          <p:cNvPr id="147" name="Google Shape;147;p22"/>
          <p:cNvSpPr/>
          <p:nvPr/>
        </p:nvSpPr>
        <p:spPr>
          <a:xfrm>
            <a:off x="0" y="1079700"/>
            <a:ext cx="9144000" cy="406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0" y="0"/>
            <a:ext cx="9144000" cy="1079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txBox="1"/>
          <p:nvPr/>
        </p:nvSpPr>
        <p:spPr>
          <a:xfrm>
            <a:off x="219213" y="116500"/>
            <a:ext cx="6711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500">
                <a:latin typeface="Comfortaa"/>
                <a:ea typeface="Comfortaa"/>
                <a:cs typeface="Comfortaa"/>
                <a:sym typeface="Comfortaa"/>
              </a:rPr>
              <a:t>2.  LES DONNÉES</a:t>
            </a:r>
            <a:endParaRPr b="1" sz="2500">
              <a:latin typeface="Comfortaa"/>
              <a:ea typeface="Comfortaa"/>
              <a:cs typeface="Comfortaa"/>
              <a:sym typeface="Comfortaa"/>
            </a:endParaRPr>
          </a:p>
        </p:txBody>
      </p:sp>
      <p:sp>
        <p:nvSpPr>
          <p:cNvPr id="150" name="Google Shape;150;p22"/>
          <p:cNvSpPr txBox="1"/>
          <p:nvPr>
            <p:ph type="title"/>
          </p:nvPr>
        </p:nvSpPr>
        <p:spPr>
          <a:xfrm>
            <a:off x="219225" y="50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700">
                <a:latin typeface="Comfortaa"/>
                <a:ea typeface="Comfortaa"/>
                <a:cs typeface="Comfortaa"/>
                <a:sym typeface="Comfortaa"/>
              </a:rPr>
              <a:t>b.    Une table, une requête</a:t>
            </a:r>
            <a:endParaRPr sz="1588">
              <a:latin typeface="Comfortaa"/>
              <a:ea typeface="Comfortaa"/>
              <a:cs typeface="Comfortaa"/>
              <a:sym typeface="Comfortaa"/>
            </a:endParaRPr>
          </a:p>
        </p:txBody>
      </p:sp>
      <p:sp>
        <p:nvSpPr>
          <p:cNvPr id="151" name="Google Shape;15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52" name="Google Shape;152;p22"/>
          <p:cNvSpPr txBox="1"/>
          <p:nvPr/>
        </p:nvSpPr>
        <p:spPr>
          <a:xfrm>
            <a:off x="120675" y="1640450"/>
            <a:ext cx="2639700" cy="3093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fr" sz="1900">
                <a:highlight>
                  <a:schemeClr val="accent4"/>
                </a:highlight>
                <a:latin typeface="Comfortaa"/>
                <a:ea typeface="Comfortaa"/>
                <a:cs typeface="Comfortaa"/>
                <a:sym typeface="Comfortaa"/>
              </a:rPr>
              <a:t>REQUÊTE 3</a:t>
            </a:r>
            <a:r>
              <a:rPr b="1" lang="fr" sz="1900">
                <a:latin typeface="Comfortaa"/>
                <a:ea typeface="Comfortaa"/>
                <a:cs typeface="Comfortaa"/>
                <a:sym typeface="Comfortaa"/>
              </a:rPr>
              <a:t> : </a:t>
            </a:r>
            <a:endParaRPr b="1" sz="1900">
              <a:latin typeface="Comfortaa"/>
              <a:ea typeface="Comfortaa"/>
              <a:cs typeface="Comfortaa"/>
              <a:sym typeface="Comfortaa"/>
            </a:endParaRPr>
          </a:p>
          <a:p>
            <a:pPr indent="0" lvl="0" marL="0" rtl="0" algn="just">
              <a:spcBef>
                <a:spcPts val="0"/>
              </a:spcBef>
              <a:spcAft>
                <a:spcPts val="0"/>
              </a:spcAft>
              <a:buNone/>
            </a:pPr>
            <a:r>
              <a:t/>
            </a:r>
            <a:endParaRPr b="1" sz="1100">
              <a:latin typeface="Comfortaa"/>
              <a:ea typeface="Comfortaa"/>
              <a:cs typeface="Comfortaa"/>
              <a:sym typeface="Comfortaa"/>
            </a:endParaRPr>
          </a:p>
          <a:p>
            <a:pPr indent="0" lvl="0" marL="0" rtl="0" algn="just">
              <a:spcBef>
                <a:spcPts val="0"/>
              </a:spcBef>
              <a:spcAft>
                <a:spcPts val="0"/>
              </a:spcAft>
              <a:buNone/>
            </a:pPr>
            <a:r>
              <a:rPr b="1" lang="fr" sz="1900">
                <a:solidFill>
                  <a:schemeClr val="dk1"/>
                </a:solidFill>
                <a:latin typeface="Comfortaa"/>
                <a:ea typeface="Comfortaa"/>
                <a:cs typeface="Comfortaa"/>
                <a:sym typeface="Comfortaa"/>
              </a:rPr>
              <a:t>A</a:t>
            </a:r>
            <a:r>
              <a:rPr b="1" lang="fr">
                <a:latin typeface="Comfortaa"/>
                <a:ea typeface="Comfortaa"/>
                <a:cs typeface="Comfortaa"/>
                <a:sym typeface="Comfortaa"/>
              </a:rPr>
              <a:t>ffichez les </a:t>
            </a:r>
            <a:r>
              <a:rPr b="1" lang="fr" u="sng">
                <a:latin typeface="Comfortaa"/>
                <a:ea typeface="Comfortaa"/>
                <a:cs typeface="Comfortaa"/>
                <a:sym typeface="Comfortaa"/>
              </a:rPr>
              <a:t>thèmes</a:t>
            </a:r>
            <a:r>
              <a:rPr b="1" lang="fr">
                <a:latin typeface="Comfortaa"/>
                <a:ea typeface="Comfortaa"/>
                <a:cs typeface="Comfortaa"/>
                <a:sym typeface="Comfortaa"/>
              </a:rPr>
              <a:t>, </a:t>
            </a:r>
            <a:r>
              <a:rPr b="1" lang="fr" u="sng">
                <a:latin typeface="Comfortaa"/>
                <a:ea typeface="Comfortaa"/>
                <a:cs typeface="Comfortaa"/>
                <a:sym typeface="Comfortaa"/>
              </a:rPr>
              <a:t>personnes</a:t>
            </a:r>
            <a:r>
              <a:rPr b="1" lang="fr">
                <a:latin typeface="Comfortaa"/>
                <a:ea typeface="Comfortaa"/>
                <a:cs typeface="Comfortaa"/>
                <a:sym typeface="Comfortaa"/>
              </a:rPr>
              <a:t> et </a:t>
            </a:r>
            <a:r>
              <a:rPr b="1" lang="fr" u="sng">
                <a:latin typeface="Comfortaa"/>
                <a:ea typeface="Comfortaa"/>
                <a:cs typeface="Comfortaa"/>
                <a:sym typeface="Comfortaa"/>
              </a:rPr>
              <a:t>lieux</a:t>
            </a:r>
            <a:r>
              <a:rPr b="1" lang="fr">
                <a:latin typeface="Comfortaa"/>
                <a:ea typeface="Comfortaa"/>
                <a:cs typeface="Comfortaa"/>
                <a:sym typeface="Comfortaa"/>
              </a:rPr>
              <a:t> </a:t>
            </a:r>
            <a:r>
              <a:rPr b="1" lang="fr">
                <a:solidFill>
                  <a:schemeClr val="dk1"/>
                </a:solidFill>
                <a:latin typeface="Comfortaa"/>
                <a:ea typeface="Comfortaa"/>
                <a:cs typeface="Comfortaa"/>
                <a:sym typeface="Comfortaa"/>
              </a:rPr>
              <a:t>pour une source de données passée en paramètre </a:t>
            </a:r>
            <a:r>
              <a:rPr b="1" lang="fr">
                <a:latin typeface="Comfortaa"/>
                <a:ea typeface="Comfortaa"/>
                <a:cs typeface="Comfortaa"/>
                <a:sym typeface="Comfortaa"/>
              </a:rPr>
              <a:t>dont les articles de cette source parlent. Affichez également le nombre d’articles, et le ton moyen des articles pour chaque thème/personne/lieu et par jour/mois/année.</a:t>
            </a:r>
            <a:endParaRPr b="1" sz="2100">
              <a:latin typeface="Comfortaa"/>
              <a:ea typeface="Comfortaa"/>
              <a:cs typeface="Comfortaa"/>
              <a:sym typeface="Comfortaa"/>
            </a:endParaRPr>
          </a:p>
        </p:txBody>
      </p:sp>
      <p:pic>
        <p:nvPicPr>
          <p:cNvPr id="153" name="Google Shape;153;p22"/>
          <p:cNvPicPr preferRelativeResize="0"/>
          <p:nvPr/>
        </p:nvPicPr>
        <p:blipFill>
          <a:blip r:embed="rId3">
            <a:alphaModFix/>
          </a:blip>
          <a:stretch>
            <a:fillRect/>
          </a:stretch>
        </p:blipFill>
        <p:spPr>
          <a:xfrm>
            <a:off x="2868500" y="1172850"/>
            <a:ext cx="5871299" cy="388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57" name="Shape 157"/>
        <p:cNvGrpSpPr/>
        <p:nvPr/>
      </p:nvGrpSpPr>
      <p:grpSpPr>
        <a:xfrm>
          <a:off x="0" y="0"/>
          <a:ext cx="0" cy="0"/>
          <a:chOff x="0" y="0"/>
          <a:chExt cx="0" cy="0"/>
        </a:xfrm>
      </p:grpSpPr>
      <p:sp>
        <p:nvSpPr>
          <p:cNvPr id="158" name="Google Shape;158;p23"/>
          <p:cNvSpPr/>
          <p:nvPr/>
        </p:nvSpPr>
        <p:spPr>
          <a:xfrm>
            <a:off x="0" y="1079700"/>
            <a:ext cx="9144000" cy="406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0" y="0"/>
            <a:ext cx="9144000" cy="1079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219213" y="116500"/>
            <a:ext cx="6711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500">
                <a:latin typeface="Comfortaa"/>
                <a:ea typeface="Comfortaa"/>
                <a:cs typeface="Comfortaa"/>
                <a:sym typeface="Comfortaa"/>
              </a:rPr>
              <a:t>2.  LES DONNÉES</a:t>
            </a:r>
            <a:endParaRPr b="1" sz="2500">
              <a:latin typeface="Comfortaa"/>
              <a:ea typeface="Comfortaa"/>
              <a:cs typeface="Comfortaa"/>
              <a:sym typeface="Comfortaa"/>
            </a:endParaRPr>
          </a:p>
        </p:txBody>
      </p:sp>
      <p:sp>
        <p:nvSpPr>
          <p:cNvPr id="161" name="Google Shape;161;p23"/>
          <p:cNvSpPr txBox="1"/>
          <p:nvPr>
            <p:ph type="title"/>
          </p:nvPr>
        </p:nvSpPr>
        <p:spPr>
          <a:xfrm>
            <a:off x="219225" y="50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700">
                <a:latin typeface="Comfortaa"/>
                <a:ea typeface="Comfortaa"/>
                <a:cs typeface="Comfortaa"/>
                <a:sym typeface="Comfortaa"/>
              </a:rPr>
              <a:t>b.    Une table, une requête</a:t>
            </a:r>
            <a:endParaRPr sz="1588">
              <a:latin typeface="Comfortaa"/>
              <a:ea typeface="Comfortaa"/>
              <a:cs typeface="Comfortaa"/>
              <a:sym typeface="Comfortaa"/>
            </a:endParaRPr>
          </a:p>
        </p:txBody>
      </p:sp>
      <p:sp>
        <p:nvSpPr>
          <p:cNvPr id="162" name="Google Shape;16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63" name="Google Shape;163;p23"/>
          <p:cNvSpPr txBox="1"/>
          <p:nvPr/>
        </p:nvSpPr>
        <p:spPr>
          <a:xfrm>
            <a:off x="120675" y="1640450"/>
            <a:ext cx="2639700" cy="3093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fr" sz="1900">
                <a:highlight>
                  <a:schemeClr val="accent4"/>
                </a:highlight>
                <a:latin typeface="Comfortaa"/>
                <a:ea typeface="Comfortaa"/>
                <a:cs typeface="Comfortaa"/>
                <a:sym typeface="Comfortaa"/>
              </a:rPr>
              <a:t>REQUÊTE 3</a:t>
            </a:r>
            <a:r>
              <a:rPr b="1" lang="fr" sz="1900">
                <a:latin typeface="Comfortaa"/>
                <a:ea typeface="Comfortaa"/>
                <a:cs typeface="Comfortaa"/>
                <a:sym typeface="Comfortaa"/>
              </a:rPr>
              <a:t> : </a:t>
            </a:r>
            <a:endParaRPr b="1" sz="1900">
              <a:latin typeface="Comfortaa"/>
              <a:ea typeface="Comfortaa"/>
              <a:cs typeface="Comfortaa"/>
              <a:sym typeface="Comfortaa"/>
            </a:endParaRPr>
          </a:p>
          <a:p>
            <a:pPr indent="0" lvl="0" marL="0" rtl="0" algn="just">
              <a:spcBef>
                <a:spcPts val="0"/>
              </a:spcBef>
              <a:spcAft>
                <a:spcPts val="0"/>
              </a:spcAft>
              <a:buNone/>
            </a:pPr>
            <a:r>
              <a:t/>
            </a:r>
            <a:endParaRPr b="1" sz="1100">
              <a:latin typeface="Comfortaa"/>
              <a:ea typeface="Comfortaa"/>
              <a:cs typeface="Comfortaa"/>
              <a:sym typeface="Comfortaa"/>
            </a:endParaRPr>
          </a:p>
          <a:p>
            <a:pPr indent="0" lvl="0" marL="0" rtl="0" algn="just">
              <a:spcBef>
                <a:spcPts val="0"/>
              </a:spcBef>
              <a:spcAft>
                <a:spcPts val="0"/>
              </a:spcAft>
              <a:buNone/>
            </a:pPr>
            <a:r>
              <a:rPr b="1" lang="fr" sz="1900">
                <a:solidFill>
                  <a:schemeClr val="dk1"/>
                </a:solidFill>
                <a:latin typeface="Comfortaa"/>
                <a:ea typeface="Comfortaa"/>
                <a:cs typeface="Comfortaa"/>
                <a:sym typeface="Comfortaa"/>
              </a:rPr>
              <a:t>A</a:t>
            </a:r>
            <a:r>
              <a:rPr b="1" lang="fr">
                <a:latin typeface="Comfortaa"/>
                <a:ea typeface="Comfortaa"/>
                <a:cs typeface="Comfortaa"/>
                <a:sym typeface="Comfortaa"/>
              </a:rPr>
              <a:t>ffichez les </a:t>
            </a:r>
            <a:r>
              <a:rPr b="1" lang="fr" u="sng">
                <a:latin typeface="Comfortaa"/>
                <a:ea typeface="Comfortaa"/>
                <a:cs typeface="Comfortaa"/>
                <a:sym typeface="Comfortaa"/>
              </a:rPr>
              <a:t>thèmes</a:t>
            </a:r>
            <a:r>
              <a:rPr b="1" lang="fr">
                <a:latin typeface="Comfortaa"/>
                <a:ea typeface="Comfortaa"/>
                <a:cs typeface="Comfortaa"/>
                <a:sym typeface="Comfortaa"/>
              </a:rPr>
              <a:t>, </a:t>
            </a:r>
            <a:r>
              <a:rPr b="1" lang="fr" u="sng">
                <a:latin typeface="Comfortaa"/>
                <a:ea typeface="Comfortaa"/>
                <a:cs typeface="Comfortaa"/>
                <a:sym typeface="Comfortaa"/>
              </a:rPr>
              <a:t>personnes</a:t>
            </a:r>
            <a:r>
              <a:rPr b="1" lang="fr">
                <a:latin typeface="Comfortaa"/>
                <a:ea typeface="Comfortaa"/>
                <a:cs typeface="Comfortaa"/>
                <a:sym typeface="Comfortaa"/>
              </a:rPr>
              <a:t> et </a:t>
            </a:r>
            <a:r>
              <a:rPr b="1" lang="fr" u="sng">
                <a:latin typeface="Comfortaa"/>
                <a:ea typeface="Comfortaa"/>
                <a:cs typeface="Comfortaa"/>
                <a:sym typeface="Comfortaa"/>
              </a:rPr>
              <a:t>lieux</a:t>
            </a:r>
            <a:r>
              <a:rPr b="1" lang="fr">
                <a:latin typeface="Comfortaa"/>
                <a:ea typeface="Comfortaa"/>
                <a:cs typeface="Comfortaa"/>
                <a:sym typeface="Comfortaa"/>
              </a:rPr>
              <a:t> </a:t>
            </a:r>
            <a:r>
              <a:rPr b="1" lang="fr">
                <a:solidFill>
                  <a:schemeClr val="dk1"/>
                </a:solidFill>
                <a:latin typeface="Comfortaa"/>
                <a:ea typeface="Comfortaa"/>
                <a:cs typeface="Comfortaa"/>
                <a:sym typeface="Comfortaa"/>
              </a:rPr>
              <a:t>pour une source de données passée en paramètre </a:t>
            </a:r>
            <a:r>
              <a:rPr b="1" lang="fr">
                <a:latin typeface="Comfortaa"/>
                <a:ea typeface="Comfortaa"/>
                <a:cs typeface="Comfortaa"/>
                <a:sym typeface="Comfortaa"/>
              </a:rPr>
              <a:t>dont les articles de cette source parlent. Affichez également le nombre d’articles, et le ton moyen des articles pour chaque thème/personne/lieu et par jour/mois/année.</a:t>
            </a:r>
            <a:endParaRPr b="1" sz="2100">
              <a:latin typeface="Comfortaa"/>
              <a:ea typeface="Comfortaa"/>
              <a:cs typeface="Comfortaa"/>
              <a:sym typeface="Comfortaa"/>
            </a:endParaRPr>
          </a:p>
        </p:txBody>
      </p:sp>
      <p:pic>
        <p:nvPicPr>
          <p:cNvPr id="164" name="Google Shape;164;p23"/>
          <p:cNvPicPr preferRelativeResize="0"/>
          <p:nvPr/>
        </p:nvPicPr>
        <p:blipFill>
          <a:blip r:embed="rId3">
            <a:alphaModFix/>
          </a:blip>
          <a:stretch>
            <a:fillRect/>
          </a:stretch>
        </p:blipFill>
        <p:spPr>
          <a:xfrm>
            <a:off x="2911425" y="1079700"/>
            <a:ext cx="6232576" cy="406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68" name="Shape 168"/>
        <p:cNvGrpSpPr/>
        <p:nvPr/>
      </p:nvGrpSpPr>
      <p:grpSpPr>
        <a:xfrm>
          <a:off x="0" y="0"/>
          <a:ext cx="0" cy="0"/>
          <a:chOff x="0" y="0"/>
          <a:chExt cx="0" cy="0"/>
        </a:xfrm>
      </p:grpSpPr>
      <p:sp>
        <p:nvSpPr>
          <p:cNvPr id="169" name="Google Shape;169;p24"/>
          <p:cNvSpPr/>
          <p:nvPr/>
        </p:nvSpPr>
        <p:spPr>
          <a:xfrm>
            <a:off x="0" y="1079700"/>
            <a:ext cx="9144000" cy="406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0" y="0"/>
            <a:ext cx="9144000" cy="1079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txBox="1"/>
          <p:nvPr/>
        </p:nvSpPr>
        <p:spPr>
          <a:xfrm>
            <a:off x="219213" y="116500"/>
            <a:ext cx="6711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500">
                <a:latin typeface="Comfortaa"/>
                <a:ea typeface="Comfortaa"/>
                <a:cs typeface="Comfortaa"/>
                <a:sym typeface="Comfortaa"/>
              </a:rPr>
              <a:t>3.</a:t>
            </a:r>
            <a:r>
              <a:rPr b="1" lang="fr" sz="2500">
                <a:latin typeface="Comfortaa"/>
                <a:ea typeface="Comfortaa"/>
                <a:cs typeface="Comfortaa"/>
                <a:sym typeface="Comfortaa"/>
              </a:rPr>
              <a:t>  LES RÉSULTATS</a:t>
            </a:r>
            <a:endParaRPr b="1" sz="2500">
              <a:latin typeface="Comfortaa"/>
              <a:ea typeface="Comfortaa"/>
              <a:cs typeface="Comfortaa"/>
              <a:sym typeface="Comfortaa"/>
            </a:endParaRPr>
          </a:p>
        </p:txBody>
      </p:sp>
      <p:sp>
        <p:nvSpPr>
          <p:cNvPr id="172" name="Google Shape;172;p24"/>
          <p:cNvSpPr txBox="1"/>
          <p:nvPr>
            <p:ph type="title"/>
          </p:nvPr>
        </p:nvSpPr>
        <p:spPr>
          <a:xfrm>
            <a:off x="219225" y="50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700">
                <a:latin typeface="Comfortaa"/>
                <a:ea typeface="Comfortaa"/>
                <a:cs typeface="Comfortaa"/>
                <a:sym typeface="Comfortaa"/>
              </a:rPr>
              <a:t>Volumétrie et budget</a:t>
            </a:r>
            <a:endParaRPr sz="1588">
              <a:latin typeface="Comfortaa"/>
              <a:ea typeface="Comfortaa"/>
              <a:cs typeface="Comfortaa"/>
              <a:sym typeface="Comfortaa"/>
            </a:endParaRPr>
          </a:p>
        </p:txBody>
      </p:sp>
      <p:sp>
        <p:nvSpPr>
          <p:cNvPr id="173" name="Google Shape;17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74" name="Google Shape;174;p24"/>
          <p:cNvSpPr txBox="1"/>
          <p:nvPr/>
        </p:nvSpPr>
        <p:spPr>
          <a:xfrm>
            <a:off x="388900" y="1540500"/>
            <a:ext cx="3631500" cy="270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u="sng">
                <a:latin typeface="Comfortaa"/>
                <a:ea typeface="Comfortaa"/>
                <a:cs typeface="Comfortaa"/>
                <a:sym typeface="Comfortaa"/>
              </a:rPr>
              <a:t>Volumétrie</a:t>
            </a:r>
            <a:r>
              <a:rPr b="1" lang="fr" u="sng">
                <a:latin typeface="Comfortaa"/>
                <a:ea typeface="Comfortaa"/>
                <a:cs typeface="Comfortaa"/>
                <a:sym typeface="Comfortaa"/>
              </a:rPr>
              <a:t> :</a:t>
            </a:r>
            <a:br>
              <a:rPr b="1" lang="fr" u="sng">
                <a:latin typeface="Comfortaa"/>
                <a:ea typeface="Comfortaa"/>
                <a:cs typeface="Comfortaa"/>
                <a:sym typeface="Comfortaa"/>
              </a:rPr>
            </a:br>
            <a:endParaRPr sz="1000">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fr">
                <a:latin typeface="Comfortaa"/>
                <a:ea typeface="Comfortaa"/>
                <a:cs typeface="Comfortaa"/>
                <a:sym typeface="Comfortaa"/>
              </a:rPr>
              <a:t>1 an sur S3</a:t>
            </a:r>
            <a:br>
              <a:rPr lang="fr">
                <a:latin typeface="Comfortaa"/>
                <a:ea typeface="Comfortaa"/>
                <a:cs typeface="Comfortaa"/>
                <a:sym typeface="Comfortaa"/>
              </a:rPr>
            </a:b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fr">
                <a:latin typeface="Comfortaa"/>
                <a:ea typeface="Comfortaa"/>
                <a:cs typeface="Comfortaa"/>
                <a:sym typeface="Comfortaa"/>
              </a:rPr>
              <a:t>Infrastructure peut encaisser 1 mois de données (seule la requête n°1 est sur 1 mois)</a:t>
            </a:r>
            <a:br>
              <a:rPr lang="fr">
                <a:latin typeface="Comfortaa"/>
                <a:ea typeface="Comfortaa"/>
                <a:cs typeface="Comfortaa"/>
                <a:sym typeface="Comfortaa"/>
              </a:rPr>
            </a:b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fr">
                <a:latin typeface="Comfortaa"/>
                <a:ea typeface="Comfortaa"/>
                <a:cs typeface="Comfortaa"/>
                <a:sym typeface="Comfortaa"/>
              </a:rPr>
              <a:t>Pour les autres requêtes la démonstration est sur un format plus faible</a:t>
            </a:r>
            <a:br>
              <a:rPr lang="fr">
                <a:latin typeface="Comfortaa"/>
                <a:ea typeface="Comfortaa"/>
                <a:cs typeface="Comfortaa"/>
                <a:sym typeface="Comfortaa"/>
              </a:rPr>
            </a:br>
            <a:endParaRPr>
              <a:solidFill>
                <a:schemeClr val="dk1"/>
              </a:solidFill>
              <a:latin typeface="Comfortaa"/>
              <a:ea typeface="Comfortaa"/>
              <a:cs typeface="Comfortaa"/>
              <a:sym typeface="Comfortaa"/>
            </a:endParaRPr>
          </a:p>
        </p:txBody>
      </p:sp>
      <p:sp>
        <p:nvSpPr>
          <p:cNvPr id="175" name="Google Shape;175;p24"/>
          <p:cNvSpPr txBox="1"/>
          <p:nvPr/>
        </p:nvSpPr>
        <p:spPr>
          <a:xfrm>
            <a:off x="4737325" y="1504700"/>
            <a:ext cx="2376300" cy="335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u="sng">
                <a:latin typeface="Comfortaa"/>
                <a:ea typeface="Comfortaa"/>
                <a:cs typeface="Comfortaa"/>
                <a:sym typeface="Comfortaa"/>
              </a:rPr>
              <a:t>Budget</a:t>
            </a:r>
            <a:r>
              <a:rPr b="1" lang="fr" u="sng">
                <a:latin typeface="Comfortaa"/>
                <a:ea typeface="Comfortaa"/>
                <a:cs typeface="Comfortaa"/>
                <a:sym typeface="Comfortaa"/>
              </a:rPr>
              <a:t> :</a:t>
            </a:r>
            <a:br>
              <a:rPr b="1" lang="fr" u="sng">
                <a:latin typeface="Comfortaa"/>
                <a:ea typeface="Comfortaa"/>
                <a:cs typeface="Comfortaa"/>
                <a:sym typeface="Comfortaa"/>
              </a:rPr>
            </a:br>
            <a:endParaRPr sz="1000">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i="1" lang="fr">
                <a:latin typeface="Comfortaa"/>
                <a:ea typeface="Comfortaa"/>
                <a:cs typeface="Comfortaa"/>
                <a:sym typeface="Comfortaa"/>
              </a:rPr>
              <a:t>Budget effectif</a:t>
            </a:r>
            <a:r>
              <a:rPr i="1" lang="fr">
                <a:latin typeface="Comfortaa"/>
                <a:ea typeface="Comfortaa"/>
                <a:cs typeface="Comfortaa"/>
                <a:sym typeface="Comfortaa"/>
              </a:rPr>
              <a:t> : </a:t>
            </a:r>
            <a:br>
              <a:rPr lang="fr">
                <a:latin typeface="Comfortaa"/>
                <a:ea typeface="Comfortaa"/>
                <a:cs typeface="Comfortaa"/>
                <a:sym typeface="Comfortaa"/>
              </a:rPr>
            </a:b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i="1" lang="fr">
                <a:solidFill>
                  <a:schemeClr val="dk1"/>
                </a:solidFill>
                <a:latin typeface="Comfortaa"/>
                <a:ea typeface="Comfortaa"/>
                <a:cs typeface="Comfortaa"/>
                <a:sym typeface="Comfortaa"/>
              </a:rPr>
              <a:t>Budget réel : </a:t>
            </a:r>
            <a:br>
              <a:rPr lang="fr">
                <a:solidFill>
                  <a:schemeClr val="dk1"/>
                </a:solidFill>
                <a:latin typeface="Comfortaa"/>
                <a:ea typeface="Comfortaa"/>
                <a:cs typeface="Comfortaa"/>
                <a:sym typeface="Comfortaa"/>
              </a:rPr>
            </a:br>
            <a:br>
              <a:rPr lang="fr">
                <a:solidFill>
                  <a:schemeClr val="dk1"/>
                </a:solidFill>
                <a:latin typeface="Comfortaa"/>
                <a:ea typeface="Comfortaa"/>
                <a:cs typeface="Comfortaa"/>
                <a:sym typeface="Comfortaa"/>
              </a:rPr>
            </a:br>
            <a:r>
              <a:rPr lang="fr">
                <a:solidFill>
                  <a:schemeClr val="dk1"/>
                </a:solidFill>
                <a:latin typeface="Comfortaa"/>
                <a:ea typeface="Comfortaa"/>
                <a:cs typeface="Comfortaa"/>
                <a:sym typeface="Comfortaa"/>
              </a:rPr>
              <a:t>133,12$</a:t>
            </a:r>
            <a:endParaRPr>
              <a:solidFill>
                <a:schemeClr val="dk1"/>
              </a:solidFill>
              <a:latin typeface="Comfortaa"/>
              <a:ea typeface="Comfortaa"/>
              <a:cs typeface="Comfortaa"/>
              <a:sym typeface="Comfortaa"/>
            </a:endParaRPr>
          </a:p>
        </p:txBody>
      </p:sp>
      <p:cxnSp>
        <p:nvCxnSpPr>
          <p:cNvPr id="176" name="Google Shape;176;p24"/>
          <p:cNvCxnSpPr/>
          <p:nvPr/>
        </p:nvCxnSpPr>
        <p:spPr>
          <a:xfrm>
            <a:off x="4260775" y="1228675"/>
            <a:ext cx="0" cy="3613500"/>
          </a:xfrm>
          <a:prstGeom prst="straightConnector1">
            <a:avLst/>
          </a:prstGeom>
          <a:noFill/>
          <a:ln cap="flat" cmpd="sng" w="9525">
            <a:solidFill>
              <a:schemeClr val="dk2"/>
            </a:solidFill>
            <a:prstDash val="solid"/>
            <a:round/>
            <a:headEnd len="med" w="med" type="none"/>
            <a:tailEnd len="med" w="med" type="none"/>
          </a:ln>
        </p:spPr>
      </p:cxnSp>
      <p:pic>
        <p:nvPicPr>
          <p:cNvPr id="177" name="Google Shape;177;p24"/>
          <p:cNvPicPr preferRelativeResize="0"/>
          <p:nvPr/>
        </p:nvPicPr>
        <p:blipFill>
          <a:blip r:embed="rId3">
            <a:alphaModFix/>
          </a:blip>
          <a:stretch>
            <a:fillRect/>
          </a:stretch>
        </p:blipFill>
        <p:spPr>
          <a:xfrm>
            <a:off x="4639250" y="2293350"/>
            <a:ext cx="1542052" cy="985200"/>
          </a:xfrm>
          <a:prstGeom prst="rect">
            <a:avLst/>
          </a:prstGeom>
          <a:noFill/>
          <a:ln>
            <a:noFill/>
          </a:ln>
        </p:spPr>
      </p:pic>
      <p:pic>
        <p:nvPicPr>
          <p:cNvPr id="178" name="Google Shape;178;p24"/>
          <p:cNvPicPr preferRelativeResize="0"/>
          <p:nvPr/>
        </p:nvPicPr>
        <p:blipFill>
          <a:blip r:embed="rId4">
            <a:alphaModFix/>
          </a:blip>
          <a:stretch>
            <a:fillRect/>
          </a:stretch>
        </p:blipFill>
        <p:spPr>
          <a:xfrm>
            <a:off x="6214200" y="2352100"/>
            <a:ext cx="1375800" cy="721150"/>
          </a:xfrm>
          <a:prstGeom prst="rect">
            <a:avLst/>
          </a:prstGeom>
          <a:noFill/>
          <a:ln>
            <a:noFill/>
          </a:ln>
        </p:spPr>
      </p:pic>
      <p:pic>
        <p:nvPicPr>
          <p:cNvPr id="179" name="Google Shape;179;p24"/>
          <p:cNvPicPr preferRelativeResize="0"/>
          <p:nvPr/>
        </p:nvPicPr>
        <p:blipFill>
          <a:blip r:embed="rId5">
            <a:alphaModFix/>
          </a:blip>
          <a:stretch>
            <a:fillRect/>
          </a:stretch>
        </p:blipFill>
        <p:spPr>
          <a:xfrm>
            <a:off x="8036575" y="2393900"/>
            <a:ext cx="627275" cy="784100"/>
          </a:xfrm>
          <a:prstGeom prst="rect">
            <a:avLst/>
          </a:prstGeom>
          <a:noFill/>
          <a:ln>
            <a:noFill/>
          </a:ln>
        </p:spPr>
      </p:pic>
      <p:sp>
        <p:nvSpPr>
          <p:cNvPr id="180" name="Google Shape;180;p24"/>
          <p:cNvSpPr txBox="1"/>
          <p:nvPr/>
        </p:nvSpPr>
        <p:spPr>
          <a:xfrm>
            <a:off x="5043975" y="3195100"/>
            <a:ext cx="73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0,637$/heure</a:t>
            </a:r>
            <a:endParaRPr/>
          </a:p>
        </p:txBody>
      </p:sp>
      <p:sp>
        <p:nvSpPr>
          <p:cNvPr id="181" name="Google Shape;181;p24"/>
          <p:cNvSpPr txBox="1"/>
          <p:nvPr/>
        </p:nvSpPr>
        <p:spPr>
          <a:xfrm>
            <a:off x="6535788" y="3195100"/>
            <a:ext cx="73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0,025$/heure</a:t>
            </a:r>
            <a:endParaRPr/>
          </a:p>
        </p:txBody>
      </p:sp>
      <p:sp>
        <p:nvSpPr>
          <p:cNvPr id="182" name="Google Shape;182;p24"/>
          <p:cNvSpPr txBox="1"/>
          <p:nvPr/>
        </p:nvSpPr>
        <p:spPr>
          <a:xfrm>
            <a:off x="8027613" y="3195100"/>
            <a:ext cx="7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a:solidFill>
                  <a:schemeClr val="dk1"/>
                </a:solidFill>
              </a:rPr>
              <a:t>0,044$/heure</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86" name="Shape 186"/>
        <p:cNvGrpSpPr/>
        <p:nvPr/>
      </p:nvGrpSpPr>
      <p:grpSpPr>
        <a:xfrm>
          <a:off x="0" y="0"/>
          <a:ext cx="0" cy="0"/>
          <a:chOff x="0" y="0"/>
          <a:chExt cx="0" cy="0"/>
        </a:xfrm>
      </p:grpSpPr>
      <p:sp>
        <p:nvSpPr>
          <p:cNvPr id="187" name="Google Shape;187;p25"/>
          <p:cNvSpPr/>
          <p:nvPr/>
        </p:nvSpPr>
        <p:spPr>
          <a:xfrm>
            <a:off x="0" y="1079700"/>
            <a:ext cx="9144000" cy="406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0" y="0"/>
            <a:ext cx="9144000" cy="1079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txBox="1"/>
          <p:nvPr/>
        </p:nvSpPr>
        <p:spPr>
          <a:xfrm>
            <a:off x="219229" y="116500"/>
            <a:ext cx="8924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500">
                <a:latin typeface="Comfortaa"/>
                <a:ea typeface="Comfortaa"/>
                <a:cs typeface="Comfortaa"/>
                <a:sym typeface="Comfortaa"/>
              </a:rPr>
              <a:t>4</a:t>
            </a:r>
            <a:r>
              <a:rPr b="1" lang="fr" sz="2500">
                <a:latin typeface="Comfortaa"/>
                <a:ea typeface="Comfortaa"/>
                <a:cs typeface="Comfortaa"/>
                <a:sym typeface="Comfortaa"/>
              </a:rPr>
              <a:t>.  LES PROBLÈMES RENCONTRÉS, LIMITES ET PISTES D’AMÉLIORATIONS</a:t>
            </a:r>
            <a:endParaRPr b="1" sz="2500">
              <a:latin typeface="Comfortaa"/>
              <a:ea typeface="Comfortaa"/>
              <a:cs typeface="Comfortaa"/>
              <a:sym typeface="Comfortaa"/>
            </a:endParaRPr>
          </a:p>
        </p:txBody>
      </p:sp>
      <p:sp>
        <p:nvSpPr>
          <p:cNvPr id="190" name="Google Shape;19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91" name="Google Shape;191;p25"/>
          <p:cNvSpPr txBox="1"/>
          <p:nvPr>
            <p:ph idx="1" type="body"/>
          </p:nvPr>
        </p:nvSpPr>
        <p:spPr>
          <a:xfrm>
            <a:off x="311700" y="1403400"/>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u="sng">
                <a:solidFill>
                  <a:srgbClr val="000000"/>
                </a:solidFill>
                <a:latin typeface="Comfortaa"/>
                <a:ea typeface="Comfortaa"/>
                <a:cs typeface="Comfortaa"/>
                <a:sym typeface="Comfortaa"/>
              </a:rPr>
              <a:t>PROBLÈMES RENCONTRÉS &amp; LIMITES</a:t>
            </a:r>
            <a:endParaRPr b="1" u="sng">
              <a:solidFill>
                <a:srgbClr val="000000"/>
              </a:solidFill>
              <a:latin typeface="Comfortaa"/>
              <a:ea typeface="Comfortaa"/>
              <a:cs typeface="Comfortaa"/>
              <a:sym typeface="Comfortaa"/>
            </a:endParaRPr>
          </a:p>
          <a:p>
            <a:pPr indent="-317500" lvl="0" marL="457200" rtl="0" algn="l">
              <a:spcBef>
                <a:spcPts val="1200"/>
              </a:spcBef>
              <a:spcAft>
                <a:spcPts val="0"/>
              </a:spcAft>
              <a:buClr>
                <a:srgbClr val="000000"/>
              </a:buClr>
              <a:buSzPts val="1400"/>
              <a:buFont typeface="Comfortaa"/>
              <a:buChar char="●"/>
            </a:pPr>
            <a:r>
              <a:rPr lang="fr">
                <a:solidFill>
                  <a:srgbClr val="000000"/>
                </a:solidFill>
                <a:latin typeface="Comfortaa"/>
                <a:ea typeface="Comfortaa"/>
                <a:cs typeface="Comfortaa"/>
                <a:sym typeface="Comfortaa"/>
              </a:rPr>
              <a:t>Connexion aux services AWS avec le compte AWS Educate</a:t>
            </a:r>
            <a:endParaRPr>
              <a:solidFill>
                <a:srgbClr val="000000"/>
              </a:solidFill>
              <a:latin typeface="Comfortaa"/>
              <a:ea typeface="Comfortaa"/>
              <a:cs typeface="Comfortaa"/>
              <a:sym typeface="Comfortaa"/>
            </a:endParaRPr>
          </a:p>
          <a:p>
            <a:pPr indent="-317500" lvl="0" marL="457200" rtl="0" algn="l">
              <a:spcBef>
                <a:spcPts val="0"/>
              </a:spcBef>
              <a:spcAft>
                <a:spcPts val="0"/>
              </a:spcAft>
              <a:buClr>
                <a:srgbClr val="000000"/>
              </a:buClr>
              <a:buSzPts val="1400"/>
              <a:buFont typeface="Comfortaa"/>
              <a:buChar char="●"/>
            </a:pPr>
            <a:r>
              <a:rPr lang="fr">
                <a:solidFill>
                  <a:srgbClr val="000000"/>
                </a:solidFill>
                <a:latin typeface="Comfortaa"/>
                <a:ea typeface="Comfortaa"/>
                <a:cs typeface="Comfortaa"/>
                <a:sym typeface="Comfortaa"/>
              </a:rPr>
              <a:t>Fichiers corrompus sur s3</a:t>
            </a:r>
            <a:endParaRPr>
              <a:solidFill>
                <a:srgbClr val="000000"/>
              </a:solidFill>
              <a:latin typeface="Comfortaa"/>
              <a:ea typeface="Comfortaa"/>
              <a:cs typeface="Comfortaa"/>
              <a:sym typeface="Comfortaa"/>
            </a:endParaRPr>
          </a:p>
          <a:p>
            <a:pPr indent="-317500" lvl="0" marL="457200" rtl="0" algn="l">
              <a:spcBef>
                <a:spcPts val="0"/>
              </a:spcBef>
              <a:spcAft>
                <a:spcPts val="0"/>
              </a:spcAft>
              <a:buClr>
                <a:srgbClr val="000000"/>
              </a:buClr>
              <a:buSzPts val="1400"/>
              <a:buFont typeface="Comfortaa"/>
              <a:buChar char="●"/>
            </a:pPr>
            <a:r>
              <a:rPr lang="fr">
                <a:solidFill>
                  <a:srgbClr val="000000"/>
                </a:solidFill>
                <a:latin typeface="Comfortaa"/>
                <a:ea typeface="Comfortaa"/>
                <a:cs typeface="Comfortaa"/>
                <a:sym typeface="Comfortaa"/>
              </a:rPr>
              <a:t>Dépendances et packages </a:t>
            </a:r>
            <a:endParaRPr>
              <a:solidFill>
                <a:srgbClr val="000000"/>
              </a:solidFill>
              <a:latin typeface="Comfortaa"/>
              <a:ea typeface="Comfortaa"/>
              <a:cs typeface="Comfortaa"/>
              <a:sym typeface="Comfortaa"/>
            </a:endParaRPr>
          </a:p>
          <a:p>
            <a:pPr indent="-317500" lvl="0" marL="457200" rtl="0" algn="l">
              <a:spcBef>
                <a:spcPts val="0"/>
              </a:spcBef>
              <a:spcAft>
                <a:spcPts val="0"/>
              </a:spcAft>
              <a:buClr>
                <a:srgbClr val="000000"/>
              </a:buClr>
              <a:buSzPts val="1400"/>
              <a:buFont typeface="Comfortaa"/>
              <a:buChar char="●"/>
            </a:pPr>
            <a:r>
              <a:rPr lang="fr">
                <a:solidFill>
                  <a:srgbClr val="000000"/>
                </a:solidFill>
                <a:latin typeface="Comfortaa"/>
                <a:ea typeface="Comfortaa"/>
                <a:cs typeface="Comfortaa"/>
                <a:sym typeface="Comfortaa"/>
              </a:rPr>
              <a:t>Limite de connexion EMRFS</a:t>
            </a:r>
            <a:endParaRPr>
              <a:solidFill>
                <a:srgbClr val="000000"/>
              </a:solidFill>
              <a:latin typeface="Comfortaa"/>
              <a:ea typeface="Comfortaa"/>
              <a:cs typeface="Comfortaa"/>
              <a:sym typeface="Comfortaa"/>
            </a:endParaRPr>
          </a:p>
          <a:p>
            <a:pPr indent="-317500" lvl="0" marL="457200" rtl="0" algn="l">
              <a:spcBef>
                <a:spcPts val="0"/>
              </a:spcBef>
              <a:spcAft>
                <a:spcPts val="0"/>
              </a:spcAft>
              <a:buClr>
                <a:srgbClr val="000000"/>
              </a:buClr>
              <a:buSzPts val="1400"/>
              <a:buFont typeface="Comfortaa"/>
              <a:buChar char="●"/>
            </a:pPr>
            <a:r>
              <a:rPr lang="fr">
                <a:solidFill>
                  <a:srgbClr val="000000"/>
                </a:solidFill>
                <a:latin typeface="Comfortaa"/>
                <a:ea typeface="Comfortaa"/>
                <a:cs typeface="Comfortaa"/>
                <a:sym typeface="Comfortaa"/>
              </a:rPr>
              <a:t>Clusters dans une même zone de disponibilité</a:t>
            </a:r>
            <a:endParaRPr>
              <a:solidFill>
                <a:srgbClr val="000000"/>
              </a:solidFill>
              <a:latin typeface="Comfortaa"/>
              <a:ea typeface="Comfortaa"/>
              <a:cs typeface="Comfortaa"/>
              <a:sym typeface="Comfortaa"/>
            </a:endParaRPr>
          </a:p>
          <a:p>
            <a:pPr indent="-317500" lvl="0" marL="457200" rtl="0" algn="l">
              <a:spcBef>
                <a:spcPts val="0"/>
              </a:spcBef>
              <a:spcAft>
                <a:spcPts val="0"/>
              </a:spcAft>
              <a:buClr>
                <a:srgbClr val="000000"/>
              </a:buClr>
              <a:buSzPts val="1400"/>
              <a:buFont typeface="Comfortaa"/>
              <a:buChar char="●"/>
            </a:pPr>
            <a:r>
              <a:rPr lang="fr">
                <a:solidFill>
                  <a:srgbClr val="000000"/>
                </a:solidFill>
                <a:latin typeface="Comfortaa"/>
                <a:ea typeface="Comfortaa"/>
                <a:cs typeface="Comfortaa"/>
                <a:sym typeface="Comfortaa"/>
              </a:rPr>
              <a:t>Passage à l’échelle : 1 mois de données</a:t>
            </a:r>
            <a:endParaRPr>
              <a:solidFill>
                <a:srgbClr val="000000"/>
              </a:solidFill>
              <a:latin typeface="Comfortaa"/>
              <a:ea typeface="Comfortaa"/>
              <a:cs typeface="Comfortaa"/>
              <a:sym typeface="Comfortaa"/>
            </a:endParaRPr>
          </a:p>
          <a:p>
            <a:pPr indent="0" lvl="0" marL="0" rtl="0" algn="l">
              <a:spcBef>
                <a:spcPts val="1200"/>
              </a:spcBef>
              <a:spcAft>
                <a:spcPts val="1200"/>
              </a:spcAft>
              <a:buNone/>
            </a:pPr>
            <a:r>
              <a:t/>
            </a:r>
            <a:endParaRPr>
              <a:solidFill>
                <a:srgbClr val="000000"/>
              </a:solidFill>
              <a:latin typeface="Comfortaa"/>
              <a:ea typeface="Comfortaa"/>
              <a:cs typeface="Comfortaa"/>
              <a:sym typeface="Comfortaa"/>
            </a:endParaRPr>
          </a:p>
        </p:txBody>
      </p:sp>
      <p:sp>
        <p:nvSpPr>
          <p:cNvPr id="192" name="Google Shape;192;p25"/>
          <p:cNvSpPr txBox="1"/>
          <p:nvPr>
            <p:ph idx="2" type="body"/>
          </p:nvPr>
        </p:nvSpPr>
        <p:spPr>
          <a:xfrm>
            <a:off x="4832400" y="1403400"/>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fr" u="sng">
                <a:solidFill>
                  <a:schemeClr val="dk1"/>
                </a:solidFill>
                <a:latin typeface="Comfortaa"/>
                <a:ea typeface="Comfortaa"/>
                <a:cs typeface="Comfortaa"/>
                <a:sym typeface="Comfortaa"/>
              </a:rPr>
              <a:t>PISTES D’AMÉLIORATIONS</a:t>
            </a:r>
            <a:endParaRPr b="1" u="sng">
              <a:solidFill>
                <a:schemeClr val="dk1"/>
              </a:solidFill>
              <a:latin typeface="Comfortaa"/>
              <a:ea typeface="Comfortaa"/>
              <a:cs typeface="Comfortaa"/>
              <a:sym typeface="Comfortaa"/>
            </a:endParaRPr>
          </a:p>
          <a:p>
            <a:pPr indent="-317500" lvl="0" marL="457200" rtl="0" algn="l">
              <a:spcBef>
                <a:spcPts val="1200"/>
              </a:spcBef>
              <a:spcAft>
                <a:spcPts val="0"/>
              </a:spcAft>
              <a:buClr>
                <a:srgbClr val="000000"/>
              </a:buClr>
              <a:buSzPts val="1400"/>
              <a:buFont typeface="Comfortaa"/>
              <a:buChar char="●"/>
            </a:pPr>
            <a:r>
              <a:rPr lang="fr">
                <a:solidFill>
                  <a:srgbClr val="000000"/>
                </a:solidFill>
                <a:latin typeface="Comfortaa"/>
                <a:ea typeface="Comfortaa"/>
                <a:cs typeface="Comfortaa"/>
                <a:sym typeface="Comfortaa"/>
              </a:rPr>
              <a:t>Utilisation du service </a:t>
            </a:r>
            <a:r>
              <a:rPr b="1" lang="fr">
                <a:solidFill>
                  <a:srgbClr val="000000"/>
                </a:solidFill>
                <a:latin typeface="Comfortaa"/>
                <a:ea typeface="Comfortaa"/>
                <a:cs typeface="Comfortaa"/>
                <a:sym typeface="Comfortaa"/>
              </a:rPr>
              <a:t>Amazon Elastic Block Store</a:t>
            </a:r>
            <a:endParaRPr>
              <a:solidFill>
                <a:srgbClr val="000000"/>
              </a:solidFill>
              <a:latin typeface="Comfortaa"/>
              <a:ea typeface="Comfortaa"/>
              <a:cs typeface="Comfortaa"/>
              <a:sym typeface="Comfortaa"/>
            </a:endParaRPr>
          </a:p>
          <a:p>
            <a:pPr indent="-317500" lvl="0" marL="457200" rtl="0" algn="l">
              <a:spcBef>
                <a:spcPts val="0"/>
              </a:spcBef>
              <a:spcAft>
                <a:spcPts val="0"/>
              </a:spcAft>
              <a:buClr>
                <a:srgbClr val="000000"/>
              </a:buClr>
              <a:buSzPts val="1400"/>
              <a:buFont typeface="Comfortaa"/>
              <a:buChar char="●"/>
            </a:pPr>
            <a:r>
              <a:rPr lang="fr">
                <a:solidFill>
                  <a:srgbClr val="000000"/>
                </a:solidFill>
                <a:latin typeface="Comfortaa"/>
                <a:ea typeface="Comfortaa"/>
                <a:cs typeface="Comfortaa"/>
                <a:sym typeface="Comfortaa"/>
              </a:rPr>
              <a:t>Données sur une année complète + implémentation du machine learning</a:t>
            </a:r>
            <a:endParaRPr>
              <a:solidFill>
                <a:srgbClr val="000000"/>
              </a:solidFill>
              <a:latin typeface="Comfortaa"/>
              <a:ea typeface="Comfortaa"/>
              <a:cs typeface="Comfortaa"/>
              <a:sym typeface="Comfortaa"/>
            </a:endParaRPr>
          </a:p>
          <a:p>
            <a:pPr indent="-317500" lvl="0" marL="457200" rtl="0" algn="l">
              <a:spcBef>
                <a:spcPts val="0"/>
              </a:spcBef>
              <a:spcAft>
                <a:spcPts val="0"/>
              </a:spcAft>
              <a:buClr>
                <a:srgbClr val="000000"/>
              </a:buClr>
              <a:buSzPts val="1400"/>
              <a:buFont typeface="Comfortaa"/>
              <a:buChar char="●"/>
            </a:pPr>
            <a:r>
              <a:rPr lang="fr">
                <a:solidFill>
                  <a:srgbClr val="000000"/>
                </a:solidFill>
                <a:latin typeface="Comfortaa"/>
                <a:ea typeface="Comfortaa"/>
                <a:cs typeface="Comfortaa"/>
                <a:sym typeface="Comfortaa"/>
              </a:rPr>
              <a:t>Automatisation du déploiement</a:t>
            </a:r>
            <a:endParaRPr>
              <a:solidFill>
                <a:srgbClr val="000000"/>
              </a:solidFill>
              <a:latin typeface="Comfortaa"/>
              <a:ea typeface="Comfortaa"/>
              <a:cs typeface="Comfortaa"/>
              <a:sym typeface="Comfortaa"/>
            </a:endParaRPr>
          </a:p>
          <a:p>
            <a:pPr indent="-317500" lvl="0" marL="457200" rtl="0" algn="l">
              <a:spcBef>
                <a:spcPts val="0"/>
              </a:spcBef>
              <a:spcAft>
                <a:spcPts val="0"/>
              </a:spcAft>
              <a:buClr>
                <a:srgbClr val="000000"/>
              </a:buClr>
              <a:buSzPts val="1400"/>
              <a:buFont typeface="Comfortaa"/>
              <a:buChar char="●"/>
            </a:pPr>
            <a:r>
              <a:rPr lang="fr">
                <a:solidFill>
                  <a:srgbClr val="000000"/>
                </a:solidFill>
                <a:latin typeface="Comfortaa"/>
                <a:ea typeface="Comfortaa"/>
                <a:cs typeface="Comfortaa"/>
                <a:sym typeface="Comfortaa"/>
              </a:rPr>
              <a:t>Chargement automatique des nouvelles données GDELT</a:t>
            </a:r>
            <a:endParaRPr>
              <a:solidFill>
                <a:srgbClr val="000000"/>
              </a:solidFill>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96" name="Shape 196"/>
        <p:cNvGrpSpPr/>
        <p:nvPr/>
      </p:nvGrpSpPr>
      <p:grpSpPr>
        <a:xfrm>
          <a:off x="0" y="0"/>
          <a:ext cx="0" cy="0"/>
          <a:chOff x="0" y="0"/>
          <a:chExt cx="0" cy="0"/>
        </a:xfrm>
      </p:grpSpPr>
      <p:sp>
        <p:nvSpPr>
          <p:cNvPr id="197" name="Google Shape;19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98" name="Google Shape;198;p26"/>
          <p:cNvSpPr txBox="1"/>
          <p:nvPr>
            <p:ph type="title"/>
          </p:nvPr>
        </p:nvSpPr>
        <p:spPr>
          <a:xfrm>
            <a:off x="311700" y="608250"/>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fr">
                <a:latin typeface="Comfortaa"/>
                <a:ea typeface="Comfortaa"/>
                <a:cs typeface="Comfortaa"/>
                <a:sym typeface="Comfortaa"/>
              </a:rPr>
              <a:t>DÉMO !</a:t>
            </a:r>
            <a:endParaRPr b="1">
              <a:latin typeface="Comfortaa"/>
              <a:ea typeface="Comfortaa"/>
              <a:cs typeface="Comfortaa"/>
              <a:sym typeface="Comfortaa"/>
            </a:endParaRPr>
          </a:p>
        </p:txBody>
      </p:sp>
      <p:pic>
        <p:nvPicPr>
          <p:cNvPr id="199" name="Google Shape;199;p26"/>
          <p:cNvPicPr preferRelativeResize="0"/>
          <p:nvPr/>
        </p:nvPicPr>
        <p:blipFill>
          <a:blip r:embed="rId3">
            <a:alphaModFix/>
          </a:blip>
          <a:stretch>
            <a:fillRect/>
          </a:stretch>
        </p:blipFill>
        <p:spPr>
          <a:xfrm>
            <a:off x="2763810" y="2213275"/>
            <a:ext cx="3616374" cy="29302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64" name="Shape 64"/>
        <p:cNvGrpSpPr/>
        <p:nvPr/>
      </p:nvGrpSpPr>
      <p:grpSpPr>
        <a:xfrm>
          <a:off x="0" y="0"/>
          <a:ext cx="0" cy="0"/>
          <a:chOff x="0" y="0"/>
          <a:chExt cx="0" cy="0"/>
        </a:xfrm>
      </p:grpSpPr>
      <p:sp>
        <p:nvSpPr>
          <p:cNvPr id="65" name="Google Shape;65;p14"/>
          <p:cNvSpPr/>
          <p:nvPr/>
        </p:nvSpPr>
        <p:spPr>
          <a:xfrm>
            <a:off x="0" y="0"/>
            <a:ext cx="9144000" cy="1079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a:off x="1216200" y="124200"/>
            <a:ext cx="6711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4200">
                <a:latin typeface="Comfortaa"/>
                <a:ea typeface="Comfortaa"/>
                <a:cs typeface="Comfortaa"/>
                <a:sym typeface="Comfortaa"/>
              </a:rPr>
              <a:t>PLAN</a:t>
            </a:r>
            <a:endParaRPr b="1" sz="4200">
              <a:latin typeface="Comfortaa"/>
              <a:ea typeface="Comfortaa"/>
              <a:cs typeface="Comfortaa"/>
              <a:sym typeface="Comfortaa"/>
            </a:endParaRPr>
          </a:p>
        </p:txBody>
      </p:sp>
      <p:sp>
        <p:nvSpPr>
          <p:cNvPr id="67" name="Google Shape;67;p14"/>
          <p:cNvSpPr txBox="1"/>
          <p:nvPr/>
        </p:nvSpPr>
        <p:spPr>
          <a:xfrm>
            <a:off x="433350" y="1177825"/>
            <a:ext cx="8587800" cy="38790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1"/>
              </a:buClr>
              <a:buSzPts val="2200"/>
              <a:buFont typeface="Comfortaa"/>
              <a:buAutoNum type="arabicPeriod"/>
            </a:pPr>
            <a:r>
              <a:rPr b="1" lang="fr" sz="2200">
                <a:solidFill>
                  <a:schemeClr val="dk1"/>
                </a:solidFill>
                <a:latin typeface="Comfortaa"/>
                <a:ea typeface="Comfortaa"/>
                <a:cs typeface="Comfortaa"/>
                <a:sym typeface="Comfortaa"/>
              </a:rPr>
              <a:t>Les architectures </a:t>
            </a:r>
            <a:endParaRPr b="1" sz="2200">
              <a:solidFill>
                <a:schemeClr val="dk1"/>
              </a:solidFill>
              <a:latin typeface="Comfortaa"/>
              <a:ea typeface="Comfortaa"/>
              <a:cs typeface="Comfortaa"/>
              <a:sym typeface="Comfortaa"/>
            </a:endParaRPr>
          </a:p>
          <a:p>
            <a:pPr indent="-336550" lvl="1" marL="914400" rtl="0" algn="l">
              <a:spcBef>
                <a:spcPts val="0"/>
              </a:spcBef>
              <a:spcAft>
                <a:spcPts val="0"/>
              </a:spcAft>
              <a:buClr>
                <a:schemeClr val="dk2"/>
              </a:buClr>
              <a:buSzPts val="1700"/>
              <a:buFont typeface="Comfortaa"/>
              <a:buAutoNum type="alphaLcPeriod"/>
            </a:pPr>
            <a:r>
              <a:rPr lang="fr" sz="1700">
                <a:solidFill>
                  <a:schemeClr val="dk2"/>
                </a:solidFill>
                <a:latin typeface="Comfortaa"/>
                <a:ea typeface="Comfortaa"/>
                <a:cs typeface="Comfortaa"/>
                <a:sym typeface="Comfortaa"/>
              </a:rPr>
              <a:t>Cluster EC2 Cassandra sans EMR</a:t>
            </a:r>
            <a:endParaRPr sz="1700">
              <a:solidFill>
                <a:schemeClr val="dk2"/>
              </a:solidFill>
              <a:latin typeface="Comfortaa"/>
              <a:ea typeface="Comfortaa"/>
              <a:cs typeface="Comfortaa"/>
              <a:sym typeface="Comfortaa"/>
            </a:endParaRPr>
          </a:p>
          <a:p>
            <a:pPr indent="-336550" lvl="1" marL="914400" rtl="0" algn="l">
              <a:spcBef>
                <a:spcPts val="0"/>
              </a:spcBef>
              <a:spcAft>
                <a:spcPts val="0"/>
              </a:spcAft>
              <a:buClr>
                <a:schemeClr val="dk2"/>
              </a:buClr>
              <a:buSzPts val="1700"/>
              <a:buFont typeface="Comfortaa"/>
              <a:buAutoNum type="alphaLcPeriod"/>
            </a:pPr>
            <a:r>
              <a:rPr lang="fr" sz="1700">
                <a:solidFill>
                  <a:schemeClr val="dk2"/>
                </a:solidFill>
                <a:latin typeface="Comfortaa"/>
                <a:ea typeface="Comfortaa"/>
                <a:cs typeface="Comfortaa"/>
                <a:sym typeface="Comfortaa"/>
              </a:rPr>
              <a:t>Cluster EC2 Cassandra avec EMR</a:t>
            </a:r>
            <a:br>
              <a:rPr lang="fr" sz="1700">
                <a:solidFill>
                  <a:schemeClr val="dk2"/>
                </a:solidFill>
                <a:latin typeface="Comfortaa"/>
                <a:ea typeface="Comfortaa"/>
                <a:cs typeface="Comfortaa"/>
                <a:sym typeface="Comfortaa"/>
              </a:rPr>
            </a:br>
            <a:endParaRPr sz="1000">
              <a:solidFill>
                <a:schemeClr val="dk2"/>
              </a:solidFill>
              <a:latin typeface="Comfortaa"/>
              <a:ea typeface="Comfortaa"/>
              <a:cs typeface="Comfortaa"/>
              <a:sym typeface="Comfortaa"/>
            </a:endParaRPr>
          </a:p>
          <a:p>
            <a:pPr indent="-368300" lvl="0" marL="457200" rtl="0" algn="l">
              <a:spcBef>
                <a:spcPts val="0"/>
              </a:spcBef>
              <a:spcAft>
                <a:spcPts val="0"/>
              </a:spcAft>
              <a:buClr>
                <a:schemeClr val="dk1"/>
              </a:buClr>
              <a:buSzPts val="2200"/>
              <a:buFont typeface="Comfortaa"/>
              <a:buAutoNum type="arabicPeriod"/>
            </a:pPr>
            <a:r>
              <a:rPr b="1" lang="fr" sz="2200">
                <a:solidFill>
                  <a:schemeClr val="dk1"/>
                </a:solidFill>
                <a:latin typeface="Comfortaa"/>
                <a:ea typeface="Comfortaa"/>
                <a:cs typeface="Comfortaa"/>
                <a:sym typeface="Comfortaa"/>
              </a:rPr>
              <a:t>Les données </a:t>
            </a:r>
            <a:endParaRPr b="1" sz="2200">
              <a:solidFill>
                <a:schemeClr val="dk1"/>
              </a:solidFill>
              <a:latin typeface="Comfortaa"/>
              <a:ea typeface="Comfortaa"/>
              <a:cs typeface="Comfortaa"/>
              <a:sym typeface="Comfortaa"/>
            </a:endParaRPr>
          </a:p>
          <a:p>
            <a:pPr indent="-336550" lvl="1" marL="914400" rtl="0" algn="l">
              <a:spcBef>
                <a:spcPts val="0"/>
              </a:spcBef>
              <a:spcAft>
                <a:spcPts val="0"/>
              </a:spcAft>
              <a:buClr>
                <a:schemeClr val="dk2"/>
              </a:buClr>
              <a:buSzPts val="1700"/>
              <a:buFont typeface="Comfortaa"/>
              <a:buAutoNum type="alphaLcPeriod"/>
            </a:pPr>
            <a:r>
              <a:rPr lang="fr" sz="1700">
                <a:solidFill>
                  <a:schemeClr val="dk2"/>
                </a:solidFill>
                <a:latin typeface="Comfortaa"/>
                <a:ea typeface="Comfortaa"/>
                <a:cs typeface="Comfortaa"/>
                <a:sym typeface="Comfortaa"/>
              </a:rPr>
              <a:t>Modèle conceptuel</a:t>
            </a:r>
            <a:endParaRPr sz="1700">
              <a:solidFill>
                <a:schemeClr val="dk2"/>
              </a:solidFill>
              <a:latin typeface="Comfortaa"/>
              <a:ea typeface="Comfortaa"/>
              <a:cs typeface="Comfortaa"/>
              <a:sym typeface="Comfortaa"/>
            </a:endParaRPr>
          </a:p>
          <a:p>
            <a:pPr indent="-336550" lvl="1" marL="914400" rtl="0" algn="l">
              <a:spcBef>
                <a:spcPts val="0"/>
              </a:spcBef>
              <a:spcAft>
                <a:spcPts val="0"/>
              </a:spcAft>
              <a:buClr>
                <a:schemeClr val="dk2"/>
              </a:buClr>
              <a:buSzPts val="1700"/>
              <a:buFont typeface="Comfortaa"/>
              <a:buAutoNum type="alphaLcPeriod"/>
            </a:pPr>
            <a:r>
              <a:rPr lang="fr" sz="1700">
                <a:solidFill>
                  <a:schemeClr val="dk2"/>
                </a:solidFill>
                <a:latin typeface="Comfortaa"/>
                <a:ea typeface="Comfortaa"/>
                <a:cs typeface="Comfortaa"/>
                <a:sym typeface="Comfortaa"/>
              </a:rPr>
              <a:t>Une requête, une requête</a:t>
            </a:r>
            <a:br>
              <a:rPr lang="fr" sz="1700">
                <a:solidFill>
                  <a:schemeClr val="dk2"/>
                </a:solidFill>
                <a:latin typeface="Comfortaa"/>
                <a:ea typeface="Comfortaa"/>
                <a:cs typeface="Comfortaa"/>
                <a:sym typeface="Comfortaa"/>
              </a:rPr>
            </a:br>
            <a:endParaRPr sz="1000">
              <a:solidFill>
                <a:schemeClr val="dk2"/>
              </a:solidFill>
              <a:latin typeface="Comfortaa"/>
              <a:ea typeface="Comfortaa"/>
              <a:cs typeface="Comfortaa"/>
              <a:sym typeface="Comfortaa"/>
            </a:endParaRPr>
          </a:p>
          <a:p>
            <a:pPr indent="-368300" lvl="0" marL="457200" rtl="0" algn="l">
              <a:spcBef>
                <a:spcPts val="0"/>
              </a:spcBef>
              <a:spcAft>
                <a:spcPts val="0"/>
              </a:spcAft>
              <a:buClr>
                <a:schemeClr val="dk1"/>
              </a:buClr>
              <a:buSzPts val="2200"/>
              <a:buFont typeface="Comfortaa"/>
              <a:buAutoNum type="arabicPeriod"/>
            </a:pPr>
            <a:r>
              <a:rPr b="1" lang="fr" sz="2200">
                <a:solidFill>
                  <a:schemeClr val="dk1"/>
                </a:solidFill>
                <a:latin typeface="Comfortaa"/>
                <a:ea typeface="Comfortaa"/>
                <a:cs typeface="Comfortaa"/>
                <a:sym typeface="Comfortaa"/>
              </a:rPr>
              <a:t>Les résultats : performance, volumétrie, budget</a:t>
            </a:r>
            <a:endParaRPr b="1" sz="22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sz="1000">
              <a:solidFill>
                <a:schemeClr val="dk1"/>
              </a:solidFill>
              <a:latin typeface="Comfortaa"/>
              <a:ea typeface="Comfortaa"/>
              <a:cs typeface="Comfortaa"/>
              <a:sym typeface="Comfortaa"/>
            </a:endParaRPr>
          </a:p>
          <a:p>
            <a:pPr indent="-368300" lvl="0" marL="457200" rtl="0" algn="l">
              <a:spcBef>
                <a:spcPts val="0"/>
              </a:spcBef>
              <a:spcAft>
                <a:spcPts val="0"/>
              </a:spcAft>
              <a:buClr>
                <a:schemeClr val="dk1"/>
              </a:buClr>
              <a:buSzPts val="2200"/>
              <a:buFont typeface="Comfortaa"/>
              <a:buAutoNum type="arabicPeriod"/>
            </a:pPr>
            <a:r>
              <a:rPr b="1" lang="fr" sz="2200">
                <a:solidFill>
                  <a:schemeClr val="dk1"/>
                </a:solidFill>
                <a:latin typeface="Comfortaa"/>
                <a:ea typeface="Comfortaa"/>
                <a:cs typeface="Comfortaa"/>
                <a:sym typeface="Comfortaa"/>
              </a:rPr>
              <a:t>Les difficultés rencontrées, les limites et les pistes d’améliorations</a:t>
            </a:r>
            <a:endParaRPr b="1" sz="22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sz="1000">
              <a:solidFill>
                <a:schemeClr val="dk1"/>
              </a:solidFill>
              <a:latin typeface="Comfortaa"/>
              <a:ea typeface="Comfortaa"/>
              <a:cs typeface="Comfortaa"/>
              <a:sym typeface="Comfortaa"/>
            </a:endParaRPr>
          </a:p>
          <a:p>
            <a:pPr indent="-368300" lvl="0" marL="457200" rtl="0" algn="l">
              <a:spcBef>
                <a:spcPts val="0"/>
              </a:spcBef>
              <a:spcAft>
                <a:spcPts val="0"/>
              </a:spcAft>
              <a:buClr>
                <a:schemeClr val="dk1"/>
              </a:buClr>
              <a:buSzPts val="2200"/>
              <a:buFont typeface="Comfortaa"/>
              <a:buAutoNum type="arabicPeriod"/>
            </a:pPr>
            <a:r>
              <a:rPr b="1" lang="fr" sz="2200">
                <a:solidFill>
                  <a:schemeClr val="dk1"/>
                </a:solidFill>
                <a:latin typeface="Comfortaa"/>
                <a:ea typeface="Comfortaa"/>
                <a:cs typeface="Comfortaa"/>
                <a:sym typeface="Comfortaa"/>
              </a:rPr>
              <a:t>DÉMO !</a:t>
            </a:r>
            <a:endParaRPr b="1" sz="2200">
              <a:solidFill>
                <a:schemeClr val="dk1"/>
              </a:solidFill>
              <a:latin typeface="Comfortaa"/>
              <a:ea typeface="Comfortaa"/>
              <a:cs typeface="Comfortaa"/>
              <a:sym typeface="Comfortaa"/>
            </a:endParaRPr>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72" name="Shape 72"/>
        <p:cNvGrpSpPr/>
        <p:nvPr/>
      </p:nvGrpSpPr>
      <p:grpSpPr>
        <a:xfrm>
          <a:off x="0" y="0"/>
          <a:ext cx="0" cy="0"/>
          <a:chOff x="0" y="0"/>
          <a:chExt cx="0" cy="0"/>
        </a:xfrm>
      </p:grpSpPr>
      <p:sp>
        <p:nvSpPr>
          <p:cNvPr id="73" name="Google Shape;73;p15"/>
          <p:cNvSpPr/>
          <p:nvPr/>
        </p:nvSpPr>
        <p:spPr>
          <a:xfrm>
            <a:off x="0" y="1079700"/>
            <a:ext cx="9144000" cy="406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0" y="0"/>
            <a:ext cx="9144000" cy="1079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nvSpPr>
        <p:spPr>
          <a:xfrm>
            <a:off x="219213" y="116500"/>
            <a:ext cx="67116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Comfortaa"/>
              <a:buAutoNum type="arabicPeriod"/>
            </a:pPr>
            <a:r>
              <a:rPr b="1" lang="fr" sz="2500">
                <a:latin typeface="Comfortaa"/>
                <a:ea typeface="Comfortaa"/>
                <a:cs typeface="Comfortaa"/>
                <a:sym typeface="Comfortaa"/>
              </a:rPr>
              <a:t>LES ARCHITECTURES</a:t>
            </a:r>
            <a:endParaRPr b="1" sz="2500">
              <a:latin typeface="Comfortaa"/>
              <a:ea typeface="Comfortaa"/>
              <a:cs typeface="Comfortaa"/>
              <a:sym typeface="Comfortaa"/>
            </a:endParaRPr>
          </a:p>
        </p:txBody>
      </p:sp>
      <p:sp>
        <p:nvSpPr>
          <p:cNvPr id="76" name="Google Shape;76;p15"/>
          <p:cNvSpPr txBox="1"/>
          <p:nvPr>
            <p:ph type="title"/>
          </p:nvPr>
        </p:nvSpPr>
        <p:spPr>
          <a:xfrm>
            <a:off x="219225" y="507000"/>
            <a:ext cx="8520600" cy="572700"/>
          </a:xfrm>
          <a:prstGeom prst="rect">
            <a:avLst/>
          </a:prstGeom>
        </p:spPr>
        <p:txBody>
          <a:bodyPr anchorCtr="0" anchor="t" bIns="91425" lIns="91425" spcFirstLastPara="1" rIns="91425" wrap="square" tIns="91425">
            <a:noAutofit/>
          </a:bodyPr>
          <a:lstStyle/>
          <a:p>
            <a:pPr indent="-329494" lvl="0" marL="457200" rtl="0" algn="l">
              <a:spcBef>
                <a:spcPts val="0"/>
              </a:spcBef>
              <a:spcAft>
                <a:spcPts val="0"/>
              </a:spcAft>
              <a:buSzPts val="1589"/>
              <a:buFont typeface="Comfortaa"/>
              <a:buAutoNum type="alphaLcPeriod"/>
            </a:pPr>
            <a:r>
              <a:rPr lang="fr" sz="1700">
                <a:latin typeface="Comfortaa"/>
                <a:ea typeface="Comfortaa"/>
                <a:cs typeface="Comfortaa"/>
                <a:sym typeface="Comfortaa"/>
              </a:rPr>
              <a:t>Cluster EC2 Cassandra sans EMR</a:t>
            </a:r>
            <a:endParaRPr sz="1588">
              <a:latin typeface="Comfortaa"/>
              <a:ea typeface="Comfortaa"/>
              <a:cs typeface="Comfortaa"/>
              <a:sym typeface="Comfortaa"/>
            </a:endParaRPr>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78" name="Google Shape;78;p15"/>
          <p:cNvPicPr preferRelativeResize="0"/>
          <p:nvPr/>
        </p:nvPicPr>
        <p:blipFill>
          <a:blip r:embed="rId3">
            <a:alphaModFix/>
          </a:blip>
          <a:stretch>
            <a:fillRect/>
          </a:stretch>
        </p:blipFill>
        <p:spPr>
          <a:xfrm>
            <a:off x="641387" y="1192538"/>
            <a:ext cx="7676276" cy="3838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82" name="Shape 82"/>
        <p:cNvGrpSpPr/>
        <p:nvPr/>
      </p:nvGrpSpPr>
      <p:grpSpPr>
        <a:xfrm>
          <a:off x="0" y="0"/>
          <a:ext cx="0" cy="0"/>
          <a:chOff x="0" y="0"/>
          <a:chExt cx="0" cy="0"/>
        </a:xfrm>
      </p:grpSpPr>
      <p:sp>
        <p:nvSpPr>
          <p:cNvPr id="83" name="Google Shape;83;p16"/>
          <p:cNvSpPr/>
          <p:nvPr/>
        </p:nvSpPr>
        <p:spPr>
          <a:xfrm>
            <a:off x="0" y="1079700"/>
            <a:ext cx="9144000" cy="406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0" y="0"/>
            <a:ext cx="9144000" cy="1079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a:off x="219213" y="116500"/>
            <a:ext cx="67116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Comfortaa"/>
              <a:buAutoNum type="arabicPeriod"/>
            </a:pPr>
            <a:r>
              <a:rPr b="1" lang="fr" sz="2500">
                <a:latin typeface="Comfortaa"/>
                <a:ea typeface="Comfortaa"/>
                <a:cs typeface="Comfortaa"/>
                <a:sym typeface="Comfortaa"/>
              </a:rPr>
              <a:t>LES ARCHITECTURES</a:t>
            </a:r>
            <a:endParaRPr b="1" sz="2500">
              <a:latin typeface="Comfortaa"/>
              <a:ea typeface="Comfortaa"/>
              <a:cs typeface="Comfortaa"/>
              <a:sym typeface="Comfortaa"/>
            </a:endParaRPr>
          </a:p>
        </p:txBody>
      </p:sp>
      <p:sp>
        <p:nvSpPr>
          <p:cNvPr id="86" name="Google Shape;86;p16"/>
          <p:cNvSpPr txBox="1"/>
          <p:nvPr>
            <p:ph type="title"/>
          </p:nvPr>
        </p:nvSpPr>
        <p:spPr>
          <a:xfrm>
            <a:off x="219225" y="50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700">
                <a:latin typeface="Comfortaa"/>
                <a:ea typeface="Comfortaa"/>
                <a:cs typeface="Comfortaa"/>
                <a:sym typeface="Comfortaa"/>
              </a:rPr>
              <a:t> b.    Cluster </a:t>
            </a:r>
            <a:r>
              <a:rPr lang="fr" sz="1700">
                <a:latin typeface="Comfortaa"/>
                <a:ea typeface="Comfortaa"/>
                <a:cs typeface="Comfortaa"/>
                <a:sym typeface="Comfortaa"/>
              </a:rPr>
              <a:t>EC2 Cassandra avec EMR</a:t>
            </a:r>
            <a:endParaRPr sz="1588">
              <a:latin typeface="Comfortaa"/>
              <a:ea typeface="Comfortaa"/>
              <a:cs typeface="Comfortaa"/>
              <a:sym typeface="Comfortaa"/>
            </a:endParaRPr>
          </a:p>
        </p:txBody>
      </p:sp>
      <p:sp>
        <p:nvSpPr>
          <p:cNvPr id="87" name="Google Shape;8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88" name="Google Shape;88;p16"/>
          <p:cNvPicPr preferRelativeResize="0"/>
          <p:nvPr/>
        </p:nvPicPr>
        <p:blipFill>
          <a:blip r:embed="rId3">
            <a:alphaModFix/>
          </a:blip>
          <a:stretch>
            <a:fillRect/>
          </a:stretch>
        </p:blipFill>
        <p:spPr>
          <a:xfrm>
            <a:off x="979662" y="1183737"/>
            <a:ext cx="6999724" cy="3855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92" name="Shape 92"/>
        <p:cNvGrpSpPr/>
        <p:nvPr/>
      </p:nvGrpSpPr>
      <p:grpSpPr>
        <a:xfrm>
          <a:off x="0" y="0"/>
          <a:ext cx="0" cy="0"/>
          <a:chOff x="0" y="0"/>
          <a:chExt cx="0" cy="0"/>
        </a:xfrm>
      </p:grpSpPr>
      <p:sp>
        <p:nvSpPr>
          <p:cNvPr id="93" name="Google Shape;93;p17"/>
          <p:cNvSpPr/>
          <p:nvPr/>
        </p:nvSpPr>
        <p:spPr>
          <a:xfrm>
            <a:off x="0" y="1079700"/>
            <a:ext cx="9144000" cy="406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0" y="0"/>
            <a:ext cx="9144000" cy="1079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219213" y="116500"/>
            <a:ext cx="6711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500">
                <a:latin typeface="Comfortaa"/>
                <a:ea typeface="Comfortaa"/>
                <a:cs typeface="Comfortaa"/>
                <a:sym typeface="Comfortaa"/>
              </a:rPr>
              <a:t>2.  LES DONNÉES</a:t>
            </a:r>
            <a:endParaRPr b="1" sz="2500">
              <a:latin typeface="Comfortaa"/>
              <a:ea typeface="Comfortaa"/>
              <a:cs typeface="Comfortaa"/>
              <a:sym typeface="Comfortaa"/>
            </a:endParaRPr>
          </a:p>
        </p:txBody>
      </p:sp>
      <p:sp>
        <p:nvSpPr>
          <p:cNvPr id="96" name="Google Shape;96;p17"/>
          <p:cNvSpPr txBox="1"/>
          <p:nvPr>
            <p:ph type="title"/>
          </p:nvPr>
        </p:nvSpPr>
        <p:spPr>
          <a:xfrm>
            <a:off x="219225" y="507000"/>
            <a:ext cx="8520600" cy="572700"/>
          </a:xfrm>
          <a:prstGeom prst="rect">
            <a:avLst/>
          </a:prstGeom>
        </p:spPr>
        <p:txBody>
          <a:bodyPr anchorCtr="0" anchor="t" bIns="91425" lIns="91425" spcFirstLastPara="1" rIns="91425" wrap="square" tIns="91425">
            <a:noAutofit/>
          </a:bodyPr>
          <a:lstStyle/>
          <a:p>
            <a:pPr indent="-329494" lvl="0" marL="457200" rtl="0" algn="l">
              <a:spcBef>
                <a:spcPts val="0"/>
              </a:spcBef>
              <a:spcAft>
                <a:spcPts val="0"/>
              </a:spcAft>
              <a:buSzPts val="1589"/>
              <a:buFont typeface="Comfortaa"/>
              <a:buAutoNum type="alphaLcPeriod"/>
            </a:pPr>
            <a:r>
              <a:rPr lang="fr" sz="1700">
                <a:latin typeface="Comfortaa"/>
                <a:ea typeface="Comfortaa"/>
                <a:cs typeface="Comfortaa"/>
                <a:sym typeface="Comfortaa"/>
              </a:rPr>
              <a:t>Modèle conceptuel des données</a:t>
            </a:r>
            <a:endParaRPr sz="1588">
              <a:latin typeface="Comfortaa"/>
              <a:ea typeface="Comfortaa"/>
              <a:cs typeface="Comfortaa"/>
              <a:sym typeface="Comfortaa"/>
            </a:endParaRPr>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98" name="Google Shape;98;p17"/>
          <p:cNvPicPr preferRelativeResize="0"/>
          <p:nvPr/>
        </p:nvPicPr>
        <p:blipFill>
          <a:blip r:embed="rId3">
            <a:alphaModFix/>
          </a:blip>
          <a:stretch>
            <a:fillRect/>
          </a:stretch>
        </p:blipFill>
        <p:spPr>
          <a:xfrm>
            <a:off x="351117" y="1343475"/>
            <a:ext cx="8441776" cy="353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02" name="Shape 102"/>
        <p:cNvGrpSpPr/>
        <p:nvPr/>
      </p:nvGrpSpPr>
      <p:grpSpPr>
        <a:xfrm>
          <a:off x="0" y="0"/>
          <a:ext cx="0" cy="0"/>
          <a:chOff x="0" y="0"/>
          <a:chExt cx="0" cy="0"/>
        </a:xfrm>
      </p:grpSpPr>
      <p:sp>
        <p:nvSpPr>
          <p:cNvPr id="103" name="Google Shape;103;p18"/>
          <p:cNvSpPr/>
          <p:nvPr/>
        </p:nvSpPr>
        <p:spPr>
          <a:xfrm>
            <a:off x="0" y="1079700"/>
            <a:ext cx="9144000" cy="406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0" y="0"/>
            <a:ext cx="9144000" cy="1079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nvSpPr>
        <p:spPr>
          <a:xfrm>
            <a:off x="219213" y="116500"/>
            <a:ext cx="6711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500">
                <a:latin typeface="Comfortaa"/>
                <a:ea typeface="Comfortaa"/>
                <a:cs typeface="Comfortaa"/>
                <a:sym typeface="Comfortaa"/>
              </a:rPr>
              <a:t>2.  LES DONNÉES</a:t>
            </a:r>
            <a:endParaRPr b="1" sz="2500">
              <a:latin typeface="Comfortaa"/>
              <a:ea typeface="Comfortaa"/>
              <a:cs typeface="Comfortaa"/>
              <a:sym typeface="Comfortaa"/>
            </a:endParaRPr>
          </a:p>
        </p:txBody>
      </p:sp>
      <p:sp>
        <p:nvSpPr>
          <p:cNvPr id="106" name="Google Shape;106;p18"/>
          <p:cNvSpPr txBox="1"/>
          <p:nvPr>
            <p:ph type="title"/>
          </p:nvPr>
        </p:nvSpPr>
        <p:spPr>
          <a:xfrm>
            <a:off x="219225" y="50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700">
                <a:latin typeface="Comfortaa"/>
                <a:ea typeface="Comfortaa"/>
                <a:cs typeface="Comfortaa"/>
                <a:sym typeface="Comfortaa"/>
              </a:rPr>
              <a:t>b.    Une table, une requête</a:t>
            </a:r>
            <a:endParaRPr sz="1588">
              <a:latin typeface="Comfortaa"/>
              <a:ea typeface="Comfortaa"/>
              <a:cs typeface="Comfortaa"/>
              <a:sym typeface="Comfortaa"/>
            </a:endParaRPr>
          </a:p>
        </p:txBody>
      </p:sp>
      <p:sp>
        <p:nvSpPr>
          <p:cNvPr id="107" name="Google Shape;107;p18"/>
          <p:cNvSpPr txBox="1"/>
          <p:nvPr/>
        </p:nvSpPr>
        <p:spPr>
          <a:xfrm>
            <a:off x="219225" y="1539375"/>
            <a:ext cx="2435400" cy="213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fr" sz="1900">
                <a:highlight>
                  <a:schemeClr val="accent4"/>
                </a:highlight>
                <a:latin typeface="Comfortaa"/>
                <a:ea typeface="Comfortaa"/>
                <a:cs typeface="Comfortaa"/>
                <a:sym typeface="Comfortaa"/>
              </a:rPr>
              <a:t>REQUÊTE 1</a:t>
            </a:r>
            <a:r>
              <a:rPr b="1" lang="fr" sz="1900">
                <a:latin typeface="Comfortaa"/>
                <a:ea typeface="Comfortaa"/>
                <a:cs typeface="Comfortaa"/>
                <a:sym typeface="Comfortaa"/>
              </a:rPr>
              <a:t> :</a:t>
            </a:r>
            <a:endParaRPr b="1" sz="1900">
              <a:latin typeface="Comfortaa"/>
              <a:ea typeface="Comfortaa"/>
              <a:cs typeface="Comfortaa"/>
              <a:sym typeface="Comfortaa"/>
            </a:endParaRPr>
          </a:p>
          <a:p>
            <a:pPr indent="0" lvl="0" marL="0" rtl="0" algn="just">
              <a:spcBef>
                <a:spcPts val="0"/>
              </a:spcBef>
              <a:spcAft>
                <a:spcPts val="0"/>
              </a:spcAft>
              <a:buNone/>
            </a:pPr>
            <a:r>
              <a:t/>
            </a:r>
            <a:endParaRPr b="1" sz="1900">
              <a:latin typeface="Comfortaa"/>
              <a:ea typeface="Comfortaa"/>
              <a:cs typeface="Comfortaa"/>
              <a:sym typeface="Comfortaa"/>
            </a:endParaRPr>
          </a:p>
          <a:p>
            <a:pPr indent="0" lvl="0" marL="0" rtl="0" algn="just">
              <a:spcBef>
                <a:spcPts val="0"/>
              </a:spcBef>
              <a:spcAft>
                <a:spcPts val="0"/>
              </a:spcAft>
              <a:buNone/>
            </a:pPr>
            <a:r>
              <a:rPr b="1" lang="fr" sz="1900">
                <a:latin typeface="Comfortaa"/>
                <a:ea typeface="Comfortaa"/>
                <a:cs typeface="Comfortaa"/>
                <a:sym typeface="Comfortaa"/>
              </a:rPr>
              <a:t>A</a:t>
            </a:r>
            <a:r>
              <a:rPr b="1" lang="fr">
                <a:latin typeface="Comfortaa"/>
                <a:ea typeface="Comfortaa"/>
                <a:cs typeface="Comfortaa"/>
                <a:sym typeface="Comfortaa"/>
              </a:rPr>
              <a:t>fficher </a:t>
            </a:r>
            <a:r>
              <a:rPr b="1" lang="fr">
                <a:solidFill>
                  <a:schemeClr val="dk1"/>
                </a:solidFill>
                <a:latin typeface="Comfortaa"/>
                <a:ea typeface="Comfortaa"/>
                <a:cs typeface="Comfortaa"/>
                <a:sym typeface="Comfortaa"/>
              </a:rPr>
              <a:t>pour chaque triplet (jour, pays de l’évènement, langue de l’article), </a:t>
            </a:r>
            <a:r>
              <a:rPr b="1" lang="fr">
                <a:latin typeface="Comfortaa"/>
                <a:ea typeface="Comfortaa"/>
                <a:cs typeface="Comfortaa"/>
                <a:sym typeface="Comfortaa"/>
              </a:rPr>
              <a:t>le nombre d’articles/évènements qui parlent du COVID. </a:t>
            </a:r>
            <a:endParaRPr b="1" sz="2000">
              <a:latin typeface="Comfortaa"/>
              <a:ea typeface="Comfortaa"/>
              <a:cs typeface="Comfortaa"/>
              <a:sym typeface="Comfortaa"/>
            </a:endParaRPr>
          </a:p>
        </p:txBody>
      </p:sp>
      <p:sp>
        <p:nvSpPr>
          <p:cNvPr id="108" name="Google Shape;10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09" name="Google Shape;109;p18"/>
          <p:cNvPicPr preferRelativeResize="0"/>
          <p:nvPr/>
        </p:nvPicPr>
        <p:blipFill>
          <a:blip r:embed="rId3">
            <a:alphaModFix/>
          </a:blip>
          <a:stretch>
            <a:fillRect/>
          </a:stretch>
        </p:blipFill>
        <p:spPr>
          <a:xfrm>
            <a:off x="2733370" y="1123175"/>
            <a:ext cx="5946381" cy="393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13" name="Shape 113"/>
        <p:cNvGrpSpPr/>
        <p:nvPr/>
      </p:nvGrpSpPr>
      <p:grpSpPr>
        <a:xfrm>
          <a:off x="0" y="0"/>
          <a:ext cx="0" cy="0"/>
          <a:chOff x="0" y="0"/>
          <a:chExt cx="0" cy="0"/>
        </a:xfrm>
      </p:grpSpPr>
      <p:sp>
        <p:nvSpPr>
          <p:cNvPr id="114" name="Google Shape;114;p19"/>
          <p:cNvSpPr/>
          <p:nvPr/>
        </p:nvSpPr>
        <p:spPr>
          <a:xfrm>
            <a:off x="0" y="1079700"/>
            <a:ext cx="9144000" cy="406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0" y="0"/>
            <a:ext cx="9144000" cy="1079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nvSpPr>
        <p:spPr>
          <a:xfrm>
            <a:off x="219213" y="116500"/>
            <a:ext cx="6711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500">
                <a:latin typeface="Comfortaa"/>
                <a:ea typeface="Comfortaa"/>
                <a:cs typeface="Comfortaa"/>
                <a:sym typeface="Comfortaa"/>
              </a:rPr>
              <a:t>2.  LES DONNÉES</a:t>
            </a:r>
            <a:endParaRPr b="1" sz="2500">
              <a:latin typeface="Comfortaa"/>
              <a:ea typeface="Comfortaa"/>
              <a:cs typeface="Comfortaa"/>
              <a:sym typeface="Comfortaa"/>
            </a:endParaRPr>
          </a:p>
        </p:txBody>
      </p:sp>
      <p:sp>
        <p:nvSpPr>
          <p:cNvPr id="117" name="Google Shape;117;p19"/>
          <p:cNvSpPr txBox="1"/>
          <p:nvPr>
            <p:ph type="title"/>
          </p:nvPr>
        </p:nvSpPr>
        <p:spPr>
          <a:xfrm>
            <a:off x="219225" y="50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700">
                <a:latin typeface="Comfortaa"/>
                <a:ea typeface="Comfortaa"/>
                <a:cs typeface="Comfortaa"/>
                <a:sym typeface="Comfortaa"/>
              </a:rPr>
              <a:t>b.    Une table, une requête</a:t>
            </a:r>
            <a:endParaRPr sz="1588">
              <a:latin typeface="Comfortaa"/>
              <a:ea typeface="Comfortaa"/>
              <a:cs typeface="Comfortaa"/>
              <a:sym typeface="Comfortaa"/>
            </a:endParaRPr>
          </a:p>
        </p:txBody>
      </p:sp>
      <p:sp>
        <p:nvSpPr>
          <p:cNvPr id="118" name="Google Shape;11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19" name="Google Shape;119;p19"/>
          <p:cNvSpPr txBox="1"/>
          <p:nvPr/>
        </p:nvSpPr>
        <p:spPr>
          <a:xfrm>
            <a:off x="219225" y="1539375"/>
            <a:ext cx="2435400" cy="213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fr" sz="1900">
                <a:highlight>
                  <a:schemeClr val="accent4"/>
                </a:highlight>
                <a:latin typeface="Comfortaa"/>
                <a:ea typeface="Comfortaa"/>
                <a:cs typeface="Comfortaa"/>
                <a:sym typeface="Comfortaa"/>
              </a:rPr>
              <a:t>REQUÊTE 1</a:t>
            </a:r>
            <a:r>
              <a:rPr b="1" lang="fr" sz="1900">
                <a:latin typeface="Comfortaa"/>
                <a:ea typeface="Comfortaa"/>
                <a:cs typeface="Comfortaa"/>
                <a:sym typeface="Comfortaa"/>
              </a:rPr>
              <a:t> :</a:t>
            </a:r>
            <a:endParaRPr b="1" sz="1900">
              <a:latin typeface="Comfortaa"/>
              <a:ea typeface="Comfortaa"/>
              <a:cs typeface="Comfortaa"/>
              <a:sym typeface="Comfortaa"/>
            </a:endParaRPr>
          </a:p>
          <a:p>
            <a:pPr indent="0" lvl="0" marL="0" rtl="0" algn="just">
              <a:spcBef>
                <a:spcPts val="0"/>
              </a:spcBef>
              <a:spcAft>
                <a:spcPts val="0"/>
              </a:spcAft>
              <a:buNone/>
            </a:pPr>
            <a:r>
              <a:t/>
            </a:r>
            <a:endParaRPr b="1" sz="1900">
              <a:latin typeface="Comfortaa"/>
              <a:ea typeface="Comfortaa"/>
              <a:cs typeface="Comfortaa"/>
              <a:sym typeface="Comfortaa"/>
            </a:endParaRPr>
          </a:p>
          <a:p>
            <a:pPr indent="0" lvl="0" marL="0" rtl="0" algn="just">
              <a:spcBef>
                <a:spcPts val="0"/>
              </a:spcBef>
              <a:spcAft>
                <a:spcPts val="0"/>
              </a:spcAft>
              <a:buNone/>
            </a:pPr>
            <a:r>
              <a:rPr b="1" lang="fr" sz="1900">
                <a:latin typeface="Comfortaa"/>
                <a:ea typeface="Comfortaa"/>
                <a:cs typeface="Comfortaa"/>
                <a:sym typeface="Comfortaa"/>
              </a:rPr>
              <a:t>A</a:t>
            </a:r>
            <a:r>
              <a:rPr b="1" lang="fr">
                <a:latin typeface="Comfortaa"/>
                <a:ea typeface="Comfortaa"/>
                <a:cs typeface="Comfortaa"/>
                <a:sym typeface="Comfortaa"/>
              </a:rPr>
              <a:t>fficher </a:t>
            </a:r>
            <a:r>
              <a:rPr b="1" lang="fr">
                <a:solidFill>
                  <a:schemeClr val="dk1"/>
                </a:solidFill>
                <a:latin typeface="Comfortaa"/>
                <a:ea typeface="Comfortaa"/>
                <a:cs typeface="Comfortaa"/>
                <a:sym typeface="Comfortaa"/>
              </a:rPr>
              <a:t>pour chaque triplet (jour, pays de l’évènement, langue de l’article), </a:t>
            </a:r>
            <a:r>
              <a:rPr b="1" lang="fr">
                <a:latin typeface="Comfortaa"/>
                <a:ea typeface="Comfortaa"/>
                <a:cs typeface="Comfortaa"/>
                <a:sym typeface="Comfortaa"/>
              </a:rPr>
              <a:t>le nombre d’articles/évènements qui parlent du COVID. </a:t>
            </a:r>
            <a:endParaRPr b="1" sz="2000">
              <a:latin typeface="Comfortaa"/>
              <a:ea typeface="Comfortaa"/>
              <a:cs typeface="Comfortaa"/>
              <a:sym typeface="Comfortaa"/>
            </a:endParaRPr>
          </a:p>
        </p:txBody>
      </p:sp>
      <p:pic>
        <p:nvPicPr>
          <p:cNvPr id="120" name="Google Shape;120;p19"/>
          <p:cNvPicPr preferRelativeResize="0"/>
          <p:nvPr/>
        </p:nvPicPr>
        <p:blipFill>
          <a:blip r:embed="rId3">
            <a:alphaModFix/>
          </a:blip>
          <a:stretch>
            <a:fillRect/>
          </a:stretch>
        </p:blipFill>
        <p:spPr>
          <a:xfrm>
            <a:off x="2664872" y="1079700"/>
            <a:ext cx="6479129" cy="406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24" name="Shape 124"/>
        <p:cNvGrpSpPr/>
        <p:nvPr/>
      </p:nvGrpSpPr>
      <p:grpSpPr>
        <a:xfrm>
          <a:off x="0" y="0"/>
          <a:ext cx="0" cy="0"/>
          <a:chOff x="0" y="0"/>
          <a:chExt cx="0" cy="0"/>
        </a:xfrm>
      </p:grpSpPr>
      <p:sp>
        <p:nvSpPr>
          <p:cNvPr id="125" name="Google Shape;125;p20"/>
          <p:cNvSpPr/>
          <p:nvPr/>
        </p:nvSpPr>
        <p:spPr>
          <a:xfrm>
            <a:off x="0" y="1079700"/>
            <a:ext cx="9144000" cy="406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0" y="0"/>
            <a:ext cx="9144000" cy="1079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219213" y="116500"/>
            <a:ext cx="6711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500">
                <a:latin typeface="Comfortaa"/>
                <a:ea typeface="Comfortaa"/>
                <a:cs typeface="Comfortaa"/>
                <a:sym typeface="Comfortaa"/>
              </a:rPr>
              <a:t>2.  LES DONNÉES</a:t>
            </a:r>
            <a:endParaRPr b="1" sz="2500">
              <a:latin typeface="Comfortaa"/>
              <a:ea typeface="Comfortaa"/>
              <a:cs typeface="Comfortaa"/>
              <a:sym typeface="Comfortaa"/>
            </a:endParaRPr>
          </a:p>
        </p:txBody>
      </p:sp>
      <p:sp>
        <p:nvSpPr>
          <p:cNvPr id="128" name="Google Shape;128;p20"/>
          <p:cNvSpPr txBox="1"/>
          <p:nvPr>
            <p:ph type="title"/>
          </p:nvPr>
        </p:nvSpPr>
        <p:spPr>
          <a:xfrm>
            <a:off x="219225" y="50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700">
                <a:latin typeface="Comfortaa"/>
                <a:ea typeface="Comfortaa"/>
                <a:cs typeface="Comfortaa"/>
                <a:sym typeface="Comfortaa"/>
              </a:rPr>
              <a:t>b.    Une table, une requête</a:t>
            </a:r>
            <a:endParaRPr sz="1588">
              <a:latin typeface="Comfortaa"/>
              <a:ea typeface="Comfortaa"/>
              <a:cs typeface="Comfortaa"/>
              <a:sym typeface="Comfortaa"/>
            </a:endParaRPr>
          </a:p>
        </p:txBody>
      </p:sp>
      <p:sp>
        <p:nvSpPr>
          <p:cNvPr id="129" name="Google Shape;129;p20"/>
          <p:cNvSpPr txBox="1"/>
          <p:nvPr/>
        </p:nvSpPr>
        <p:spPr>
          <a:xfrm>
            <a:off x="154325" y="1554475"/>
            <a:ext cx="2571000" cy="2493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fr" sz="1900">
                <a:highlight>
                  <a:schemeClr val="accent4"/>
                </a:highlight>
                <a:latin typeface="Comfortaa"/>
                <a:ea typeface="Comfortaa"/>
                <a:cs typeface="Comfortaa"/>
                <a:sym typeface="Comfortaa"/>
              </a:rPr>
              <a:t>REQUÊTE 2</a:t>
            </a:r>
            <a:r>
              <a:rPr b="1" lang="fr" sz="1900">
                <a:latin typeface="Comfortaa"/>
                <a:ea typeface="Comfortaa"/>
                <a:cs typeface="Comfortaa"/>
                <a:sym typeface="Comfortaa"/>
              </a:rPr>
              <a:t> : </a:t>
            </a:r>
            <a:endParaRPr b="1" sz="1900">
              <a:latin typeface="Comfortaa"/>
              <a:ea typeface="Comfortaa"/>
              <a:cs typeface="Comfortaa"/>
              <a:sym typeface="Comfortaa"/>
            </a:endParaRPr>
          </a:p>
          <a:p>
            <a:pPr indent="0" lvl="0" marL="0" rtl="0" algn="just">
              <a:spcBef>
                <a:spcPts val="0"/>
              </a:spcBef>
              <a:spcAft>
                <a:spcPts val="0"/>
              </a:spcAft>
              <a:buNone/>
            </a:pPr>
            <a:r>
              <a:t/>
            </a:r>
            <a:endParaRPr b="1">
              <a:latin typeface="Comfortaa"/>
              <a:ea typeface="Comfortaa"/>
              <a:cs typeface="Comfortaa"/>
              <a:sym typeface="Comfortaa"/>
            </a:endParaRPr>
          </a:p>
          <a:p>
            <a:pPr indent="0" lvl="0" marL="0" rtl="0" algn="just">
              <a:spcBef>
                <a:spcPts val="0"/>
              </a:spcBef>
              <a:spcAft>
                <a:spcPts val="0"/>
              </a:spcAft>
              <a:buNone/>
            </a:pPr>
            <a:r>
              <a:rPr b="1" lang="fr" sz="1900">
                <a:solidFill>
                  <a:schemeClr val="dk1"/>
                </a:solidFill>
                <a:latin typeface="Comfortaa"/>
                <a:ea typeface="Comfortaa"/>
                <a:cs typeface="Comfortaa"/>
                <a:sym typeface="Comfortaa"/>
              </a:rPr>
              <a:t>A</a:t>
            </a:r>
            <a:r>
              <a:rPr b="1" lang="fr">
                <a:latin typeface="Comfortaa"/>
                <a:ea typeface="Comfortaa"/>
                <a:cs typeface="Comfortaa"/>
                <a:sym typeface="Comfortaa"/>
              </a:rPr>
              <a:t>ffichez les évènements qui ont eu lieu dans </a:t>
            </a:r>
            <a:r>
              <a:rPr b="1" lang="fr">
                <a:solidFill>
                  <a:schemeClr val="dk1"/>
                </a:solidFill>
                <a:latin typeface="Comfortaa"/>
                <a:ea typeface="Comfortaa"/>
                <a:cs typeface="Comfortaa"/>
                <a:sym typeface="Comfortaa"/>
              </a:rPr>
              <a:t>un pays donné en paramètre, </a:t>
            </a:r>
            <a:r>
              <a:rPr b="1" lang="fr">
                <a:latin typeface="Comfortaa"/>
                <a:ea typeface="Comfortaa"/>
                <a:cs typeface="Comfortaa"/>
                <a:sym typeface="Comfortaa"/>
              </a:rPr>
              <a:t> triées par le nombre de mentions (tri décroissant) et une agrégation par jour/mois/année.</a:t>
            </a:r>
            <a:endParaRPr b="1" sz="2100">
              <a:latin typeface="Comfortaa"/>
              <a:ea typeface="Comfortaa"/>
              <a:cs typeface="Comfortaa"/>
              <a:sym typeface="Comfortaa"/>
            </a:endParaRPr>
          </a:p>
        </p:txBody>
      </p:sp>
      <p:sp>
        <p:nvSpPr>
          <p:cNvPr id="130" name="Google Shape;13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31" name="Google Shape;131;p20"/>
          <p:cNvPicPr preferRelativeResize="0"/>
          <p:nvPr/>
        </p:nvPicPr>
        <p:blipFill>
          <a:blip r:embed="rId3">
            <a:alphaModFix/>
          </a:blip>
          <a:stretch>
            <a:fillRect/>
          </a:stretch>
        </p:blipFill>
        <p:spPr>
          <a:xfrm>
            <a:off x="2725325" y="1129900"/>
            <a:ext cx="6014500" cy="396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35" name="Shape 135"/>
        <p:cNvGrpSpPr/>
        <p:nvPr/>
      </p:nvGrpSpPr>
      <p:grpSpPr>
        <a:xfrm>
          <a:off x="0" y="0"/>
          <a:ext cx="0" cy="0"/>
          <a:chOff x="0" y="0"/>
          <a:chExt cx="0" cy="0"/>
        </a:xfrm>
      </p:grpSpPr>
      <p:sp>
        <p:nvSpPr>
          <p:cNvPr id="136" name="Google Shape;136;p21"/>
          <p:cNvSpPr/>
          <p:nvPr/>
        </p:nvSpPr>
        <p:spPr>
          <a:xfrm>
            <a:off x="0" y="1079700"/>
            <a:ext cx="9144000" cy="406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0" y="0"/>
            <a:ext cx="9144000" cy="1079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nvSpPr>
        <p:spPr>
          <a:xfrm>
            <a:off x="219213" y="116500"/>
            <a:ext cx="6711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500">
                <a:latin typeface="Comfortaa"/>
                <a:ea typeface="Comfortaa"/>
                <a:cs typeface="Comfortaa"/>
                <a:sym typeface="Comfortaa"/>
              </a:rPr>
              <a:t>2.  LES DONNÉES</a:t>
            </a:r>
            <a:endParaRPr b="1" sz="2500">
              <a:latin typeface="Comfortaa"/>
              <a:ea typeface="Comfortaa"/>
              <a:cs typeface="Comfortaa"/>
              <a:sym typeface="Comfortaa"/>
            </a:endParaRPr>
          </a:p>
        </p:txBody>
      </p:sp>
      <p:sp>
        <p:nvSpPr>
          <p:cNvPr id="139" name="Google Shape;139;p21"/>
          <p:cNvSpPr txBox="1"/>
          <p:nvPr>
            <p:ph type="title"/>
          </p:nvPr>
        </p:nvSpPr>
        <p:spPr>
          <a:xfrm>
            <a:off x="219225" y="50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700">
                <a:latin typeface="Comfortaa"/>
                <a:ea typeface="Comfortaa"/>
                <a:cs typeface="Comfortaa"/>
                <a:sym typeface="Comfortaa"/>
              </a:rPr>
              <a:t>b.    Une table, une requête</a:t>
            </a:r>
            <a:endParaRPr sz="1588">
              <a:latin typeface="Comfortaa"/>
              <a:ea typeface="Comfortaa"/>
              <a:cs typeface="Comfortaa"/>
              <a:sym typeface="Comfortaa"/>
            </a:endParaRPr>
          </a:p>
        </p:txBody>
      </p:sp>
      <p:sp>
        <p:nvSpPr>
          <p:cNvPr id="140" name="Google Shape;140;p21"/>
          <p:cNvSpPr txBox="1"/>
          <p:nvPr/>
        </p:nvSpPr>
        <p:spPr>
          <a:xfrm>
            <a:off x="154325" y="1554475"/>
            <a:ext cx="2571000" cy="2493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fr" sz="1900">
                <a:highlight>
                  <a:schemeClr val="accent4"/>
                </a:highlight>
                <a:latin typeface="Comfortaa"/>
                <a:ea typeface="Comfortaa"/>
                <a:cs typeface="Comfortaa"/>
                <a:sym typeface="Comfortaa"/>
              </a:rPr>
              <a:t>REQUÊTE 2</a:t>
            </a:r>
            <a:r>
              <a:rPr b="1" lang="fr" sz="1900">
                <a:latin typeface="Comfortaa"/>
                <a:ea typeface="Comfortaa"/>
                <a:cs typeface="Comfortaa"/>
                <a:sym typeface="Comfortaa"/>
              </a:rPr>
              <a:t> : </a:t>
            </a:r>
            <a:endParaRPr b="1" sz="1900">
              <a:latin typeface="Comfortaa"/>
              <a:ea typeface="Comfortaa"/>
              <a:cs typeface="Comfortaa"/>
              <a:sym typeface="Comfortaa"/>
            </a:endParaRPr>
          </a:p>
          <a:p>
            <a:pPr indent="0" lvl="0" marL="0" rtl="0" algn="just">
              <a:spcBef>
                <a:spcPts val="0"/>
              </a:spcBef>
              <a:spcAft>
                <a:spcPts val="0"/>
              </a:spcAft>
              <a:buNone/>
            </a:pPr>
            <a:r>
              <a:t/>
            </a:r>
            <a:endParaRPr b="1">
              <a:latin typeface="Comfortaa"/>
              <a:ea typeface="Comfortaa"/>
              <a:cs typeface="Comfortaa"/>
              <a:sym typeface="Comfortaa"/>
            </a:endParaRPr>
          </a:p>
          <a:p>
            <a:pPr indent="0" lvl="0" marL="0" rtl="0" algn="just">
              <a:spcBef>
                <a:spcPts val="0"/>
              </a:spcBef>
              <a:spcAft>
                <a:spcPts val="0"/>
              </a:spcAft>
              <a:buNone/>
            </a:pPr>
            <a:r>
              <a:rPr b="1" lang="fr" sz="1900">
                <a:solidFill>
                  <a:schemeClr val="dk1"/>
                </a:solidFill>
                <a:latin typeface="Comfortaa"/>
                <a:ea typeface="Comfortaa"/>
                <a:cs typeface="Comfortaa"/>
                <a:sym typeface="Comfortaa"/>
              </a:rPr>
              <a:t>A</a:t>
            </a:r>
            <a:r>
              <a:rPr b="1" lang="fr">
                <a:latin typeface="Comfortaa"/>
                <a:ea typeface="Comfortaa"/>
                <a:cs typeface="Comfortaa"/>
                <a:sym typeface="Comfortaa"/>
              </a:rPr>
              <a:t>ffichez les évènements qui ont eu lieu dans </a:t>
            </a:r>
            <a:r>
              <a:rPr b="1" lang="fr">
                <a:solidFill>
                  <a:schemeClr val="dk1"/>
                </a:solidFill>
                <a:latin typeface="Comfortaa"/>
                <a:ea typeface="Comfortaa"/>
                <a:cs typeface="Comfortaa"/>
                <a:sym typeface="Comfortaa"/>
              </a:rPr>
              <a:t>un pays donné en paramètre, </a:t>
            </a:r>
            <a:r>
              <a:rPr b="1" lang="fr">
                <a:latin typeface="Comfortaa"/>
                <a:ea typeface="Comfortaa"/>
                <a:cs typeface="Comfortaa"/>
                <a:sym typeface="Comfortaa"/>
              </a:rPr>
              <a:t> triées par le nombre de mentions (tri décroissant) et une agrégation par jour/mois/année.</a:t>
            </a:r>
            <a:endParaRPr b="1" sz="2100">
              <a:latin typeface="Comfortaa"/>
              <a:ea typeface="Comfortaa"/>
              <a:cs typeface="Comfortaa"/>
              <a:sym typeface="Comfortaa"/>
            </a:endParaRPr>
          </a:p>
        </p:txBody>
      </p:sp>
      <p:sp>
        <p:nvSpPr>
          <p:cNvPr id="141" name="Google Shape;14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42" name="Google Shape;142;p21"/>
          <p:cNvPicPr preferRelativeResize="0"/>
          <p:nvPr/>
        </p:nvPicPr>
        <p:blipFill>
          <a:blip r:embed="rId3">
            <a:alphaModFix/>
          </a:blip>
          <a:stretch>
            <a:fillRect/>
          </a:stretch>
        </p:blipFill>
        <p:spPr>
          <a:xfrm>
            <a:off x="2664872" y="1079700"/>
            <a:ext cx="6479129" cy="406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