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94" r:id="rId5"/>
    <p:sldId id="296" r:id="rId6"/>
    <p:sldId id="334" r:id="rId7"/>
    <p:sldId id="336" r:id="rId8"/>
    <p:sldId id="298" r:id="rId9"/>
    <p:sldId id="279" r:id="rId10"/>
    <p:sldId id="280" r:id="rId11"/>
    <p:sldId id="281" r:id="rId12"/>
    <p:sldId id="282" r:id="rId13"/>
    <p:sldId id="283" r:id="rId14"/>
    <p:sldId id="333" r:id="rId15"/>
    <p:sldId id="300" r:id="rId16"/>
    <p:sldId id="331" r:id="rId17"/>
    <p:sldId id="273" r:id="rId18"/>
    <p:sldId id="293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4D6830-8B0E-4C25-AB5A-60C15044D311}">
          <p14:sldIdLst>
            <p14:sldId id="294"/>
            <p14:sldId id="296"/>
          </p14:sldIdLst>
        </p14:section>
        <p14:section name="Introduction" id="{57469442-32BA-46CE-A35C-E4D3D5C13067}">
          <p14:sldIdLst>
            <p14:sldId id="334"/>
            <p14:sldId id="336"/>
            <p14:sldId id="298"/>
          </p14:sldIdLst>
        </p14:section>
        <p14:section name="Results and Discussion" id="{B3D2A077-FA25-4B41-89AD-E6725292D4E7}">
          <p14:sldIdLst>
            <p14:sldId id="279"/>
            <p14:sldId id="280"/>
            <p14:sldId id="281"/>
            <p14:sldId id="282"/>
            <p14:sldId id="283"/>
            <p14:sldId id="333"/>
          </p14:sldIdLst>
        </p14:section>
        <p14:section name="Conclusion and Future Works" id="{379EFE0A-FAD6-4C33-A494-8E053A667F67}">
          <p14:sldIdLst>
            <p14:sldId id="300"/>
            <p14:sldId id="331"/>
            <p14:sldId id="273"/>
          </p14:sldIdLst>
        </p14:section>
        <p14:section name="Backup Slides" id="{67C36C07-CB9C-4CB3-A3BD-D127674FAF3E}">
          <p14:sldIdLst>
            <p14:sldId id="293"/>
          </p14:sldIdLst>
        </p14:section>
        <p14:section name="Self" id="{33AE3052-842D-43D1-8ACC-2E920E085A5E}">
          <p14:sldIdLst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FFFF"/>
    <a:srgbClr val="FFCFFF"/>
    <a:srgbClr val="FFFFFF"/>
    <a:srgbClr val="61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0C7D4C-BA27-4726-8AB3-198BE6775DF5}" v="277" dt="2024-05-16T18:59:27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FA400-36B1-49E3-92FD-EB49EF8D802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3FAEA-89E3-4B0E-A48E-0ABBEA40E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12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3FAEA-89E3-4B0E-A48E-0ABBEA40ED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83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3FAEA-89E3-4B0E-A48E-0ABBEA40ED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06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3FAEA-89E3-4B0E-A48E-0ABBEA40ED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32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3FAEA-89E3-4B0E-A48E-0ABBEA40ED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26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3FAEA-89E3-4B0E-A48E-0ABBEA40ED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77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3FAEA-89E3-4B0E-A48E-0ABBEA40ED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58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3FAEA-89E3-4B0E-A48E-0ABBEA40ED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88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3FAEA-89E3-4B0E-A48E-0ABBEA40ED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7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4505-614D-3940-B5FF-541428983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8607C-B3FC-460C-6186-610DD7D52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F501E-B91E-9658-D58D-D222BF28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F2DE-39B9-4DAA-8FC5-01B62327CB16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DDB2C-E5D3-758E-A2F8-4FCCAA09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Computational Nuclear Materials Group – Dept. of Nuclear Engineering, Penn State, April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0579A-B208-F359-1963-19A6BD30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7421-5EB4-47EB-B450-52A72DC73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7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DFA8-1E57-D14E-10E1-0E9338D1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0F0AE-C571-4FEF-0D82-A4DCAFB8C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D7FAD-913B-FE44-96FC-E1B681E7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1EFE-0091-4FC9-A72B-8F752250CE00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6E865-BEC5-933D-2E5E-E9914EDB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Computational Nuclear Materials Group – Dept. of Nuclear Engineering, Penn State, April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082CF-3201-853C-E804-F21DEA55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7421-5EB4-47EB-B450-52A72DC73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5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98FF4-8610-B2B2-64BB-A78D3A70B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CD680-CAF9-7C6D-E3B2-F4BC9758F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DA6E4-B6DD-568D-4808-D7293639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1C87-555C-4073-92EE-B3BEE13DA577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7181A-960E-3FE4-E031-E27CA996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Computational Nuclear Materials Group – Dept. of Nuclear Engineering, Penn State, April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E2AD9-DB68-B94C-2962-37415872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7421-5EB4-47EB-B450-52A72DC73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0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9A8E-9F76-0F46-ED09-2E861A98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BC1A-39A6-8683-411D-85DAC8C66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B6B42-DE98-F1FE-C6C1-116DA145F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E533-99BB-4852-9AE2-88C001D87869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F8269-46B4-56FE-0676-36962F7A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Computational Nuclear Materials Group – Dept. of Nuclear Engineering, Penn State, April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35D72-9DE2-AAB9-117B-6E4910C8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7421-5EB4-47EB-B450-52A72DC73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4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A29E-AACE-9F3A-1988-675E1671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762D2-8E4B-7DFC-5420-89D30E7D3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62349-117C-AB87-92AD-AA5A5910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AF61-6FE5-4B46-8DBD-EE1FF189C5A3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57F1C-6407-6A4A-D5AB-CBF09885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Computational Nuclear Materials Group – Dept. of Nuclear Engineering, Penn State, April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7B824-CF2B-DFEC-A7DE-E52A7762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7421-5EB4-47EB-B450-52A72DC73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519F-C360-5372-649A-AE4C954D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5EBBE-C8D1-EE9D-C195-71997342B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213B6-BC7C-57F9-46F0-A4670E945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746C5-BB1F-B24F-55CA-AE330E35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7339-9242-4071-8E64-49EAABBBA2F6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41641-2676-6FF5-4BA3-C4D170BC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Computational Nuclear Materials Group – Dept. of Nuclear Engineering, Penn State, April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5FFE8-9710-4022-F3A8-9FF43802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7421-5EB4-47EB-B450-52A72DC73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0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1B77-FC1A-9935-D4C6-5A0F536F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F82C5-D4DE-636F-40BF-DB27AD512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490537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86B72-043E-92D9-9056-811088EE4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1320D-0154-9AF1-4E34-4EED310C0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14EE8-B26B-A974-5644-B6B41A82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32AA-EB78-4098-9E3F-7F60F015A076}" type="datetime1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96436-8FBA-F143-68A2-BA5102A51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Computational Nuclear Materials Group – Dept. of Nuclear Engineering, Penn State, April 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173A4-BF08-217B-A471-425AC9EC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7421-5EB4-47EB-B450-52A72DC73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7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78C9-A841-A894-49D0-EA4F040F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ED6B5-0CBA-80CB-DF1C-ABB67F24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6962-B540-41D3-990D-D59179A6EF1A}" type="datetime1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99874-F2C4-1864-359E-0104D3E3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Computational Nuclear Materials Group – Dept. of Nuclear Engineering, Penn State, April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6D67B-83B9-B402-BE13-F9D4D956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7421-5EB4-47EB-B450-52A72DC73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6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EEC6B-F792-35E4-7203-37854295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95D6-E37A-43A5-9852-F30A1C861291}" type="datetime1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41A88-2D37-14E9-4D93-7B2E41DE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Computational Nuclear Materials Group – Dept. of Nuclear Engineering, Penn State, April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52ADA-F97F-B90A-2956-E9A82CA1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7421-5EB4-47EB-B450-52A72DC73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8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184C-1AF9-6A3E-1E10-E7C81B11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54C02-E841-51E2-9BD5-B26D0BDC3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FD89D-0385-A88C-719E-B0815993C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E4DE5-E54B-05D6-25B7-348AAAC4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1EC3-B242-4377-ABDD-19470F4458EF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9C993-A664-7034-0329-6AE87CB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Computational Nuclear Materials Group – Dept. of Nuclear Engineering, Penn State, April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386C8-A2B7-CFB3-5340-8DB0000F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7421-5EB4-47EB-B450-52A72DC73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7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B672-0811-607A-C31A-81FD9A40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2B4C4-DD4A-D426-BC68-454BDC9D9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B9389-3E44-BFA6-BE1E-FF7260466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8F409-E276-FD59-6566-9174407A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9DE9-E1CB-4203-AAA3-2FF58AC75CA2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57FF5-4135-5848-B04F-A9AFECAB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Computational Nuclear Materials Group – Dept. of Nuclear Engineering, Penn State, April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568B0-D37F-405F-F750-CFE08B92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7421-5EB4-47EB-B450-52A72DC73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C2E8FF-6810-8382-38EC-8F966972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E53FF-7475-A394-418B-593DF6C46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71EC4-44B3-DB6B-5BFF-28C7F087D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07456" y="6356350"/>
            <a:ext cx="880801" cy="3651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B718D39-8163-4426-BACF-0A09EE11B318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120D-58E0-C585-87A6-A6F933F03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8526" y="6356350"/>
            <a:ext cx="7542733" cy="3651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Computational Nuclear Materials Group – Dept. of Nuclear Engineering, Penn State, April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3A071-EA36-DDE1-EA7A-364B6B10E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34776" y="6356350"/>
            <a:ext cx="519023" cy="3651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3EA7421-5EB4-47EB-B450-52A72DC73EA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6BAAB52D-F7AE-2002-E7A9-DB6ABEE34B1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94215"/>
            <a:ext cx="1180381" cy="6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8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36F10C-87BE-C893-98C0-4B69D56DF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6000" dirty="0"/>
              <a:t>Point </a:t>
            </a:r>
            <a:r>
              <a:rPr lang="de-DE" sz="6000" dirty="0" err="1"/>
              <a:t>Defects</a:t>
            </a:r>
            <a:r>
              <a:rPr lang="de-DE" dirty="0"/>
              <a:t> </a:t>
            </a:r>
            <a:r>
              <a:rPr lang="de-DE" sz="6000" dirty="0"/>
              <a:t>in Gallium Nitride (</a:t>
            </a:r>
            <a:r>
              <a:rPr lang="de-DE" sz="6000" dirty="0" err="1"/>
              <a:t>GaN</a:t>
            </a:r>
            <a:r>
              <a:rPr lang="de-DE" sz="6000" dirty="0"/>
              <a:t>)</a:t>
            </a:r>
            <a:br>
              <a:rPr lang="en-US" dirty="0"/>
            </a:br>
            <a:r>
              <a:rPr lang="en-US" dirty="0"/>
              <a:t>---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1496B33-0CD0-0409-B876-9387D5326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Md. Rayid Hasan Mojumder</a:t>
            </a:r>
          </a:p>
          <a:p>
            <a:r>
              <a:rPr lang="en-US" sz="2000" dirty="0"/>
              <a:t>Department of Engineering Science and Mechanics,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Pennsylvania State University – University Park, PA, USA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8BADC-0124-A2EC-E7E1-DDB03F23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E533-99BB-4852-9AE2-88C001D87869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6907C-9709-3D2A-3576-3BB735B11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Nuclear Materials Group – Dept. of Nuclear Engineering, Penn State, April 2024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CD016-03C5-98D2-FF61-856F8C14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7421-5EB4-47EB-B450-52A72DC73E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7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00FA4-D1C5-896F-15FF-5654C74D3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072106-EACF-C40E-48A2-93A8E72E66DA}"/>
              </a:ext>
            </a:extLst>
          </p:cNvPr>
          <p:cNvSpPr txBox="1"/>
          <p:nvPr/>
        </p:nvSpPr>
        <p:spPr>
          <a:xfrm>
            <a:off x="484122" y="284567"/>
            <a:ext cx="8975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Defect Investigation with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PyDefect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cntd</a:t>
            </a:r>
            <a:r>
              <a:rPr lang="en-US" sz="2400" b="1" u="sng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A7102-B3FA-5BBB-2546-F127B948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8A17-DB9A-40F2-B07E-EB73FCE55048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5DA96-9C80-D9B8-DA94-B4BF747F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Rayid Mojumder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2DFFE-47B7-3B96-9AE1-708D9C13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690D-9101-4B91-B713-2EE45EAB1305}" type="slidenum">
              <a:rPr lang="en-US" smtClean="0"/>
              <a:t>10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A7B8B4-9080-9C71-E853-C510F26C3EBF}"/>
              </a:ext>
            </a:extLst>
          </p:cNvPr>
          <p:cNvSpPr txBox="1"/>
          <p:nvPr/>
        </p:nvSpPr>
        <p:spPr>
          <a:xfrm>
            <a:off x="838200" y="953058"/>
            <a:ext cx="5608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elements: vacancy, interstitials, and anti-sites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2653D1-DA67-A233-2F8A-7067B53F3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3473" y="1464966"/>
            <a:ext cx="4331479" cy="3224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E6D80F-5566-41E5-1478-8F3A87FC23A4}"/>
              </a:ext>
            </a:extLst>
          </p:cNvPr>
          <p:cNvSpPr txBox="1"/>
          <p:nvPr/>
        </p:nvSpPr>
        <p:spPr>
          <a:xfrm>
            <a:off x="1740118" y="5205782"/>
            <a:ext cx="6094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Ga_i1:	 [-1, 0, 1, 2, 3]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Ga_i2: 	 [-1, 0, 1, 2, 3]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N_Ga1: 	 [-6, -5, -4, -3, -2, -1, 0]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Va_Ga1:	 [-3, -2, -1, 0, 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C33F53-EF7C-1456-9667-4A17145714FB}"/>
              </a:ext>
            </a:extLst>
          </p:cNvPr>
          <p:cNvSpPr txBox="1"/>
          <p:nvPr/>
        </p:nvSpPr>
        <p:spPr>
          <a:xfrm>
            <a:off x="7225553" y="520578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N_i1: 	 [-3, -2, -1, 0, 1]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N_i2: 	 [-3, -2, -1, 0, 1]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Va_N1:	 [-1, 0, 1, 2, 3]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Ga_N1: 	 [0, 1, 2, 3, 4, 5, 6]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C71E24-3BA7-5055-BA7F-6D00CE03B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0392" y="1457920"/>
            <a:ext cx="4394497" cy="31983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4BB058-01BF-5AC8-4324-CE0EEA63AD7C}"/>
              </a:ext>
            </a:extLst>
          </p:cNvPr>
          <p:cNvSpPr txBox="1"/>
          <p:nvPr/>
        </p:nvSpPr>
        <p:spPr>
          <a:xfrm>
            <a:off x="3149230" y="12803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Ga-rich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240BB9-498D-6650-68C4-920EE5909864}"/>
              </a:ext>
            </a:extLst>
          </p:cNvPr>
          <p:cNvSpPr txBox="1"/>
          <p:nvPr/>
        </p:nvSpPr>
        <p:spPr>
          <a:xfrm>
            <a:off x="7853662" y="115621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N-rich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B9F52E-4AC4-B358-FEEB-4A34BB325472}"/>
              </a:ext>
            </a:extLst>
          </p:cNvPr>
          <p:cNvSpPr txBox="1"/>
          <p:nvPr/>
        </p:nvSpPr>
        <p:spPr>
          <a:xfrm>
            <a:off x="3149230" y="4675710"/>
            <a:ext cx="617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Formation Energy Diagram (extended to HSE BG = 3.45 eV)</a:t>
            </a:r>
          </a:p>
        </p:txBody>
      </p:sp>
    </p:spTree>
    <p:extLst>
      <p:ext uri="{BB962C8B-B14F-4D97-AF65-F5344CB8AC3E}">
        <p14:creationId xmlns:p14="http://schemas.microsoft.com/office/powerpoint/2010/main" val="3663497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CF35-0247-FC97-8E87-5241FA6A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 </a:t>
            </a:r>
            <a:r>
              <a:rPr lang="en-US" baseline="-25000" dirty="0" err="1"/>
              <a:t>cntd</a:t>
            </a:r>
            <a:r>
              <a:rPr lang="en-US" baseline="-25000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6530F-192D-7AFA-9A45-7586F00B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7339-9242-4071-8E64-49EAABBBA2F6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533EF-ED04-8695-D2BD-1A365CC6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Computational Nuclear Materials Group – Dept. of Nuclear Engineering, Penn State, April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DAA49-808E-5F10-950C-0F668E91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7421-5EB4-47EB-B450-52A72DC73EA2}" type="slidenum">
              <a:rPr lang="en-US" smtClean="0"/>
              <a:t>11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4AA4A-7DD6-69B7-35F5-6B36F594EE3D}"/>
              </a:ext>
            </a:extLst>
          </p:cNvPr>
          <p:cNvSpPr txBox="1"/>
          <p:nvPr/>
        </p:nvSpPr>
        <p:spPr>
          <a:xfrm>
            <a:off x="953906" y="1195552"/>
            <a:ext cx="10399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E54376-1295-B859-6ACA-73F740E7EF73}"/>
              </a:ext>
            </a:extLst>
          </p:cNvPr>
          <p:cNvSpPr txBox="1"/>
          <p:nvPr/>
        </p:nvSpPr>
        <p:spPr>
          <a:xfrm>
            <a:off x="2602988" y="5077673"/>
            <a:ext cx="2528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work, BG = 1.7 eV)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5850B0-A4F8-10B5-70BC-683D6CE5FEA8}"/>
              </a:ext>
            </a:extLst>
          </p:cNvPr>
          <p:cNvGrpSpPr/>
          <p:nvPr/>
        </p:nvGrpSpPr>
        <p:grpSpPr>
          <a:xfrm>
            <a:off x="6505290" y="1626321"/>
            <a:ext cx="2318202" cy="3782763"/>
            <a:chOff x="5240317" y="1986280"/>
            <a:chExt cx="2318202" cy="378276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CAA4C2E-E328-8E57-D52D-C74CBA5F86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78"/>
            <a:stretch/>
          </p:blipFill>
          <p:spPr>
            <a:xfrm>
              <a:off x="5240317" y="2047240"/>
              <a:ext cx="2318202" cy="372180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214CC33-8F67-1821-2C83-AC70DF7D4A71}"/>
                </a:ext>
              </a:extLst>
            </p:cNvPr>
            <p:cNvSpPr/>
            <p:nvPr/>
          </p:nvSpPr>
          <p:spPr>
            <a:xfrm>
              <a:off x="5247640" y="1986280"/>
              <a:ext cx="312420" cy="2567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FED257A-665E-CCD5-FA14-61AA1794A8C4}"/>
              </a:ext>
            </a:extLst>
          </p:cNvPr>
          <p:cNvSpPr txBox="1"/>
          <p:nvPr/>
        </p:nvSpPr>
        <p:spPr>
          <a:xfrm>
            <a:off x="7105996" y="5428828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(BG = 1.71 eV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64A7A2-D90E-3076-29BB-38C54F914800}"/>
              </a:ext>
            </a:extLst>
          </p:cNvPr>
          <p:cNvSpPr txBox="1"/>
          <p:nvPr/>
        </p:nvSpPr>
        <p:spPr>
          <a:xfrm>
            <a:off x="838200" y="584601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Lyons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npj Comp. Mat. 3, 12 (2017)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335A76-7C84-868C-BECC-F1C454F7D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1729" y="1853653"/>
            <a:ext cx="4331479" cy="322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2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CF35-0247-FC97-8E87-5241FA6A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704A3-F16A-B619-D404-343B7B200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Properties co-doping or p-n junction in </a:t>
            </a:r>
            <a:r>
              <a:rPr lang="en-US" dirty="0" err="1"/>
              <a:t>GaN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Defect captures free e</a:t>
            </a:r>
            <a:r>
              <a:rPr lang="en-US" baseline="30000" dirty="0"/>
              <a:t>- </a:t>
            </a:r>
            <a:r>
              <a:rPr lang="en-US" dirty="0"/>
              <a:t>capture</a:t>
            </a:r>
          </a:p>
          <a:p>
            <a:pPr lvl="1"/>
            <a:r>
              <a:rPr lang="en-US" dirty="0"/>
              <a:t>Electrical and optical properties altered</a:t>
            </a:r>
          </a:p>
          <a:p>
            <a:r>
              <a:rPr lang="en-US" dirty="0"/>
              <a:t>Future considerations: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GaN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with vacancy, interstitials,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antisites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GaN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with vacancy, interstitials,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antisites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and Si (n-type)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GaN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with vacancy, interstitials, 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antisites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, and Mg (p-type)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</a:rPr>
              <a:t>Other impurities: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Shallow dopants: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Donor dopants: Si, Ga, O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Acceptor dopants: Mg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Deep dopants: 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Cation-site acceptors: Zn, Cd, Be, and Ca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C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Rear earth dopants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Unintentional – Fe, H, C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6530F-192D-7AFA-9A45-7586F00B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7339-9242-4071-8E64-49EAABBBA2F6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533EF-ED04-8695-D2BD-1A365CC6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Nuclear Materials Group – Dept. of Nuclear Engineering, Penn State, April 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DAA49-808E-5F10-950C-0F668E91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7421-5EB4-47EB-B450-52A72DC73E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02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CF35-0247-FC97-8E87-5241FA6A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704A3-F16A-B619-D404-343B7B200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608820" cy="4351338"/>
          </a:xfrm>
        </p:spPr>
        <p:txBody>
          <a:bodyPr/>
          <a:lstStyle/>
          <a:p>
            <a:r>
              <a:rPr lang="en-US" dirty="0"/>
              <a:t>Defect formation energy – DOPED package</a:t>
            </a:r>
          </a:p>
          <a:p>
            <a:r>
              <a:rPr lang="en-US" dirty="0"/>
              <a:t>Potential file generation – ML + AIMD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6530F-192D-7AFA-9A45-7586F00B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7339-9242-4071-8E64-49EAABBBA2F6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533EF-ED04-8695-D2BD-1A365CC6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Nuclear Materials Group – Dept. of Nuclear Engineering, Penn State, April 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DAA49-808E-5F10-950C-0F668E91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7421-5EB4-47EB-B450-52A72DC73E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95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A7A2AA8-26FB-085B-8976-B6DE5F785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all!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CBCC7F93-C4A1-E54C-0C4D-470FB99B5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0FE933-EA4D-72DD-D287-308B07AE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32AA-EB78-4098-9E3F-7F60F015A076}" type="datetime1">
              <a:rPr lang="en-US" smtClean="0"/>
              <a:t>5/16/2024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631BF3-D726-DD81-B44B-4F7892CB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Computational Nuclear Materials Group – Dept. of Nuclear Engineering, Penn State, April 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28F2A7-053E-132D-7FA4-4EB3AF00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7421-5EB4-47EB-B450-52A72DC73E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9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A7A2AA8-26FB-085B-8976-B6DE5F785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0FE933-EA4D-72DD-D287-308B07AE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32AA-EB78-4098-9E3F-7F60F015A076}" type="datetime1">
              <a:rPr lang="en-US" smtClean="0"/>
              <a:t>5/16/2024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631BF3-D726-DD81-B44B-4F7892CB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Computational Nuclear Materials Group – Dept. of Nuclear Engineering, Penn State, April 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28F2A7-053E-132D-7FA4-4EB3AF00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7421-5EB4-47EB-B450-52A72DC73EA2}" type="slidenum">
              <a:rPr lang="en-US" smtClean="0"/>
              <a:t>15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D5752-1238-16EB-8265-F6B553BC8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Copyright belongs to the respective sources, demonstrated purpose only</a:t>
            </a:r>
          </a:p>
        </p:txBody>
      </p:sp>
    </p:spTree>
    <p:extLst>
      <p:ext uri="{BB962C8B-B14F-4D97-AF65-F5344CB8AC3E}">
        <p14:creationId xmlns:p14="http://schemas.microsoft.com/office/powerpoint/2010/main" val="1368137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0FE933-EA4D-72DD-D287-308B07AE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32AA-EB78-4098-9E3F-7F60F015A076}" type="datetime1">
              <a:rPr lang="en-US" smtClean="0"/>
              <a:t>5/16/2024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631BF3-D726-DD81-B44B-4F7892CB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Computational Nuclear Materials Group – Dept. of Nuclear Engineering, Penn State, April 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28F2A7-053E-132D-7FA4-4EB3AF00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7421-5EB4-47EB-B450-52A72DC73EA2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100732-D057-93B6-4718-6C0654ED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06440" cy="1325563"/>
          </a:xfrm>
        </p:spPr>
        <p:txBody>
          <a:bodyPr/>
          <a:lstStyle/>
          <a:p>
            <a:r>
              <a:rPr lang="en-US" dirty="0"/>
              <a:t>Calculation of Lattice constants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5A868-6222-559B-557D-0AA909E49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277" y="972253"/>
            <a:ext cx="5728522" cy="535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26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0FE933-EA4D-72DD-D287-308B07AE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32AA-EB78-4098-9E3F-7F60F015A076}" type="datetime1">
              <a:rPr lang="en-US" smtClean="0"/>
              <a:t>5/16/2024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631BF3-D726-DD81-B44B-4F7892CB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Computational Nuclear Materials Group – Dept. of Nuclear Engineering, Penn State, April 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28F2A7-053E-132D-7FA4-4EB3AF00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7421-5EB4-47EB-B450-52A72DC73EA2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100732-D057-93B6-4718-6C0654ED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Formation Energy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B3482A-7392-7EDD-D9A4-705067E97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55" y="1513839"/>
            <a:ext cx="5648341" cy="4491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EBBC8F-69AB-14AD-A865-30483D36E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735" y="2127730"/>
            <a:ext cx="5779901" cy="247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61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0FE933-EA4D-72DD-D287-308B07AE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32AA-EB78-4098-9E3F-7F60F015A076}" type="datetime1">
              <a:rPr lang="en-US" smtClean="0"/>
              <a:t>5/16/2024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631BF3-D726-DD81-B44B-4F7892CB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Computational Nuclear Materials Group – Dept. of Nuclear Engineering, Penn State, April 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28F2A7-053E-132D-7FA4-4EB3AF00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7421-5EB4-47EB-B450-52A72DC73EA2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100732-D057-93B6-4718-6C0654ED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Formation Energy Diagram </a:t>
            </a:r>
            <a:r>
              <a:rPr lang="en-US" baseline="-25000" dirty="0" err="1"/>
              <a:t>cntd</a:t>
            </a:r>
            <a:r>
              <a:rPr lang="en-US" baseline="-25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02160-C4B4-1104-DB01-7DC203AE5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7330"/>
            <a:ext cx="5970113" cy="23364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4E5053-7EC7-6FDB-B4BE-F6C834DEA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776" y="4054344"/>
            <a:ext cx="5827697" cy="211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73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0FE933-EA4D-72DD-D287-308B07AE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32AA-EB78-4098-9E3F-7F60F015A076}" type="datetime1">
              <a:rPr lang="en-US" smtClean="0"/>
              <a:t>5/16/2024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631BF3-D726-DD81-B44B-4F7892CB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Computational Nuclear Materials Group – Dept. of Nuclear Engineering, Penn State, April 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28F2A7-053E-132D-7FA4-4EB3AF00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7421-5EB4-47EB-B450-52A72DC73EA2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100732-D057-93B6-4718-6C0654ED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Formation Energy Diagram </a:t>
            </a:r>
            <a:r>
              <a:rPr lang="en-US" baseline="-25000" dirty="0" err="1"/>
              <a:t>cntd</a:t>
            </a:r>
            <a:r>
              <a:rPr lang="en-US" baseline="-250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71756A-4B5C-76D9-BC45-31E9E7547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9817"/>
            <a:ext cx="6839905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4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712C-A4CA-3DE9-D725-17797D6E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7EB4-E1B3-E293-CB04-BEF5FDE0D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Results and Discussion</a:t>
            </a:r>
          </a:p>
          <a:p>
            <a:r>
              <a:rPr lang="en-US" dirty="0"/>
              <a:t>Conclusion and Future 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0F89-B4CF-B0B2-55AE-77C66D18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E533-99BB-4852-9AE2-88C001D87869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B95C-F63C-CBFF-B356-863B022B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Nuclear Materials Group – Dept. of Nuclear Engineering, Penn State, April 2024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F8420-4A49-D91E-180E-30AD33BF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7421-5EB4-47EB-B450-52A72DC73E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72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0FE933-EA4D-72DD-D287-308B07AE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32AA-EB78-4098-9E3F-7F60F015A076}" type="datetime1">
              <a:rPr lang="en-US" smtClean="0"/>
              <a:t>5/16/2024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631BF3-D726-DD81-B44B-4F7892CB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Computational Nuclear Materials Group – Dept. of Nuclear Engineering, Penn State, April 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28F2A7-053E-132D-7FA4-4EB3AF00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7421-5EB4-47EB-B450-52A72DC73EA2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100732-D057-93B6-4718-6C0654ED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Formation Energy Diagram </a:t>
            </a:r>
            <a:r>
              <a:rPr lang="en-US" baseline="-25000" dirty="0" err="1"/>
              <a:t>cntd</a:t>
            </a:r>
            <a:r>
              <a:rPr lang="en-US" baseline="-250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71756A-4B5C-76D9-BC45-31E9E7547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8283" y="1459817"/>
            <a:ext cx="5999738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19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0FE933-EA4D-72DD-D287-308B07AE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32AA-EB78-4098-9E3F-7F60F015A076}" type="datetime1">
              <a:rPr lang="en-US" smtClean="0"/>
              <a:t>5/16/2024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631BF3-D726-DD81-B44B-4F7892CB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Computational Nuclear Materials Group – Dept. of Nuclear Engineering, Penn State, April 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28F2A7-053E-132D-7FA4-4EB3AF00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7421-5EB4-47EB-B450-52A72DC73EA2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100732-D057-93B6-4718-6C0654ED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Chemical Phase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B3482A-7392-7EDD-D9A4-705067E97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394" y="1833337"/>
            <a:ext cx="5648341" cy="26534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EBBC8F-69AB-14AD-A865-30483D36E8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3735" y="2300594"/>
            <a:ext cx="5779901" cy="213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94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0FE933-EA4D-72DD-D287-308B07AE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32AA-EB78-4098-9E3F-7F60F015A076}" type="datetime1">
              <a:rPr lang="en-US" smtClean="0"/>
              <a:t>5/16/2024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631BF3-D726-DD81-B44B-4F7892CB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Computational Nuclear Materials Group – Dept. of Nuclear Engineering, Penn State, April 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28F2A7-053E-132D-7FA4-4EB3AF00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7421-5EB4-47EB-B450-52A72DC73EA2}" type="slidenum">
              <a:rPr lang="en-US" smtClean="0"/>
              <a:t>22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100732-D057-93B6-4718-6C0654ED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Chemical Phase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72AE7B-E765-5397-3CFD-96C362402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599" y="1528193"/>
            <a:ext cx="5198279" cy="4828157"/>
          </a:xfrm>
          <a:prstGeom prst="rect">
            <a:avLst/>
          </a:prstGeom>
        </p:spPr>
      </p:pic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9FD6DF55-6843-13D4-89DF-9F43DEBC4C0B}"/>
              </a:ext>
            </a:extLst>
          </p:cNvPr>
          <p:cNvSpPr/>
          <p:nvPr/>
        </p:nvSpPr>
        <p:spPr>
          <a:xfrm flipH="1">
            <a:off x="3819312" y="1795327"/>
            <a:ext cx="4075043" cy="4112369"/>
          </a:xfrm>
          <a:prstGeom prst="rtTriangle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C9870A7D-051B-BFFF-65CE-C73B66A0D4DB}"/>
              </a:ext>
            </a:extLst>
          </p:cNvPr>
          <p:cNvSpPr/>
          <p:nvPr/>
        </p:nvSpPr>
        <p:spPr>
          <a:xfrm rot="10800000" flipH="1">
            <a:off x="3819312" y="1795328"/>
            <a:ext cx="4075043" cy="4112369"/>
          </a:xfrm>
          <a:prstGeom prst="rtTriangle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6271C4-B759-19C0-5BB3-50AB246FBE3B}"/>
              </a:ext>
            </a:extLst>
          </p:cNvPr>
          <p:cNvSpPr txBox="1"/>
          <p:nvPr/>
        </p:nvSpPr>
        <p:spPr>
          <a:xfrm>
            <a:off x="4049299" y="3103449"/>
            <a:ext cx="1711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N-rich, because </a:t>
            </a:r>
            <a:r>
              <a:rPr lang="en-US" dirty="0" err="1"/>
              <a:t>poten</a:t>
            </a:r>
            <a:r>
              <a:rPr lang="en-US" dirty="0"/>
              <a:t> of N is higher than of Ga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E6B207-C590-18B8-A126-6E8213A68CB3}"/>
              </a:ext>
            </a:extLst>
          </p:cNvPr>
          <p:cNvSpPr txBox="1"/>
          <p:nvPr/>
        </p:nvSpPr>
        <p:spPr>
          <a:xfrm>
            <a:off x="5471355" y="4331529"/>
            <a:ext cx="1711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Ga-rich, because </a:t>
            </a:r>
            <a:r>
              <a:rPr lang="en-US" dirty="0" err="1"/>
              <a:t>poten</a:t>
            </a:r>
            <a:r>
              <a:rPr lang="en-US" dirty="0"/>
              <a:t> </a:t>
            </a:r>
            <a:r>
              <a:rPr lang="en-US"/>
              <a:t>of Ga </a:t>
            </a:r>
            <a:r>
              <a:rPr lang="en-US" dirty="0"/>
              <a:t>is higher than </a:t>
            </a:r>
            <a:r>
              <a:rPr lang="en-US"/>
              <a:t>of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32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0FE933-EA4D-72DD-D287-308B07AE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32AA-EB78-4098-9E3F-7F60F015A076}" type="datetime1">
              <a:rPr lang="en-US" smtClean="0"/>
              <a:t>5/16/2024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631BF3-D726-DD81-B44B-4F7892CB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Computational Nuclear Materials Group – Dept. of Nuclear Engineering, Penn State, April 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28F2A7-053E-132D-7FA4-4EB3AF00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7421-5EB4-47EB-B450-52A72DC73EA2}" type="slidenum">
              <a:rPr lang="en-US" smtClean="0"/>
              <a:t>23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100732-D057-93B6-4718-6C0654ED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Chemical Phase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4F152D-A780-64E2-A7CF-E337A2EB28C5}"/>
              </a:ext>
            </a:extLst>
          </p:cNvPr>
          <p:cNvSpPr txBox="1"/>
          <p:nvPr/>
        </p:nvSpPr>
        <p:spPr>
          <a:xfrm>
            <a:off x="158261" y="1473747"/>
            <a:ext cx="118754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this diagram, the x-axis represents the chemical potential of Ga and the y-axis represents the chemical potential of N. The line connecting points A and B represents the set of chemical potentials where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GaN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is stable. To the right of the line (toward point A), the conditions are Ga-rich because the chemical potential of Ga is higher and that of N is lower. To the left of the line (toward point B), the conditions are N-rich because the chemical potential of N is higher relative to that of Ga.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Point A, located at the intersection of the x-axis and the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GaN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stability line, would represent the most Ga-rich conditions under which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GaN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is stable. At this point, the chemical potential of Ga is at its highest possible value without forming metallic Ga, and the chemical potential of N is at its lowest.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Point B, at the intersection of the y-axis and the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GaN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stability line, represents the most N-rich conditions under which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GaN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is stable. Here, the chemical potential of N is at its highest possible value without forming molecular N2, and the chemical potential of Ga is at its lowest.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slope of the line is determined by the stoichiometry of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GaN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For every point along this line, the sum of the chemical potentials of Ga and N equals the chemical potential of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GaN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This line essentially is a graphical representation of the reaction: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GaN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 (solid)↔Ga (solid or liquid)+12N2(gas)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GaN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 (solid)↔Ga (solid or liquid)+21​N2​(gas)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So, if you're performing a calculation or an experiment under conditions where you're along this line but closer to point A, you would say you are under Ga-rich conditions. If you're closer to point B, then you're under N-rich conditions. This concept is key when predicting the types of defects and their concentrations during the growth of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GaN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crystals.</a:t>
            </a:r>
          </a:p>
        </p:txBody>
      </p:sp>
    </p:spTree>
    <p:extLst>
      <p:ext uri="{BB962C8B-B14F-4D97-AF65-F5344CB8AC3E}">
        <p14:creationId xmlns:p14="http://schemas.microsoft.com/office/powerpoint/2010/main" val="317133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CF35-0247-FC97-8E87-5241FA6A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704A3-F16A-B619-D404-343B7B200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70070"/>
            <a:ext cx="10433538" cy="2508983"/>
          </a:xfrm>
        </p:spPr>
        <p:txBody>
          <a:bodyPr>
            <a:normAutofit/>
          </a:bodyPr>
          <a:lstStyle/>
          <a:p>
            <a:r>
              <a:rPr lang="en-US" dirty="0"/>
              <a:t>Background on </a:t>
            </a:r>
            <a:r>
              <a:rPr lang="en-US" dirty="0" err="1"/>
              <a:t>GaN</a:t>
            </a:r>
            <a:r>
              <a:rPr lang="en-US" dirty="0"/>
              <a:t> (hexagonal):</a:t>
            </a:r>
          </a:p>
          <a:p>
            <a:pPr lvl="1"/>
            <a:r>
              <a:rPr lang="en-US" dirty="0"/>
              <a:t>Wide direct bandgap (~3.5 eV) – high power and high frequency </a:t>
            </a:r>
          </a:p>
          <a:p>
            <a:pPr lvl="1"/>
            <a:r>
              <a:rPr lang="en-US" dirty="0"/>
              <a:t>High electron mobility (~2000 cm</a:t>
            </a:r>
            <a:r>
              <a:rPr lang="en-US" baseline="30000" dirty="0"/>
              <a:t>2</a:t>
            </a:r>
            <a:r>
              <a:rPr lang="en-US" dirty="0"/>
              <a:t>/Vs)</a:t>
            </a:r>
          </a:p>
          <a:p>
            <a:pPr lvl="1"/>
            <a:r>
              <a:rPr lang="en-US" dirty="0"/>
              <a:t>High breakdown voltage (~3.3 MV/cm)</a:t>
            </a:r>
          </a:p>
          <a:p>
            <a:pPr lvl="1"/>
            <a:r>
              <a:rPr lang="en-US" dirty="0"/>
              <a:t>Doping – p type (Mg) and n type (Si)</a:t>
            </a:r>
          </a:p>
          <a:p>
            <a:pPr lvl="1"/>
            <a:r>
              <a:rPr lang="en-US" dirty="0"/>
              <a:t>Applications – LEDs, lasers, power electronics, solar cells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6530F-192D-7AFA-9A45-7586F00B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7339-9242-4071-8E64-49EAABBBA2F6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533EF-ED04-8695-D2BD-1A365CC6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Nuclear Materials Group – Dept. of Nuclear Engineering, Penn State, April 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DAA49-808E-5F10-950C-0F668E91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7421-5EB4-47EB-B450-52A72DC73EA2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687A2-8D66-C5A1-3EB6-C521A146A532}"/>
              </a:ext>
            </a:extLst>
          </p:cNvPr>
          <p:cNvSpPr txBox="1"/>
          <p:nvPr/>
        </p:nvSpPr>
        <p:spPr>
          <a:xfrm>
            <a:off x="827742" y="5620325"/>
            <a:ext cx="342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Lyons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Appl. Phys. 129, 111101 (2021)</a:t>
            </a:r>
          </a:p>
          <a:p>
            <a:r>
              <a:rPr lang="da-D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Freysoldt </a:t>
            </a:r>
            <a:r>
              <a:rPr lang="da-DK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da-D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Rev. Mod. Phys. 86, 253 (2014)</a:t>
            </a:r>
          </a:p>
          <a:p>
            <a:r>
              <a:rPr lang="da-D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Freysoldt </a:t>
            </a:r>
            <a:r>
              <a:rPr lang="da-DK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da-D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Phys. Rev. Lett. 102, 016402 (2009)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88A513-D973-4984-98EA-1CF10BB73C33}"/>
              </a:ext>
            </a:extLst>
          </p:cNvPr>
          <p:cNvSpPr txBox="1"/>
          <p:nvPr/>
        </p:nvSpPr>
        <p:spPr>
          <a:xfrm>
            <a:off x="838201" y="4160280"/>
            <a:ext cx="1043353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with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thermal conductivity (~1.3 W/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MOCVD Growth issues - defects, unintentional contaminants, and impurities</a:t>
            </a:r>
          </a:p>
        </p:txBody>
      </p:sp>
    </p:spTree>
    <p:extLst>
      <p:ext uri="{BB962C8B-B14F-4D97-AF65-F5344CB8AC3E}">
        <p14:creationId xmlns:p14="http://schemas.microsoft.com/office/powerpoint/2010/main" val="407299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CF35-0247-FC97-8E87-5241FA6A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 baseline="-25000" dirty="0" err="1"/>
              <a:t>cntd</a:t>
            </a:r>
            <a:r>
              <a:rPr lang="en-US" baseline="-250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704A3-F16A-B619-D404-343B7B200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452360" cy="4351338"/>
          </a:xfrm>
        </p:spPr>
        <p:txBody>
          <a:bodyPr>
            <a:normAutofit/>
          </a:bodyPr>
          <a:lstStyle/>
          <a:p>
            <a:r>
              <a:rPr lang="en-US" dirty="0"/>
              <a:t>Important defect properties in </a:t>
            </a:r>
            <a:r>
              <a:rPr lang="en-US" dirty="0" err="1"/>
              <a:t>GaN</a:t>
            </a:r>
            <a:r>
              <a:rPr lang="en-US" dirty="0"/>
              <a:t>: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6530F-192D-7AFA-9A45-7586F00B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7339-9242-4071-8E64-49EAABBBA2F6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533EF-ED04-8695-D2BD-1A365CC6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Nuclear Materials Group – Dept. of Nuclear Engineering, Penn State, April 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DAA49-808E-5F10-950C-0F668E91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7421-5EB4-47EB-B450-52A72DC73EA2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5AA61-8842-6ECE-A6F4-477C87C9C863}"/>
              </a:ext>
            </a:extLst>
          </p:cNvPr>
          <p:cNvSpPr txBox="1"/>
          <p:nvPr/>
        </p:nvSpPr>
        <p:spPr>
          <a:xfrm>
            <a:off x="827742" y="5334336"/>
            <a:ext cx="36402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Sci. Rep. 6, 21712 (2016)</a:t>
            </a:r>
          </a:p>
          <a:p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Shinozuka, Jenny Stanford Publishing (2021)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Lyons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npj Comp. Mat. 3, 12 (2017)</a:t>
            </a:r>
          </a:p>
          <a:p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 der Walle </a:t>
            </a:r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Appl. Phys. 95, 3851–3879 (2004)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Lyons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Appl. Phys. 129, 111101 (2021)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CF8755-4F71-EE53-3AB9-20AFBE9C0641}"/>
              </a:ext>
            </a:extLst>
          </p:cNvPr>
          <p:cNvGrpSpPr/>
          <p:nvPr/>
        </p:nvGrpSpPr>
        <p:grpSpPr>
          <a:xfrm>
            <a:off x="666858" y="2471433"/>
            <a:ext cx="2815660" cy="2769465"/>
            <a:chOff x="4862893" y="2536769"/>
            <a:chExt cx="2815660" cy="2769465"/>
          </a:xfrm>
        </p:grpSpPr>
        <p:pic>
          <p:nvPicPr>
            <p:cNvPr id="1026" name="Picture 2" descr="Non-Radiative Carrier Recombination Enhanced by Two-Level Process: A  First-Principles Study | Scientific Reports">
              <a:extLst>
                <a:ext uri="{FF2B5EF4-FFF2-40B4-BE49-F238E27FC236}">
                  <a16:creationId xmlns:a16="http://schemas.microsoft.com/office/drawing/2014/main" id="{B3C2B69A-CB46-3481-1AF0-D887A7D0B0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0640" y="2536769"/>
              <a:ext cx="2557913" cy="2126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F1A338-FDDA-27B8-CC9A-9553343E8168}"/>
                </a:ext>
              </a:extLst>
            </p:cNvPr>
            <p:cNvSpPr txBox="1"/>
            <p:nvPr/>
          </p:nvSpPr>
          <p:spPr>
            <a:xfrm>
              <a:off x="4862893" y="4659903"/>
              <a:ext cx="275060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Nonradiative (SRH) recombination centers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2BA3BD-412B-8314-DF47-48F73DB0D95D}"/>
              </a:ext>
            </a:extLst>
          </p:cNvPr>
          <p:cNvGrpSpPr/>
          <p:nvPr/>
        </p:nvGrpSpPr>
        <p:grpSpPr>
          <a:xfrm>
            <a:off x="3735053" y="2247473"/>
            <a:ext cx="4555507" cy="3507641"/>
            <a:chOff x="7360767" y="1870075"/>
            <a:chExt cx="4555507" cy="3507641"/>
          </a:xfrm>
        </p:grpSpPr>
        <p:pic>
          <p:nvPicPr>
            <p:cNvPr id="1028" name="Picture 4" descr="Electron-Lattice Interaction at Deep-Level Defects">
              <a:extLst>
                <a:ext uri="{FF2B5EF4-FFF2-40B4-BE49-F238E27FC236}">
                  <a16:creationId xmlns:a16="http://schemas.microsoft.com/office/drawing/2014/main" id="{48117FB6-7F3C-5ADC-66DA-E92D3E86DE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767" y="1870075"/>
              <a:ext cx="4555507" cy="2861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0A222A-A701-B10C-A6F6-991C12C8C30D}"/>
                </a:ext>
              </a:extLst>
            </p:cNvPr>
            <p:cNvSpPr txBox="1"/>
            <p:nvPr/>
          </p:nvSpPr>
          <p:spPr>
            <a:xfrm>
              <a:off x="7724033" y="4731385"/>
              <a:ext cx="41046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Deep donor level defects in III-V compound alloys – DX center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0287EC4-2A82-D4BB-A489-278872936662}"/>
              </a:ext>
            </a:extLst>
          </p:cNvPr>
          <p:cNvSpPr txBox="1"/>
          <p:nvPr/>
        </p:nvSpPr>
        <p:spPr>
          <a:xfrm>
            <a:off x="4478427" y="5759668"/>
            <a:ext cx="4066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(+) Trapping localized holes by acceptors – Polaronic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1959B8-17FF-E0A8-A828-174D5ACBD09A}"/>
              </a:ext>
            </a:extLst>
          </p:cNvPr>
          <p:cNvGrpSpPr/>
          <p:nvPr/>
        </p:nvGrpSpPr>
        <p:grpSpPr>
          <a:xfrm>
            <a:off x="8534305" y="2310119"/>
            <a:ext cx="4333875" cy="3960282"/>
            <a:chOff x="6959892" y="2433394"/>
            <a:chExt cx="4333875" cy="3960282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09467CD7-E7D3-D203-301C-60ACFFD14809}"/>
                </a:ext>
              </a:extLst>
            </p:cNvPr>
            <p:cNvSpPr/>
            <p:nvPr/>
          </p:nvSpPr>
          <p:spPr>
            <a:xfrm>
              <a:off x="6959892" y="2433394"/>
              <a:ext cx="586154" cy="3960282"/>
            </a:xfrm>
            <a:prstGeom prst="rightBrace">
              <a:avLst>
                <a:gd name="adj1" fmla="val 81833"/>
                <a:gd name="adj2" fmla="val 50000"/>
              </a:avLst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7C2CCB-41AC-34A9-23B2-FCF4979E7822}"/>
                </a:ext>
              </a:extLst>
            </p:cNvPr>
            <p:cNvSpPr txBox="1"/>
            <p:nvPr/>
          </p:nvSpPr>
          <p:spPr>
            <a:xfrm>
              <a:off x="7546046" y="3658043"/>
              <a:ext cx="374772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Decreased efficiency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Slower response times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Heat loss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Performance instability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22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CF35-0247-FC97-8E87-5241FA6A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 baseline="-25000" dirty="0" err="1"/>
              <a:t>cntd</a:t>
            </a:r>
            <a:r>
              <a:rPr lang="en-US" baseline="-250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704A3-F16A-B619-D404-343B7B200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/>
          </a:bodyPr>
          <a:lstStyle/>
          <a:p>
            <a:r>
              <a:rPr lang="en-US" dirty="0"/>
              <a:t>Defect Investigation in </a:t>
            </a:r>
            <a:r>
              <a:rPr lang="en-US" dirty="0" err="1"/>
              <a:t>GaN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Theoretical – DFT (point defects, impurities, deep defects)/MD (dislocations)</a:t>
            </a:r>
          </a:p>
          <a:p>
            <a:pPr lvl="1"/>
            <a:r>
              <a:rPr lang="en-US" dirty="0"/>
              <a:t>Experimental – Photoluminescence (PL) and Deep Level Transient Spectroscopy (DLTS)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6530F-192D-7AFA-9A45-7586F00B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7339-9242-4071-8E64-49EAABBBA2F6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533EF-ED04-8695-D2BD-1A365CC6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Nuclear Materials Group – Dept. of Nuclear Engineering, Penn State, April 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DAA49-808E-5F10-950C-0F668E91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7421-5EB4-47EB-B450-52A72DC73EA2}" type="slidenum">
              <a:rPr lang="en-US" smtClean="0"/>
              <a:t>5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A5AA61-8842-6ECE-A6F4-477C87C9C863}"/>
              </a:ext>
            </a:extLst>
          </p:cNvPr>
          <p:cNvSpPr txBox="1"/>
          <p:nvPr/>
        </p:nvSpPr>
        <p:spPr>
          <a:xfrm>
            <a:off x="838200" y="5620325"/>
            <a:ext cx="3366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Reshchikov </a:t>
            </a:r>
            <a:r>
              <a:rPr lang="da-DK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da-D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Appl. Phys. 97, 061301 (2005)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Narita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AIP Pub. (2020)</a:t>
            </a:r>
          </a:p>
          <a:p>
            <a:r>
              <a:rPr lang="da-D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Abou-Ras </a:t>
            </a:r>
            <a:r>
              <a:rPr lang="da-DK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da-D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Wiley-VCH (2016)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BE3623-3DD2-3A39-1F77-B3A70C5AB1F1}"/>
              </a:ext>
            </a:extLst>
          </p:cNvPr>
          <p:cNvGrpSpPr/>
          <p:nvPr/>
        </p:nvGrpSpPr>
        <p:grpSpPr>
          <a:xfrm>
            <a:off x="6390640" y="1597819"/>
            <a:ext cx="4444136" cy="2701131"/>
            <a:chOff x="6390640" y="1597819"/>
            <a:chExt cx="4444136" cy="27011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D8E6A9-B062-E5E6-4B23-7F486CC6EC87}"/>
                </a:ext>
              </a:extLst>
            </p:cNvPr>
            <p:cNvSpPr/>
            <p:nvPr/>
          </p:nvSpPr>
          <p:spPr>
            <a:xfrm>
              <a:off x="6624320" y="1825625"/>
              <a:ext cx="3853961" cy="24733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Formation energies for impurities, vacancies, and interstitials calculated and compared with literature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[VASP + </a:t>
              </a:r>
              <a:r>
                <a:rPr lang="en-US" sz="2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PyDefect</a:t>
              </a:r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PBE]</a:t>
              </a:r>
            </a:p>
          </p:txBody>
        </p:sp>
        <p:sp>
          <p:nvSpPr>
            <p:cNvPr id="19" name="Flowchart: Punched Tape 18">
              <a:extLst>
                <a:ext uri="{FF2B5EF4-FFF2-40B4-BE49-F238E27FC236}">
                  <a16:creationId xmlns:a16="http://schemas.microsoft.com/office/drawing/2014/main" id="{D70DE4E5-D211-86DD-EBC2-88DB67A71CF9}"/>
                </a:ext>
              </a:extLst>
            </p:cNvPr>
            <p:cNvSpPr/>
            <p:nvPr/>
          </p:nvSpPr>
          <p:spPr>
            <a:xfrm>
              <a:off x="6390640" y="1597819"/>
              <a:ext cx="4444136" cy="544512"/>
            </a:xfrm>
            <a:prstGeom prst="flowChartPunchedTap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78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00FA4-D1C5-896F-15FF-5654C74D3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072106-EACF-C40E-48A2-93A8E72E66DA}"/>
              </a:ext>
            </a:extLst>
          </p:cNvPr>
          <p:cNvSpPr txBox="1"/>
          <p:nvPr/>
        </p:nvSpPr>
        <p:spPr>
          <a:xfrm>
            <a:off x="484122" y="284567"/>
            <a:ext cx="8975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Defect Investigation with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PyDefect</a:t>
            </a:r>
            <a:endParaRPr lang="en-US" sz="2400" b="1" u="sng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A7102-B3FA-5BBB-2546-F127B948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8A17-DB9A-40F2-B07E-EB73FCE55048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5DA96-9C80-D9B8-DA94-B4BF747F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Rayid Mojumder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2DFFE-47B7-3B96-9AE1-708D9C13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690D-9101-4B91-B713-2EE45EAB1305}" type="slidenum">
              <a:rPr lang="en-US" smtClean="0"/>
              <a:t>6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728BB5-7432-2F00-2F80-48EE8B69A9D5}"/>
              </a:ext>
            </a:extLst>
          </p:cNvPr>
          <p:cNvSpPr txBox="1"/>
          <p:nvPr/>
        </p:nvSpPr>
        <p:spPr>
          <a:xfrm>
            <a:off x="6429543" y="2004690"/>
            <a:ext cx="5757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Relaxed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 Cell –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b = 3.197 Å, c = 5.2 Å, BG = 1.8442 eV (PBE) – prev.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b = 3.219 Å, c = 5.242 Å, BG = 1.7 eV (PBE) – current </a:t>
            </a:r>
          </a:p>
          <a:p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b = 3.22 Å, c = 5.24 Å, BG = 1.71 eV (PBE)</a:t>
            </a:r>
          </a:p>
          <a:p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b = 3.22 Å, c = 5.22 Å, BG = 1.71 eV (PBE)</a:t>
            </a:r>
          </a:p>
          <a:p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b = 3.19 Å, c = 5.19 Å, BG = 3.51 eV (exp.)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4C47C5-4807-9487-9146-FC4B232C3521}"/>
              </a:ext>
            </a:extLst>
          </p:cNvPr>
          <p:cNvSpPr txBox="1"/>
          <p:nvPr/>
        </p:nvSpPr>
        <p:spPr>
          <a:xfrm>
            <a:off x="484122" y="5589545"/>
            <a:ext cx="68197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González-Hernández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App. Surf. Sci. 314, 794-799 (2014)</a:t>
            </a:r>
          </a:p>
          <a:p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Lyons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npj Comp. Mat. 3, 12 (2017)</a:t>
            </a:r>
          </a:p>
          <a:p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Vurgaftman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Appl. Phys. 94, 3675–3696 (2003)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CAE1D5-D5CE-2E08-5539-5DF414BE79D5}"/>
              </a:ext>
            </a:extLst>
          </p:cNvPr>
          <p:cNvGrpSpPr/>
          <p:nvPr/>
        </p:nvGrpSpPr>
        <p:grpSpPr>
          <a:xfrm>
            <a:off x="484122" y="1148224"/>
            <a:ext cx="9865224" cy="3971728"/>
            <a:chOff x="781369" y="1227915"/>
            <a:chExt cx="8191636" cy="32979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E404514-FD98-ACBA-29EF-92A8892BB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369" y="1327749"/>
              <a:ext cx="2141591" cy="3198109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15E5758-B0DE-68AE-437B-7E399298C8E8}"/>
                </a:ext>
              </a:extLst>
            </p:cNvPr>
            <p:cNvGrpSpPr/>
            <p:nvPr/>
          </p:nvGrpSpPr>
          <p:grpSpPr>
            <a:xfrm>
              <a:off x="855321" y="1227915"/>
              <a:ext cx="759578" cy="769382"/>
              <a:chOff x="945051" y="2203515"/>
              <a:chExt cx="759578" cy="769382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1BF9EEB2-ADD7-769E-7591-C03C6EF16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5052" y="2225802"/>
                <a:ext cx="299222" cy="30954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BB84B46-D4CA-5157-35FE-DB318D90F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5051" y="2643127"/>
                <a:ext cx="298988" cy="30954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D59218-B8EC-B431-3936-07036E21CEBD}"/>
                  </a:ext>
                </a:extLst>
              </p:cNvPr>
              <p:cNvSpPr txBox="1"/>
              <p:nvPr/>
            </p:nvSpPr>
            <p:spPr>
              <a:xfrm>
                <a:off x="1233025" y="220351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5A6F27-CE38-CA07-86B9-A6AA0B6A0887}"/>
                  </a:ext>
                </a:extLst>
              </p:cNvPr>
              <p:cNvSpPr txBox="1"/>
              <p:nvPr/>
            </p:nvSpPr>
            <p:spPr>
              <a:xfrm>
                <a:off x="1233025" y="260356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50DB12F-75CD-D13B-AA45-98CF86A82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7005" y="1695749"/>
              <a:ext cx="2821615" cy="248147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CAD0A26-353C-C888-2A01-9A85D51CECEC}"/>
                </a:ext>
              </a:extLst>
            </p:cNvPr>
            <p:cNvSpPr txBox="1"/>
            <p:nvPr/>
          </p:nvSpPr>
          <p:spPr>
            <a:xfrm>
              <a:off x="2877005" y="1327135"/>
              <a:ext cx="6096000" cy="645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a = b = 3.19 Å, c = 5.19 Å (materials project)</a:t>
              </a:r>
            </a:p>
            <a:p>
              <a:r>
                <a:rPr lang="de-DE" sz="1600" b="1" dirty="0" err="1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Hexgonal</a:t>
              </a:r>
              <a:r>
                <a:rPr lang="de-DE" sz="1600" b="1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lang="de-DE" sz="1600" b="1" dirty="0" err="1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wurtzite</a:t>
              </a:r>
              <a:r>
                <a:rPr lang="de-DE" sz="1600" b="1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, 4 </a:t>
              </a:r>
              <a:r>
                <a:rPr lang="de-DE" sz="1600" b="1" dirty="0" err="1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atoms</a:t>
              </a:r>
              <a:r>
                <a:rPr lang="de-DE" sz="1600" b="1" dirty="0">
                  <a:latin typeface="+mj-lt"/>
                  <a:ea typeface="Verdana" panose="020B0604030504040204" pitchFamily="34" charset="0"/>
                  <a:cs typeface="Times New Roman" panose="02020603050405020304" pitchFamily="18" charset="0"/>
                </a:rPr>
                <a:t>, 6 mm</a:t>
              </a:r>
            </a:p>
            <a:p>
              <a:endParaRPr lang="en-US" sz="16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493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00FA4-D1C5-896F-15FF-5654C74D3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072106-EACF-C40E-48A2-93A8E72E66DA}"/>
              </a:ext>
            </a:extLst>
          </p:cNvPr>
          <p:cNvSpPr txBox="1"/>
          <p:nvPr/>
        </p:nvSpPr>
        <p:spPr>
          <a:xfrm>
            <a:off x="484122" y="284567"/>
            <a:ext cx="8975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Defect Investigation with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PyDefect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cntd</a:t>
            </a:r>
            <a:r>
              <a:rPr lang="en-US" sz="2400" b="1" u="sng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A7102-B3FA-5BBB-2546-F127B948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8A17-DB9A-40F2-B07E-EB73FCE55048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5DA96-9C80-D9B8-DA94-B4BF747F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Rayid Mojumder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2DFFE-47B7-3B96-9AE1-708D9C13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690D-9101-4B91-B713-2EE45EAB1305}" type="slidenum">
              <a:rPr lang="en-US" smtClean="0"/>
              <a:t>7</a:t>
            </a:fld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1A5FF00-B867-7813-F03F-AC196EF89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22" y="1271425"/>
            <a:ext cx="5322878" cy="3891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DED5B2-30D6-AA22-2803-888269395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922" y="1463040"/>
            <a:ext cx="5241587" cy="36999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6C9AB1-E387-B277-F801-036BF1FB1599}"/>
              </a:ext>
            </a:extLst>
          </p:cNvPr>
          <p:cNvSpPr txBox="1"/>
          <p:nvPr/>
        </p:nvSpPr>
        <p:spPr>
          <a:xfrm>
            <a:off x="1221971" y="5332631"/>
            <a:ext cx="434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 cell band diagram (BG = 1.7 eV)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BC034C-BDB7-8B5A-E446-BF4E6E467CC5}"/>
              </a:ext>
            </a:extLst>
          </p:cNvPr>
          <p:cNvSpPr txBox="1"/>
          <p:nvPr/>
        </p:nvSpPr>
        <p:spPr>
          <a:xfrm>
            <a:off x="6434813" y="5332631"/>
            <a:ext cx="453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 cell DOS and PDOS (BG = 1.7 eV)</a:t>
            </a:r>
          </a:p>
        </p:txBody>
      </p:sp>
    </p:spTree>
    <p:extLst>
      <p:ext uri="{BB962C8B-B14F-4D97-AF65-F5344CB8AC3E}">
        <p14:creationId xmlns:p14="http://schemas.microsoft.com/office/powerpoint/2010/main" val="359175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00FA4-D1C5-896F-15FF-5654C74D3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072106-EACF-C40E-48A2-93A8E72E66DA}"/>
              </a:ext>
            </a:extLst>
          </p:cNvPr>
          <p:cNvSpPr txBox="1"/>
          <p:nvPr/>
        </p:nvSpPr>
        <p:spPr>
          <a:xfrm>
            <a:off x="484122" y="284567"/>
            <a:ext cx="8975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Defect Investigation with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PyDefect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cntd</a:t>
            </a:r>
            <a:r>
              <a:rPr lang="en-US" sz="2400" b="1" u="sng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A7102-B3FA-5BBB-2546-F127B948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8A17-DB9A-40F2-B07E-EB73FCE55048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5DA96-9C80-D9B8-DA94-B4BF747F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Rayid Mojumder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2DFFE-47B7-3B96-9AE1-708D9C13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690D-9101-4B91-B713-2EE45EAB1305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DED5B2-30D6-AA22-2803-888269395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2774" y="1106230"/>
            <a:ext cx="4618900" cy="44037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6C9AB1-E387-B277-F801-036BF1FB1599}"/>
              </a:ext>
            </a:extLst>
          </p:cNvPr>
          <p:cNvSpPr txBox="1"/>
          <p:nvPr/>
        </p:nvSpPr>
        <p:spPr>
          <a:xfrm>
            <a:off x="2510880" y="556381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hall diagram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BC034C-BDB7-8B5A-E446-BF4E6E467CC5}"/>
              </a:ext>
            </a:extLst>
          </p:cNvPr>
          <p:cNvSpPr txBox="1"/>
          <p:nvPr/>
        </p:nvSpPr>
        <p:spPr>
          <a:xfrm>
            <a:off x="7594891" y="5563818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potential diagram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E2723F7-3D22-0AB4-8E81-56C2E37C0327}"/>
              </a:ext>
            </a:extLst>
          </p:cNvPr>
          <p:cNvGrpSpPr/>
          <p:nvPr/>
        </p:nvGrpSpPr>
        <p:grpSpPr>
          <a:xfrm>
            <a:off x="593605" y="1334751"/>
            <a:ext cx="5488627" cy="4188497"/>
            <a:chOff x="208889" y="1313411"/>
            <a:chExt cx="5488627" cy="418849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1A5FF00-B867-7813-F03F-AC196EF895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9" b="1"/>
            <a:stretch/>
          </p:blipFill>
          <p:spPr>
            <a:xfrm>
              <a:off x="593605" y="1313411"/>
              <a:ext cx="5103911" cy="384957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AAA4EE4-2F5F-69E2-CAEF-98E92D174BF9}"/>
                </a:ext>
              </a:extLst>
            </p:cNvPr>
            <p:cNvSpPr txBox="1"/>
            <p:nvPr/>
          </p:nvSpPr>
          <p:spPr>
            <a:xfrm>
              <a:off x="2741718" y="5132576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Fraction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3E9DBF-7E98-4431-BFFA-964AAEDF0DE8}"/>
                </a:ext>
              </a:extLst>
            </p:cNvPr>
            <p:cNvSpPr txBox="1"/>
            <p:nvPr/>
          </p:nvSpPr>
          <p:spPr>
            <a:xfrm rot="16200000">
              <a:off x="-1154305" y="2964489"/>
              <a:ext cx="3095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Formation Energy (eV/atom)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673483-F692-E77E-C300-1910C6D771D3}"/>
                  </a:ext>
                </a:extLst>
              </p:cNvPr>
              <p:cNvSpPr txBox="1"/>
              <p:nvPr/>
            </p:nvSpPr>
            <p:spPr>
              <a:xfrm>
                <a:off x="8486727" y="4564466"/>
                <a:ext cx="31116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v-SE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sv-SE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</a:t>
                </a:r>
                <a:r>
                  <a:rPr lang="sv-SE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</a:t>
                </a:r>
                <a14:m>
                  <m:oMath xmlns:m="http://schemas.openxmlformats.org/officeDocument/2006/math">
                    <m:r>
                      <a:rPr lang="sv-SE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sv-SE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Ga(bulk)</a:t>
                </a:r>
                <a:r>
                  <a:rPr lang="sv-SE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- 0.9 eV</a:t>
                </a:r>
                <a:r>
                  <a:rPr lang="sv-SE" sz="1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673483-F692-E77E-C300-1910C6D77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727" y="4564466"/>
                <a:ext cx="3111669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6D1BF32-22FF-BDB1-E4C0-84E5148B7D64}"/>
              </a:ext>
            </a:extLst>
          </p:cNvPr>
          <p:cNvSpPr txBox="1"/>
          <p:nvPr/>
        </p:nvSpPr>
        <p:spPr>
          <a:xfrm>
            <a:off x="593605" y="611314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baseline="3000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b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Feenstra </a:t>
            </a:r>
            <a:r>
              <a:rPr lang="en-US" sz="1200" b="0" i="1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en-US" sz="1200" i="1" dirty="0">
                <a:solidFill>
                  <a:srgbClr val="1A1A1A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al.</a:t>
            </a:r>
            <a:r>
              <a:rPr lang="en-US" sz="1200" dirty="0">
                <a:solidFill>
                  <a:srgbClr val="1A1A1A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J. Vac. Sci. Technol. B 23, 1174–1180 (2005)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4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00FA4-D1C5-896F-15FF-5654C74D3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072106-EACF-C40E-48A2-93A8E72E66DA}"/>
              </a:ext>
            </a:extLst>
          </p:cNvPr>
          <p:cNvSpPr txBox="1"/>
          <p:nvPr/>
        </p:nvSpPr>
        <p:spPr>
          <a:xfrm>
            <a:off x="484122" y="284567"/>
            <a:ext cx="8975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Defect Investigation with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PyDefect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cntd</a:t>
            </a:r>
            <a:r>
              <a:rPr lang="en-US" sz="2400" b="1" u="sng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A7102-B3FA-5BBB-2546-F127B948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8A17-DB9A-40F2-B07E-EB73FCE55048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5DA96-9C80-D9B8-DA94-B4BF747F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Rayid Mojumder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2DFFE-47B7-3B96-9AE1-708D9C13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690D-9101-4B91-B713-2EE45EAB1305}" type="slidenum">
              <a:rPr lang="en-US" smtClean="0"/>
              <a:t>9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A7B8B4-9080-9C71-E853-C510F26C3EBF}"/>
              </a:ext>
            </a:extLst>
          </p:cNvPr>
          <p:cNvSpPr txBox="1"/>
          <p:nvPr/>
        </p:nvSpPr>
        <p:spPr>
          <a:xfrm>
            <a:off x="838200" y="953058"/>
            <a:ext cx="5633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elements: vacancy, interstitials, and anti-sites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2653D1-DA67-A233-2F8A-7067B53F3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2995" y="1662191"/>
            <a:ext cx="4392434" cy="3224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E6D80F-5566-41E5-1478-8F3A87FC23A4}"/>
              </a:ext>
            </a:extLst>
          </p:cNvPr>
          <p:cNvSpPr txBox="1"/>
          <p:nvPr/>
        </p:nvSpPr>
        <p:spPr>
          <a:xfrm>
            <a:off x="1740118" y="5380672"/>
            <a:ext cx="6094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Ga_i1:	 [-1, 0, 1, 2, 3]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Ga_i2: 	 [-1, 0, 1, 2, 3]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N_Ga1: 	 [-6, -5, -4, -3, -2, -1, 0]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Va_Ga1:	 [-3, -2, -1, 0, 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C33F53-EF7C-1456-9667-4A17145714FB}"/>
              </a:ext>
            </a:extLst>
          </p:cNvPr>
          <p:cNvSpPr txBox="1"/>
          <p:nvPr/>
        </p:nvSpPr>
        <p:spPr>
          <a:xfrm>
            <a:off x="7225553" y="538067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N_i1: 	 [-3, -2, -1, 0, 1]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N_i2: 	 [-3, -2, -1, 0, 1]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Va_N1:	 [-1, 0, 1, 2, 3]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Ga_N1: 	 [0, 1, 2, 3, 4, 5, 6]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C71E24-3BA7-5055-BA7F-6D00CE03B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0392" y="1659969"/>
            <a:ext cx="4394497" cy="31886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4BB058-01BF-5AC8-4324-CE0EEA63AD7C}"/>
              </a:ext>
            </a:extLst>
          </p:cNvPr>
          <p:cNvSpPr txBox="1"/>
          <p:nvPr/>
        </p:nvSpPr>
        <p:spPr>
          <a:xfrm>
            <a:off x="3149230" y="137680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Ga-rich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240BB9-498D-6650-68C4-920EE5909864}"/>
              </a:ext>
            </a:extLst>
          </p:cNvPr>
          <p:cNvSpPr txBox="1"/>
          <p:nvPr/>
        </p:nvSpPr>
        <p:spPr>
          <a:xfrm>
            <a:off x="7853662" y="135033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N-rich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CC10BE-BD0C-9B84-B71A-13C546C2FE2E}"/>
              </a:ext>
            </a:extLst>
          </p:cNvPr>
          <p:cNvSpPr txBox="1"/>
          <p:nvPr/>
        </p:nvSpPr>
        <p:spPr>
          <a:xfrm>
            <a:off x="4547751" y="4886211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Formation Energy Diagram</a:t>
            </a:r>
          </a:p>
        </p:txBody>
      </p:sp>
    </p:spTree>
    <p:extLst>
      <p:ext uri="{BB962C8B-B14F-4D97-AF65-F5344CB8AC3E}">
        <p14:creationId xmlns:p14="http://schemas.microsoft.com/office/powerpoint/2010/main" val="304236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D9B5670A7704D84BB5EDE455A5DF7" ma:contentTypeVersion="16" ma:contentTypeDescription="Create a new document." ma:contentTypeScope="" ma:versionID="8817cc1d1e3ab3236aaf2fbbe7983a2d">
  <xsd:schema xmlns:xsd="http://www.w3.org/2001/XMLSchema" xmlns:xs="http://www.w3.org/2001/XMLSchema" xmlns:p="http://schemas.microsoft.com/office/2006/metadata/properties" xmlns:ns3="55719407-7e2e-4531-af70-a19f8528ff21" xmlns:ns4="7bfddd05-6921-44a2-834f-0634cb35e389" targetNamespace="http://schemas.microsoft.com/office/2006/metadata/properties" ma:root="true" ma:fieldsID="feba89b4bbd16446893d98794502fa19" ns3:_="" ns4:_="">
    <xsd:import namespace="55719407-7e2e-4531-af70-a19f8528ff21"/>
    <xsd:import namespace="7bfddd05-6921-44a2-834f-0634cb35e3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719407-7e2e-4531-af70-a19f8528ff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fddd05-6921-44a2-834f-0634cb35e38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5719407-7e2e-4531-af70-a19f8528ff21" xsi:nil="true"/>
  </documentManagement>
</p:properties>
</file>

<file path=customXml/itemProps1.xml><?xml version="1.0" encoding="utf-8"?>
<ds:datastoreItem xmlns:ds="http://schemas.openxmlformats.org/officeDocument/2006/customXml" ds:itemID="{809A1940-4A94-4C05-8BC5-15CD8964BD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719407-7e2e-4531-af70-a19f8528ff21"/>
    <ds:schemaRef ds:uri="7bfddd05-6921-44a2-834f-0634cb35e3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53B01C-3154-4C8C-88EE-9C3474D113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810C3C-9B7E-4238-A850-7D8657DF6FB8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www.w3.org/XML/1998/namespace"/>
    <ds:schemaRef ds:uri="7bfddd05-6921-44a2-834f-0634cb35e389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55719407-7e2e-4531-af70-a19f8528ff21"/>
  </ds:schemaRefs>
</ds:datastoreItem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1946</Words>
  <Application>Microsoft Office PowerPoint</Application>
  <PresentationFormat>Widescreen</PresentationFormat>
  <Paragraphs>216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Aptos</vt:lpstr>
      <vt:lpstr>Arial</vt:lpstr>
      <vt:lpstr>Cambria Math</vt:lpstr>
      <vt:lpstr>Courier New</vt:lpstr>
      <vt:lpstr>KaTeX_Main</vt:lpstr>
      <vt:lpstr>Söhne</vt:lpstr>
      <vt:lpstr>Times New Roman</vt:lpstr>
      <vt:lpstr>Office Theme</vt:lpstr>
      <vt:lpstr>Point Defects in Gallium Nitride (GaN) ---</vt:lpstr>
      <vt:lpstr>Outline</vt:lpstr>
      <vt:lpstr>Introduction</vt:lpstr>
      <vt:lpstr>Introduction cntd.</vt:lpstr>
      <vt:lpstr>Introduction cntd.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and Discussion cntd.</vt:lpstr>
      <vt:lpstr>Conclusion </vt:lpstr>
      <vt:lpstr>Additional Works</vt:lpstr>
      <vt:lpstr>Thank you all!</vt:lpstr>
      <vt:lpstr>Backup slides</vt:lpstr>
      <vt:lpstr>Calculation of Lattice constants</vt:lpstr>
      <vt:lpstr>Reading Formation Energy Diagram</vt:lpstr>
      <vt:lpstr>Reading Formation Energy Diagram cntd.</vt:lpstr>
      <vt:lpstr>Reading Formation Energy Diagram cntd.</vt:lpstr>
      <vt:lpstr>Reading Formation Energy Diagram cntd.</vt:lpstr>
      <vt:lpstr>Reading Chemical Phase Diagram</vt:lpstr>
      <vt:lpstr>Reading Chemical Phase Diagram</vt:lpstr>
      <vt:lpstr>Reading Chemical Phase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 597 Final Presentation ---</dc:title>
  <dc:creator>Mojumder, Rayid</dc:creator>
  <cp:lastModifiedBy>Mojumder, Rayid</cp:lastModifiedBy>
  <cp:revision>2</cp:revision>
  <dcterms:created xsi:type="dcterms:W3CDTF">2024-04-22T03:04:33Z</dcterms:created>
  <dcterms:modified xsi:type="dcterms:W3CDTF">2024-05-16T18:59:27Z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0x010100428D9B5670A7704D84BB5EDE455A5DF7</vt:lpwstr>
  </property>
</Properties>
</file>