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media/media1.gif" ContentType="video/unknown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58"/>
  </p:notesMasterIdLst>
  <p:sldIdLst>
    <p:sldId id="312" r:id="rId4"/>
    <p:sldId id="313" r:id="rId5"/>
    <p:sldId id="265" r:id="rId6"/>
    <p:sldId id="339" r:id="rId7"/>
    <p:sldId id="341" r:id="rId8"/>
    <p:sldId id="266" r:id="rId9"/>
    <p:sldId id="268" r:id="rId10"/>
    <p:sldId id="342" r:id="rId11"/>
    <p:sldId id="269" r:id="rId12"/>
    <p:sldId id="349" r:id="rId13"/>
    <p:sldId id="350" r:id="rId14"/>
    <p:sldId id="271" r:id="rId15"/>
    <p:sldId id="272" r:id="rId16"/>
    <p:sldId id="351" r:id="rId17"/>
    <p:sldId id="352" r:id="rId18"/>
    <p:sldId id="273" r:id="rId19"/>
    <p:sldId id="343" r:id="rId20"/>
    <p:sldId id="355" r:id="rId21"/>
    <p:sldId id="277" r:id="rId22"/>
    <p:sldId id="279" r:id="rId23"/>
    <p:sldId id="278" r:id="rId24"/>
    <p:sldId id="345" r:id="rId25"/>
    <p:sldId id="346" r:id="rId26"/>
    <p:sldId id="286" r:id="rId27"/>
    <p:sldId id="285" r:id="rId28"/>
    <p:sldId id="284" r:id="rId29"/>
    <p:sldId id="356" r:id="rId30"/>
    <p:sldId id="357" r:id="rId31"/>
    <p:sldId id="359" r:id="rId32"/>
    <p:sldId id="348" r:id="rId33"/>
    <p:sldId id="360" r:id="rId34"/>
    <p:sldId id="361" r:id="rId35"/>
    <p:sldId id="305" r:id="rId36"/>
    <p:sldId id="306" r:id="rId37"/>
    <p:sldId id="308" r:id="rId38"/>
    <p:sldId id="309" r:id="rId39"/>
    <p:sldId id="296" r:id="rId40"/>
    <p:sldId id="321" r:id="rId41"/>
    <p:sldId id="310" r:id="rId42"/>
    <p:sldId id="314" r:id="rId43"/>
    <p:sldId id="323" r:id="rId44"/>
    <p:sldId id="324" r:id="rId45"/>
    <p:sldId id="317" r:id="rId46"/>
    <p:sldId id="364" r:id="rId47"/>
    <p:sldId id="307" r:id="rId48"/>
    <p:sldId id="334" r:id="rId49"/>
    <p:sldId id="336" r:id="rId50"/>
    <p:sldId id="333" r:id="rId51"/>
    <p:sldId id="337" r:id="rId52"/>
    <p:sldId id="362" r:id="rId53"/>
    <p:sldId id="363" r:id="rId54"/>
    <p:sldId id="295" r:id="rId55"/>
    <p:sldId id="294" r:id="rId56"/>
    <p:sldId id="31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32" autoAdjust="0"/>
    <p:restoredTop sz="94660"/>
  </p:normalViewPr>
  <p:slideViewPr>
    <p:cSldViewPr>
      <p:cViewPr varScale="1">
        <p:scale>
          <a:sx n="66" d="100"/>
          <a:sy n="66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D7C44-A213-40F9-94B0-A618988CFA0C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E9D-0BFC-48C3-9BFC-9E314639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831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AC3D-B082-4C8E-A4E0-19E8B470F112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0C56-7B8B-4E71-8F27-2C13EDBE8A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.gif"/><Relationship Id="rId2" Type="http://schemas.openxmlformats.org/officeDocument/2006/relationships/slideLayout" Target="../slideLayouts/slideLayout13.xml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ideo" Target="NUL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gif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200" y="4005064"/>
            <a:ext cx="2520280" cy="17099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Rajkamal.A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Research scholar,</a:t>
            </a:r>
          </a:p>
          <a:p>
            <a:pPr marL="0" indent="0">
              <a:buNone/>
            </a:pPr>
            <a:r>
              <a:rPr lang="en-IN" dirty="0" err="1" smtClean="0"/>
              <a:t>Dept</a:t>
            </a:r>
            <a:r>
              <a:rPr lang="en-IN" dirty="0" smtClean="0"/>
              <a:t> of physics,</a:t>
            </a:r>
          </a:p>
          <a:p>
            <a:pPr marL="0" indent="0">
              <a:buNone/>
            </a:pPr>
            <a:r>
              <a:rPr lang="en-IN" dirty="0" err="1" smtClean="0"/>
              <a:t>Srm</a:t>
            </a:r>
            <a:r>
              <a:rPr lang="en-IN" dirty="0" smtClean="0"/>
              <a:t> university.</a:t>
            </a:r>
          </a:p>
          <a:p>
            <a:pPr marL="0" indent="0">
              <a:buNone/>
            </a:pPr>
            <a:r>
              <a:rPr lang="en-IN" dirty="0" smtClean="0"/>
              <a:t>19.11.2014.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296" y="1828800"/>
            <a:ext cx="6698704" cy="436910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                             </a:t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          PHONON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2879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364162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</a:rPr>
              <a:t>Questions?</a:t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</a:rPr>
              <a:t/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</a:rPr>
              <a:t>1.why do we expect this type of deviation?</a:t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</a:rPr>
              <a:t/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</a:rPr>
              <a:t/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</a:rPr>
              <a:t/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</a:rPr>
              <a:t>2.This dispersion  relation of frequency and wave no are not occur small or large value of the wave no........why?</a:t>
            </a:r>
            <a:br>
              <a:rPr lang="en-IN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Answer for 2</a:t>
            </a:r>
            <a:r>
              <a:rPr lang="en-IN" baseline="30000" dirty="0" smtClean="0"/>
              <a:t>nd</a:t>
            </a:r>
            <a:r>
              <a:rPr lang="en-IN" dirty="0" smtClean="0"/>
              <a:t>  question.</a:t>
            </a:r>
          </a:p>
          <a:p>
            <a:r>
              <a:rPr lang="en-IN" dirty="0" smtClean="0"/>
              <a:t>Due to this relation….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Some large number of k the wave length     approaches </a:t>
            </a:r>
            <a:r>
              <a:rPr lang="en-IN" dirty="0" err="1" smtClean="0"/>
              <a:t>interatomic</a:t>
            </a:r>
            <a:r>
              <a:rPr lang="en-IN" dirty="0" smtClean="0"/>
              <a:t> distance.</a:t>
            </a:r>
          </a:p>
          <a:p>
            <a:endParaRPr lang="en-IN" dirty="0" smtClean="0"/>
          </a:p>
          <a:p>
            <a:r>
              <a:rPr lang="en-IN" dirty="0" smtClean="0"/>
              <a:t>So wavelength of the wave going through the solid cant be smaller than </a:t>
            </a:r>
            <a:r>
              <a:rPr lang="en-IN" dirty="0" err="1" smtClean="0"/>
              <a:t>interatomic</a:t>
            </a:r>
            <a:r>
              <a:rPr lang="en-IN" dirty="0" smtClean="0"/>
              <a:t> distance. So it  has upper </a:t>
            </a:r>
            <a:r>
              <a:rPr lang="en-IN" dirty="0" err="1" smtClean="0"/>
              <a:t>cutoff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33600"/>
            <a:ext cx="1224136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 is how….</a:t>
            </a:r>
            <a:endParaRPr lang="en-IN" dirty="0"/>
          </a:p>
        </p:txBody>
      </p:sp>
      <p:pic>
        <p:nvPicPr>
          <p:cNvPr id="4" name="Phonon_k_3k.gif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2362200" y="3051175"/>
            <a:ext cx="4343400" cy="1524000"/>
          </a:xfrm>
        </p:spPr>
      </p:pic>
    </p:spTree>
    <p:extLst>
      <p:ext uri="{BB962C8B-B14F-4D97-AF65-F5344CB8AC3E}">
        <p14:creationId xmlns="" xmlns:p14="http://schemas.microsoft.com/office/powerpoint/2010/main" val="11614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 for 1</a:t>
            </a:r>
            <a:r>
              <a:rPr lang="en-IN" baseline="30000" dirty="0" smtClean="0"/>
              <a:t>st</a:t>
            </a:r>
            <a:r>
              <a:rPr lang="en-IN" dirty="0" smtClean="0"/>
              <a:t> 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Large number of the k and small value of the wavelength, we expect the continuum of the picture breakdown.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5410200" cy="382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169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534400" cy="758952"/>
          </a:xfrm>
        </p:spPr>
        <p:txBody>
          <a:bodyPr>
            <a:noAutofit/>
          </a:bodyPr>
          <a:lstStyle/>
          <a:p>
            <a:r>
              <a:rPr lang="en-US" sz="3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</a:t>
            </a:r>
            <a:r>
              <a:rPr lang="en-US" sz="3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d-Monoatomic </a:t>
            </a:r>
            <a:r>
              <a:rPr lang="en-US" sz="3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lattice</a:t>
            </a:r>
            <a:br>
              <a:rPr lang="en-US" sz="3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 err="1" smtClean="0"/>
              <a:t>gonna</a:t>
            </a:r>
            <a:r>
              <a:rPr lang="en-US" dirty="0" smtClean="0"/>
              <a:t> help us to understand the deviation relation of frequency and wave vector.</a:t>
            </a:r>
            <a:endParaRPr lang="en-US" dirty="0"/>
          </a:p>
        </p:txBody>
      </p:sp>
      <p:pic>
        <p:nvPicPr>
          <p:cNvPr id="4" name="1D_normal_modes_(280_kB).gif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1905000" y="1752600"/>
            <a:ext cx="4800600" cy="3313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92453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066800"/>
            <a:ext cx="4191000" cy="927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1d-Monoatomic </a:t>
            </a:r>
            <a:r>
              <a:rPr lang="en-US" sz="32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lattice</a:t>
            </a:r>
            <a:br>
              <a:rPr lang="en-US" sz="32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1026" name="Picture 2" descr="F=m\frac{\partial^2u_n}{\partial t^2}=C\{(u_{n+1}-u_n)-(u_n-u_{n-1})\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743200"/>
            <a:ext cx="4467225" cy="3333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2057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Newton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force on atom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30" name="Picture 6" descr="m\frac{\partial^2u_n}{\partial t^2}=C\{ u_{n+1}-2u_n+u_{n-1})\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276600"/>
            <a:ext cx="3286125" cy="33337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81000" y="37338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wanted to include more distant </a:t>
            </a:r>
            <a:r>
              <a:rPr lang="en-US" dirty="0" err="1" smtClean="0"/>
              <a:t>neighbour</a:t>
            </a:r>
            <a:r>
              <a:rPr lang="en-US" dirty="0" smtClean="0"/>
              <a:t> interactions (up to the Nth), our equation at this point would have the form</a:t>
            </a:r>
            <a:endParaRPr lang="en-US" dirty="0"/>
          </a:p>
        </p:txBody>
      </p:sp>
      <p:pic>
        <p:nvPicPr>
          <p:cNvPr id="1032" name="Picture 8" descr="m\frac{\partial^2u_n}{\partial t^2}=\sum_{p=1}^NC_p\{u_{n+p}-2u_n+u_{n-p}\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572000"/>
            <a:ext cx="3876675" cy="33337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57200" y="5181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Going back to nearest </a:t>
            </a:r>
            <a:r>
              <a:rPr lang="en-US" dirty="0" err="1" smtClean="0"/>
              <a:t>neighbours</a:t>
            </a:r>
            <a:r>
              <a:rPr lang="en-US" dirty="0" smtClean="0"/>
              <a:t>, try a solution of the form</a:t>
            </a:r>
            <a:endParaRPr lang="en-US" dirty="0"/>
          </a:p>
        </p:txBody>
      </p:sp>
      <p:pic>
        <p:nvPicPr>
          <p:cNvPr id="1034" name="Picture 10" descr="u_n=Ae^{i(kna-\omega t)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5943600"/>
            <a:ext cx="1600200" cy="257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\omega=2\sqrt{\frac{C}{m}}\sin\frac{ka}{2}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828800"/>
            <a:ext cx="2248746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Mono </a:t>
            </a:r>
            <a:r>
              <a:rPr lang="en-IN" dirty="0" smtClean="0"/>
              <a:t>Atomic </a:t>
            </a:r>
            <a:r>
              <a:rPr lang="en-IN" dirty="0" smtClean="0"/>
              <a:t>lattice-final result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8" y="4005064"/>
            <a:ext cx="3441890" cy="1409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967335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dispersio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 relation-nearest </a:t>
            </a:r>
            <a:r>
              <a:rPr lang="en-US" sz="3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neighbours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only  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4005064"/>
            <a:ext cx="3960440" cy="1409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2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continuum and discrete result are identical at small value of the q.</a:t>
            </a:r>
          </a:p>
          <a:p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q=</a:t>
            </a:r>
            <a:r>
              <a:rPr lang="el-GR" dirty="0"/>
              <a:t>π</a:t>
            </a:r>
            <a:r>
              <a:rPr lang="en-IN" dirty="0"/>
              <a:t>/a different. There is deviation those value of q.</a:t>
            </a:r>
          </a:p>
          <a:p>
            <a:endParaRPr lang="en-IN" dirty="0" smtClean="0"/>
          </a:p>
          <a:p>
            <a:r>
              <a:rPr lang="en-IN" dirty="0" smtClean="0"/>
              <a:t>Periodicity </a:t>
            </a:r>
            <a:r>
              <a:rPr lang="en-IN" dirty="0"/>
              <a:t>because of sin function, region </a:t>
            </a:r>
            <a:r>
              <a:rPr lang="en-IN" dirty="0" err="1"/>
              <a:t>betn</a:t>
            </a:r>
            <a:r>
              <a:rPr lang="en-IN" dirty="0"/>
              <a:t> -</a:t>
            </a:r>
            <a:r>
              <a:rPr lang="el-GR" dirty="0"/>
              <a:t>π</a:t>
            </a:r>
            <a:r>
              <a:rPr lang="en-IN" dirty="0"/>
              <a:t>/a and </a:t>
            </a:r>
            <a:r>
              <a:rPr lang="el-GR" dirty="0"/>
              <a:t>π</a:t>
            </a:r>
            <a:r>
              <a:rPr lang="en-IN" dirty="0"/>
              <a:t>/a is called </a:t>
            </a:r>
            <a:r>
              <a:rPr lang="en-IN" dirty="0" err="1"/>
              <a:t>brillouine</a:t>
            </a:r>
            <a:r>
              <a:rPr lang="en-IN" dirty="0"/>
              <a:t> zone.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 atomic lattice-final result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257800"/>
            <a:ext cx="3960440" cy="1409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41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1.In the long wavelength limit (small </a:t>
            </a:r>
            <a:r>
              <a:rPr lang="en-US" i="1" dirty="0" smtClean="0"/>
              <a:t>k</a:t>
            </a:r>
            <a:r>
              <a:rPr lang="en-US" dirty="0" smtClean="0"/>
              <a:t>), </a:t>
            </a:r>
            <a:endParaRPr lang="en-US" dirty="0"/>
          </a:p>
        </p:txBody>
      </p:sp>
      <p:pic>
        <p:nvPicPr>
          <p:cNvPr id="98306" name="Picture 2" descr="\sin\frac{ka}{2}\rightarrow \frac{ka}{2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514599"/>
            <a:ext cx="1295400" cy="329339"/>
          </a:xfrm>
          <a:prstGeom prst="rect">
            <a:avLst/>
          </a:prstGeom>
          <a:noFill/>
        </p:spPr>
      </p:pic>
      <p:pic>
        <p:nvPicPr>
          <p:cNvPr id="98308" name="Picture 4" descr="\omega=a\sqrt{\frac{C}{m}}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9" y="3124200"/>
            <a:ext cx="1371601" cy="514351"/>
          </a:xfrm>
          <a:prstGeom prst="rect">
            <a:avLst/>
          </a:prstGeom>
          <a:noFill/>
        </p:spPr>
      </p:pic>
      <p:pic>
        <p:nvPicPr>
          <p:cNvPr id="98310" name="Picture 6" descr="\frac{d\omega}{dk}=\frac{\omega}{k}= a\sqrt{\frac{C}{m}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495800"/>
            <a:ext cx="1943942" cy="533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9600" y="3810000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dispersion = continuous description is applicable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4572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speed of sound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Obervation</a:t>
            </a:r>
            <a:r>
              <a:rPr lang="en-IN" dirty="0" err="1"/>
              <a:t>s</a:t>
            </a:r>
            <a:r>
              <a:rPr lang="en-IN" dirty="0" smtClean="0"/>
              <a:t>- what happens 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5"/>
            <a:ext cx="8424936" cy="2448272"/>
          </a:xfr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9512" y="4303455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b="1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Slope of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n w="10541" cmpd="sng">
                          <a:solidFill>
                            <a:schemeClr val="accent1">
                              <a:shade val="88000"/>
                              <a:satMod val="110000"/>
                            </a:schemeClr>
                          </a:solidFill>
                          <a:prstDash val="solid"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𝟂</m:t>
                    </m:r>
                  </m:oMath>
                </a14:m>
                <a:r>
                  <a:rPr lang="en-US" sz="2400" b="1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/>
                </a:r>
                <a:r>
                  <a:rPr lang="en-US" sz="2400" b="1" dirty="0" err="1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vs</a:t>
                </a:r>
                <a:r>
                  <a:rPr lang="en-US" sz="2400" b="1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 q curve is  wave velocity precisely group velocity  and the value becomes zero. 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b="1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Essentially its Bragg scattering. 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b="1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pattern of vibration is called standing wave. </a:t>
                </a:r>
                <a:r>
                  <a:rPr lang="en-US" sz="2400" b="1" dirty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L</a:t>
                </a:r>
                <a:r>
                  <a:rPr lang="en-US" sz="2400" b="1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eft going wave exactly canceling the right going wave.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b="1" cap="none" spc="0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rPr>
                  <a:t>At </a:t>
                </a:r>
                <a:r>
                  <a:rPr lang="en-US" sz="2400" b="1" cap="none" spc="0" dirty="0" err="1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rPr>
                  <a:t>brillouine</a:t>
                </a:r>
                <a:r>
                  <a:rPr lang="en-US" sz="2400" b="1" cap="none" spc="0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rPr>
                  <a:t> zone boundary we can expec</a:t>
                </a:r>
                <a:r>
                  <a:rPr lang="en-US" sz="2400" b="1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t scattering .</a:t>
                </a:r>
                <a:endParaRPr lang="en-US" sz="2400" b="1" cap="none" spc="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03455"/>
                <a:ext cx="9144000" cy="267765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67" t="-1822" r="-1733" b="-4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681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/>
              <a:t>P</a:t>
            </a:r>
            <a:r>
              <a:rPr lang="en-IN" sz="4800" dirty="0" smtClean="0"/>
              <a:t>honon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435008" cy="4114800"/>
          </a:xfrm>
        </p:spPr>
        <p:txBody>
          <a:bodyPr>
            <a:normAutofit/>
          </a:bodyPr>
          <a:lstStyle/>
          <a:p>
            <a:endParaRPr lang="en-IN" sz="3200" dirty="0" smtClean="0"/>
          </a:p>
          <a:p>
            <a:r>
              <a:rPr lang="en-IN" sz="3200" dirty="0" smtClean="0"/>
              <a:t>Phonon fundamentals											-Part 1</a:t>
            </a:r>
          </a:p>
          <a:p>
            <a:r>
              <a:rPr lang="en-IN" sz="3200" dirty="0" smtClean="0"/>
              <a:t>Phonon calculation in quantum espresso</a:t>
            </a:r>
            <a:r>
              <a:rPr lang="en-IN" sz="3200" dirty="0"/>
              <a:t>	</a:t>
            </a:r>
            <a:endParaRPr lang="en-IN" sz="3200" dirty="0" smtClean="0"/>
          </a:p>
          <a:p>
            <a:pPr marL="365760" lvl="1" indent="0">
              <a:buNone/>
            </a:pPr>
            <a:r>
              <a:rPr lang="en-IN" sz="2900" dirty="0" smtClean="0"/>
              <a:t>					-Part 2</a:t>
            </a:r>
          </a:p>
          <a:p>
            <a:r>
              <a:rPr lang="en-IN" sz="3200" dirty="0" smtClean="0"/>
              <a:t>Program files and results 				</a:t>
            </a:r>
          </a:p>
          <a:p>
            <a:pPr marL="0" indent="0">
              <a:buNone/>
            </a:pPr>
            <a:r>
              <a:rPr lang="en-IN" sz="3200" dirty="0" smtClean="0"/>
              <a:t>					-Part 3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17403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7654788" cy="228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Obervations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0960" y="3811012"/>
            <a:ext cx="88924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Frequency of phonon cant keep rising infinitely. 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here is upper cutoff which is corresponds to the infra-red region.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we use infrared rays  to map out the vibrational density of states of solids in  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</a:t>
            </a:r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aman spectroscopy </a:t>
            </a:r>
            <a:endParaRPr 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97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2564904"/>
            <a:ext cx="7467600" cy="487375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This question </a:t>
            </a:r>
            <a:r>
              <a:rPr lang="en-IN" sz="2800" dirty="0" err="1" smtClean="0"/>
              <a:t>gonna</a:t>
            </a:r>
            <a:r>
              <a:rPr lang="en-IN" sz="2800" dirty="0" smtClean="0"/>
              <a:t> make us to add a new feature to this dispersion relationship.</a:t>
            </a:r>
          </a:p>
          <a:p>
            <a:endParaRPr lang="en-IN" sz="2800" dirty="0" smtClean="0"/>
          </a:p>
          <a:p>
            <a:r>
              <a:rPr lang="en-IN" sz="2800" dirty="0" err="1" smtClean="0"/>
              <a:t>I,e</a:t>
            </a:r>
            <a:r>
              <a:rPr lang="en-IN" sz="2800" dirty="0" smtClean="0"/>
              <a:t>  1d Mono atomic lattice to 1d Diatomic lattice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764704"/>
            <a:ext cx="932452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 happens when you have more than one atom associated with lattice points?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33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552728" cy="17281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Diatomic lattice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521" y="4005064"/>
            <a:ext cx="8391935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400" dirty="0" smtClean="0"/>
              <a:t>What </a:t>
            </a:r>
            <a:r>
              <a:rPr lang="en-IN" sz="2400" dirty="0"/>
              <a:t>if two atoms have same masses.ie </a:t>
            </a:r>
            <a:r>
              <a:rPr lang="en-IN" sz="2400" dirty="0" smtClean="0"/>
              <a:t>m1=m2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sz="2400" dirty="0"/>
          </a:p>
          <a:p>
            <a:pPr marL="285750" indent="-285750">
              <a:buFont typeface="Wingdings" pitchFamily="2" charset="2"/>
              <a:buChar char="q"/>
            </a:pPr>
            <a:endParaRPr lang="en-IN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IN" sz="2400" dirty="0" smtClean="0"/>
              <a:t>  </a:t>
            </a:r>
            <a:r>
              <a:rPr lang="en-IN" sz="2400" dirty="0"/>
              <a:t>What would be the dispersion relationship?</a:t>
            </a:r>
          </a:p>
        </p:txBody>
      </p:sp>
    </p:spTree>
    <p:extLst>
      <p:ext uri="{BB962C8B-B14F-4D97-AF65-F5344CB8AC3E}">
        <p14:creationId xmlns="" xmlns:p14="http://schemas.microsoft.com/office/powerpoint/2010/main" val="34114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Case 2:</a:t>
            </a:r>
          </a:p>
          <a:p>
            <a:r>
              <a:rPr lang="en-IN" sz="2800" dirty="0"/>
              <a:t>m1=m2,but lattice parameter is 2a .it means two atoms per basis we have 1d lattice with 2a lattice parameter.</a:t>
            </a:r>
          </a:p>
          <a:p>
            <a:endParaRPr lang="en-IN" sz="2800" dirty="0"/>
          </a:p>
          <a:p>
            <a:r>
              <a:rPr lang="en-IN" sz="2800" dirty="0"/>
              <a:t>What would be the dispersion relationship? 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Diatomic lattice </a:t>
            </a:r>
          </a:p>
        </p:txBody>
      </p:sp>
    </p:spTree>
    <p:extLst>
      <p:ext uri="{BB962C8B-B14F-4D97-AF65-F5344CB8AC3E}">
        <p14:creationId xmlns="" xmlns:p14="http://schemas.microsoft.com/office/powerpoint/2010/main" val="33511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</a:t>
            </a:r>
            <a:r>
              <a:rPr lang="en-IN" dirty="0" smtClean="0"/>
              <a:t>dimensional </a:t>
            </a:r>
            <a:r>
              <a:rPr lang="en-IN" dirty="0" smtClean="0"/>
              <a:t>Diatomic lattice 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314950" cy="2314575"/>
          </a:xfrm>
        </p:spPr>
      </p:pic>
      <p:sp>
        <p:nvSpPr>
          <p:cNvPr id="8" name="Rectangle 7"/>
          <p:cNvSpPr/>
          <p:nvPr/>
        </p:nvSpPr>
        <p:spPr>
          <a:xfrm>
            <a:off x="539552" y="4221088"/>
            <a:ext cx="892899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 this two cases ‘a’ is physically equivalent to ‘2a’.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  addition -</a:t>
            </a:r>
            <a:r>
              <a:rPr lang="el-G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π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/2a and </a:t>
            </a:r>
            <a:r>
              <a:rPr lang="el-G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π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/2a.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Reciprocal lattice is a*=2</a:t>
            </a:r>
            <a:r>
              <a:rPr lang="el-G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π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/2a.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Brillouine</a:t>
            </a:r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zone in this case 0 to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l-G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π</a:t>
            </a:r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/a </a:t>
            </a:r>
            <a:r>
              <a:rPr lang="en-US" sz="2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ie</a:t>
            </a:r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-</a:t>
            </a:r>
            <a:r>
              <a:rPr lang="el-GR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π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/2a and </a:t>
            </a:r>
            <a:r>
              <a:rPr lang="el-GR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π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/2a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One dimensional Diatomic lattice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5776" y="4293096"/>
            <a:ext cx="3589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Zone folding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9698" name="Picture 2" descr="dispersion-relation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2295525" cy="1419226"/>
          </a:xfrm>
          <a:prstGeom prst="rect">
            <a:avLst/>
          </a:prstGeom>
          <a:noFill/>
        </p:spPr>
      </p:pic>
      <p:pic>
        <p:nvPicPr>
          <p:cNvPr id="29699" name="Picture 3" descr="C:\Users\researchlab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362200"/>
            <a:ext cx="2362200" cy="1733550"/>
          </a:xfrm>
          <a:prstGeom prst="rect">
            <a:avLst/>
          </a:prstGeom>
          <a:noFill/>
        </p:spPr>
      </p:pic>
      <p:pic>
        <p:nvPicPr>
          <p:cNvPr id="29700" name="Picture 4" descr="C:\Users\researchlab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752600"/>
            <a:ext cx="2219325" cy="476250"/>
          </a:xfrm>
          <a:prstGeom prst="rect">
            <a:avLst/>
          </a:prstGeom>
          <a:noFill/>
        </p:spPr>
      </p:pic>
      <p:pic>
        <p:nvPicPr>
          <p:cNvPr id="29701" name="Picture 5" descr="C:\Users\researchlab\Desktop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1828800"/>
            <a:ext cx="2419350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792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One dimensional Diatomic lattice </a:t>
            </a:r>
          </a:p>
        </p:txBody>
      </p:sp>
      <p:pic>
        <p:nvPicPr>
          <p:cNvPr id="28675" name="Picture 3" descr="C:\Users\researchlab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19400"/>
            <a:ext cx="3810000" cy="29717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400" y="17526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the two types of atom have different masses, a gap opens up between the two branches.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6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One dimensional Diatomic lattice </a:t>
            </a:r>
            <a:endParaRPr lang="en-US" dirty="0"/>
          </a:p>
        </p:txBody>
      </p:sp>
      <p:pic>
        <p:nvPicPr>
          <p:cNvPr id="99330" name="Picture 2" descr="e1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248400" cy="1752600"/>
          </a:xfrm>
          <a:prstGeom prst="rect">
            <a:avLst/>
          </a:prstGeom>
          <a:noFill/>
        </p:spPr>
      </p:pic>
      <p:pic>
        <p:nvPicPr>
          <p:cNvPr id="99332" name="Picture 4" descr="e1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876800"/>
            <a:ext cx="5250167" cy="99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" y="1447800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equation of motion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191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wave solution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One dimensional Diatomic lattice </a:t>
            </a:r>
            <a:endParaRPr lang="en-US" dirty="0"/>
          </a:p>
        </p:txBody>
      </p:sp>
      <p:pic>
        <p:nvPicPr>
          <p:cNvPr id="100354" name="Picture 2" descr="e1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267200" cy="533400"/>
          </a:xfrm>
          <a:prstGeom prst="rect">
            <a:avLst/>
          </a:prstGeom>
          <a:noFill/>
        </p:spPr>
      </p:pic>
      <p:pic>
        <p:nvPicPr>
          <p:cNvPr id="6" name="Picture 3" descr="C:\Users\researchlab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819400"/>
            <a:ext cx="3810000" cy="2971799"/>
          </a:xfrm>
          <a:prstGeom prst="rect">
            <a:avLst/>
          </a:prstGeom>
          <a:noFill/>
        </p:spPr>
      </p:pic>
      <p:pic>
        <p:nvPicPr>
          <p:cNvPr id="100355" name="Picture 3" descr="C:\Users\researchlab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743200"/>
            <a:ext cx="2348365" cy="754062"/>
          </a:xfrm>
          <a:prstGeom prst="rect">
            <a:avLst/>
          </a:prstGeom>
          <a:noFill/>
        </p:spPr>
      </p:pic>
      <p:cxnSp>
        <p:nvCxnSpPr>
          <p:cNvPr id="9" name="Elbow Connector 8"/>
          <p:cNvCxnSpPr/>
          <p:nvPr/>
        </p:nvCxnSpPr>
        <p:spPr>
          <a:xfrm flipV="1">
            <a:off x="3886200" y="3200400"/>
            <a:ext cx="2286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524000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solution of the diatomic lattice 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6388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When k=0,</a:t>
            </a:r>
            <a:r>
              <a:rPr lang="el-GR" dirty="0" smtClean="0"/>
              <a:t>ω</a:t>
            </a:r>
            <a:r>
              <a:rPr lang="en-IN" dirty="0" smtClean="0"/>
              <a:t> =0 in lower </a:t>
            </a:r>
            <a:r>
              <a:rPr lang="en-IN" dirty="0" err="1" smtClean="0"/>
              <a:t>soln</a:t>
            </a:r>
            <a:r>
              <a:rPr lang="en-IN" dirty="0" smtClean="0"/>
              <a:t> and upper </a:t>
            </a:r>
            <a:r>
              <a:rPr lang="en-IN" dirty="0" err="1" smtClean="0"/>
              <a:t>soln</a:t>
            </a:r>
            <a:r>
              <a:rPr lang="en-IN" dirty="0" smtClean="0"/>
              <a:t> is non zero.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6172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When q=</a:t>
            </a:r>
            <a:r>
              <a:rPr lang="el-GR" dirty="0" smtClean="0"/>
              <a:t>π</a:t>
            </a:r>
            <a:r>
              <a:rPr lang="en-IN" dirty="0" smtClean="0"/>
              <a:t>/2a,we get different soln.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One dimensional Diatomic lattice </a:t>
            </a:r>
            <a:endParaRPr lang="en-US" dirty="0"/>
          </a:p>
        </p:txBody>
      </p:sp>
      <p:pic>
        <p:nvPicPr>
          <p:cNvPr id="100354" name="Picture 2" descr="e1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267200" cy="533400"/>
          </a:xfrm>
          <a:prstGeom prst="rect">
            <a:avLst/>
          </a:prstGeom>
          <a:noFill/>
        </p:spPr>
      </p:pic>
      <p:pic>
        <p:nvPicPr>
          <p:cNvPr id="6" name="Picture 3" descr="C:\Users\researchlab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819400"/>
            <a:ext cx="3810000" cy="2971799"/>
          </a:xfrm>
          <a:prstGeom prst="rect">
            <a:avLst/>
          </a:prstGeom>
          <a:noFill/>
        </p:spPr>
      </p:pic>
      <p:pic>
        <p:nvPicPr>
          <p:cNvPr id="100355" name="Picture 3" descr="C:\Users\researchlab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743200"/>
            <a:ext cx="2348365" cy="754062"/>
          </a:xfrm>
          <a:prstGeom prst="rect">
            <a:avLst/>
          </a:prstGeom>
          <a:noFill/>
        </p:spPr>
      </p:pic>
      <p:cxnSp>
        <p:nvCxnSpPr>
          <p:cNvPr id="9" name="Elbow Connector 8"/>
          <p:cNvCxnSpPr/>
          <p:nvPr/>
        </p:nvCxnSpPr>
        <p:spPr>
          <a:xfrm flipV="1">
            <a:off x="3886200" y="3200400"/>
            <a:ext cx="2286000" cy="304800"/>
          </a:xfrm>
          <a:prstGeom prst="bentConnector3">
            <a:avLst>
              <a:gd name="adj1" fmla="val 805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524000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solution of the diatomic lattice 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0" y="57150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When k=0,</a:t>
            </a:r>
            <a:r>
              <a:rPr lang="el-GR" dirty="0" smtClean="0"/>
              <a:t>ω</a:t>
            </a:r>
            <a:r>
              <a:rPr lang="en-IN" dirty="0" smtClean="0"/>
              <a:t> =0 in lower </a:t>
            </a:r>
            <a:r>
              <a:rPr lang="en-IN" dirty="0" err="1" smtClean="0"/>
              <a:t>soln</a:t>
            </a:r>
            <a:r>
              <a:rPr lang="en-IN" dirty="0" smtClean="0"/>
              <a:t> and upper </a:t>
            </a:r>
            <a:r>
              <a:rPr lang="en-IN" dirty="0" err="1" smtClean="0"/>
              <a:t>soln</a:t>
            </a:r>
            <a:r>
              <a:rPr lang="en-IN" dirty="0" smtClean="0"/>
              <a:t> is non zero.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6172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When q=</a:t>
            </a:r>
            <a:r>
              <a:rPr lang="el-GR" dirty="0" smtClean="0"/>
              <a:t>π</a:t>
            </a:r>
            <a:r>
              <a:rPr lang="en-IN" dirty="0" smtClean="0"/>
              <a:t>/2a,we get different soln.</a:t>
            </a:r>
            <a:endParaRPr lang="en-IN" dirty="0"/>
          </a:p>
        </p:txBody>
      </p:sp>
      <p:pic>
        <p:nvPicPr>
          <p:cNvPr id="102402" name="Picture 2" descr="C:\Users\researchlab\Desktop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3429000"/>
            <a:ext cx="1676400" cy="1763485"/>
          </a:xfrm>
          <a:prstGeom prst="rect">
            <a:avLst/>
          </a:prstGeom>
          <a:noFill/>
        </p:spPr>
      </p:pic>
      <p:cxnSp>
        <p:nvCxnSpPr>
          <p:cNvPr id="14" name="Elbow Connector 13"/>
          <p:cNvCxnSpPr/>
          <p:nvPr/>
        </p:nvCxnSpPr>
        <p:spPr>
          <a:xfrm>
            <a:off x="4876800" y="3886200"/>
            <a:ext cx="16764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876800" y="4114800"/>
            <a:ext cx="16764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Concept introduced –</a:t>
            </a:r>
            <a:r>
              <a:rPr lang="en-IN" sz="2800" dirty="0" smtClean="0">
                <a:solidFill>
                  <a:srgbClr val="00B0F0"/>
                </a:solidFill>
              </a:rPr>
              <a:t>IGOR TAMM</a:t>
            </a:r>
            <a:r>
              <a:rPr lang="en-IN" sz="2800" dirty="0" smtClean="0"/>
              <a:t> –Russian </a:t>
            </a:r>
            <a:r>
              <a:rPr lang="en-IN" sz="2800" dirty="0" err="1" smtClean="0"/>
              <a:t>physicst</a:t>
            </a:r>
            <a:r>
              <a:rPr lang="en-IN" sz="2800" dirty="0" smtClean="0"/>
              <a:t> (1932)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Greek word –</a:t>
            </a:r>
            <a:r>
              <a:rPr lang="en-IN" sz="2800" dirty="0" smtClean="0">
                <a:solidFill>
                  <a:srgbClr val="00B0F0"/>
                </a:solidFill>
              </a:rPr>
              <a:t>sound</a:t>
            </a:r>
            <a:r>
              <a:rPr lang="en-IN" sz="2800" dirty="0" smtClean="0"/>
              <a:t> or </a:t>
            </a:r>
            <a:r>
              <a:rPr lang="en-IN" sz="2800" dirty="0" err="1" smtClean="0"/>
              <a:t>voice,because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00B0F0"/>
                </a:solidFill>
              </a:rPr>
              <a:t>long-wavelength</a:t>
            </a:r>
            <a:r>
              <a:rPr lang="en-IN" sz="2800" dirty="0" smtClean="0"/>
              <a:t> phonons give rise to </a:t>
            </a:r>
            <a:r>
              <a:rPr lang="en-IN" sz="2800" dirty="0" smtClean="0">
                <a:solidFill>
                  <a:srgbClr val="00B0F0"/>
                </a:solidFill>
              </a:rPr>
              <a:t>sound.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The </a:t>
            </a:r>
            <a:r>
              <a:rPr lang="en-IN" sz="2800" dirty="0"/>
              <a:t>study of phonons is an important part of condensed matter </a:t>
            </a:r>
            <a:r>
              <a:rPr lang="en-IN" sz="2800" dirty="0" smtClean="0"/>
              <a:t>physics.</a:t>
            </a:r>
            <a:endParaRPr lang="en-IN" sz="28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B0F0"/>
                </a:solidFill>
              </a:rPr>
              <a:t>Major Role </a:t>
            </a:r>
            <a:r>
              <a:rPr lang="en-IN" sz="2800" dirty="0" smtClean="0"/>
              <a:t>– physical properties such as </a:t>
            </a:r>
            <a:r>
              <a:rPr lang="en-IN" sz="2800" dirty="0" smtClean="0">
                <a:solidFill>
                  <a:srgbClr val="00B0F0"/>
                </a:solidFill>
              </a:rPr>
              <a:t>thermal conductivity</a:t>
            </a:r>
            <a:r>
              <a:rPr lang="en-IN" sz="2800" dirty="0" smtClean="0"/>
              <a:t> and </a:t>
            </a:r>
            <a:r>
              <a:rPr lang="en-IN" sz="2800" dirty="0" smtClean="0">
                <a:solidFill>
                  <a:srgbClr val="00B0F0"/>
                </a:solidFill>
              </a:rPr>
              <a:t>electrical conductivity</a:t>
            </a:r>
            <a:r>
              <a:rPr lang="en-IN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PHONON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22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22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One dimensional Diatomic lattice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482" y="1359037"/>
            <a:ext cx="80372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Now  we have two branches acoustic(lower) and optical (upper)</a:t>
            </a:r>
            <a:endParaRPr lang="en-US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4578" name="Picture 2" descr="a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4495800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650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it is acoustic and optical mode? How?</a:t>
            </a:r>
            <a:endParaRPr lang="en-US" dirty="0"/>
          </a:p>
        </p:txBody>
      </p:sp>
      <p:pic>
        <p:nvPicPr>
          <p:cNvPr id="105477" name="Picture 5" descr="\left[ \begin{array}{cc} 2C-m_1\omega^2&amp;-2C\cos ka \\ -2C\cos ka&amp;2C-m_2\omega^2 \end{array} \right]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429000"/>
            <a:ext cx="1866900" cy="381001"/>
          </a:xfrm>
          <a:prstGeom prst="rect">
            <a:avLst/>
          </a:prstGeom>
          <a:noFill/>
        </p:spPr>
      </p:pic>
      <p:pic>
        <p:nvPicPr>
          <p:cNvPr id="105479" name="Picture 7" descr="\left[ \begin{array}{c} A \\ B \end{array} \right] =0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429000"/>
            <a:ext cx="666750" cy="381001"/>
          </a:xfrm>
          <a:prstGeom prst="rect">
            <a:avLst/>
          </a:prstGeom>
          <a:noFill/>
        </p:spPr>
      </p:pic>
      <p:pic>
        <p:nvPicPr>
          <p:cNvPr id="105481" name="Picture 9" descr="u_n=Ae^{i(kna-\omega t)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905000"/>
            <a:ext cx="1066800" cy="171450"/>
          </a:xfrm>
          <a:prstGeom prst="rect">
            <a:avLst/>
          </a:prstGeom>
          <a:noFill/>
        </p:spPr>
      </p:pic>
      <p:pic>
        <p:nvPicPr>
          <p:cNvPr id="105483" name="Picture 11" descr="u_{n-1}=Be^{i(k(n-1)a-\omega t)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209800"/>
            <a:ext cx="1447800" cy="228599"/>
          </a:xfrm>
          <a:prstGeom prst="rect">
            <a:avLst/>
          </a:prstGeom>
          <a:noFill/>
        </p:spPr>
      </p:pic>
      <p:pic>
        <p:nvPicPr>
          <p:cNvPr id="105485" name="Picture 13" descr="-Am_1\omega^2=2C(B\cos ka-A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2895600"/>
            <a:ext cx="1971675" cy="171450"/>
          </a:xfrm>
          <a:prstGeom prst="rect">
            <a:avLst/>
          </a:prstGeom>
          <a:noFill/>
        </p:spPr>
      </p:pic>
      <p:pic>
        <p:nvPicPr>
          <p:cNvPr id="105487" name="Picture 15" descr="-Bm_2\omega^2=2C(A\cos ka-B)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2667000"/>
            <a:ext cx="1981200" cy="171450"/>
          </a:xfrm>
          <a:prstGeom prst="rect">
            <a:avLst/>
          </a:prstGeom>
          <a:noFill/>
        </p:spPr>
      </p:pic>
      <p:pic>
        <p:nvPicPr>
          <p:cNvPr id="9" name="Picture 2" descr="e18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5181600"/>
            <a:ext cx="3200400" cy="40005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05400" y="4267200"/>
            <a:ext cx="2978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………………………….</a:t>
            </a:r>
          </a:p>
          <a:p>
            <a:r>
              <a:rPr lang="en-US" dirty="0" smtClean="0"/>
              <a:t>………………………….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953000" y="3276600"/>
            <a:ext cx="76200" cy="6096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8001000" y="3276600"/>
            <a:ext cx="152400" cy="533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2057400"/>
            <a:ext cx="449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Acoustic branch :setting </a:t>
            </a:r>
            <a:r>
              <a:rPr lang="el-GR" dirty="0" smtClean="0"/>
              <a:t>ω</a:t>
            </a:r>
            <a:r>
              <a:rPr lang="en-US" dirty="0" smtClean="0"/>
              <a:t>=0 in this{mentioned} equation. This equation will be satisfied only if A=B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4191000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Optical branch :setting </a:t>
            </a:r>
            <a:r>
              <a:rPr lang="el-GR" dirty="0" smtClean="0"/>
              <a:t>ω</a:t>
            </a:r>
            <a:r>
              <a:rPr lang="en-US" dirty="0" smtClean="0"/>
              <a:t>=                      in this{mentioned} equation. </a:t>
            </a:r>
          </a:p>
          <a:p>
            <a:r>
              <a:rPr lang="en-US" dirty="0" smtClean="0"/>
              <a:t>We get ,</a:t>
            </a:r>
          </a:p>
          <a:p>
            <a:r>
              <a:rPr lang="en-US" sz="1600" dirty="0" smtClean="0"/>
              <a:t>               A</a:t>
            </a:r>
            <a:r>
              <a:rPr lang="en-US" sz="900" dirty="0" smtClean="0"/>
              <a:t>1</a:t>
            </a:r>
            <a:r>
              <a:rPr lang="en-US" sz="1600" dirty="0" smtClean="0"/>
              <a:t>M</a:t>
            </a:r>
            <a:r>
              <a:rPr lang="en-US" sz="1000" dirty="0" smtClean="0"/>
              <a:t>1   </a:t>
            </a:r>
            <a:r>
              <a:rPr lang="en-US" sz="2000" dirty="0" smtClean="0"/>
              <a:t>+ </a:t>
            </a:r>
            <a:r>
              <a:rPr lang="en-US" sz="1600" dirty="0" smtClean="0"/>
              <a:t>A</a:t>
            </a:r>
            <a:r>
              <a:rPr lang="en-US" sz="1000" dirty="0" smtClean="0"/>
              <a:t>2</a:t>
            </a:r>
            <a:r>
              <a:rPr lang="en-US" sz="1600" dirty="0" smtClean="0"/>
              <a:t>M</a:t>
            </a:r>
            <a:r>
              <a:rPr lang="en-US" sz="1000" dirty="0" smtClean="0"/>
              <a:t>2</a:t>
            </a:r>
            <a:r>
              <a:rPr lang="en-US" sz="1600" dirty="0" smtClean="0"/>
              <a:t>=0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4114800" y="27432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admin\Desktop\Captur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00400" y="4114800"/>
            <a:ext cx="1295400" cy="46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its is acoustic and optical mode? How?</a:t>
            </a:r>
            <a:endParaRPr lang="en-US" dirty="0"/>
          </a:p>
        </p:txBody>
      </p:sp>
      <p:pic>
        <p:nvPicPr>
          <p:cNvPr id="2050" name="Picture 2" descr="https://encrypted-tbn0.gstatic.com/images?q=tbn:ANd9GcRtkvraK62qZIiOpJulSvPxfUdFKh5bocGOQGT79F5P9AEGOg5BW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4267200" cy="2057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6002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case of </a:t>
            </a:r>
            <a:r>
              <a:rPr lang="en-US" dirty="0" smtClean="0">
                <a:solidFill>
                  <a:srgbClr val="00B0F0"/>
                </a:solidFill>
              </a:rPr>
              <a:t>Acoustic branch </a:t>
            </a:r>
          </a:p>
          <a:p>
            <a:r>
              <a:rPr lang="en-US" dirty="0" smtClean="0"/>
              <a:t>if A=B  atoms are moving in the </a:t>
            </a:r>
            <a:r>
              <a:rPr lang="en-US" dirty="0" smtClean="0">
                <a:solidFill>
                  <a:srgbClr val="00B050"/>
                </a:solidFill>
              </a:rPr>
              <a:t>same direction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Net Dipole Moment </a:t>
            </a:r>
            <a:r>
              <a:rPr lang="en-US" dirty="0" smtClean="0"/>
              <a:t>does </a:t>
            </a:r>
            <a:r>
              <a:rPr lang="en-US" dirty="0" smtClean="0">
                <a:solidFill>
                  <a:srgbClr val="FF0000"/>
                </a:solidFill>
              </a:rPr>
              <a:t>not change </a:t>
            </a:r>
            <a:r>
              <a:rPr lang="en-US" dirty="0" smtClean="0"/>
              <a:t>that much..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610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case of </a:t>
            </a:r>
            <a:r>
              <a:rPr lang="en-US" dirty="0" smtClean="0">
                <a:solidFill>
                  <a:srgbClr val="00B0F0"/>
                </a:solidFill>
              </a:rPr>
              <a:t>Optical branch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</a:t>
            </a:r>
            <a:r>
              <a:rPr lang="en-US" sz="1000" dirty="0" smtClean="0"/>
              <a:t>1</a:t>
            </a:r>
            <a:r>
              <a:rPr lang="en-US" dirty="0" smtClean="0"/>
              <a:t>M</a:t>
            </a:r>
            <a:r>
              <a:rPr lang="en-US" sz="1050" dirty="0" smtClean="0"/>
              <a:t>1   </a:t>
            </a:r>
            <a:r>
              <a:rPr lang="en-US" sz="2400" dirty="0" smtClean="0"/>
              <a:t>+ </a:t>
            </a:r>
            <a:r>
              <a:rPr lang="en-US" sz="2000" dirty="0" smtClean="0"/>
              <a:t>B</a:t>
            </a:r>
            <a:r>
              <a:rPr lang="en-US" sz="1050" dirty="0" smtClean="0"/>
              <a:t>2</a:t>
            </a:r>
            <a:r>
              <a:rPr lang="en-US" dirty="0" smtClean="0"/>
              <a:t>M</a:t>
            </a:r>
            <a:r>
              <a:rPr lang="en-US" sz="1050" dirty="0" smtClean="0"/>
              <a:t>2</a:t>
            </a:r>
            <a:r>
              <a:rPr lang="en-US" dirty="0" smtClean="0"/>
              <a:t>=0  which represents  atoms  are moving in </a:t>
            </a:r>
            <a:r>
              <a:rPr lang="en-US" dirty="0" smtClean="0">
                <a:solidFill>
                  <a:srgbClr val="00B050"/>
                </a:solidFill>
              </a:rPr>
              <a:t>opposite direction</a:t>
            </a:r>
            <a:r>
              <a:rPr lang="en-US" dirty="0" smtClean="0"/>
              <a:t>.  So, the Net Dipole Moment </a:t>
            </a:r>
            <a:r>
              <a:rPr lang="en-US" dirty="0" smtClean="0">
                <a:solidFill>
                  <a:srgbClr val="FF0000"/>
                </a:solidFill>
              </a:rPr>
              <a:t>changes drastically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If  </a:t>
            </a:r>
            <a:r>
              <a:rPr lang="en-US" dirty="0" smtClean="0">
                <a:solidFill>
                  <a:srgbClr val="FF0000"/>
                </a:solidFill>
              </a:rPr>
              <a:t>Net Dipole Moment </a:t>
            </a:r>
            <a:r>
              <a:rPr lang="en-US" dirty="0" smtClean="0"/>
              <a:t>oscillating quite </a:t>
            </a:r>
            <a:r>
              <a:rPr lang="en-US" dirty="0" smtClean="0">
                <a:solidFill>
                  <a:srgbClr val="FF0000"/>
                </a:solidFill>
              </a:rPr>
              <a:t>violently</a:t>
            </a:r>
            <a:r>
              <a:rPr lang="en-US" dirty="0" smtClean="0"/>
              <a:t> ,this  type of vibration pattern exited by a electromagnetic wave.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That why it is called </a:t>
            </a:r>
            <a:r>
              <a:rPr lang="en-US" dirty="0" smtClean="0">
                <a:solidFill>
                  <a:srgbClr val="00B0F0"/>
                </a:solidFill>
              </a:rPr>
              <a:t>Optical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786936" cy="40904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	   Part-2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Phonon calculation in quantum espresso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762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Phonon calculation in quantum espresso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77217" y="1772816"/>
            <a:ext cx="28083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scf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04507" y="3861048"/>
            <a:ext cx="2808312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Acustic</a:t>
            </a:r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 sum rule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2371" y="5157192"/>
            <a:ext cx="280831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Phonon frequency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36065" y="5157192"/>
            <a:ext cx="280831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Phonon density of states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77217" y="2857657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Dynamical matrix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4481373" y="2276872"/>
            <a:ext cx="0" cy="58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74135" y="3280263"/>
            <a:ext cx="0" cy="58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5869685" y="4377136"/>
            <a:ext cx="938464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2319934" y="4518995"/>
            <a:ext cx="938465" cy="6306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798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Aim - find dispersion relation </a:t>
            </a:r>
            <a:r>
              <a:rPr lang="en-IN" sz="2400" dirty="0" err="1" smtClean="0"/>
              <a:t>ie</a:t>
            </a:r>
            <a:r>
              <a:rPr lang="en-IN" sz="2400" dirty="0" smtClean="0"/>
              <a:t> relationship </a:t>
            </a:r>
            <a:r>
              <a:rPr lang="en-IN" sz="2400" dirty="0" err="1" smtClean="0"/>
              <a:t>betn</a:t>
            </a:r>
            <a:r>
              <a:rPr lang="en-IN" sz="2400" dirty="0" smtClean="0"/>
              <a:t> w and k. </a:t>
            </a:r>
          </a:p>
          <a:p>
            <a:pPr marL="0" indent="0">
              <a:buNone/>
            </a:pPr>
            <a:r>
              <a:rPr lang="en-IN" sz="2400" dirty="0" smtClean="0"/>
              <a:t>             - Density of states</a:t>
            </a:r>
          </a:p>
          <a:p>
            <a:endParaRPr lang="en-IN" sz="2400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400" dirty="0" smtClean="0"/>
              <a:t>How to find frequency w?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Phonon calculation in quantum espresso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742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DFT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Phonon frozen method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drawback </a:t>
            </a:r>
            <a:r>
              <a:rPr lang="en-IN" sz="2800" dirty="0"/>
              <a:t>large </a:t>
            </a:r>
            <a:r>
              <a:rPr lang="en-IN" sz="2800" dirty="0" err="1"/>
              <a:t>supercells</a:t>
            </a:r>
            <a:r>
              <a:rPr lang="en-IN" sz="2800" dirty="0"/>
              <a:t> are needed </a:t>
            </a:r>
            <a:endParaRPr lang="en-IN" sz="2800" dirty="0" smtClean="0"/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accurately </a:t>
            </a:r>
            <a:r>
              <a:rPr lang="en-IN" sz="2800" dirty="0"/>
              <a:t>calculate the force constant </a:t>
            </a:r>
            <a:r>
              <a:rPr lang="en-IN" sz="2800" dirty="0" smtClean="0"/>
              <a:t>matrix-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cause </a:t>
            </a:r>
            <a:r>
              <a:rPr lang="en-IN" sz="2800" dirty="0"/>
              <a:t>problems </a:t>
            </a:r>
            <a:endParaRPr lang="en-IN" sz="2800" dirty="0" smtClean="0"/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large time of calculation. 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Phonon calculation in quantum espresso</a:t>
            </a:r>
          </a:p>
        </p:txBody>
      </p:sp>
    </p:spTree>
    <p:extLst>
      <p:ext uri="{BB962C8B-B14F-4D97-AF65-F5344CB8AC3E}">
        <p14:creationId xmlns="" xmlns:p14="http://schemas.microsoft.com/office/powerpoint/2010/main" val="37490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Frozen Phonons</a:t>
            </a:r>
            <a:br>
              <a:rPr lang="en-IN" b="1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forces between every </a:t>
            </a:r>
            <a:r>
              <a:rPr lang="en-IN" dirty="0" smtClean="0"/>
              <a:t>atom construct </a:t>
            </a:r>
            <a:r>
              <a:rPr lang="en-IN" dirty="0"/>
              <a:t>the force constant matrix </a:t>
            </a:r>
            <a:r>
              <a:rPr lang="en-IN" dirty="0" smtClean="0"/>
              <a:t>in the </a:t>
            </a:r>
            <a:r>
              <a:rPr lang="en-IN" dirty="0"/>
              <a:t>crystal. This force constant matrix then allows us to calculate 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normal modes </a:t>
            </a:r>
            <a:r>
              <a:rPr lang="en-IN" dirty="0"/>
              <a:t>of at any particular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wavevector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i="1" dirty="0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DFT to calculate the forces on every atom using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Hellman-Feynman theorem. </a:t>
            </a: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method of calculating the force constant matrix by explicitly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displacing atoms </a:t>
            </a:r>
            <a:r>
              <a:rPr lang="en-IN" dirty="0"/>
              <a:t>is called 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Frozen-Phonon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method.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90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Frozen Phonons</a:t>
            </a:r>
            <a:br>
              <a:rPr lang="en-IN" b="1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Advantage</a:t>
            </a:r>
          </a:p>
          <a:p>
            <a:r>
              <a:rPr lang="en-IN" dirty="0"/>
              <a:t>Q</a:t>
            </a:r>
            <a:r>
              <a:rPr lang="en-IN" dirty="0" smtClean="0"/>
              <a:t>uicker </a:t>
            </a:r>
            <a:r>
              <a:rPr lang="en-IN" dirty="0"/>
              <a:t>and computationally cheaper than the </a:t>
            </a:r>
            <a:r>
              <a:rPr lang="en-IN" dirty="0">
                <a:solidFill>
                  <a:srgbClr val="0070C0"/>
                </a:solidFill>
              </a:rPr>
              <a:t>Linear Response method</a:t>
            </a:r>
            <a:r>
              <a:rPr lang="en-IN" dirty="0"/>
              <a:t>, which utilizes </a:t>
            </a:r>
            <a:r>
              <a:rPr lang="en-IN" dirty="0" smtClean="0">
                <a:solidFill>
                  <a:srgbClr val="00B0F0"/>
                </a:solidFill>
              </a:rPr>
              <a:t>DFPT </a:t>
            </a:r>
            <a:r>
              <a:rPr lang="en-IN" dirty="0"/>
              <a:t>to calculate forces. 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 smtClean="0">
                <a:solidFill>
                  <a:srgbClr val="FF0000"/>
                </a:solidFill>
              </a:rPr>
              <a:t>rawback</a:t>
            </a:r>
            <a:r>
              <a:rPr lang="en-IN" dirty="0" smtClean="0"/>
              <a:t> </a:t>
            </a:r>
          </a:p>
          <a:p>
            <a:r>
              <a:rPr lang="en-IN" dirty="0"/>
              <a:t>L</a:t>
            </a:r>
            <a:r>
              <a:rPr lang="en-IN" dirty="0" smtClean="0"/>
              <a:t>arge super cells </a:t>
            </a:r>
            <a:r>
              <a:rPr lang="en-IN" dirty="0"/>
              <a:t>-</a:t>
            </a:r>
            <a:r>
              <a:rPr lang="en-IN" dirty="0" smtClean="0"/>
              <a:t> needed </a:t>
            </a:r>
            <a:r>
              <a:rPr lang="en-IN" dirty="0"/>
              <a:t>to accurately calculate 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orce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constant matrix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oundary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conditions </a:t>
            </a:r>
            <a:r>
              <a:rPr lang="en-IN" dirty="0"/>
              <a:t>used in DFT calculations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cause problems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IN" dirty="0" smtClean="0"/>
              <a:t>frozen </a:t>
            </a:r>
            <a:r>
              <a:rPr lang="en-IN" dirty="0"/>
              <a:t>phonon method.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45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Phonon calculation in quantum espresso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77217" y="1772816"/>
            <a:ext cx="280831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Scf</a:t>
            </a:r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-total energy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04507" y="3861048"/>
            <a:ext cx="280831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Dynamical matrix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77217" y="4945889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Phonon frequency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77217" y="2857657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>
                      <a:lumMod val="95000"/>
                    </a:schemeClr>
                  </a:solidFill>
                </a:ln>
              </a:rPr>
              <a:t>Interatomic force constant</a:t>
            </a:r>
            <a:endParaRPr lang="en-IN" dirty="0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4481373" y="2276872"/>
            <a:ext cx="0" cy="58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74135" y="3280263"/>
            <a:ext cx="0" cy="58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49644" y="4365104"/>
            <a:ext cx="0" cy="58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15553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Photon </a:t>
            </a:r>
            <a:r>
              <a:rPr lang="en-IN" sz="3200" dirty="0">
                <a:solidFill>
                  <a:schemeClr val="tx1"/>
                </a:solidFill>
              </a:rPr>
              <a:t>–quantization of energy that 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                       travels light speed 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062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Dynamical matrix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2" y="2210363"/>
            <a:ext cx="3515216" cy="330563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08" y="2167494"/>
            <a:ext cx="3467584" cy="3391374"/>
          </a:xfrm>
        </p:spPr>
      </p:pic>
    </p:spTree>
    <p:extLst>
      <p:ext uri="{BB962C8B-B14F-4D97-AF65-F5344CB8AC3E}">
        <p14:creationId xmlns="" xmlns:p14="http://schemas.microsoft.com/office/powerpoint/2010/main" val="1156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828092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sz="3200" dirty="0" smtClean="0">
                <a:solidFill>
                  <a:srgbClr val="FF0000"/>
                </a:solidFill>
              </a:rPr>
              <a:t>This </a:t>
            </a:r>
            <a:r>
              <a:rPr lang="en-IN" sz="3200" dirty="0">
                <a:solidFill>
                  <a:srgbClr val="FF0000"/>
                </a:solidFill>
              </a:rPr>
              <a:t>is what </a:t>
            </a:r>
            <a:r>
              <a:rPr lang="en-IN" sz="3200" dirty="0" smtClean="0">
                <a:solidFill>
                  <a:srgbClr val="FF0000"/>
                </a:solidFill>
              </a:rPr>
              <a:t>DFPT…..</a:t>
            </a:r>
            <a:endParaRPr lang="en-IN" sz="3200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rgbClr val="00B0F0"/>
                </a:solidFill>
              </a:rPr>
              <a:t>D</a:t>
            </a:r>
            <a:r>
              <a:rPr lang="en-IN" sz="2400" dirty="0" smtClean="0">
                <a:solidFill>
                  <a:srgbClr val="00B0F0"/>
                </a:solidFill>
              </a:rPr>
              <a:t>ynamical </a:t>
            </a:r>
            <a:r>
              <a:rPr lang="en-IN" sz="2400" dirty="0">
                <a:solidFill>
                  <a:srgbClr val="00B0F0"/>
                </a:solidFill>
              </a:rPr>
              <a:t>matrices </a:t>
            </a:r>
            <a:r>
              <a:rPr lang="en-IN" sz="2000" dirty="0"/>
              <a:t>are known </a:t>
            </a:r>
            <a:r>
              <a:rPr lang="en-IN" sz="2000" dirty="0" smtClean="0"/>
              <a:t>- can </a:t>
            </a:r>
            <a:r>
              <a:rPr lang="en-IN" sz="2000" dirty="0"/>
              <a:t>generate easily </a:t>
            </a:r>
            <a:r>
              <a:rPr lang="en-IN" sz="2400" dirty="0" smtClean="0">
                <a:solidFill>
                  <a:srgbClr val="00B0F0"/>
                </a:solidFill>
              </a:rPr>
              <a:t>IFC</a:t>
            </a:r>
            <a:r>
              <a:rPr lang="en-IN" sz="2000" dirty="0" smtClean="0"/>
              <a:t> </a:t>
            </a:r>
            <a:r>
              <a:rPr lang="en-IN" sz="2000" dirty="0"/>
              <a:t>using </a:t>
            </a:r>
            <a:r>
              <a:rPr lang="en-IN" sz="2400" dirty="0" smtClean="0">
                <a:solidFill>
                  <a:srgbClr val="FF0000"/>
                </a:solidFill>
              </a:rPr>
              <a:t>Fourier transformation </a:t>
            </a:r>
            <a:r>
              <a:rPr lang="en-IN" sz="2000" dirty="0"/>
              <a:t>and </a:t>
            </a:r>
            <a:r>
              <a:rPr lang="en-IN" sz="2400" dirty="0">
                <a:solidFill>
                  <a:srgbClr val="00B0F0"/>
                </a:solidFill>
              </a:rPr>
              <a:t>phonon frequencies</a:t>
            </a:r>
            <a:r>
              <a:rPr lang="en-IN" sz="2400" dirty="0"/>
              <a:t> </a:t>
            </a:r>
            <a:r>
              <a:rPr lang="en-IN" sz="2000" dirty="0"/>
              <a:t>interpolated for any wave vectors</a:t>
            </a:r>
            <a:r>
              <a:rPr lang="en-IN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200" dirty="0">
                <a:solidFill>
                  <a:srgbClr val="FF0000"/>
                </a:solidFill>
              </a:rPr>
              <a:t>Phonon density of states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Its </a:t>
            </a:r>
            <a:r>
              <a:rPr lang="en-IN" dirty="0"/>
              <a:t>same as the density of states in DFT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1026" name="Picture 2" descr="C:\Users\Rajkamal\Desktop\Cap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90927"/>
            <a:ext cx="3744415" cy="22216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60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Einstein and Debye model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44824"/>
            <a:ext cx="3655218" cy="379350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467544" y="1700808"/>
            <a:ext cx="475252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Debye model almost same as Discrete picture.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b="1" dirty="0" smtClean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Debye model gives very good agreement in treating of  specific heat of solid.</a:t>
            </a:r>
          </a:p>
          <a:p>
            <a:pPr algn="ctr"/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9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r>
              <a:rPr lang="en-IN" sz="3600" dirty="0" smtClean="0"/>
              <a:t>       Program files </a:t>
            </a:r>
            <a:r>
              <a:rPr lang="en-IN" sz="3600" dirty="0"/>
              <a:t>and results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Part-3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959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Simulation </a:t>
            </a:r>
            <a:endParaRPr lang="en-US" sz="32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The </a:t>
            </a:r>
            <a:r>
              <a:rPr lang="en-US" sz="2400" dirty="0" smtClean="0"/>
              <a:t>Multiple Phonon simulation in Quantum </a:t>
            </a:r>
            <a:r>
              <a:rPr lang="en-US" sz="2400" dirty="0" smtClean="0"/>
              <a:t>Espresso consists </a:t>
            </a:r>
            <a:r>
              <a:rPr lang="en-US" sz="2400" dirty="0" smtClean="0"/>
              <a:t>of four steps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Step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1. </a:t>
            </a: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</a:rPr>
              <a:t>PW</a:t>
            </a:r>
            <a:r>
              <a:rPr lang="en-US" sz="2000" dirty="0" err="1" smtClean="0"/>
              <a:t>Self</a:t>
            </a:r>
            <a:r>
              <a:rPr lang="en-US" sz="2000" dirty="0" smtClean="0"/>
              <a:t> consistent calculation of electron density. Outputs are wave </a:t>
            </a:r>
            <a:r>
              <a:rPr lang="en-US" sz="2000" dirty="0" smtClean="0"/>
              <a:t>functions.</a:t>
            </a:r>
          </a:p>
          <a:p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Step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2. </a:t>
            </a: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</a:rPr>
              <a:t>PH</a:t>
            </a:r>
            <a:r>
              <a:rPr lang="en-US" sz="2000" dirty="0" err="1" smtClean="0"/>
              <a:t>Phonon</a:t>
            </a:r>
            <a:r>
              <a:rPr lang="en-US" sz="2000" dirty="0" smtClean="0"/>
              <a:t> calculation from linear response, with output on a rough </a:t>
            </a:r>
            <a:r>
              <a:rPr lang="en-US" sz="2000" dirty="0" smtClean="0"/>
              <a:t>grid.</a:t>
            </a:r>
          </a:p>
          <a:p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Step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3.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Q2R</a:t>
            </a:r>
            <a:r>
              <a:rPr lang="en-US" sz="2000" dirty="0" smtClean="0"/>
              <a:t>Fourier transform to real space and obtain force constants by </a:t>
            </a:r>
            <a:r>
              <a:rPr lang="en-US" sz="2000" dirty="0" smtClean="0"/>
              <a:t>interpolation.</a:t>
            </a:r>
          </a:p>
          <a:p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Step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4. </a:t>
            </a: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</a:rPr>
              <a:t>MATDYN</a:t>
            </a:r>
            <a:r>
              <a:rPr lang="en-US" sz="2000" dirty="0" err="1" smtClean="0"/>
              <a:t>Calculation</a:t>
            </a:r>
            <a:r>
              <a:rPr lang="en-US" sz="2000" dirty="0" smtClean="0"/>
              <a:t> of all phonons from dynamical matrix, given the force </a:t>
            </a:r>
            <a:r>
              <a:rPr lang="en-US" sz="2000" dirty="0" smtClean="0"/>
              <a:t>constants.</a:t>
            </a:r>
            <a:endParaRPr 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smtClean="0"/>
              <a:t>Self consistent calculation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538736" cy="518457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&amp;control</a:t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   calculation=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IN" sz="1800" dirty="0" err="1" smtClean="0">
                <a:solidFill>
                  <a:schemeClr val="accent1">
                    <a:lumMod val="75000"/>
                  </a:schemeClr>
                </a:solidFill>
              </a:rPr>
              <a:t>scf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   ……….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   ……….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1800" dirty="0" err="1" smtClean="0">
                <a:solidFill>
                  <a:schemeClr val="accent1">
                    <a:lumMod val="75000"/>
                  </a:schemeClr>
                </a:solidFill>
              </a:rPr>
              <a:t>outdir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='/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home/k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&amp;system    </a:t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……….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   ……….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&amp;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electrons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  ………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 /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ATOMIC_SPECIES</a:t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……..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ATOMIC_POSITIONS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……..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K_POINTS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AUTOMATIC</a:t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4 4 1 1 1</a:t>
            </a:r>
            <a:br>
              <a:rPr lang="en-IN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endParaRPr lang="en-IN" sz="1800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70248" y="1484784"/>
            <a:ext cx="3686128" cy="518457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 smtClean="0"/>
              <a:t> It calculates the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</a:rPr>
              <a:t>total energy </a:t>
            </a:r>
            <a:r>
              <a:rPr lang="en-IN" dirty="0" smtClean="0"/>
              <a:t> of a periodic crystal  from its equilibrium position.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This total energy help us to find 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IFC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6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491" y="188640"/>
            <a:ext cx="7467600" cy="86409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/>
              <a:t>Calculation of </a:t>
            </a:r>
            <a:r>
              <a:rPr lang="en-IN" sz="2400" dirty="0"/>
              <a:t>D</a:t>
            </a:r>
            <a:r>
              <a:rPr lang="en-IN" sz="2400" dirty="0" smtClean="0"/>
              <a:t>ynamical </a:t>
            </a:r>
            <a:r>
              <a:rPr lang="en-IN" sz="2400" dirty="0"/>
              <a:t>matrices on a grid of </a:t>
            </a:r>
            <a:r>
              <a:rPr lang="en-IN" sz="2400" b="1" dirty="0"/>
              <a:t>q</a:t>
            </a:r>
            <a:r>
              <a:rPr lang="en-IN" sz="2400" dirty="0"/>
              <a:t>-vectors </a:t>
            </a:r>
            <a:r>
              <a:rPr lang="en-IN" sz="1400" dirty="0"/>
              <a:t>(will require several minutes)</a:t>
            </a:r>
            <a:r>
              <a:rPr lang="en-IN" sz="24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3568" y="1556792"/>
            <a:ext cx="3657600" cy="424847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Phonons of Si at X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inputph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tr2_ph=1.0d-14,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amass(1)=28.0855,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prefix='SIPH',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ldisp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=.true        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outdir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='/home/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kathirvel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/espresso/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/'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fildyn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='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si.dynX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',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/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4.0 4.0 4.0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76905" y="3723664"/>
            <a:ext cx="295232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calculate tensor and dielectric constant</a:t>
            </a:r>
            <a:endParaRPr lang="en-IN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6905" y="2985090"/>
            <a:ext cx="2952328" cy="5701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Same prefix as in the </a:t>
            </a:r>
            <a:r>
              <a:rPr lang="en-I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Scf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calculation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3763" y="4437112"/>
            <a:ext cx="2952328" cy="5701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 containing dynamical matrix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8064" y="1556792"/>
            <a:ext cx="2952328" cy="5701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Threshold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76905" y="5157192"/>
            <a:ext cx="2952328" cy="5701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vector dense grid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3275856" y="1841850"/>
            <a:ext cx="1872208" cy="5790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3275856" y="2985090"/>
            <a:ext cx="1872208" cy="1558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275856" y="4230455"/>
            <a:ext cx="1872208" cy="4917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76905" y="2276872"/>
            <a:ext cx="2952328" cy="5701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mass(i), i-atomic mass of atomic type.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i=1,2,3…</a:t>
            </a:r>
          </a:p>
        </p:txBody>
      </p:sp>
      <p:cxnSp>
        <p:nvCxnSpPr>
          <p:cNvPr id="46" name="Elbow Connector 45"/>
          <p:cNvCxnSpPr/>
          <p:nvPr/>
        </p:nvCxnSpPr>
        <p:spPr>
          <a:xfrm>
            <a:off x="3275856" y="3270148"/>
            <a:ext cx="1872208" cy="7349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75856" y="2610777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3275856" y="4797152"/>
            <a:ext cx="1872208" cy="6450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3568" y="6093296"/>
            <a:ext cx="7416824" cy="5701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Prompt&gt;   </a:t>
            </a:r>
            <a:r>
              <a:rPr lang="en-IN" dirty="0" err="1" smtClean="0"/>
              <a:t>mpirun</a:t>
            </a:r>
            <a:r>
              <a:rPr lang="en-IN" dirty="0" smtClean="0"/>
              <a:t>  –</a:t>
            </a:r>
            <a:r>
              <a:rPr lang="en-IN" dirty="0" err="1" smtClean="0"/>
              <a:t>np</a:t>
            </a:r>
            <a:r>
              <a:rPr lang="en-IN" dirty="0" smtClean="0"/>
              <a:t> 8 </a:t>
            </a:r>
            <a:r>
              <a:rPr lang="en-IN" dirty="0" err="1" smtClean="0"/>
              <a:t>ph.x</a:t>
            </a:r>
            <a:r>
              <a:rPr lang="en-IN" dirty="0" smtClean="0"/>
              <a:t>   &lt; </a:t>
            </a:r>
            <a:r>
              <a:rPr lang="en-IN" dirty="0"/>
              <a:t>si.ph.in &gt; </a:t>
            </a:r>
            <a:r>
              <a:rPr lang="en-IN" dirty="0" smtClean="0"/>
              <a:t>  </a:t>
            </a:r>
            <a:r>
              <a:rPr lang="en-IN" dirty="0" err="1" smtClean="0"/>
              <a:t>si.ph.out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88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86409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Calculation of IFC's in real space.</a:t>
            </a:r>
            <a:endParaRPr lang="en-IN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9552" y="1600200"/>
            <a:ext cx="4032448" cy="3052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&amp;input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fildyn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si.dynX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', 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zasr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='simple', 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flfrc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='si444.fc'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/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4788024" y="1772816"/>
            <a:ext cx="324036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file containing dynamical matrix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788024" y="2456892"/>
            <a:ext cx="324036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o impose acoustic sum rules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7544" y="5589240"/>
            <a:ext cx="8064896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prompt&gt;   </a:t>
            </a:r>
            <a:r>
              <a:rPr lang="en-IN" dirty="0" err="1" smtClean="0"/>
              <a:t>mpirun</a:t>
            </a:r>
            <a:r>
              <a:rPr lang="en-IN" dirty="0" smtClean="0"/>
              <a:t>  –</a:t>
            </a:r>
            <a:r>
              <a:rPr lang="en-IN" dirty="0" err="1" smtClean="0"/>
              <a:t>np</a:t>
            </a:r>
            <a:r>
              <a:rPr lang="en-IN" dirty="0" smtClean="0"/>
              <a:t> 8 </a:t>
            </a:r>
            <a:r>
              <a:rPr lang="en-IN" dirty="0" err="1" smtClean="0"/>
              <a:t>matdyn.x</a:t>
            </a:r>
            <a:r>
              <a:rPr lang="en-IN" dirty="0" smtClean="0"/>
              <a:t>  &lt;input file&gt;</a:t>
            </a:r>
            <a:r>
              <a:rPr lang="en-IN" dirty="0"/>
              <a:t> </a:t>
            </a:r>
            <a:r>
              <a:rPr lang="en-IN" dirty="0" smtClean="0"/>
              <a:t>output file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59832" y="213285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88024" y="3429000"/>
            <a:ext cx="3240360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File containing </a:t>
            </a:r>
            <a:r>
              <a:rPr lang="en-IN" dirty="0"/>
              <a:t>the IFC's, and a list of </a:t>
            </a:r>
            <a:r>
              <a:rPr lang="en-IN" b="1" dirty="0"/>
              <a:t>q</a:t>
            </a:r>
            <a:r>
              <a:rPr lang="en-IN" dirty="0"/>
              <a:t>-points for which the frequencies are to be calculated</a:t>
            </a:r>
          </a:p>
        </p:txBody>
      </p:sp>
      <p:cxnSp>
        <p:nvCxnSpPr>
          <p:cNvPr id="29" name="Elbow Connector 28"/>
          <p:cNvCxnSpPr>
            <a:endCxn id="25" idx="1"/>
          </p:cNvCxnSpPr>
          <p:nvPr/>
        </p:nvCxnSpPr>
        <p:spPr>
          <a:xfrm>
            <a:off x="3059832" y="2960948"/>
            <a:ext cx="1728192" cy="1044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59832" y="256490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484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0801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The calculation of </a:t>
            </a:r>
            <a:r>
              <a:rPr lang="en-IN" dirty="0"/>
              <a:t>P</a:t>
            </a:r>
            <a:r>
              <a:rPr lang="en-IN" dirty="0" smtClean="0"/>
              <a:t>honon </a:t>
            </a:r>
            <a:r>
              <a:rPr lang="en-IN" dirty="0"/>
              <a:t>dispersions along selected high-symmetry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35604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&amp;input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asr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='simple',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amass(1)=58.6934,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flfrc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='ni444.fc',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flfrq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ni.freq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36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0.0 0.0 0.0	0.0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0.1 0.0 0.0	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0.0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………………..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44008" y="1556792"/>
            <a:ext cx="316835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Indicate type of Acoustic Sum Rules used for the Born effective charges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644008" y="2885252"/>
            <a:ext cx="316835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File </a:t>
            </a:r>
            <a:r>
              <a:rPr lang="en-IN" dirty="0">
                <a:solidFill>
                  <a:schemeClr val="tx1"/>
                </a:solidFill>
              </a:rPr>
              <a:t>where </a:t>
            </a:r>
            <a:r>
              <a:rPr lang="en-IN" dirty="0" err="1">
                <a:solidFill>
                  <a:schemeClr val="tx1"/>
                </a:solidFill>
              </a:rPr>
              <a:t>matdyn</a:t>
            </a:r>
            <a:r>
              <a:rPr lang="en-IN" dirty="0">
                <a:solidFill>
                  <a:schemeClr val="tx1"/>
                </a:solidFill>
              </a:rPr>
              <a:t> writes the interpolated frequencies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4008" y="4246240"/>
            <a:ext cx="316835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High symmetry k points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39552" y="5733256"/>
            <a:ext cx="741682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prompt&gt;  </a:t>
            </a:r>
            <a:r>
              <a:rPr lang="en-IN" dirty="0" err="1" smtClean="0"/>
              <a:t>matdyn.x</a:t>
            </a:r>
            <a:r>
              <a:rPr lang="en-IN" dirty="0" smtClean="0"/>
              <a:t> &lt;input  file&gt; output  file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38400" y="20574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2590800" y="2895600"/>
            <a:ext cx="19050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895600" y="4038600"/>
            <a:ext cx="16764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331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700808"/>
            <a:ext cx="3657600" cy="417646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&amp;input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asr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='simple',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dos=.true.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amass(1)=58.6934,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flfrc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='ni444.fc',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fldos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='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ni.phdos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',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deltaE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=1.d0,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nk1=6,nk2=6,nk3=6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calculation of </a:t>
            </a:r>
            <a:r>
              <a:rPr lang="en-IN" sz="4000" dirty="0" smtClean="0"/>
              <a:t>P</a:t>
            </a:r>
            <a:r>
              <a:rPr lang="en-IN" dirty="0" smtClean="0"/>
              <a:t>honon </a:t>
            </a:r>
            <a:r>
              <a:rPr lang="en-IN" dirty="0"/>
              <a:t>DOS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4979" y="5085184"/>
            <a:ext cx="4176464" cy="792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The </a:t>
            </a:r>
            <a:r>
              <a:rPr lang="en-IN" sz="1600" dirty="0"/>
              <a:t>grid of </a:t>
            </a:r>
            <a:r>
              <a:rPr lang="en-IN" sz="1600" b="1" dirty="0"/>
              <a:t>q</a:t>
            </a:r>
            <a:r>
              <a:rPr lang="en-IN" sz="1600" dirty="0"/>
              <a:t>-vectors used to calculate the </a:t>
            </a:r>
            <a:r>
              <a:rPr lang="en-IN" sz="1600" dirty="0" smtClean="0"/>
              <a:t>DOS ( </a:t>
            </a:r>
            <a:r>
              <a:rPr lang="en-IN" sz="1600" dirty="0"/>
              <a:t>"nk1", "nk2", "nk3</a:t>
            </a:r>
            <a:r>
              <a:rPr lang="en-IN" sz="1600" dirty="0" smtClean="0"/>
              <a:t>",using </a:t>
            </a:r>
            <a:r>
              <a:rPr lang="en-IN" sz="1600" dirty="0"/>
              <a:t>the </a:t>
            </a:r>
            <a:r>
              <a:rPr lang="en-IN" sz="1600" dirty="0" err="1"/>
              <a:t>Monkhorst</a:t>
            </a:r>
            <a:r>
              <a:rPr lang="en-IN" sz="1600" dirty="0"/>
              <a:t>-Pack logic).</a:t>
            </a:r>
          </a:p>
        </p:txBody>
      </p:sp>
      <p:sp>
        <p:nvSpPr>
          <p:cNvPr id="9" name="Rectangle 8"/>
          <p:cNvSpPr/>
          <p:nvPr/>
        </p:nvSpPr>
        <p:spPr>
          <a:xfrm flipH="1">
            <a:off x="4534749" y="1700808"/>
            <a:ext cx="4176463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Dos calculation, default set ‘true’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 flipH="1">
            <a:off x="4564302" y="2794121"/>
            <a:ext cx="4176463" cy="602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DOS </a:t>
            </a:r>
            <a:r>
              <a:rPr lang="en-IN" dirty="0" smtClean="0"/>
              <a:t>written file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H="1">
            <a:off x="4562965" y="3987062"/>
            <a:ext cx="4176463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Energy level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 flipH="1">
            <a:off x="395536" y="6165303"/>
            <a:ext cx="8315676" cy="645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Prompt&gt;   </a:t>
            </a:r>
            <a:r>
              <a:rPr lang="en-IN" dirty="0" err="1" smtClean="0"/>
              <a:t>matdyn.x</a:t>
            </a:r>
            <a:r>
              <a:rPr lang="en-IN" dirty="0" smtClean="0"/>
              <a:t> </a:t>
            </a:r>
            <a:r>
              <a:rPr lang="en-IN" dirty="0"/>
              <a:t>&lt; phdos.in &gt; </a:t>
            </a:r>
            <a:r>
              <a:rPr lang="en-IN" dirty="0" err="1"/>
              <a:t>phdos.out</a:t>
            </a:r>
            <a:r>
              <a:rPr lang="en-IN" dirty="0"/>
              <a:t> </a:t>
            </a:r>
          </a:p>
        </p:txBody>
      </p:sp>
      <p:cxnSp>
        <p:nvCxnSpPr>
          <p:cNvPr id="18" name="Elbow Connector 17"/>
          <p:cNvCxnSpPr>
            <a:endCxn id="11" idx="3"/>
          </p:cNvCxnSpPr>
          <p:nvPr/>
        </p:nvCxnSpPr>
        <p:spPr>
          <a:xfrm>
            <a:off x="3131840" y="4149080"/>
            <a:ext cx="1431125" cy="144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3592650" y="4458592"/>
            <a:ext cx="981091" cy="684077"/>
          </a:xfrm>
          <a:prstGeom prst="bentConnector3">
            <a:avLst>
              <a:gd name="adj1" fmla="val 40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9" idx="3"/>
          </p:cNvCxnSpPr>
          <p:nvPr/>
        </p:nvCxnSpPr>
        <p:spPr>
          <a:xfrm flipV="1">
            <a:off x="3131840" y="1988840"/>
            <a:ext cx="1402909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0" idx="3"/>
          </p:cNvCxnSpPr>
          <p:nvPr/>
        </p:nvCxnSpPr>
        <p:spPr>
          <a:xfrm flipV="1">
            <a:off x="3131840" y="3095346"/>
            <a:ext cx="1432462" cy="6936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63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PHONON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IN" dirty="0"/>
              <a:t>quantization of vibrational energy.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dirty="0"/>
              <a:t>quantized lattice waves (collective oscillations of  atoms)travels sound speed.</a:t>
            </a:r>
          </a:p>
          <a:p>
            <a:pPr marL="342900" indent="-342900">
              <a:buFont typeface="Wingdings" pitchFamily="2" charset="2"/>
              <a:buChar char="q"/>
            </a:pPr>
            <a:endParaRPr lang="en-IN" dirty="0"/>
          </a:p>
          <a:p>
            <a:pPr marL="342900" indent="-342900">
              <a:buFont typeface="Wingdings" pitchFamily="2" charset="2"/>
              <a:buChar char="q"/>
            </a:pPr>
            <a:r>
              <a:rPr lang="en-IN" dirty="0"/>
              <a:t>If </a:t>
            </a:r>
            <a:r>
              <a:rPr lang="el-GR" dirty="0"/>
              <a:t>ώ</a:t>
            </a:r>
            <a:r>
              <a:rPr lang="en-IN" dirty="0"/>
              <a:t> is the frequency of a phonon.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dirty="0"/>
              <a:t>Energy is in integer multiples of ħ</a:t>
            </a:r>
            <a:r>
              <a:rPr lang="el-GR" dirty="0"/>
              <a:t>ώ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Photon </a:t>
            </a:r>
            <a:r>
              <a:rPr lang="en-IN" sz="3200" dirty="0">
                <a:solidFill>
                  <a:schemeClr val="tx1"/>
                </a:solidFill>
              </a:rPr>
              <a:t>–quantization of energy that 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                       travels light speed 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05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smtClean="0"/>
              <a:t>elf-consistent 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xfrm>
            <a:off x="4724400" y="1524000"/>
            <a:ext cx="4041775" cy="731520"/>
          </a:xfrm>
        </p:spPr>
        <p:txBody>
          <a:bodyPr/>
          <a:lstStyle/>
          <a:p>
            <a:r>
              <a:rPr lang="en-US" dirty="0" smtClean="0"/>
              <a:t>Dynamical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270248" cy="3818404"/>
          </a:xfrm>
        </p:spPr>
        <p:txBody>
          <a:bodyPr>
            <a:normAutofit/>
          </a:bodyPr>
          <a:lstStyle/>
          <a:p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Scf</a:t>
            </a:r>
            <a:r>
              <a:rPr lang="en-US" sz="1400" dirty="0" smtClean="0"/>
              <a:t> </a:t>
            </a:r>
            <a:r>
              <a:rPr lang="en-US" sz="1400" dirty="0" smtClean="0"/>
              <a:t>step as </a:t>
            </a:r>
            <a:r>
              <a:rPr lang="en-US" sz="1400" dirty="0" smtClean="0"/>
              <a:t>usual.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Prefix of the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Scf</a:t>
            </a:r>
            <a:r>
              <a:rPr lang="en-US" sz="1400" dirty="0" smtClean="0"/>
              <a:t> and all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ph,q2r,freq,phdos </a:t>
            </a:r>
            <a:r>
              <a:rPr lang="en-US" sz="1400" dirty="0" smtClean="0"/>
              <a:t> should be same.</a:t>
            </a:r>
          </a:p>
          <a:p>
            <a:endParaRPr lang="en-US" sz="1400" dirty="0" smtClean="0"/>
          </a:p>
          <a:p>
            <a:r>
              <a:rPr lang="en-US" sz="1400" dirty="0" smtClean="0"/>
              <a:t>Note : </a:t>
            </a:r>
            <a:r>
              <a:rPr lang="en-US" sz="1400" dirty="0" smtClean="0">
                <a:solidFill>
                  <a:srgbClr val="7030A0"/>
                </a:solidFill>
              </a:rPr>
              <a:t>relaxation</a:t>
            </a:r>
            <a:r>
              <a:rPr lang="en-US" sz="1400" dirty="0" smtClean="0"/>
              <a:t> prefix would be visible </a:t>
            </a:r>
            <a:r>
              <a:rPr lang="en-US" sz="1400" dirty="0" smtClean="0"/>
              <a:t> </a:t>
            </a:r>
            <a:r>
              <a:rPr lang="en-US" sz="1400" dirty="0" smtClean="0"/>
              <a:t>to phonon calculation so,  prefix of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relax</a:t>
            </a:r>
            <a:r>
              <a:rPr lang="en-US" sz="1400" dirty="0" smtClean="0"/>
              <a:t> and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cf</a:t>
            </a:r>
            <a:r>
              <a:rPr lang="en-US" sz="1400" dirty="0" smtClean="0"/>
              <a:t> must be different if you do sequence calculation of Phonon. As per my experience it happened when I  did </a:t>
            </a:r>
            <a:r>
              <a:rPr lang="en-US" sz="1400" dirty="0" smtClean="0">
                <a:solidFill>
                  <a:srgbClr val="0070C0"/>
                </a:solidFill>
              </a:rPr>
              <a:t>dynamical matrix </a:t>
            </a:r>
            <a:r>
              <a:rPr lang="en-US" sz="1400" dirty="0" smtClean="0"/>
              <a:t>calculation, It took Energy  values with </a:t>
            </a:r>
            <a:r>
              <a:rPr lang="en-US" sz="1400" dirty="0" smtClean="0">
                <a:solidFill>
                  <a:srgbClr val="7030A0"/>
                </a:solidFill>
              </a:rPr>
              <a:t>‘K’ points </a:t>
            </a:r>
            <a:r>
              <a:rPr lang="en-US" sz="1400" dirty="0" smtClean="0"/>
              <a:t>from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relax</a:t>
            </a:r>
            <a:r>
              <a:rPr lang="en-US" sz="1400" dirty="0" smtClean="0"/>
              <a:t> calculation not from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Scf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572000" y="2471383"/>
            <a:ext cx="4419600" cy="382219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the calculation of </a:t>
            </a:r>
            <a:r>
              <a:rPr lang="en-US" sz="1600" dirty="0" smtClean="0">
                <a:solidFill>
                  <a:srgbClr val="0070C0"/>
                </a:solidFill>
              </a:rPr>
              <a:t>Dynamical matrix  </a:t>
            </a:r>
            <a:r>
              <a:rPr lang="en-US" sz="1600" dirty="0" smtClean="0"/>
              <a:t>If grid of </a:t>
            </a:r>
            <a:r>
              <a:rPr lang="en-US" sz="1600" dirty="0" smtClean="0">
                <a:solidFill>
                  <a:srgbClr val="7030A0"/>
                </a:solidFill>
              </a:rPr>
              <a:t>q-vectors</a:t>
            </a:r>
            <a:r>
              <a:rPr lang="en-US" sz="1600" dirty="0" smtClean="0"/>
              <a:t> increases, program running time will also  increases.(not to specify more than 4).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Form the output of </a:t>
            </a:r>
            <a:r>
              <a:rPr lang="en-US" sz="1600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>
                <a:solidFill>
                  <a:srgbClr val="0070C0"/>
                </a:solidFill>
              </a:rPr>
              <a:t>ynamical matrix </a:t>
            </a:r>
            <a:r>
              <a:rPr lang="en-US" sz="1600" dirty="0" smtClean="0"/>
              <a:t>calculation (</a:t>
            </a:r>
            <a:r>
              <a:rPr lang="en-US" sz="1600" dirty="0" err="1" smtClean="0"/>
              <a:t>flfrc</a:t>
            </a:r>
            <a:r>
              <a:rPr lang="en-US" sz="1600" dirty="0" smtClean="0"/>
              <a:t>=</a:t>
            </a:r>
            <a:r>
              <a:rPr lang="en-US" sz="1600" dirty="0" smtClean="0"/>
              <a:t>'</a:t>
            </a:r>
            <a:r>
              <a:rPr lang="en-US" sz="1600" dirty="0" err="1" smtClean="0"/>
              <a:t>grap.fc</a:t>
            </a:r>
            <a:r>
              <a:rPr lang="en-US" sz="1600" dirty="0" smtClean="0"/>
              <a:t>‘-contains force constant)we can calculate </a:t>
            </a:r>
            <a:r>
              <a:rPr lang="en-US" sz="1600" dirty="0" smtClean="0">
                <a:solidFill>
                  <a:srgbClr val="0070C0"/>
                </a:solidFill>
              </a:rPr>
              <a:t>Acoustic Sum Rule.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to know………………………..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b="0" dirty="0" smtClean="0"/>
              <a:t> </a:t>
            </a:r>
            <a:r>
              <a:rPr lang="en-US" b="0" dirty="0" smtClean="0"/>
              <a:t>2.Phonon </a:t>
            </a:r>
            <a:r>
              <a:rPr lang="en-US" b="0" dirty="0" smtClean="0"/>
              <a:t>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2362200"/>
            <a:ext cx="4419600" cy="4343400"/>
          </a:xfrm>
        </p:spPr>
        <p:txBody>
          <a:bodyPr>
            <a:normAutofit/>
          </a:bodyPr>
          <a:lstStyle/>
          <a:p>
            <a:r>
              <a:rPr lang="en-US" sz="1100" dirty="0" smtClean="0"/>
              <a:t>In this </a:t>
            </a:r>
            <a:r>
              <a:rPr lang="en-US" sz="1100" dirty="0" smtClean="0">
                <a:solidFill>
                  <a:srgbClr val="0070C0"/>
                </a:solidFill>
              </a:rPr>
              <a:t>matdyn.in</a:t>
            </a:r>
            <a:r>
              <a:rPr lang="en-US" sz="1100" dirty="0" smtClean="0"/>
              <a:t> calculation we must to specify the </a:t>
            </a:r>
            <a:r>
              <a:rPr lang="en-US" sz="1100" dirty="0" smtClean="0"/>
              <a:t>list of </a:t>
            </a:r>
            <a:r>
              <a:rPr lang="en-US" sz="1100" b="1" dirty="0" smtClean="0">
                <a:solidFill>
                  <a:srgbClr val="FF0000"/>
                </a:solidFill>
              </a:rPr>
              <a:t>q</a:t>
            </a:r>
            <a:r>
              <a:rPr lang="en-US" sz="1100" dirty="0" smtClean="0">
                <a:solidFill>
                  <a:srgbClr val="FF0000"/>
                </a:solidFill>
              </a:rPr>
              <a:t>-points</a:t>
            </a:r>
            <a:r>
              <a:rPr lang="en-US" sz="1100" dirty="0" smtClean="0"/>
              <a:t> for which the frequencies are to be </a:t>
            </a:r>
            <a:r>
              <a:rPr lang="en-US" sz="1100" dirty="0" smtClean="0"/>
              <a:t>calculated. </a:t>
            </a:r>
            <a:r>
              <a:rPr lang="en-US" sz="1100" dirty="0" smtClean="0"/>
              <a:t>T</a:t>
            </a:r>
            <a:r>
              <a:rPr lang="en-US" sz="1100" dirty="0" smtClean="0"/>
              <a:t>hese q points can be generate from </a:t>
            </a:r>
            <a:r>
              <a:rPr lang="en-US" sz="1100" dirty="0" smtClean="0">
                <a:solidFill>
                  <a:srgbClr val="0070C0"/>
                </a:solidFill>
              </a:rPr>
              <a:t>X-</a:t>
            </a:r>
            <a:r>
              <a:rPr lang="en-US" sz="1100" dirty="0" err="1" smtClean="0">
                <a:solidFill>
                  <a:srgbClr val="0070C0"/>
                </a:solidFill>
              </a:rPr>
              <a:t>crysden</a:t>
            </a:r>
            <a:r>
              <a:rPr lang="en-US" sz="1100" dirty="0" smtClean="0"/>
              <a:t>  which are in </a:t>
            </a:r>
            <a:r>
              <a:rPr lang="en-US" sz="1100" dirty="0" smtClean="0">
                <a:solidFill>
                  <a:srgbClr val="FF0000"/>
                </a:solidFill>
              </a:rPr>
              <a:t>crystal co-ordinates </a:t>
            </a:r>
            <a:r>
              <a:rPr lang="en-US" sz="1100" dirty="0" smtClean="0"/>
              <a:t>,actual need is </a:t>
            </a:r>
            <a:r>
              <a:rPr lang="en-US" sz="1100" dirty="0" smtClean="0">
                <a:solidFill>
                  <a:srgbClr val="FF0000"/>
                </a:solidFill>
              </a:rPr>
              <a:t>Cartesian co-ordinates </a:t>
            </a:r>
            <a:r>
              <a:rPr lang="en-US" sz="1100" dirty="0" smtClean="0"/>
              <a:t>in the units of</a:t>
            </a:r>
            <a:r>
              <a:rPr lang="en-US" sz="1100" dirty="0" smtClean="0">
                <a:solidFill>
                  <a:srgbClr val="7030A0"/>
                </a:solidFill>
              </a:rPr>
              <a:t> 2pi/a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To get this </a:t>
            </a:r>
            <a:r>
              <a:rPr lang="en-US" sz="1100" dirty="0" smtClean="0">
                <a:solidFill>
                  <a:srgbClr val="FF0000"/>
                </a:solidFill>
              </a:rPr>
              <a:t>Cartesian co-ordinates </a:t>
            </a:r>
            <a:r>
              <a:rPr lang="en-US" sz="1100" dirty="0" smtClean="0"/>
              <a:t>we calculated band structure for given atom using high symmetry points  in  </a:t>
            </a:r>
            <a:r>
              <a:rPr lang="en-US" sz="1100" dirty="0" smtClean="0">
                <a:solidFill>
                  <a:srgbClr val="FF0000"/>
                </a:solidFill>
              </a:rPr>
              <a:t>crystal co-ordinates </a:t>
            </a:r>
            <a:r>
              <a:rPr lang="en-US" sz="1100" dirty="0" smtClean="0"/>
              <a:t>which is generated from </a:t>
            </a:r>
            <a:r>
              <a:rPr lang="en-US" sz="1100" dirty="0" smtClean="0">
                <a:solidFill>
                  <a:srgbClr val="0070C0"/>
                </a:solidFill>
              </a:rPr>
              <a:t>X-</a:t>
            </a:r>
            <a:r>
              <a:rPr lang="en-US" sz="1100" dirty="0" err="1" smtClean="0">
                <a:solidFill>
                  <a:srgbClr val="0070C0"/>
                </a:solidFill>
              </a:rPr>
              <a:t>crysden</a:t>
            </a:r>
            <a:r>
              <a:rPr lang="en-US" sz="1100" dirty="0" smtClean="0"/>
              <a:t>. From the output file of band structure </a:t>
            </a:r>
            <a:r>
              <a:rPr lang="en-US" sz="1100" dirty="0" err="1" smtClean="0"/>
              <a:t>calculation,we</a:t>
            </a:r>
            <a:r>
              <a:rPr lang="en-US" sz="1100" dirty="0" smtClean="0"/>
              <a:t> could extract </a:t>
            </a:r>
            <a:r>
              <a:rPr lang="en-US" sz="1100" dirty="0" smtClean="0">
                <a:solidFill>
                  <a:srgbClr val="FF0000"/>
                </a:solidFill>
              </a:rPr>
              <a:t>Cartesian co-ordinates</a:t>
            </a:r>
            <a:r>
              <a:rPr lang="en-US" sz="1100" dirty="0" smtClean="0"/>
              <a:t> which is in the units of </a:t>
            </a:r>
            <a:r>
              <a:rPr lang="en-US" sz="1100" dirty="0" smtClean="0">
                <a:solidFill>
                  <a:srgbClr val="7030A0"/>
                </a:solidFill>
              </a:rPr>
              <a:t>2pi/a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we can use these co-ordinates as a high symmetry q points for which the frequencies are to be calculated( matdyn.in). </a:t>
            </a:r>
            <a:r>
              <a:rPr lang="en-US" sz="1100" dirty="0" smtClean="0"/>
              <a:t> </a:t>
            </a: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r>
              <a:rPr lang="en-US" sz="1100" dirty="0" smtClean="0"/>
              <a:t>The </a:t>
            </a:r>
            <a:r>
              <a:rPr lang="en-US" sz="1100" dirty="0" smtClean="0"/>
              <a:t>file selected in </a:t>
            </a:r>
            <a:r>
              <a:rPr lang="en-US" sz="1100" dirty="0" err="1" smtClean="0"/>
              <a:t>flfrc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rgbClr val="7030A0"/>
                </a:solidFill>
              </a:rPr>
              <a:t>"</a:t>
            </a:r>
            <a:r>
              <a:rPr lang="en-US" sz="1100" dirty="0" err="1" smtClean="0">
                <a:solidFill>
                  <a:srgbClr val="7030A0"/>
                </a:solidFill>
              </a:rPr>
              <a:t>si.freq</a:t>
            </a:r>
            <a:r>
              <a:rPr lang="en-US" sz="1100" dirty="0" smtClean="0">
                <a:solidFill>
                  <a:srgbClr val="7030A0"/>
                </a:solidFill>
              </a:rPr>
              <a:t>", </a:t>
            </a:r>
            <a:r>
              <a:rPr lang="en-US" sz="1100" dirty="0" smtClean="0"/>
              <a:t>contains a list of frequencies in a format that can be further processed by another auxiliary code, </a:t>
            </a:r>
            <a:r>
              <a:rPr lang="en-US" sz="1100" dirty="0" smtClean="0">
                <a:solidFill>
                  <a:srgbClr val="7030A0"/>
                </a:solidFill>
              </a:rPr>
              <a:t>"</a:t>
            </a:r>
            <a:r>
              <a:rPr lang="en-US" sz="1100" dirty="0" err="1" smtClean="0">
                <a:solidFill>
                  <a:srgbClr val="7030A0"/>
                </a:solidFill>
              </a:rPr>
              <a:t>plotband.x</a:t>
            </a:r>
            <a:r>
              <a:rPr lang="en-US" sz="1100" dirty="0" smtClean="0">
                <a:solidFill>
                  <a:srgbClr val="7030A0"/>
                </a:solidFill>
              </a:rPr>
              <a:t>", </a:t>
            </a:r>
            <a:r>
              <a:rPr lang="en-US" sz="1100" dirty="0" smtClean="0"/>
              <a:t>the same used for </a:t>
            </a:r>
            <a:r>
              <a:rPr lang="en-US" sz="1100" dirty="0" smtClean="0">
                <a:solidFill>
                  <a:srgbClr val="FF0000"/>
                </a:solidFill>
              </a:rPr>
              <a:t>band structure </a:t>
            </a:r>
            <a:r>
              <a:rPr lang="en-US" sz="1100" dirty="0" smtClean="0"/>
              <a:t>plotting.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343400" cy="38221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1800" dirty="0" smtClean="0"/>
              <a:t>If you choose option </a:t>
            </a:r>
            <a:r>
              <a:rPr lang="en-US" sz="1800" dirty="0" smtClean="0">
                <a:solidFill>
                  <a:srgbClr val="FF0000"/>
                </a:solidFill>
              </a:rPr>
              <a:t>"dos=.true." </a:t>
            </a:r>
            <a:r>
              <a:rPr lang="en-US" sz="1800" dirty="0" smtClean="0"/>
              <a:t>you must specify the grid of </a:t>
            </a:r>
            <a:r>
              <a:rPr lang="en-US" sz="1800" b="1" dirty="0" smtClean="0">
                <a:solidFill>
                  <a:srgbClr val="7030A0"/>
                </a:solidFill>
              </a:rPr>
              <a:t>q</a:t>
            </a:r>
            <a:r>
              <a:rPr lang="en-US" sz="1800" dirty="0" smtClean="0">
                <a:solidFill>
                  <a:srgbClr val="7030A0"/>
                </a:solidFill>
              </a:rPr>
              <a:t>-vectors </a:t>
            </a:r>
            <a:r>
              <a:rPr lang="en-US" sz="1800" dirty="0" smtClean="0"/>
              <a:t>used to calculate the </a:t>
            </a:r>
            <a:r>
              <a:rPr lang="en-US" sz="1800" dirty="0" smtClean="0">
                <a:solidFill>
                  <a:srgbClr val="FF0000"/>
                </a:solidFill>
              </a:rPr>
              <a:t>DOS</a:t>
            </a:r>
            <a:r>
              <a:rPr lang="en-US" sz="1800" dirty="0" smtClean="0"/>
              <a:t>.</a:t>
            </a:r>
            <a:r>
              <a:rPr lang="en-US" sz="1800" dirty="0" smtClean="0"/>
              <a:t> 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matdyn</a:t>
            </a:r>
            <a:r>
              <a:rPr lang="en-US" sz="2400" dirty="0" smtClean="0"/>
              <a:t> calculation we can proceed to two different types of calculations which are mentioned below.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0"/>
              <a:t> </a:t>
            </a:r>
            <a:r>
              <a:rPr b="0" smtClean="0"/>
              <a:t>1.Phonon </a:t>
            </a:r>
            <a:r>
              <a:rPr b="0"/>
              <a:t>dispersions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800600" y="2438400"/>
            <a:ext cx="4038600" cy="3822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 smtClean="0"/>
              <a:t> Phonon dispersion</a:t>
            </a:r>
            <a:endParaRPr lang="en-IN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733670" cy="73152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honon </a:t>
            </a:r>
            <a:r>
              <a:rPr lang="en-IN" sz="2000" dirty="0" smtClean="0"/>
              <a:t>density of states</a:t>
            </a:r>
            <a:endParaRPr lang="en-IN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Phonon calculation for </a:t>
            </a:r>
            <a:r>
              <a:rPr lang="en-IN" dirty="0" err="1" smtClean="0"/>
              <a:t>Graphene</a:t>
            </a:r>
            <a:endParaRPr lang="en-IN" dirty="0"/>
          </a:p>
        </p:txBody>
      </p:sp>
      <p:pic>
        <p:nvPicPr>
          <p:cNvPr id="14" name="Content Placeholder 13" descr="grapphdis (3)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1625" y="2860948"/>
            <a:ext cx="4041775" cy="3039516"/>
          </a:xfrm>
        </p:spPr>
      </p:pic>
      <p:pic>
        <p:nvPicPr>
          <p:cNvPr id="15" name="Content Placeholder 14" descr="grapphdos (5)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863730"/>
            <a:ext cx="4038600" cy="3037128"/>
          </a:xfrm>
        </p:spPr>
      </p:pic>
    </p:spTree>
    <p:extLst>
      <p:ext uri="{BB962C8B-B14F-4D97-AF65-F5344CB8AC3E}">
        <p14:creationId xmlns="" xmlns:p14="http://schemas.microsoft.com/office/powerpoint/2010/main" val="2323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4040188" cy="732974"/>
          </a:xfrm>
        </p:spPr>
        <p:txBody>
          <a:bodyPr/>
          <a:lstStyle/>
          <a:p>
            <a:r>
              <a:rPr lang="en-IN" sz="2000" dirty="0" smtClean="0"/>
              <a:t> </a:t>
            </a:r>
            <a:r>
              <a:rPr lang="en-IN" sz="2000" dirty="0" smtClean="0"/>
              <a:t>Phonon dispersion </a:t>
            </a:r>
            <a:endParaRPr lang="en-IN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352670" cy="731520"/>
          </a:xfrm>
        </p:spPr>
        <p:txBody>
          <a:bodyPr/>
          <a:lstStyle/>
          <a:p>
            <a:r>
              <a:rPr lang="en-IN" sz="2000" dirty="0" smtClean="0"/>
              <a:t>Phonon </a:t>
            </a:r>
            <a:r>
              <a:rPr lang="en-IN" sz="2000" dirty="0" smtClean="0"/>
              <a:t>density of states</a:t>
            </a:r>
            <a:endParaRPr lang="en-IN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Phonon calculation for Silicon</a:t>
            </a:r>
            <a:endParaRPr lang="en-IN" cap="none" dirty="0"/>
          </a:p>
        </p:txBody>
      </p:sp>
      <p:pic>
        <p:nvPicPr>
          <p:cNvPr id="14" name="Content Placeholder 13" descr="siliconphdis (2)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1625" y="2860948"/>
            <a:ext cx="4041775" cy="3039516"/>
          </a:xfrm>
        </p:spPr>
      </p:pic>
      <p:pic>
        <p:nvPicPr>
          <p:cNvPr id="17" name="Content Placeholder 16" descr="siphdos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863730"/>
            <a:ext cx="4038600" cy="3037128"/>
          </a:xfrm>
        </p:spPr>
      </p:pic>
    </p:spTree>
    <p:extLst>
      <p:ext uri="{BB962C8B-B14F-4D97-AF65-F5344CB8AC3E}">
        <p14:creationId xmlns="" xmlns:p14="http://schemas.microsoft.com/office/powerpoint/2010/main" val="29812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you….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056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</a:t>
            </a:r>
            <a:r>
              <a:rPr lang="en-IN" sz="2800" b="1" dirty="0"/>
              <a:t>phonon</a:t>
            </a:r>
            <a:r>
              <a:rPr lang="en-IN" sz="2800" dirty="0"/>
              <a:t> is a </a:t>
            </a:r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collective excitation </a:t>
            </a:r>
            <a:r>
              <a:rPr lang="en-IN" sz="2800" dirty="0"/>
              <a:t>in a periodic, elastic </a:t>
            </a:r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arrangement of atoms </a:t>
            </a:r>
            <a:r>
              <a:rPr lang="en-IN" sz="2800" dirty="0"/>
              <a:t>or molecules in condensed matter, such as </a:t>
            </a:r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</a:rPr>
              <a:t>solids</a:t>
            </a:r>
            <a:r>
              <a:rPr lang="en-IN" sz="2800" dirty="0" smtClean="0"/>
              <a:t> </a:t>
            </a:r>
            <a:r>
              <a:rPr lang="en-IN" sz="2800" dirty="0"/>
              <a:t>and some </a:t>
            </a:r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</a:rPr>
              <a:t>liquids</a:t>
            </a:r>
            <a:r>
              <a:rPr lang="en-IN" sz="2800" dirty="0" smtClean="0"/>
              <a:t>.</a:t>
            </a:r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A </a:t>
            </a:r>
            <a:r>
              <a:rPr lang="en-IN" sz="2800" dirty="0"/>
              <a:t>phonon is a quantum mechanical description of an elementary</a:t>
            </a:r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 vibrational motion</a:t>
            </a:r>
            <a:r>
              <a:rPr lang="en-IN" sz="2800" dirty="0"/>
              <a:t> in which a lattice </a:t>
            </a:r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of atoms </a:t>
            </a:r>
            <a:r>
              <a:rPr lang="en-IN" sz="2800" dirty="0"/>
              <a:t>or molecules uniformly </a:t>
            </a:r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oscillates</a:t>
            </a:r>
            <a:r>
              <a:rPr lang="en-IN" sz="2800" dirty="0"/>
              <a:t> at a single </a:t>
            </a:r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</a:rPr>
              <a:t>frequency.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2798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1895475" cy="2419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7142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C000"/>
                </a:solidFill>
              </a:rPr>
              <a:t>Einstein</a:t>
            </a:r>
            <a:r>
              <a:rPr lang="en-IN" sz="3200" dirty="0" smtClean="0"/>
              <a:t> and </a:t>
            </a:r>
            <a:r>
              <a:rPr lang="en-IN" sz="3200" dirty="0" smtClean="0">
                <a:solidFill>
                  <a:srgbClr val="FFC000"/>
                </a:solidFill>
              </a:rPr>
              <a:t>D</a:t>
            </a:r>
            <a:r>
              <a:rPr lang="en-IN" sz="3200" dirty="0" smtClean="0">
                <a:solidFill>
                  <a:srgbClr val="FFC000"/>
                </a:solidFill>
              </a:rPr>
              <a:t>ebye</a:t>
            </a:r>
            <a:r>
              <a:rPr lang="en-IN" sz="3200" dirty="0" smtClean="0"/>
              <a:t> </a:t>
            </a:r>
            <a:r>
              <a:rPr lang="en-IN" sz="3200" dirty="0" smtClean="0"/>
              <a:t>– (already)introduced quantization of energy in specific heat of solid.</a:t>
            </a: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40" y="2638127"/>
            <a:ext cx="1828800" cy="2505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25505" y="2967335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phonon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8606" y="5310500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cap="all" dirty="0" smtClean="0">
                <a:ln w="9000" cmpd="sng">
                  <a:solidFill>
                    <a:srgbClr val="B4936D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B4936D">
                        <a:shade val="20000"/>
                        <a:satMod val="245000"/>
                      </a:srgbClr>
                    </a:gs>
                    <a:gs pos="43000">
                      <a:srgbClr val="B4936D">
                        <a:satMod val="255000"/>
                      </a:srgbClr>
                    </a:gs>
                    <a:gs pos="48000">
                      <a:srgbClr val="B4936D">
                        <a:shade val="85000"/>
                        <a:satMod val="255000"/>
                      </a:srgbClr>
                    </a:gs>
                    <a:gs pos="100000">
                      <a:srgbClr val="B4936D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lattice  itself consider as kind of  continuum ….</a:t>
            </a:r>
            <a:endParaRPr lang="en-US" b="1" cap="all" dirty="0">
              <a:ln w="9000" cmpd="sng">
                <a:solidFill>
                  <a:srgbClr val="B4936D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B4936D">
                      <a:shade val="20000"/>
                      <a:satMod val="245000"/>
                    </a:srgbClr>
                  </a:gs>
                  <a:gs pos="43000">
                    <a:srgbClr val="B4936D">
                      <a:satMod val="255000"/>
                    </a:srgbClr>
                  </a:gs>
                  <a:gs pos="48000">
                    <a:srgbClr val="B4936D">
                      <a:shade val="85000"/>
                      <a:satMod val="255000"/>
                    </a:srgbClr>
                  </a:gs>
                  <a:gs pos="100000">
                    <a:srgbClr val="B4936D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b="1" dirty="0"/>
          </a:p>
          <a:p>
            <a:r>
              <a:rPr lang="en-IN" sz="2800" dirty="0"/>
              <a:t>The connection between frequency and wave-vector, ω=ω’(</a:t>
            </a:r>
            <a:r>
              <a:rPr lang="en-IN" sz="2800" i="1" dirty="0"/>
              <a:t>k</a:t>
            </a:r>
            <a:r>
              <a:rPr lang="en-IN" sz="2800" dirty="0"/>
              <a:t>), is known as a dispersion relation.</a:t>
            </a:r>
          </a:p>
          <a:p>
            <a:pPr marL="0" indent="0">
              <a:buNone/>
            </a:pPr>
            <a:r>
              <a:rPr lang="en-IN" sz="2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frequency- ω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Wave-vector -</a:t>
            </a:r>
            <a:r>
              <a:rPr lang="en-IN" sz="2800" i="1" dirty="0"/>
              <a:t>k</a:t>
            </a:r>
            <a:r>
              <a:rPr lang="en-IN" sz="2800" dirty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Velocity of sound- ω’ </a:t>
            </a:r>
          </a:p>
          <a:p>
            <a:pPr>
              <a:buFont typeface="Wingdings" pitchFamily="2" charset="2"/>
              <a:buChar char="Ø"/>
            </a:pPr>
            <a:endParaRPr lang="en-IN" sz="2800" dirty="0"/>
          </a:p>
          <a:p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Dispersion relation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503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5363772" cy="4873625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2627784" y="335699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27784" y="23488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1573" y="2118047"/>
            <a:ext cx="2151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Continuum 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2422" y="3126159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discrete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03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4337</TotalTime>
  <Words>1655</Words>
  <Application>Microsoft Office PowerPoint</Application>
  <PresentationFormat>On-screen Show (4:3)</PresentationFormat>
  <Paragraphs>295</Paragraphs>
  <Slides>54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Concourse</vt:lpstr>
      <vt:lpstr>Civic</vt:lpstr>
      <vt:lpstr>Office Theme</vt:lpstr>
      <vt:lpstr>                                          PHONON</vt:lpstr>
      <vt:lpstr>Phonon</vt:lpstr>
      <vt:lpstr>PHONON</vt:lpstr>
      <vt:lpstr>Photon –quantization of energy that                         travels light speed . </vt:lpstr>
      <vt:lpstr>Photon –quantization of energy that                         travels light speed . </vt:lpstr>
      <vt:lpstr>Definition</vt:lpstr>
      <vt:lpstr>Einstein and Debye – (already)introduced quantization of energy in specific heat of solid.</vt:lpstr>
      <vt:lpstr>Dispersion relation </vt:lpstr>
      <vt:lpstr>Dispersion relation</vt:lpstr>
      <vt:lpstr>Questions?  1.why do we expect this type of deviation?    2.This dispersion  relation of frequency and wave no are not occur small or large value of the wave no........why? </vt:lpstr>
      <vt:lpstr>Slide 11</vt:lpstr>
      <vt:lpstr>This is how….</vt:lpstr>
      <vt:lpstr>Answer for 1st  question</vt:lpstr>
      <vt:lpstr>1d-Monoatomic lattice </vt:lpstr>
      <vt:lpstr>1d-Monoatomic lattice </vt:lpstr>
      <vt:lpstr>Mono Atomic lattice-final result </vt:lpstr>
      <vt:lpstr>Mono atomic lattice-final result </vt:lpstr>
      <vt:lpstr>Observations</vt:lpstr>
      <vt:lpstr>Obervations- what happens ?</vt:lpstr>
      <vt:lpstr>Obervations </vt:lpstr>
      <vt:lpstr>What  happens when you have more than one atom associated with lattice points?</vt:lpstr>
      <vt:lpstr>Diatomic lattice </vt:lpstr>
      <vt:lpstr>Diatomic lattice </vt:lpstr>
      <vt:lpstr>One dimensional Diatomic lattice </vt:lpstr>
      <vt:lpstr>One dimensional Diatomic lattice </vt:lpstr>
      <vt:lpstr>One dimensional Diatomic lattice </vt:lpstr>
      <vt:lpstr>One dimensional Diatomic lattice </vt:lpstr>
      <vt:lpstr>One dimensional Diatomic lattice </vt:lpstr>
      <vt:lpstr>One dimensional Diatomic lattice </vt:lpstr>
      <vt:lpstr>One dimensional Diatomic lattice </vt:lpstr>
      <vt:lpstr>Why it is acoustic and optical mode? How?</vt:lpstr>
      <vt:lpstr>Why its is acoustic and optical mode? How?</vt:lpstr>
      <vt:lpstr>      Part-2     Phonon calculation in quantum espresso</vt:lpstr>
      <vt:lpstr>Phonon calculation in quantum espresso</vt:lpstr>
      <vt:lpstr>Phonon calculation in quantum espresso</vt:lpstr>
      <vt:lpstr>Phonon calculation in quantum espresso</vt:lpstr>
      <vt:lpstr>Frozen Phonons </vt:lpstr>
      <vt:lpstr>Frozen Phonons </vt:lpstr>
      <vt:lpstr>Phonon calculation in quantum espresso</vt:lpstr>
      <vt:lpstr>Dynamical matrix</vt:lpstr>
      <vt:lpstr>Slide 41</vt:lpstr>
      <vt:lpstr>Einstein and Debye model</vt:lpstr>
      <vt:lpstr>                Part-3</vt:lpstr>
      <vt:lpstr>Slide 44</vt:lpstr>
      <vt:lpstr>Self consistent calculation</vt:lpstr>
      <vt:lpstr>Calculation of Dynamical matrices on a grid of q-vectors (will require several minutes).</vt:lpstr>
      <vt:lpstr>Calculation of IFC's in real space.</vt:lpstr>
      <vt:lpstr>The calculation of Phonon dispersions along selected high-symmetry lines</vt:lpstr>
      <vt:lpstr>The calculation of Phonon DOS</vt:lpstr>
      <vt:lpstr>Things you need to know………………………..</vt:lpstr>
      <vt:lpstr>In matdyn calculation we can proceed to two different types of calculations which are mentioned below.</vt:lpstr>
      <vt:lpstr>Phonon calculation for Graphene</vt:lpstr>
      <vt:lpstr>Phonon calculation for Silicon</vt:lpstr>
      <vt:lpstr>Thank you….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Rajkamal</dc:creator>
  <cp:lastModifiedBy>admin</cp:lastModifiedBy>
  <cp:revision>468</cp:revision>
  <dcterms:created xsi:type="dcterms:W3CDTF">2014-11-13T16:17:55Z</dcterms:created>
  <dcterms:modified xsi:type="dcterms:W3CDTF">2015-01-06T11:59:51Z</dcterms:modified>
</cp:coreProperties>
</file>