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570" r:id="rId5"/>
    <p:sldId id="571" r:id="rId6"/>
    <p:sldId id="572" r:id="rId7"/>
    <p:sldId id="259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4" r:id="rId18"/>
    <p:sldId id="585" r:id="rId19"/>
    <p:sldId id="586" r:id="rId20"/>
    <p:sldId id="587" r:id="rId21"/>
    <p:sldId id="269" r:id="rId22"/>
    <p:sldId id="58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826685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826780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01254" y="2004618"/>
            <a:ext cx="787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RANCANG BANGUN APLIKASI </a:t>
            </a:r>
            <a:r>
              <a:rPr lang="en-US" b="1" i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HELPDESK TICKETING SYSTEM</a:t>
            </a:r>
            <a:br>
              <a:rPr lang="en-US" b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</a:br>
            <a:r>
              <a:rPr lang="en-US" b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UNTUK PENANGANAN PERMINTAAN PENGGUNA TERHADAP</a:t>
            </a:r>
            <a:br>
              <a:rPr lang="en-US" b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</a:br>
            <a:r>
              <a:rPr lang="en-US" b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DIVISI </a:t>
            </a:r>
            <a:r>
              <a:rPr lang="en-US" b="1" i="1" spc="40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INFORMATION TECHNOLOGY</a:t>
            </a:r>
            <a:endParaRPr lang="en-US" b="1" spc="40" dirty="0">
              <a:solidFill>
                <a:srgbClr val="0A1931"/>
              </a:solidFill>
              <a:latin typeface="Plus Jakarta Sans Medium" pitchFamily="2" charset="0"/>
              <a:cs typeface="Plus Jakarta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198938" y="2803982"/>
            <a:ext cx="5635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(</a:t>
            </a:r>
            <a:r>
              <a:rPr lang="en-US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Studi</a:t>
            </a:r>
            <a:r>
              <a:rPr lang="en-US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 </a:t>
            </a:r>
            <a:r>
              <a:rPr lang="en-US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Kasus</a:t>
            </a:r>
            <a:r>
              <a:rPr lang="en-US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: CV. Mitra Jaya Group)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7618864C-5995-EB74-1DBA-E47378BC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80" y="2185923"/>
            <a:ext cx="2486153" cy="24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624216E-BD83-0567-DF02-6BEC055AFA42}"/>
              </a:ext>
            </a:extLst>
          </p:cNvPr>
          <p:cNvSpPr/>
          <p:nvPr/>
        </p:nvSpPr>
        <p:spPr>
          <a:xfrm>
            <a:off x="1221505" y="4241641"/>
            <a:ext cx="5635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Oleh:</a:t>
            </a:r>
          </a:p>
          <a:p>
            <a:pPr algn="ctr"/>
            <a:r>
              <a:rPr lang="en-US" u="sng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RAYI DETRIAWAN</a:t>
            </a:r>
          </a:p>
          <a:p>
            <a:pPr algn="ctr"/>
            <a:r>
              <a:rPr lang="en-US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16060123</a:t>
            </a: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build="allAtOnce"/>
      <p:bldP spid="18" grpId="0" animBg="1"/>
      <p:bldP spid="2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1ACCB3-8F0F-396D-310E-87974C449B03}"/>
              </a:ext>
            </a:extLst>
          </p:cNvPr>
          <p:cNvSpPr/>
          <p:nvPr/>
        </p:nvSpPr>
        <p:spPr>
          <a:xfrm>
            <a:off x="9347064" y="61262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861" y="1546722"/>
            <a:ext cx="4763007" cy="4969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15358" y="238396"/>
            <a:ext cx="4971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Input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2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7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1ACCB3-8F0F-396D-310E-87974C449B03}"/>
              </a:ext>
            </a:extLst>
          </p:cNvPr>
          <p:cNvSpPr/>
          <p:nvPr/>
        </p:nvSpPr>
        <p:spPr>
          <a:xfrm>
            <a:off x="9347064" y="61262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861" y="1718785"/>
            <a:ext cx="4763007" cy="4625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15358" y="238396"/>
            <a:ext cx="5638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Approval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3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7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1ACCB3-8F0F-396D-310E-87974C449B03}"/>
              </a:ext>
            </a:extLst>
          </p:cNvPr>
          <p:cNvSpPr/>
          <p:nvPr/>
        </p:nvSpPr>
        <p:spPr>
          <a:xfrm>
            <a:off x="9347064" y="61262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4231" y="1462166"/>
            <a:ext cx="5191432" cy="5041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15358" y="238396"/>
            <a:ext cx="5638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Approval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5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7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439" y="1443410"/>
            <a:ext cx="4321277" cy="514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15358" y="238396"/>
            <a:ext cx="5857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</a:t>
            </a:r>
            <a:r>
              <a:rPr lang="en-US" sz="2800" dirty="0" err="1"/>
              <a:t>Assigment</a:t>
            </a:r>
            <a:r>
              <a:rPr lang="en-US" sz="2800" dirty="0"/>
              <a:t>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4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439" y="1443410"/>
            <a:ext cx="4321277" cy="5146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15358" y="238396"/>
            <a:ext cx="8000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Input Solusi/ Update Progress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56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EBD147-A0B4-F0D9-C161-23EC225065C5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88DD7-B951-787A-8540-93ED5A10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620" y="2241754"/>
            <a:ext cx="6261458" cy="3775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3746F-9DC0-1A19-29FC-0A9EF36B56E2}"/>
              </a:ext>
            </a:extLst>
          </p:cNvPr>
          <p:cNvSpPr txBox="1"/>
          <p:nvPr/>
        </p:nvSpPr>
        <p:spPr>
          <a:xfrm>
            <a:off x="3000610" y="548107"/>
            <a:ext cx="6583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Teknisi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8" name="Picture 7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30BFB01D-4730-AB39-B559-8C36EAC2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C61DFA-1F6C-C233-AAEF-4B4D385BF1A5}"/>
              </a:ext>
            </a:extLst>
          </p:cNvPr>
          <p:cNvSpPr/>
          <p:nvPr/>
        </p:nvSpPr>
        <p:spPr>
          <a:xfrm>
            <a:off x="9409070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12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584892" y="238396"/>
            <a:ext cx="5580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Implementasi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Antarmuka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/>
              <a:t>Input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1961936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C6780-2524-D43F-AD95-7FF341D0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" y="1627314"/>
            <a:ext cx="8452512" cy="47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86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584892" y="238396"/>
            <a:ext cx="5580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Implementasi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Antarmuka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/>
              <a:t>Approval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1961936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9F894-39AF-C412-CF8B-5C50F257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" y="1663334"/>
            <a:ext cx="8452512" cy="4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584892" y="238396"/>
            <a:ext cx="5580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Implementasi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Antarmuka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 err="1"/>
              <a:t>Assigment</a:t>
            </a:r>
            <a:r>
              <a:rPr lang="en-US" sz="2800" dirty="0"/>
              <a:t>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1961936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02801-DA47-C147-7E0F-5980CD05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" y="1629145"/>
            <a:ext cx="8452512" cy="4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584892" y="238396"/>
            <a:ext cx="5580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Implementasi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Antarmuka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/>
              <a:t>Detail Ticket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1961936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61C52-99A6-82E3-2547-9CA1D1A6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" y="1629144"/>
            <a:ext cx="8452512" cy="4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33555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276967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19846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5684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5254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573238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Latar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Belakang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07897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141544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Rumusan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Masalah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261874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2705221"/>
            <a:ext cx="397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Tujuan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320284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328932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Batasan </a:t>
            </a:r>
            <a:r>
              <a:rPr lang="en-US" dirty="0" err="1">
                <a:solidFill>
                  <a:schemeClr val="accent1"/>
                </a:solidFill>
              </a:rPr>
              <a:t>Masalah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6597390" y="593133"/>
            <a:ext cx="266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A1931"/>
                </a:solidFill>
                <a:latin typeface="+mj-lt"/>
              </a:rPr>
              <a:t>Pembahasan</a:t>
            </a:r>
            <a:endParaRPr lang="en-US" sz="3200" b="1" dirty="0">
              <a:solidFill>
                <a:srgbClr val="0A193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55300A-C863-D967-2105-D58000412CCD}"/>
              </a:ext>
            </a:extLst>
          </p:cNvPr>
          <p:cNvSpPr/>
          <p:nvPr/>
        </p:nvSpPr>
        <p:spPr>
          <a:xfrm>
            <a:off x="6260021" y="556925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789E2D8-2BFE-00A0-40BA-F467BD08C967}"/>
              </a:ext>
            </a:extLst>
          </p:cNvPr>
          <p:cNvSpPr/>
          <p:nvPr/>
        </p:nvSpPr>
        <p:spPr>
          <a:xfrm>
            <a:off x="6260021" y="4983377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2C9090B-CCEE-2069-D871-426A1CBCF0A3}"/>
              </a:ext>
            </a:extLst>
          </p:cNvPr>
          <p:cNvSpPr/>
          <p:nvPr/>
        </p:nvSpPr>
        <p:spPr>
          <a:xfrm>
            <a:off x="6260021" y="441217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A330C0-2202-3B75-4ECD-3C304BDD1886}"/>
              </a:ext>
            </a:extLst>
          </p:cNvPr>
          <p:cNvSpPr/>
          <p:nvPr/>
        </p:nvSpPr>
        <p:spPr>
          <a:xfrm>
            <a:off x="6260021" y="387054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3846A4-0AF0-5447-BD74-C0B8D916DF35}"/>
              </a:ext>
            </a:extLst>
          </p:cNvPr>
          <p:cNvSpPr txBox="1"/>
          <p:nvPr/>
        </p:nvSpPr>
        <p:spPr>
          <a:xfrm>
            <a:off x="5491086" y="3739121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BDEE8-6051-05CF-F30D-7A6AB03E861B}"/>
              </a:ext>
            </a:extLst>
          </p:cNvPr>
          <p:cNvSpPr txBox="1"/>
          <p:nvPr/>
        </p:nvSpPr>
        <p:spPr>
          <a:xfrm>
            <a:off x="6634783" y="3786940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Sistem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Berjalan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C2DEA-8EC4-904D-76C9-F5C490A2546F}"/>
              </a:ext>
            </a:extLst>
          </p:cNvPr>
          <p:cNvSpPr txBox="1"/>
          <p:nvPr/>
        </p:nvSpPr>
        <p:spPr>
          <a:xfrm>
            <a:off x="5491086" y="429267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D323FF-A5EE-366F-7613-EEC4BF67A1D4}"/>
              </a:ext>
            </a:extLst>
          </p:cNvPr>
          <p:cNvSpPr txBox="1"/>
          <p:nvPr/>
        </p:nvSpPr>
        <p:spPr>
          <a:xfrm>
            <a:off x="6634783" y="4355246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Sistem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Usulan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75B152-3001-AC84-D944-40157E5EEECE}"/>
              </a:ext>
            </a:extLst>
          </p:cNvPr>
          <p:cNvSpPr txBox="1"/>
          <p:nvPr/>
        </p:nvSpPr>
        <p:spPr>
          <a:xfrm>
            <a:off x="5491086" y="483244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32997D-CF1F-94EF-5189-B5B711D8A34E}"/>
              </a:ext>
            </a:extLst>
          </p:cNvPr>
          <p:cNvSpPr txBox="1"/>
          <p:nvPr/>
        </p:nvSpPr>
        <p:spPr>
          <a:xfrm>
            <a:off x="6634783" y="4918923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Implementasi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Antarmuka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9DF36-0BD9-6D67-AFBA-702FC2F7CD40}"/>
              </a:ext>
            </a:extLst>
          </p:cNvPr>
          <p:cNvSpPr txBox="1"/>
          <p:nvPr/>
        </p:nvSpPr>
        <p:spPr>
          <a:xfrm>
            <a:off x="5491086" y="541654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C31D5-24E8-3BEF-F83F-D99151F3BFD2}"/>
              </a:ext>
            </a:extLst>
          </p:cNvPr>
          <p:cNvSpPr txBox="1"/>
          <p:nvPr/>
        </p:nvSpPr>
        <p:spPr>
          <a:xfrm>
            <a:off x="6634783" y="5503023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Kesimpulan &amp; Saran</a:t>
            </a:r>
          </a:p>
        </p:txBody>
      </p:sp>
      <p:pic>
        <p:nvPicPr>
          <p:cNvPr id="42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4C00F269-2334-DCCF-F63D-5D66179A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7" y="2103602"/>
            <a:ext cx="2486153" cy="248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584892" y="238396"/>
            <a:ext cx="55803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Implementasi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Antarmuka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/>
              <a:t>Report </a:t>
            </a:r>
            <a:r>
              <a:rPr lang="en-US" sz="2800" dirty="0" err="1"/>
              <a:t>Teknisi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1961936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61C52-99A6-82E3-2547-9CA1D1A6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777" y="1629625"/>
            <a:ext cx="8452512" cy="47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046040" y="357361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364895"/>
            <a:ext cx="710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+mj-lt"/>
              </a:rPr>
              <a:t>Kesimpulan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F3EA0F7-A5CB-AF80-4222-9FA9FC6C1416}"/>
              </a:ext>
            </a:extLst>
          </p:cNvPr>
          <p:cNvSpPr/>
          <p:nvPr/>
        </p:nvSpPr>
        <p:spPr>
          <a:xfrm>
            <a:off x="2463071" y="3026471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3CEC7C-A4AE-E127-D19E-4A09FCAB0258}"/>
              </a:ext>
            </a:extLst>
          </p:cNvPr>
          <p:cNvSpPr/>
          <p:nvPr/>
        </p:nvSpPr>
        <p:spPr>
          <a:xfrm>
            <a:off x="2587390" y="3265543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270A699-0E74-E20D-322F-F8DA6ADEE821}"/>
              </a:ext>
            </a:extLst>
          </p:cNvPr>
          <p:cNvSpPr/>
          <p:nvPr/>
        </p:nvSpPr>
        <p:spPr>
          <a:xfrm>
            <a:off x="2463071" y="1930670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9C7466-B137-06D2-3903-F09AFAF4ADCC}"/>
              </a:ext>
            </a:extLst>
          </p:cNvPr>
          <p:cNvSpPr/>
          <p:nvPr/>
        </p:nvSpPr>
        <p:spPr>
          <a:xfrm>
            <a:off x="2601904" y="2184257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CCC75FC-D617-E680-D72E-7937EAFAEA17}"/>
              </a:ext>
            </a:extLst>
          </p:cNvPr>
          <p:cNvSpPr/>
          <p:nvPr/>
        </p:nvSpPr>
        <p:spPr>
          <a:xfrm>
            <a:off x="2037461" y="2184258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DCCBA48-255E-D058-5612-625E97D0229E}"/>
              </a:ext>
            </a:extLst>
          </p:cNvPr>
          <p:cNvSpPr/>
          <p:nvPr/>
        </p:nvSpPr>
        <p:spPr>
          <a:xfrm>
            <a:off x="2037461" y="3265544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A55DE7-5EEA-1184-CB6F-2BB6DECB6D48}"/>
              </a:ext>
            </a:extLst>
          </p:cNvPr>
          <p:cNvSpPr/>
          <p:nvPr/>
        </p:nvSpPr>
        <p:spPr>
          <a:xfrm>
            <a:off x="2929652" y="2167721"/>
            <a:ext cx="7423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helpdesk ticketing system</a:t>
            </a:r>
            <a:r>
              <a:rPr lang="en-US" dirty="0"/>
              <a:t> di CV. Mitra Jaya Group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E95616-B885-712F-4F2D-D093C002F7DF}"/>
              </a:ext>
            </a:extLst>
          </p:cNvPr>
          <p:cNvSpPr/>
          <p:nvPr/>
        </p:nvSpPr>
        <p:spPr>
          <a:xfrm>
            <a:off x="2929651" y="3245936"/>
            <a:ext cx="7038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helpdesk ticketing system</a:t>
            </a:r>
            <a:r>
              <a:rPr lang="en-US" dirty="0"/>
              <a:t> di CV. Mitra Jaya Group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B602-8FD8-A249-CC66-6A5A3611550F}"/>
              </a:ext>
            </a:extLst>
          </p:cNvPr>
          <p:cNvSpPr txBox="1"/>
          <p:nvPr/>
        </p:nvSpPr>
        <p:spPr>
          <a:xfrm>
            <a:off x="2134326" y="2198355"/>
            <a:ext cx="36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D7202C-F645-ADB9-750F-7557091C6F76}"/>
              </a:ext>
            </a:extLst>
          </p:cNvPr>
          <p:cNvSpPr txBox="1"/>
          <p:nvPr/>
        </p:nvSpPr>
        <p:spPr>
          <a:xfrm>
            <a:off x="2088366" y="3304513"/>
            <a:ext cx="47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534347A-2948-9C89-931F-BCB4789C8838}"/>
              </a:ext>
            </a:extLst>
          </p:cNvPr>
          <p:cNvSpPr/>
          <p:nvPr/>
        </p:nvSpPr>
        <p:spPr>
          <a:xfrm>
            <a:off x="2470331" y="4152768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88B5574-4589-1B6F-D0C7-324D861EC08B}"/>
              </a:ext>
            </a:extLst>
          </p:cNvPr>
          <p:cNvSpPr/>
          <p:nvPr/>
        </p:nvSpPr>
        <p:spPr>
          <a:xfrm>
            <a:off x="2609164" y="4406355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C11DD3-FA29-4B23-5F61-8358789696ED}"/>
              </a:ext>
            </a:extLst>
          </p:cNvPr>
          <p:cNvSpPr/>
          <p:nvPr/>
        </p:nvSpPr>
        <p:spPr>
          <a:xfrm>
            <a:off x="2044721" y="4406356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322891-1FBF-3F4C-CEAC-B2392EB44741}"/>
              </a:ext>
            </a:extLst>
          </p:cNvPr>
          <p:cNvSpPr/>
          <p:nvPr/>
        </p:nvSpPr>
        <p:spPr>
          <a:xfrm>
            <a:off x="2936912" y="4389819"/>
            <a:ext cx="7109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di head office CV. Mitra Jaya Group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diadakannya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CV. Mitra Jaya 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C9D88-D657-0C24-775B-0BAB4CFBCD98}"/>
              </a:ext>
            </a:extLst>
          </p:cNvPr>
          <p:cNvSpPr txBox="1"/>
          <p:nvPr/>
        </p:nvSpPr>
        <p:spPr>
          <a:xfrm>
            <a:off x="2141586" y="4420453"/>
            <a:ext cx="36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3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1885109" y="1935844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3761581" y="2275846"/>
            <a:ext cx="7152959" cy="2246769"/>
            <a:chOff x="1420131" y="1573083"/>
            <a:chExt cx="7152959" cy="22467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420131" y="1573083"/>
              <a:ext cx="7152959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Berdasarkan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dari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kesimpulan</a:t>
              </a:r>
              <a:r>
                <a:rPr lang="en-US" sz="2000" dirty="0">
                  <a:solidFill>
                    <a:schemeClr val="accent1"/>
                  </a:solidFill>
                </a:rPr>
                <a:t> yang </a:t>
              </a:r>
              <a:r>
                <a:rPr lang="en-US" sz="2000" dirty="0" err="1">
                  <a:solidFill>
                    <a:schemeClr val="accent1"/>
                  </a:solidFill>
                </a:rPr>
                <a:t>didapatkan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dari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penelitian</a:t>
              </a:r>
              <a:r>
                <a:rPr lang="en-US" sz="2000" dirty="0">
                  <a:solidFill>
                    <a:schemeClr val="accent1"/>
                  </a:solidFill>
                </a:rPr>
                <a:t>, </a:t>
              </a:r>
              <a:r>
                <a:rPr lang="en-US" sz="2000" dirty="0" err="1">
                  <a:solidFill>
                    <a:schemeClr val="accent1"/>
                  </a:solidFill>
                </a:rPr>
                <a:t>penulis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mencoba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memberikan</a:t>
              </a:r>
              <a:r>
                <a:rPr lang="en-US" sz="2000" dirty="0">
                  <a:solidFill>
                    <a:schemeClr val="accent1"/>
                  </a:solidFill>
                </a:rPr>
                <a:t> saran </a:t>
              </a:r>
              <a:r>
                <a:rPr lang="en-US" sz="2000" dirty="0" err="1">
                  <a:solidFill>
                    <a:schemeClr val="accent1"/>
                  </a:solidFill>
                </a:rPr>
                <a:t>untuk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mengembangkan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aplikasi</a:t>
              </a:r>
              <a:r>
                <a:rPr lang="en-US" sz="2000" dirty="0">
                  <a:solidFill>
                    <a:schemeClr val="accent1"/>
                  </a:solidFill>
                </a:rPr>
                <a:t> helpdesk ticketing system di CV. Mitra Jaya Group </a:t>
              </a:r>
              <a:r>
                <a:rPr lang="en-US" sz="2000" dirty="0" err="1">
                  <a:solidFill>
                    <a:schemeClr val="accent1"/>
                  </a:solidFill>
                </a:rPr>
                <a:t>ini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menambahan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fitur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baru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seperti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notifikasi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realtime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dengan</a:t>
              </a:r>
              <a:r>
                <a:rPr lang="en-US" sz="2000" dirty="0">
                  <a:solidFill>
                    <a:schemeClr val="accent1"/>
                  </a:solidFill>
                </a:rPr>
                <a:t> Pusher, </a:t>
              </a:r>
              <a:r>
                <a:rPr lang="en-US" sz="2000" dirty="0" err="1">
                  <a:solidFill>
                    <a:schemeClr val="accent1"/>
                  </a:solidFill>
                </a:rPr>
                <a:t>notifikasi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dengan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whatsapp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untuk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lebih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mempermudah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interaksi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antara</a:t>
              </a:r>
              <a:r>
                <a:rPr lang="en-US" sz="2000" dirty="0">
                  <a:solidFill>
                    <a:schemeClr val="accent1"/>
                  </a:solidFill>
                </a:rPr>
                <a:t> </a:t>
              </a:r>
              <a:r>
                <a:rPr lang="en-US" sz="2000" dirty="0" err="1">
                  <a:solidFill>
                    <a:schemeClr val="accent1"/>
                  </a:solidFill>
                </a:rPr>
                <a:t>pengguna</a:t>
              </a:r>
              <a:r>
                <a:rPr lang="en-US" sz="2000" dirty="0">
                  <a:solidFill>
                    <a:schemeClr val="accent1"/>
                  </a:solidFill>
                </a:rPr>
                <a:t> dan </a:t>
              </a:r>
              <a:r>
                <a:rPr lang="en-US" sz="2000" dirty="0" err="1">
                  <a:solidFill>
                    <a:schemeClr val="accent1"/>
                  </a:solidFill>
                </a:rPr>
                <a:t>aplikasi</a:t>
              </a:r>
              <a:r>
                <a:rPr lang="en-US" sz="2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627400" y="610525"/>
            <a:ext cx="710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18936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6" name="图片 11">
            <a:extLst>
              <a:ext uri="{FF2B5EF4-FFF2-40B4-BE49-F238E27FC236}">
                <a16:creationId xmlns:a16="http://schemas.microsoft.com/office/drawing/2014/main" id="{51386345-CFEA-4981-5433-2AF1D4ACDD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226" r="7389" b="84853"/>
          <a:stretch>
            <a:fillRect/>
          </a:stretch>
        </p:blipFill>
        <p:spPr>
          <a:xfrm>
            <a:off x="2642652" y="1689887"/>
            <a:ext cx="6872435" cy="32008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358304" y="1224116"/>
            <a:ext cx="8443743" cy="5156080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3314060" y="477804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Latar</a:t>
            </a:r>
            <a:r>
              <a:rPr lang="en-US" sz="3200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 </a:t>
            </a:r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Belakang</a:t>
            </a:r>
            <a:endParaRPr lang="en-US" sz="3200" b="1" dirty="0">
              <a:solidFill>
                <a:srgbClr val="0A1931"/>
              </a:solidFill>
              <a:latin typeface="Plus Jakarta Sans Medium" pitchFamily="2" charset="0"/>
              <a:cs typeface="Plus Jakarta Sans Medium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3522656" y="1397555"/>
            <a:ext cx="814331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</a:rPr>
              <a:t>Divisi IT </a:t>
            </a:r>
            <a:r>
              <a:rPr lang="en-US" sz="1600" b="1" dirty="0" err="1">
                <a:solidFill>
                  <a:schemeClr val="accent1"/>
                </a:solidFill>
              </a:rPr>
              <a:t>adalah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sebuah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departemen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bertanggung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jawab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pembangunan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pengembangan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perangkat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lunak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maupun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perbaikan</a:t>
            </a:r>
            <a:r>
              <a:rPr lang="en-US" sz="1600" b="1" dirty="0">
                <a:solidFill>
                  <a:schemeClr val="accent1"/>
                </a:solidFill>
              </a:rPr>
              <a:t> hardware. </a:t>
            </a:r>
            <a:r>
              <a:rPr lang="en-US" sz="1600" b="1" dirty="0" err="1">
                <a:solidFill>
                  <a:schemeClr val="accent1"/>
                </a:solidFill>
              </a:rPr>
              <a:t>Selain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itu</a:t>
            </a:r>
            <a:r>
              <a:rPr lang="en-US" sz="1600" b="1" dirty="0">
                <a:solidFill>
                  <a:schemeClr val="accent1"/>
                </a:solidFill>
              </a:rPr>
              <a:t>, Divisi IT juga </a:t>
            </a:r>
            <a:r>
              <a:rPr lang="en-US" sz="1600" b="1" dirty="0" err="1">
                <a:solidFill>
                  <a:schemeClr val="accent1"/>
                </a:solidFill>
              </a:rPr>
              <a:t>bertanggung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jawab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penuh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terhadap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permintaan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diajukan</a:t>
            </a:r>
            <a:r>
              <a:rPr lang="en-US" sz="1600" b="1" dirty="0">
                <a:solidFill>
                  <a:schemeClr val="accent1"/>
                </a:solidFill>
              </a:rPr>
              <a:t> oleh </a:t>
            </a:r>
            <a:r>
              <a:rPr lang="en-US" sz="1600" b="1" dirty="0" err="1">
                <a:solidFill>
                  <a:schemeClr val="accent1"/>
                </a:solidFill>
              </a:rPr>
              <a:t>pengguna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sistem</a:t>
            </a:r>
            <a:r>
              <a:rPr lang="en-US" sz="1600" b="1" dirty="0">
                <a:solidFill>
                  <a:schemeClr val="accent1"/>
                </a:solidFill>
              </a:rPr>
              <a:t> internal dan </a:t>
            </a:r>
            <a:r>
              <a:rPr lang="en-US" sz="1600" b="1" dirty="0" err="1">
                <a:solidFill>
                  <a:schemeClr val="accent1"/>
                </a:solidFill>
              </a:rPr>
              <a:t>perangkat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komputer</a:t>
            </a:r>
            <a:r>
              <a:rPr lang="en-US" sz="1600" b="1" dirty="0">
                <a:solidFill>
                  <a:schemeClr val="accent1"/>
                </a:solidFill>
              </a:rPr>
              <a:t>. </a:t>
            </a:r>
            <a:r>
              <a:rPr lang="en-US" sz="1600" b="1" dirty="0" err="1">
                <a:solidFill>
                  <a:schemeClr val="accent1"/>
                </a:solidFill>
              </a:rPr>
              <a:t>Permintaan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diajukan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terkadang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datang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waktu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bersamaan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pengguna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menuntut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untuk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bisa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diselesaikan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waktu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secepat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mungkin</a:t>
            </a:r>
            <a:r>
              <a:rPr lang="en-US" sz="1600" b="1" dirty="0">
                <a:solidFill>
                  <a:schemeClr val="accent1"/>
                </a:solidFill>
              </a:rPr>
              <a:t>. Hal </a:t>
            </a:r>
            <a:r>
              <a:rPr lang="en-US" sz="1600" b="1" dirty="0" err="1">
                <a:solidFill>
                  <a:schemeClr val="accent1"/>
                </a:solidFill>
              </a:rPr>
              <a:t>tersebut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dikarenakan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pengguna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mengetahui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permintaan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lainnya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diterima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sedang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dikerjakan</a:t>
            </a:r>
            <a:r>
              <a:rPr lang="en-US" sz="1600" b="1" dirty="0">
                <a:solidFill>
                  <a:schemeClr val="accent1"/>
                </a:solidFill>
              </a:rPr>
              <a:t> oleh Divisi IT. </a:t>
            </a:r>
            <a:r>
              <a:rPr lang="en-US" sz="1600" b="1" dirty="0" err="1">
                <a:solidFill>
                  <a:schemeClr val="accent1"/>
                </a:solidFill>
              </a:rPr>
              <a:t>Semua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permasalahan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permintaan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terkontrol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karena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sistem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ada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saat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masih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menggunakan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telepon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atau</a:t>
            </a:r>
            <a:r>
              <a:rPr lang="en-US" sz="1600" b="1" dirty="0">
                <a:solidFill>
                  <a:schemeClr val="accent1"/>
                </a:solidFill>
              </a:rPr>
              <a:t> chatting. </a:t>
            </a:r>
            <a:r>
              <a:rPr lang="en-US" sz="1600" b="1" dirty="0" err="1">
                <a:solidFill>
                  <a:schemeClr val="accent1"/>
                </a:solidFill>
              </a:rPr>
              <a:t>Sehingga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perbaikan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seringkali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mengalami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keterlambatan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segi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waktu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akibatnya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berdampak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terhadap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kinerja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beberapa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pengguna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sz="1600" b="1" dirty="0">
              <a:solidFill>
                <a:schemeClr val="accent1"/>
              </a:solidFill>
            </a:endParaRPr>
          </a:p>
          <a:p>
            <a:pPr algn="just"/>
            <a:r>
              <a:rPr lang="en-US" sz="1600" b="1" dirty="0" err="1">
                <a:solidFill>
                  <a:schemeClr val="accent1"/>
                </a:solidFill>
              </a:rPr>
              <a:t>Berdasarkan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permasalahan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ditemukan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</a:rPr>
              <a:t>maka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diperlukan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sebuah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solusi</a:t>
            </a:r>
            <a:r>
              <a:rPr lang="en-US" sz="1600" b="1" dirty="0">
                <a:solidFill>
                  <a:schemeClr val="accent1"/>
                </a:solidFill>
              </a:rPr>
              <a:t> agar </a:t>
            </a:r>
            <a:r>
              <a:rPr lang="en-US" sz="1600" b="1" dirty="0" err="1">
                <a:solidFill>
                  <a:schemeClr val="accent1"/>
                </a:solidFill>
              </a:rPr>
              <a:t>kinerja</a:t>
            </a:r>
            <a:r>
              <a:rPr lang="en-US" sz="1600" b="1" dirty="0">
                <a:solidFill>
                  <a:schemeClr val="accent1"/>
                </a:solidFill>
              </a:rPr>
              <a:t> pada </a:t>
            </a:r>
            <a:r>
              <a:rPr lang="en-US" sz="1600" b="1" dirty="0" err="1">
                <a:solidFill>
                  <a:schemeClr val="accent1"/>
                </a:solidFill>
              </a:rPr>
              <a:t>perusahaan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tidak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terganggu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bisa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membantu</a:t>
            </a:r>
            <a:r>
              <a:rPr lang="en-US" sz="1600" b="1" dirty="0">
                <a:solidFill>
                  <a:schemeClr val="accent1"/>
                </a:solidFill>
              </a:rPr>
              <a:t> Divisi IT </a:t>
            </a:r>
            <a:r>
              <a:rPr lang="en-US" sz="1600" b="1" dirty="0" err="1">
                <a:solidFill>
                  <a:schemeClr val="accent1"/>
                </a:solidFill>
              </a:rPr>
              <a:t>dalam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melakukan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permintaan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pengerjaan</a:t>
            </a:r>
            <a:r>
              <a:rPr lang="en-US" sz="1600" b="1" dirty="0">
                <a:solidFill>
                  <a:schemeClr val="accent1"/>
                </a:solidFill>
              </a:rPr>
              <a:t>. Salah </a:t>
            </a:r>
            <a:r>
              <a:rPr lang="en-US" sz="1600" b="1" dirty="0" err="1">
                <a:solidFill>
                  <a:schemeClr val="accent1"/>
                </a:solidFill>
              </a:rPr>
              <a:t>satu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cara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dilakukan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yaitu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dengan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diadakannya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rancangan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bangun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aplikasi</a:t>
            </a:r>
            <a:r>
              <a:rPr lang="en-US" sz="1600" b="1" dirty="0">
                <a:solidFill>
                  <a:schemeClr val="accent1"/>
                </a:solidFill>
              </a:rPr>
              <a:t> helpdesk ticketing system. </a:t>
            </a:r>
            <a:r>
              <a:rPr lang="en-US" sz="1600" b="1" dirty="0" err="1">
                <a:solidFill>
                  <a:schemeClr val="accent1"/>
                </a:solidFill>
              </a:rPr>
              <a:t>Aplikasi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tersebut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diharapkan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mengatasi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semua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masalah</a:t>
            </a:r>
            <a:r>
              <a:rPr lang="en-US" sz="1600" b="1" dirty="0">
                <a:solidFill>
                  <a:schemeClr val="accent1"/>
                </a:solidFill>
              </a:rPr>
              <a:t> yang </a:t>
            </a:r>
            <a:r>
              <a:rPr lang="en-US" sz="1600" b="1" dirty="0" err="1">
                <a:solidFill>
                  <a:schemeClr val="accent1"/>
                </a:solidFill>
              </a:rPr>
              <a:t>timbul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sehingga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membuat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pekerjaan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dapat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berjalan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dengan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baik</a:t>
            </a:r>
            <a:r>
              <a:rPr lang="en-US" sz="1600" b="1" dirty="0">
                <a:solidFill>
                  <a:schemeClr val="accent1"/>
                </a:solidFill>
              </a:rPr>
              <a:t> dan </a:t>
            </a:r>
            <a:r>
              <a:rPr lang="en-US" sz="1600" b="1" dirty="0" err="1">
                <a:solidFill>
                  <a:schemeClr val="accent1"/>
                </a:solidFill>
              </a:rPr>
              <a:t>meningkatkan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kinerja</a:t>
            </a:r>
            <a:r>
              <a:rPr lang="en-US" sz="1600" b="1" dirty="0">
                <a:solidFill>
                  <a:schemeClr val="accent1"/>
                </a:solidFill>
              </a:rPr>
              <a:t> pada </a:t>
            </a:r>
            <a:r>
              <a:rPr lang="en-US" sz="1600" b="1" dirty="0" err="1">
                <a:solidFill>
                  <a:schemeClr val="accent1"/>
                </a:solidFill>
              </a:rPr>
              <a:t>perusahaan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558D25BE-7507-F415-87C3-48208944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" y="2429395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C92B16A-ADEF-E4EE-F99E-59D7303135FC}"/>
              </a:ext>
            </a:extLst>
          </p:cNvPr>
          <p:cNvGrpSpPr/>
          <p:nvPr/>
        </p:nvGrpSpPr>
        <p:grpSpPr>
          <a:xfrm>
            <a:off x="4005088" y="2835313"/>
            <a:ext cx="7438404" cy="1077218"/>
            <a:chOff x="910304" y="3874020"/>
            <a:chExt cx="6203631" cy="1077218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8B9B9D-AFE1-F385-13C9-3EBAF4B5162A}"/>
                </a:ext>
              </a:extLst>
            </p:cNvPr>
            <p:cNvSpPr/>
            <p:nvPr/>
          </p:nvSpPr>
          <p:spPr>
            <a:xfrm>
              <a:off x="910304" y="3885057"/>
              <a:ext cx="53863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DA97259-FC94-63CC-B028-E7531EC524DE}"/>
                </a:ext>
              </a:extLst>
            </p:cNvPr>
            <p:cNvSpPr txBox="1"/>
            <p:nvPr/>
          </p:nvSpPr>
          <p:spPr>
            <a:xfrm>
              <a:off x="1112439" y="39429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1.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94395E1-04A3-34EA-330A-A46909C67DA1}"/>
                </a:ext>
              </a:extLst>
            </p:cNvPr>
            <p:cNvSpPr txBox="1"/>
            <p:nvPr/>
          </p:nvSpPr>
          <p:spPr>
            <a:xfrm>
              <a:off x="1472283" y="3874020"/>
              <a:ext cx="56416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i="0" dirty="0">
                  <a:solidFill>
                    <a:srgbClr val="000000"/>
                  </a:solidFill>
                  <a:effectLst/>
                </a:rPr>
                <a:t>Bagaimana perancangan dan pembangunan Aplikasi </a:t>
              </a:r>
              <a:r>
                <a:rPr lang="sv-SE" sz="1600" i="1" dirty="0">
                  <a:solidFill>
                    <a:srgbClr val="000000"/>
                  </a:solidFill>
                  <a:effectLst/>
                </a:rPr>
                <a:t>Helpdesk Ticketing System </a:t>
              </a:r>
              <a:r>
                <a:rPr lang="sv-SE" sz="1600" i="0" dirty="0">
                  <a:solidFill>
                    <a:srgbClr val="000000"/>
                  </a:solidFill>
                  <a:effectLst/>
                </a:rPr>
                <a:t>untuk layanan permintaan terhadap Divisi IT?</a:t>
              </a:r>
              <a:br>
                <a:rPr lang="sv-SE" sz="1600" i="0" dirty="0">
                  <a:solidFill>
                    <a:srgbClr val="000000"/>
                  </a:solidFill>
                  <a:effectLst/>
                </a:rPr>
              </a:br>
              <a:br>
                <a:rPr lang="sv-SE" sz="1600" i="0" dirty="0">
                  <a:solidFill>
                    <a:srgbClr val="000000"/>
                  </a:solidFill>
                  <a:effectLst/>
                </a:rPr>
              </a:b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01B0999-B3EE-12D1-CE82-AFC8FC738C20}"/>
              </a:ext>
            </a:extLst>
          </p:cNvPr>
          <p:cNvGrpSpPr/>
          <p:nvPr/>
        </p:nvGrpSpPr>
        <p:grpSpPr>
          <a:xfrm>
            <a:off x="4005089" y="3824442"/>
            <a:ext cx="7217250" cy="1169551"/>
            <a:chOff x="910305" y="4863149"/>
            <a:chExt cx="7217250" cy="1169551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3B6506-5C97-E05E-73B4-5B307FCB3A12}"/>
                </a:ext>
              </a:extLst>
            </p:cNvPr>
            <p:cNvSpPr/>
            <p:nvPr/>
          </p:nvSpPr>
          <p:spPr>
            <a:xfrm>
              <a:off x="910305" y="4887182"/>
              <a:ext cx="673836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2D314F3-7677-E779-509F-85510D406567}"/>
                </a:ext>
              </a:extLst>
            </p:cNvPr>
            <p:cNvSpPr txBox="1"/>
            <p:nvPr/>
          </p:nvSpPr>
          <p:spPr>
            <a:xfrm>
              <a:off x="1112439" y="4961561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2.</a:t>
              </a: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458298-96E6-7950-4138-E308653C3A8A}"/>
                </a:ext>
              </a:extLst>
            </p:cNvPr>
            <p:cNvSpPr txBox="1"/>
            <p:nvPr/>
          </p:nvSpPr>
          <p:spPr>
            <a:xfrm>
              <a:off x="1634263" y="4863149"/>
              <a:ext cx="64932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Bagaimana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cara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menanggapi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laporan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permasalahan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1" dirty="0">
                  <a:solidFill>
                    <a:srgbClr val="000000"/>
                  </a:solidFill>
                  <a:effectLst/>
                </a:rPr>
                <a:t>user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dengan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cepat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dan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efisien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?</a:t>
              </a:r>
              <a:br>
                <a:rPr lang="en-US" sz="1800" i="0" dirty="0">
                  <a:solidFill>
                    <a:srgbClr val="000000"/>
                  </a:solidFill>
                  <a:effectLst/>
                </a:rPr>
              </a:br>
              <a:br>
                <a:rPr lang="en-US" sz="1800" i="0" dirty="0">
                  <a:solidFill>
                    <a:srgbClr val="000000"/>
                  </a:solidFill>
                  <a:effectLst/>
                </a:rPr>
              </a:b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928ED0F-C058-C5EF-43CA-2BC26A76FCE0}"/>
              </a:ext>
            </a:extLst>
          </p:cNvPr>
          <p:cNvGrpSpPr/>
          <p:nvPr/>
        </p:nvGrpSpPr>
        <p:grpSpPr>
          <a:xfrm>
            <a:off x="4005088" y="4826567"/>
            <a:ext cx="7231999" cy="1169551"/>
            <a:chOff x="910304" y="5865274"/>
            <a:chExt cx="7231999" cy="1169551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2DAB416-3962-3E2B-68EB-C24FEE979796}"/>
                </a:ext>
              </a:extLst>
            </p:cNvPr>
            <p:cNvSpPr/>
            <p:nvPr/>
          </p:nvSpPr>
          <p:spPr>
            <a:xfrm>
              <a:off x="910304" y="5889402"/>
              <a:ext cx="64584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A9FA5F8-8F86-BDDA-FF3D-FDCF2BB73278}"/>
                </a:ext>
              </a:extLst>
            </p:cNvPr>
            <p:cNvSpPr txBox="1"/>
            <p:nvPr/>
          </p:nvSpPr>
          <p:spPr>
            <a:xfrm>
              <a:off x="1112439" y="596368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3.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4C5B10E-87F0-1011-7C5B-07CB2E7C69B1}"/>
                </a:ext>
              </a:extLst>
            </p:cNvPr>
            <p:cNvSpPr txBox="1"/>
            <p:nvPr/>
          </p:nvSpPr>
          <p:spPr>
            <a:xfrm>
              <a:off x="1649011" y="5865274"/>
              <a:ext cx="64932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Bagaimana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mengatasi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laporan-laporan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permintaan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yang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tidak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terdokumentasi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dengan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800" i="0" dirty="0" err="1">
                  <a:solidFill>
                    <a:srgbClr val="000000"/>
                  </a:solidFill>
                  <a:effectLst/>
                </a:rPr>
                <a:t>baik</a:t>
              </a:r>
              <a:r>
                <a:rPr lang="en-US" sz="1800" i="0" dirty="0">
                  <a:solidFill>
                    <a:srgbClr val="000000"/>
                  </a:solidFill>
                  <a:effectLst/>
                </a:rPr>
                <a:t> ?</a:t>
              </a:r>
              <a:br>
                <a:rPr lang="en-US" sz="1800" i="0" dirty="0">
                  <a:solidFill>
                    <a:srgbClr val="000000"/>
                  </a:solidFill>
                  <a:effectLst/>
                </a:rPr>
              </a:br>
              <a:br>
                <a:rPr lang="en-US" sz="1800" i="0" dirty="0">
                  <a:solidFill>
                    <a:srgbClr val="000000"/>
                  </a:solidFill>
                  <a:effectLst/>
                </a:rPr>
              </a:b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E790219-FA0C-0787-D8D5-7096A6C3BDD5}"/>
              </a:ext>
            </a:extLst>
          </p:cNvPr>
          <p:cNvSpPr/>
          <p:nvPr/>
        </p:nvSpPr>
        <p:spPr>
          <a:xfrm>
            <a:off x="3818589" y="2925598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0F76FFF-85F5-EDAE-9221-06724703CBE1}"/>
              </a:ext>
            </a:extLst>
          </p:cNvPr>
          <p:cNvSpPr/>
          <p:nvPr/>
        </p:nvSpPr>
        <p:spPr>
          <a:xfrm>
            <a:off x="3818589" y="3927818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98E84625-868D-AD75-61C2-5F8E6CE08DA7}"/>
              </a:ext>
            </a:extLst>
          </p:cNvPr>
          <p:cNvSpPr/>
          <p:nvPr/>
        </p:nvSpPr>
        <p:spPr>
          <a:xfrm>
            <a:off x="3818589" y="4930039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358304" y="1224116"/>
            <a:ext cx="8443743" cy="5156080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3314060" y="477804"/>
            <a:ext cx="36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Rumusan</a:t>
            </a:r>
            <a:r>
              <a:rPr lang="en-US" sz="3200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 </a:t>
            </a:r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Masalah</a:t>
            </a:r>
            <a:endParaRPr lang="en-US" sz="3200" b="1" dirty="0">
              <a:solidFill>
                <a:srgbClr val="0A1931"/>
              </a:solidFill>
              <a:latin typeface="Plus Jakarta Sans Medium" pitchFamily="2" charset="0"/>
              <a:cs typeface="Plus Jakarta Sans Medium" pitchFamily="2" charset="0"/>
            </a:endParaRPr>
          </a:p>
        </p:txBody>
      </p:sp>
      <p:pic>
        <p:nvPicPr>
          <p:cNvPr id="3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558D25BE-7507-F415-87C3-48208944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" y="2429395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695694D3-3733-6629-B274-D257C038CE9A}"/>
              </a:ext>
            </a:extLst>
          </p:cNvPr>
          <p:cNvSpPr/>
          <p:nvPr/>
        </p:nvSpPr>
        <p:spPr>
          <a:xfrm>
            <a:off x="3716855" y="1838714"/>
            <a:ext cx="7726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uraian</a:t>
            </a:r>
            <a:r>
              <a:rPr lang="en-US" sz="1600" dirty="0"/>
              <a:t> </a:t>
            </a:r>
            <a:r>
              <a:rPr lang="en-US" sz="1600" dirty="0" err="1"/>
              <a:t>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, </a:t>
            </a: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rumusan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pada </a:t>
            </a:r>
            <a:r>
              <a:rPr lang="en-US" sz="1600" dirty="0" err="1"/>
              <a:t>objek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 :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9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4" grpId="0" animBg="1"/>
      <p:bldP spid="185" grpId="0" animBg="1"/>
      <p:bldP spid="4" grpId="0" animBg="1"/>
      <p:bldP spid="6" grpId="0" animBg="1"/>
      <p:bldP spid="9" grpId="0" animBg="1"/>
      <p:bldP spid="10" grpId="0" animBg="1"/>
      <p:bldP spid="11" grpId="0"/>
      <p:bldP spid="1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358304" y="1224116"/>
            <a:ext cx="8443743" cy="5156080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3314060" y="477804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Tujuan</a:t>
            </a:r>
            <a:r>
              <a:rPr lang="en-US" sz="3200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 </a:t>
            </a:r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Penelitian</a:t>
            </a:r>
            <a:endParaRPr lang="en-US" sz="3200" b="1" dirty="0">
              <a:solidFill>
                <a:srgbClr val="0A1931"/>
              </a:solidFill>
              <a:latin typeface="Plus Jakarta Sans Medium" pitchFamily="2" charset="0"/>
              <a:cs typeface="Plus Jakarta Sans Medium" pitchFamily="2" charset="0"/>
            </a:endParaRPr>
          </a:p>
        </p:txBody>
      </p:sp>
      <p:pic>
        <p:nvPicPr>
          <p:cNvPr id="3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558D25BE-7507-F415-87C3-48208944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" y="2429395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695694D3-3733-6629-B274-D257C038CE9A}"/>
              </a:ext>
            </a:extLst>
          </p:cNvPr>
          <p:cNvSpPr/>
          <p:nvPr/>
        </p:nvSpPr>
        <p:spPr>
          <a:xfrm>
            <a:off x="3716855" y="1838714"/>
            <a:ext cx="77266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Tujuan yang ingin dicapai dalam penelitian ini adalah sebagai berikut :</a:t>
            </a:r>
            <a:br>
              <a:rPr lang="it-IT" dirty="0"/>
            </a:b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62C17D6-2C86-EB6F-81EF-4405ECC19B9C}"/>
              </a:ext>
            </a:extLst>
          </p:cNvPr>
          <p:cNvSpPr/>
          <p:nvPr/>
        </p:nvSpPr>
        <p:spPr>
          <a:xfrm>
            <a:off x="8304725" y="68580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DD9A8-D3E9-516D-758A-6AA0C9F1A57E}"/>
              </a:ext>
            </a:extLst>
          </p:cNvPr>
          <p:cNvGrpSpPr/>
          <p:nvPr/>
        </p:nvGrpSpPr>
        <p:grpSpPr>
          <a:xfrm>
            <a:off x="6201225" y="2788646"/>
            <a:ext cx="2825020" cy="2868263"/>
            <a:chOff x="4623149" y="2458974"/>
            <a:chExt cx="2825020" cy="28682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22D218-A657-F3B2-2DDC-34E7E835BE5E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2C05681-91FC-105F-6BA4-73D14307D7EE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0DE0076-E4B5-76E0-EC72-D6C0806097E3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6518556-9897-0C5B-C307-01E41317898A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EE97FA-8776-FED1-4E4F-4CEF0DA7658F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462451-B762-2E88-5849-331E88BEA309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8723A25-00C1-9D3E-B095-FC7B363ED282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460D75-4D16-73A2-5F3E-8BE14385A2CB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8007F79-F576-7F30-9E2B-7D4649D1311A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169E2D0-2F65-DB8E-C717-9A4D2962A34A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FD04ED5-4075-3882-282C-79DEF885317D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660E4B0-4D4F-0265-6751-96EB4EFED4F2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60B770-EE51-03AC-B6A4-09DE0C733C2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E1D309-47DF-5F8E-3317-BE57E40164B1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3CDD44-0D00-D625-8C4B-08F361998646}"/>
              </a:ext>
            </a:extLst>
          </p:cNvPr>
          <p:cNvGrpSpPr/>
          <p:nvPr/>
        </p:nvGrpSpPr>
        <p:grpSpPr>
          <a:xfrm>
            <a:off x="9046660" y="2330754"/>
            <a:ext cx="3021060" cy="1204567"/>
            <a:chOff x="7043737" y="1086699"/>
            <a:chExt cx="3021060" cy="12045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44EF47-5752-D21A-912B-90EF374AC00B}"/>
                </a:ext>
              </a:extLst>
            </p:cNvPr>
            <p:cNvSpPr/>
            <p:nvPr/>
          </p:nvSpPr>
          <p:spPr>
            <a:xfrm>
              <a:off x="7043737" y="1460269"/>
              <a:ext cx="30210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Dapat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memantau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keluhan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atau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permintaan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yang</a:t>
              </a:r>
            </a:p>
            <a:p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masuk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dengan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mudah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54265B-C7E6-8FC0-646E-9E1E2C329763}"/>
                </a:ext>
              </a:extLst>
            </p:cNvPr>
            <p:cNvSpPr txBox="1"/>
            <p:nvPr/>
          </p:nvSpPr>
          <p:spPr>
            <a:xfrm>
              <a:off x="7043737" y="10866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/>
                  </a:solidFill>
                </a:rPr>
                <a:t>4.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B862DB-BB69-7D4C-6523-B44DE58132FC}"/>
              </a:ext>
            </a:extLst>
          </p:cNvPr>
          <p:cNvGrpSpPr/>
          <p:nvPr/>
        </p:nvGrpSpPr>
        <p:grpSpPr>
          <a:xfrm>
            <a:off x="9061408" y="4814556"/>
            <a:ext cx="3021060" cy="1204567"/>
            <a:chOff x="7043737" y="4809350"/>
            <a:chExt cx="3021060" cy="120456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55F6C3-AC8C-E1AC-ABC0-CFB8EF6B0E61}"/>
                </a:ext>
              </a:extLst>
            </p:cNvPr>
            <p:cNvSpPr/>
            <p:nvPr/>
          </p:nvSpPr>
          <p:spPr>
            <a:xfrm>
              <a:off x="7043737" y="5182920"/>
              <a:ext cx="30210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Dapat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memberikan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solusi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atas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permasalahan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yang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muncul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secara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cepat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.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E82F8-4CF0-50A8-29D6-6BE78C3D874A}"/>
                </a:ext>
              </a:extLst>
            </p:cNvPr>
            <p:cNvSpPr txBox="1"/>
            <p:nvPr/>
          </p:nvSpPr>
          <p:spPr>
            <a:xfrm>
              <a:off x="7043737" y="480935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3.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C22FB6-51D4-43AF-FEC5-ED91802C21DD}"/>
              </a:ext>
            </a:extLst>
          </p:cNvPr>
          <p:cNvGrpSpPr/>
          <p:nvPr/>
        </p:nvGrpSpPr>
        <p:grpSpPr>
          <a:xfrm>
            <a:off x="3164052" y="2345502"/>
            <a:ext cx="3021060" cy="2466451"/>
            <a:chOff x="1541732" y="1735616"/>
            <a:chExt cx="3021060" cy="2466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DA92ED-9B1E-0FEA-4F72-41D9585F3D40}"/>
                </a:ext>
              </a:extLst>
            </p:cNvPr>
            <p:cNvSpPr/>
            <p:nvPr/>
          </p:nvSpPr>
          <p:spPr>
            <a:xfrm>
              <a:off x="1541732" y="2109186"/>
              <a:ext cx="3021060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Merancang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,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membangun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aplikasi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1" dirty="0">
                  <a:solidFill>
                    <a:srgbClr val="000000"/>
                  </a:solidFill>
                  <a:effectLst/>
                </a:rPr>
                <a:t>helpdesk ticketing system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untuk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layanan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permintaan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keluhan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pengguna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terhadap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algn="r"/>
              <a:r>
                <a:rPr lang="en-US" sz="1600" i="0" dirty="0">
                  <a:solidFill>
                    <a:srgbClr val="000000"/>
                  </a:solidFill>
                  <a:effectLst/>
                </a:rPr>
                <a:t>Divisi IT.</a:t>
              </a:r>
              <a:br>
                <a:rPr lang="en-US" sz="1600" i="0" dirty="0">
                  <a:solidFill>
                    <a:srgbClr val="000000"/>
                  </a:solidFill>
                  <a:effectLst/>
                </a:rPr>
              </a:br>
              <a:br>
                <a:rPr lang="en-US" sz="1600" i="0" dirty="0">
                  <a:solidFill>
                    <a:srgbClr val="000000"/>
                  </a:solidFill>
                  <a:effectLst/>
                </a:rPr>
              </a:b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16E405-3E80-7981-14BF-B855259AF035}"/>
                </a:ext>
              </a:extLst>
            </p:cNvPr>
            <p:cNvSpPr txBox="1"/>
            <p:nvPr/>
          </p:nvSpPr>
          <p:spPr>
            <a:xfrm>
              <a:off x="4259504" y="173561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1.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7C5A8-12DD-89F1-ABD9-88E00A2A84A4}"/>
              </a:ext>
            </a:extLst>
          </p:cNvPr>
          <p:cNvGrpSpPr/>
          <p:nvPr/>
        </p:nvGrpSpPr>
        <p:grpSpPr>
          <a:xfrm>
            <a:off x="3134556" y="4799808"/>
            <a:ext cx="3021060" cy="1512343"/>
            <a:chOff x="1541732" y="4809350"/>
            <a:chExt cx="3021060" cy="151234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3DB44-04D2-0751-37F8-6B2FC3ECB738}"/>
                </a:ext>
              </a:extLst>
            </p:cNvPr>
            <p:cNvSpPr/>
            <p:nvPr/>
          </p:nvSpPr>
          <p:spPr>
            <a:xfrm>
              <a:off x="1541732" y="5182920"/>
              <a:ext cx="3021060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Meningkatkan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efisiensi</a:t>
              </a:r>
              <a:endParaRPr lang="en-US" sz="1600" i="0" dirty="0">
                <a:solidFill>
                  <a:srgbClr val="000000"/>
                </a:solidFill>
                <a:effectLst/>
              </a:endParaRPr>
            </a:p>
            <a:p>
              <a:pPr algn="r"/>
              <a:r>
                <a:rPr lang="en-US" sz="1600" i="0" dirty="0">
                  <a:solidFill>
                    <a:srgbClr val="000000"/>
                  </a:solidFill>
                  <a:effectLst/>
                </a:rPr>
                <a:t>Divisi IT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dalam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menangani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keluhan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 para </a:t>
              </a:r>
              <a:r>
                <a:rPr lang="en-US" sz="1600" i="0" dirty="0" err="1">
                  <a:solidFill>
                    <a:srgbClr val="000000"/>
                  </a:solidFill>
                  <a:effectLst/>
                </a:rPr>
                <a:t>pengguna</a:t>
              </a:r>
              <a:r>
                <a:rPr lang="en-US" sz="1600" i="0" dirty="0">
                  <a:solidFill>
                    <a:srgbClr val="000000"/>
                  </a:solidFill>
                  <a:effectLst/>
                </a:rPr>
                <a:t>.</a:t>
              </a:r>
              <a:br>
                <a:rPr lang="en-US" sz="1600" i="0" dirty="0">
                  <a:solidFill>
                    <a:srgbClr val="000000"/>
                  </a:solidFill>
                  <a:effectLst/>
                </a:rPr>
              </a:b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96AEE-CD32-35A9-4069-4AB97DB41E4E}"/>
                </a:ext>
              </a:extLst>
            </p:cNvPr>
            <p:cNvSpPr txBox="1"/>
            <p:nvPr/>
          </p:nvSpPr>
          <p:spPr>
            <a:xfrm>
              <a:off x="4205002" y="480935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3"/>
                  </a:solidFill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13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186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358304" y="1224116"/>
            <a:ext cx="8443743" cy="5156080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09838" y="65447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3314060" y="477804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Batasan </a:t>
            </a:r>
            <a:r>
              <a:rPr lang="en-US" sz="3200" b="1" dirty="0" err="1">
                <a:solidFill>
                  <a:srgbClr val="0A1931"/>
                </a:solidFill>
                <a:latin typeface="Plus Jakarta Sans Medium" pitchFamily="2" charset="0"/>
                <a:cs typeface="Plus Jakarta Sans Medium" pitchFamily="2" charset="0"/>
              </a:rPr>
              <a:t>Masalah</a:t>
            </a:r>
            <a:endParaRPr lang="en-US" sz="3200" b="1" dirty="0">
              <a:solidFill>
                <a:srgbClr val="0A1931"/>
              </a:solidFill>
              <a:latin typeface="Plus Jakarta Sans Medium" pitchFamily="2" charset="0"/>
              <a:cs typeface="Plus Jakarta Sans Medium" pitchFamily="2" charset="0"/>
            </a:endParaRPr>
          </a:p>
        </p:txBody>
      </p:sp>
      <p:pic>
        <p:nvPicPr>
          <p:cNvPr id="3" name="Picture 2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558D25BE-7507-F415-87C3-48208944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3" y="2429395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695694D3-3733-6629-B274-D257C038CE9A}"/>
              </a:ext>
            </a:extLst>
          </p:cNvPr>
          <p:cNvSpPr/>
          <p:nvPr/>
        </p:nvSpPr>
        <p:spPr>
          <a:xfrm>
            <a:off x="3716855" y="1838714"/>
            <a:ext cx="772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Batasan masalah dalam penelitian ini yaitu :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D7F0669-D156-A982-7346-5C62CDD6EB35}"/>
              </a:ext>
            </a:extLst>
          </p:cNvPr>
          <p:cNvSpPr/>
          <p:nvPr/>
        </p:nvSpPr>
        <p:spPr>
          <a:xfrm>
            <a:off x="4645795" y="3339617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3B1E162-D7D0-1E93-42DD-812A4FB08602}"/>
              </a:ext>
            </a:extLst>
          </p:cNvPr>
          <p:cNvSpPr/>
          <p:nvPr/>
        </p:nvSpPr>
        <p:spPr>
          <a:xfrm>
            <a:off x="4770114" y="3578689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1F327CD-D47D-F9E0-FACD-DDE68D43AAF4}"/>
              </a:ext>
            </a:extLst>
          </p:cNvPr>
          <p:cNvSpPr/>
          <p:nvPr/>
        </p:nvSpPr>
        <p:spPr>
          <a:xfrm>
            <a:off x="4645795" y="2243816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D545DE2-FC35-BAE7-1D4D-0E90C66F8073}"/>
              </a:ext>
            </a:extLst>
          </p:cNvPr>
          <p:cNvSpPr/>
          <p:nvPr/>
        </p:nvSpPr>
        <p:spPr>
          <a:xfrm>
            <a:off x="4784628" y="2497403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1ACCB3-8F0F-396D-310E-87974C449B03}"/>
              </a:ext>
            </a:extLst>
          </p:cNvPr>
          <p:cNvSpPr/>
          <p:nvPr/>
        </p:nvSpPr>
        <p:spPr>
          <a:xfrm>
            <a:off x="9347064" y="61262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A2A2DB2-5850-CEB7-473F-47E63D5496E3}"/>
              </a:ext>
            </a:extLst>
          </p:cNvPr>
          <p:cNvSpPr/>
          <p:nvPr/>
        </p:nvSpPr>
        <p:spPr>
          <a:xfrm>
            <a:off x="3959328" y="3734956"/>
            <a:ext cx="167273" cy="167273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3033ACB-CA46-983B-C23C-C6DC2234E66A}"/>
              </a:ext>
            </a:extLst>
          </p:cNvPr>
          <p:cNvSpPr/>
          <p:nvPr/>
        </p:nvSpPr>
        <p:spPr>
          <a:xfrm>
            <a:off x="4220185" y="2497404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ED04457-C1C0-E14E-501F-EA96FEF69F82}"/>
              </a:ext>
            </a:extLst>
          </p:cNvPr>
          <p:cNvSpPr/>
          <p:nvPr/>
        </p:nvSpPr>
        <p:spPr>
          <a:xfrm>
            <a:off x="4220185" y="3578690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544A9F-8473-7A88-91D5-260C8D39B7A5}"/>
              </a:ext>
            </a:extLst>
          </p:cNvPr>
          <p:cNvSpPr/>
          <p:nvPr/>
        </p:nvSpPr>
        <p:spPr>
          <a:xfrm>
            <a:off x="5112376" y="2480867"/>
            <a:ext cx="633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layanan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registrasi</a:t>
            </a:r>
            <a:r>
              <a:rPr lang="en-US" i="0" dirty="0">
                <a:solidFill>
                  <a:srgbClr val="000000"/>
                </a:solidFill>
                <a:effectLst/>
              </a:rPr>
              <a:t>,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jika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pengguna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belum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akun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maka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harus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didaftarkan</a:t>
            </a:r>
            <a:r>
              <a:rPr lang="en-US" i="0" dirty="0">
                <a:solidFill>
                  <a:srgbClr val="000000"/>
                </a:solidFill>
                <a:effectLst/>
              </a:rPr>
              <a:t> oleh SPV IT.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628D6D-D25F-4017-8F6B-93B629AF367F}"/>
              </a:ext>
            </a:extLst>
          </p:cNvPr>
          <p:cNvSpPr/>
          <p:nvPr/>
        </p:nvSpPr>
        <p:spPr>
          <a:xfrm>
            <a:off x="5112376" y="3559082"/>
            <a:ext cx="6251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0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bahasa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pemograman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PHP 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(Hypertext Preprocessor)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versi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7.2.4, 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Framework 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Laravel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versi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7.30.4, database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Mysql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dan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SMTP Google Mail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media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notifikasi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42E72E-77F3-9E32-032B-592FDF25A969}"/>
              </a:ext>
            </a:extLst>
          </p:cNvPr>
          <p:cNvSpPr txBox="1"/>
          <p:nvPr/>
        </p:nvSpPr>
        <p:spPr>
          <a:xfrm>
            <a:off x="4317050" y="2511501"/>
            <a:ext cx="36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4883EB0-F580-E823-B761-FD0E5E88A204}"/>
              </a:ext>
            </a:extLst>
          </p:cNvPr>
          <p:cNvSpPr txBox="1"/>
          <p:nvPr/>
        </p:nvSpPr>
        <p:spPr>
          <a:xfrm>
            <a:off x="4271090" y="3617659"/>
            <a:ext cx="47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70C6C06-2DDE-5300-390A-FD086C3F8334}"/>
              </a:ext>
            </a:extLst>
          </p:cNvPr>
          <p:cNvSpPr/>
          <p:nvPr/>
        </p:nvSpPr>
        <p:spPr>
          <a:xfrm>
            <a:off x="4653055" y="4834614"/>
            <a:ext cx="167273" cy="278788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0FA4621-9C85-B984-DC0A-B16FF0A5765F}"/>
              </a:ext>
            </a:extLst>
          </p:cNvPr>
          <p:cNvSpPr/>
          <p:nvPr/>
        </p:nvSpPr>
        <p:spPr>
          <a:xfrm>
            <a:off x="4791888" y="5088201"/>
            <a:ext cx="278788" cy="167273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49BAB58-9A08-5231-2C48-E2245FB01FF5}"/>
              </a:ext>
            </a:extLst>
          </p:cNvPr>
          <p:cNvSpPr/>
          <p:nvPr/>
        </p:nvSpPr>
        <p:spPr>
          <a:xfrm>
            <a:off x="4227445" y="5088202"/>
            <a:ext cx="585454" cy="536666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61C1811-924B-17D7-6A51-973A974A00FD}"/>
              </a:ext>
            </a:extLst>
          </p:cNvPr>
          <p:cNvSpPr/>
          <p:nvPr/>
        </p:nvSpPr>
        <p:spPr>
          <a:xfrm>
            <a:off x="5119636" y="5071665"/>
            <a:ext cx="633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i="1" dirty="0" err="1"/>
              <a:t>Suppervisor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teknisi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33AACA-65EC-C112-68D2-F87E26AD8E04}"/>
              </a:ext>
            </a:extLst>
          </p:cNvPr>
          <p:cNvSpPr txBox="1"/>
          <p:nvPr/>
        </p:nvSpPr>
        <p:spPr>
          <a:xfrm>
            <a:off x="4324310" y="5102299"/>
            <a:ext cx="369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04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186" grpId="0" build="p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128" grpId="0"/>
      <p:bldP spid="131" grpId="0"/>
      <p:bldP spid="132" grpId="0"/>
      <p:bldP spid="133" grpId="0"/>
      <p:bldP spid="134" grpId="0" animBg="1"/>
      <p:bldP spid="135" grpId="0" animBg="1"/>
      <p:bldP spid="136" grpId="0" animBg="1"/>
      <p:bldP spid="137" grpId="0"/>
      <p:bldP spid="1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67900" y="297388"/>
            <a:ext cx="66030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Berjalan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Model BPMN </a:t>
            </a:r>
            <a:r>
              <a:rPr lang="en-US" b="1" i="1" dirty="0"/>
              <a:t>(Business Process Model and Notation)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8214452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B35274-4FBE-4795-D48B-D4B34148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14" y="1460095"/>
            <a:ext cx="9559371" cy="49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5979779" y="238396"/>
            <a:ext cx="3185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pPr algn="r"/>
            <a:r>
              <a:rPr lang="en-US" sz="2800" dirty="0" err="1"/>
              <a:t>Usecase</a:t>
            </a:r>
            <a:r>
              <a:rPr lang="en-US" sz="2800" dirty="0"/>
              <a:t> Diagram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163412" y="575131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73A169D-EE46-CFAB-1852-AAAB21FD676F}"/>
              </a:ext>
            </a:extLst>
          </p:cNvPr>
          <p:cNvSpPr/>
          <p:nvPr/>
        </p:nvSpPr>
        <p:spPr>
          <a:xfrm>
            <a:off x="-708323" y="-235566"/>
            <a:ext cx="4493354" cy="901494"/>
          </a:xfrm>
          <a:custGeom>
            <a:avLst/>
            <a:gdLst>
              <a:gd name="connsiteX0" fmla="*/ 3253264 w 3543300"/>
              <a:gd name="connsiteY0" fmla="*/ 1263968 h 1266825"/>
              <a:gd name="connsiteX1" fmla="*/ 292894 w 3543300"/>
              <a:gd name="connsiteY1" fmla="*/ 1263968 h 1266825"/>
              <a:gd name="connsiteX2" fmla="*/ 7144 w 3543300"/>
              <a:gd name="connsiteY2" fmla="*/ 978218 h 1266825"/>
              <a:gd name="connsiteX3" fmla="*/ 7144 w 3543300"/>
              <a:gd name="connsiteY3" fmla="*/ 7144 h 1266825"/>
              <a:gd name="connsiteX4" fmla="*/ 3539014 w 3543300"/>
              <a:gd name="connsiteY4" fmla="*/ 7144 h 1266825"/>
              <a:gd name="connsiteX5" fmla="*/ 3539014 w 3543300"/>
              <a:gd name="connsiteY5" fmla="*/ 978218 h 1266825"/>
              <a:gd name="connsiteX6" fmla="*/ 3253264 w 3543300"/>
              <a:gd name="connsiteY6" fmla="*/ 1263968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3300" h="1266825">
                <a:moveTo>
                  <a:pt x="3253264" y="1263968"/>
                </a:moveTo>
                <a:lnTo>
                  <a:pt x="292894" y="1263968"/>
                </a:lnTo>
                <a:cubicBezTo>
                  <a:pt x="135064" y="1263968"/>
                  <a:pt x="7144" y="1136047"/>
                  <a:pt x="7144" y="978218"/>
                </a:cubicBezTo>
                <a:lnTo>
                  <a:pt x="7144" y="7144"/>
                </a:lnTo>
                <a:lnTo>
                  <a:pt x="3539014" y="7144"/>
                </a:lnTo>
                <a:lnTo>
                  <a:pt x="3539014" y="978218"/>
                </a:lnTo>
                <a:cubicBezTo>
                  <a:pt x="3539014" y="1136047"/>
                  <a:pt x="3411093" y="1263968"/>
                  <a:pt x="3253264" y="126396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B35274-4FBE-4795-D48B-D4B34148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5905" y="1590966"/>
            <a:ext cx="5920576" cy="4969646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9425448" y="-73742"/>
            <a:ext cx="2781300" cy="6970764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49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15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015358" y="238396"/>
            <a:ext cx="3953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Sistem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Usulan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/>
              <a:t>Activity Diagram Login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578507" y="118410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1136805" y="616427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B35274-4FBE-4795-D48B-D4B34148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861" y="1546722"/>
            <a:ext cx="4763007" cy="4969646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73A1AC7-DE85-0A39-1789-0BBBA0ECE0E6}"/>
              </a:ext>
            </a:extLst>
          </p:cNvPr>
          <p:cNvSpPr/>
          <p:nvPr/>
        </p:nvSpPr>
        <p:spPr>
          <a:xfrm>
            <a:off x="-28265" y="-58994"/>
            <a:ext cx="2781300" cy="6956016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:\Users\MAKMUR PERMATA\Downloads\52977686_2197571360289025_7902388891452178432_n-removebg-preview.png">
            <a:extLst>
              <a:ext uri="{FF2B5EF4-FFF2-40B4-BE49-F238E27FC236}">
                <a16:creationId xmlns:a16="http://schemas.microsoft.com/office/drawing/2014/main" id="{683B5077-2F9D-6D89-6376-2F12B080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6" y="2421791"/>
            <a:ext cx="2004105" cy="20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370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662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Plus Jakarta Sans Medium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IT-RXY</cp:lastModifiedBy>
  <cp:revision>86</cp:revision>
  <dcterms:created xsi:type="dcterms:W3CDTF">2021-07-11T18:19:19Z</dcterms:created>
  <dcterms:modified xsi:type="dcterms:W3CDTF">2022-11-09T09:07:11Z</dcterms:modified>
</cp:coreProperties>
</file>