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embeddings/oleObject2" ContentType="application/vnd.openxmlformats-officedocument.spreadsheetml.sheet"/>
  <Override PartName="/ppt/embeddings/oleObject3" ContentType="image/vnd.ms-photo"/>
  <Override PartName="/ppt/handoutMasters/handoutMaster1.xml" ContentType="application/vnd.openxmlformats-officedocument.presentationml.handoutMaster+xml"/>
  <Override PartName="/ppt/media/image81.svg" ContentType="image/svg"/>
  <Override PartName="/ppt/media/image83.svg" ContentType="image/svg"/>
  <Override PartName="/ppt/media/image85.svg" ContentType="image/svg"/>
  <Override PartName="/ppt/media/image87.svg" ContentType="image/svg"/>
  <Override PartName="/ppt/media/image89.svg" ContentType="image/sv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DA662C9A-402F-4B6E-A8CB-C1590E4F306F}" name="세트_01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8" themeSkinType="8" themeTransitionType="4112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2B97EFD9-3E4E-4774-82E3-5CA0719C0AE7}" styleName="Normal Style 3 - Accent 3">
    <a:wholeTbl>
      <a:tcTxStyle>
        <a:fontRef idx="minor">
          <a:scrgbClr r="0" g="0" b="0"/>
        </a:fontRef>
        <a:schemeClr val="accent3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3"/>
      </a:tcTxStyle>
      <a:tcStyle>
        <a:tcBdr/>
      </a:tcStyle>
    </a:seCell>
    <a:swCell>
      <a:tcTxStyle b="on">
        <a:fontRef idx="minor">
          <a:scrgbClr r="0" g="0" b="0"/>
        </a:fontRef>
        <a:schemeClr val="accent3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inimized" horzBarState="maximized">
    <p:restoredLeft sz="8516" autoAdjust="0"/>
    <p:restoredTop sz="94660"/>
  </p:normalViewPr>
  <p:slideViewPr>
    <p:cSldViewPr>
      <p:cViewPr varScale="1">
        <p:scale>
          <a:sx n="100" d="100"/>
          <a:sy n="100" d="100"/>
        </p:scale>
        <p:origin x="102" y="336"/>
      </p:cViewPr>
      <p:guideLst>
        <p:guide orient="horz" pos="202"/>
        <p:guide orient="horz" pos="4088"/>
        <p:guide orient="horz" pos="2152"/>
        <p:guide orient="horz" pos="797"/>
        <p:guide pos="2880"/>
        <p:guide pos="196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slide" Target="slides/slide59.xml"  /><Relationship Id="rId63" Type="http://schemas.openxmlformats.org/officeDocument/2006/relationships/slide" Target="slides/slide60.xml"  /><Relationship Id="rId64" Type="http://schemas.openxmlformats.org/officeDocument/2006/relationships/slide" Target="slides/slide61.xml"  /><Relationship Id="rId65" Type="http://schemas.openxmlformats.org/officeDocument/2006/relationships/slide" Target="slides/slide62.xml"  /><Relationship Id="rId66" Type="http://schemas.openxmlformats.org/officeDocument/2006/relationships/slide" Target="slides/slide63.xml"  /><Relationship Id="rId67" Type="http://schemas.openxmlformats.org/officeDocument/2006/relationships/slide" Target="slides/slide64.xml"  /><Relationship Id="rId68" Type="http://schemas.openxmlformats.org/officeDocument/2006/relationships/slide" Target="slides/slide65.xml"  /><Relationship Id="rId69" Type="http://schemas.openxmlformats.org/officeDocument/2006/relationships/slide" Target="slides/slide66.xml"  /><Relationship Id="rId7" Type="http://schemas.openxmlformats.org/officeDocument/2006/relationships/slide" Target="slides/slide4.xml"  /><Relationship Id="rId70" Type="http://schemas.openxmlformats.org/officeDocument/2006/relationships/slide" Target="slides/slide67.xml"  /><Relationship Id="rId71" Type="http://schemas.openxmlformats.org/officeDocument/2006/relationships/slide" Target="slides/slide68.xml"  /><Relationship Id="rId72" Type="http://schemas.openxmlformats.org/officeDocument/2006/relationships/slide" Target="slides/slide69.xml"  /><Relationship Id="rId73" Type="http://schemas.openxmlformats.org/officeDocument/2006/relationships/slide" Target="slides/slide70.xml"  /><Relationship Id="rId74" Type="http://schemas.openxmlformats.org/officeDocument/2006/relationships/slide" Target="slides/slide71.xml"  /><Relationship Id="rId75" Type="http://schemas.openxmlformats.org/officeDocument/2006/relationships/slide" Target="slides/slide72.xml"  /><Relationship Id="rId76" Type="http://schemas.openxmlformats.org/officeDocument/2006/relationships/slide" Target="slides/slide73.xml"  /><Relationship Id="rId77" Type="http://schemas.openxmlformats.org/officeDocument/2006/relationships/slide" Target="slides/slide74.xml"  /><Relationship Id="rId78" Type="http://schemas.openxmlformats.org/officeDocument/2006/relationships/slide" Target="slides/slide75.xml"  /><Relationship Id="rId79" Type="http://schemas.openxmlformats.org/officeDocument/2006/relationships/slide" Target="slides/slide76.xml"  /><Relationship Id="rId8" Type="http://schemas.openxmlformats.org/officeDocument/2006/relationships/slide" Target="slides/slide5.xml"  /><Relationship Id="rId80" Type="http://schemas.openxmlformats.org/officeDocument/2006/relationships/slide" Target="slides/slide77.xml"  /><Relationship Id="rId81" Type="http://schemas.openxmlformats.org/officeDocument/2006/relationships/slide" Target="slides/slide78.xml"  /><Relationship Id="rId82" Type="http://schemas.openxmlformats.org/officeDocument/2006/relationships/slide" Target="slides/slide79.xml"  /><Relationship Id="rId83" Type="http://schemas.openxmlformats.org/officeDocument/2006/relationships/slide" Target="slides/slide80.xml"  /><Relationship Id="rId84" Type="http://schemas.openxmlformats.org/officeDocument/2006/relationships/slide" Target="slides/slide81.xml"  /><Relationship Id="rId85" Type="http://schemas.openxmlformats.org/officeDocument/2006/relationships/presProps" Target="presProps.xml"  /><Relationship Id="rId86" Type="http://schemas.openxmlformats.org/officeDocument/2006/relationships/viewProps" Target="viewProps.xml"  /><Relationship Id="rId87" Type="http://schemas.openxmlformats.org/officeDocument/2006/relationships/theme" Target="theme/theme1.xml"  /><Relationship Id="rId88" Type="http://schemas.openxmlformats.org/officeDocument/2006/relationships/tableStyles" Target="tableStyles.xml"  /><Relationship Id="rId9" Type="http://schemas.openxmlformats.org/officeDocument/2006/relationships/slide" Target="slides/slide6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변수 설명</c:v>
                </c:pt>
              </c:strCache>
            </c:strRef>
          </c:tx>
          <c:dPt>
            <c:idx val="0"/>
            <c:bubble3D val="0"/>
            <c:spPr>
              <a:solidFill>
                <a:srgbClr val="CCADEB"/>
              </a:solidFill>
              <a:ln w="31750" cap="flat" cmpd="sng" algn="ctr">
                <a:solidFill>
                  <a:prstClr val="white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1-F23A-4B2A-921C-0FA99AE03E34}"/>
              </c:ext>
            </c:extLst>
          </c:dPt>
          <c:dPt>
            <c:idx val="1"/>
            <c:bubble3D val="0"/>
            <c:spPr>
              <a:solidFill>
                <a:srgbClr val="783E94"/>
              </a:solidFill>
              <a:ln w="31750" cap="flat" cmpd="sng" algn="ctr">
                <a:solidFill>
                  <a:prstClr val="white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3-F23A-4B2A-921C-0FA99AE03E34}"/>
              </c:ext>
            </c:extLst>
          </c:dPt>
          <c:dPt>
            <c:idx val="2"/>
            <c:bubble3D val="0"/>
            <c:spPr>
              <a:solidFill>
                <a:srgbClr val="C49DD6"/>
              </a:solidFill>
              <a:ln w="31750" cap="flat" cmpd="sng" algn="ctr">
                <a:solidFill>
                  <a:prstClr val="white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5-F23A-4B2A-921C-0FA99AE03E34}"/>
              </c:ext>
            </c:extLst>
          </c:dPt>
          <c:dPt>
            <c:idx val="3"/>
            <c:bubble3D val="0"/>
            <c:spPr>
              <a:solidFill>
                <a:srgbClr val="CC00FF"/>
              </a:solidFill>
              <a:ln w="31750" cap="flat" cmpd="sng" algn="ctr">
                <a:solidFill>
                  <a:prstClr val="white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7-F23A-4B2A-921C-0FA99AE03E34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사회인구학적 데이터 (M 변수)</c:v>
                </c:pt>
                <c:pt idx="1">
                  <c:v>보험금 데이터 (P 변수)</c:v>
                </c:pt>
                <c:pt idx="2">
                  <c:v>보험수 데이터 (A 변수)</c:v>
                </c:pt>
                <c:pt idx="3">
                  <c:v>CARAVAN (반응변수)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21</c:v>
                </c:pt>
                <c:pt idx="2">
                  <c:v>21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3A-4B2A-921C-0FA99AE03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layout>
        <c:manualLayout>
          <c:xMode val="edge"/>
          <c:yMode val="edge"/>
          <c:x val="0.55728358030319214"/>
          <c:y val="0.2525603175163269"/>
          <c:w val="0.38021183013916016"/>
          <c:h val="0.53719192743301392"/>
        </c:manualLayout>
      </c:layout>
      <c:overlay val="0"/>
      <c:txPr>
        <a:bodyPr rot="0" vert="horz" wrap="none" lIns="0" tIns="0" rIns="0" bIns="0" anchor="ctr" anchorCtr="1"/>
        <a:lstStyle/>
        <a:p>
          <a:pPr algn="l">
            <a:defRPr sz="1300" b="0" i="0" u="none">
              <a:solidFill>
                <a:sysClr val="windowText" lastClr="000000"/>
              </a:solidFill>
              <a:latin typeface="함초롬돋움" panose="00000000000000000000"/>
              <a:ea typeface="함초롬돋움" panose="00000000000000000000"/>
              <a:cs typeface="함초롬돋움" panose="00000000000000000000"/>
              <a:sym typeface="함초롬돋움" panose="00000000000000000000"/>
            </a:defRPr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2" styleIndex="2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800" b="0" i="0" u="none">
                <a:solidFill>
                  <a:sysClr val="windowText" lastClr="000000"/>
                </a:solidFill>
                <a:latin typeface="함초롬돋움" panose="00000000000000000000"/>
                <a:ea typeface="함초롬돋움" panose="00000000000000000000"/>
                <a:cs typeface="함초롬돋움" panose="00000000000000000000"/>
                <a:sym typeface="함초롬돋움" panose="00000000000000000000"/>
              </a:defRPr>
            </a:pPr>
            <a:r>
              <a:rPr lang="en-US" altLang="ko-KR" sz="1800" b="0" i="0" u="none">
                <a:solidFill>
                  <a:sysClr val="windowText" lastClr="000000"/>
                </a:solidFill>
                <a:latin typeface="함초롬돋움" panose="00000000000000000000"/>
                <a:ea typeface="함초롬돋움" panose="00000000000000000000"/>
                <a:cs typeface="함초롬돋움" panose="00000000000000000000"/>
                <a:sym typeface="함초롬돋움" panose="00000000000000000000"/>
              </a:rPr>
              <a:t>CARAVAN </a:t>
            </a:r>
            <a:r>
              <a:rPr lang="ko-KR" altLang="en-US" sz="1800" b="0" i="0" u="none">
                <a:solidFill>
                  <a:sysClr val="windowText" lastClr="000000"/>
                </a:solidFill>
                <a:latin typeface="함초롬돋움" panose="00000000000000000000"/>
                <a:ea typeface="함초롬돋움" panose="00000000000000000000"/>
                <a:cs typeface="함초롬돋움" panose="00000000000000000000"/>
                <a:sym typeface="함초롬돋움" panose="00000000000000000000"/>
              </a:rPr>
              <a:t>반응변수와의 상관계수</a:t>
            </a:r>
            <a:endParaRPr lang="ko-KR" altLang="en-US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상관계수</c:v>
                </c:pt>
              </c:strCache>
            </c:strRef>
          </c:tx>
          <c:spPr>
            <a:ln w="38100" cap="rnd" cmpd="sng" algn="ctr">
              <a:solidFill>
                <a:srgbClr val="783E94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PPERSAUT</c:v>
                </c:pt>
                <c:pt idx="1">
                  <c:v>APERSAUT</c:v>
                </c:pt>
                <c:pt idx="2">
                  <c:v>PWAPART</c:v>
                </c:pt>
                <c:pt idx="3">
                  <c:v>AWAPART</c:v>
                </c:pt>
                <c:pt idx="4">
                  <c:v>MKOOPKLA</c:v>
                </c:pt>
                <c:pt idx="5">
                  <c:v>MAUT1</c:v>
                </c:pt>
                <c:pt idx="6">
                  <c:v>MRELGE</c:v>
                </c:pt>
                <c:pt idx="7">
                  <c:v>MINKGEM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</c:v>
                </c:pt>
                <c:pt idx="1">
                  <c:v>0.32</c:v>
                </c:pt>
                <c:pt idx="2">
                  <c:v>0.22</c:v>
                </c:pt>
                <c:pt idx="3">
                  <c:v>0.21</c:v>
                </c:pt>
                <c:pt idx="4">
                  <c:v>0.18</c:v>
                </c:pt>
                <c:pt idx="5">
                  <c:v>0.17</c:v>
                </c:pt>
                <c:pt idx="6">
                  <c:v>0.17</c:v>
                </c:pt>
                <c:pt idx="7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7D-47F0-964B-44F449FA5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845599"/>
        <c:axId val="807322221"/>
      </c:lineChart>
      <c:catAx>
        <c:axId val="59845599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07322221"/>
        <c:crosses val="autoZero"/>
        <c:auto val="1"/>
        <c:lblAlgn val="ctr"/>
        <c:lblOffset val="100"/>
        <c:tickMarkSkip val="1"/>
        <c:noMultiLvlLbl val="0"/>
      </c:catAx>
      <c:valAx>
        <c:axId val="807322221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9845599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지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-6350" y="1257909"/>
            <a:ext cx="9156700" cy="5608637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E0DA496-7307-4E8B-88DE-CB97B48BAB6F}" type="datetime1">
              <a:rPr lang="ko-KR" altLang="en-US"/>
              <a:pPr>
                <a:defRPr/>
              </a:pPr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22CD3B-FDDF-4998-970C-76E6E0BEC6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-6350" y="1678596"/>
            <a:ext cx="9156700" cy="51879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소목차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-6350" y="1843696"/>
            <a:ext cx="9156700" cy="50228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 rot="0">
            <a:off x="1" y="0"/>
            <a:ext cx="8892479" cy="469068"/>
            <a:chOff x="-5" y="1"/>
            <a:chExt cx="7848363" cy="469068"/>
          </a:xfrm>
        </p:grpSpPr>
        <p:sp>
          <p:nvSpPr>
            <p:cNvPr id="17" name="직사각형 16"/>
            <p:cNvSpPr/>
            <p:nvPr userDrawn="1"/>
          </p:nvSpPr>
          <p:spPr>
            <a:xfrm flipH="1" flipV="1">
              <a:off x="440079" y="404664"/>
              <a:ext cx="7408279" cy="64404"/>
            </a:xfrm>
            <a:prstGeom prst="rect">
              <a:avLst/>
            </a:prstGeom>
            <a:gradFill flip="xy" rotWithShape="1">
              <a:gsLst>
                <a:gs pos="0">
                  <a:srgbClr val="783e94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pc="-50"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13" name="그룹 12"/>
            <p:cNvGrpSpPr/>
            <p:nvPr userDrawn="1"/>
          </p:nvGrpSpPr>
          <p:grpSpPr>
            <a:xfrm rot="0"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spc="-50"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spc="-50"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spc="-50">
                  <a:latin typeface="+mn-ea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엔딩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-4154" y="1983396"/>
            <a:ext cx="9156986" cy="488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0A130E-E3B8-4EBE-931F-81B26B8448AA}" type="datetime1">
              <a:rPr lang="ko-KR" altLang="en-US"/>
              <a:pPr>
                <a:defRPr/>
              </a:pPr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0C6A38-4290-41DD-B95C-4155372FD4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8" y="2214563"/>
            <a:ext cx="4857767" cy="32146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56FEC12-A4C9-4837-AF94-AD867782C04C}" type="datetime1">
              <a:rPr lang="ko-KR" altLang="en-US"/>
              <a:pPr>
                <a:defRPr/>
              </a:pPr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22CD3B-FDDF-4998-970C-76E6E0BEC6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348888-F454-4AD2-BA62-3AF29D9807C0}" type="datetime1">
              <a:rPr lang="ko-KR" altLang="en-US"/>
              <a:pPr>
                <a:defRPr/>
              </a:pPr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22CD3B-FDDF-4998-970C-76E6E0BEC6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728D28-603B-4EFC-80F8-17E5E9107035}" type="datetime1">
              <a:rPr lang="ko-KR" altLang="en-US"/>
              <a:pPr>
                <a:defRPr/>
              </a:pPr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22CD3B-FDDF-4998-970C-76E6E0BEC6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2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5.jpeg"  /><Relationship Id="rId4" Type="http://schemas.openxmlformats.org/officeDocument/2006/relationships/image" Target="../media/image5.jpeg"  /><Relationship Id="rId5" Type="http://schemas.openxmlformats.org/officeDocument/2006/relationships/image" Target="../media/image5.jpeg"  /><Relationship Id="rId6" Type="http://schemas.openxmlformats.org/officeDocument/2006/relationships/image" Target="../media/image5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5.jpeg"  /><Relationship Id="rId4" Type="http://schemas.openxmlformats.org/officeDocument/2006/relationships/image" Target="../media/image5.jpeg"  /><Relationship Id="rId5" Type="http://schemas.openxmlformats.org/officeDocument/2006/relationships/image" Target="../media/image5.jpeg"  /><Relationship Id="rId6" Type="http://schemas.openxmlformats.org/officeDocument/2006/relationships/image" Target="../media/image5.jpeg"  /><Relationship Id="rId7" Type="http://schemas.openxmlformats.org/officeDocument/2006/relationships/image" Target="../media/image3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7" Type="http://schemas.openxmlformats.org/officeDocument/2006/relationships/image" Target="../media/image31.png"  /><Relationship Id="rId8" Type="http://schemas.openxmlformats.org/officeDocument/2006/relationships/image" Target="../media/image32.png"  /><Relationship Id="rId9" Type="http://schemas.openxmlformats.org/officeDocument/2006/relationships/image" Target="../media/image3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chart" Target="../charts/char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3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3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3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3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3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3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4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4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4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4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44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45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4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47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chart" Target="../charts/chart1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48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49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jpe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20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50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51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jpe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54.png"  /><Relationship Id="rId4" Type="http://schemas.openxmlformats.org/officeDocument/2006/relationships/image" Target="../media/image55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56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57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60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6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5.jpe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62.png"  /><Relationship Id="rId4" Type="http://schemas.openxmlformats.org/officeDocument/2006/relationships/image" Target="../media/image63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64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6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66.png"  /><Relationship Id="rId4" Type="http://schemas.openxmlformats.org/officeDocument/2006/relationships/image" Target="../media/image67.pn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68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69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70.png"  /><Relationship Id="rId4" Type="http://schemas.openxmlformats.org/officeDocument/2006/relationships/image" Target="../media/image7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jpe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72.pn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73.pn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76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77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jpe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73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5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image" Target="../media/image84.png"  /><Relationship Id="rId11" Type="http://schemas.openxmlformats.org/officeDocument/2006/relationships/image" Target="../media/image85.svg"  /><Relationship Id="rId12" Type="http://schemas.openxmlformats.org/officeDocument/2006/relationships/image" Target="../media/image86.png"  /><Relationship Id="rId13" Type="http://schemas.openxmlformats.org/officeDocument/2006/relationships/image" Target="../media/image87.svg"  /><Relationship Id="rId2" Type="http://schemas.openxmlformats.org/officeDocument/2006/relationships/image" Target="../media/image5.jpeg"  /><Relationship Id="rId3" Type="http://schemas.openxmlformats.org/officeDocument/2006/relationships/image" Target="../media/image78.png"  /><Relationship Id="rId4" Type="http://schemas.microsoft.com/office/2007/relationships/hdphoto" Target="../embeddings/oleObject3"  /><Relationship Id="rId5" Type="http://schemas.openxmlformats.org/officeDocument/2006/relationships/image" Target="../media/image79.png"  /><Relationship Id="rId6" Type="http://schemas.openxmlformats.org/officeDocument/2006/relationships/image" Target="../media/image80.png"  /><Relationship Id="rId7" Type="http://schemas.openxmlformats.org/officeDocument/2006/relationships/image" Target="../media/image81.svg"  /><Relationship Id="rId8" Type="http://schemas.openxmlformats.org/officeDocument/2006/relationships/image" Target="../media/image82.png"  /><Relationship Id="rId9" Type="http://schemas.openxmlformats.org/officeDocument/2006/relationships/image" Target="../media/image83.sv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image" Target="../media/image17.png"  /><Relationship Id="rId11" Type="http://schemas.openxmlformats.org/officeDocument/2006/relationships/image" Target="../media/image18.png"  /><Relationship Id="rId12" Type="http://schemas.openxmlformats.org/officeDocument/2006/relationships/image" Target="../media/image19.png"  /><Relationship Id="rId2" Type="http://schemas.openxmlformats.org/officeDocument/2006/relationships/image" Target="../media/image5.jpe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79.png"  /><Relationship Id="rId4" Type="http://schemas.openxmlformats.org/officeDocument/2006/relationships/image" Target="../media/image88.png"  /><Relationship Id="rId5" Type="http://schemas.openxmlformats.org/officeDocument/2006/relationships/image" Target="../media/image89.sv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2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80943" y="1483198"/>
            <a:ext cx="6848583" cy="1510903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lvl="0">
              <a:defRPr/>
            </a:pPr>
            <a:r>
              <a:rPr lang="en-US" altLang="ko-KR" sz="6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CARAVAN</a:t>
            </a:r>
          </a:p>
          <a:p>
            <a:pPr lvl="0">
              <a:defRPr/>
            </a:pPr>
            <a:r>
              <a:rPr lang="en-US" altLang="ko-KR" sz="4000" spc="-5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rPr>
              <a:t>The Insurance Company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36096" y="4581128"/>
            <a:ext cx="2412268" cy="1296144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5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rPr>
              <a:t>2013110508</a:t>
            </a:r>
            <a:r>
              <a:rPr lang="ko-KR" altLang="en-US" spc="-5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rPr>
              <a:t> 한태규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pc="-5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rPr>
              <a:t>2014110482</a:t>
            </a:r>
            <a:r>
              <a:rPr lang="ko-KR" altLang="en-US" spc="-5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rPr>
              <a:t> 장현석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pc="-5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rPr>
              <a:t>2017111748</a:t>
            </a:r>
            <a:r>
              <a:rPr lang="ko-KR" altLang="en-US" spc="-5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rPr>
              <a:t> 임정민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각 변수의 기술통계량 그래프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2278513" y="548680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pic>
        <p:nvPicPr>
          <p:cNvPr id="225" name="그림 224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5" y="1664803"/>
            <a:ext cx="9144063" cy="5182958"/>
          </a:xfrm>
          <a:prstGeom prst="rect">
            <a:avLst/>
          </a:prstGeom>
        </p:spPr>
      </p:pic>
      <p:pic>
        <p:nvPicPr>
          <p:cNvPr id="227" name="그림 22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0" y="1916832"/>
            <a:ext cx="9144063" cy="4941168"/>
          </a:xfrm>
          <a:prstGeom prst="rect">
            <a:avLst/>
          </a:prstGeom>
        </p:spPr>
      </p:pic>
      <p:pic>
        <p:nvPicPr>
          <p:cNvPr id="228" name="그림 22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0" y="2168860"/>
            <a:ext cx="9144000" cy="4689140"/>
          </a:xfrm>
          <a:prstGeom prst="rect">
            <a:avLst/>
          </a:prstGeom>
        </p:spPr>
      </p:pic>
      <p:grpSp>
        <p:nvGrpSpPr>
          <p:cNvPr id="231" name="그룹 230"/>
          <p:cNvGrpSpPr/>
          <p:nvPr/>
        </p:nvGrpSpPr>
        <p:grpSpPr>
          <a:xfrm>
            <a:off x="4752020" y="5445224"/>
            <a:ext cx="4391980" cy="1412776"/>
            <a:chOff x="4752020" y="5445224"/>
            <a:chExt cx="4391980" cy="1412776"/>
          </a:xfrm>
        </p:grpSpPr>
        <p:sp>
          <p:nvSpPr>
            <p:cNvPr id="229" name="타원 228"/>
            <p:cNvSpPr/>
            <p:nvPr/>
          </p:nvSpPr>
          <p:spPr>
            <a:xfrm>
              <a:off x="4752020" y="5589240"/>
              <a:ext cx="1440160" cy="1268760"/>
            </a:xfrm>
            <a:prstGeom prst="ellipse">
              <a:avLst/>
            </a:prstGeom>
            <a:solidFill>
              <a:schemeClr val="accent1">
                <a:alpha val="8000"/>
              </a:schemeClr>
            </a:solidFill>
            <a:ln w="38100">
              <a:solidFill>
                <a:srgbClr val="783E9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0" name="타원 229"/>
            <p:cNvSpPr/>
            <p:nvPr/>
          </p:nvSpPr>
          <p:spPr>
            <a:xfrm>
              <a:off x="6840252" y="5445224"/>
              <a:ext cx="2303748" cy="1412775"/>
            </a:xfrm>
            <a:prstGeom prst="ellipse">
              <a:avLst/>
            </a:prstGeom>
            <a:solidFill>
              <a:schemeClr val="accent1">
                <a:alpha val="8000"/>
              </a:schemeClr>
            </a:solidFill>
            <a:ln w="38100">
              <a:solidFill>
                <a:srgbClr val="783E9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4572000" y="548680"/>
            <a:ext cx="4572000" cy="540067"/>
            <a:chOff x="4572000" y="548680"/>
            <a:chExt cx="4572000" cy="540067"/>
          </a:xfrm>
        </p:grpSpPr>
        <p:sp>
          <p:nvSpPr>
            <p:cNvPr id="233" name="직사각형 232"/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4.</a:t>
              </a:r>
              <a:r>
                <a:rPr lang="ko-KR" altLang="en-US" b="1">
                  <a:solidFill>
                    <a:schemeClr val="dk1"/>
                  </a:solidFill>
                </a:rPr>
                <a:t> 주요변수 후보</a:t>
              </a: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3.</a:t>
              </a:r>
              <a:r>
                <a:rPr lang="ko-KR" altLang="en-US" b="1">
                  <a:solidFill>
                    <a:schemeClr val="dk1"/>
                  </a:solidFill>
                </a:rPr>
                <a:t> 데이터 변환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6012668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각 변수의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0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의 개수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2278513" y="548680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pic>
        <p:nvPicPr>
          <p:cNvPr id="232" name="그림 2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650594"/>
            <a:ext cx="9144000" cy="5207406"/>
          </a:xfrm>
          <a:prstGeom prst="rect">
            <a:avLst/>
          </a:prstGeom>
        </p:spPr>
      </p:pic>
      <p:sp>
        <p:nvSpPr>
          <p:cNvPr id="233" name="화살표: 왼쪽/오른쪽 232"/>
          <p:cNvSpPr/>
          <p:nvPr/>
        </p:nvSpPr>
        <p:spPr>
          <a:xfrm>
            <a:off x="4752020" y="5301208"/>
            <a:ext cx="3960440" cy="7200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BDEF1"/>
          </a:solidFill>
          <a:ln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보험금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보험수 변수</a:t>
            </a:r>
          </a:p>
        </p:txBody>
      </p:sp>
      <p:grpSp>
        <p:nvGrpSpPr>
          <p:cNvPr id="234" name="그룹 233"/>
          <p:cNvGrpSpPr/>
          <p:nvPr/>
        </p:nvGrpSpPr>
        <p:grpSpPr>
          <a:xfrm>
            <a:off x="4572000" y="548680"/>
            <a:ext cx="4572000" cy="540067"/>
            <a:chOff x="4572000" y="548680"/>
            <a:chExt cx="4572000" cy="540067"/>
          </a:xfrm>
        </p:grpSpPr>
        <p:sp>
          <p:nvSpPr>
            <p:cNvPr id="235" name="직사각형 234"/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4.</a:t>
              </a:r>
              <a:r>
                <a:rPr lang="ko-KR" altLang="en-US" b="1">
                  <a:solidFill>
                    <a:schemeClr val="dk1"/>
                  </a:solidFill>
                </a:rPr>
                <a:t> 주요변수 후보</a:t>
              </a: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3.</a:t>
              </a:r>
              <a:r>
                <a:rPr lang="ko-KR" altLang="en-US" b="1">
                  <a:solidFill>
                    <a:schemeClr val="dk1"/>
                  </a:solidFill>
                </a:rPr>
                <a:t> 데이터 변환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명목형 변수 분포 그래프 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2278513" y="548680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grpSp>
        <p:nvGrpSpPr>
          <p:cNvPr id="239" name="그룹 238"/>
          <p:cNvGrpSpPr/>
          <p:nvPr/>
        </p:nvGrpSpPr>
        <p:grpSpPr>
          <a:xfrm>
            <a:off x="0" y="3645024"/>
            <a:ext cx="9143852" cy="3153365"/>
            <a:chOff x="0" y="3704634"/>
            <a:chExt cx="9143852" cy="3153365"/>
          </a:xfrm>
        </p:grpSpPr>
        <p:pic>
          <p:nvPicPr>
            <p:cNvPr id="234" name="그림 23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3735410"/>
              <a:ext cx="4572031" cy="3122590"/>
            </a:xfrm>
            <a:prstGeom prst="rect">
              <a:avLst/>
            </a:prstGeom>
          </p:spPr>
        </p:pic>
        <p:pic>
          <p:nvPicPr>
            <p:cNvPr id="235" name="그림 23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572000" y="3704634"/>
              <a:ext cx="4571851" cy="3153365"/>
            </a:xfrm>
            <a:prstGeom prst="rect">
              <a:avLst/>
            </a:prstGeom>
          </p:spPr>
        </p:pic>
      </p:grpSp>
      <p:grpSp>
        <p:nvGrpSpPr>
          <p:cNvPr id="240" name="그룹 239"/>
          <p:cNvGrpSpPr/>
          <p:nvPr/>
        </p:nvGrpSpPr>
        <p:grpSpPr>
          <a:xfrm>
            <a:off x="323528" y="2118516"/>
            <a:ext cx="8676964" cy="590404"/>
            <a:chOff x="323528" y="2118516"/>
            <a:chExt cx="8676964" cy="590404"/>
          </a:xfrm>
        </p:grpSpPr>
        <p:sp>
          <p:nvSpPr>
            <p:cNvPr id="236" name="모서리가 둥근 직사각형 39"/>
            <p:cNvSpPr/>
            <p:nvPr/>
          </p:nvSpPr>
          <p:spPr>
            <a:xfrm>
              <a:off x="323528" y="2118516"/>
              <a:ext cx="2966267" cy="5544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25400" cap="flat" cmpd="sng" algn="ctr">
              <a:solidFill>
                <a:srgbClr val="C49DD6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명목형 변수</a:t>
              </a:r>
            </a:p>
          </p:txBody>
        </p:sp>
        <p:cxnSp>
          <p:nvCxnSpPr>
            <p:cNvPr id="237" name="직선 연결선 236"/>
            <p:cNvCxnSpPr/>
            <p:nvPr/>
          </p:nvCxnSpPr>
          <p:spPr>
            <a:xfrm>
              <a:off x="3275856" y="2672916"/>
              <a:ext cx="5508612" cy="36004"/>
            </a:xfrm>
            <a:prstGeom prst="line">
              <a:avLst/>
            </a:prstGeom>
            <a:ln w="12700">
              <a:solidFill>
                <a:srgbClr val="9D5C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3419872" y="2204864"/>
              <a:ext cx="5580620" cy="364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Mostype(</a:t>
              </a:r>
              <a:r>
                <a:rPr lang="ko-KR" altLang="en-US"/>
                <a:t>고객하위유형</a:t>
              </a:r>
              <a:r>
                <a:rPr lang="en-US" altLang="ko-KR"/>
                <a:t>)</a:t>
              </a:r>
              <a:r>
                <a:rPr lang="ko-KR" altLang="en-US"/>
                <a:t> </a:t>
              </a:r>
              <a:r>
                <a:rPr lang="en-US" altLang="ko-KR"/>
                <a:t>, Moshoofd(</a:t>
              </a:r>
              <a:r>
                <a:rPr lang="ko-KR" altLang="en-US"/>
                <a:t>고객기본유형</a:t>
              </a:r>
              <a:r>
                <a:rPr lang="en-US" altLang="ko-KR"/>
                <a:t>)</a:t>
              </a: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4572000" y="548680"/>
            <a:ext cx="4572000" cy="540067"/>
            <a:chOff x="4572000" y="548680"/>
            <a:chExt cx="4572000" cy="540067"/>
          </a:xfrm>
        </p:grpSpPr>
        <p:sp>
          <p:nvSpPr>
            <p:cNvPr id="242" name="직사각형 241"/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4.</a:t>
              </a:r>
              <a:r>
                <a:rPr lang="ko-KR" altLang="en-US" b="1">
                  <a:solidFill>
                    <a:schemeClr val="dk1"/>
                  </a:solidFill>
                </a:rPr>
                <a:t> 주요변수 후보</a:t>
              </a: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3.</a:t>
              </a:r>
              <a:r>
                <a:rPr lang="ko-KR" altLang="en-US" b="1">
                  <a:solidFill>
                    <a:schemeClr val="dk1"/>
                  </a:solidFill>
                </a:rPr>
                <a:t> 데이터 변환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명목형 변수 분포 그래프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42" name="직사각형 241"/>
          <p:cNvSpPr/>
          <p:nvPr/>
        </p:nvSpPr>
        <p:spPr>
          <a:xfrm>
            <a:off x="6850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44" name="직사각형 243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5" name="자유형: 도형 244"/>
          <p:cNvSpPr/>
          <p:nvPr/>
        </p:nvSpPr>
        <p:spPr>
          <a:xfrm>
            <a:off x="4572000" y="548680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  <p:sp>
        <p:nvSpPr>
          <p:cNvPr id="246" name="모서리가 둥근 직사각형 39"/>
          <p:cNvSpPr/>
          <p:nvPr/>
        </p:nvSpPr>
        <p:spPr>
          <a:xfrm>
            <a:off x="251520" y="1362432"/>
            <a:ext cx="2966267" cy="554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ko-KR" altLang="en-US" b="1"/>
              <a:t>순위형 변수 변환</a:t>
            </a:r>
          </a:p>
        </p:txBody>
      </p:sp>
      <p:grpSp>
        <p:nvGrpSpPr>
          <p:cNvPr id="252" name="그룹 251"/>
          <p:cNvGrpSpPr/>
          <p:nvPr/>
        </p:nvGrpSpPr>
        <p:grpSpPr>
          <a:xfrm>
            <a:off x="850839" y="2168860"/>
            <a:ext cx="7442319" cy="3230091"/>
            <a:chOff x="850839" y="2168860"/>
            <a:chExt cx="7442319" cy="3230091"/>
          </a:xfrm>
        </p:grpSpPr>
        <p:pic>
          <p:nvPicPr>
            <p:cNvPr id="248" name="그림 24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50839" y="2456892"/>
              <a:ext cx="7442319" cy="2942059"/>
            </a:xfrm>
            <a:prstGeom prst="rect">
              <a:avLst/>
            </a:prstGeom>
          </p:spPr>
        </p:pic>
        <p:sp>
          <p:nvSpPr>
            <p:cNvPr id="251" name="TextBox 250"/>
            <p:cNvSpPr txBox="1"/>
            <p:nvPr/>
          </p:nvSpPr>
          <p:spPr>
            <a:xfrm>
              <a:off x="1007604" y="2168860"/>
              <a:ext cx="1836204" cy="362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MGEMLEEF</a:t>
              </a: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917594" y="2196244"/>
            <a:ext cx="7308812" cy="4661756"/>
            <a:chOff x="917594" y="2168860"/>
            <a:chExt cx="7308812" cy="5004556"/>
          </a:xfrm>
        </p:grpSpPr>
        <p:pic>
          <p:nvPicPr>
            <p:cNvPr id="249" name="그림 24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7594" y="2443134"/>
              <a:ext cx="7308812" cy="4730282"/>
            </a:xfrm>
            <a:prstGeom prst="rect">
              <a:avLst/>
            </a:prstGeom>
          </p:spPr>
        </p:pic>
        <p:sp>
          <p:nvSpPr>
            <p:cNvPr id="253" name="TextBox 252"/>
            <p:cNvSpPr txBox="1"/>
            <p:nvPr/>
          </p:nvSpPr>
          <p:spPr>
            <a:xfrm>
              <a:off x="3725904" y="2168860"/>
              <a:ext cx="1692188" cy="390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L3 </a:t>
              </a:r>
              <a:r>
                <a:rPr lang="ko-KR" altLang="en-US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범주 변수</a:t>
              </a:r>
            </a:p>
          </p:txBody>
        </p:sp>
      </p:grpSp>
      <p:grpSp>
        <p:nvGrpSpPr>
          <p:cNvPr id="256" name="그룹 255"/>
          <p:cNvGrpSpPr/>
          <p:nvPr/>
        </p:nvGrpSpPr>
        <p:grpSpPr>
          <a:xfrm>
            <a:off x="856524" y="2167362"/>
            <a:ext cx="7430952" cy="4690638"/>
            <a:chOff x="856524" y="2167362"/>
            <a:chExt cx="7430952" cy="4690638"/>
          </a:xfrm>
        </p:grpSpPr>
        <p:sp>
          <p:nvSpPr>
            <p:cNvPr id="254" name="TextBox 253"/>
            <p:cNvSpPr txBox="1"/>
            <p:nvPr/>
          </p:nvSpPr>
          <p:spPr>
            <a:xfrm>
              <a:off x="6102169" y="2167362"/>
              <a:ext cx="1674187" cy="366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L4</a:t>
              </a:r>
              <a:r>
                <a:rPr lang="ko-KR" altLang="en-US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 범주 변수</a:t>
              </a: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56524" y="2484276"/>
              <a:ext cx="7430951" cy="43737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6" grpId="1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4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5"/>
                  <a:srcRect/>
                  <a:tile tx="0" ty="0" sx="20000" sy="20000" flip="none" algn="tl"/>
                </a:blipFill>
                <a:latin typeface="+mn-ea"/>
              </a:rPr>
              <a:t> 명목형 변수 분포 그래프 </a:t>
            </a:r>
            <a:endParaRPr lang="ko-KR" altLang="en-US" sz="2000" b="1" spc="-50">
              <a:blipFill dpi="0" rotWithShape="1">
                <a:blip r:embed="rId6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6850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245" name="자유형: 도형 244"/>
          <p:cNvSpPr/>
          <p:nvPr/>
        </p:nvSpPr>
        <p:spPr>
          <a:xfrm>
            <a:off x="4572000" y="548680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246" name="모서리가 둥근 직사각형 39"/>
          <p:cNvSpPr/>
          <p:nvPr/>
        </p:nvSpPr>
        <p:spPr>
          <a:xfrm>
            <a:off x="251520" y="1362432"/>
            <a:ext cx="2966267" cy="554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ko-KR" altLang="en-US" b="1"/>
              <a:t>명목형 변수 변환</a:t>
            </a:r>
            <a:endParaRPr lang="ko-KR" altLang="en-US" b="1"/>
          </a:p>
        </p:txBody>
      </p:sp>
      <p:sp>
        <p:nvSpPr>
          <p:cNvPr id="258" name="자유형: 도형 257"/>
          <p:cNvSpPr>
            <a:spLocks noEditPoints="1"/>
          </p:cNvSpPr>
          <p:nvPr/>
        </p:nvSpPr>
        <p:spPr>
          <a:xfrm>
            <a:off x="575556" y="2805820"/>
            <a:ext cx="2824060" cy="911212"/>
          </a:xfrm>
          <a:custGeom>
            <a:avLst/>
            <a:gdLst>
              <a:gd name="T0" fmla="*/ 0 w 1360"/>
              <a:gd name="T1" fmla="*/ 146 h 293"/>
              <a:gd name="T2" fmla="*/ 147 w 1360"/>
              <a:gd name="T3" fmla="*/ 0 h 293"/>
              <a:gd name="T4" fmla="*/ 293 w 1360"/>
              <a:gd name="T5" fmla="*/ 146 h 293"/>
              <a:gd name="T6" fmla="*/ 147 w 1360"/>
              <a:gd name="T7" fmla="*/ 293 h 293"/>
              <a:gd name="T8" fmla="*/ 0 w 1360"/>
              <a:gd name="T9" fmla="*/ 146 h 293"/>
              <a:gd name="T10" fmla="*/ 680 w 1360"/>
              <a:gd name="T11" fmla="*/ 293 h 293"/>
              <a:gd name="T12" fmla="*/ 827 w 1360"/>
              <a:gd name="T13" fmla="*/ 146 h 293"/>
              <a:gd name="T14" fmla="*/ 680 w 1360"/>
              <a:gd name="T15" fmla="*/ 0 h 293"/>
              <a:gd name="T16" fmla="*/ 533 w 1360"/>
              <a:gd name="T17" fmla="*/ 146 h 293"/>
              <a:gd name="T18" fmla="*/ 680 w 1360"/>
              <a:gd name="T19" fmla="*/ 293 h 293"/>
              <a:gd name="T20" fmla="*/ 1213 w 1360"/>
              <a:gd name="T21" fmla="*/ 293 h 293"/>
              <a:gd name="T22" fmla="*/ 1360 w 1360"/>
              <a:gd name="T23" fmla="*/ 146 h 293"/>
              <a:gd name="T24" fmla="*/ 1213 w 1360"/>
              <a:gd name="T25" fmla="*/ 0 h 293"/>
              <a:gd name="T26" fmla="*/ 1067 w 1360"/>
              <a:gd name="T27" fmla="*/ 146 h 293"/>
              <a:gd name="T28" fmla="*/ 1213 w 1360"/>
              <a:gd name="T29" fmla="*/ 293 h 29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60" h="293">
                <a:moveTo>
                  <a:pt x="0" y="146"/>
                </a:moveTo>
                <a:cubicBezTo>
                  <a:pt x="0" y="65"/>
                  <a:pt x="65" y="0"/>
                  <a:pt x="147" y="0"/>
                </a:cubicBezTo>
                <a:cubicBezTo>
                  <a:pt x="228" y="0"/>
                  <a:pt x="293" y="65"/>
                  <a:pt x="293" y="146"/>
                </a:cubicBezTo>
                <a:cubicBezTo>
                  <a:pt x="293" y="228"/>
                  <a:pt x="228" y="293"/>
                  <a:pt x="147" y="293"/>
                </a:cubicBezTo>
                <a:cubicBezTo>
                  <a:pt x="65" y="293"/>
                  <a:pt x="0" y="228"/>
                  <a:pt x="0" y="146"/>
                </a:cubicBezTo>
                <a:close/>
                <a:moveTo>
                  <a:pt x="680" y="293"/>
                </a:moveTo>
                <a:cubicBezTo>
                  <a:pt x="761" y="293"/>
                  <a:pt x="827" y="228"/>
                  <a:pt x="827" y="146"/>
                </a:cubicBezTo>
                <a:cubicBezTo>
                  <a:pt x="827" y="65"/>
                  <a:pt x="761" y="0"/>
                  <a:pt x="680" y="0"/>
                </a:cubicBezTo>
                <a:cubicBezTo>
                  <a:pt x="599" y="0"/>
                  <a:pt x="533" y="65"/>
                  <a:pt x="533" y="146"/>
                </a:cubicBezTo>
                <a:cubicBezTo>
                  <a:pt x="533" y="228"/>
                  <a:pt x="599" y="293"/>
                  <a:pt x="680" y="293"/>
                </a:cubicBezTo>
                <a:close/>
                <a:moveTo>
                  <a:pt x="1213" y="293"/>
                </a:moveTo>
                <a:cubicBezTo>
                  <a:pt x="1295" y="293"/>
                  <a:pt x="1360" y="228"/>
                  <a:pt x="1360" y="146"/>
                </a:cubicBezTo>
                <a:cubicBezTo>
                  <a:pt x="1360" y="65"/>
                  <a:pt x="1295" y="0"/>
                  <a:pt x="1213" y="0"/>
                </a:cubicBezTo>
                <a:cubicBezTo>
                  <a:pt x="1132" y="0"/>
                  <a:pt x="1067" y="65"/>
                  <a:pt x="1067" y="146"/>
                </a:cubicBezTo>
                <a:cubicBezTo>
                  <a:pt x="1067" y="228"/>
                  <a:pt x="1132" y="293"/>
                  <a:pt x="1213" y="293"/>
                </a:cubicBezTo>
                <a:close/>
              </a:path>
            </a:pathLst>
          </a:custGeom>
          <a:solidFill>
            <a:srgbClr val="c49dd6"/>
          </a:solidFill>
          <a:ln w="0">
            <a:solidFill>
              <a:srgbClr val="783e94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rmAutofit/>
          </a:bodyPr>
          <a:lstStyle/>
          <a:p>
            <a:pPr lvl="0">
              <a:defRPr lang="ko-KR" altLang="en-US"/>
            </a:pPr>
            <a:r>
              <a:rPr kumimoji="1" lang="ko-KR" altLang="en-US" sz="2500">
                <a:ln w="9525">
                  <a:solidFill>
                    <a:schemeClr val="dk1"/>
                  </a:solidFill>
                </a:ln>
              </a:rPr>
              <a:t> </a:t>
            </a:r>
            <a:r>
              <a:rPr kumimoji="1" lang="en-US" altLang="ko-KR" sz="2500">
                <a:ln w="9525">
                  <a:solidFill>
                    <a:schemeClr val="dk1"/>
                  </a:solidFill>
                </a:ln>
              </a:rPr>
              <a:t>1</a:t>
            </a:r>
            <a:r>
              <a:rPr kumimoji="1" lang="ko-KR" altLang="en-US" sz="2500">
                <a:ln w="9525">
                  <a:solidFill>
                    <a:schemeClr val="dk1"/>
                  </a:solidFill>
                </a:ln>
              </a:rPr>
              <a:t>	   </a:t>
            </a:r>
            <a:r>
              <a:rPr kumimoji="1" lang="en-US" altLang="ko-KR" sz="2500">
                <a:ln w="9525">
                  <a:solidFill>
                    <a:schemeClr val="dk1"/>
                  </a:solidFill>
                </a:ln>
              </a:rPr>
              <a:t>2</a:t>
            </a:r>
            <a:r>
              <a:rPr kumimoji="1" lang="ko-KR" altLang="en-US" sz="2500">
                <a:ln w="9525">
                  <a:solidFill>
                    <a:schemeClr val="dk1"/>
                  </a:solidFill>
                </a:ln>
              </a:rPr>
              <a:t>	     </a:t>
            </a:r>
            <a:r>
              <a:rPr kumimoji="1" lang="en-US" altLang="ko-KR" sz="2500">
                <a:ln w="9525">
                  <a:solidFill>
                    <a:schemeClr val="dk1"/>
                  </a:solidFill>
                </a:ln>
              </a:rPr>
              <a:t>3</a:t>
            </a:r>
            <a:endParaRPr kumimoji="1" lang="en-US" altLang="ko-KR" sz="2500"/>
          </a:p>
        </p:txBody>
      </p:sp>
      <p:sp>
        <p:nvSpPr>
          <p:cNvPr id="259" name="자유형: 도형 258"/>
          <p:cNvSpPr>
            <a:spLocks noEditPoints="1"/>
          </p:cNvSpPr>
          <p:nvPr/>
        </p:nvSpPr>
        <p:spPr>
          <a:xfrm>
            <a:off x="4175956" y="3140968"/>
            <a:ext cx="792088" cy="288032"/>
          </a:xfrm>
          <a:custGeom>
            <a:avLst/>
            <a:gdLst>
              <a:gd name="T0" fmla="*/ 0 w 1360"/>
              <a:gd name="T1" fmla="*/ 146 h 293"/>
              <a:gd name="T2" fmla="*/ 147 w 1360"/>
              <a:gd name="T3" fmla="*/ 0 h 293"/>
              <a:gd name="T4" fmla="*/ 293 w 1360"/>
              <a:gd name="T5" fmla="*/ 146 h 293"/>
              <a:gd name="T6" fmla="*/ 147 w 1360"/>
              <a:gd name="T7" fmla="*/ 293 h 293"/>
              <a:gd name="T8" fmla="*/ 0 w 1360"/>
              <a:gd name="T9" fmla="*/ 146 h 293"/>
              <a:gd name="T10" fmla="*/ 680 w 1360"/>
              <a:gd name="T11" fmla="*/ 293 h 293"/>
              <a:gd name="T12" fmla="*/ 827 w 1360"/>
              <a:gd name="T13" fmla="*/ 146 h 293"/>
              <a:gd name="T14" fmla="*/ 680 w 1360"/>
              <a:gd name="T15" fmla="*/ 0 h 293"/>
              <a:gd name="T16" fmla="*/ 533 w 1360"/>
              <a:gd name="T17" fmla="*/ 146 h 293"/>
              <a:gd name="T18" fmla="*/ 680 w 1360"/>
              <a:gd name="T19" fmla="*/ 293 h 293"/>
              <a:gd name="T20" fmla="*/ 1213 w 1360"/>
              <a:gd name="T21" fmla="*/ 293 h 293"/>
              <a:gd name="T22" fmla="*/ 1360 w 1360"/>
              <a:gd name="T23" fmla="*/ 146 h 293"/>
              <a:gd name="T24" fmla="*/ 1213 w 1360"/>
              <a:gd name="T25" fmla="*/ 0 h 293"/>
              <a:gd name="T26" fmla="*/ 1067 w 1360"/>
              <a:gd name="T27" fmla="*/ 146 h 293"/>
              <a:gd name="T28" fmla="*/ 1213 w 1360"/>
              <a:gd name="T29" fmla="*/ 293 h 29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60" h="293">
                <a:moveTo>
                  <a:pt x="0" y="146"/>
                </a:moveTo>
                <a:cubicBezTo>
                  <a:pt x="0" y="65"/>
                  <a:pt x="65" y="0"/>
                  <a:pt x="147" y="0"/>
                </a:cubicBezTo>
                <a:cubicBezTo>
                  <a:pt x="228" y="0"/>
                  <a:pt x="293" y="65"/>
                  <a:pt x="293" y="146"/>
                </a:cubicBezTo>
                <a:cubicBezTo>
                  <a:pt x="293" y="228"/>
                  <a:pt x="228" y="293"/>
                  <a:pt x="147" y="293"/>
                </a:cubicBezTo>
                <a:cubicBezTo>
                  <a:pt x="65" y="293"/>
                  <a:pt x="0" y="228"/>
                  <a:pt x="0" y="146"/>
                </a:cubicBezTo>
                <a:close/>
                <a:moveTo>
                  <a:pt x="680" y="293"/>
                </a:moveTo>
                <a:cubicBezTo>
                  <a:pt x="761" y="293"/>
                  <a:pt x="827" y="228"/>
                  <a:pt x="827" y="146"/>
                </a:cubicBezTo>
                <a:cubicBezTo>
                  <a:pt x="827" y="65"/>
                  <a:pt x="761" y="0"/>
                  <a:pt x="680" y="0"/>
                </a:cubicBezTo>
                <a:cubicBezTo>
                  <a:pt x="599" y="0"/>
                  <a:pt x="533" y="65"/>
                  <a:pt x="533" y="146"/>
                </a:cubicBezTo>
                <a:cubicBezTo>
                  <a:pt x="533" y="228"/>
                  <a:pt x="599" y="293"/>
                  <a:pt x="680" y="293"/>
                </a:cubicBezTo>
                <a:close/>
                <a:moveTo>
                  <a:pt x="1213" y="293"/>
                </a:moveTo>
                <a:cubicBezTo>
                  <a:pt x="1295" y="293"/>
                  <a:pt x="1360" y="228"/>
                  <a:pt x="1360" y="146"/>
                </a:cubicBezTo>
                <a:cubicBezTo>
                  <a:pt x="1360" y="65"/>
                  <a:pt x="1295" y="0"/>
                  <a:pt x="1213" y="0"/>
                </a:cubicBezTo>
                <a:cubicBezTo>
                  <a:pt x="1132" y="0"/>
                  <a:pt x="1067" y="65"/>
                  <a:pt x="1067" y="146"/>
                </a:cubicBezTo>
                <a:cubicBezTo>
                  <a:pt x="1067" y="228"/>
                  <a:pt x="1132" y="293"/>
                  <a:pt x="1213" y="293"/>
                </a:cubicBezTo>
                <a:close/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60" name="자유형: 도형 259"/>
          <p:cNvSpPr>
            <a:spLocks noEditPoints="1"/>
          </p:cNvSpPr>
          <p:nvPr/>
        </p:nvSpPr>
        <p:spPr>
          <a:xfrm>
            <a:off x="5708380" y="2816932"/>
            <a:ext cx="2824060" cy="911212"/>
          </a:xfrm>
          <a:custGeom>
            <a:avLst/>
            <a:gdLst>
              <a:gd name="T0" fmla="*/ 0 w 1360"/>
              <a:gd name="T1" fmla="*/ 146 h 293"/>
              <a:gd name="T2" fmla="*/ 147 w 1360"/>
              <a:gd name="T3" fmla="*/ 0 h 293"/>
              <a:gd name="T4" fmla="*/ 293 w 1360"/>
              <a:gd name="T5" fmla="*/ 146 h 293"/>
              <a:gd name="T6" fmla="*/ 147 w 1360"/>
              <a:gd name="T7" fmla="*/ 293 h 293"/>
              <a:gd name="T8" fmla="*/ 0 w 1360"/>
              <a:gd name="T9" fmla="*/ 146 h 293"/>
              <a:gd name="T10" fmla="*/ 680 w 1360"/>
              <a:gd name="T11" fmla="*/ 293 h 293"/>
              <a:gd name="T12" fmla="*/ 827 w 1360"/>
              <a:gd name="T13" fmla="*/ 146 h 293"/>
              <a:gd name="T14" fmla="*/ 680 w 1360"/>
              <a:gd name="T15" fmla="*/ 0 h 293"/>
              <a:gd name="T16" fmla="*/ 533 w 1360"/>
              <a:gd name="T17" fmla="*/ 146 h 293"/>
              <a:gd name="T18" fmla="*/ 680 w 1360"/>
              <a:gd name="T19" fmla="*/ 293 h 293"/>
              <a:gd name="T20" fmla="*/ 1213 w 1360"/>
              <a:gd name="T21" fmla="*/ 293 h 293"/>
              <a:gd name="T22" fmla="*/ 1360 w 1360"/>
              <a:gd name="T23" fmla="*/ 146 h 293"/>
              <a:gd name="T24" fmla="*/ 1213 w 1360"/>
              <a:gd name="T25" fmla="*/ 0 h 293"/>
              <a:gd name="T26" fmla="*/ 1067 w 1360"/>
              <a:gd name="T27" fmla="*/ 146 h 293"/>
              <a:gd name="T28" fmla="*/ 1213 w 1360"/>
              <a:gd name="T29" fmla="*/ 293 h 29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60" h="293">
                <a:moveTo>
                  <a:pt x="0" y="146"/>
                </a:moveTo>
                <a:cubicBezTo>
                  <a:pt x="0" y="65"/>
                  <a:pt x="65" y="0"/>
                  <a:pt x="147" y="0"/>
                </a:cubicBezTo>
                <a:cubicBezTo>
                  <a:pt x="228" y="0"/>
                  <a:pt x="293" y="65"/>
                  <a:pt x="293" y="146"/>
                </a:cubicBezTo>
                <a:cubicBezTo>
                  <a:pt x="293" y="228"/>
                  <a:pt x="228" y="293"/>
                  <a:pt x="147" y="293"/>
                </a:cubicBezTo>
                <a:cubicBezTo>
                  <a:pt x="65" y="293"/>
                  <a:pt x="0" y="228"/>
                  <a:pt x="0" y="146"/>
                </a:cubicBezTo>
                <a:close/>
                <a:moveTo>
                  <a:pt x="680" y="293"/>
                </a:moveTo>
                <a:cubicBezTo>
                  <a:pt x="761" y="293"/>
                  <a:pt x="827" y="228"/>
                  <a:pt x="827" y="146"/>
                </a:cubicBezTo>
                <a:cubicBezTo>
                  <a:pt x="827" y="65"/>
                  <a:pt x="761" y="0"/>
                  <a:pt x="680" y="0"/>
                </a:cubicBezTo>
                <a:cubicBezTo>
                  <a:pt x="599" y="0"/>
                  <a:pt x="533" y="65"/>
                  <a:pt x="533" y="146"/>
                </a:cubicBezTo>
                <a:cubicBezTo>
                  <a:pt x="533" y="228"/>
                  <a:pt x="599" y="293"/>
                  <a:pt x="680" y="293"/>
                </a:cubicBezTo>
                <a:close/>
                <a:moveTo>
                  <a:pt x="1213" y="293"/>
                </a:moveTo>
                <a:cubicBezTo>
                  <a:pt x="1295" y="293"/>
                  <a:pt x="1360" y="228"/>
                  <a:pt x="1360" y="146"/>
                </a:cubicBezTo>
                <a:cubicBezTo>
                  <a:pt x="1360" y="65"/>
                  <a:pt x="1295" y="0"/>
                  <a:pt x="1213" y="0"/>
                </a:cubicBezTo>
                <a:cubicBezTo>
                  <a:pt x="1132" y="0"/>
                  <a:pt x="1067" y="65"/>
                  <a:pt x="1067" y="146"/>
                </a:cubicBezTo>
                <a:cubicBezTo>
                  <a:pt x="1067" y="228"/>
                  <a:pt x="1132" y="293"/>
                  <a:pt x="1213" y="293"/>
                </a:cubicBezTo>
                <a:close/>
              </a:path>
            </a:pathLst>
          </a:custGeom>
          <a:solidFill>
            <a:srgbClr val="c49dd6"/>
          </a:solidFill>
          <a:ln w="0">
            <a:solidFill>
              <a:srgbClr val="783e94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rmAutofit/>
          </a:bodyPr>
          <a:lstStyle/>
          <a:p>
            <a:pPr lvl="0">
              <a:defRPr lang="ko-KR" altLang="en-US"/>
            </a:pPr>
            <a:r>
              <a:rPr kumimoji="1" lang="en-US" altLang="ko-KR" sz="2500">
                <a:ln w="9525">
                  <a:solidFill>
                    <a:schemeClr val="dk1"/>
                  </a:solidFill>
                </a:ln>
              </a:rPr>
              <a:t>39</a:t>
            </a:r>
            <a:r>
              <a:rPr kumimoji="1" lang="ko-KR" altLang="en-US" sz="2500">
                <a:ln w="9525">
                  <a:solidFill>
                    <a:schemeClr val="dk1"/>
                  </a:solidFill>
                </a:ln>
              </a:rPr>
              <a:t>	  </a:t>
            </a:r>
            <a:r>
              <a:rPr kumimoji="1" lang="en-US" altLang="ko-KR" sz="2500">
                <a:ln w="9525">
                  <a:solidFill>
                    <a:schemeClr val="dk1"/>
                  </a:solidFill>
                </a:ln>
              </a:rPr>
              <a:t>40</a:t>
            </a:r>
            <a:r>
              <a:rPr kumimoji="1" lang="ko-KR" altLang="en-US" sz="2500">
                <a:ln w="9525">
                  <a:solidFill>
                    <a:schemeClr val="dk1"/>
                  </a:solidFill>
                </a:ln>
              </a:rPr>
              <a:t>	    </a:t>
            </a:r>
            <a:r>
              <a:rPr kumimoji="1" lang="en-US" altLang="ko-KR" sz="2500">
                <a:ln w="9525">
                  <a:solidFill>
                    <a:schemeClr val="dk1"/>
                  </a:solidFill>
                </a:ln>
              </a:rPr>
              <a:t>41</a:t>
            </a:r>
            <a:endParaRPr kumimoji="1" lang="en-US" altLang="ko-KR" sz="2500"/>
          </a:p>
        </p:txBody>
      </p:sp>
      <p:grpSp>
        <p:nvGrpSpPr>
          <p:cNvPr id="264" name="그룹 263"/>
          <p:cNvGrpSpPr/>
          <p:nvPr/>
        </p:nvGrpSpPr>
        <p:grpSpPr>
          <a:xfrm rot="0">
            <a:off x="323528" y="5265204"/>
            <a:ext cx="8496944" cy="396044"/>
            <a:chOff x="179512" y="5265204"/>
            <a:chExt cx="8496944" cy="396044"/>
          </a:xfrm>
        </p:grpSpPr>
        <p:sp>
          <p:nvSpPr>
            <p:cNvPr id="251" name="타원 250"/>
            <p:cNvSpPr/>
            <p:nvPr/>
          </p:nvSpPr>
          <p:spPr>
            <a:xfrm>
              <a:off x="8172400" y="5265204"/>
              <a:ext cx="504056" cy="396044"/>
            </a:xfrm>
            <a:prstGeom prst="ellipse">
              <a:avLst/>
            </a:prstGeom>
            <a:solidFill>
              <a:srgbClr val="c49dd6"/>
            </a:solidFill>
            <a:ln>
              <a:solidFill>
                <a:srgbClr val="783e9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ko-KR" sz="12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10</a:t>
              </a:r>
              <a:endParaRPr lang="en-US" altLang="ko-KR" sz="1200">
                <a:solidFill>
                  <a:schemeClr val="dk1"/>
                </a:solidFill>
              </a:endParaRPr>
            </a:p>
          </p:txBody>
        </p:sp>
        <p:sp>
          <p:nvSpPr>
            <p:cNvPr id="261" name="자유형: 도형 260"/>
            <p:cNvSpPr>
              <a:spLocks noEditPoints="1"/>
            </p:cNvSpPr>
            <p:nvPr/>
          </p:nvSpPr>
          <p:spPr>
            <a:xfrm>
              <a:off x="179512" y="5265204"/>
              <a:ext cx="2304256" cy="396044"/>
            </a:xfrm>
            <a:custGeom>
              <a:avLst/>
              <a:gdLst>
                <a:gd name="T0" fmla="*/ 0 w 1360"/>
                <a:gd name="T1" fmla="*/ 146 h 293"/>
                <a:gd name="T2" fmla="*/ 147 w 1360"/>
                <a:gd name="T3" fmla="*/ 0 h 293"/>
                <a:gd name="T4" fmla="*/ 293 w 1360"/>
                <a:gd name="T5" fmla="*/ 146 h 293"/>
                <a:gd name="T6" fmla="*/ 147 w 1360"/>
                <a:gd name="T7" fmla="*/ 293 h 293"/>
                <a:gd name="T8" fmla="*/ 0 w 1360"/>
                <a:gd name="T9" fmla="*/ 146 h 293"/>
                <a:gd name="T10" fmla="*/ 680 w 1360"/>
                <a:gd name="T11" fmla="*/ 293 h 293"/>
                <a:gd name="T12" fmla="*/ 827 w 1360"/>
                <a:gd name="T13" fmla="*/ 146 h 293"/>
                <a:gd name="T14" fmla="*/ 680 w 1360"/>
                <a:gd name="T15" fmla="*/ 0 h 293"/>
                <a:gd name="T16" fmla="*/ 533 w 1360"/>
                <a:gd name="T17" fmla="*/ 146 h 293"/>
                <a:gd name="T18" fmla="*/ 680 w 1360"/>
                <a:gd name="T19" fmla="*/ 293 h 293"/>
                <a:gd name="T20" fmla="*/ 1213 w 1360"/>
                <a:gd name="T21" fmla="*/ 293 h 293"/>
                <a:gd name="T22" fmla="*/ 1360 w 1360"/>
                <a:gd name="T23" fmla="*/ 146 h 293"/>
                <a:gd name="T24" fmla="*/ 1213 w 1360"/>
                <a:gd name="T25" fmla="*/ 0 h 293"/>
                <a:gd name="T26" fmla="*/ 1067 w 1360"/>
                <a:gd name="T27" fmla="*/ 146 h 293"/>
                <a:gd name="T28" fmla="*/ 1213 w 1360"/>
                <a:gd name="T29" fmla="*/ 293 h 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0" h="293">
                  <a:moveTo>
                    <a:pt x="0" y="146"/>
                  </a:moveTo>
                  <a:cubicBezTo>
                    <a:pt x="0" y="65"/>
                    <a:pt x="65" y="0"/>
                    <a:pt x="147" y="0"/>
                  </a:cubicBezTo>
                  <a:cubicBezTo>
                    <a:pt x="228" y="0"/>
                    <a:pt x="293" y="65"/>
                    <a:pt x="293" y="146"/>
                  </a:cubicBezTo>
                  <a:cubicBezTo>
                    <a:pt x="293" y="228"/>
                    <a:pt x="228" y="293"/>
                    <a:pt x="147" y="293"/>
                  </a:cubicBezTo>
                  <a:cubicBezTo>
                    <a:pt x="65" y="293"/>
                    <a:pt x="0" y="228"/>
                    <a:pt x="0" y="146"/>
                  </a:cubicBezTo>
                  <a:close/>
                  <a:moveTo>
                    <a:pt x="680" y="293"/>
                  </a:moveTo>
                  <a:cubicBezTo>
                    <a:pt x="761" y="293"/>
                    <a:pt x="827" y="228"/>
                    <a:pt x="827" y="146"/>
                  </a:cubicBezTo>
                  <a:cubicBezTo>
                    <a:pt x="827" y="65"/>
                    <a:pt x="761" y="0"/>
                    <a:pt x="680" y="0"/>
                  </a:cubicBezTo>
                  <a:cubicBezTo>
                    <a:pt x="599" y="0"/>
                    <a:pt x="533" y="65"/>
                    <a:pt x="533" y="146"/>
                  </a:cubicBezTo>
                  <a:cubicBezTo>
                    <a:pt x="533" y="228"/>
                    <a:pt x="599" y="293"/>
                    <a:pt x="680" y="293"/>
                  </a:cubicBezTo>
                  <a:close/>
                  <a:moveTo>
                    <a:pt x="1213" y="293"/>
                  </a:moveTo>
                  <a:cubicBezTo>
                    <a:pt x="1295" y="293"/>
                    <a:pt x="1360" y="228"/>
                    <a:pt x="1360" y="146"/>
                  </a:cubicBezTo>
                  <a:cubicBezTo>
                    <a:pt x="1360" y="65"/>
                    <a:pt x="1295" y="0"/>
                    <a:pt x="1213" y="0"/>
                  </a:cubicBezTo>
                  <a:cubicBezTo>
                    <a:pt x="1132" y="0"/>
                    <a:pt x="1067" y="65"/>
                    <a:pt x="1067" y="146"/>
                  </a:cubicBezTo>
                  <a:cubicBezTo>
                    <a:pt x="1067" y="228"/>
                    <a:pt x="1132" y="293"/>
                    <a:pt x="1213" y="293"/>
                  </a:cubicBezTo>
                  <a:close/>
                </a:path>
              </a:pathLst>
            </a:custGeom>
            <a:solidFill>
              <a:srgbClr val="c49dd6"/>
            </a:solidFill>
            <a:ln w="0">
              <a:solidFill>
                <a:srgbClr val="783e94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rmAutofit/>
            </a:bodyPr>
            <a:lstStyle/>
            <a:p>
              <a:pPr lvl="0">
                <a:defRPr lang="ko-KR" altLang="en-US"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1</a:t>
              </a: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	 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2</a:t>
              </a: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	 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3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2" name="자유형: 도형 261"/>
            <p:cNvSpPr>
              <a:spLocks noEditPoints="1"/>
            </p:cNvSpPr>
            <p:nvPr/>
          </p:nvSpPr>
          <p:spPr>
            <a:xfrm>
              <a:off x="2879812" y="5265204"/>
              <a:ext cx="2304256" cy="396044"/>
            </a:xfrm>
            <a:custGeom>
              <a:avLst/>
              <a:gdLst>
                <a:gd name="T0" fmla="*/ 0 w 1360"/>
                <a:gd name="T1" fmla="*/ 146 h 293"/>
                <a:gd name="T2" fmla="*/ 147 w 1360"/>
                <a:gd name="T3" fmla="*/ 0 h 293"/>
                <a:gd name="T4" fmla="*/ 293 w 1360"/>
                <a:gd name="T5" fmla="*/ 146 h 293"/>
                <a:gd name="T6" fmla="*/ 147 w 1360"/>
                <a:gd name="T7" fmla="*/ 293 h 293"/>
                <a:gd name="T8" fmla="*/ 0 w 1360"/>
                <a:gd name="T9" fmla="*/ 146 h 293"/>
                <a:gd name="T10" fmla="*/ 680 w 1360"/>
                <a:gd name="T11" fmla="*/ 293 h 293"/>
                <a:gd name="T12" fmla="*/ 827 w 1360"/>
                <a:gd name="T13" fmla="*/ 146 h 293"/>
                <a:gd name="T14" fmla="*/ 680 w 1360"/>
                <a:gd name="T15" fmla="*/ 0 h 293"/>
                <a:gd name="T16" fmla="*/ 533 w 1360"/>
                <a:gd name="T17" fmla="*/ 146 h 293"/>
                <a:gd name="T18" fmla="*/ 680 w 1360"/>
                <a:gd name="T19" fmla="*/ 293 h 293"/>
                <a:gd name="T20" fmla="*/ 1213 w 1360"/>
                <a:gd name="T21" fmla="*/ 293 h 293"/>
                <a:gd name="T22" fmla="*/ 1360 w 1360"/>
                <a:gd name="T23" fmla="*/ 146 h 293"/>
                <a:gd name="T24" fmla="*/ 1213 w 1360"/>
                <a:gd name="T25" fmla="*/ 0 h 293"/>
                <a:gd name="T26" fmla="*/ 1067 w 1360"/>
                <a:gd name="T27" fmla="*/ 146 h 293"/>
                <a:gd name="T28" fmla="*/ 1213 w 1360"/>
                <a:gd name="T29" fmla="*/ 293 h 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0" h="293">
                  <a:moveTo>
                    <a:pt x="0" y="146"/>
                  </a:moveTo>
                  <a:cubicBezTo>
                    <a:pt x="0" y="65"/>
                    <a:pt x="65" y="0"/>
                    <a:pt x="147" y="0"/>
                  </a:cubicBezTo>
                  <a:cubicBezTo>
                    <a:pt x="228" y="0"/>
                    <a:pt x="293" y="65"/>
                    <a:pt x="293" y="146"/>
                  </a:cubicBezTo>
                  <a:cubicBezTo>
                    <a:pt x="293" y="228"/>
                    <a:pt x="228" y="293"/>
                    <a:pt x="147" y="293"/>
                  </a:cubicBezTo>
                  <a:cubicBezTo>
                    <a:pt x="65" y="293"/>
                    <a:pt x="0" y="228"/>
                    <a:pt x="0" y="146"/>
                  </a:cubicBezTo>
                  <a:close/>
                  <a:moveTo>
                    <a:pt x="680" y="293"/>
                  </a:moveTo>
                  <a:cubicBezTo>
                    <a:pt x="761" y="293"/>
                    <a:pt x="827" y="228"/>
                    <a:pt x="827" y="146"/>
                  </a:cubicBezTo>
                  <a:cubicBezTo>
                    <a:pt x="827" y="65"/>
                    <a:pt x="761" y="0"/>
                    <a:pt x="680" y="0"/>
                  </a:cubicBezTo>
                  <a:cubicBezTo>
                    <a:pt x="599" y="0"/>
                    <a:pt x="533" y="65"/>
                    <a:pt x="533" y="146"/>
                  </a:cubicBezTo>
                  <a:cubicBezTo>
                    <a:pt x="533" y="228"/>
                    <a:pt x="599" y="293"/>
                    <a:pt x="680" y="293"/>
                  </a:cubicBezTo>
                  <a:close/>
                  <a:moveTo>
                    <a:pt x="1213" y="293"/>
                  </a:moveTo>
                  <a:cubicBezTo>
                    <a:pt x="1295" y="293"/>
                    <a:pt x="1360" y="228"/>
                    <a:pt x="1360" y="146"/>
                  </a:cubicBezTo>
                  <a:cubicBezTo>
                    <a:pt x="1360" y="65"/>
                    <a:pt x="1295" y="0"/>
                    <a:pt x="1213" y="0"/>
                  </a:cubicBezTo>
                  <a:cubicBezTo>
                    <a:pt x="1132" y="0"/>
                    <a:pt x="1067" y="65"/>
                    <a:pt x="1067" y="146"/>
                  </a:cubicBezTo>
                  <a:cubicBezTo>
                    <a:pt x="1067" y="228"/>
                    <a:pt x="1132" y="293"/>
                    <a:pt x="1213" y="293"/>
                  </a:cubicBezTo>
                  <a:close/>
                </a:path>
              </a:pathLst>
            </a:custGeom>
            <a:solidFill>
              <a:srgbClr val="c49dd6"/>
            </a:solidFill>
            <a:ln w="0">
              <a:solidFill>
                <a:srgbClr val="783e94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rmAutofit/>
            </a:bodyPr>
            <a:lstStyle/>
            <a:p>
              <a:pPr lvl="0">
                <a:defRPr lang="ko-KR" altLang="en-US"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4</a:t>
              </a: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	 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5</a:t>
              </a: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	 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6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3" name="자유형: 도형 262"/>
            <p:cNvSpPr>
              <a:spLocks noEditPoints="1"/>
            </p:cNvSpPr>
            <p:nvPr/>
          </p:nvSpPr>
          <p:spPr>
            <a:xfrm>
              <a:off x="5508104" y="5265204"/>
              <a:ext cx="2304256" cy="396044"/>
            </a:xfrm>
            <a:custGeom>
              <a:avLst/>
              <a:gdLst>
                <a:gd name="T0" fmla="*/ 0 w 1360"/>
                <a:gd name="T1" fmla="*/ 146 h 293"/>
                <a:gd name="T2" fmla="*/ 147 w 1360"/>
                <a:gd name="T3" fmla="*/ 0 h 293"/>
                <a:gd name="T4" fmla="*/ 293 w 1360"/>
                <a:gd name="T5" fmla="*/ 146 h 293"/>
                <a:gd name="T6" fmla="*/ 147 w 1360"/>
                <a:gd name="T7" fmla="*/ 293 h 293"/>
                <a:gd name="T8" fmla="*/ 0 w 1360"/>
                <a:gd name="T9" fmla="*/ 146 h 293"/>
                <a:gd name="T10" fmla="*/ 680 w 1360"/>
                <a:gd name="T11" fmla="*/ 293 h 293"/>
                <a:gd name="T12" fmla="*/ 827 w 1360"/>
                <a:gd name="T13" fmla="*/ 146 h 293"/>
                <a:gd name="T14" fmla="*/ 680 w 1360"/>
                <a:gd name="T15" fmla="*/ 0 h 293"/>
                <a:gd name="T16" fmla="*/ 533 w 1360"/>
                <a:gd name="T17" fmla="*/ 146 h 293"/>
                <a:gd name="T18" fmla="*/ 680 w 1360"/>
                <a:gd name="T19" fmla="*/ 293 h 293"/>
                <a:gd name="T20" fmla="*/ 1213 w 1360"/>
                <a:gd name="T21" fmla="*/ 293 h 293"/>
                <a:gd name="T22" fmla="*/ 1360 w 1360"/>
                <a:gd name="T23" fmla="*/ 146 h 293"/>
                <a:gd name="T24" fmla="*/ 1213 w 1360"/>
                <a:gd name="T25" fmla="*/ 0 h 293"/>
                <a:gd name="T26" fmla="*/ 1067 w 1360"/>
                <a:gd name="T27" fmla="*/ 146 h 293"/>
                <a:gd name="T28" fmla="*/ 1213 w 1360"/>
                <a:gd name="T29" fmla="*/ 293 h 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0" h="293">
                  <a:moveTo>
                    <a:pt x="0" y="146"/>
                  </a:moveTo>
                  <a:cubicBezTo>
                    <a:pt x="0" y="65"/>
                    <a:pt x="65" y="0"/>
                    <a:pt x="147" y="0"/>
                  </a:cubicBezTo>
                  <a:cubicBezTo>
                    <a:pt x="228" y="0"/>
                    <a:pt x="293" y="65"/>
                    <a:pt x="293" y="146"/>
                  </a:cubicBezTo>
                  <a:cubicBezTo>
                    <a:pt x="293" y="228"/>
                    <a:pt x="228" y="293"/>
                    <a:pt x="147" y="293"/>
                  </a:cubicBezTo>
                  <a:cubicBezTo>
                    <a:pt x="65" y="293"/>
                    <a:pt x="0" y="228"/>
                    <a:pt x="0" y="146"/>
                  </a:cubicBezTo>
                  <a:close/>
                  <a:moveTo>
                    <a:pt x="680" y="293"/>
                  </a:moveTo>
                  <a:cubicBezTo>
                    <a:pt x="761" y="293"/>
                    <a:pt x="827" y="228"/>
                    <a:pt x="827" y="146"/>
                  </a:cubicBezTo>
                  <a:cubicBezTo>
                    <a:pt x="827" y="65"/>
                    <a:pt x="761" y="0"/>
                    <a:pt x="680" y="0"/>
                  </a:cubicBezTo>
                  <a:cubicBezTo>
                    <a:pt x="599" y="0"/>
                    <a:pt x="533" y="65"/>
                    <a:pt x="533" y="146"/>
                  </a:cubicBezTo>
                  <a:cubicBezTo>
                    <a:pt x="533" y="228"/>
                    <a:pt x="599" y="293"/>
                    <a:pt x="680" y="293"/>
                  </a:cubicBezTo>
                  <a:close/>
                  <a:moveTo>
                    <a:pt x="1213" y="293"/>
                  </a:moveTo>
                  <a:cubicBezTo>
                    <a:pt x="1295" y="293"/>
                    <a:pt x="1360" y="228"/>
                    <a:pt x="1360" y="146"/>
                  </a:cubicBezTo>
                  <a:cubicBezTo>
                    <a:pt x="1360" y="65"/>
                    <a:pt x="1295" y="0"/>
                    <a:pt x="1213" y="0"/>
                  </a:cubicBezTo>
                  <a:cubicBezTo>
                    <a:pt x="1132" y="0"/>
                    <a:pt x="1067" y="65"/>
                    <a:pt x="1067" y="146"/>
                  </a:cubicBezTo>
                  <a:cubicBezTo>
                    <a:pt x="1067" y="228"/>
                    <a:pt x="1132" y="293"/>
                    <a:pt x="1213" y="293"/>
                  </a:cubicBezTo>
                  <a:close/>
                </a:path>
              </a:pathLst>
            </a:custGeom>
            <a:solidFill>
              <a:srgbClr val="c49dd6"/>
            </a:solidFill>
            <a:ln w="0">
              <a:solidFill>
                <a:srgbClr val="783e94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rmAutofit/>
            </a:bodyPr>
            <a:lstStyle/>
            <a:p>
              <a:pPr lvl="0">
                <a:defRPr lang="ko-KR" altLang="en-US"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7</a:t>
              </a: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	 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8</a:t>
              </a: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	 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9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</p:txBody>
        </p:sp>
      </p:grpSp>
      <p:cxnSp>
        <p:nvCxnSpPr>
          <p:cNvPr id="268" name="직선 화살표 연결선 267"/>
          <p:cNvCxnSpPr/>
          <p:nvPr/>
        </p:nvCxnSpPr>
        <p:spPr>
          <a:xfrm rot="5400000">
            <a:off x="89502" y="4383106"/>
            <a:ext cx="1296144" cy="252028"/>
          </a:xfrm>
          <a:prstGeom prst="straightConnector1">
            <a:avLst/>
          </a:prstGeom>
          <a:ln w="12700">
            <a:solidFill>
              <a:srgbClr val="783e9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/>
          <p:nvPr/>
        </p:nvCxnSpPr>
        <p:spPr>
          <a:xfrm rot="5400000">
            <a:off x="683568" y="3897052"/>
            <a:ext cx="1332148" cy="1188132"/>
          </a:xfrm>
          <a:prstGeom prst="straightConnector1">
            <a:avLst/>
          </a:prstGeom>
          <a:ln w="12700">
            <a:solidFill>
              <a:srgbClr val="783e9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/>
          <p:nvPr/>
        </p:nvCxnSpPr>
        <p:spPr>
          <a:xfrm rot="10800000" flipV="1">
            <a:off x="863588" y="3825044"/>
            <a:ext cx="2232248" cy="1368152"/>
          </a:xfrm>
          <a:prstGeom prst="straightConnector1">
            <a:avLst/>
          </a:prstGeom>
          <a:ln w="12700">
            <a:solidFill>
              <a:srgbClr val="783e9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 rot="10800000" flipV="1">
            <a:off x="1727684" y="3825044"/>
            <a:ext cx="2232248" cy="1332148"/>
          </a:xfrm>
          <a:prstGeom prst="straightConnector1">
            <a:avLst/>
          </a:prstGeom>
          <a:ln w="12700">
            <a:solidFill>
              <a:srgbClr val="783e9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/>
          <p:nvPr/>
        </p:nvCxnSpPr>
        <p:spPr>
          <a:xfrm rot="16200000" flipH="1">
            <a:off x="7830362" y="4311098"/>
            <a:ext cx="1188132" cy="360040"/>
          </a:xfrm>
          <a:prstGeom prst="straightConnector1">
            <a:avLst/>
          </a:prstGeom>
          <a:ln w="12700">
            <a:solidFill>
              <a:srgbClr val="783e9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/>
          <p:cNvCxnSpPr/>
          <p:nvPr/>
        </p:nvCxnSpPr>
        <p:spPr>
          <a:xfrm rot="16200000" flipH="1">
            <a:off x="7164288" y="3897052"/>
            <a:ext cx="1260140" cy="1188132"/>
          </a:xfrm>
          <a:prstGeom prst="straightConnector1">
            <a:avLst/>
          </a:prstGeom>
          <a:ln w="12700">
            <a:solidFill>
              <a:srgbClr val="783e9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/>
          <p:nvPr/>
        </p:nvCxnSpPr>
        <p:spPr>
          <a:xfrm>
            <a:off x="6156176" y="3861048"/>
            <a:ext cx="2088232" cy="1332148"/>
          </a:xfrm>
          <a:prstGeom prst="straightConnector1">
            <a:avLst/>
          </a:prstGeom>
          <a:ln w="12700">
            <a:solidFill>
              <a:srgbClr val="783e9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3059832" y="2348880"/>
            <a:ext cx="3165708" cy="3958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>
                <a:ln w="12700" cap="flat" cmpd="sng" algn="ctr">
                  <a:solidFill>
                    <a:schemeClr val="lt1"/>
                  </a:solidFill>
                  <a:prstDash val="solid"/>
                  <a:miter/>
                </a:ln>
                <a:solidFill>
                  <a:srgbClr val="502962"/>
                </a:solidFill>
              </a:rPr>
              <a:t>MOSTYPE</a:t>
            </a:r>
            <a:r>
              <a:rPr lang="ko-KR" altLang="en-US" sz="2000" b="1">
                <a:ln w="12700" cap="flat" cmpd="sng" algn="ctr">
                  <a:solidFill>
                    <a:schemeClr val="lt1"/>
                  </a:solidFill>
                  <a:prstDash val="solid"/>
                  <a:miter/>
                </a:ln>
                <a:solidFill>
                  <a:srgbClr val="502962"/>
                </a:solidFill>
              </a:rPr>
              <a:t> </a:t>
            </a:r>
            <a:r>
              <a:rPr lang="en-US" altLang="ko-KR" sz="2000" b="1">
                <a:ln w="12700" cap="flat" cmpd="sng" algn="ctr">
                  <a:solidFill>
                    <a:schemeClr val="lt1"/>
                  </a:solidFill>
                  <a:prstDash val="solid"/>
                  <a:miter/>
                </a:ln>
                <a:solidFill>
                  <a:srgbClr val="502962"/>
                </a:solidFill>
              </a:rPr>
              <a:t>(</a:t>
            </a:r>
            <a:r>
              <a:rPr lang="ko-KR" altLang="en-US" sz="2000" b="1">
                <a:ln w="12700" cap="flat" cmpd="sng" algn="ctr">
                  <a:solidFill>
                    <a:schemeClr val="lt1"/>
                  </a:solidFill>
                  <a:prstDash val="solid"/>
                  <a:miter/>
                </a:ln>
                <a:solidFill>
                  <a:srgbClr val="502962"/>
                </a:solidFill>
              </a:rPr>
              <a:t>고객하위유형</a:t>
            </a:r>
            <a:r>
              <a:rPr lang="en-US" altLang="ko-KR" sz="2000" b="1">
                <a:ln w="12700" cap="flat" cmpd="sng" algn="ctr">
                  <a:solidFill>
                    <a:schemeClr val="lt1"/>
                  </a:solidFill>
                  <a:prstDash val="solid"/>
                  <a:miter/>
                </a:ln>
                <a:solidFill>
                  <a:srgbClr val="502962"/>
                </a:solidFill>
              </a:rPr>
              <a:t>)</a:t>
            </a:r>
            <a:endParaRPr lang="en-US" altLang="ko-KR" sz="2000" b="1">
              <a:ln w="12700" cap="flat" cmpd="sng" algn="ctr">
                <a:solidFill>
                  <a:schemeClr val="lt1"/>
                </a:solidFill>
                <a:prstDash val="solid"/>
                <a:miter/>
              </a:ln>
              <a:solidFill>
                <a:srgbClr val="502962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859811" y="4725144"/>
            <a:ext cx="3476384" cy="3946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>
                <a:ln w="12700" cap="flat" cmpd="sng" algn="ctr">
                  <a:solidFill>
                    <a:schemeClr val="lt1"/>
                  </a:solidFill>
                  <a:prstDash val="solid"/>
                  <a:miter/>
                </a:ln>
                <a:solidFill>
                  <a:srgbClr val="502962"/>
                </a:solidFill>
              </a:rPr>
              <a:t>MOSHOOFD</a:t>
            </a:r>
            <a:r>
              <a:rPr lang="ko-KR" altLang="en-US" sz="2000" b="1">
                <a:ln w="12700" cap="flat" cmpd="sng" algn="ctr">
                  <a:solidFill>
                    <a:schemeClr val="lt1"/>
                  </a:solidFill>
                  <a:prstDash val="solid"/>
                  <a:miter/>
                </a:ln>
                <a:solidFill>
                  <a:srgbClr val="502962"/>
                </a:solidFill>
              </a:rPr>
              <a:t> </a:t>
            </a:r>
            <a:r>
              <a:rPr lang="en-US" altLang="ko-KR" sz="2000" b="1">
                <a:ln w="12700" cap="flat" cmpd="sng" algn="ctr">
                  <a:solidFill>
                    <a:schemeClr val="lt1"/>
                  </a:solidFill>
                  <a:prstDash val="solid"/>
                  <a:miter/>
                </a:ln>
                <a:solidFill>
                  <a:srgbClr val="502962"/>
                </a:solidFill>
              </a:rPr>
              <a:t>(</a:t>
            </a:r>
            <a:r>
              <a:rPr lang="ko-KR" altLang="en-US" sz="2000" b="1">
                <a:ln w="12700" cap="flat" cmpd="sng" algn="ctr">
                  <a:solidFill>
                    <a:schemeClr val="lt1"/>
                  </a:solidFill>
                  <a:prstDash val="solid"/>
                  <a:miter/>
                </a:ln>
                <a:solidFill>
                  <a:srgbClr val="502962"/>
                </a:solidFill>
              </a:rPr>
              <a:t>고객기본유형</a:t>
            </a:r>
            <a:r>
              <a:rPr lang="en-US" altLang="ko-KR" sz="2000" b="1">
                <a:ln w="12700" cap="flat" cmpd="sng" algn="ctr">
                  <a:solidFill>
                    <a:schemeClr val="lt1"/>
                  </a:solidFill>
                  <a:prstDash val="solid"/>
                  <a:miter/>
                </a:ln>
                <a:solidFill>
                  <a:srgbClr val="502962"/>
                </a:solidFill>
              </a:rPr>
              <a:t>)</a:t>
            </a:r>
            <a:endParaRPr lang="en-US" altLang="ko-KR" sz="2000" b="1">
              <a:ln w="12700" cap="flat" cmpd="sng" algn="ctr">
                <a:solidFill>
                  <a:schemeClr val="lt1"/>
                </a:solidFill>
                <a:prstDash val="solid"/>
                <a:miter/>
              </a:ln>
              <a:solidFill>
                <a:srgbClr val="502962"/>
              </a:solidFill>
            </a:endParaRPr>
          </a:p>
        </p:txBody>
      </p:sp>
      <p:cxnSp>
        <p:nvCxnSpPr>
          <p:cNvPr id="277" name="직선 화살표 연결선 276"/>
          <p:cNvCxnSpPr/>
          <p:nvPr/>
        </p:nvCxnSpPr>
        <p:spPr>
          <a:xfrm>
            <a:off x="5112060" y="3789040"/>
            <a:ext cx="2268252" cy="1404156"/>
          </a:xfrm>
          <a:prstGeom prst="straightConnector1">
            <a:avLst/>
          </a:prstGeom>
          <a:ln w="12700">
            <a:solidFill>
              <a:srgbClr val="783e9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4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5"/>
                  <a:srcRect/>
                  <a:tile tx="0" ty="0" sx="20000" sy="20000" flip="none" algn="tl"/>
                </a:blipFill>
                <a:latin typeface="+mn-ea"/>
              </a:rPr>
              <a:t> 명목형 변수 분포 그래프 </a:t>
            </a:r>
            <a:endParaRPr lang="ko-KR" altLang="en-US" sz="2000" b="1" spc="-50">
              <a:blipFill dpi="0" rotWithShape="1">
                <a:blip r:embed="rId6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6850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245" name="자유형: 도형 244"/>
          <p:cNvSpPr/>
          <p:nvPr/>
        </p:nvSpPr>
        <p:spPr>
          <a:xfrm>
            <a:off x="4572000" y="548680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246" name="모서리가 둥근 직사각형 39"/>
          <p:cNvSpPr/>
          <p:nvPr/>
        </p:nvSpPr>
        <p:spPr>
          <a:xfrm>
            <a:off x="251520" y="1362432"/>
            <a:ext cx="2966267" cy="554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PCA : </a:t>
            </a:r>
            <a:r>
              <a:rPr lang="ko-KR" altLang="en-US" b="1"/>
              <a:t>차원</a:t>
            </a:r>
            <a:r>
              <a:rPr lang="en-US" altLang="ko-KR" b="1"/>
              <a:t> </a:t>
            </a:r>
            <a:r>
              <a:rPr lang="ko-KR" altLang="en-US" b="1"/>
              <a:t>축소</a:t>
            </a:r>
            <a:endParaRPr lang="ko-KR" altLang="en-US" b="1"/>
          </a:p>
        </p:txBody>
      </p:sp>
      <p:grpSp>
        <p:nvGrpSpPr>
          <p:cNvPr id="280" name="그룹 279"/>
          <p:cNvGrpSpPr/>
          <p:nvPr/>
        </p:nvGrpSpPr>
        <p:grpSpPr>
          <a:xfrm rot="0">
            <a:off x="359532" y="2561863"/>
            <a:ext cx="7776864" cy="1734274"/>
            <a:chOff x="323528" y="1982758"/>
            <a:chExt cx="7776864" cy="1734274"/>
          </a:xfrm>
        </p:grpSpPr>
        <p:pic>
          <p:nvPicPr>
            <p:cNvPr id="278" name="그림 27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392803" y="2331529"/>
              <a:ext cx="7707588" cy="1385503"/>
            </a:xfrm>
            <a:prstGeom prst="rect">
              <a:avLst/>
            </a:prstGeom>
          </p:spPr>
        </p:pic>
        <p:sp>
          <p:nvSpPr>
            <p:cNvPr id="279" name="TextBox 278"/>
            <p:cNvSpPr txBox="1"/>
            <p:nvPr/>
          </p:nvSpPr>
          <p:spPr>
            <a:xfrm>
              <a:off x="323528" y="1982758"/>
              <a:ext cx="3024336" cy="366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xmlns:mc="http://schemas.openxmlformats.org/markup-compatibility/2006" xmlns:hp="http://schemas.haansoft.com/office/presentation/8.0" lang="ko-KR" altLang="en-US" mc:Ignorable="hp" hp:hslEmbossed="0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예시</a:t>
              </a:r>
              <a:r>
                <a:rPr xmlns:mc="http://schemas.openxmlformats.org/markup-compatibility/2006" xmlns:hp="http://schemas.haansoft.com/office/presentation/8.0" lang="en-US" altLang="ko-KR" mc:Ignorable="hp" hp:hslEmbossed="0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)</a:t>
              </a:r>
              <a:r>
                <a:rPr xmlns:mc="http://schemas.openxmlformats.org/markup-compatibility/2006" xmlns:hp="http://schemas.haansoft.com/office/presentation/8.0" lang="ko-KR" altLang="en-US" mc:Ignorable="hp" hp:hslEmbossed="0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 교육수준 변수</a:t>
              </a:r>
              <a:endParaRPr xmlns:mc="http://schemas.openxmlformats.org/markup-compatibility/2006" xmlns:hp="http://schemas.haansoft.com/office/presentation/8.0" lang="ko-KR" altLang="en-US" mc:Ignorable="hp" hp:hslEmbossed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명목형 변수 분포 그래프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42" name="직사각형 241"/>
          <p:cNvSpPr/>
          <p:nvPr/>
        </p:nvSpPr>
        <p:spPr>
          <a:xfrm>
            <a:off x="6850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44" name="직사각형 243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5" name="자유형: 도형 244"/>
          <p:cNvSpPr/>
          <p:nvPr/>
        </p:nvSpPr>
        <p:spPr>
          <a:xfrm>
            <a:off x="4572000" y="548680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  <p:sp>
        <p:nvSpPr>
          <p:cNvPr id="246" name="모서리가 둥근 직사각형 39"/>
          <p:cNvSpPr/>
          <p:nvPr/>
        </p:nvSpPr>
        <p:spPr>
          <a:xfrm>
            <a:off x="251520" y="1362432"/>
            <a:ext cx="2966267" cy="554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PCA : </a:t>
            </a:r>
            <a:r>
              <a:rPr lang="ko-KR" altLang="en-US" b="1" dirty="0"/>
              <a:t>차원</a:t>
            </a:r>
            <a:r>
              <a:rPr lang="en-US" altLang="ko-KR" b="1" dirty="0"/>
              <a:t> </a:t>
            </a:r>
            <a:r>
              <a:rPr lang="ko-KR" altLang="en-US" b="1" dirty="0"/>
              <a:t>축소</a:t>
            </a:r>
          </a:p>
        </p:txBody>
      </p:sp>
      <p:graphicFrame>
        <p:nvGraphicFramePr>
          <p:cNvPr id="281" name="표 280"/>
          <p:cNvGraphicFramePr>
            <a:graphicFrameLocks noGrp="1"/>
          </p:cNvGraphicFramePr>
          <p:nvPr/>
        </p:nvGraphicFramePr>
        <p:xfrm>
          <a:off x="1524000" y="2168860"/>
          <a:ext cx="6096000" cy="4450080"/>
        </p:xfrm>
        <a:graphic>
          <a:graphicData uri="http://schemas.openxmlformats.org/drawingml/2006/table">
            <a:tbl>
              <a:tblPr firstRow="1" bandRow="1">
                <a:tableStyleId>{2B97EFD9-3E4E-4774-82E3-5CA0719C0AE7}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기존 변수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축소된 변수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religion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educarion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job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social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house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health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6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b="1">
                          <a:solidFill>
                            <a:schemeClr val="dk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b="1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명목형 변수 분포 그래프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42" name="직사각형 241"/>
          <p:cNvSpPr/>
          <p:nvPr/>
        </p:nvSpPr>
        <p:spPr>
          <a:xfrm>
            <a:off x="6850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44" name="직사각형 243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5" name="자유형: 도형 244"/>
          <p:cNvSpPr/>
          <p:nvPr/>
        </p:nvSpPr>
        <p:spPr>
          <a:xfrm>
            <a:off x="4572000" y="548680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  <p:sp>
        <p:nvSpPr>
          <p:cNvPr id="246" name="모서리가 둥근 직사각형 39"/>
          <p:cNvSpPr/>
          <p:nvPr/>
        </p:nvSpPr>
        <p:spPr>
          <a:xfrm>
            <a:off x="251520" y="1362432"/>
            <a:ext cx="2966267" cy="554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MIN</a:t>
            </a:r>
            <a:r>
              <a:rPr lang="ko-KR" altLang="en-US" b="1"/>
              <a:t> </a:t>
            </a:r>
            <a:r>
              <a:rPr lang="en-US" altLang="ko-KR" b="1"/>
              <a:t>-</a:t>
            </a:r>
            <a:r>
              <a:rPr lang="ko-KR" altLang="en-US" b="1"/>
              <a:t> </a:t>
            </a:r>
            <a:r>
              <a:rPr lang="en-US" altLang="ko-KR" b="1"/>
              <a:t>MAX </a:t>
            </a:r>
            <a:r>
              <a:rPr lang="ko-KR" altLang="en-US" b="1"/>
              <a:t> 정규화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자유형: 도형 281"/>
              <p:cNvSpPr/>
              <p:nvPr/>
            </p:nvSpPr>
            <p:spPr>
              <a:xfrm>
                <a:off x="350540" y="1988840"/>
                <a:ext cx="2781300" cy="7334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𝑥</m:t>
                      </m:r>
                      <m:acc>
                        <m:accPr>
                          <m:chr m:val="́"/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accPr>
                        <m:e/>
                      </m:acc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−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𝑚𝑖𝑛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𝑚𝑎𝑥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 − 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𝑚𝑖𝑛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:dsp="http://schemas.microsoft.com/office/drawing/2008/diagram" xmlns:dgm="http://schemas.openxmlformats.org/drawingml/2006/diagram" xmlns:c="http://schemas.openxmlformats.org/drawingml/2006/chart" xmlns="">
          <p:sp>
            <p:nvSpPr>
              <p:cNvPr id="282" name=""/>
              <p:cNvSpPr txBox="1"/>
              <p:nvPr/>
            </p:nvSpPr>
            <p:spPr>
              <a:xfrm>
                <a:off x="350540" y="1988840"/>
                <a:ext cx="2781300" cy="7334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p:pic>
        <p:nvPicPr>
          <p:cNvPr id="283" name="그림 28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380216" y="2708920"/>
            <a:ext cx="6763783" cy="4149080"/>
          </a:xfrm>
          <a:prstGeom prst="rect">
            <a:avLst/>
          </a:prstGeom>
        </p:spPr>
      </p:pic>
      <p:pic>
        <p:nvPicPr>
          <p:cNvPr id="284" name="그림 28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380194" y="2708906"/>
            <a:ext cx="6763805" cy="4149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반응변수와의 상관관계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변수 </a:t>
            </a:r>
          </a:p>
        </p:txBody>
      </p:sp>
      <p:grpSp>
        <p:nvGrpSpPr>
          <p:cNvPr id="242" name="그룹 241"/>
          <p:cNvGrpSpPr/>
          <p:nvPr/>
        </p:nvGrpSpPr>
        <p:grpSpPr>
          <a:xfrm>
            <a:off x="4572000" y="548672"/>
            <a:ext cx="4572000" cy="1116131"/>
            <a:chOff x="4572000" y="548672"/>
            <a:chExt cx="4572000" cy="1116131"/>
          </a:xfrm>
        </p:grpSpPr>
        <p:sp>
          <p:nvSpPr>
            <p:cNvPr id="161" name="자유형: 도형 160"/>
            <p:cNvSpPr/>
            <p:nvPr/>
          </p:nvSpPr>
          <p:spPr>
            <a:xfrm>
              <a:off x="6850513" y="566416"/>
              <a:ext cx="2293486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4.</a:t>
              </a:r>
              <a:r>
                <a:rPr lang="ko-KR" altLang="en-US" b="1">
                  <a:solidFill>
                    <a:schemeClr val="dk1"/>
                  </a:solidFill>
                </a:rPr>
                <a:t> 주요변수 후보</a:t>
              </a: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572000" y="548672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3.</a:t>
              </a:r>
              <a:r>
                <a:rPr lang="ko-KR" altLang="en-US" b="1">
                  <a:solidFill>
                    <a:schemeClr val="dk1"/>
                  </a:solidFill>
                </a:rPr>
                <a:t> 데이터 변환</a:t>
              </a:r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graphicFrame>
        <p:nvGraphicFramePr>
          <p:cNvPr id="241" name="차트 240"/>
          <p:cNvGraphicFramePr/>
          <p:nvPr/>
        </p:nvGraphicFramePr>
        <p:xfrm>
          <a:off x="1472208" y="1916832"/>
          <a:ext cx="6199584" cy="46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3456384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ⅰ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  <a:r>
              <a:rPr lang="en-US" altLang="ko-KR" b="1"/>
              <a:t>PPERSAUT : </a:t>
            </a:r>
            <a:r>
              <a:rPr lang="ko-KR" altLang="en-US" b="1"/>
              <a:t>자동차 보험금</a:t>
            </a:r>
          </a:p>
        </p:txBody>
      </p:sp>
      <p:pic>
        <p:nvPicPr>
          <p:cNvPr id="245" name="그림 2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711" y="1880828"/>
            <a:ext cx="8756575" cy="4572508"/>
          </a:xfrm>
          <a:prstGeom prst="rect">
            <a:avLst/>
          </a:prstGeom>
        </p:spPr>
      </p:pic>
      <p:sp>
        <p:nvSpPr>
          <p:cNvPr id="247" name="자유형: 도형 246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48" name="직사각형 247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610692" y="1724791"/>
            <a:ext cx="2698433" cy="555928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r">
              <a:defRPr/>
            </a:pPr>
            <a:r>
              <a:rPr lang="en-US" altLang="ko-KR" sz="34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CONTENTS</a:t>
            </a:r>
            <a:endParaRPr lang="ko-KR" altLang="en-US" sz="3400" spc="-5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0692" y="2316975"/>
            <a:ext cx="2698433" cy="1014504"/>
          </a:xfrm>
          <a:prstGeom prst="rect">
            <a:avLst/>
          </a:prstGeom>
          <a:noFill/>
        </p:spPr>
        <p:txBody>
          <a:bodyPr wrap="none" anchor="t">
            <a:no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ko-KR" altLang="en-US" spc="-5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rPr>
              <a:t>목차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4572000" y="3109258"/>
            <a:ext cx="4572000" cy="365462"/>
            <a:chOff x="3604338" y="2948357"/>
            <a:chExt cx="3971527" cy="365462"/>
          </a:xfrm>
        </p:grpSpPr>
        <p:sp>
          <p:nvSpPr>
            <p:cNvPr id="24" name="TextBox 23"/>
            <p:cNvSpPr txBox="1"/>
            <p:nvPr/>
          </p:nvSpPr>
          <p:spPr>
            <a:xfrm>
              <a:off x="3986074" y="2948357"/>
              <a:ext cx="3589789" cy="36546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  <a:defRPr/>
              </a:pPr>
              <a:r>
                <a:rPr lang="ko-KR" altLang="en-US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+mn-cs"/>
                </a:rPr>
                <a:t>데이터 설명 </a:t>
              </a:r>
              <a:r>
                <a:rPr lang="en-US" altLang="ko-KR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+mn-cs"/>
                </a:rPr>
                <a:t>&amp;</a:t>
              </a:r>
              <a:r>
                <a:rPr lang="ko-KR" altLang="en-US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+mn-cs"/>
                </a:rPr>
                <a:t> 분석 목적 및 방법</a:t>
              </a: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/>
            <a:srcRect t="4230" b="82420"/>
            <a:stretch>
              <a:fillRect/>
            </a:stretch>
          </p:blipFill>
          <p:spPr>
            <a:xfrm>
              <a:off x="3604338" y="3004298"/>
              <a:ext cx="548688" cy="290692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4572000" y="3587299"/>
            <a:ext cx="4572000" cy="400110"/>
            <a:chOff x="3604338" y="3356730"/>
            <a:chExt cx="3971527" cy="400110"/>
          </a:xfrm>
        </p:grpSpPr>
        <p:sp>
          <p:nvSpPr>
            <p:cNvPr id="34" name="TextBox 33"/>
            <p:cNvSpPr txBox="1"/>
            <p:nvPr/>
          </p:nvSpPr>
          <p:spPr>
            <a:xfrm>
              <a:off x="3986074" y="3356730"/>
              <a:ext cx="3589789" cy="363671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  <a:defRPr/>
              </a:pPr>
              <a:r>
                <a:rPr lang="en-US" altLang="ko-KR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+mn-cs"/>
                </a:rPr>
                <a:t>EDA &amp; </a:t>
              </a:r>
              <a:r>
                <a:rPr lang="ko-KR" altLang="en-US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+mn-cs"/>
                </a:rPr>
                <a:t>데이터</a:t>
              </a:r>
              <a:r>
                <a:rPr lang="en-US" altLang="ko-KR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ko-KR" altLang="en-US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+mn-cs"/>
                </a:rPr>
                <a:t>전처리</a:t>
              </a: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/>
            <a:srcRect t="22230" b="64440"/>
            <a:stretch>
              <a:fillRect/>
            </a:stretch>
          </p:blipFill>
          <p:spPr>
            <a:xfrm>
              <a:off x="3604338" y="3396092"/>
              <a:ext cx="548688" cy="290083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4572000" y="4065341"/>
            <a:ext cx="4572000" cy="695254"/>
            <a:chOff x="3604338" y="3765104"/>
            <a:chExt cx="3971527" cy="695254"/>
          </a:xfrm>
        </p:grpSpPr>
        <p:sp>
          <p:nvSpPr>
            <p:cNvPr id="37" name="TextBox 36"/>
            <p:cNvSpPr txBox="1"/>
            <p:nvPr/>
          </p:nvSpPr>
          <p:spPr>
            <a:xfrm>
              <a:off x="3986074" y="3765104"/>
              <a:ext cx="3589789" cy="361879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  <a:defRPr/>
              </a:pPr>
              <a:r>
                <a:rPr lang="en-US" altLang="ko-KR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+mn-cs"/>
                </a:rPr>
                <a:t>Under Sampling &amp; </a:t>
              </a:r>
              <a:r>
                <a:rPr lang="ko-KR" altLang="en-US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+mn-cs"/>
                </a:rPr>
                <a:t>변수 선택</a:t>
              </a: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3"/>
            <a:srcRect t="41250" b="45330"/>
            <a:stretch>
              <a:fillRect/>
            </a:stretch>
          </p:blipFill>
          <p:spPr>
            <a:xfrm>
              <a:off x="3604338" y="3810001"/>
              <a:ext cx="548688" cy="292100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4572000" y="4543381"/>
            <a:ext cx="4572000" cy="388664"/>
            <a:chOff x="3604338" y="4173476"/>
            <a:chExt cx="3971527" cy="388664"/>
          </a:xfrm>
        </p:grpSpPr>
        <p:sp>
          <p:nvSpPr>
            <p:cNvPr id="40" name="TextBox 39"/>
            <p:cNvSpPr txBox="1"/>
            <p:nvPr/>
          </p:nvSpPr>
          <p:spPr>
            <a:xfrm>
              <a:off x="3986074" y="4173476"/>
              <a:ext cx="3589789" cy="360089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  <a:defRPr/>
              </a:pPr>
              <a:r>
                <a:rPr lang="ko-KR" altLang="en-US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+mn-cs"/>
                </a:rPr>
                <a:t>모형 구축</a:t>
              </a: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3"/>
            <a:srcRect t="60360" b="25180"/>
            <a:stretch>
              <a:fillRect/>
            </a:stretch>
          </p:blipFill>
          <p:spPr>
            <a:xfrm>
              <a:off x="3604338" y="4225927"/>
              <a:ext cx="548688" cy="314711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4572000" y="5021422"/>
            <a:ext cx="4572000" cy="386873"/>
            <a:chOff x="3604338" y="4581849"/>
            <a:chExt cx="3971527" cy="386873"/>
          </a:xfrm>
        </p:grpSpPr>
        <p:sp>
          <p:nvSpPr>
            <p:cNvPr id="43" name="TextBox 42"/>
            <p:cNvSpPr txBox="1"/>
            <p:nvPr/>
          </p:nvSpPr>
          <p:spPr>
            <a:xfrm>
              <a:off x="3986074" y="4581852"/>
              <a:ext cx="3589789" cy="358298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  <a:defRPr/>
              </a:pPr>
              <a:r>
                <a:rPr lang="ko-KR" altLang="en-US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+mn-cs"/>
                </a:rPr>
                <a:t>모형 평가 </a:t>
              </a:r>
              <a:r>
                <a:rPr lang="en-US" altLang="ko-KR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+mn-cs"/>
                </a:rPr>
                <a:t>&amp;</a:t>
              </a:r>
              <a:r>
                <a:rPr lang="ko-KR" altLang="en-US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+mn-cs"/>
                </a:rPr>
                <a:t> 결론</a:t>
              </a:r>
              <a:endParaRPr lang="en-US" altLang="ko-KR" spc="-5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3"/>
            <a:srcRect t="79180" b="7400"/>
            <a:stretch>
              <a:fillRect/>
            </a:stretch>
          </p:blipFill>
          <p:spPr>
            <a:xfrm>
              <a:off x="3604338" y="4635500"/>
              <a:ext cx="548688" cy="2921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3456384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ⅰ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  <a:r>
              <a:rPr lang="en-US" altLang="ko-KR" b="1"/>
              <a:t>PPERSAUT : </a:t>
            </a:r>
            <a:r>
              <a:rPr lang="ko-KR" altLang="en-US" b="1"/>
              <a:t>자동차 보험금</a:t>
            </a:r>
          </a:p>
        </p:txBody>
      </p:sp>
      <p:pic>
        <p:nvPicPr>
          <p:cNvPr id="247" name="그림 2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764" y="1838749"/>
            <a:ext cx="8820472" cy="4650590"/>
          </a:xfrm>
          <a:prstGeom prst="rect">
            <a:avLst/>
          </a:prstGeom>
        </p:spPr>
      </p:pic>
      <p:sp>
        <p:nvSpPr>
          <p:cNvPr id="249" name="별: 꼭짓점 5개 248"/>
          <p:cNvSpPr/>
          <p:nvPr/>
        </p:nvSpPr>
        <p:spPr>
          <a:xfrm>
            <a:off x="6372200" y="2636912"/>
            <a:ext cx="756084" cy="79208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C49DD6"/>
          </a:solidFill>
          <a:ln>
            <a:solidFill>
              <a:srgbClr val="783E9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0" name="자유형: 도형 249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51" name="직사각형 250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3456384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ⅰ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  <a:r>
              <a:rPr lang="en-US" altLang="ko-KR" b="1"/>
              <a:t>PPERSAUT : </a:t>
            </a:r>
            <a:r>
              <a:rPr lang="ko-KR" altLang="en-US" b="1"/>
              <a:t>자동차 보험금</a:t>
            </a:r>
          </a:p>
        </p:txBody>
      </p:sp>
      <p:graphicFrame>
        <p:nvGraphicFramePr>
          <p:cNvPr id="248" name="표 247"/>
          <p:cNvGraphicFramePr>
            <a:graphicFrameLocks noGrp="1"/>
          </p:cNvGraphicFramePr>
          <p:nvPr/>
        </p:nvGraphicFramePr>
        <p:xfrm>
          <a:off x="1524000" y="2334488"/>
          <a:ext cx="6096000" cy="2966720"/>
        </p:xfrm>
        <a:graphic>
          <a:graphicData uri="http://schemas.openxmlformats.org/drawingml/2006/table">
            <a:tbl>
              <a:tblPr firstRow="1" bandRow="1">
                <a:tableStyleId>{2B97EFD9-3E4E-4774-82E3-5CA0719C0AE7}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PPERSAUT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관측값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odds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4825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750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1013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3910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7500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2" name="자유형: 도형 251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3996444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ⅱ.</a:t>
            </a:r>
            <a:r>
              <a:rPr lang="ko-KR" altLang="en-US" b="1"/>
              <a:t> </a:t>
            </a:r>
            <a:r>
              <a:rPr lang="en-US" altLang="ko-KR" b="1"/>
              <a:t>APERSAUT : </a:t>
            </a:r>
            <a:r>
              <a:rPr lang="ko-KR" altLang="en-US" b="1"/>
              <a:t>자동차 보험</a:t>
            </a:r>
            <a:r>
              <a:rPr lang="en-US" altLang="ko-KR" b="1"/>
              <a:t> </a:t>
            </a:r>
            <a:r>
              <a:rPr lang="ko-KR" altLang="en-US" b="1"/>
              <a:t>개수</a:t>
            </a:r>
          </a:p>
        </p:txBody>
      </p:sp>
      <p:pic>
        <p:nvPicPr>
          <p:cNvPr id="252" name="그림 25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672" y="1870960"/>
            <a:ext cx="8756655" cy="4834403"/>
          </a:xfrm>
          <a:prstGeom prst="rect">
            <a:avLst/>
          </a:prstGeom>
        </p:spPr>
      </p:pic>
      <p:sp>
        <p:nvSpPr>
          <p:cNvPr id="253" name="자유형: 도형 252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3996444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ⅱ.</a:t>
            </a:r>
            <a:r>
              <a:rPr lang="ko-KR" altLang="en-US" b="1"/>
              <a:t> </a:t>
            </a:r>
            <a:r>
              <a:rPr lang="en-US" altLang="ko-KR" b="1"/>
              <a:t>APERSAUT : </a:t>
            </a:r>
            <a:r>
              <a:rPr lang="ko-KR" altLang="en-US" b="1"/>
              <a:t>자동차 보험</a:t>
            </a:r>
            <a:r>
              <a:rPr lang="en-US" altLang="ko-KR" b="1"/>
              <a:t> </a:t>
            </a:r>
            <a:r>
              <a:rPr lang="ko-KR" altLang="en-US" b="1"/>
              <a:t>개수</a:t>
            </a:r>
          </a:p>
        </p:txBody>
      </p:sp>
      <p:pic>
        <p:nvPicPr>
          <p:cNvPr id="253" name="그림 2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808" y="1892472"/>
            <a:ext cx="8820383" cy="4884899"/>
          </a:xfrm>
          <a:prstGeom prst="rect">
            <a:avLst/>
          </a:prstGeom>
        </p:spPr>
      </p:pic>
      <p:sp>
        <p:nvSpPr>
          <p:cNvPr id="255" name="별: 꼭짓점 5개 254"/>
          <p:cNvSpPr/>
          <p:nvPr/>
        </p:nvSpPr>
        <p:spPr>
          <a:xfrm>
            <a:off x="6048164" y="2348880"/>
            <a:ext cx="756084" cy="79208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C49DD6"/>
          </a:solidFill>
          <a:ln>
            <a:solidFill>
              <a:srgbClr val="783E9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6" name="자유형: 도형 255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57" name="직사각형 256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3996444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ⅱ.</a:t>
            </a:r>
            <a:r>
              <a:rPr lang="ko-KR" altLang="en-US" b="1"/>
              <a:t> </a:t>
            </a:r>
            <a:r>
              <a:rPr lang="en-US" altLang="ko-KR" b="1"/>
              <a:t>APERSAUT : </a:t>
            </a:r>
            <a:r>
              <a:rPr lang="ko-KR" altLang="en-US" b="1"/>
              <a:t>자동차 보험</a:t>
            </a:r>
            <a:r>
              <a:rPr lang="en-US" altLang="ko-KR" b="1"/>
              <a:t> </a:t>
            </a:r>
            <a:r>
              <a:rPr lang="ko-KR" altLang="en-US" b="1"/>
              <a:t>개수</a:t>
            </a:r>
          </a:p>
        </p:txBody>
      </p:sp>
      <p:graphicFrame>
        <p:nvGraphicFramePr>
          <p:cNvPr id="254" name="표 253"/>
          <p:cNvGraphicFramePr>
            <a:graphicFrameLocks noGrp="1"/>
          </p:cNvGraphicFramePr>
          <p:nvPr/>
        </p:nvGraphicFramePr>
        <p:xfrm>
          <a:off x="1524000" y="2334488"/>
          <a:ext cx="6096000" cy="3708400"/>
        </p:xfrm>
        <a:graphic>
          <a:graphicData uri="http://schemas.openxmlformats.org/drawingml/2006/table">
            <a:tbl>
              <a:tblPr firstRow="1" bandRow="1">
                <a:tableStyleId>{2B97EFD9-3E4E-4774-82E3-5CA0719C0AE7}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APERSAUT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관측값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odds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4825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4580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0.094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384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0.164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5" name="자유형: 도형 254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56" name="직사각형 255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3996444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ⅲ.</a:t>
            </a:r>
            <a:r>
              <a:rPr lang="ko-KR" altLang="en-US" b="1"/>
              <a:t> </a:t>
            </a:r>
            <a:r>
              <a:rPr lang="en-US" altLang="ko-KR" b="1"/>
              <a:t>PWAPART : </a:t>
            </a:r>
            <a:r>
              <a:rPr lang="ko-KR" altLang="en-US" b="1"/>
              <a:t>개인</a:t>
            </a:r>
            <a:r>
              <a:rPr lang="en-US" altLang="ko-KR" b="1"/>
              <a:t> </a:t>
            </a:r>
            <a:r>
              <a:rPr lang="ko-KR" altLang="en-US" b="1"/>
              <a:t>제 </a:t>
            </a:r>
            <a:r>
              <a:rPr lang="en-US" altLang="ko-KR" b="1"/>
              <a:t>3</a:t>
            </a:r>
            <a:r>
              <a:rPr lang="ko-KR" altLang="en-US" b="1"/>
              <a:t>자 보험금</a:t>
            </a:r>
          </a:p>
        </p:txBody>
      </p:sp>
      <p:pic>
        <p:nvPicPr>
          <p:cNvPr id="253" name="그림 2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672" y="1906964"/>
            <a:ext cx="8756655" cy="4834403"/>
          </a:xfrm>
          <a:prstGeom prst="rect">
            <a:avLst/>
          </a:prstGeom>
        </p:spPr>
      </p:pic>
      <p:sp>
        <p:nvSpPr>
          <p:cNvPr id="254" name="자유형: 도형 253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55" name="직사각형 254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3996444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ⅲ.</a:t>
            </a:r>
            <a:r>
              <a:rPr lang="ko-KR" altLang="en-US" b="1"/>
              <a:t> </a:t>
            </a:r>
            <a:r>
              <a:rPr lang="en-US" altLang="ko-KR" b="1"/>
              <a:t>PWAPART : </a:t>
            </a:r>
            <a:r>
              <a:rPr lang="ko-KR" altLang="en-US" b="1"/>
              <a:t>개인</a:t>
            </a:r>
            <a:r>
              <a:rPr lang="en-US" altLang="ko-KR" b="1"/>
              <a:t> </a:t>
            </a:r>
            <a:r>
              <a:rPr lang="ko-KR" altLang="en-US" b="1"/>
              <a:t>제 </a:t>
            </a:r>
            <a:r>
              <a:rPr lang="en-US" altLang="ko-KR" b="1"/>
              <a:t>3</a:t>
            </a:r>
            <a:r>
              <a:rPr lang="ko-KR" altLang="en-US" b="1"/>
              <a:t>자 보험금</a:t>
            </a:r>
          </a:p>
        </p:txBody>
      </p:sp>
      <p:pic>
        <p:nvPicPr>
          <p:cNvPr id="254" name="그림 25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808" y="1856468"/>
            <a:ext cx="8820383" cy="4884899"/>
          </a:xfrm>
          <a:prstGeom prst="rect">
            <a:avLst/>
          </a:prstGeom>
        </p:spPr>
      </p:pic>
      <p:sp>
        <p:nvSpPr>
          <p:cNvPr id="255" name="별: 꼭짓점 5개 254"/>
          <p:cNvSpPr/>
          <p:nvPr/>
        </p:nvSpPr>
        <p:spPr>
          <a:xfrm>
            <a:off x="6732240" y="2276872"/>
            <a:ext cx="756084" cy="79208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C49DD6"/>
          </a:solidFill>
          <a:ln>
            <a:solidFill>
              <a:srgbClr val="783E9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6" name="자유형: 도형 255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57" name="직사각형 256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3996444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ⅲ.</a:t>
            </a:r>
            <a:r>
              <a:rPr lang="ko-KR" altLang="en-US" b="1"/>
              <a:t> </a:t>
            </a:r>
            <a:r>
              <a:rPr lang="en-US" altLang="ko-KR" b="1"/>
              <a:t>PWAPART : </a:t>
            </a:r>
            <a:r>
              <a:rPr lang="ko-KR" altLang="en-US" b="1"/>
              <a:t>개인</a:t>
            </a:r>
            <a:r>
              <a:rPr lang="en-US" altLang="ko-KR" b="1"/>
              <a:t> </a:t>
            </a:r>
            <a:r>
              <a:rPr lang="ko-KR" altLang="en-US" b="1"/>
              <a:t>제 </a:t>
            </a:r>
            <a:r>
              <a:rPr lang="en-US" altLang="ko-KR" b="1"/>
              <a:t>3</a:t>
            </a:r>
            <a:r>
              <a:rPr lang="ko-KR" altLang="en-US" b="1"/>
              <a:t>자 보험금</a:t>
            </a:r>
          </a:p>
        </p:txBody>
      </p:sp>
      <p:graphicFrame>
        <p:nvGraphicFramePr>
          <p:cNvPr id="255" name="표 254"/>
          <p:cNvGraphicFramePr>
            <a:graphicFrameLocks noGrp="1"/>
          </p:cNvGraphicFramePr>
          <p:nvPr/>
        </p:nvGraphicFramePr>
        <p:xfrm>
          <a:off x="1524000" y="2334488"/>
          <a:ext cx="6096000" cy="1850596"/>
        </p:xfrm>
        <a:graphic>
          <a:graphicData uri="http://schemas.openxmlformats.org/drawingml/2006/table">
            <a:tbl>
              <a:tblPr firstRow="1" bandRow="1">
                <a:tableStyleId>{2B97EFD9-3E4E-4774-82E3-5CA0719C0AE7}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APERSAUT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관측값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odds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5903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" name="자유형: 도형 255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57" name="직사각형 256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4428492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ⅳ.</a:t>
            </a:r>
            <a:r>
              <a:rPr lang="ko-KR" altLang="en-US" b="1"/>
              <a:t> </a:t>
            </a:r>
            <a:r>
              <a:rPr lang="en-US" altLang="ko-KR" b="1"/>
              <a:t>AWAPART : </a:t>
            </a:r>
            <a:r>
              <a:rPr lang="ko-KR" altLang="en-US" b="1"/>
              <a:t>개인</a:t>
            </a:r>
            <a:r>
              <a:rPr lang="en-US" altLang="ko-KR" b="1"/>
              <a:t> </a:t>
            </a:r>
            <a:r>
              <a:rPr lang="ko-KR" altLang="en-US" b="1"/>
              <a:t>제 </a:t>
            </a:r>
            <a:r>
              <a:rPr lang="en-US" altLang="ko-KR" b="1"/>
              <a:t>3</a:t>
            </a:r>
            <a:r>
              <a:rPr lang="ko-KR" altLang="en-US" b="1"/>
              <a:t>자 보험개수</a:t>
            </a:r>
          </a:p>
        </p:txBody>
      </p:sp>
      <p:pic>
        <p:nvPicPr>
          <p:cNvPr id="255" name="그림 2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672" y="1870959"/>
            <a:ext cx="8756655" cy="4834403"/>
          </a:xfrm>
          <a:prstGeom prst="rect">
            <a:avLst/>
          </a:prstGeom>
        </p:spPr>
      </p:pic>
      <p:sp>
        <p:nvSpPr>
          <p:cNvPr id="256" name="자유형: 도형 255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57" name="직사각형 256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4428492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ⅳ.</a:t>
            </a:r>
            <a:r>
              <a:rPr lang="ko-KR" altLang="en-US" b="1"/>
              <a:t> </a:t>
            </a:r>
            <a:r>
              <a:rPr lang="en-US" altLang="ko-KR" b="1"/>
              <a:t>AWAPART : </a:t>
            </a:r>
            <a:r>
              <a:rPr lang="ko-KR" altLang="en-US" b="1"/>
              <a:t>개인</a:t>
            </a:r>
            <a:r>
              <a:rPr lang="en-US" altLang="ko-KR" b="1"/>
              <a:t> </a:t>
            </a:r>
            <a:r>
              <a:rPr lang="ko-KR" altLang="en-US" b="1"/>
              <a:t>제 </a:t>
            </a:r>
            <a:r>
              <a:rPr lang="en-US" altLang="ko-KR" b="1"/>
              <a:t>3</a:t>
            </a:r>
            <a:r>
              <a:rPr lang="ko-KR" altLang="en-US" b="1"/>
              <a:t>자 보험개수</a:t>
            </a:r>
          </a:p>
        </p:txBody>
      </p:sp>
      <p:pic>
        <p:nvPicPr>
          <p:cNvPr id="256" name="그림 2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808" y="1892472"/>
            <a:ext cx="8820383" cy="4884899"/>
          </a:xfrm>
          <a:prstGeom prst="rect">
            <a:avLst/>
          </a:prstGeom>
        </p:spPr>
      </p:pic>
      <p:sp>
        <p:nvSpPr>
          <p:cNvPr id="257" name="별: 꼭짓점 5개 256"/>
          <p:cNvSpPr/>
          <p:nvPr/>
        </p:nvSpPr>
        <p:spPr>
          <a:xfrm>
            <a:off x="8028384" y="2312876"/>
            <a:ext cx="756084" cy="79208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C49DD6"/>
          </a:solidFill>
          <a:ln>
            <a:solidFill>
              <a:srgbClr val="783E9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8" name="자유형: 도형 257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59" name="직사각형 258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3912886" y="3273710"/>
            <a:ext cx="1318229" cy="1380728"/>
            <a:chOff x="1333416" y="3304706"/>
            <a:chExt cx="1576252" cy="1650983"/>
          </a:xfrm>
        </p:grpSpPr>
        <p:grpSp>
          <p:nvGrpSpPr>
            <p:cNvPr id="38" name="그룹 37"/>
            <p:cNvGrpSpPr/>
            <p:nvPr/>
          </p:nvGrpSpPr>
          <p:grpSpPr>
            <a:xfrm>
              <a:off x="1333480" y="3304706"/>
              <a:ext cx="1576124" cy="1650983"/>
              <a:chOff x="1334548" y="3308862"/>
              <a:chExt cx="1576124" cy="1650983"/>
            </a:xfrm>
          </p:grpSpPr>
          <p:sp>
            <p:nvSpPr>
              <p:cNvPr id="35" name="타원 34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36" name="이등변 삼각형 35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333416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분석 목적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662281" y="3273710"/>
            <a:ext cx="1318229" cy="1380728"/>
            <a:chOff x="1333416" y="3304706"/>
            <a:chExt cx="1576252" cy="1650983"/>
          </a:xfrm>
        </p:grpSpPr>
        <p:grpSp>
          <p:nvGrpSpPr>
            <p:cNvPr id="41" name="그룹 40"/>
            <p:cNvGrpSpPr/>
            <p:nvPr/>
          </p:nvGrpSpPr>
          <p:grpSpPr>
            <a:xfrm>
              <a:off x="1333480" y="3304706"/>
              <a:ext cx="1576124" cy="1650983"/>
              <a:chOff x="1334548" y="3308862"/>
              <a:chExt cx="1576124" cy="1650983"/>
            </a:xfrm>
          </p:grpSpPr>
          <p:sp>
            <p:nvSpPr>
              <p:cNvPr id="43" name="타원 42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44" name="이등변 삼각형 43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333416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분석 방법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163490" y="3273710"/>
            <a:ext cx="1318229" cy="1380728"/>
            <a:chOff x="1333415" y="3304706"/>
            <a:chExt cx="1576252" cy="1650983"/>
          </a:xfrm>
        </p:grpSpPr>
        <p:grpSp>
          <p:nvGrpSpPr>
            <p:cNvPr id="48" name="그룹 47"/>
            <p:cNvGrpSpPr/>
            <p:nvPr/>
          </p:nvGrpSpPr>
          <p:grpSpPr>
            <a:xfrm>
              <a:off x="1333479" y="3304706"/>
              <a:ext cx="1576124" cy="1650983"/>
              <a:chOff x="1334548" y="3308862"/>
              <a:chExt cx="1576124" cy="1650983"/>
            </a:xfrm>
          </p:grpSpPr>
          <p:sp>
            <p:nvSpPr>
              <p:cNvPr id="50" name="타원 49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1" name="이등변 삼각형 50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333415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데이터 설명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7564" y="1932616"/>
            <a:ext cx="8244915" cy="558438"/>
          </a:xfrm>
          <a:prstGeom prst="rect">
            <a:avLst/>
          </a:prstGeom>
          <a:noFill/>
        </p:spPr>
        <p:txBody>
          <a:bodyPr wrap="none" lIns="0" tIns="36000" rIns="0" bIns="0" anchor="ctr">
            <a:noAutofit/>
          </a:bodyPr>
          <a:lstStyle>
            <a:defPPr>
              <a:defRPr lang="ko-KR"/>
            </a:defPPr>
            <a:lvl1pPr algn="ctr">
              <a:defRPr sz="3200" b="1" spc="-6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defRPr>
            </a:lvl1pPr>
          </a:lstStyle>
          <a:p>
            <a:pPr lvl="0">
              <a:defRPr/>
            </a:pPr>
            <a:r>
              <a:rPr lang="ko-KR" altLang="en-US" sz="3600" spc="-50">
                <a:solidFill>
                  <a:schemeClr val="bg1"/>
                </a:solidFill>
              </a:rPr>
              <a:t>Ⅰ</a:t>
            </a:r>
            <a:r>
              <a:rPr lang="en-US" altLang="ko-KR" sz="3600" spc="-50">
                <a:solidFill>
                  <a:schemeClr val="bg1"/>
                </a:solidFill>
              </a:rPr>
              <a:t>.</a:t>
            </a:r>
            <a:r>
              <a:rPr lang="ko-KR" altLang="en-US" sz="3600" spc="-50">
                <a:solidFill>
                  <a:schemeClr val="bg1"/>
                </a:solidFill>
              </a:rPr>
              <a:t> 데이터 설명 </a:t>
            </a:r>
            <a:r>
              <a:rPr lang="en-US" altLang="ko-KR" sz="3600" spc="-50">
                <a:solidFill>
                  <a:schemeClr val="bg1"/>
                </a:solidFill>
              </a:rPr>
              <a:t>&amp;</a:t>
            </a:r>
            <a:r>
              <a:rPr lang="ko-KR" altLang="en-US" sz="3600" spc="-50">
                <a:solidFill>
                  <a:schemeClr val="bg1"/>
                </a:solidFill>
              </a:rPr>
              <a:t> 분석 목적 및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4428492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ⅳ.</a:t>
            </a:r>
            <a:r>
              <a:rPr lang="ko-KR" altLang="en-US" b="1"/>
              <a:t> </a:t>
            </a:r>
            <a:r>
              <a:rPr lang="en-US" altLang="ko-KR" b="1"/>
              <a:t>AWAPART : </a:t>
            </a:r>
            <a:r>
              <a:rPr lang="ko-KR" altLang="en-US" b="1"/>
              <a:t>개인</a:t>
            </a:r>
            <a:r>
              <a:rPr lang="en-US" altLang="ko-KR" b="1"/>
              <a:t> </a:t>
            </a:r>
            <a:r>
              <a:rPr lang="ko-KR" altLang="en-US" b="1"/>
              <a:t>제 </a:t>
            </a:r>
            <a:r>
              <a:rPr lang="en-US" altLang="ko-KR" b="1"/>
              <a:t>3</a:t>
            </a:r>
            <a:r>
              <a:rPr lang="ko-KR" altLang="en-US" b="1"/>
              <a:t>자 보험개수</a:t>
            </a:r>
          </a:p>
        </p:txBody>
      </p:sp>
      <p:graphicFrame>
        <p:nvGraphicFramePr>
          <p:cNvPr id="257" name="표 256"/>
          <p:cNvGraphicFramePr>
            <a:graphicFrameLocks noGrp="1"/>
          </p:cNvGraphicFramePr>
          <p:nvPr/>
        </p:nvGraphicFramePr>
        <p:xfrm>
          <a:off x="1524000" y="2521704"/>
          <a:ext cx="6096000" cy="1483360"/>
        </p:xfrm>
        <a:graphic>
          <a:graphicData uri="http://schemas.openxmlformats.org/drawingml/2006/table">
            <a:tbl>
              <a:tblPr firstRow="1" bandRow="1">
                <a:tableStyleId>{2B97EFD9-3E4E-4774-82E3-5CA0719C0AE7}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APERSAUT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관측값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odds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5903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3909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0.095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8" name="자유형: 도형 257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59" name="직사각형 258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4428492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ⅴ.</a:t>
            </a:r>
            <a:r>
              <a:rPr lang="ko-KR" altLang="en-US" b="1"/>
              <a:t> </a:t>
            </a:r>
            <a:r>
              <a:rPr lang="en-US" altLang="ko-KR" b="1"/>
              <a:t>MKOOPKLA : </a:t>
            </a:r>
            <a:r>
              <a:rPr lang="ko-KR" altLang="en-US" b="1"/>
              <a:t>구매력 비율</a:t>
            </a:r>
          </a:p>
        </p:txBody>
      </p:sp>
      <p:pic>
        <p:nvPicPr>
          <p:cNvPr id="256" name="그림 2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672" y="1726944"/>
            <a:ext cx="8756655" cy="4834403"/>
          </a:xfrm>
          <a:prstGeom prst="rect">
            <a:avLst/>
          </a:prstGeom>
        </p:spPr>
      </p:pic>
      <p:sp>
        <p:nvSpPr>
          <p:cNvPr id="257" name="자유형: 도형 256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58" name="직사각형 257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4428492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ⅴ.</a:t>
            </a:r>
            <a:r>
              <a:rPr lang="ko-KR" altLang="en-US" b="1"/>
              <a:t> </a:t>
            </a:r>
            <a:r>
              <a:rPr lang="en-US" altLang="ko-KR" b="1"/>
              <a:t>MKOOPKLA : </a:t>
            </a:r>
            <a:r>
              <a:rPr lang="ko-KR" altLang="en-US" b="1"/>
              <a:t>구매력 비율</a:t>
            </a:r>
          </a:p>
        </p:txBody>
      </p:sp>
      <p:pic>
        <p:nvPicPr>
          <p:cNvPr id="257" name="그림 2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808" y="1880828"/>
            <a:ext cx="8820383" cy="4884899"/>
          </a:xfrm>
          <a:prstGeom prst="rect">
            <a:avLst/>
          </a:prstGeom>
        </p:spPr>
      </p:pic>
      <p:sp>
        <p:nvSpPr>
          <p:cNvPr id="259" name="별: 꼭짓점 5개 258"/>
          <p:cNvSpPr/>
          <p:nvPr/>
        </p:nvSpPr>
        <p:spPr>
          <a:xfrm>
            <a:off x="7848364" y="3861047"/>
            <a:ext cx="756084" cy="79208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C49DD6"/>
          </a:solidFill>
          <a:ln>
            <a:solidFill>
              <a:srgbClr val="783E9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0" name="자유형: 도형 259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4428492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ⅴ.</a:t>
            </a:r>
            <a:r>
              <a:rPr lang="ko-KR" altLang="en-US" b="1"/>
              <a:t> </a:t>
            </a:r>
            <a:r>
              <a:rPr lang="en-US" altLang="ko-KR" b="1"/>
              <a:t>MKOOPKLA : </a:t>
            </a:r>
            <a:r>
              <a:rPr lang="ko-KR" altLang="en-US" b="1"/>
              <a:t>구매력 비율</a:t>
            </a:r>
          </a:p>
        </p:txBody>
      </p:sp>
      <p:graphicFrame>
        <p:nvGraphicFramePr>
          <p:cNvPr id="258" name="표 257"/>
          <p:cNvGraphicFramePr>
            <a:graphicFrameLocks noGrp="1"/>
          </p:cNvGraphicFramePr>
          <p:nvPr/>
        </p:nvGraphicFramePr>
        <p:xfrm>
          <a:off x="1524000" y="2334488"/>
          <a:ext cx="6096000" cy="2966720"/>
        </p:xfrm>
        <a:graphic>
          <a:graphicData uri="http://schemas.openxmlformats.org/drawingml/2006/table">
            <a:tbl>
              <a:tblPr firstRow="1" bandRow="1">
                <a:tableStyleId>{2B97EFD9-3E4E-4774-82E3-5CA0719C0AE7}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PPERSAUT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관측값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odds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731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2556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1539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1902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1587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0.153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730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0.115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9" name="자유형: 도형 258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60" name="직사각형 259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4428492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ⅵ.</a:t>
            </a:r>
            <a:r>
              <a:rPr lang="ko-KR" altLang="en-US" b="1"/>
              <a:t> </a:t>
            </a:r>
            <a:r>
              <a:rPr lang="en-US" altLang="ko-KR" b="1"/>
              <a:t>MAUT1 : </a:t>
            </a:r>
            <a:r>
              <a:rPr lang="ko-KR" altLang="en-US" b="1"/>
              <a:t>자동차</a:t>
            </a:r>
            <a:r>
              <a:rPr lang="en-US" altLang="ko-KR" b="1"/>
              <a:t> 1</a:t>
            </a:r>
            <a:r>
              <a:rPr lang="ko-KR" altLang="en-US" b="1"/>
              <a:t>대 소유 비율</a:t>
            </a:r>
          </a:p>
        </p:txBody>
      </p:sp>
      <p:pic>
        <p:nvPicPr>
          <p:cNvPr id="257" name="그림 2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672" y="1870959"/>
            <a:ext cx="8756655" cy="4834403"/>
          </a:xfrm>
          <a:prstGeom prst="rect">
            <a:avLst/>
          </a:prstGeom>
        </p:spPr>
      </p:pic>
      <p:sp>
        <p:nvSpPr>
          <p:cNvPr id="258" name="자유형: 도형 257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59" name="직사각형 258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4428492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ⅵ.</a:t>
            </a:r>
            <a:r>
              <a:rPr lang="ko-KR" altLang="en-US" b="1"/>
              <a:t> </a:t>
            </a:r>
            <a:r>
              <a:rPr lang="en-US" altLang="ko-KR" b="1"/>
              <a:t>MAUT1 : </a:t>
            </a:r>
            <a:r>
              <a:rPr lang="ko-KR" altLang="en-US" b="1"/>
              <a:t>자동차</a:t>
            </a:r>
            <a:r>
              <a:rPr lang="en-US" altLang="ko-KR" b="1"/>
              <a:t> 1</a:t>
            </a:r>
            <a:r>
              <a:rPr lang="ko-KR" altLang="en-US" b="1"/>
              <a:t>대 소유 비율</a:t>
            </a:r>
          </a:p>
        </p:txBody>
      </p:sp>
      <p:pic>
        <p:nvPicPr>
          <p:cNvPr id="258" name="그림 25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808" y="1820464"/>
            <a:ext cx="8820383" cy="4884899"/>
          </a:xfrm>
          <a:prstGeom prst="rect">
            <a:avLst/>
          </a:prstGeom>
        </p:spPr>
      </p:pic>
      <p:sp>
        <p:nvSpPr>
          <p:cNvPr id="259" name="별: 꼭짓점 5개 258"/>
          <p:cNvSpPr/>
          <p:nvPr/>
        </p:nvSpPr>
        <p:spPr>
          <a:xfrm>
            <a:off x="7452320" y="2348879"/>
            <a:ext cx="756084" cy="79208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C49DD6"/>
          </a:solidFill>
          <a:ln>
            <a:solidFill>
              <a:srgbClr val="783E9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0" name="자유형: 도형 259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4428492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ⅵ.</a:t>
            </a:r>
            <a:r>
              <a:rPr lang="ko-KR" altLang="en-US" b="1"/>
              <a:t> </a:t>
            </a:r>
            <a:r>
              <a:rPr lang="en-US" altLang="ko-KR" b="1"/>
              <a:t>MAUT1 : </a:t>
            </a:r>
            <a:r>
              <a:rPr lang="ko-KR" altLang="en-US" b="1"/>
              <a:t>자동차</a:t>
            </a:r>
            <a:r>
              <a:rPr lang="en-US" altLang="ko-KR" b="1"/>
              <a:t> 1</a:t>
            </a:r>
            <a:r>
              <a:rPr lang="ko-KR" altLang="en-US" b="1"/>
              <a:t>대 소유 비율</a:t>
            </a:r>
          </a:p>
        </p:txBody>
      </p:sp>
      <p:graphicFrame>
        <p:nvGraphicFramePr>
          <p:cNvPr id="259" name="표 258"/>
          <p:cNvGraphicFramePr>
            <a:graphicFrameLocks noGrp="1"/>
          </p:cNvGraphicFramePr>
          <p:nvPr/>
        </p:nvGraphicFramePr>
        <p:xfrm>
          <a:off x="1524000" y="2334488"/>
          <a:ext cx="6096000" cy="3708400"/>
        </p:xfrm>
        <a:graphic>
          <a:graphicData uri="http://schemas.openxmlformats.org/drawingml/2006/table">
            <a:tbl>
              <a:tblPr firstRow="1" bandRow="1">
                <a:tableStyleId>{2B97EFD9-3E4E-4774-82E3-5CA0719C0AE7}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APERSAUT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관측값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odds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740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2822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2338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0.089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435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829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0.097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0" name="자유형: 도형 259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4428492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ⅶ.</a:t>
            </a:r>
            <a:r>
              <a:rPr lang="ko-KR" altLang="en-US" b="1"/>
              <a:t> </a:t>
            </a:r>
            <a:r>
              <a:rPr lang="en-US" altLang="ko-KR" b="1"/>
              <a:t>MRELGE : </a:t>
            </a:r>
            <a:r>
              <a:rPr lang="ko-KR" altLang="en-US" b="1"/>
              <a:t>결혼 비율</a:t>
            </a:r>
          </a:p>
        </p:txBody>
      </p:sp>
      <p:pic>
        <p:nvPicPr>
          <p:cNvPr id="258" name="그림 25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672" y="1952836"/>
            <a:ext cx="8756655" cy="4834403"/>
          </a:xfrm>
          <a:prstGeom prst="rect">
            <a:avLst/>
          </a:prstGeom>
        </p:spPr>
      </p:pic>
      <p:sp>
        <p:nvSpPr>
          <p:cNvPr id="259" name="자유형: 도형 258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60" name="직사각형 259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4428492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ⅶ.</a:t>
            </a:r>
            <a:r>
              <a:rPr lang="ko-KR" altLang="en-US" b="1"/>
              <a:t> </a:t>
            </a:r>
            <a:r>
              <a:rPr lang="en-US" altLang="ko-KR" b="1"/>
              <a:t>MRELGE : </a:t>
            </a:r>
            <a:r>
              <a:rPr lang="ko-KR" altLang="en-US" b="1"/>
              <a:t>결혼 비율</a:t>
            </a:r>
          </a:p>
        </p:txBody>
      </p:sp>
      <p:pic>
        <p:nvPicPr>
          <p:cNvPr id="259" name="그림 25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808" y="1880828"/>
            <a:ext cx="8820383" cy="4884899"/>
          </a:xfrm>
          <a:prstGeom prst="rect">
            <a:avLst/>
          </a:prstGeom>
        </p:spPr>
      </p:pic>
      <p:sp>
        <p:nvSpPr>
          <p:cNvPr id="260" name="별: 꼭짓점 5개 259"/>
          <p:cNvSpPr/>
          <p:nvPr/>
        </p:nvSpPr>
        <p:spPr>
          <a:xfrm>
            <a:off x="7776356" y="2312876"/>
            <a:ext cx="756084" cy="79208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C49DD6"/>
          </a:solidFill>
          <a:ln>
            <a:solidFill>
              <a:srgbClr val="783E9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1" name="자유형: 도형 260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62" name="직사각형 261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4428492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ⅶ.</a:t>
            </a:r>
            <a:r>
              <a:rPr lang="ko-KR" altLang="en-US" b="1"/>
              <a:t> </a:t>
            </a:r>
            <a:r>
              <a:rPr lang="en-US" altLang="ko-KR" b="1"/>
              <a:t>MRELGE : </a:t>
            </a:r>
            <a:r>
              <a:rPr lang="ko-KR" altLang="en-US" b="1"/>
              <a:t>결혼 비율</a:t>
            </a:r>
          </a:p>
        </p:txBody>
      </p:sp>
      <p:graphicFrame>
        <p:nvGraphicFramePr>
          <p:cNvPr id="260" name="표 259"/>
          <p:cNvGraphicFramePr>
            <a:graphicFrameLocks noGrp="1"/>
          </p:cNvGraphicFramePr>
          <p:nvPr/>
        </p:nvGraphicFramePr>
        <p:xfrm>
          <a:off x="1524000" y="2334488"/>
          <a:ext cx="6096000" cy="3708400"/>
        </p:xfrm>
        <a:graphic>
          <a:graphicData uri="http://schemas.openxmlformats.org/drawingml/2006/table">
            <a:tbl>
              <a:tblPr firstRow="1" bandRow="1">
                <a:tableStyleId>{2B97EFD9-3E4E-4774-82E3-5CA0719C0AE7}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APERSAUT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관측값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odds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402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550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1747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2800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0.081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1" name="자유형: 도형 260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62" name="직사각형 261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Ⅰ. 데이터 설명 &amp; 분석 목적 및 방법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0" y="584669"/>
            <a:ext cx="3060382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dk1"/>
                </a:solidFill>
              </a:rPr>
              <a:t>1.</a:t>
            </a:r>
            <a:r>
              <a:rPr lang="ko-KR" altLang="en-US" sz="2000" b="1">
                <a:solidFill>
                  <a:schemeClr val="dk1"/>
                </a:solidFill>
              </a:rPr>
              <a:t> 데이터 설명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3041809" y="584676"/>
            <a:ext cx="3060382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2.</a:t>
            </a:r>
            <a:r>
              <a:rPr lang="ko-KR" altLang="en-US" b="1" dirty="0">
                <a:solidFill>
                  <a:schemeClr val="dk1"/>
                </a:solidFill>
              </a:rPr>
              <a:t> 분석 목적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6083617" y="584676"/>
            <a:ext cx="3060382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분석 방법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23191" y="2060848"/>
            <a:ext cx="6440498" cy="6232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500" b="1">
                <a:ln w="12700" cap="flat" cmpd="sng" algn="ctr">
                  <a:solidFill>
                    <a:schemeClr val="lt1"/>
                  </a:solidFill>
                  <a:prstDash val="solid"/>
                  <a:miter/>
                </a:ln>
                <a:solidFill>
                  <a:srgbClr val="502962"/>
                </a:solidFill>
              </a:rPr>
              <a:t>The Insurance Company Data</a:t>
            </a:r>
          </a:p>
        </p:txBody>
      </p:sp>
      <p:grpSp>
        <p:nvGrpSpPr>
          <p:cNvPr id="180" name="그룹 179"/>
          <p:cNvGrpSpPr/>
          <p:nvPr/>
        </p:nvGrpSpPr>
        <p:grpSpPr>
          <a:xfrm>
            <a:off x="349085" y="3118218"/>
            <a:ext cx="4366931" cy="621563"/>
            <a:chOff x="421093" y="2591413"/>
            <a:chExt cx="4366931" cy="621563"/>
          </a:xfrm>
        </p:grpSpPr>
        <p:sp>
          <p:nvSpPr>
            <p:cNvPr id="171" name="자유형: 도형 170"/>
            <p:cNvSpPr>
              <a:spLocks noEditPoints="1"/>
            </p:cNvSpPr>
            <p:nvPr/>
          </p:nvSpPr>
          <p:spPr>
            <a:xfrm>
              <a:off x="421093" y="2591413"/>
              <a:ext cx="550507" cy="621563"/>
            </a:xfrm>
            <a:custGeom>
              <a:avLst/>
              <a:gdLst>
                <a:gd name="T0" fmla="*/ 1013 w 2028"/>
                <a:gd name="T1" fmla="*/ 960 h 2013"/>
                <a:gd name="T2" fmla="*/ 533 w 2028"/>
                <a:gd name="T3" fmla="*/ 480 h 2013"/>
                <a:gd name="T4" fmla="*/ 1013 w 2028"/>
                <a:gd name="T5" fmla="*/ 0 h 2013"/>
                <a:gd name="T6" fmla="*/ 1493 w 2028"/>
                <a:gd name="T7" fmla="*/ 480 h 2013"/>
                <a:gd name="T8" fmla="*/ 1013 w 2028"/>
                <a:gd name="T9" fmla="*/ 960 h 2013"/>
                <a:gd name="T10" fmla="*/ 1013 w 2028"/>
                <a:gd name="T11" fmla="*/ 133 h 2013"/>
                <a:gd name="T12" fmla="*/ 666 w 2028"/>
                <a:gd name="T13" fmla="*/ 480 h 2013"/>
                <a:gd name="T14" fmla="*/ 1013 w 2028"/>
                <a:gd name="T15" fmla="*/ 827 h 2013"/>
                <a:gd name="T16" fmla="*/ 1360 w 2028"/>
                <a:gd name="T17" fmla="*/ 480 h 2013"/>
                <a:gd name="T18" fmla="*/ 1013 w 2028"/>
                <a:gd name="T19" fmla="*/ 133 h 2013"/>
                <a:gd name="T20" fmla="*/ 2028 w 2028"/>
                <a:gd name="T21" fmla="*/ 2013 h 2013"/>
                <a:gd name="T22" fmla="*/ 0 w 2028"/>
                <a:gd name="T23" fmla="*/ 2013 h 2013"/>
                <a:gd name="T24" fmla="*/ 16 w 2028"/>
                <a:gd name="T25" fmla="*/ 1933 h 2013"/>
                <a:gd name="T26" fmla="*/ 110 w 2028"/>
                <a:gd name="T27" fmla="*/ 1460 h 2013"/>
                <a:gd name="T28" fmla="*/ 1014 w 2028"/>
                <a:gd name="T29" fmla="*/ 1089 h 2013"/>
                <a:gd name="T30" fmla="*/ 1918 w 2028"/>
                <a:gd name="T31" fmla="*/ 1459 h 2013"/>
                <a:gd name="T32" fmla="*/ 2013 w 2028"/>
                <a:gd name="T33" fmla="*/ 1932 h 2013"/>
                <a:gd name="T34" fmla="*/ 2028 w 2028"/>
                <a:gd name="T35" fmla="*/ 2013 h 2013"/>
                <a:gd name="T36" fmla="*/ 161 w 2028"/>
                <a:gd name="T37" fmla="*/ 1880 h 2013"/>
                <a:gd name="T38" fmla="*/ 1865 w 2028"/>
                <a:gd name="T39" fmla="*/ 1880 h 2013"/>
                <a:gd name="T40" fmla="*/ 1786 w 2028"/>
                <a:gd name="T41" fmla="*/ 1488 h 2013"/>
                <a:gd name="T42" fmla="*/ 1013 w 2028"/>
                <a:gd name="T43" fmla="*/ 1223 h 2013"/>
                <a:gd name="T44" fmla="*/ 240 w 2028"/>
                <a:gd name="T45" fmla="*/ 1488 h 2013"/>
                <a:gd name="T46" fmla="*/ 161 w 2028"/>
                <a:gd name="T47" fmla="*/ 1880 h 2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28" h="2013">
                  <a:moveTo>
                    <a:pt x="1013" y="960"/>
                  </a:moveTo>
                  <a:cubicBezTo>
                    <a:pt x="749" y="960"/>
                    <a:pt x="533" y="744"/>
                    <a:pt x="533" y="480"/>
                  </a:cubicBezTo>
                  <a:cubicBezTo>
                    <a:pt x="533" y="216"/>
                    <a:pt x="749" y="0"/>
                    <a:pt x="1013" y="0"/>
                  </a:cubicBezTo>
                  <a:cubicBezTo>
                    <a:pt x="1277" y="0"/>
                    <a:pt x="1493" y="216"/>
                    <a:pt x="1493" y="480"/>
                  </a:cubicBezTo>
                  <a:cubicBezTo>
                    <a:pt x="1493" y="744"/>
                    <a:pt x="1277" y="960"/>
                    <a:pt x="1013" y="960"/>
                  </a:cubicBezTo>
                  <a:close/>
                  <a:moveTo>
                    <a:pt x="1013" y="133"/>
                  </a:moveTo>
                  <a:cubicBezTo>
                    <a:pt x="822" y="133"/>
                    <a:pt x="666" y="289"/>
                    <a:pt x="666" y="480"/>
                  </a:cubicBezTo>
                  <a:cubicBezTo>
                    <a:pt x="666" y="671"/>
                    <a:pt x="822" y="827"/>
                    <a:pt x="1013" y="827"/>
                  </a:cubicBezTo>
                  <a:cubicBezTo>
                    <a:pt x="1204" y="827"/>
                    <a:pt x="1360" y="671"/>
                    <a:pt x="1360" y="480"/>
                  </a:cubicBezTo>
                  <a:cubicBezTo>
                    <a:pt x="1360" y="289"/>
                    <a:pt x="1204" y="133"/>
                    <a:pt x="1013" y="133"/>
                  </a:cubicBezTo>
                  <a:close/>
                  <a:moveTo>
                    <a:pt x="2028" y="2013"/>
                  </a:moveTo>
                  <a:lnTo>
                    <a:pt x="0" y="2013"/>
                  </a:lnTo>
                  <a:lnTo>
                    <a:pt x="16" y="1933"/>
                  </a:lnTo>
                  <a:cubicBezTo>
                    <a:pt x="16" y="1933"/>
                    <a:pt x="88" y="1565"/>
                    <a:pt x="110" y="1460"/>
                  </a:cubicBezTo>
                  <a:cubicBezTo>
                    <a:pt x="152" y="1272"/>
                    <a:pt x="712" y="1089"/>
                    <a:pt x="1014" y="1089"/>
                  </a:cubicBezTo>
                  <a:cubicBezTo>
                    <a:pt x="1317" y="1089"/>
                    <a:pt x="1877" y="1272"/>
                    <a:pt x="1918" y="1459"/>
                  </a:cubicBezTo>
                  <a:cubicBezTo>
                    <a:pt x="1941" y="1564"/>
                    <a:pt x="2013" y="1932"/>
                    <a:pt x="2013" y="1932"/>
                  </a:cubicBezTo>
                  <a:lnTo>
                    <a:pt x="2028" y="2013"/>
                  </a:lnTo>
                  <a:close/>
                  <a:moveTo>
                    <a:pt x="161" y="1880"/>
                  </a:moveTo>
                  <a:lnTo>
                    <a:pt x="1865" y="1880"/>
                  </a:lnTo>
                  <a:cubicBezTo>
                    <a:pt x="1842" y="1767"/>
                    <a:pt x="1802" y="1563"/>
                    <a:pt x="1786" y="1488"/>
                  </a:cubicBezTo>
                  <a:cubicBezTo>
                    <a:pt x="1762" y="1413"/>
                    <a:pt x="1325" y="1223"/>
                    <a:pt x="1013" y="1223"/>
                  </a:cubicBezTo>
                  <a:cubicBezTo>
                    <a:pt x="701" y="1223"/>
                    <a:pt x="264" y="1413"/>
                    <a:pt x="240" y="1488"/>
                  </a:cubicBezTo>
                  <a:cubicBezTo>
                    <a:pt x="224" y="1563"/>
                    <a:pt x="184" y="1767"/>
                    <a:pt x="161" y="188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259632" y="2746643"/>
              <a:ext cx="3528392" cy="366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9822</a:t>
              </a:r>
              <a:r>
                <a:rPr lang="ko-KR" altLang="en-US"/>
                <a:t>명의 고객에 대한 데이터</a:t>
              </a: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359532" y="4113076"/>
            <a:ext cx="4392488" cy="648072"/>
            <a:chOff x="395536" y="3429000"/>
            <a:chExt cx="4392488" cy="648072"/>
          </a:xfrm>
        </p:grpSpPr>
        <p:sp>
          <p:nvSpPr>
            <p:cNvPr id="174" name="자유형: 도형 173"/>
            <p:cNvSpPr>
              <a:spLocks noEditPoints="1"/>
            </p:cNvSpPr>
            <p:nvPr/>
          </p:nvSpPr>
          <p:spPr>
            <a:xfrm>
              <a:off x="395536" y="3429000"/>
              <a:ext cx="612068" cy="648072"/>
            </a:xfrm>
            <a:custGeom>
              <a:avLst/>
              <a:gdLst>
                <a:gd name="T0" fmla="*/ 1884 w 2331"/>
                <a:gd name="T1" fmla="*/ 2228 h 2228"/>
                <a:gd name="T2" fmla="*/ 1165 w 2331"/>
                <a:gd name="T3" fmla="*/ 1736 h 2228"/>
                <a:gd name="T4" fmla="*/ 447 w 2331"/>
                <a:gd name="T5" fmla="*/ 2228 h 2228"/>
                <a:gd name="T6" fmla="*/ 699 w 2331"/>
                <a:gd name="T7" fmla="*/ 1397 h 2228"/>
                <a:gd name="T8" fmla="*/ 0 w 2331"/>
                <a:gd name="T9" fmla="*/ 869 h 2228"/>
                <a:gd name="T10" fmla="*/ 871 w 2331"/>
                <a:gd name="T11" fmla="*/ 856 h 2228"/>
                <a:gd name="T12" fmla="*/ 1165 w 2331"/>
                <a:gd name="T13" fmla="*/ 0 h 2228"/>
                <a:gd name="T14" fmla="*/ 1460 w 2331"/>
                <a:gd name="T15" fmla="*/ 856 h 2228"/>
                <a:gd name="T16" fmla="*/ 2331 w 2331"/>
                <a:gd name="T17" fmla="*/ 869 h 2228"/>
                <a:gd name="T18" fmla="*/ 1632 w 2331"/>
                <a:gd name="T19" fmla="*/ 1397 h 2228"/>
                <a:gd name="T20" fmla="*/ 1884 w 2331"/>
                <a:gd name="T21" fmla="*/ 2228 h 2228"/>
                <a:gd name="T22" fmla="*/ 1165 w 2331"/>
                <a:gd name="T23" fmla="*/ 1574 h 2228"/>
                <a:gd name="T24" fmla="*/ 1647 w 2331"/>
                <a:gd name="T25" fmla="*/ 1904 h 2228"/>
                <a:gd name="T26" fmla="*/ 1477 w 2331"/>
                <a:gd name="T27" fmla="*/ 1346 h 2228"/>
                <a:gd name="T28" fmla="*/ 1940 w 2331"/>
                <a:gd name="T29" fmla="*/ 996 h 2228"/>
                <a:gd name="T30" fmla="*/ 1363 w 2331"/>
                <a:gd name="T31" fmla="*/ 988 h 2228"/>
                <a:gd name="T32" fmla="*/ 1164 w 2331"/>
                <a:gd name="T33" fmla="*/ 409 h 2228"/>
                <a:gd name="T34" fmla="*/ 965 w 2331"/>
                <a:gd name="T35" fmla="*/ 988 h 2228"/>
                <a:gd name="T36" fmla="*/ 388 w 2331"/>
                <a:gd name="T37" fmla="*/ 996 h 2228"/>
                <a:gd name="T38" fmla="*/ 851 w 2331"/>
                <a:gd name="T39" fmla="*/ 1346 h 2228"/>
                <a:gd name="T40" fmla="*/ 681 w 2331"/>
                <a:gd name="T41" fmla="*/ 1904 h 2228"/>
                <a:gd name="T42" fmla="*/ 1165 w 2331"/>
                <a:gd name="T43" fmla="*/ 1574 h 2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31" h="2228">
                  <a:moveTo>
                    <a:pt x="1884" y="2228"/>
                  </a:moveTo>
                  <a:lnTo>
                    <a:pt x="1165" y="1736"/>
                  </a:lnTo>
                  <a:lnTo>
                    <a:pt x="447" y="2228"/>
                  </a:lnTo>
                  <a:lnTo>
                    <a:pt x="699" y="1397"/>
                  </a:lnTo>
                  <a:lnTo>
                    <a:pt x="0" y="869"/>
                  </a:lnTo>
                  <a:lnTo>
                    <a:pt x="871" y="856"/>
                  </a:lnTo>
                  <a:lnTo>
                    <a:pt x="1165" y="0"/>
                  </a:lnTo>
                  <a:lnTo>
                    <a:pt x="1460" y="856"/>
                  </a:lnTo>
                  <a:lnTo>
                    <a:pt x="2331" y="869"/>
                  </a:lnTo>
                  <a:lnTo>
                    <a:pt x="1632" y="1397"/>
                  </a:lnTo>
                  <a:lnTo>
                    <a:pt x="1884" y="2228"/>
                  </a:lnTo>
                  <a:close/>
                  <a:moveTo>
                    <a:pt x="1165" y="1574"/>
                  </a:moveTo>
                  <a:lnTo>
                    <a:pt x="1647" y="1904"/>
                  </a:lnTo>
                  <a:lnTo>
                    <a:pt x="1477" y="1346"/>
                  </a:lnTo>
                  <a:lnTo>
                    <a:pt x="1940" y="996"/>
                  </a:lnTo>
                  <a:lnTo>
                    <a:pt x="1363" y="988"/>
                  </a:lnTo>
                  <a:lnTo>
                    <a:pt x="1164" y="409"/>
                  </a:lnTo>
                  <a:lnTo>
                    <a:pt x="965" y="988"/>
                  </a:lnTo>
                  <a:lnTo>
                    <a:pt x="388" y="996"/>
                  </a:lnTo>
                  <a:lnTo>
                    <a:pt x="851" y="1346"/>
                  </a:lnTo>
                  <a:lnTo>
                    <a:pt x="681" y="1904"/>
                  </a:lnTo>
                  <a:lnTo>
                    <a:pt x="1165" y="1574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259632" y="3637595"/>
              <a:ext cx="3528392" cy="3674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86</a:t>
              </a:r>
              <a:r>
                <a:rPr lang="ko-KR" altLang="en-US"/>
                <a:t>개의 변수</a:t>
              </a:r>
            </a:p>
          </p:txBody>
        </p:sp>
      </p:grpSp>
      <p:graphicFrame>
        <p:nvGraphicFramePr>
          <p:cNvPr id="178" name="차트 177"/>
          <p:cNvGraphicFramePr/>
          <p:nvPr/>
        </p:nvGraphicFramePr>
        <p:xfrm>
          <a:off x="2231740" y="4077072"/>
          <a:ext cx="6912260" cy="2780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4428492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ⅷ.</a:t>
            </a:r>
            <a:r>
              <a:rPr lang="ko-KR" altLang="en-US" b="1"/>
              <a:t> </a:t>
            </a:r>
            <a:r>
              <a:rPr lang="en-US" altLang="ko-KR" b="1"/>
              <a:t>MINKGEM : </a:t>
            </a:r>
            <a:r>
              <a:rPr lang="ko-KR" altLang="en-US" b="1"/>
              <a:t>평균</a:t>
            </a:r>
            <a:r>
              <a:rPr lang="en-US" altLang="ko-KR" b="1"/>
              <a:t> </a:t>
            </a:r>
            <a:r>
              <a:rPr lang="ko-KR" altLang="en-US" b="1"/>
              <a:t>소득 수준 비율</a:t>
            </a:r>
          </a:p>
        </p:txBody>
      </p:sp>
      <p:pic>
        <p:nvPicPr>
          <p:cNvPr id="259" name="그림 25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672" y="1834956"/>
            <a:ext cx="8756655" cy="4834403"/>
          </a:xfrm>
          <a:prstGeom prst="rect">
            <a:avLst/>
          </a:prstGeom>
        </p:spPr>
      </p:pic>
      <p:sp>
        <p:nvSpPr>
          <p:cNvPr id="260" name="자유형: 도형 259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4428492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ⅷ.</a:t>
            </a:r>
            <a:r>
              <a:rPr lang="ko-KR" altLang="en-US" b="1"/>
              <a:t> </a:t>
            </a:r>
            <a:r>
              <a:rPr lang="en-US" altLang="ko-KR" b="1"/>
              <a:t>MINKGEM : </a:t>
            </a:r>
            <a:r>
              <a:rPr lang="ko-KR" altLang="en-US" b="1"/>
              <a:t>평균</a:t>
            </a:r>
            <a:r>
              <a:rPr lang="en-US" altLang="ko-KR" b="1"/>
              <a:t> </a:t>
            </a:r>
            <a:r>
              <a:rPr lang="ko-KR" altLang="en-US" b="1"/>
              <a:t>소득 수준 비율</a:t>
            </a:r>
          </a:p>
        </p:txBody>
      </p:sp>
      <p:pic>
        <p:nvPicPr>
          <p:cNvPr id="259" name="그림 25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808" y="1844824"/>
            <a:ext cx="8820383" cy="4884899"/>
          </a:xfrm>
          <a:prstGeom prst="rect">
            <a:avLst/>
          </a:prstGeom>
        </p:spPr>
      </p:pic>
      <p:sp>
        <p:nvSpPr>
          <p:cNvPr id="260" name="별: 꼭짓점 5개 259"/>
          <p:cNvSpPr/>
          <p:nvPr/>
        </p:nvSpPr>
        <p:spPr>
          <a:xfrm>
            <a:off x="6084168" y="2276872"/>
            <a:ext cx="756084" cy="79208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C49DD6"/>
          </a:solidFill>
          <a:ln>
            <a:solidFill>
              <a:srgbClr val="783E9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1" name="자유형: 도형 260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62" name="직사각형 261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 상위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8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개 설명변수 분포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3508" y="1335641"/>
            <a:ext cx="4428492" cy="36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ⅷ.</a:t>
            </a:r>
            <a:r>
              <a:rPr lang="ko-KR" altLang="en-US" b="1"/>
              <a:t> </a:t>
            </a:r>
            <a:r>
              <a:rPr lang="en-US" altLang="ko-KR" b="1"/>
              <a:t>MINKGEM : </a:t>
            </a:r>
            <a:r>
              <a:rPr lang="ko-KR" altLang="en-US" b="1"/>
              <a:t>평균</a:t>
            </a:r>
            <a:r>
              <a:rPr lang="en-US" altLang="ko-KR" b="1"/>
              <a:t> </a:t>
            </a:r>
            <a:r>
              <a:rPr lang="ko-KR" altLang="en-US" b="1"/>
              <a:t>소득 수준 비율</a:t>
            </a:r>
          </a:p>
        </p:txBody>
      </p:sp>
      <p:graphicFrame>
        <p:nvGraphicFramePr>
          <p:cNvPr id="259" name="표 258"/>
          <p:cNvGraphicFramePr>
            <a:graphicFrameLocks noGrp="1"/>
          </p:cNvGraphicFramePr>
          <p:nvPr/>
        </p:nvGraphicFramePr>
        <p:xfrm>
          <a:off x="1524000" y="2334488"/>
          <a:ext cx="6096000" cy="3708400"/>
        </p:xfrm>
        <a:graphic>
          <a:graphicData uri="http://schemas.openxmlformats.org/drawingml/2006/table">
            <a:tbl>
              <a:tblPr firstRow="1" bandRow="1">
                <a:tableStyleId>{2B97EFD9-3E4E-4774-82E3-5CA0719C0AE7}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APERSAUT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관측값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odds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3063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0.078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1346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0.089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646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0.088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228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0.056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0" name="자유형: 도형 259"/>
          <p:cNvSpPr/>
          <p:nvPr/>
        </p:nvSpPr>
        <p:spPr>
          <a:xfrm>
            <a:off x="6850513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주요변수 후보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4572000" y="548672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데이터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519773" y="3429000"/>
            <a:ext cx="1620202" cy="1620202"/>
            <a:chOff x="1333417" y="3304707"/>
            <a:chExt cx="1576252" cy="1650983"/>
          </a:xfrm>
        </p:grpSpPr>
        <p:grpSp>
          <p:nvGrpSpPr>
            <p:cNvPr id="38" name="그룹 37"/>
            <p:cNvGrpSpPr/>
            <p:nvPr/>
          </p:nvGrpSpPr>
          <p:grpSpPr>
            <a:xfrm>
              <a:off x="1333479" y="3304707"/>
              <a:ext cx="1576124" cy="1650983"/>
              <a:chOff x="1334548" y="3308862"/>
              <a:chExt cx="1576124" cy="1650983"/>
            </a:xfrm>
          </p:grpSpPr>
          <p:sp>
            <p:nvSpPr>
              <p:cNvPr id="35" name="타원 34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36" name="이등변 삼각형 35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333417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Random Forest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변수 중요도 평가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380290" y="3428999"/>
            <a:ext cx="1620202" cy="1620202"/>
            <a:chOff x="1333416" y="3304704"/>
            <a:chExt cx="1576252" cy="1650983"/>
          </a:xfrm>
        </p:grpSpPr>
        <p:grpSp>
          <p:nvGrpSpPr>
            <p:cNvPr id="41" name="그룹 40"/>
            <p:cNvGrpSpPr/>
            <p:nvPr/>
          </p:nvGrpSpPr>
          <p:grpSpPr>
            <a:xfrm>
              <a:off x="1333481" y="3304704"/>
              <a:ext cx="1576124" cy="1650983"/>
              <a:chOff x="1334548" y="3308862"/>
              <a:chExt cx="1576124" cy="1650983"/>
            </a:xfrm>
          </p:grpSpPr>
          <p:sp>
            <p:nvSpPr>
              <p:cNvPr id="43" name="타원 42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44" name="이등변 삼각형 43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333416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AIC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BIC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43485" y="3428999"/>
            <a:ext cx="1620202" cy="1620202"/>
            <a:chOff x="1333415" y="3304705"/>
            <a:chExt cx="1576252" cy="1650983"/>
          </a:xfrm>
        </p:grpSpPr>
        <p:grpSp>
          <p:nvGrpSpPr>
            <p:cNvPr id="48" name="그룹 47"/>
            <p:cNvGrpSpPr/>
            <p:nvPr/>
          </p:nvGrpSpPr>
          <p:grpSpPr>
            <a:xfrm>
              <a:off x="1333479" y="3304705"/>
              <a:ext cx="1576124" cy="1650983"/>
              <a:chOff x="1334548" y="3308862"/>
              <a:chExt cx="1576124" cy="1650983"/>
            </a:xfrm>
          </p:grpSpPr>
          <p:sp>
            <p:nvSpPr>
              <p:cNvPr id="50" name="타원 49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1" name="이등변 삼각형 50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333415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Under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Sampling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7564" y="1932616"/>
            <a:ext cx="8244915" cy="558438"/>
          </a:xfrm>
          <a:prstGeom prst="rect">
            <a:avLst/>
          </a:prstGeom>
          <a:noFill/>
        </p:spPr>
        <p:txBody>
          <a:bodyPr wrap="none" lIns="0" tIns="36000" rIns="0" bIns="0" anchor="ctr">
            <a:noAutofit/>
          </a:bodyPr>
          <a:lstStyle>
            <a:defPPr>
              <a:defRPr lang="ko-KR"/>
            </a:defPPr>
            <a:lvl1pPr algn="ctr">
              <a:defRPr sz="3200" b="1" spc="-6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defRPr>
            </a:lvl1pPr>
          </a:lstStyle>
          <a:p>
            <a:pPr lvl="0">
              <a:defRPr/>
            </a:pPr>
            <a:r>
              <a:rPr lang="en-US" altLang="ko-KR" sz="3600" spc="-50">
                <a:solidFill>
                  <a:schemeClr val="bg1"/>
                </a:solidFill>
                <a:ea typeface="맑은 고딕"/>
              </a:rPr>
              <a:t>Ⅲ.</a:t>
            </a:r>
            <a:r>
              <a:rPr lang="ko-KR" altLang="en-US" sz="3600" spc="-5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3600" spc="-50">
                <a:solidFill>
                  <a:schemeClr val="bg1"/>
                </a:solidFill>
                <a:ea typeface="맑은 고딕"/>
              </a:rPr>
              <a:t>Under Sampling &amp; </a:t>
            </a:r>
            <a:r>
              <a:rPr lang="ko-KR" altLang="en-US" sz="3600" spc="-50">
                <a:solidFill>
                  <a:schemeClr val="bg1"/>
                </a:solidFill>
                <a:ea typeface="맑은 고딕"/>
              </a:rPr>
              <a:t>변수 선택</a:t>
            </a:r>
          </a:p>
        </p:txBody>
      </p:sp>
      <p:grpSp>
        <p:nvGrpSpPr>
          <p:cNvPr id="52" name="그룹 39"/>
          <p:cNvGrpSpPr/>
          <p:nvPr/>
        </p:nvGrpSpPr>
        <p:grpSpPr>
          <a:xfrm>
            <a:off x="5040052" y="3428999"/>
            <a:ext cx="1620202" cy="1620202"/>
            <a:chOff x="1333416" y="3304705"/>
            <a:chExt cx="1576252" cy="1650983"/>
          </a:xfrm>
        </p:grpSpPr>
        <p:grpSp>
          <p:nvGrpSpPr>
            <p:cNvPr id="53" name="그룹 40"/>
            <p:cNvGrpSpPr/>
            <p:nvPr/>
          </p:nvGrpSpPr>
          <p:grpSpPr>
            <a:xfrm>
              <a:off x="1333481" y="3304705"/>
              <a:ext cx="1576124" cy="1650983"/>
              <a:chOff x="1334548" y="3308862"/>
              <a:chExt cx="1576124" cy="1650983"/>
            </a:xfrm>
          </p:grpSpPr>
          <p:sp>
            <p:nvSpPr>
              <p:cNvPr id="54" name="타원 42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5" name="이등변 삼각형 43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56" name="TextBox 41"/>
            <p:cNvSpPr txBox="1"/>
            <p:nvPr/>
          </p:nvSpPr>
          <p:spPr>
            <a:xfrm>
              <a:off x="1333416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다중공선성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제거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Ⅲ. Under Sampling &amp; 변수 선택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0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Under Sampling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Random Forest</a:t>
            </a:r>
          </a:p>
        </p:txBody>
      </p:sp>
      <p:grpSp>
        <p:nvGrpSpPr>
          <p:cNvPr id="224" name="그룹 223"/>
          <p:cNvGrpSpPr/>
          <p:nvPr/>
        </p:nvGrpSpPr>
        <p:grpSpPr>
          <a:xfrm>
            <a:off x="4572000" y="548680"/>
            <a:ext cx="4572000" cy="540067"/>
            <a:chOff x="4572000" y="548680"/>
            <a:chExt cx="4572000" cy="540067"/>
          </a:xfrm>
        </p:grpSpPr>
        <p:sp>
          <p:nvSpPr>
            <p:cNvPr id="163" name="직사각형 162"/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4.</a:t>
              </a:r>
              <a:r>
                <a:rPr lang="ko-KR" altLang="en-US" b="1">
                  <a:solidFill>
                    <a:schemeClr val="dk1"/>
                  </a:solidFill>
                </a:rPr>
                <a:t> </a:t>
              </a:r>
              <a:r>
                <a:rPr lang="en-US" altLang="ko-KR" b="1">
                  <a:solidFill>
                    <a:schemeClr val="dk1"/>
                  </a:solidFill>
                </a:rPr>
                <a:t>AIC &amp; BIC</a:t>
              </a: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3.</a:t>
              </a:r>
              <a:r>
                <a:rPr lang="ko-KR" altLang="en-US" b="1">
                  <a:solidFill>
                    <a:schemeClr val="dk1"/>
                  </a:solidFill>
                </a:rPr>
                <a:t> 다중공선성</a:t>
              </a:r>
              <a:endParaRPr lang="en-US" altLang="ko-KR" b="1">
                <a:solidFill>
                  <a:schemeClr val="dk1"/>
                </a:solidFill>
              </a:endParaRPr>
            </a:p>
          </p:txBody>
        </p:sp>
      </p:grpSp>
      <p:pic>
        <p:nvPicPr>
          <p:cNvPr id="227" name="그림 2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14575" y="1628800"/>
            <a:ext cx="4514850" cy="452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Ⅲ. Under Sampling &amp; 변수 선택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0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Under Sampling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Random Forest</a:t>
            </a:r>
          </a:p>
        </p:txBody>
      </p:sp>
      <p:grpSp>
        <p:nvGrpSpPr>
          <p:cNvPr id="224" name="그룹 223"/>
          <p:cNvGrpSpPr/>
          <p:nvPr/>
        </p:nvGrpSpPr>
        <p:grpSpPr>
          <a:xfrm>
            <a:off x="4572000" y="548680"/>
            <a:ext cx="4572000" cy="540067"/>
            <a:chOff x="4572000" y="548680"/>
            <a:chExt cx="4572000" cy="540067"/>
          </a:xfrm>
        </p:grpSpPr>
        <p:sp>
          <p:nvSpPr>
            <p:cNvPr id="163" name="직사각형 162"/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4.</a:t>
              </a:r>
              <a:r>
                <a:rPr lang="ko-KR" altLang="en-US" b="1">
                  <a:solidFill>
                    <a:schemeClr val="dk1"/>
                  </a:solidFill>
                </a:rPr>
                <a:t> </a:t>
              </a:r>
              <a:r>
                <a:rPr lang="en-US" altLang="ko-KR" b="1">
                  <a:solidFill>
                    <a:schemeClr val="dk1"/>
                  </a:solidFill>
                </a:rPr>
                <a:t>AIC &amp; BIC</a:t>
              </a: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3.</a:t>
              </a:r>
              <a:r>
                <a:rPr lang="ko-KR" altLang="en-US" b="1">
                  <a:solidFill>
                    <a:schemeClr val="dk1"/>
                  </a:solidFill>
                </a:rPr>
                <a:t> 다중공선성</a:t>
              </a:r>
              <a:endParaRPr lang="en-US" altLang="ko-KR" b="1">
                <a:solidFill>
                  <a:schemeClr val="dk1"/>
                </a:solidFill>
              </a:endParaRPr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935596" y="1680170"/>
            <a:ext cx="6408712" cy="4766350"/>
            <a:chOff x="935596" y="1680170"/>
            <a:chExt cx="6408712" cy="4766350"/>
          </a:xfrm>
        </p:grpSpPr>
        <p:pic>
          <p:nvPicPr>
            <p:cNvPr id="228" name="그림 22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28862" y="1680170"/>
              <a:ext cx="4486275" cy="4629150"/>
            </a:xfrm>
            <a:prstGeom prst="rect">
              <a:avLst/>
            </a:prstGeom>
          </p:spPr>
        </p:pic>
        <p:sp>
          <p:nvSpPr>
            <p:cNvPr id="229" name="TextBox 228"/>
            <p:cNvSpPr txBox="1"/>
            <p:nvPr/>
          </p:nvSpPr>
          <p:spPr>
            <a:xfrm>
              <a:off x="935596" y="6129300"/>
              <a:ext cx="6408712" cy="317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/>
                <a:t>	sample weight:	1	          15.761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Ⅲ. Under Sampling &amp; 변수 선택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2278514" y="548680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 Random Forest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Under Sampling</a:t>
            </a:r>
          </a:p>
        </p:txBody>
      </p:sp>
      <p:grpSp>
        <p:nvGrpSpPr>
          <p:cNvPr id="224" name="그룹 223"/>
          <p:cNvGrpSpPr/>
          <p:nvPr/>
        </p:nvGrpSpPr>
        <p:grpSpPr>
          <a:xfrm>
            <a:off x="4572000" y="548680"/>
            <a:ext cx="4572000" cy="540067"/>
            <a:chOff x="4572000" y="548680"/>
            <a:chExt cx="4572000" cy="540067"/>
          </a:xfrm>
        </p:grpSpPr>
        <p:sp>
          <p:nvSpPr>
            <p:cNvPr id="163" name="직사각형 162"/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4.</a:t>
              </a:r>
              <a:r>
                <a:rPr lang="ko-KR" altLang="en-US" b="1">
                  <a:solidFill>
                    <a:schemeClr val="dk1"/>
                  </a:solidFill>
                </a:rPr>
                <a:t> </a:t>
              </a:r>
              <a:r>
                <a:rPr lang="en-US" altLang="ko-KR" b="1">
                  <a:solidFill>
                    <a:schemeClr val="dk1"/>
                  </a:solidFill>
                </a:rPr>
                <a:t>AIC &amp; BIC</a:t>
              </a: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3.</a:t>
              </a:r>
              <a:r>
                <a:rPr lang="ko-KR" altLang="en-US" b="1">
                  <a:solidFill>
                    <a:schemeClr val="dk1"/>
                  </a:solidFill>
                </a:rPr>
                <a:t> 다중공선성</a:t>
              </a:r>
              <a:endParaRPr lang="en-US" altLang="ko-KR" b="1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232" name="표 231"/>
          <p:cNvGraphicFramePr>
            <a:graphicFrameLocks noGrp="1"/>
          </p:cNvGraphicFramePr>
          <p:nvPr/>
        </p:nvGraphicFramePr>
        <p:xfrm>
          <a:off x="790485" y="2119451"/>
          <a:ext cx="7563028" cy="45139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변수 이름</a:t>
                      </a:r>
                    </a:p>
                  </a:txBody>
                  <a:tcPr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중요도</a:t>
                      </a:r>
                    </a:p>
                  </a:txBody>
                  <a:tcPr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변수 이름</a:t>
                      </a:r>
                    </a:p>
                  </a:txBody>
                  <a:tcPr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중요도</a:t>
                      </a:r>
                    </a:p>
                  </a:txBody>
                  <a:tcPr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변수 이름</a:t>
                      </a:r>
                    </a:p>
                  </a:txBody>
                  <a:tcPr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중요도</a:t>
                      </a:r>
                    </a:p>
                  </a:txBody>
                  <a:tcPr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PPERSAUT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0.12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PBRAND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0.09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PWAPART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0.08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APERSAUT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0.08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MKOOPKLA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0.06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AWAPART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0.06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CARS_1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0.05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INCOME_1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0.04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EDUCATION1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0.04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MINKGEM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0.04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MARRIED1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0.03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RENT1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0.03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MOSHOOFD_10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0.02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MARRIED2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0.02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SINGLE1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0.02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ABRAND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0.02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JOB_2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0.02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RANK_2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0.02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MOSHOOFD_2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0.02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MOSHOOFD_5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0.02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ABROM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0.01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INCOME_2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0.01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INSURANCE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0.01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CARS_2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0.01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JOB_3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0.01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RANK_1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0.01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MGEMOMV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0.01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PBROM</a:t>
                      </a:r>
                    </a:p>
                  </a:txBody>
                  <a:tcPr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0.01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b="1"/>
                        <a:t>79</a:t>
                      </a:r>
                      <a:r>
                        <a:rPr lang="ko-KR" altLang="en-US" sz="1600" b="1"/>
                        <a:t>개의 설명변수 </a:t>
                      </a:r>
                      <a:r>
                        <a:rPr lang="en-US" altLang="ko-KR" sz="1600" b="1"/>
                        <a:t>⇨</a:t>
                      </a:r>
                      <a:r>
                        <a:rPr lang="ko-KR" altLang="en-US" sz="1600" b="1"/>
                        <a:t> </a:t>
                      </a:r>
                      <a:r>
                        <a:rPr lang="en-US" altLang="ko-KR" sz="1600" b="1"/>
                        <a:t>28</a:t>
                      </a:r>
                      <a:r>
                        <a:rPr lang="ko-KR" altLang="en-US" sz="1600" b="1"/>
                        <a:t>개의 설명변수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EBDEF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D8BEE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3" name="TextBox 232"/>
          <p:cNvSpPr txBox="1"/>
          <p:nvPr/>
        </p:nvSpPr>
        <p:spPr>
          <a:xfrm>
            <a:off x="827584" y="1664804"/>
            <a:ext cx="7524836" cy="36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n w="9525" cap="flat" cmpd="sng" algn="ctr">
                  <a:solidFill>
                    <a:srgbClr val="502962"/>
                  </a:solidFill>
                  <a:prstDash val="solid"/>
                  <a:round/>
                </a:ln>
              </a:rPr>
              <a:t>중요도 최소 </a:t>
            </a:r>
            <a:r>
              <a:rPr lang="en-US" altLang="ko-KR">
                <a:ln w="9525" cap="flat" cmpd="sng" algn="ctr">
                  <a:solidFill>
                    <a:srgbClr val="502962"/>
                  </a:solidFill>
                  <a:prstDash val="solid"/>
                  <a:round/>
                </a:ln>
              </a:rPr>
              <a:t>0.05</a:t>
            </a:r>
            <a:r>
              <a:rPr lang="ko-KR" altLang="en-US">
                <a:ln w="9525" cap="flat" cmpd="sng" algn="ctr">
                  <a:solidFill>
                    <a:srgbClr val="502962"/>
                  </a:solidFill>
                  <a:prstDash val="solid"/>
                  <a:round/>
                </a:ln>
              </a:rPr>
              <a:t> 이상인 변수들 </a:t>
            </a:r>
            <a:r>
              <a:rPr lang="en-US" altLang="ko-KR">
                <a:ln w="9525" cap="flat" cmpd="sng" algn="ctr">
                  <a:solidFill>
                    <a:srgbClr val="502962"/>
                  </a:solidFill>
                  <a:prstDash val="solid"/>
                  <a:round/>
                </a:ln>
              </a:rPr>
              <a:t>(</a:t>
            </a:r>
            <a:r>
              <a:rPr lang="ko-KR" altLang="en-US">
                <a:ln w="9525" cap="flat" cmpd="sng" algn="ctr">
                  <a:solidFill>
                    <a:srgbClr val="502962"/>
                  </a:solidFill>
                  <a:prstDash val="solid"/>
                  <a:round/>
                </a:ln>
              </a:rPr>
              <a:t>전체 변수 중요도 합 </a:t>
            </a:r>
            <a:r>
              <a:rPr lang="en-US" altLang="ko-KR">
                <a:ln w="9525" cap="flat" cmpd="sng" algn="ctr">
                  <a:solidFill>
                    <a:srgbClr val="502962"/>
                  </a:solidFill>
                  <a:prstDash val="solid"/>
                  <a:round/>
                </a:ln>
              </a:rPr>
              <a:t>=</a:t>
            </a:r>
            <a:r>
              <a:rPr lang="ko-KR" altLang="en-US">
                <a:ln w="9525" cap="flat" cmpd="sng" algn="ctr">
                  <a:solidFill>
                    <a:srgbClr val="502962"/>
                  </a:solidFill>
                  <a:prstDash val="solid"/>
                  <a:round/>
                </a:ln>
              </a:rPr>
              <a:t> </a:t>
            </a:r>
            <a:r>
              <a:rPr lang="en-US" altLang="ko-KR">
                <a:ln w="9525" cap="flat" cmpd="sng" algn="ctr">
                  <a:solidFill>
                    <a:srgbClr val="502962"/>
                  </a:solidFill>
                  <a:prstDash val="solid"/>
                  <a:round/>
                </a:ln>
              </a:rPr>
              <a:t>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Ⅲ. Under Sampling &amp; 변수 선택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4572000" y="548680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다중공선성</a:t>
            </a:r>
            <a:endParaRPr lang="en-US" altLang="ko-KR" b="1">
              <a:solidFill>
                <a:schemeClr val="dk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Under Sampling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6850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AIC &amp; BIC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4" y="548673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Random Forest</a:t>
            </a:r>
          </a:p>
        </p:txBody>
      </p:sp>
      <p:sp>
        <p:nvSpPr>
          <p:cNvPr id="235" name="모서리가 둥근 직사각형 39"/>
          <p:cNvSpPr/>
          <p:nvPr/>
        </p:nvSpPr>
        <p:spPr>
          <a:xfrm>
            <a:off x="215516" y="1398436"/>
            <a:ext cx="2124236" cy="554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ko-KR" altLang="en-US" b="1"/>
              <a:t>분산팽창지수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2502278" y="1585593"/>
            <a:ext cx="5994158" cy="367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분산팽창계수 </a:t>
            </a:r>
            <a:r>
              <a:rPr lang="en-US" altLang="ko-KR"/>
              <a:t>Max </a:t>
            </a:r>
            <a:r>
              <a:rPr lang="ko-KR" altLang="en-US"/>
              <a:t>변수 제거</a:t>
            </a:r>
            <a:r>
              <a:rPr lang="en-US" altLang="ko-KR"/>
              <a:t> </a:t>
            </a:r>
            <a:r>
              <a:rPr lang="ko-KR" altLang="en-US"/>
              <a:t>⇨</a:t>
            </a:r>
            <a:r>
              <a:rPr lang="en-US" altLang="ko-KR"/>
              <a:t> Vif</a:t>
            </a:r>
            <a:r>
              <a:rPr lang="ko-KR" altLang="en-US"/>
              <a:t> </a:t>
            </a:r>
            <a:r>
              <a:rPr lang="en-US" altLang="ko-KR"/>
              <a:t>&lt;10</a:t>
            </a:r>
            <a:r>
              <a:rPr lang="ko-KR" altLang="en-US"/>
              <a:t> 일때까지 반복</a:t>
            </a:r>
          </a:p>
        </p:txBody>
      </p:sp>
      <p:graphicFrame>
        <p:nvGraphicFramePr>
          <p:cNvPr id="237" name="표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91697"/>
              </p:ext>
            </p:extLst>
          </p:nvPr>
        </p:nvGraphicFramePr>
        <p:xfrm>
          <a:off x="790485" y="2204864"/>
          <a:ext cx="7563028" cy="45139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변수 이름</a:t>
                      </a:r>
                    </a:p>
                  </a:txBody>
                  <a:tcPr anchor="ctr"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VIF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변수 이름</a:t>
                      </a:r>
                    </a:p>
                  </a:txBody>
                  <a:tcPr anchor="ctr"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VIF</a:t>
                      </a:r>
                    </a:p>
                  </a:txBody>
                  <a:tcPr anchor="ctr"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변수 이름</a:t>
                      </a:r>
                    </a:p>
                  </a:txBody>
                  <a:tcPr anchor="ctr"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VIF</a:t>
                      </a:r>
                    </a:p>
                  </a:txBody>
                  <a:tcPr anchor="ctr"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PPERSAUT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8.77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PBRAND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1.636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PWAPART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2.845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APERSAUT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8.727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MKOOPKLA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7.352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AWAPART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33.8</a:t>
                      </a:r>
                      <a:endParaRPr lang="en-US" altLang="ko-KR" sz="1400"/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CARS_1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5.764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INCOME_1</a:t>
                      </a:r>
                      <a:endParaRPr lang="en-US" altLang="ko-KR" sz="1400"/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16.954</a:t>
                      </a:r>
                      <a:endParaRPr lang="en-US" altLang="ko-KR" sz="1400"/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EDUCATION1</a:t>
                      </a:r>
                      <a:endParaRPr lang="en-US" altLang="ko-KR" sz="1400"/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13.334</a:t>
                      </a:r>
                      <a:endParaRPr lang="en-US" altLang="ko-KR" sz="1400"/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MINKGEM</a:t>
                      </a:r>
                      <a:endParaRPr lang="en-US" altLang="ko-KR" sz="1400"/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12.254</a:t>
                      </a:r>
                      <a:endParaRPr lang="en-US" altLang="ko-KR" sz="1400"/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MARRIED1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5.505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RENT1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3.597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MOSHOOFD_10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1.17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MARRIED2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4.453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SINGLE1</a:t>
                      </a:r>
                      <a:endParaRPr lang="en-US" altLang="ko-KR" sz="1400"/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12.447</a:t>
                      </a:r>
                      <a:endParaRPr lang="en-US" altLang="ko-KR" sz="1400"/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ABRAND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4.336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JOB_2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8.752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RANK_2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5.546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MOSHOOFD_2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1.613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MOSHOOFD_5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1.384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ABROM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3.454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INCOME_2</a:t>
                      </a:r>
                      <a:endParaRPr lang="en-US" altLang="ko-KR" sz="1400"/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10.801</a:t>
                      </a:r>
                      <a:endParaRPr lang="en-US" altLang="ko-KR" sz="1400"/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INSURANCE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4.848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CARS_2</a:t>
                      </a:r>
                      <a:endParaRPr lang="en-US" altLang="ko-KR" sz="1400"/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10.473</a:t>
                      </a:r>
                      <a:endParaRPr lang="en-US" altLang="ko-KR" sz="1400"/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JOB_3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6.248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RANK_1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8.909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MGEMOMV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6.671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PBROM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3.411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b="1" dirty="0"/>
                        <a:t>28</a:t>
                      </a:r>
                      <a:r>
                        <a:rPr lang="ko-KR" altLang="en-US" sz="1600" b="1" dirty="0"/>
                        <a:t>개의 설명변수 </a:t>
                      </a:r>
                      <a:r>
                        <a:rPr lang="en-US" altLang="ko-KR" sz="1600" b="1" dirty="0"/>
                        <a:t>⇨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21</a:t>
                      </a:r>
                      <a:r>
                        <a:rPr lang="ko-KR" altLang="en-US" sz="1600" b="1" dirty="0"/>
                        <a:t>개의 설명변수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EBDEF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D8BEE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5F774591-8A48-4FD8-8194-4E07DA158234}"/>
              </a:ext>
            </a:extLst>
          </p:cNvPr>
          <p:cNvSpPr/>
          <p:nvPr/>
        </p:nvSpPr>
        <p:spPr>
          <a:xfrm>
            <a:off x="5940152" y="3032956"/>
            <a:ext cx="1296144" cy="540060"/>
          </a:xfrm>
          <a:prstGeom prst="mathMultiply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8A79E97C-3191-4505-A777-961FD536B1E3}"/>
              </a:ext>
            </a:extLst>
          </p:cNvPr>
          <p:cNvSpPr/>
          <p:nvPr/>
        </p:nvSpPr>
        <p:spPr>
          <a:xfrm>
            <a:off x="3425257" y="3429000"/>
            <a:ext cx="1296144" cy="540060"/>
          </a:xfrm>
          <a:prstGeom prst="mathMultiply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81C60F5F-DAE7-4888-BFD0-342D762D9728}"/>
              </a:ext>
            </a:extLst>
          </p:cNvPr>
          <p:cNvSpPr/>
          <p:nvPr/>
        </p:nvSpPr>
        <p:spPr>
          <a:xfrm>
            <a:off x="5951996" y="3429000"/>
            <a:ext cx="1296144" cy="540060"/>
          </a:xfrm>
          <a:prstGeom prst="mathMultiply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BDC080E9-02A4-467B-81D1-4C4CC223E12A}"/>
              </a:ext>
            </a:extLst>
          </p:cNvPr>
          <p:cNvSpPr/>
          <p:nvPr/>
        </p:nvSpPr>
        <p:spPr>
          <a:xfrm>
            <a:off x="5940152" y="4221088"/>
            <a:ext cx="1296144" cy="540060"/>
          </a:xfrm>
          <a:prstGeom prst="mathMultiply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8B853398-6930-46C0-98ED-7A81EFB7DDD5}"/>
              </a:ext>
            </a:extLst>
          </p:cNvPr>
          <p:cNvSpPr/>
          <p:nvPr/>
        </p:nvSpPr>
        <p:spPr>
          <a:xfrm>
            <a:off x="865744" y="3825044"/>
            <a:ext cx="1296144" cy="540060"/>
          </a:xfrm>
          <a:prstGeom prst="mathMultiply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F6FDB629-7886-4233-855C-D04F4716A4BF}"/>
              </a:ext>
            </a:extLst>
          </p:cNvPr>
          <p:cNvSpPr/>
          <p:nvPr/>
        </p:nvSpPr>
        <p:spPr>
          <a:xfrm>
            <a:off x="865744" y="5445224"/>
            <a:ext cx="1296144" cy="540060"/>
          </a:xfrm>
          <a:prstGeom prst="mathMultiply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5EC69FD4-5A3D-42DF-AA9E-BB21B25C4E55}"/>
              </a:ext>
            </a:extLst>
          </p:cNvPr>
          <p:cNvSpPr/>
          <p:nvPr/>
        </p:nvSpPr>
        <p:spPr>
          <a:xfrm>
            <a:off x="5972672" y="5445224"/>
            <a:ext cx="1296144" cy="540060"/>
          </a:xfrm>
          <a:prstGeom prst="mathMultiply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Ⅲ. Under Sampling &amp; 변수 선택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6850514" y="548680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AIC &amp; BIC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Under Sampling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457200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 </a:t>
            </a:r>
            <a:r>
              <a:rPr lang="ko-KR" altLang="en-US" b="1">
                <a:solidFill>
                  <a:schemeClr val="dk1"/>
                </a:solidFill>
              </a:rPr>
              <a:t>다중공선성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4" y="548673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Random Forest</a:t>
            </a:r>
          </a:p>
        </p:txBody>
      </p:sp>
      <p:pic>
        <p:nvPicPr>
          <p:cNvPr id="238" name="그림 2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19974" y="1376772"/>
            <a:ext cx="5104051" cy="3708412"/>
          </a:xfrm>
          <a:prstGeom prst="rect">
            <a:avLst/>
          </a:prstGeom>
        </p:spPr>
      </p:pic>
      <p:graphicFrame>
        <p:nvGraphicFramePr>
          <p:cNvPr id="240" name="표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20683"/>
              </p:ext>
            </p:extLst>
          </p:nvPr>
        </p:nvGraphicFramePr>
        <p:xfrm>
          <a:off x="160019" y="5229200"/>
          <a:ext cx="8823960" cy="1356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7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AIC_VAR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(16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ABROM, MOSHOOFD_10, MGEMOMV, JOB_2, MARRIED2, INSURANCE, MOSHOOFD_5, MOSHOOFD_2, RENT1, ABRAND, MARRIED1, CARS_1, PWAPART, MKOOPKLA, PBRAND, PPERSAUT</a:t>
                      </a:r>
                    </a:p>
                  </a:txBody>
                  <a:tcPr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b="1"/>
                        <a:t>BIC_VAR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(10</a:t>
                      </a:r>
                      <a:r>
                        <a:rPr lang="ko-KR" altLang="en-US" sz="1600" b="1"/>
                        <a:t>개</a:t>
                      </a:r>
                      <a:r>
                        <a:rPr lang="en-US" altLang="ko-KR" sz="1600" b="1"/>
                        <a:t>)</a:t>
                      </a:r>
                    </a:p>
                  </a:txBody>
                  <a:tcPr anchor="ctr">
                    <a:solidFill>
                      <a:srgbClr val="A6A7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ABROM, MOSHOOFD_10,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MOSHOOFD_5, MOSHOOFD_2, RENT1,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MARRIED1, CARS_1, PWAPART, MKOOPKLA,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PPERSAUT</a:t>
                      </a:r>
                    </a:p>
                  </a:txBody>
                  <a:tcPr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1" name="타원 240"/>
          <p:cNvSpPr/>
          <p:nvPr/>
        </p:nvSpPr>
        <p:spPr>
          <a:xfrm>
            <a:off x="71500" y="5157192"/>
            <a:ext cx="1440160" cy="828092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38100">
            <a:solidFill>
              <a:srgbClr val="783E9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Ⅲ. Under Sampling &amp; 변수 선택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6850514" y="548680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AIC &amp; BIC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Under Sampling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457200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 </a:t>
            </a:r>
            <a:r>
              <a:rPr lang="ko-KR" altLang="en-US" b="1">
                <a:solidFill>
                  <a:schemeClr val="dk1"/>
                </a:solidFill>
              </a:rPr>
              <a:t>다중공선성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4" y="548673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Random Forest</a:t>
            </a:r>
          </a:p>
        </p:txBody>
      </p:sp>
      <p:graphicFrame>
        <p:nvGraphicFramePr>
          <p:cNvPr id="245" name="표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451543"/>
              </p:ext>
            </p:extLst>
          </p:nvPr>
        </p:nvGraphicFramePr>
        <p:xfrm>
          <a:off x="575556" y="1700808"/>
          <a:ext cx="7992888" cy="50701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0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변수 이름</a:t>
                      </a:r>
                    </a:p>
                  </a:txBody>
                  <a:tcPr anchor="ctr"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변수 설명</a:t>
                      </a:r>
                    </a:p>
                  </a:txBody>
                  <a:tcPr anchor="ctr"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변수 중요도</a:t>
                      </a:r>
                    </a:p>
                  </a:txBody>
                  <a:tcPr anchor="ctr"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PPERSAUT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/>
                        <a:t>자동차 보험금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0.151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PWAPART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/>
                        <a:t>개인 제 </a:t>
                      </a:r>
                      <a:r>
                        <a:rPr lang="en-US" altLang="ko-KR" sz="1300" dirty="0"/>
                        <a:t>3</a:t>
                      </a:r>
                      <a:r>
                        <a:rPr lang="ko-KR" altLang="en-US" sz="1300" dirty="0"/>
                        <a:t>자 보험금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0.054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/>
                        <a:t>MOSHOOFD_5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/>
                        <a:t>잘사는 사람들</a:t>
                      </a:r>
                      <a:endParaRPr lang="en-US" altLang="ko-KR" sz="1300" dirty="0"/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/>
                        <a:t>0.039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/>
                        <a:t>CARS_1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/>
                        <a:t>차 소유 여부</a:t>
                      </a:r>
                      <a:r>
                        <a:rPr lang="en-US" altLang="ko-KR" sz="1300" dirty="0"/>
                        <a:t>(1,2</a:t>
                      </a:r>
                      <a:r>
                        <a:rPr lang="ko-KR" altLang="en-US" sz="1300" dirty="0"/>
                        <a:t>와 </a:t>
                      </a:r>
                      <a:r>
                        <a:rPr lang="en-US" altLang="ko-KR" sz="1300" dirty="0"/>
                        <a:t>0</a:t>
                      </a:r>
                      <a:r>
                        <a:rPr lang="ko-KR" altLang="en-US" sz="1300" dirty="0"/>
                        <a:t>의 대비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/>
                        <a:t>0.035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/>
                        <a:t>MOSHOOFD_10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/>
                        <a:t>농부들</a:t>
                      </a:r>
                      <a:endParaRPr lang="en-US" altLang="ko-KR" sz="1300" dirty="0"/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/>
                        <a:t>0.034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/>
                        <a:t>RENT1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/>
                        <a:t>집을 가진 사람과 없는 사람의 대비</a:t>
                      </a:r>
                      <a:endParaRPr lang="en-US" altLang="ko-KR" sz="1300" dirty="0"/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0.027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ABROM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/>
                        <a:t>전동 자전거 보험 개수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0.020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MARRIED1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/>
                        <a:t>결혼한 사람과 나머지 사람들의 대비</a:t>
                      </a:r>
                      <a:endParaRPr lang="en-US" altLang="ko-KR" sz="1300" dirty="0"/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/>
                        <a:t>0.018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0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MOSHOOFD_2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/>
                        <a:t>혼자 자란 사람들</a:t>
                      </a:r>
                      <a:endParaRPr lang="en-US" altLang="ko-KR" sz="1300" dirty="0"/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0.015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01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MARRIED2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/>
                        <a:t>혼자사는 사람과 </a:t>
                      </a:r>
                      <a:r>
                        <a:rPr lang="ko-KR" altLang="en-US" sz="1300" dirty="0" err="1"/>
                        <a:t>동거하는사람이</a:t>
                      </a:r>
                      <a:r>
                        <a:rPr lang="ko-KR" altLang="en-US" sz="1300" dirty="0"/>
                        <a:t>  </a:t>
                      </a:r>
                      <a:r>
                        <a:rPr lang="ko-KR" altLang="en-US" sz="1300" dirty="0" err="1"/>
                        <a:t>있는사람들과의</a:t>
                      </a:r>
                      <a:r>
                        <a:rPr lang="ko-KR" altLang="en-US" sz="1300" dirty="0"/>
                        <a:t> 대비</a:t>
                      </a:r>
                      <a:endParaRPr lang="en-US" altLang="ko-KR" sz="1300" dirty="0"/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0.013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0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JOB_2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/>
                        <a:t>관직에 </a:t>
                      </a:r>
                      <a:r>
                        <a:rPr lang="ko-KR" altLang="en-US" sz="1300" dirty="0" err="1"/>
                        <a:t>있느사람과</a:t>
                      </a:r>
                      <a:r>
                        <a:rPr lang="ko-KR" altLang="en-US" sz="1300" dirty="0"/>
                        <a:t> 관직에 있지 않은 </a:t>
                      </a:r>
                      <a:r>
                        <a:rPr lang="ko-KR" altLang="en-US" sz="1300" dirty="0" err="1"/>
                        <a:t>사람들과의</a:t>
                      </a:r>
                      <a:r>
                        <a:rPr lang="ko-KR" altLang="en-US" sz="1300" dirty="0"/>
                        <a:t> 대비</a:t>
                      </a:r>
                      <a:endParaRPr lang="en-US" altLang="ko-KR" sz="1300" dirty="0"/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0.010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0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ABRAND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/>
                        <a:t>화재 보험 개수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0.007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01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MGEMOMV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/>
                        <a:t>가족 구성원 수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0.007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90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INSURANCE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/>
                        <a:t>국가보험에 든 사람과 사립보험에 든 사람의 대비</a:t>
                      </a:r>
                      <a:endParaRPr lang="en-US" altLang="ko-KR" sz="1300" dirty="0"/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0.006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2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PBRAND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/>
                        <a:t>화재 보험금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0.005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901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MKOOPKLA</a:t>
                      </a:r>
                    </a:p>
                  </a:txBody>
                  <a:tcPr anchor="ctr"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/>
                        <a:t>구매력 등급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/>
                        <a:t>0.003</a:t>
                      </a:r>
                    </a:p>
                  </a:txBody>
                  <a:tcPr anchor="ctr">
                    <a:solidFill>
                      <a:srgbClr val="D3D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Ⅰ. 데이터 설명 &amp; 분석 목적 및 방법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3041809" y="584684"/>
            <a:ext cx="3060382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dk1"/>
                </a:solidFill>
              </a:rPr>
              <a:t>2.</a:t>
            </a:r>
            <a:r>
              <a:rPr lang="ko-KR" altLang="en-US" sz="2000" b="1">
                <a:solidFill>
                  <a:schemeClr val="dk1"/>
                </a:solidFill>
              </a:rPr>
              <a:t> 분석 목적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0" y="584676"/>
            <a:ext cx="3060382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데이터 설명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6083617" y="584676"/>
            <a:ext cx="3060382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분석 방법</a:t>
            </a:r>
          </a:p>
        </p:txBody>
      </p:sp>
      <p:grpSp>
        <p:nvGrpSpPr>
          <p:cNvPr id="192" name="그룹 191"/>
          <p:cNvGrpSpPr/>
          <p:nvPr/>
        </p:nvGrpSpPr>
        <p:grpSpPr>
          <a:xfrm>
            <a:off x="827584" y="2004233"/>
            <a:ext cx="4320481" cy="812698"/>
            <a:chOff x="827584" y="2004233"/>
            <a:chExt cx="4320481" cy="812698"/>
          </a:xfrm>
        </p:grpSpPr>
        <p:sp>
          <p:nvSpPr>
            <p:cNvPr id="182" name="TextBox 181"/>
            <p:cNvSpPr txBox="1"/>
            <p:nvPr/>
          </p:nvSpPr>
          <p:spPr>
            <a:xfrm>
              <a:off x="1943708" y="2198782"/>
              <a:ext cx="3204357" cy="366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보험회사 기존 고객 데이터</a:t>
              </a:r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27584" y="2004233"/>
              <a:ext cx="812698" cy="812698"/>
            </a:xfrm>
            <a:prstGeom prst="rect">
              <a:avLst/>
            </a:prstGeom>
          </p:spPr>
        </p:pic>
      </p:grpSp>
      <p:grpSp>
        <p:nvGrpSpPr>
          <p:cNvPr id="194" name="그룹 193"/>
          <p:cNvGrpSpPr/>
          <p:nvPr/>
        </p:nvGrpSpPr>
        <p:grpSpPr>
          <a:xfrm>
            <a:off x="601255" y="4905164"/>
            <a:ext cx="7283113" cy="1234441"/>
            <a:chOff x="601255" y="4905164"/>
            <a:chExt cx="7283113" cy="1234441"/>
          </a:xfrm>
        </p:grpSpPr>
        <p:sp>
          <p:nvSpPr>
            <p:cNvPr id="184" name="TextBox 183"/>
            <p:cNvSpPr txBox="1"/>
            <p:nvPr/>
          </p:nvSpPr>
          <p:spPr>
            <a:xfrm>
              <a:off x="1943708" y="5337212"/>
              <a:ext cx="5940660" cy="366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잠재고객에게 카라반 보험 </a:t>
              </a:r>
              <a:r>
                <a:rPr lang="en-US" altLang="ko-KR"/>
                <a:t>Cross Selling</a:t>
              </a:r>
            </a:p>
          </p:txBody>
        </p:sp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1255" y="4905164"/>
              <a:ext cx="1234441" cy="1234441"/>
            </a:xfrm>
            <a:prstGeom prst="rect">
              <a:avLst/>
            </a:prstGeom>
          </p:spPr>
        </p:pic>
      </p:grpSp>
      <p:grpSp>
        <p:nvGrpSpPr>
          <p:cNvPr id="193" name="그룹 192"/>
          <p:cNvGrpSpPr/>
          <p:nvPr/>
        </p:nvGrpSpPr>
        <p:grpSpPr>
          <a:xfrm>
            <a:off x="719572" y="3356992"/>
            <a:ext cx="6462718" cy="972108"/>
            <a:chOff x="719572" y="3356992"/>
            <a:chExt cx="6462718" cy="972108"/>
          </a:xfrm>
        </p:grpSpPr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19572" y="3356992"/>
              <a:ext cx="972108" cy="972108"/>
            </a:xfrm>
            <a:prstGeom prst="rect">
              <a:avLst/>
            </a:prstGeom>
          </p:spPr>
        </p:pic>
        <p:sp>
          <p:nvSpPr>
            <p:cNvPr id="191" name="TextBox 190"/>
            <p:cNvSpPr txBox="1"/>
            <p:nvPr/>
          </p:nvSpPr>
          <p:spPr>
            <a:xfrm>
              <a:off x="1961710" y="3681023"/>
              <a:ext cx="5220580" cy="365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카라반 보험을 구매한 고객 특성 파악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3869926" y="2965649"/>
            <a:ext cx="1318229" cy="1380728"/>
            <a:chOff x="1333416" y="3304706"/>
            <a:chExt cx="1576252" cy="1650983"/>
          </a:xfrm>
        </p:grpSpPr>
        <p:grpSp>
          <p:nvGrpSpPr>
            <p:cNvPr id="38" name="그룹 37"/>
            <p:cNvGrpSpPr/>
            <p:nvPr/>
          </p:nvGrpSpPr>
          <p:grpSpPr>
            <a:xfrm>
              <a:off x="1333480" y="3304706"/>
              <a:ext cx="1576124" cy="1650983"/>
              <a:chOff x="1334548" y="3308862"/>
              <a:chExt cx="1576124" cy="1650983"/>
            </a:xfrm>
          </p:grpSpPr>
          <p:sp>
            <p:nvSpPr>
              <p:cNvPr id="35" name="타원 34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36" name="이등변 삼각형 35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333416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logistic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Regression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375288" y="3001858"/>
            <a:ext cx="1318229" cy="1380728"/>
            <a:chOff x="1333415" y="3304706"/>
            <a:chExt cx="1576252" cy="1650983"/>
          </a:xfrm>
        </p:grpSpPr>
        <p:grpSp>
          <p:nvGrpSpPr>
            <p:cNvPr id="48" name="그룹 47"/>
            <p:cNvGrpSpPr/>
            <p:nvPr/>
          </p:nvGrpSpPr>
          <p:grpSpPr>
            <a:xfrm>
              <a:off x="1333479" y="3304706"/>
              <a:ext cx="1576124" cy="1650983"/>
              <a:chOff x="1334548" y="3308862"/>
              <a:chExt cx="1576124" cy="1650983"/>
            </a:xfrm>
          </p:grpSpPr>
          <p:sp>
            <p:nvSpPr>
              <p:cNvPr id="50" name="타원 49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1" name="이등변 삼각형 50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333415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모형 적합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준비 단계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7564" y="1932616"/>
            <a:ext cx="8244915" cy="558438"/>
          </a:xfrm>
          <a:prstGeom prst="rect">
            <a:avLst/>
          </a:prstGeom>
          <a:noFill/>
        </p:spPr>
        <p:txBody>
          <a:bodyPr wrap="none" lIns="0" tIns="36000" rIns="0" bIns="0" anchor="ctr">
            <a:noAutofit/>
          </a:bodyPr>
          <a:lstStyle>
            <a:defPPr>
              <a:defRPr lang="ko-KR"/>
            </a:defPPr>
            <a:lvl1pPr algn="ctr">
              <a:defRPr sz="3200" b="1" spc="-6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defRPr>
            </a:lvl1pPr>
          </a:lstStyle>
          <a:p>
            <a:pPr lvl="0">
              <a:defRPr/>
            </a:pPr>
            <a:r>
              <a:rPr lang="en-US" altLang="ko-KR" sz="3600" spc="-50">
                <a:solidFill>
                  <a:schemeClr val="bg1"/>
                </a:solidFill>
              </a:rPr>
              <a:t>Ⅳ.</a:t>
            </a:r>
            <a:r>
              <a:rPr lang="ko-KR" altLang="en-US" sz="3600" spc="-50">
                <a:solidFill>
                  <a:schemeClr val="bg1"/>
                </a:solidFill>
              </a:rPr>
              <a:t> 모형 구축</a:t>
            </a:r>
          </a:p>
        </p:txBody>
      </p:sp>
      <p:grpSp>
        <p:nvGrpSpPr>
          <p:cNvPr id="57" name="그룹 46"/>
          <p:cNvGrpSpPr/>
          <p:nvPr/>
        </p:nvGrpSpPr>
        <p:grpSpPr>
          <a:xfrm>
            <a:off x="5197987" y="4748572"/>
            <a:ext cx="1318229" cy="1380728"/>
            <a:chOff x="1333415" y="3304707"/>
            <a:chExt cx="1576252" cy="1650983"/>
          </a:xfrm>
        </p:grpSpPr>
        <p:grpSp>
          <p:nvGrpSpPr>
            <p:cNvPr id="58" name="그룹 47"/>
            <p:cNvGrpSpPr/>
            <p:nvPr/>
          </p:nvGrpSpPr>
          <p:grpSpPr>
            <a:xfrm>
              <a:off x="1333481" y="3304707"/>
              <a:ext cx="1576124" cy="1650983"/>
              <a:chOff x="1334548" y="3308862"/>
              <a:chExt cx="1576124" cy="1650983"/>
            </a:xfrm>
          </p:grpSpPr>
          <p:sp>
            <p:nvSpPr>
              <p:cNvPr id="59" name="타원 49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60" name="이등변 삼각형 50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Box 48"/>
            <p:cNvSpPr txBox="1"/>
            <p:nvPr/>
          </p:nvSpPr>
          <p:spPr>
            <a:xfrm>
              <a:off x="1333415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그래디언트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부스트</a:t>
              </a:r>
            </a:p>
          </p:txBody>
        </p:sp>
      </p:grpSp>
      <p:grpSp>
        <p:nvGrpSpPr>
          <p:cNvPr id="62" name="그룹 46"/>
          <p:cNvGrpSpPr/>
          <p:nvPr/>
        </p:nvGrpSpPr>
        <p:grpSpPr>
          <a:xfrm>
            <a:off x="7632340" y="4797152"/>
            <a:ext cx="1318229" cy="1380728"/>
            <a:chOff x="1333415" y="3304706"/>
            <a:chExt cx="1576252" cy="1650983"/>
          </a:xfrm>
        </p:grpSpPr>
        <p:grpSp>
          <p:nvGrpSpPr>
            <p:cNvPr id="63" name="그룹 47"/>
            <p:cNvGrpSpPr/>
            <p:nvPr/>
          </p:nvGrpSpPr>
          <p:grpSpPr>
            <a:xfrm>
              <a:off x="1333486" y="3304706"/>
              <a:ext cx="1576124" cy="1650983"/>
              <a:chOff x="1334548" y="3308862"/>
              <a:chExt cx="1576124" cy="1650983"/>
            </a:xfrm>
          </p:grpSpPr>
          <p:sp>
            <p:nvSpPr>
              <p:cNvPr id="64" name="타원 49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65" name="이등변 삼각형 50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66" name="TextBox 48"/>
            <p:cNvSpPr txBox="1"/>
            <p:nvPr/>
          </p:nvSpPr>
          <p:spPr>
            <a:xfrm>
              <a:off x="1333415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서포트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벡터 머신</a:t>
              </a:r>
            </a:p>
          </p:txBody>
        </p:sp>
      </p:grpSp>
      <p:grpSp>
        <p:nvGrpSpPr>
          <p:cNvPr id="67" name="그룹 46"/>
          <p:cNvGrpSpPr/>
          <p:nvPr/>
        </p:nvGrpSpPr>
        <p:grpSpPr>
          <a:xfrm>
            <a:off x="215516" y="4748572"/>
            <a:ext cx="1318229" cy="1380728"/>
            <a:chOff x="1333415" y="3304706"/>
            <a:chExt cx="1576252" cy="1650983"/>
          </a:xfrm>
        </p:grpSpPr>
        <p:grpSp>
          <p:nvGrpSpPr>
            <p:cNvPr id="68" name="그룹 47"/>
            <p:cNvGrpSpPr/>
            <p:nvPr/>
          </p:nvGrpSpPr>
          <p:grpSpPr>
            <a:xfrm>
              <a:off x="1333479" y="3304706"/>
              <a:ext cx="1576124" cy="1650983"/>
              <a:chOff x="1334548" y="3308862"/>
              <a:chExt cx="1576124" cy="1650983"/>
            </a:xfrm>
          </p:grpSpPr>
          <p:sp>
            <p:nvSpPr>
              <p:cNvPr id="69" name="타원 49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70" name="이등변 삼각형 50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71" name="TextBox 48"/>
            <p:cNvSpPr txBox="1"/>
            <p:nvPr/>
          </p:nvSpPr>
          <p:spPr>
            <a:xfrm>
              <a:off x="1333415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Random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Forest</a:t>
              </a:r>
            </a:p>
          </p:txBody>
        </p:sp>
      </p:grpSp>
      <p:grpSp>
        <p:nvGrpSpPr>
          <p:cNvPr id="72" name="그룹 46"/>
          <p:cNvGrpSpPr/>
          <p:nvPr/>
        </p:nvGrpSpPr>
        <p:grpSpPr>
          <a:xfrm>
            <a:off x="2713711" y="4748572"/>
            <a:ext cx="1318229" cy="1380728"/>
            <a:chOff x="1333415" y="3304706"/>
            <a:chExt cx="1576252" cy="1650983"/>
          </a:xfrm>
        </p:grpSpPr>
        <p:grpSp>
          <p:nvGrpSpPr>
            <p:cNvPr id="73" name="그룹 47"/>
            <p:cNvGrpSpPr/>
            <p:nvPr/>
          </p:nvGrpSpPr>
          <p:grpSpPr>
            <a:xfrm>
              <a:off x="1333480" y="3304706"/>
              <a:ext cx="1576124" cy="1650983"/>
              <a:chOff x="1334548" y="3308862"/>
              <a:chExt cx="1576124" cy="1650983"/>
            </a:xfrm>
          </p:grpSpPr>
          <p:sp>
            <p:nvSpPr>
              <p:cNvPr id="74" name="타원 49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75" name="이등변 삼각형 50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76" name="TextBox 48"/>
            <p:cNvSpPr txBox="1"/>
            <p:nvPr/>
          </p:nvSpPr>
          <p:spPr>
            <a:xfrm>
              <a:off x="1333415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아다부스트</a:t>
              </a:r>
            </a:p>
          </p:txBody>
        </p:sp>
      </p:grpSp>
      <p:grpSp>
        <p:nvGrpSpPr>
          <p:cNvPr id="77" name="그룹 46"/>
          <p:cNvGrpSpPr/>
          <p:nvPr/>
        </p:nvGrpSpPr>
        <p:grpSpPr>
          <a:xfrm>
            <a:off x="6423499" y="2970555"/>
            <a:ext cx="1318229" cy="1380728"/>
            <a:chOff x="1333416" y="3304706"/>
            <a:chExt cx="1576252" cy="1650983"/>
          </a:xfrm>
        </p:grpSpPr>
        <p:grpSp>
          <p:nvGrpSpPr>
            <p:cNvPr id="78" name="그룹 47"/>
            <p:cNvGrpSpPr/>
            <p:nvPr/>
          </p:nvGrpSpPr>
          <p:grpSpPr>
            <a:xfrm>
              <a:off x="1333488" y="3304706"/>
              <a:ext cx="1576124" cy="1650983"/>
              <a:chOff x="1334548" y="3308862"/>
              <a:chExt cx="1576124" cy="1650983"/>
            </a:xfrm>
          </p:grpSpPr>
          <p:sp>
            <p:nvSpPr>
              <p:cNvPr id="79" name="타원 49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80" name="이등변 삼각형 50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81" name="TextBox 48"/>
            <p:cNvSpPr txBox="1"/>
            <p:nvPr/>
          </p:nvSpPr>
          <p:spPr>
            <a:xfrm>
              <a:off x="1333416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신경망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Ⅳ-ⅰ. 모형 구축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0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모형적합 준비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dk1"/>
                </a:solidFill>
              </a:rPr>
              <a:t>2.</a:t>
            </a:r>
            <a:r>
              <a:rPr lang="ko-KR" altLang="en-US" sz="1600" b="1">
                <a:solidFill>
                  <a:schemeClr val="dk1"/>
                </a:solidFill>
              </a:rPr>
              <a:t> </a:t>
            </a:r>
            <a:r>
              <a:rPr lang="en-US" altLang="ko-KR" sz="1600" b="1">
                <a:solidFill>
                  <a:schemeClr val="dk1"/>
                </a:solidFill>
              </a:rPr>
              <a:t>Logistic Regression</a:t>
            </a:r>
          </a:p>
        </p:txBody>
      </p:sp>
      <p:grpSp>
        <p:nvGrpSpPr>
          <p:cNvPr id="224" name="그룹 223"/>
          <p:cNvGrpSpPr/>
          <p:nvPr/>
        </p:nvGrpSpPr>
        <p:grpSpPr>
          <a:xfrm>
            <a:off x="4572000" y="548680"/>
            <a:ext cx="4572000" cy="540067"/>
            <a:chOff x="4572000" y="548680"/>
            <a:chExt cx="4572000" cy="540067"/>
          </a:xfrm>
        </p:grpSpPr>
        <p:sp>
          <p:nvSpPr>
            <p:cNvPr id="163" name="직사각형 162"/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4.</a:t>
              </a:r>
              <a:r>
                <a:rPr lang="ko-KR" altLang="en-US" b="1">
                  <a:solidFill>
                    <a:schemeClr val="dk1"/>
                  </a:solidFill>
                </a:rPr>
                <a:t> 신경망</a:t>
              </a: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3.</a:t>
              </a:r>
              <a:r>
                <a:rPr lang="ko-KR" altLang="en-US" b="1">
                  <a:solidFill>
                    <a:schemeClr val="dk1"/>
                  </a:solidFill>
                </a:rPr>
                <a:t> </a:t>
              </a:r>
              <a:r>
                <a:rPr lang="en-US" altLang="ko-KR" b="1">
                  <a:solidFill>
                    <a:schemeClr val="dk1"/>
                  </a:solidFill>
                </a:rPr>
                <a:t>Naive Bayes</a:t>
              </a:r>
            </a:p>
          </p:txBody>
        </p:sp>
      </p:grpSp>
      <p:sp>
        <p:nvSpPr>
          <p:cNvPr id="232" name="타원 231"/>
          <p:cNvSpPr/>
          <p:nvPr/>
        </p:nvSpPr>
        <p:spPr>
          <a:xfrm>
            <a:off x="251520" y="2060848"/>
            <a:ext cx="3636404" cy="3528392"/>
          </a:xfrm>
          <a:prstGeom prst="ellipse">
            <a:avLst/>
          </a:prstGeom>
          <a:solidFill>
            <a:srgbClr val="D3D3EB"/>
          </a:solidFill>
          <a:ln w="19050">
            <a:solidFill>
              <a:srgbClr val="50296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 b="1">
                <a:solidFill>
                  <a:srgbClr val="502962"/>
                </a:solidFill>
              </a:rPr>
              <a:t>Training Set</a:t>
            </a:r>
          </a:p>
          <a:p>
            <a:pPr algn="ctr">
              <a:defRPr/>
            </a:pPr>
            <a:endParaRPr lang="en-US" altLang="ko-KR" sz="2600" b="1">
              <a:solidFill>
                <a:srgbClr val="502962"/>
              </a:solidFill>
            </a:endParaRPr>
          </a:p>
          <a:p>
            <a:pPr algn="ctr">
              <a:defRPr/>
            </a:pPr>
            <a:r>
              <a:rPr lang="en-US" altLang="ko-KR" sz="2600" b="1">
                <a:solidFill>
                  <a:srgbClr val="502962"/>
                </a:solidFill>
              </a:rPr>
              <a:t>70%</a:t>
            </a:r>
          </a:p>
        </p:txBody>
      </p:sp>
      <p:sp>
        <p:nvSpPr>
          <p:cNvPr id="233" name="타원 232"/>
          <p:cNvSpPr/>
          <p:nvPr/>
        </p:nvSpPr>
        <p:spPr>
          <a:xfrm>
            <a:off x="7200292" y="2744924"/>
            <a:ext cx="1764196" cy="1764196"/>
          </a:xfrm>
          <a:prstGeom prst="ellipse">
            <a:avLst/>
          </a:prstGeom>
          <a:solidFill>
            <a:srgbClr val="D3D3EB"/>
          </a:solidFill>
          <a:ln w="19050">
            <a:solidFill>
              <a:srgbClr val="50296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502962"/>
                </a:solidFill>
              </a:rPr>
              <a:t>Test Set</a:t>
            </a:r>
          </a:p>
          <a:p>
            <a:pPr algn="ctr">
              <a:defRPr/>
            </a:pPr>
            <a:endParaRPr lang="en-US" altLang="ko-KR" sz="2000" b="1">
              <a:solidFill>
                <a:srgbClr val="502962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rgbClr val="502962"/>
                </a:solidFill>
              </a:rPr>
              <a:t>30%</a:t>
            </a:r>
          </a:p>
        </p:txBody>
      </p:sp>
      <p:grpSp>
        <p:nvGrpSpPr>
          <p:cNvPr id="236" name="그룹 235"/>
          <p:cNvGrpSpPr/>
          <p:nvPr/>
        </p:nvGrpSpPr>
        <p:grpSpPr>
          <a:xfrm>
            <a:off x="3347864" y="5805264"/>
            <a:ext cx="2894909" cy="756084"/>
            <a:chOff x="4737430" y="5661248"/>
            <a:chExt cx="2822901" cy="756084"/>
          </a:xfrm>
        </p:grpSpPr>
        <p:sp>
          <p:nvSpPr>
            <p:cNvPr id="234" name="자유형: 도형 233"/>
            <p:cNvSpPr>
              <a:spLocks noEditPoints="1"/>
            </p:cNvSpPr>
            <p:nvPr/>
          </p:nvSpPr>
          <p:spPr>
            <a:xfrm>
              <a:off x="4737430" y="5661248"/>
              <a:ext cx="914690" cy="756084"/>
            </a:xfrm>
            <a:custGeom>
              <a:avLst/>
              <a:gdLst>
                <a:gd name="T0" fmla="*/ 2064 w 2273"/>
                <a:gd name="T1" fmla="*/ 2005 h 2005"/>
                <a:gd name="T2" fmla="*/ 209 w 2273"/>
                <a:gd name="T3" fmla="*/ 2005 h 2005"/>
                <a:gd name="T4" fmla="*/ 36 w 2273"/>
                <a:gd name="T5" fmla="*/ 1905 h 2005"/>
                <a:gd name="T6" fmla="*/ 36 w 2273"/>
                <a:gd name="T7" fmla="*/ 1705 h 2005"/>
                <a:gd name="T8" fmla="*/ 963 w 2273"/>
                <a:gd name="T9" fmla="*/ 100 h 2005"/>
                <a:gd name="T10" fmla="*/ 1136 w 2273"/>
                <a:gd name="T11" fmla="*/ 0 h 2005"/>
                <a:gd name="T12" fmla="*/ 1309 w 2273"/>
                <a:gd name="T13" fmla="*/ 100 h 2005"/>
                <a:gd name="T14" fmla="*/ 2237 w 2273"/>
                <a:gd name="T15" fmla="*/ 1707 h 2005"/>
                <a:gd name="T16" fmla="*/ 2237 w 2273"/>
                <a:gd name="T17" fmla="*/ 1907 h 2005"/>
                <a:gd name="T18" fmla="*/ 2064 w 2273"/>
                <a:gd name="T19" fmla="*/ 2005 h 2005"/>
                <a:gd name="T20" fmla="*/ 1136 w 2273"/>
                <a:gd name="T21" fmla="*/ 133 h 2005"/>
                <a:gd name="T22" fmla="*/ 1079 w 2273"/>
                <a:gd name="T23" fmla="*/ 167 h 2005"/>
                <a:gd name="T24" fmla="*/ 151 w 2273"/>
                <a:gd name="T25" fmla="*/ 1773 h 2005"/>
                <a:gd name="T26" fmla="*/ 151 w 2273"/>
                <a:gd name="T27" fmla="*/ 1840 h 2005"/>
                <a:gd name="T28" fmla="*/ 208 w 2273"/>
                <a:gd name="T29" fmla="*/ 1873 h 2005"/>
                <a:gd name="T30" fmla="*/ 2063 w 2273"/>
                <a:gd name="T31" fmla="*/ 1873 h 2005"/>
                <a:gd name="T32" fmla="*/ 2120 w 2273"/>
                <a:gd name="T33" fmla="*/ 1840 h 2005"/>
                <a:gd name="T34" fmla="*/ 2120 w 2273"/>
                <a:gd name="T35" fmla="*/ 1773 h 2005"/>
                <a:gd name="T36" fmla="*/ 1192 w 2273"/>
                <a:gd name="T37" fmla="*/ 167 h 2005"/>
                <a:gd name="T38" fmla="*/ 1136 w 2273"/>
                <a:gd name="T39" fmla="*/ 133 h 2005"/>
                <a:gd name="T40" fmla="*/ 1203 w 2273"/>
                <a:gd name="T41" fmla="*/ 1371 h 2005"/>
                <a:gd name="T42" fmla="*/ 1069 w 2273"/>
                <a:gd name="T43" fmla="*/ 1371 h 2005"/>
                <a:gd name="T44" fmla="*/ 1069 w 2273"/>
                <a:gd name="T45" fmla="*/ 629 h 2005"/>
                <a:gd name="T46" fmla="*/ 1203 w 2273"/>
                <a:gd name="T47" fmla="*/ 629 h 2005"/>
                <a:gd name="T48" fmla="*/ 1203 w 2273"/>
                <a:gd name="T49" fmla="*/ 1371 h 2005"/>
                <a:gd name="T50" fmla="*/ 1203 w 2273"/>
                <a:gd name="T51" fmla="*/ 1664 h 2005"/>
                <a:gd name="T52" fmla="*/ 1069 w 2273"/>
                <a:gd name="T53" fmla="*/ 1664 h 2005"/>
                <a:gd name="T54" fmla="*/ 1069 w 2273"/>
                <a:gd name="T55" fmla="*/ 1532 h 2005"/>
                <a:gd name="T56" fmla="*/ 1203 w 2273"/>
                <a:gd name="T57" fmla="*/ 1532 h 2005"/>
                <a:gd name="T58" fmla="*/ 1203 w 2273"/>
                <a:gd name="T59" fmla="*/ 1664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3" h="2005">
                  <a:moveTo>
                    <a:pt x="2064" y="2005"/>
                  </a:moveTo>
                  <a:lnTo>
                    <a:pt x="209" y="2005"/>
                  </a:lnTo>
                  <a:cubicBezTo>
                    <a:pt x="137" y="2005"/>
                    <a:pt x="72" y="1968"/>
                    <a:pt x="36" y="1905"/>
                  </a:cubicBezTo>
                  <a:cubicBezTo>
                    <a:pt x="0" y="1843"/>
                    <a:pt x="0" y="1768"/>
                    <a:pt x="36" y="1705"/>
                  </a:cubicBezTo>
                  <a:lnTo>
                    <a:pt x="963" y="100"/>
                  </a:lnTo>
                  <a:cubicBezTo>
                    <a:pt x="999" y="37"/>
                    <a:pt x="1064" y="0"/>
                    <a:pt x="1136" y="0"/>
                  </a:cubicBezTo>
                  <a:cubicBezTo>
                    <a:pt x="1208" y="0"/>
                    <a:pt x="1273" y="37"/>
                    <a:pt x="1309" y="100"/>
                  </a:cubicBezTo>
                  <a:lnTo>
                    <a:pt x="2237" y="1707"/>
                  </a:lnTo>
                  <a:cubicBezTo>
                    <a:pt x="2273" y="1769"/>
                    <a:pt x="2273" y="1844"/>
                    <a:pt x="2237" y="1907"/>
                  </a:cubicBezTo>
                  <a:cubicBezTo>
                    <a:pt x="2200" y="1968"/>
                    <a:pt x="2136" y="2005"/>
                    <a:pt x="2064" y="2005"/>
                  </a:cubicBezTo>
                  <a:close/>
                  <a:moveTo>
                    <a:pt x="1136" y="133"/>
                  </a:moveTo>
                  <a:cubicBezTo>
                    <a:pt x="1124" y="133"/>
                    <a:pt x="1096" y="136"/>
                    <a:pt x="1079" y="167"/>
                  </a:cubicBezTo>
                  <a:lnTo>
                    <a:pt x="151" y="1773"/>
                  </a:lnTo>
                  <a:cubicBezTo>
                    <a:pt x="133" y="1804"/>
                    <a:pt x="145" y="1831"/>
                    <a:pt x="151" y="1840"/>
                  </a:cubicBezTo>
                  <a:cubicBezTo>
                    <a:pt x="156" y="1849"/>
                    <a:pt x="173" y="1873"/>
                    <a:pt x="208" y="1873"/>
                  </a:cubicBezTo>
                  <a:lnTo>
                    <a:pt x="2063" y="1873"/>
                  </a:lnTo>
                  <a:cubicBezTo>
                    <a:pt x="2097" y="1873"/>
                    <a:pt x="2115" y="1851"/>
                    <a:pt x="2120" y="1840"/>
                  </a:cubicBezTo>
                  <a:cubicBezTo>
                    <a:pt x="2125" y="1829"/>
                    <a:pt x="2137" y="1804"/>
                    <a:pt x="2120" y="1773"/>
                  </a:cubicBezTo>
                  <a:lnTo>
                    <a:pt x="1192" y="167"/>
                  </a:lnTo>
                  <a:cubicBezTo>
                    <a:pt x="1176" y="136"/>
                    <a:pt x="1148" y="133"/>
                    <a:pt x="1136" y="133"/>
                  </a:cubicBezTo>
                  <a:close/>
                  <a:moveTo>
                    <a:pt x="1203" y="1371"/>
                  </a:moveTo>
                  <a:lnTo>
                    <a:pt x="1069" y="1371"/>
                  </a:lnTo>
                  <a:lnTo>
                    <a:pt x="1069" y="629"/>
                  </a:lnTo>
                  <a:lnTo>
                    <a:pt x="1203" y="629"/>
                  </a:lnTo>
                  <a:lnTo>
                    <a:pt x="1203" y="1371"/>
                  </a:lnTo>
                  <a:close/>
                  <a:moveTo>
                    <a:pt x="1203" y="1664"/>
                  </a:moveTo>
                  <a:lnTo>
                    <a:pt x="1069" y="1664"/>
                  </a:lnTo>
                  <a:lnTo>
                    <a:pt x="1069" y="1532"/>
                  </a:lnTo>
                  <a:lnTo>
                    <a:pt x="1203" y="1532"/>
                  </a:lnTo>
                  <a:lnTo>
                    <a:pt x="1203" y="1664"/>
                  </a:lnTo>
                  <a:close/>
                </a:path>
              </a:pathLst>
            </a:custGeom>
            <a:solidFill>
              <a:srgbClr val="783E9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760133" y="5876474"/>
              <a:ext cx="1800198" cy="36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/>
                <a:t>Sample Weight</a:t>
              </a:r>
            </a:p>
          </p:txBody>
        </p:sp>
      </p:grpSp>
      <p:sp>
        <p:nvSpPr>
          <p:cNvPr id="237" name="타원 232"/>
          <p:cNvSpPr/>
          <p:nvPr/>
        </p:nvSpPr>
        <p:spPr>
          <a:xfrm>
            <a:off x="4535996" y="2708920"/>
            <a:ext cx="1979712" cy="1908211"/>
          </a:xfrm>
          <a:prstGeom prst="ellipse">
            <a:avLst/>
          </a:prstGeom>
          <a:solidFill>
            <a:srgbClr val="D3D3EB">
              <a:alpha val="75000"/>
            </a:srgbClr>
          </a:solidFill>
          <a:ln w="19050">
            <a:solidFill>
              <a:srgbClr val="502962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502962"/>
                </a:solidFill>
              </a:rPr>
              <a:t>Validation Set</a:t>
            </a:r>
          </a:p>
          <a:p>
            <a:pPr algn="ctr">
              <a:defRPr/>
            </a:pPr>
            <a:endParaRPr lang="en-US" altLang="ko-KR" sz="2000" b="1">
              <a:solidFill>
                <a:srgbClr val="502962"/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rgbClr val="502962"/>
                </a:solidFill>
              </a:rPr>
              <a:t>0%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3962D86-6A8F-4FFE-9A08-50CF5CA0CF71}"/>
              </a:ext>
            </a:extLst>
          </p:cNvPr>
          <p:cNvGrpSpPr/>
          <p:nvPr/>
        </p:nvGrpSpPr>
        <p:grpSpPr>
          <a:xfrm>
            <a:off x="701570" y="1166324"/>
            <a:ext cx="7740860" cy="1770817"/>
            <a:chOff x="701570" y="1166324"/>
            <a:chExt cx="7740860" cy="177081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FB0AC74-BFF3-4C46-9C82-9E294D3E03DA}"/>
                </a:ext>
              </a:extLst>
            </p:cNvPr>
            <p:cNvSpPr txBox="1"/>
            <p:nvPr/>
          </p:nvSpPr>
          <p:spPr>
            <a:xfrm>
              <a:off x="701570" y="1736812"/>
              <a:ext cx="77408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ROC </a:t>
              </a:r>
              <a:r>
                <a:rPr lang="ko-KR" altLang="ko-KR" dirty="0"/>
                <a:t>커브는 </a:t>
              </a:r>
              <a:r>
                <a:rPr lang="en-US" altLang="ko-KR" dirty="0"/>
                <a:t>x</a:t>
              </a:r>
              <a:r>
                <a:rPr lang="ko-KR" altLang="ko-KR" dirty="0"/>
                <a:t>축에</a:t>
              </a:r>
              <a:r>
                <a:rPr lang="en-US" altLang="ko-KR" dirty="0"/>
                <a:t> </a:t>
              </a:r>
              <a:r>
                <a:rPr lang="ko-KR" altLang="en-US" dirty="0"/>
                <a:t>거짓</a:t>
              </a:r>
              <a:r>
                <a:rPr lang="en-US" altLang="ko-KR" dirty="0"/>
                <a:t> </a:t>
              </a:r>
              <a:r>
                <a:rPr lang="ko-KR" altLang="ko-KR" dirty="0"/>
                <a:t>양성비율 </a:t>
              </a:r>
              <a:r>
                <a:rPr lang="en-US" altLang="ko-KR" dirty="0"/>
                <a:t>y</a:t>
              </a:r>
              <a:r>
                <a:rPr lang="ko-KR" altLang="ko-KR" dirty="0"/>
                <a:t>축에 </a:t>
              </a:r>
              <a:r>
                <a:rPr lang="ko-KR" altLang="en-US" dirty="0"/>
                <a:t>참</a:t>
              </a:r>
              <a:r>
                <a:rPr lang="en-US" altLang="ko-KR" dirty="0"/>
                <a:t> </a:t>
              </a:r>
              <a:r>
                <a:rPr lang="ko-KR" altLang="ko-KR" dirty="0"/>
                <a:t>양성비율을 놓</a:t>
              </a:r>
              <a:r>
                <a:rPr lang="ko-KR" altLang="en-US" dirty="0"/>
                <a:t>아 </a:t>
              </a:r>
              <a:r>
                <a:rPr lang="ko-KR" altLang="ko-KR" dirty="0"/>
                <a:t>실제  </a:t>
              </a:r>
              <a:r>
                <a:rPr lang="ko-KR" altLang="en-US" dirty="0"/>
                <a:t>참</a:t>
              </a:r>
              <a:r>
                <a:rPr lang="ko-KR" altLang="ko-KR" dirty="0"/>
                <a:t>값을 </a:t>
              </a:r>
              <a:r>
                <a:rPr lang="en-US" altLang="ko-KR" dirty="0"/>
                <a:t> </a:t>
              </a:r>
              <a:r>
                <a:rPr lang="ko-KR" altLang="en-US" dirty="0"/>
                <a:t>많이 </a:t>
              </a:r>
              <a:r>
                <a:rPr lang="ko-KR" altLang="ko-KR" dirty="0"/>
                <a:t>찾기 위해선 거짓 참값이 늘어 날 수 밖에 없다는</a:t>
              </a:r>
              <a:r>
                <a:rPr lang="en-US" altLang="ko-KR" dirty="0"/>
                <a:t> trade-off </a:t>
              </a:r>
              <a:r>
                <a:rPr lang="ko-KR" altLang="ko-KR" dirty="0"/>
                <a:t>관계를 </a:t>
              </a:r>
              <a:r>
                <a:rPr lang="ko-KR" altLang="en-US" dirty="0"/>
                <a:t>보여준다</a:t>
              </a:r>
              <a:r>
                <a:rPr lang="en-US" altLang="ko-KR" dirty="0"/>
                <a:t>. </a:t>
              </a:r>
              <a:r>
                <a:rPr lang="ko-KR" altLang="en-US" dirty="0"/>
                <a:t>평가지표로는 </a:t>
              </a:r>
              <a:r>
                <a:rPr lang="en-US" altLang="ko-KR" dirty="0"/>
                <a:t>ROC </a:t>
              </a:r>
              <a:r>
                <a:rPr lang="ko-KR" altLang="en-US" dirty="0"/>
                <a:t>커브 아래의 면적을 보여주는 </a:t>
              </a:r>
              <a:r>
                <a:rPr lang="en-US" altLang="ko-KR" dirty="0"/>
                <a:t>AUC(Area Under Curve)</a:t>
              </a:r>
              <a:r>
                <a:rPr lang="ko-KR" altLang="en-US" dirty="0"/>
                <a:t>가</a:t>
              </a:r>
              <a:r>
                <a:rPr lang="en-US" altLang="ko-KR" dirty="0"/>
                <a:t> </a:t>
              </a:r>
              <a:r>
                <a:rPr lang="ko-KR" altLang="en-US" dirty="0"/>
                <a:t>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3" name="모서리가 둥근 직사각형 39">
              <a:extLst>
                <a:ext uri="{FF2B5EF4-FFF2-40B4-BE49-F238E27FC236}">
                  <a16:creationId xmlns:a16="http://schemas.microsoft.com/office/drawing/2014/main" id="{2CD448C7-DBAE-41A7-BDD8-C5D247C1AA73}"/>
                </a:ext>
              </a:extLst>
            </p:cNvPr>
            <p:cNvSpPr/>
            <p:nvPr/>
          </p:nvSpPr>
          <p:spPr>
            <a:xfrm>
              <a:off x="791580" y="1166324"/>
              <a:ext cx="1764196" cy="410384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25400" cap="flat" cmpd="sng" algn="ctr">
              <a:solidFill>
                <a:srgbClr val="C49DD6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/>
                <a:t>ROC </a:t>
              </a:r>
              <a:r>
                <a:rPr lang="ko-KR" altLang="en-US" b="1" dirty="0"/>
                <a:t>커브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9D33322-6333-4DCA-9968-3F0C63055C47}"/>
              </a:ext>
            </a:extLst>
          </p:cNvPr>
          <p:cNvGrpSpPr/>
          <p:nvPr/>
        </p:nvGrpSpPr>
        <p:grpSpPr>
          <a:xfrm>
            <a:off x="701570" y="3920860"/>
            <a:ext cx="7740860" cy="1536762"/>
            <a:chOff x="701570" y="3715668"/>
            <a:chExt cx="7740860" cy="153676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55FBA1-E777-4241-8842-1ABC5BFEDE86}"/>
                </a:ext>
              </a:extLst>
            </p:cNvPr>
            <p:cNvSpPr/>
            <p:nvPr/>
          </p:nvSpPr>
          <p:spPr>
            <a:xfrm>
              <a:off x="701570" y="4329100"/>
              <a:ext cx="77408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PR </a:t>
              </a:r>
              <a:r>
                <a:rPr lang="ko-KR" altLang="en-US" dirty="0"/>
                <a:t>커브는 </a:t>
              </a:r>
              <a:r>
                <a:rPr lang="en-US" altLang="ko-KR" dirty="0"/>
                <a:t>x</a:t>
              </a:r>
              <a:r>
                <a:rPr lang="ko-KR" altLang="en-US" dirty="0"/>
                <a:t>축에 재현율을 놓고 </a:t>
              </a:r>
              <a:r>
                <a:rPr lang="en-US" altLang="ko-KR" dirty="0"/>
                <a:t>y</a:t>
              </a:r>
              <a:r>
                <a:rPr lang="ko-KR" altLang="en-US" dirty="0"/>
                <a:t>축에 정밀도를 </a:t>
              </a:r>
              <a:r>
                <a:rPr lang="ko-KR" altLang="en-US" dirty="0" err="1"/>
                <a:t>놓음으로서</a:t>
              </a:r>
              <a:r>
                <a:rPr lang="ko-KR" altLang="en-US" dirty="0"/>
                <a:t> 재현율을 높이기 위해선 정밀도를 포기할 수밖에 없는</a:t>
              </a:r>
              <a:r>
                <a:rPr lang="en-US" altLang="ko-KR" dirty="0"/>
                <a:t>trade-off </a:t>
              </a:r>
              <a:r>
                <a:rPr lang="ko-KR" altLang="en-US" dirty="0"/>
                <a:t>관계를 보여준다</a:t>
              </a:r>
              <a:r>
                <a:rPr lang="en-US" altLang="ko-KR" dirty="0"/>
                <a:t>. </a:t>
              </a:r>
              <a:r>
                <a:rPr lang="ko-KR" altLang="en-US" dirty="0"/>
                <a:t>평가지표로는 </a:t>
              </a:r>
              <a:r>
                <a:rPr lang="en-US" altLang="ko-KR" dirty="0"/>
                <a:t>PR</a:t>
              </a:r>
              <a:r>
                <a:rPr lang="ko-KR" altLang="en-US" dirty="0"/>
                <a:t>커브 아래의 면적을 보여주는 </a:t>
              </a:r>
              <a:r>
                <a:rPr lang="en-US" altLang="ko-KR" dirty="0"/>
                <a:t>AP(Average Precision) </a:t>
              </a:r>
              <a:r>
                <a:rPr lang="ko-KR" altLang="en-US" dirty="0"/>
                <a:t>이 있다</a:t>
              </a:r>
              <a:r>
                <a:rPr lang="en-US" altLang="ko-KR" dirty="0"/>
                <a:t>. </a:t>
              </a:r>
              <a:endParaRPr lang="ko-KR" altLang="en-US" dirty="0"/>
            </a:p>
          </p:txBody>
        </p:sp>
        <p:sp>
          <p:nvSpPr>
            <p:cNvPr id="5" name="모서리가 둥근 직사각형 39">
              <a:extLst>
                <a:ext uri="{FF2B5EF4-FFF2-40B4-BE49-F238E27FC236}">
                  <a16:creationId xmlns:a16="http://schemas.microsoft.com/office/drawing/2014/main" id="{95EBDA53-1F11-4154-B1EE-3B578FEBFE09}"/>
                </a:ext>
              </a:extLst>
            </p:cNvPr>
            <p:cNvSpPr/>
            <p:nvPr/>
          </p:nvSpPr>
          <p:spPr>
            <a:xfrm>
              <a:off x="791580" y="3715668"/>
              <a:ext cx="1764196" cy="410384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25400" cap="flat" cmpd="sng" algn="ctr">
              <a:solidFill>
                <a:srgbClr val="C49DD6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/>
                <a:t>PR </a:t>
              </a:r>
              <a:r>
                <a:rPr lang="ko-KR" altLang="en-US" b="1"/>
                <a:t>커브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323664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Ⅳ-ⅰ. 모형 구축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28E1B2-EB08-4221-B9CB-36FB8E4C3F68}"/>
              </a:ext>
            </a:extLst>
          </p:cNvPr>
          <p:cNvGrpSpPr/>
          <p:nvPr/>
        </p:nvGrpSpPr>
        <p:grpSpPr>
          <a:xfrm>
            <a:off x="0" y="548679"/>
            <a:ext cx="9144000" cy="1098388"/>
            <a:chOff x="0" y="548679"/>
            <a:chExt cx="9144000" cy="1098388"/>
          </a:xfrm>
        </p:grpSpPr>
        <p:sp>
          <p:nvSpPr>
            <p:cNvPr id="161" name="자유형: 도형 160"/>
            <p:cNvSpPr/>
            <p:nvPr/>
          </p:nvSpPr>
          <p:spPr>
            <a:xfrm>
              <a:off x="3075166" y="548680"/>
              <a:ext cx="3060000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600" b="1">
                  <a:solidFill>
                    <a:schemeClr val="dk1"/>
                  </a:solidFill>
                </a:rPr>
                <a:t>2.</a:t>
              </a:r>
              <a:r>
                <a:rPr lang="ko-KR" altLang="en-US" sz="1600" b="1">
                  <a:solidFill>
                    <a:schemeClr val="dk1"/>
                  </a:solidFill>
                </a:rPr>
                <a:t> </a:t>
              </a:r>
              <a:r>
                <a:rPr lang="en-US" altLang="ko-KR" sz="1600" b="1">
                  <a:solidFill>
                    <a:schemeClr val="dk1"/>
                  </a:solidFill>
                </a:rPr>
                <a:t>Logistic Regression</a:t>
              </a:r>
              <a:endPara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0" y="548680"/>
              <a:ext cx="3060000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1.</a:t>
              </a:r>
              <a:r>
                <a:rPr lang="ko-KR" altLang="en-US" b="1" dirty="0">
                  <a:solidFill>
                    <a:schemeClr val="dk1"/>
                  </a:solidFill>
                </a:rPr>
                <a:t> 모형적합 준비</a:t>
              </a: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6135166" y="548679"/>
              <a:ext cx="3008834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3.</a:t>
              </a:r>
              <a:r>
                <a:rPr lang="ko-KR" altLang="en-US" b="1" dirty="0">
                  <a:solidFill>
                    <a:schemeClr val="dk1"/>
                  </a:solidFill>
                </a:rPr>
                <a:t> 신경망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ABAFB17-42E6-4C79-8AAE-8EF803228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5531" y="1647067"/>
            <a:ext cx="5364596" cy="24256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F17CE2-C8B0-4026-AA1E-2939FD3637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38836" y="3753036"/>
            <a:ext cx="4125652" cy="2997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Ⅳ-ⅰ. 모형 구축</a:t>
            </a:r>
          </a:p>
        </p:txBody>
      </p:sp>
      <p:grpSp>
        <p:nvGrpSpPr>
          <p:cNvPr id="239" name="그룹 238"/>
          <p:cNvGrpSpPr/>
          <p:nvPr/>
        </p:nvGrpSpPr>
        <p:grpSpPr>
          <a:xfrm>
            <a:off x="124238" y="2455497"/>
            <a:ext cx="8895524" cy="3241755"/>
            <a:chOff x="122312" y="2095457"/>
            <a:chExt cx="8895524" cy="3241755"/>
          </a:xfrm>
        </p:grpSpPr>
        <p:pic>
          <p:nvPicPr>
            <p:cNvPr id="237" name="그림 23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2312" y="2095500"/>
              <a:ext cx="4445776" cy="3241712"/>
            </a:xfrm>
            <a:prstGeom prst="rect">
              <a:avLst/>
            </a:prstGeom>
          </p:spPr>
        </p:pic>
        <p:pic>
          <p:nvPicPr>
            <p:cNvPr id="238" name="그림 23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572000" y="2095457"/>
              <a:ext cx="4445835" cy="3241754"/>
            </a:xfrm>
            <a:prstGeom prst="rect">
              <a:avLst/>
            </a:prstGeom>
          </p:spPr>
        </p:pic>
      </p:grpSp>
      <p:sp>
        <p:nvSpPr>
          <p:cNvPr id="240" name="모서리가 둥근 직사각형 39"/>
          <p:cNvSpPr/>
          <p:nvPr/>
        </p:nvSpPr>
        <p:spPr>
          <a:xfrm>
            <a:off x="1511660" y="1830484"/>
            <a:ext cx="1764196" cy="410384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ROC </a:t>
            </a:r>
            <a:r>
              <a:rPr lang="ko-KR" altLang="en-US" b="1" dirty="0"/>
              <a:t>커브</a:t>
            </a:r>
          </a:p>
        </p:txBody>
      </p:sp>
      <p:sp>
        <p:nvSpPr>
          <p:cNvPr id="241" name="모서리가 둥근 직사각형 39"/>
          <p:cNvSpPr/>
          <p:nvPr/>
        </p:nvSpPr>
        <p:spPr>
          <a:xfrm>
            <a:off x="5976156" y="1794479"/>
            <a:ext cx="1764196" cy="410384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PR </a:t>
            </a:r>
            <a:r>
              <a:rPr lang="ko-KR" altLang="en-US" b="1"/>
              <a:t>커브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C0FC78-D379-4C2B-87A6-5BDE4290DF03}"/>
              </a:ext>
            </a:extLst>
          </p:cNvPr>
          <p:cNvGrpSpPr/>
          <p:nvPr/>
        </p:nvGrpSpPr>
        <p:grpSpPr>
          <a:xfrm>
            <a:off x="0" y="548679"/>
            <a:ext cx="9144000" cy="1098388"/>
            <a:chOff x="0" y="548679"/>
            <a:chExt cx="9144000" cy="1098388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379054A-36E2-42B5-B9AE-C583A3C41AE1}"/>
                </a:ext>
              </a:extLst>
            </p:cNvPr>
            <p:cNvSpPr/>
            <p:nvPr/>
          </p:nvSpPr>
          <p:spPr>
            <a:xfrm>
              <a:off x="3075166" y="548680"/>
              <a:ext cx="3060000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600" b="1" dirty="0">
                  <a:solidFill>
                    <a:schemeClr val="dk1"/>
                  </a:solidFill>
                </a:rPr>
                <a:t>2.</a:t>
              </a:r>
              <a:r>
                <a:rPr lang="ko-KR" altLang="en-US" sz="1600" b="1" dirty="0">
                  <a:solidFill>
                    <a:schemeClr val="dk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dk1"/>
                  </a:solidFill>
                </a:rPr>
                <a:t>Logistic Regression</a:t>
              </a:r>
              <a:endPara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FE4894-3B6E-4619-8A9D-070AE4D5836C}"/>
                </a:ext>
              </a:extLst>
            </p:cNvPr>
            <p:cNvSpPr/>
            <p:nvPr/>
          </p:nvSpPr>
          <p:spPr>
            <a:xfrm>
              <a:off x="0" y="548680"/>
              <a:ext cx="3060000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1.</a:t>
              </a:r>
              <a:r>
                <a:rPr lang="ko-KR" altLang="en-US" b="1" dirty="0">
                  <a:solidFill>
                    <a:schemeClr val="dk1"/>
                  </a:solidFill>
                </a:rPr>
                <a:t> 모형적합 준비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5983EA-A9C9-4421-BD8A-347367580D9B}"/>
                </a:ext>
              </a:extLst>
            </p:cNvPr>
            <p:cNvSpPr/>
            <p:nvPr/>
          </p:nvSpPr>
          <p:spPr>
            <a:xfrm>
              <a:off x="6135166" y="548679"/>
              <a:ext cx="3008834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3.</a:t>
              </a:r>
              <a:r>
                <a:rPr lang="ko-KR" altLang="en-US" b="1" dirty="0">
                  <a:solidFill>
                    <a:schemeClr val="dk1"/>
                  </a:solidFill>
                </a:rPr>
                <a:t> 신경망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648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Ⅳ-ⅰ. 모형 구축</a:t>
            </a:r>
          </a:p>
        </p:txBody>
      </p:sp>
      <p:pic>
        <p:nvPicPr>
          <p:cNvPr id="239" name="그림 2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7262" y="2024844"/>
            <a:ext cx="7229474" cy="4543425"/>
          </a:xfrm>
          <a:prstGeom prst="rect">
            <a:avLst/>
          </a:prstGeom>
        </p:spPr>
      </p:pic>
      <p:sp>
        <p:nvSpPr>
          <p:cNvPr id="240" name="모서리가 둥근 직사각형 39"/>
          <p:cNvSpPr/>
          <p:nvPr/>
        </p:nvSpPr>
        <p:spPr>
          <a:xfrm>
            <a:off x="107504" y="1268760"/>
            <a:ext cx="2232248" cy="44638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Train </a:t>
            </a:r>
            <a:r>
              <a:rPr lang="ko-KR" altLang="en-US" b="1"/>
              <a:t>이익도표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58DA94-0AC0-401B-93B8-ADE518B47DDD}"/>
              </a:ext>
            </a:extLst>
          </p:cNvPr>
          <p:cNvGrpSpPr/>
          <p:nvPr/>
        </p:nvGrpSpPr>
        <p:grpSpPr>
          <a:xfrm>
            <a:off x="0" y="548679"/>
            <a:ext cx="9144000" cy="1098388"/>
            <a:chOff x="0" y="548679"/>
            <a:chExt cx="9144000" cy="10983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6B87636D-1FBB-4F9B-B9AC-64EC0D7B0CE7}"/>
                </a:ext>
              </a:extLst>
            </p:cNvPr>
            <p:cNvSpPr/>
            <p:nvPr/>
          </p:nvSpPr>
          <p:spPr>
            <a:xfrm>
              <a:off x="3075166" y="548680"/>
              <a:ext cx="3060000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600" b="1">
                  <a:solidFill>
                    <a:schemeClr val="dk1"/>
                  </a:solidFill>
                </a:rPr>
                <a:t>2.</a:t>
              </a:r>
              <a:r>
                <a:rPr lang="ko-KR" altLang="en-US" sz="1600" b="1">
                  <a:solidFill>
                    <a:schemeClr val="dk1"/>
                  </a:solidFill>
                </a:rPr>
                <a:t> </a:t>
              </a:r>
              <a:r>
                <a:rPr lang="en-US" altLang="ko-KR" sz="1600" b="1">
                  <a:solidFill>
                    <a:schemeClr val="dk1"/>
                  </a:solidFill>
                </a:rPr>
                <a:t>Logistic Regression</a:t>
              </a:r>
              <a:endPara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3025E8-81F3-49FC-AE42-D12091AE9468}"/>
                </a:ext>
              </a:extLst>
            </p:cNvPr>
            <p:cNvSpPr/>
            <p:nvPr/>
          </p:nvSpPr>
          <p:spPr>
            <a:xfrm>
              <a:off x="0" y="548680"/>
              <a:ext cx="3060000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1.</a:t>
              </a:r>
              <a:r>
                <a:rPr lang="ko-KR" altLang="en-US" b="1" dirty="0">
                  <a:solidFill>
                    <a:schemeClr val="dk1"/>
                  </a:solidFill>
                </a:rPr>
                <a:t> 모형적합 준비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8DA7E-8D4D-4546-B6D3-2F6C91A8CD8B}"/>
                </a:ext>
              </a:extLst>
            </p:cNvPr>
            <p:cNvSpPr/>
            <p:nvPr/>
          </p:nvSpPr>
          <p:spPr>
            <a:xfrm>
              <a:off x="6135166" y="548679"/>
              <a:ext cx="3008834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3.</a:t>
              </a:r>
              <a:r>
                <a:rPr lang="ko-KR" altLang="en-US" b="1" dirty="0">
                  <a:solidFill>
                    <a:schemeClr val="dk1"/>
                  </a:solidFill>
                </a:rPr>
                <a:t> 신경망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Ⅳ-ⅰ. 모형 구축</a:t>
            </a:r>
          </a:p>
        </p:txBody>
      </p:sp>
      <p:pic>
        <p:nvPicPr>
          <p:cNvPr id="240" name="그림 2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1014" y="2060848"/>
            <a:ext cx="7301971" cy="4536504"/>
          </a:xfrm>
          <a:prstGeom prst="rect">
            <a:avLst/>
          </a:prstGeom>
        </p:spPr>
      </p:pic>
      <p:sp>
        <p:nvSpPr>
          <p:cNvPr id="241" name="모서리가 둥근 직사각형 39"/>
          <p:cNvSpPr/>
          <p:nvPr/>
        </p:nvSpPr>
        <p:spPr>
          <a:xfrm>
            <a:off x="107504" y="1268760"/>
            <a:ext cx="2232248" cy="44638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Test </a:t>
            </a:r>
            <a:r>
              <a:rPr lang="ko-KR" altLang="en-US" b="1"/>
              <a:t>이익도표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81B210-84E6-4144-A1A8-0E06F914AA3F}"/>
              </a:ext>
            </a:extLst>
          </p:cNvPr>
          <p:cNvGrpSpPr/>
          <p:nvPr/>
        </p:nvGrpSpPr>
        <p:grpSpPr>
          <a:xfrm>
            <a:off x="0" y="548679"/>
            <a:ext cx="9144000" cy="1098388"/>
            <a:chOff x="0" y="548679"/>
            <a:chExt cx="9144000" cy="10983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A76641D-1F35-484C-A5E8-1F48D825B868}"/>
                </a:ext>
              </a:extLst>
            </p:cNvPr>
            <p:cNvSpPr/>
            <p:nvPr/>
          </p:nvSpPr>
          <p:spPr>
            <a:xfrm>
              <a:off x="3075166" y="548680"/>
              <a:ext cx="3060000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600" b="1">
                  <a:solidFill>
                    <a:schemeClr val="dk1"/>
                  </a:solidFill>
                </a:rPr>
                <a:t>2.</a:t>
              </a:r>
              <a:r>
                <a:rPr lang="ko-KR" altLang="en-US" sz="1600" b="1">
                  <a:solidFill>
                    <a:schemeClr val="dk1"/>
                  </a:solidFill>
                </a:rPr>
                <a:t> </a:t>
              </a:r>
              <a:r>
                <a:rPr lang="en-US" altLang="ko-KR" sz="1600" b="1">
                  <a:solidFill>
                    <a:schemeClr val="dk1"/>
                  </a:solidFill>
                </a:rPr>
                <a:t>Logistic Regression</a:t>
              </a:r>
              <a:endPara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BC319E-6346-4A56-A17D-8FB201F5F220}"/>
                </a:ext>
              </a:extLst>
            </p:cNvPr>
            <p:cNvSpPr/>
            <p:nvPr/>
          </p:nvSpPr>
          <p:spPr>
            <a:xfrm>
              <a:off x="0" y="548680"/>
              <a:ext cx="3060000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1.</a:t>
              </a:r>
              <a:r>
                <a:rPr lang="ko-KR" altLang="en-US" b="1" dirty="0">
                  <a:solidFill>
                    <a:schemeClr val="dk1"/>
                  </a:solidFill>
                </a:rPr>
                <a:t> 모형적합 준비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4607E4-7BFD-4401-9D51-CB803C96A79F}"/>
                </a:ext>
              </a:extLst>
            </p:cNvPr>
            <p:cNvSpPr/>
            <p:nvPr/>
          </p:nvSpPr>
          <p:spPr>
            <a:xfrm>
              <a:off x="6135166" y="548679"/>
              <a:ext cx="3008834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3.</a:t>
              </a:r>
              <a:r>
                <a:rPr lang="ko-KR" altLang="en-US" b="1" dirty="0">
                  <a:solidFill>
                    <a:schemeClr val="dk1"/>
                  </a:solidFill>
                </a:rPr>
                <a:t> 신경망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Ⅳ-ⅰ. 모형 구축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8DBCFE-30E4-490E-841B-F206107C4AF7}"/>
              </a:ext>
            </a:extLst>
          </p:cNvPr>
          <p:cNvGrpSpPr/>
          <p:nvPr/>
        </p:nvGrpSpPr>
        <p:grpSpPr>
          <a:xfrm>
            <a:off x="0" y="548680"/>
            <a:ext cx="9144000" cy="1110530"/>
            <a:chOff x="0" y="548680"/>
            <a:chExt cx="9144000" cy="1110530"/>
          </a:xfrm>
        </p:grpSpPr>
        <p:sp>
          <p:nvSpPr>
            <p:cNvPr id="161" name="자유형: 도형 160"/>
            <p:cNvSpPr/>
            <p:nvPr/>
          </p:nvSpPr>
          <p:spPr>
            <a:xfrm>
              <a:off x="6084000" y="560823"/>
              <a:ext cx="3060000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3. </a:t>
              </a:r>
              <a:r>
                <a:rPr lang="ko-KR" altLang="en-US" b="1" dirty="0">
                  <a:solidFill>
                    <a:schemeClr val="dk1"/>
                  </a:solidFill>
                </a:rPr>
                <a:t>신경망</a:t>
              </a: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0" y="548680"/>
              <a:ext cx="3014208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1.</a:t>
              </a:r>
              <a:r>
                <a:rPr lang="ko-KR" altLang="en-US" b="1" dirty="0">
                  <a:solidFill>
                    <a:schemeClr val="dk1"/>
                  </a:solidFill>
                </a:rPr>
                <a:t> 모형적합 준비</a:t>
              </a: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3014208" y="559016"/>
              <a:ext cx="3060000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600" b="1">
                  <a:solidFill>
                    <a:schemeClr val="dk1"/>
                  </a:solidFill>
                </a:rPr>
                <a:t>2.</a:t>
              </a:r>
              <a:r>
                <a:rPr lang="ko-KR" altLang="en-US" sz="1600" b="1">
                  <a:solidFill>
                    <a:schemeClr val="dk1"/>
                  </a:solidFill>
                </a:rPr>
                <a:t> </a:t>
              </a:r>
              <a:r>
                <a:rPr lang="en-US" altLang="ko-KR" sz="1600" b="1">
                  <a:solidFill>
                    <a:schemeClr val="dk1"/>
                  </a:solidFill>
                </a:rPr>
                <a:t>Logistic Regression</a:t>
              </a:r>
            </a:p>
          </p:txBody>
        </p:sp>
      </p:grpSp>
      <p:sp>
        <p:nvSpPr>
          <p:cNvPr id="240" name="모서리가 둥근 직사각형 39"/>
          <p:cNvSpPr/>
          <p:nvPr/>
        </p:nvSpPr>
        <p:spPr>
          <a:xfrm>
            <a:off x="1511660" y="1830484"/>
            <a:ext cx="1764196" cy="410384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ROC </a:t>
            </a:r>
            <a:r>
              <a:rPr lang="ko-KR" altLang="en-US" b="1" dirty="0"/>
              <a:t>커브</a:t>
            </a:r>
          </a:p>
        </p:txBody>
      </p:sp>
      <p:sp>
        <p:nvSpPr>
          <p:cNvPr id="241" name="모서리가 둥근 직사각형 39"/>
          <p:cNvSpPr/>
          <p:nvPr/>
        </p:nvSpPr>
        <p:spPr>
          <a:xfrm>
            <a:off x="5976156" y="1794479"/>
            <a:ext cx="1764196" cy="410384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PR </a:t>
            </a:r>
            <a:r>
              <a:rPr lang="ko-KR" altLang="en-US" b="1"/>
              <a:t>커브</a:t>
            </a:r>
          </a:p>
        </p:txBody>
      </p:sp>
      <p:grpSp>
        <p:nvGrpSpPr>
          <p:cNvPr id="247" name="그룹 246"/>
          <p:cNvGrpSpPr/>
          <p:nvPr/>
        </p:nvGrpSpPr>
        <p:grpSpPr>
          <a:xfrm>
            <a:off x="126164" y="2384884"/>
            <a:ext cx="8891672" cy="3241755"/>
            <a:chOff x="126164" y="2384884"/>
            <a:chExt cx="8891672" cy="3241755"/>
          </a:xfrm>
        </p:grpSpPr>
        <p:pic>
          <p:nvPicPr>
            <p:cNvPr id="245" name="그림 24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6164" y="2384884"/>
              <a:ext cx="4445835" cy="3241755"/>
            </a:xfrm>
            <a:prstGeom prst="rect">
              <a:avLst/>
            </a:prstGeom>
          </p:spPr>
        </p:pic>
        <p:pic>
          <p:nvPicPr>
            <p:cNvPr id="246" name="그림 24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572000" y="2384884"/>
              <a:ext cx="4445835" cy="32417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Ⅳ-ⅰ. 모형 구축</a:t>
            </a:r>
          </a:p>
        </p:txBody>
      </p:sp>
      <p:sp>
        <p:nvSpPr>
          <p:cNvPr id="248" name="모서리가 둥근 직사각형 39"/>
          <p:cNvSpPr/>
          <p:nvPr/>
        </p:nvSpPr>
        <p:spPr>
          <a:xfrm>
            <a:off x="107504" y="1268760"/>
            <a:ext cx="2232248" cy="44638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Train </a:t>
            </a:r>
            <a:r>
              <a:rPr lang="ko-KR" altLang="en-US" b="1"/>
              <a:t>이익도표</a:t>
            </a:r>
          </a:p>
        </p:txBody>
      </p:sp>
      <p:pic>
        <p:nvPicPr>
          <p:cNvPr id="249" name="그림 24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8983" y="1916832"/>
            <a:ext cx="7306034" cy="457235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DBC9604-6E98-4B7C-8F67-6A9DC5A8830D}"/>
              </a:ext>
            </a:extLst>
          </p:cNvPr>
          <p:cNvGrpSpPr/>
          <p:nvPr/>
        </p:nvGrpSpPr>
        <p:grpSpPr>
          <a:xfrm>
            <a:off x="0" y="548680"/>
            <a:ext cx="9144000" cy="1110530"/>
            <a:chOff x="0" y="548680"/>
            <a:chExt cx="9144000" cy="1110530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1D35E8B7-6B56-4FEA-91FB-B9409F4895EC}"/>
                </a:ext>
              </a:extLst>
            </p:cNvPr>
            <p:cNvSpPr/>
            <p:nvPr/>
          </p:nvSpPr>
          <p:spPr>
            <a:xfrm>
              <a:off x="6084000" y="560823"/>
              <a:ext cx="3060000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3. </a:t>
              </a:r>
              <a:r>
                <a:rPr lang="ko-KR" altLang="en-US" b="1" dirty="0">
                  <a:solidFill>
                    <a:schemeClr val="dk1"/>
                  </a:solidFill>
                </a:rPr>
                <a:t>신경망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BDE94C-724D-4491-BAFC-884F595C85C1}"/>
                </a:ext>
              </a:extLst>
            </p:cNvPr>
            <p:cNvSpPr/>
            <p:nvPr/>
          </p:nvSpPr>
          <p:spPr>
            <a:xfrm>
              <a:off x="0" y="548680"/>
              <a:ext cx="3014208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1.</a:t>
              </a:r>
              <a:r>
                <a:rPr lang="ko-KR" altLang="en-US" b="1" dirty="0">
                  <a:solidFill>
                    <a:schemeClr val="dk1"/>
                  </a:solidFill>
                </a:rPr>
                <a:t> 모형적합 준비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3F67930-5541-4E4C-A9A4-91F2918886BC}"/>
                </a:ext>
              </a:extLst>
            </p:cNvPr>
            <p:cNvSpPr/>
            <p:nvPr/>
          </p:nvSpPr>
          <p:spPr>
            <a:xfrm>
              <a:off x="3014208" y="559016"/>
              <a:ext cx="3060000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600" b="1">
                  <a:solidFill>
                    <a:schemeClr val="dk1"/>
                  </a:solidFill>
                </a:rPr>
                <a:t>2.</a:t>
              </a:r>
              <a:r>
                <a:rPr lang="ko-KR" altLang="en-US" sz="1600" b="1">
                  <a:solidFill>
                    <a:schemeClr val="dk1"/>
                  </a:solidFill>
                </a:rPr>
                <a:t> </a:t>
              </a:r>
              <a:r>
                <a:rPr lang="en-US" altLang="ko-KR" sz="1600" b="1">
                  <a:solidFill>
                    <a:schemeClr val="dk1"/>
                  </a:solidFill>
                </a:rPr>
                <a:t>Logistic Regression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Ⅳ-ⅰ. 모형 구축</a:t>
            </a:r>
          </a:p>
        </p:txBody>
      </p:sp>
      <p:sp>
        <p:nvSpPr>
          <p:cNvPr id="248" name="모서리가 둥근 직사각형 39"/>
          <p:cNvSpPr/>
          <p:nvPr/>
        </p:nvSpPr>
        <p:spPr>
          <a:xfrm>
            <a:off x="107504" y="1268760"/>
            <a:ext cx="2232248" cy="44638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Test </a:t>
            </a:r>
            <a:r>
              <a:rPr lang="ko-KR" altLang="en-US" b="1"/>
              <a:t>이익도표</a:t>
            </a:r>
          </a:p>
        </p:txBody>
      </p:sp>
      <p:pic>
        <p:nvPicPr>
          <p:cNvPr id="250" name="그림 2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9592" y="1826282"/>
            <a:ext cx="7306195" cy="459105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A66B498-0600-43D1-AE21-8D4C7248BAE4}"/>
              </a:ext>
            </a:extLst>
          </p:cNvPr>
          <p:cNvGrpSpPr/>
          <p:nvPr/>
        </p:nvGrpSpPr>
        <p:grpSpPr>
          <a:xfrm>
            <a:off x="0" y="548680"/>
            <a:ext cx="9144000" cy="1110530"/>
            <a:chOff x="0" y="548680"/>
            <a:chExt cx="9144000" cy="1110530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197D366F-24F6-479C-A4D1-A9C69A50C878}"/>
                </a:ext>
              </a:extLst>
            </p:cNvPr>
            <p:cNvSpPr/>
            <p:nvPr/>
          </p:nvSpPr>
          <p:spPr>
            <a:xfrm>
              <a:off x="6084000" y="560823"/>
              <a:ext cx="3060000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3. </a:t>
              </a:r>
              <a:r>
                <a:rPr lang="ko-KR" altLang="en-US" b="1" dirty="0">
                  <a:solidFill>
                    <a:schemeClr val="dk1"/>
                  </a:solidFill>
                </a:rPr>
                <a:t>신경망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9BB045-D508-4064-838D-897D4C84532E}"/>
                </a:ext>
              </a:extLst>
            </p:cNvPr>
            <p:cNvSpPr/>
            <p:nvPr/>
          </p:nvSpPr>
          <p:spPr>
            <a:xfrm>
              <a:off x="0" y="548680"/>
              <a:ext cx="3014208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1.</a:t>
              </a:r>
              <a:r>
                <a:rPr lang="ko-KR" altLang="en-US" b="1" dirty="0">
                  <a:solidFill>
                    <a:schemeClr val="dk1"/>
                  </a:solidFill>
                </a:rPr>
                <a:t> 모형적합 준비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3858B4-3688-482D-BC99-749200BDDF70}"/>
                </a:ext>
              </a:extLst>
            </p:cNvPr>
            <p:cNvSpPr/>
            <p:nvPr/>
          </p:nvSpPr>
          <p:spPr>
            <a:xfrm>
              <a:off x="3014208" y="559016"/>
              <a:ext cx="3060000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600" b="1">
                  <a:solidFill>
                    <a:schemeClr val="dk1"/>
                  </a:solidFill>
                </a:rPr>
                <a:t>2.</a:t>
              </a:r>
              <a:r>
                <a:rPr lang="ko-KR" altLang="en-US" sz="1600" b="1">
                  <a:solidFill>
                    <a:schemeClr val="dk1"/>
                  </a:solidFill>
                </a:rPr>
                <a:t> </a:t>
              </a:r>
              <a:r>
                <a:rPr lang="en-US" altLang="ko-KR" sz="1600" b="1">
                  <a:solidFill>
                    <a:schemeClr val="dk1"/>
                  </a:solidFill>
                </a:rPr>
                <a:t>Logistic Regression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Ⅰ. 데이터 설명 &amp; 분석 목적 및 방법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6083618" y="584684"/>
            <a:ext cx="3060382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dk1"/>
                </a:solidFill>
              </a:rPr>
              <a:t>3.</a:t>
            </a:r>
            <a:r>
              <a:rPr lang="ko-KR" altLang="en-US" sz="2000" b="1">
                <a:solidFill>
                  <a:schemeClr val="dk1"/>
                </a:solidFill>
              </a:rPr>
              <a:t> 분석 방법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0" y="584676"/>
            <a:ext cx="3060382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데이터 설명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3041809" y="584676"/>
            <a:ext cx="3060382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분석 목적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17600" y="1700808"/>
            <a:ext cx="6818696" cy="554400"/>
            <a:chOff x="417600" y="1700808"/>
            <a:chExt cx="6818696" cy="554400"/>
          </a:xfrm>
        </p:grpSpPr>
        <p:sp>
          <p:nvSpPr>
            <p:cNvPr id="195" name="모서리가 둥근 직사각형 39"/>
            <p:cNvSpPr/>
            <p:nvPr/>
          </p:nvSpPr>
          <p:spPr>
            <a:xfrm>
              <a:off x="417600" y="1700808"/>
              <a:ext cx="2966267" cy="5544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25400" cap="flat" cmpd="sng" algn="ctr">
              <a:solidFill>
                <a:srgbClr val="C49DD6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데이터 탐색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635896" y="1769785"/>
              <a:ext cx="3600400" cy="36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이상치</a:t>
              </a:r>
              <a:r>
                <a:rPr lang="en-US" altLang="ko-KR"/>
                <a:t>,</a:t>
              </a:r>
              <a:r>
                <a:rPr lang="ko-KR" altLang="en-US"/>
                <a:t> 기술통계량</a:t>
              </a:r>
              <a:r>
                <a:rPr lang="en-US" altLang="ko-KR"/>
                <a:t>,</a:t>
              </a:r>
              <a:r>
                <a:rPr lang="ko-KR" altLang="en-US"/>
                <a:t> 상관관계</a:t>
              </a: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417600" y="2528900"/>
            <a:ext cx="6818696" cy="554400"/>
            <a:chOff x="417600" y="2528900"/>
            <a:chExt cx="6818696" cy="554400"/>
          </a:xfrm>
        </p:grpSpPr>
        <p:sp>
          <p:nvSpPr>
            <p:cNvPr id="196" name="모서리가 둥근 직사각형 39"/>
            <p:cNvSpPr/>
            <p:nvPr/>
          </p:nvSpPr>
          <p:spPr>
            <a:xfrm>
              <a:off x="417600" y="2528900"/>
              <a:ext cx="2966267" cy="5544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25400" cap="flat" cmpd="sng" algn="ctr">
              <a:solidFill>
                <a:srgbClr val="C49DD6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데이터 전처리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635896" y="2630061"/>
              <a:ext cx="3600400" cy="366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PCA, </a:t>
              </a:r>
              <a:r>
                <a:rPr lang="ko-KR" altLang="en-US"/>
                <a:t>중간값</a:t>
              </a:r>
              <a:r>
                <a:rPr lang="en-US" altLang="ko-KR"/>
                <a:t>,</a:t>
              </a:r>
              <a:r>
                <a:rPr lang="ko-KR" altLang="en-US"/>
                <a:t> 더미변수</a:t>
              </a: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417600" y="3378656"/>
            <a:ext cx="8258856" cy="554400"/>
            <a:chOff x="417600" y="3378656"/>
            <a:chExt cx="8258856" cy="554400"/>
          </a:xfrm>
        </p:grpSpPr>
        <p:sp>
          <p:nvSpPr>
            <p:cNvPr id="197" name="모서리가 둥근 직사각형 39"/>
            <p:cNvSpPr/>
            <p:nvPr/>
          </p:nvSpPr>
          <p:spPr>
            <a:xfrm>
              <a:off x="417600" y="3378656"/>
              <a:ext cx="2966267" cy="5544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25400" cap="flat" cmpd="sng" algn="ctr">
              <a:solidFill>
                <a:srgbClr val="C49DD6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변수 선택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635896" y="3429000"/>
              <a:ext cx="5040560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랜덤포레스트</a:t>
              </a:r>
              <a:r>
                <a:rPr lang="en-US" altLang="ko-KR"/>
                <a:t>,</a:t>
              </a:r>
              <a:r>
                <a:rPr lang="ko-KR" altLang="en-US"/>
                <a:t> 다중공선성</a:t>
              </a:r>
              <a:r>
                <a:rPr lang="en-US" altLang="ko-KR"/>
                <a:t>,</a:t>
              </a:r>
              <a:r>
                <a:rPr lang="ko-KR" altLang="en-US"/>
                <a:t> </a:t>
              </a:r>
              <a:r>
                <a:rPr lang="en-US" altLang="ko-KR"/>
                <a:t>AIC, BIC</a:t>
              </a:r>
            </a:p>
          </p:txBody>
        </p:sp>
      </p:grpSp>
      <p:grpSp>
        <p:nvGrpSpPr>
          <p:cNvPr id="211" name="그룹 210"/>
          <p:cNvGrpSpPr/>
          <p:nvPr/>
        </p:nvGrpSpPr>
        <p:grpSpPr>
          <a:xfrm>
            <a:off x="417600" y="4155519"/>
            <a:ext cx="8366868" cy="681276"/>
            <a:chOff x="417599" y="4155519"/>
            <a:chExt cx="8366868" cy="681276"/>
          </a:xfrm>
        </p:grpSpPr>
        <p:sp>
          <p:nvSpPr>
            <p:cNvPr id="198" name="모서리가 둥근 직사각형 39"/>
            <p:cNvSpPr/>
            <p:nvPr/>
          </p:nvSpPr>
          <p:spPr>
            <a:xfrm>
              <a:off x="417599" y="4242752"/>
              <a:ext cx="2966267" cy="5544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25400" cap="flat" cmpd="sng" algn="ctr">
              <a:solidFill>
                <a:srgbClr val="C49DD6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모형 적합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635896" y="4155519"/>
              <a:ext cx="5148572" cy="681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600"/>
                <a:t>logistic regression, naive bayes,</a:t>
              </a:r>
              <a:r>
                <a:rPr lang="ko-KR" altLang="en-US" sz="1600"/>
                <a:t> 신경망</a:t>
              </a:r>
              <a:r>
                <a:rPr lang="en-US" altLang="ko-KR" sz="1600"/>
                <a:t>,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1600"/>
                <a:t>랜덤포레스트</a:t>
              </a:r>
              <a:r>
                <a:rPr lang="en-US" altLang="ko-KR" sz="1600"/>
                <a:t>,</a:t>
              </a:r>
              <a:r>
                <a:rPr lang="ko-KR" altLang="en-US" sz="1600"/>
                <a:t> 아다부스트</a:t>
              </a:r>
              <a:r>
                <a:rPr lang="en-US" altLang="ko-KR" sz="1600"/>
                <a:t>,</a:t>
              </a:r>
              <a:r>
                <a:rPr lang="ko-KR" altLang="en-US" sz="1600"/>
                <a:t> 그래디언트 부스트</a:t>
              </a:r>
              <a:r>
                <a:rPr lang="en-US" altLang="ko-KR" sz="1600"/>
                <a:t>,</a:t>
              </a:r>
              <a:r>
                <a:rPr lang="ko-KR" altLang="en-US" sz="1600"/>
                <a:t> </a:t>
              </a:r>
              <a:r>
                <a:rPr lang="en-US" altLang="ko-KR" sz="1600"/>
                <a:t>SVM</a:t>
              </a: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417600" y="5214860"/>
            <a:ext cx="6818696" cy="554400"/>
            <a:chOff x="417600" y="5214860"/>
            <a:chExt cx="6818696" cy="554400"/>
          </a:xfrm>
        </p:grpSpPr>
        <p:sp>
          <p:nvSpPr>
            <p:cNvPr id="199" name="모서리가 둥근 직사각형 39"/>
            <p:cNvSpPr/>
            <p:nvPr/>
          </p:nvSpPr>
          <p:spPr>
            <a:xfrm>
              <a:off x="417600" y="5214860"/>
              <a:ext cx="2966267" cy="5544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25400" cap="flat" cmpd="sng" algn="ctr">
              <a:solidFill>
                <a:srgbClr val="C49DD6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모델 선택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635896" y="5294051"/>
              <a:ext cx="3600400" cy="367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이익도표</a:t>
              </a:r>
              <a:r>
                <a:rPr lang="en-US" altLang="ko-KR"/>
                <a:t>,</a:t>
              </a:r>
              <a:r>
                <a:rPr lang="ko-KR" altLang="en-US"/>
                <a:t> 십분위 분석</a:t>
              </a: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431540" y="6114960"/>
            <a:ext cx="8712460" cy="554400"/>
            <a:chOff x="431540" y="6114960"/>
            <a:chExt cx="8712460" cy="554400"/>
          </a:xfrm>
        </p:grpSpPr>
        <p:sp>
          <p:nvSpPr>
            <p:cNvPr id="200" name="모서리가 둥근 직사각형 39"/>
            <p:cNvSpPr/>
            <p:nvPr/>
          </p:nvSpPr>
          <p:spPr>
            <a:xfrm>
              <a:off x="431540" y="6114960"/>
              <a:ext cx="2966267" cy="5544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25400" cap="flat" cmpd="sng" algn="ctr">
              <a:solidFill>
                <a:srgbClr val="C49DD6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최종 모형 · 변수 평가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635896" y="6224465"/>
              <a:ext cx="5508104" cy="336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/>
                <a:t>어떤 특성이 </a:t>
              </a:r>
              <a:r>
                <a:rPr lang="en-US" altLang="ko-KR" sz="1600"/>
                <a:t>caravan</a:t>
              </a:r>
              <a:r>
                <a:rPr lang="ko-KR" altLang="en-US" sz="1600"/>
                <a:t> 보험 구입에 영향을 끼치는지 분석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Ⅳ-ⅰ. 모형 구축</a:t>
            </a:r>
            <a:endParaRPr lang="en-US" altLang="ko-KR" sz="2000" b="1" spc="-5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  <a:ea typeface="+mn-ea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432932" y="1520788"/>
            <a:ext cx="7829367" cy="2115857"/>
            <a:chOff x="431540" y="656692"/>
            <a:chExt cx="7829367" cy="2115857"/>
          </a:xfrm>
        </p:grpSpPr>
        <p:sp>
          <p:nvSpPr>
            <p:cNvPr id="14" name="모서리가 둥근 직사각형 39"/>
            <p:cNvSpPr/>
            <p:nvPr/>
          </p:nvSpPr>
          <p:spPr>
            <a:xfrm>
              <a:off x="431540" y="656692"/>
              <a:ext cx="2268252" cy="626408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25400" cap="flat" cmpd="sng" algn="ctr">
              <a:solidFill>
                <a:srgbClr val="c49dd6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2400" spc="-113">
                  <a:ea typeface="나눔스퀘어 ExtraBold"/>
                </a:rPr>
                <a:t>Bagging</a:t>
              </a:r>
              <a:endParaRPr lang="ko-KR" altLang="en-US" sz="2400" spc="-113">
                <a:ea typeface="나눔스퀘어 ExtraBold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48039" y="1448780"/>
              <a:ext cx="7812868" cy="1323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/>
                <a:t>주어진 데이터에 대해서 여러 개의 붓스트랩 자료를 생성하고 각 붓스트랩 자료를 모델링 한후 결합하여 최종의 예측 모형을 만듬 </a:t>
              </a:r>
              <a:endParaRPr lang="ko-KR" altLang="en-US"/>
            </a:p>
            <a:p>
              <a:pPr>
                <a:lnSpc>
                  <a:spcPct val="150000"/>
                </a:lnSpc>
                <a:defRPr/>
              </a:pPr>
              <a:r>
                <a:rPr lang="en-US" altLang="ko-KR"/>
                <a:t>EX ) Random Forest</a:t>
              </a:r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0">
            <a:off x="448039" y="4234327"/>
            <a:ext cx="8149927" cy="2025673"/>
            <a:chOff x="437135" y="3037799"/>
            <a:chExt cx="8149927" cy="2025673"/>
          </a:xfrm>
        </p:grpSpPr>
        <p:sp>
          <p:nvSpPr>
            <p:cNvPr id="15" name="TextBox 14"/>
            <p:cNvSpPr txBox="1"/>
            <p:nvPr/>
          </p:nvSpPr>
          <p:spPr>
            <a:xfrm>
              <a:off x="448039" y="3778184"/>
              <a:ext cx="8139023" cy="13289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/>
                <a:t>하나의 모델을 만들고 잘못 분류된 관측치에 집중해 새로운 분류규칙을 만드는 단계를 반복</a:t>
              </a:r>
              <a:endParaRPr lang="ko-KR" altLang="en-US"/>
            </a:p>
            <a:p>
              <a:pPr>
                <a:lnSpc>
                  <a:spcPct val="150000"/>
                </a:lnSpc>
                <a:defRPr/>
              </a:pPr>
              <a:r>
                <a:rPr lang="en-US" altLang="ko-KR"/>
                <a:t>EX ) AdaBoost, Gradient Boost</a:t>
              </a:r>
              <a:endParaRPr lang="ko-KR" altLang="en-US"/>
            </a:p>
          </p:txBody>
        </p:sp>
        <p:sp>
          <p:nvSpPr>
            <p:cNvPr id="16" name="모서리가 둥근 직사각형 39"/>
            <p:cNvSpPr/>
            <p:nvPr/>
          </p:nvSpPr>
          <p:spPr>
            <a:xfrm>
              <a:off x="437135" y="3037799"/>
              <a:ext cx="2268252" cy="626408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25400" cap="flat" cmpd="sng" algn="ctr">
              <a:solidFill>
                <a:srgbClr val="c49dd6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2400" spc="-113">
                  <a:ea typeface="나눔스퀘어 ExtraBold"/>
                </a:rPr>
                <a:t>Boosting</a:t>
              </a:r>
              <a:endParaRPr lang="ko-KR" altLang="en-US" sz="2400" spc="-113">
                <a:ea typeface="나눔스퀘어 ExtraBold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3528" y="648061"/>
            <a:ext cx="9028650" cy="464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나눔손글씨 펜"/>
                <a:ea typeface="나눔손글씨 펜"/>
              </a:rPr>
              <a:t>한명의 천재보다 여러명의 바보가 낫다</a:t>
            </a:r>
            <a:r>
              <a:rPr lang="en-US" altLang="ko-KR" sz="2500">
                <a:latin typeface="나눔손글씨 펜"/>
                <a:ea typeface="나눔손글씨 펜"/>
              </a:rPr>
              <a:t>. </a:t>
            </a:r>
            <a:r>
              <a:rPr lang="ko-KR" altLang="en-US" sz="2500">
                <a:latin typeface="나눔손글씨 펜"/>
                <a:ea typeface="나눔손글씨 펜"/>
              </a:rPr>
              <a:t>여러 개의 모델을 조합하는 방식에 따라 두가지로 나뉨</a:t>
            </a:r>
            <a:endParaRPr lang="ko-KR" altLang="en-US" sz="2500">
              <a:latin typeface="나눔손글씨 펜"/>
              <a:ea typeface="나눔손글씨 펜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Ⅳ-ⅱ. 모형 구축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ABC7EF-567E-4268-9624-2F53AC412DA4}"/>
              </a:ext>
            </a:extLst>
          </p:cNvPr>
          <p:cNvGrpSpPr/>
          <p:nvPr/>
        </p:nvGrpSpPr>
        <p:grpSpPr>
          <a:xfrm>
            <a:off x="0" y="548680"/>
            <a:ext cx="9143999" cy="1116123"/>
            <a:chOff x="0" y="548680"/>
            <a:chExt cx="9143999" cy="1116123"/>
          </a:xfrm>
        </p:grpSpPr>
        <p:sp>
          <p:nvSpPr>
            <p:cNvPr id="161" name="자유형: 도형 160"/>
            <p:cNvSpPr/>
            <p:nvPr/>
          </p:nvSpPr>
          <p:spPr>
            <a:xfrm>
              <a:off x="0" y="566416"/>
              <a:ext cx="2293486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4.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en-US" altLang="ko-KR" b="1" dirty="0">
                  <a:solidFill>
                    <a:schemeClr val="dk1"/>
                  </a:solidFill>
                </a:rPr>
                <a:t>Random Forest</a:t>
              </a: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2278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5.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ko-KR" altLang="en-US" b="1" dirty="0" err="1">
                  <a:solidFill>
                    <a:schemeClr val="dk1"/>
                  </a:solidFill>
                </a:rPr>
                <a:t>아다부스트</a:t>
              </a:r>
              <a:endParaRPr lang="ko-KR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7.</a:t>
              </a:r>
              <a:r>
                <a:rPr lang="ko-KR" altLang="en-US" b="1" dirty="0">
                  <a:solidFill>
                    <a:schemeClr val="dk1"/>
                  </a:solidFill>
                </a:rPr>
                <a:t> 서포트 벡터 머신</a:t>
              </a: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dk1"/>
                  </a:solidFill>
                </a:rPr>
                <a:t>6.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 </a:t>
              </a:r>
              <a:r>
                <a:rPr lang="ko-KR" altLang="en-US" sz="1700" b="1" dirty="0" err="1">
                  <a:solidFill>
                    <a:schemeClr val="dk1"/>
                  </a:solidFill>
                </a:rPr>
                <a:t>그래디언트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 </a:t>
              </a:r>
              <a:r>
                <a:rPr lang="ko-KR" altLang="en-US" sz="1700" b="1" dirty="0" err="1">
                  <a:solidFill>
                    <a:schemeClr val="dk1"/>
                  </a:solidFill>
                </a:rPr>
                <a:t>부스트</a:t>
              </a:r>
              <a:endParaRPr lang="ko-KR" altLang="en-US" sz="1700" b="1" dirty="0">
                <a:solidFill>
                  <a:schemeClr val="dk1"/>
                </a:solidFill>
              </a:endParaRPr>
            </a:p>
          </p:txBody>
        </p:sp>
      </p:grpSp>
      <p:sp>
        <p:nvSpPr>
          <p:cNvPr id="237" name="모서리가 둥근 직사각형 39"/>
          <p:cNvSpPr/>
          <p:nvPr/>
        </p:nvSpPr>
        <p:spPr>
          <a:xfrm>
            <a:off x="1511660" y="1830484"/>
            <a:ext cx="1764196" cy="410384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ROC </a:t>
            </a:r>
            <a:r>
              <a:rPr lang="ko-KR" altLang="en-US" b="1"/>
              <a:t>커브</a:t>
            </a:r>
          </a:p>
        </p:txBody>
      </p:sp>
      <p:sp>
        <p:nvSpPr>
          <p:cNvPr id="238" name="모서리가 둥근 직사각형 39"/>
          <p:cNvSpPr/>
          <p:nvPr/>
        </p:nvSpPr>
        <p:spPr>
          <a:xfrm>
            <a:off x="5976156" y="1794479"/>
            <a:ext cx="1764196" cy="410384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PR </a:t>
            </a:r>
            <a:r>
              <a:rPr lang="ko-KR" altLang="en-US" b="1"/>
              <a:t>커브</a:t>
            </a:r>
          </a:p>
        </p:txBody>
      </p:sp>
      <p:grpSp>
        <p:nvGrpSpPr>
          <p:cNvPr id="241" name="그룹 240"/>
          <p:cNvGrpSpPr/>
          <p:nvPr/>
        </p:nvGrpSpPr>
        <p:grpSpPr>
          <a:xfrm>
            <a:off x="126164" y="2491501"/>
            <a:ext cx="8891672" cy="3243150"/>
            <a:chOff x="126164" y="2491501"/>
            <a:chExt cx="8891672" cy="3243150"/>
          </a:xfrm>
        </p:grpSpPr>
        <p:pic>
          <p:nvPicPr>
            <p:cNvPr id="239" name="그림 23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6164" y="2492896"/>
              <a:ext cx="4445835" cy="3241755"/>
            </a:xfrm>
            <a:prstGeom prst="rect">
              <a:avLst/>
            </a:prstGeom>
          </p:spPr>
        </p:pic>
        <p:pic>
          <p:nvPicPr>
            <p:cNvPr id="240" name="그림 23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572000" y="2491501"/>
              <a:ext cx="4445835" cy="32417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Ⅳ-ⅱ. 모형 구축</a:t>
            </a:r>
          </a:p>
        </p:txBody>
      </p:sp>
      <p:sp>
        <p:nvSpPr>
          <p:cNvPr id="242" name="모서리가 둥근 직사각형 39"/>
          <p:cNvSpPr/>
          <p:nvPr/>
        </p:nvSpPr>
        <p:spPr>
          <a:xfrm>
            <a:off x="2303748" y="1268760"/>
            <a:ext cx="2232248" cy="44638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Train </a:t>
            </a:r>
            <a:r>
              <a:rPr lang="ko-KR" altLang="en-US" b="1"/>
              <a:t>이익도표</a:t>
            </a:r>
          </a:p>
        </p:txBody>
      </p:sp>
      <p:pic>
        <p:nvPicPr>
          <p:cNvPr id="243" name="그림 2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7543" y="1929739"/>
            <a:ext cx="7308913" cy="45596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0010726-060C-428C-A854-FB88B3E654BB}"/>
              </a:ext>
            </a:extLst>
          </p:cNvPr>
          <p:cNvGrpSpPr/>
          <p:nvPr/>
        </p:nvGrpSpPr>
        <p:grpSpPr>
          <a:xfrm>
            <a:off x="0" y="548680"/>
            <a:ext cx="9143999" cy="1116123"/>
            <a:chOff x="0" y="548680"/>
            <a:chExt cx="9143999" cy="111612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AB06A264-D15F-4557-9427-9595703FEC4E}"/>
                </a:ext>
              </a:extLst>
            </p:cNvPr>
            <p:cNvSpPr/>
            <p:nvPr/>
          </p:nvSpPr>
          <p:spPr>
            <a:xfrm>
              <a:off x="0" y="566416"/>
              <a:ext cx="2293486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4.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en-US" altLang="ko-KR" b="1" dirty="0">
                  <a:solidFill>
                    <a:schemeClr val="dk1"/>
                  </a:solidFill>
                </a:rPr>
                <a:t>Random Forest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7FCF33-4E96-4DD7-B93B-EC75132CB7F8}"/>
                </a:ext>
              </a:extLst>
            </p:cNvPr>
            <p:cNvSpPr/>
            <p:nvPr/>
          </p:nvSpPr>
          <p:spPr>
            <a:xfrm>
              <a:off x="2278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5.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ko-KR" altLang="en-US" b="1" dirty="0" err="1">
                  <a:solidFill>
                    <a:schemeClr val="dk1"/>
                  </a:solidFill>
                </a:rPr>
                <a:t>아다부스트</a:t>
              </a:r>
              <a:endParaRPr lang="ko-KR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7C4F25-AB3C-44B6-BF7D-E227B3E93B14}"/>
                </a:ext>
              </a:extLst>
            </p:cNvPr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7.</a:t>
              </a:r>
              <a:r>
                <a:rPr lang="ko-KR" altLang="en-US" b="1" dirty="0">
                  <a:solidFill>
                    <a:schemeClr val="dk1"/>
                  </a:solidFill>
                </a:rPr>
                <a:t> 서포트 벡터 머신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D5D08F-2A93-4A5D-A32C-B7D9E9F773C5}"/>
                </a:ext>
              </a:extLst>
            </p:cNvPr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dk1"/>
                  </a:solidFill>
                </a:rPr>
                <a:t>6.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 </a:t>
              </a:r>
              <a:r>
                <a:rPr lang="ko-KR" altLang="en-US" sz="1700" b="1" dirty="0" err="1">
                  <a:solidFill>
                    <a:schemeClr val="dk1"/>
                  </a:solidFill>
                </a:rPr>
                <a:t>그래디언트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 </a:t>
              </a:r>
              <a:r>
                <a:rPr lang="ko-KR" altLang="en-US" sz="1700" b="1" dirty="0" err="1">
                  <a:solidFill>
                    <a:schemeClr val="dk1"/>
                  </a:solidFill>
                </a:rPr>
                <a:t>부스트</a:t>
              </a:r>
              <a:endParaRPr lang="ko-KR" altLang="en-US" sz="1700" b="1"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Ⅳ-ⅱ. 모형 구축</a:t>
            </a:r>
          </a:p>
        </p:txBody>
      </p:sp>
      <p:sp>
        <p:nvSpPr>
          <p:cNvPr id="242" name="모서리가 둥근 직사각형 39"/>
          <p:cNvSpPr/>
          <p:nvPr/>
        </p:nvSpPr>
        <p:spPr>
          <a:xfrm>
            <a:off x="2303748" y="1268760"/>
            <a:ext cx="2232248" cy="44638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Test </a:t>
            </a:r>
            <a:r>
              <a:rPr lang="ko-KR" altLang="en-US" b="1"/>
              <a:t>이익도표</a:t>
            </a: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9162" y="1955440"/>
            <a:ext cx="7305674" cy="45339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5FFB926-2608-459A-8331-591C4E56415F}"/>
              </a:ext>
            </a:extLst>
          </p:cNvPr>
          <p:cNvGrpSpPr/>
          <p:nvPr/>
        </p:nvGrpSpPr>
        <p:grpSpPr>
          <a:xfrm>
            <a:off x="0" y="548680"/>
            <a:ext cx="9143999" cy="1116123"/>
            <a:chOff x="0" y="548680"/>
            <a:chExt cx="9143999" cy="111612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ED871BB-32A3-43DB-8892-C185DBB16470}"/>
                </a:ext>
              </a:extLst>
            </p:cNvPr>
            <p:cNvSpPr/>
            <p:nvPr/>
          </p:nvSpPr>
          <p:spPr>
            <a:xfrm>
              <a:off x="0" y="566416"/>
              <a:ext cx="2293486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4.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en-US" altLang="ko-KR" b="1" dirty="0">
                  <a:solidFill>
                    <a:schemeClr val="dk1"/>
                  </a:solidFill>
                </a:rPr>
                <a:t>Random Forest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1DFDFD9-8AFE-4EEF-8124-EEAC1B781FDB}"/>
                </a:ext>
              </a:extLst>
            </p:cNvPr>
            <p:cNvSpPr/>
            <p:nvPr/>
          </p:nvSpPr>
          <p:spPr>
            <a:xfrm>
              <a:off x="2278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5.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ko-KR" altLang="en-US" b="1" dirty="0" err="1">
                  <a:solidFill>
                    <a:schemeClr val="dk1"/>
                  </a:solidFill>
                </a:rPr>
                <a:t>아다부스트</a:t>
              </a:r>
              <a:endParaRPr lang="ko-KR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F0528F-AA4F-4DAA-9138-13F03A7ED834}"/>
                </a:ext>
              </a:extLst>
            </p:cNvPr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7.</a:t>
              </a:r>
              <a:r>
                <a:rPr lang="ko-KR" altLang="en-US" b="1" dirty="0">
                  <a:solidFill>
                    <a:schemeClr val="dk1"/>
                  </a:solidFill>
                </a:rPr>
                <a:t> 서포트 벡터 머신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8FF6588-1D07-4847-A6B7-82775CAF1280}"/>
                </a:ext>
              </a:extLst>
            </p:cNvPr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dk1"/>
                  </a:solidFill>
                </a:rPr>
                <a:t>6.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 </a:t>
              </a:r>
              <a:r>
                <a:rPr lang="ko-KR" altLang="en-US" sz="1700" b="1" dirty="0" err="1">
                  <a:solidFill>
                    <a:schemeClr val="dk1"/>
                  </a:solidFill>
                </a:rPr>
                <a:t>그래디언트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 </a:t>
              </a:r>
              <a:r>
                <a:rPr lang="ko-KR" altLang="en-US" sz="1700" b="1" dirty="0" err="1">
                  <a:solidFill>
                    <a:schemeClr val="dk1"/>
                  </a:solidFill>
                </a:rPr>
                <a:t>부스트</a:t>
              </a:r>
              <a:endParaRPr lang="ko-KR" altLang="en-US" sz="1700" b="1"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Ⅳ-ⅱ. 모형 구축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EEAFF6-63D3-44F4-A11D-C909E32092C0}"/>
              </a:ext>
            </a:extLst>
          </p:cNvPr>
          <p:cNvGrpSpPr/>
          <p:nvPr/>
        </p:nvGrpSpPr>
        <p:grpSpPr>
          <a:xfrm>
            <a:off x="0" y="548673"/>
            <a:ext cx="9143999" cy="1098394"/>
            <a:chOff x="0" y="548673"/>
            <a:chExt cx="9143999" cy="1098394"/>
          </a:xfrm>
        </p:grpSpPr>
        <p:sp>
          <p:nvSpPr>
            <p:cNvPr id="161" name="자유형: 도형 160"/>
            <p:cNvSpPr/>
            <p:nvPr/>
          </p:nvSpPr>
          <p:spPr>
            <a:xfrm>
              <a:off x="2278513" y="548680"/>
              <a:ext cx="2293486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5. </a:t>
              </a:r>
              <a:r>
                <a:rPr lang="ko-KR" altLang="en-US" b="1" dirty="0" err="1">
                  <a:solidFill>
                    <a:schemeClr val="dk1"/>
                  </a:solidFill>
                </a:rPr>
                <a:t>아다부스트</a:t>
              </a:r>
              <a:endParaRPr lang="ko-KR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0" y="548673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4.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en-US" altLang="ko-KR" b="1" dirty="0">
                  <a:solidFill>
                    <a:schemeClr val="dk1"/>
                  </a:solidFill>
                </a:rPr>
                <a:t>Random Forest</a:t>
              </a: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7.</a:t>
              </a:r>
              <a:r>
                <a:rPr lang="ko-KR" altLang="en-US" b="1" dirty="0">
                  <a:solidFill>
                    <a:schemeClr val="dk1"/>
                  </a:solidFill>
                </a:rPr>
                <a:t> 서포트 벡터 머신</a:t>
              </a: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dk1"/>
                  </a:solidFill>
                </a:rPr>
                <a:t>6.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 </a:t>
              </a:r>
              <a:r>
                <a:rPr lang="ko-KR" altLang="en-US" sz="1700" b="1" dirty="0" err="1">
                  <a:solidFill>
                    <a:schemeClr val="dk1"/>
                  </a:solidFill>
                </a:rPr>
                <a:t>그래디언트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 </a:t>
              </a:r>
              <a:r>
                <a:rPr lang="ko-KR" altLang="en-US" sz="1700" b="1" dirty="0" err="1">
                  <a:solidFill>
                    <a:schemeClr val="dk1"/>
                  </a:solidFill>
                </a:rPr>
                <a:t>부스트</a:t>
              </a:r>
              <a:endParaRPr lang="ko-KR" altLang="en-US" sz="17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56781B7-2F57-40D5-BD67-2E90FFD3017B}"/>
              </a:ext>
            </a:extLst>
          </p:cNvPr>
          <p:cNvGrpSpPr/>
          <p:nvPr/>
        </p:nvGrpSpPr>
        <p:grpSpPr>
          <a:xfrm>
            <a:off x="624796" y="1847311"/>
            <a:ext cx="7894405" cy="3813937"/>
            <a:chOff x="624796" y="1686461"/>
            <a:chExt cx="7894405" cy="381393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0D9912-A243-4684-9CEC-E91BF224143F}"/>
                </a:ext>
              </a:extLst>
            </p:cNvPr>
            <p:cNvSpPr/>
            <p:nvPr/>
          </p:nvSpPr>
          <p:spPr>
            <a:xfrm>
              <a:off x="624796" y="2172243"/>
              <a:ext cx="7894405" cy="3328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kern="100" dirty="0">
                  <a:solidFill>
                    <a:srgbClr val="000000"/>
                  </a:solidFill>
                </a:rPr>
                <a:t>하나의 모형에서 잘못 분류된 것을</a:t>
              </a:r>
              <a:r>
                <a:rPr lang="en-US" altLang="ko-KR" kern="100" dirty="0">
                  <a:solidFill>
                    <a:srgbClr val="000000"/>
                  </a:solidFill>
                </a:rPr>
                <a:t> </a:t>
              </a:r>
              <a:r>
                <a:rPr lang="ko-KR" altLang="en-US" kern="100" dirty="0">
                  <a:solidFill>
                    <a:srgbClr val="000000"/>
                  </a:solidFill>
                </a:rPr>
                <a:t>뒤에 이어지는 약한 학습기들이 수정해줄 수 있다는 점에서 착안된 아이디어</a:t>
              </a:r>
              <a:r>
                <a:rPr lang="en-US" altLang="ko-KR" kern="100" dirty="0">
                  <a:solidFill>
                    <a:srgbClr val="000000"/>
                  </a:solidFill>
                </a:rPr>
                <a:t>.</a:t>
              </a:r>
            </a:p>
            <a:p>
              <a:pPr marL="285750" indent="-285750" fontAlgn="base" latinLnBrk="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kern="100" dirty="0">
                  <a:solidFill>
                    <a:srgbClr val="000000"/>
                  </a:solidFill>
                </a:rPr>
                <a:t>한 분류기를 만들고 그 후에 </a:t>
              </a:r>
              <a:r>
                <a:rPr lang="ko-KR" altLang="en-US" kern="100" dirty="0" err="1">
                  <a:solidFill>
                    <a:srgbClr val="000000"/>
                  </a:solidFill>
                </a:rPr>
                <a:t>오분류가</a:t>
              </a:r>
              <a:r>
                <a:rPr lang="ko-KR" altLang="en-US" kern="100" dirty="0">
                  <a:solidFill>
                    <a:srgbClr val="000000"/>
                  </a:solidFill>
                </a:rPr>
                <a:t> 된 데이터들에 가중치를 줌</a:t>
              </a:r>
              <a:r>
                <a:rPr lang="en-US" altLang="ko-KR" kern="100" dirty="0">
                  <a:solidFill>
                    <a:srgbClr val="000000"/>
                  </a:solidFill>
                </a:rPr>
                <a:t>.</a:t>
              </a:r>
            </a:p>
            <a:p>
              <a:pPr marL="285750" indent="-285750" fontAlgn="base" latinLnBrk="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kern="100" dirty="0">
                  <a:solidFill>
                    <a:srgbClr val="000000"/>
                  </a:solidFill>
                </a:rPr>
                <a:t>새롭게 분류하는 모델들을 순차적으로 추가해 마지막으론 모델들의 성능에 따라 가중치를 부여해 예측</a:t>
              </a:r>
              <a:r>
                <a:rPr lang="en-US" altLang="ko-KR" kern="100" dirty="0">
                  <a:solidFill>
                    <a:srgbClr val="000000"/>
                  </a:solidFill>
                </a:rPr>
                <a:t>. </a:t>
              </a:r>
            </a:p>
            <a:p>
              <a:pPr marL="285750" indent="-285750" fontAlgn="base" latinLnBrk="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kern="100" dirty="0">
                  <a:solidFill>
                    <a:srgbClr val="000000"/>
                  </a:solidFill>
                </a:rPr>
                <a:t>여기선 약 분류기로 깊이가 </a:t>
              </a:r>
              <a:r>
                <a:rPr lang="en-US" altLang="ko-KR" kern="100" dirty="0">
                  <a:solidFill>
                    <a:srgbClr val="000000"/>
                  </a:solidFill>
                </a:rPr>
                <a:t>1</a:t>
              </a:r>
              <a:r>
                <a:rPr lang="ko-KR" altLang="en-US" kern="100" dirty="0">
                  <a:solidFill>
                    <a:srgbClr val="000000"/>
                  </a:solidFill>
                </a:rPr>
                <a:t>인 단순 의사결정나무를 사용하였다</a:t>
              </a:r>
              <a:r>
                <a:rPr lang="en-US" altLang="ko-KR" kern="100" dirty="0">
                  <a:solidFill>
                    <a:srgbClr val="000000"/>
                  </a:solidFill>
                </a:rPr>
                <a:t>.</a:t>
              </a:r>
              <a:endParaRPr lang="ko-KR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14" name="모서리가 둥근 직사각형 39">
              <a:extLst>
                <a:ext uri="{FF2B5EF4-FFF2-40B4-BE49-F238E27FC236}">
                  <a16:creationId xmlns:a16="http://schemas.microsoft.com/office/drawing/2014/main" id="{609B2D88-88C6-48F0-AB1E-EDB133447C3C}"/>
                </a:ext>
              </a:extLst>
            </p:cNvPr>
            <p:cNvSpPr/>
            <p:nvPr/>
          </p:nvSpPr>
          <p:spPr>
            <a:xfrm>
              <a:off x="625218" y="1686461"/>
              <a:ext cx="2232248" cy="446388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25400" cap="flat" cmpd="sng" algn="ctr">
              <a:solidFill>
                <a:srgbClr val="C49DD6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/>
                <a:t>AdaBoost</a:t>
              </a:r>
              <a:endParaRPr lang="ko-KR" altLang="en-US" b="1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Ⅳ-ⅱ. 모형 구축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EEAFF6-63D3-44F4-A11D-C909E32092C0}"/>
              </a:ext>
            </a:extLst>
          </p:cNvPr>
          <p:cNvGrpSpPr/>
          <p:nvPr/>
        </p:nvGrpSpPr>
        <p:grpSpPr>
          <a:xfrm>
            <a:off x="0" y="548673"/>
            <a:ext cx="9143999" cy="1098394"/>
            <a:chOff x="0" y="548673"/>
            <a:chExt cx="9143999" cy="1098394"/>
          </a:xfrm>
        </p:grpSpPr>
        <p:sp>
          <p:nvSpPr>
            <p:cNvPr id="161" name="자유형: 도형 160"/>
            <p:cNvSpPr/>
            <p:nvPr/>
          </p:nvSpPr>
          <p:spPr>
            <a:xfrm>
              <a:off x="2278513" y="548680"/>
              <a:ext cx="2293486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5. </a:t>
              </a:r>
              <a:r>
                <a:rPr lang="ko-KR" altLang="en-US" b="1" dirty="0" err="1">
                  <a:solidFill>
                    <a:schemeClr val="dk1"/>
                  </a:solidFill>
                </a:rPr>
                <a:t>아다부스트</a:t>
              </a:r>
              <a:endParaRPr lang="ko-KR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0" y="548673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4.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en-US" altLang="ko-KR" b="1" dirty="0">
                  <a:solidFill>
                    <a:schemeClr val="dk1"/>
                  </a:solidFill>
                </a:rPr>
                <a:t>Random Forest</a:t>
              </a: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7.</a:t>
              </a:r>
              <a:r>
                <a:rPr lang="ko-KR" altLang="en-US" b="1" dirty="0">
                  <a:solidFill>
                    <a:schemeClr val="dk1"/>
                  </a:solidFill>
                </a:rPr>
                <a:t> 서포트 벡터 머신</a:t>
              </a: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dk1"/>
                  </a:solidFill>
                </a:rPr>
                <a:t>6.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 </a:t>
              </a:r>
              <a:r>
                <a:rPr lang="ko-KR" altLang="en-US" sz="1700" b="1" dirty="0" err="1">
                  <a:solidFill>
                    <a:schemeClr val="dk1"/>
                  </a:solidFill>
                </a:rPr>
                <a:t>그래디언트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 </a:t>
              </a:r>
              <a:r>
                <a:rPr lang="ko-KR" altLang="en-US" sz="1700" b="1" dirty="0" err="1">
                  <a:solidFill>
                    <a:schemeClr val="dk1"/>
                  </a:solidFill>
                </a:rPr>
                <a:t>부스트</a:t>
              </a:r>
              <a:endParaRPr lang="ko-KR" altLang="en-US" sz="1700" b="1" dirty="0">
                <a:solidFill>
                  <a:schemeClr val="dk1"/>
                </a:solidFill>
              </a:endParaRPr>
            </a:p>
          </p:txBody>
        </p:sp>
      </p:grpSp>
      <p:sp>
        <p:nvSpPr>
          <p:cNvPr id="237" name="모서리가 둥근 직사각형 39"/>
          <p:cNvSpPr/>
          <p:nvPr/>
        </p:nvSpPr>
        <p:spPr>
          <a:xfrm>
            <a:off x="1511660" y="1830484"/>
            <a:ext cx="1764196" cy="410384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ROC </a:t>
            </a:r>
            <a:r>
              <a:rPr lang="ko-KR" altLang="en-US" b="1"/>
              <a:t>커브</a:t>
            </a:r>
          </a:p>
        </p:txBody>
      </p:sp>
      <p:sp>
        <p:nvSpPr>
          <p:cNvPr id="238" name="모서리가 둥근 직사각형 39"/>
          <p:cNvSpPr/>
          <p:nvPr/>
        </p:nvSpPr>
        <p:spPr>
          <a:xfrm>
            <a:off x="5976156" y="1794479"/>
            <a:ext cx="1764196" cy="410384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PR </a:t>
            </a:r>
            <a:r>
              <a:rPr lang="ko-KR" altLang="en-US" b="1"/>
              <a:t>커브</a:t>
            </a:r>
          </a:p>
        </p:txBody>
      </p:sp>
      <p:grpSp>
        <p:nvGrpSpPr>
          <p:cNvPr id="244" name="그룹 243"/>
          <p:cNvGrpSpPr/>
          <p:nvPr/>
        </p:nvGrpSpPr>
        <p:grpSpPr>
          <a:xfrm>
            <a:off x="126164" y="2467075"/>
            <a:ext cx="8891672" cy="3230177"/>
            <a:chOff x="126164" y="2467074"/>
            <a:chExt cx="8891672" cy="3230177"/>
          </a:xfrm>
        </p:grpSpPr>
        <p:pic>
          <p:nvPicPr>
            <p:cNvPr id="242" name="그림 24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6164" y="2467074"/>
              <a:ext cx="4445835" cy="3230177"/>
            </a:xfrm>
            <a:prstGeom prst="rect">
              <a:avLst/>
            </a:prstGeom>
          </p:spPr>
        </p:pic>
        <p:pic>
          <p:nvPicPr>
            <p:cNvPr id="243" name="그림 24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572000" y="2467075"/>
              <a:ext cx="4445835" cy="3230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57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Ⅳ-ⅱ. 모형 구축</a:t>
            </a:r>
          </a:p>
        </p:txBody>
      </p:sp>
      <p:sp>
        <p:nvSpPr>
          <p:cNvPr id="245" name="모서리가 둥근 직사각형 39"/>
          <p:cNvSpPr/>
          <p:nvPr/>
        </p:nvSpPr>
        <p:spPr>
          <a:xfrm>
            <a:off x="107504" y="1268760"/>
            <a:ext cx="2232248" cy="44638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Train </a:t>
            </a:r>
            <a:r>
              <a:rPr lang="ko-KR" altLang="en-US" b="1"/>
              <a:t>이익도표</a:t>
            </a:r>
          </a:p>
        </p:txBody>
      </p:sp>
      <p:pic>
        <p:nvPicPr>
          <p:cNvPr id="246" name="그림 2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7543" y="1916832"/>
            <a:ext cx="7308913" cy="459832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5D16152-7B4A-4754-A30B-EFFFDE3DC8FD}"/>
              </a:ext>
            </a:extLst>
          </p:cNvPr>
          <p:cNvGrpSpPr/>
          <p:nvPr/>
        </p:nvGrpSpPr>
        <p:grpSpPr>
          <a:xfrm>
            <a:off x="0" y="548673"/>
            <a:ext cx="9143999" cy="1098394"/>
            <a:chOff x="0" y="548673"/>
            <a:chExt cx="9143999" cy="109839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28828AE-44F9-4CA7-ADDA-6D51BF11FABB}"/>
                </a:ext>
              </a:extLst>
            </p:cNvPr>
            <p:cNvSpPr/>
            <p:nvPr/>
          </p:nvSpPr>
          <p:spPr>
            <a:xfrm>
              <a:off x="2278513" y="548680"/>
              <a:ext cx="2293486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5. </a:t>
              </a:r>
              <a:r>
                <a:rPr lang="ko-KR" altLang="en-US" b="1" dirty="0" err="1">
                  <a:solidFill>
                    <a:schemeClr val="dk1"/>
                  </a:solidFill>
                </a:rPr>
                <a:t>아다부스트</a:t>
              </a:r>
              <a:endParaRPr lang="ko-KR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5B5117D-88E9-4BA1-B1F9-DA6060F6EACE}"/>
                </a:ext>
              </a:extLst>
            </p:cNvPr>
            <p:cNvSpPr/>
            <p:nvPr/>
          </p:nvSpPr>
          <p:spPr>
            <a:xfrm>
              <a:off x="0" y="548673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4.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en-US" altLang="ko-KR" b="1" dirty="0">
                  <a:solidFill>
                    <a:schemeClr val="dk1"/>
                  </a:solidFill>
                </a:rPr>
                <a:t>Random Forest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16E4E4D-39FD-4C13-9A7C-B99AC87CE2DE}"/>
                </a:ext>
              </a:extLst>
            </p:cNvPr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7.</a:t>
              </a:r>
              <a:r>
                <a:rPr lang="ko-KR" altLang="en-US" b="1" dirty="0">
                  <a:solidFill>
                    <a:schemeClr val="dk1"/>
                  </a:solidFill>
                </a:rPr>
                <a:t> 서포트 벡터 머신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19E44C-F8DB-4379-BA75-1FCB92FAB187}"/>
                </a:ext>
              </a:extLst>
            </p:cNvPr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dk1"/>
                  </a:solidFill>
                </a:rPr>
                <a:t>6.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 </a:t>
              </a:r>
              <a:r>
                <a:rPr lang="ko-KR" altLang="en-US" sz="1700" b="1" dirty="0" err="1">
                  <a:solidFill>
                    <a:schemeClr val="dk1"/>
                  </a:solidFill>
                </a:rPr>
                <a:t>그래디언트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 </a:t>
              </a:r>
              <a:r>
                <a:rPr lang="ko-KR" altLang="en-US" sz="1700" b="1" dirty="0" err="1">
                  <a:solidFill>
                    <a:schemeClr val="dk1"/>
                  </a:solidFill>
                </a:rPr>
                <a:t>부스트</a:t>
              </a:r>
              <a:endParaRPr lang="ko-KR" altLang="en-US" sz="1700" b="1"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Ⅳ-ⅱ. 모형 구축</a:t>
            </a:r>
          </a:p>
        </p:txBody>
      </p:sp>
      <p:sp>
        <p:nvSpPr>
          <p:cNvPr id="245" name="모서리가 둥근 직사각형 39"/>
          <p:cNvSpPr/>
          <p:nvPr/>
        </p:nvSpPr>
        <p:spPr>
          <a:xfrm>
            <a:off x="107504" y="1268760"/>
            <a:ext cx="2232248" cy="44638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Test </a:t>
            </a:r>
            <a:r>
              <a:rPr lang="ko-KR" altLang="en-US" b="1"/>
              <a:t>이익도표</a:t>
            </a:r>
          </a:p>
        </p:txBody>
      </p:sp>
      <p:pic>
        <p:nvPicPr>
          <p:cNvPr id="247" name="그림 2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7543" y="1952836"/>
            <a:ext cx="7308913" cy="460404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B7E25AE-CEB5-4450-A649-F1277CC45AB8}"/>
              </a:ext>
            </a:extLst>
          </p:cNvPr>
          <p:cNvGrpSpPr/>
          <p:nvPr/>
        </p:nvGrpSpPr>
        <p:grpSpPr>
          <a:xfrm>
            <a:off x="0" y="548673"/>
            <a:ext cx="9143999" cy="1098394"/>
            <a:chOff x="0" y="548673"/>
            <a:chExt cx="9143999" cy="109839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B553D60B-199F-4E2A-9CBC-09C365BAB376}"/>
                </a:ext>
              </a:extLst>
            </p:cNvPr>
            <p:cNvSpPr/>
            <p:nvPr/>
          </p:nvSpPr>
          <p:spPr>
            <a:xfrm>
              <a:off x="2278513" y="548680"/>
              <a:ext cx="2293486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5. </a:t>
              </a:r>
              <a:r>
                <a:rPr lang="ko-KR" altLang="en-US" b="1" dirty="0" err="1">
                  <a:solidFill>
                    <a:schemeClr val="dk1"/>
                  </a:solidFill>
                </a:rPr>
                <a:t>아다부스트</a:t>
              </a:r>
              <a:endParaRPr lang="ko-KR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EE7E36B-8459-4D0E-82DA-4E4C400DB9DD}"/>
                </a:ext>
              </a:extLst>
            </p:cNvPr>
            <p:cNvSpPr/>
            <p:nvPr/>
          </p:nvSpPr>
          <p:spPr>
            <a:xfrm>
              <a:off x="0" y="548673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4.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en-US" altLang="ko-KR" b="1" dirty="0">
                  <a:solidFill>
                    <a:schemeClr val="dk1"/>
                  </a:solidFill>
                </a:rPr>
                <a:t>Random Forest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83DCD1-7EF3-4EC6-85EB-5094CC7AD78A}"/>
                </a:ext>
              </a:extLst>
            </p:cNvPr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7.</a:t>
              </a:r>
              <a:r>
                <a:rPr lang="ko-KR" altLang="en-US" b="1" dirty="0">
                  <a:solidFill>
                    <a:schemeClr val="dk1"/>
                  </a:solidFill>
                </a:rPr>
                <a:t> 서포트 벡터 머신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5FF8A0-23D7-41EF-8B12-509D6A8AFAC6}"/>
                </a:ext>
              </a:extLst>
            </p:cNvPr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dk1"/>
                  </a:solidFill>
                </a:rPr>
                <a:t>6.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 </a:t>
              </a:r>
              <a:r>
                <a:rPr lang="ko-KR" altLang="en-US" sz="1700" b="1" dirty="0" err="1">
                  <a:solidFill>
                    <a:schemeClr val="dk1"/>
                  </a:solidFill>
                </a:rPr>
                <a:t>그래디언트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 </a:t>
              </a:r>
              <a:r>
                <a:rPr lang="ko-KR" altLang="en-US" sz="1700" b="1" dirty="0" err="1">
                  <a:solidFill>
                    <a:schemeClr val="dk1"/>
                  </a:solidFill>
                </a:rPr>
                <a:t>부스트</a:t>
              </a:r>
              <a:endParaRPr lang="ko-KR" altLang="en-US" sz="1700" b="1"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Ⅳ-ⅱ. 모형 구축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BBDCE3-E4DF-43D3-A91F-B3613285FB4B}"/>
              </a:ext>
            </a:extLst>
          </p:cNvPr>
          <p:cNvGrpSpPr/>
          <p:nvPr/>
        </p:nvGrpSpPr>
        <p:grpSpPr>
          <a:xfrm>
            <a:off x="0" y="548673"/>
            <a:ext cx="9143999" cy="1116130"/>
            <a:chOff x="0" y="548673"/>
            <a:chExt cx="9143999" cy="1116130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314265-0D68-4675-AF47-0116DA111F5C}"/>
                </a:ext>
              </a:extLst>
            </p:cNvPr>
            <p:cNvSpPr/>
            <p:nvPr/>
          </p:nvSpPr>
          <p:spPr>
            <a:xfrm>
              <a:off x="4572000" y="566416"/>
              <a:ext cx="2293486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dk1"/>
                  </a:solidFill>
                </a:rPr>
                <a:t>6. </a:t>
              </a:r>
              <a:r>
                <a:rPr lang="en-US" altLang="ko-KR" sz="1700" b="1" dirty="0" err="1">
                  <a:solidFill>
                    <a:schemeClr val="dk1"/>
                  </a:solidFill>
                </a:rPr>
                <a:t>그래디언트</a:t>
              </a:r>
              <a:r>
                <a:rPr lang="en-US" altLang="ko-KR" sz="1700" b="1" dirty="0">
                  <a:solidFill>
                    <a:schemeClr val="dk1"/>
                  </a:solidFill>
                </a:rPr>
                <a:t> </a:t>
              </a:r>
              <a:r>
                <a:rPr lang="en-US" altLang="ko-KR" sz="1700" b="1" dirty="0" err="1">
                  <a:solidFill>
                    <a:schemeClr val="dk1"/>
                  </a:solidFill>
                </a:rPr>
                <a:t>부스트</a:t>
              </a:r>
              <a:endParaRPr lang="en-US" altLang="ko-KR" sz="1700" b="1" dirty="0">
                <a:solidFill>
                  <a:schemeClr val="dk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D9AF548-5A2A-4B10-882A-0BCB7B243068}"/>
                </a:ext>
              </a:extLst>
            </p:cNvPr>
            <p:cNvSpPr/>
            <p:nvPr/>
          </p:nvSpPr>
          <p:spPr>
            <a:xfrm>
              <a:off x="0" y="548673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4.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en-US" altLang="ko-KR" b="1" dirty="0">
                  <a:solidFill>
                    <a:schemeClr val="dk1"/>
                  </a:solidFill>
                </a:rPr>
                <a:t>Random Forest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108BB9E-FF7F-4A93-8B64-CEA35FD92362}"/>
                </a:ext>
              </a:extLst>
            </p:cNvPr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7.</a:t>
              </a:r>
              <a:r>
                <a:rPr lang="ko-KR" altLang="en-US" b="1" dirty="0">
                  <a:solidFill>
                    <a:schemeClr val="dk1"/>
                  </a:solidFill>
                </a:rPr>
                <a:t> 서포트 벡터 머신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1687529-C10D-4859-BD5E-9ED651F37E37}"/>
                </a:ext>
              </a:extLst>
            </p:cNvPr>
            <p:cNvSpPr/>
            <p:nvPr/>
          </p:nvSpPr>
          <p:spPr>
            <a:xfrm>
              <a:off x="2278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5. </a:t>
              </a:r>
              <a:r>
                <a:rPr lang="ko-KR" altLang="en-US" b="1" dirty="0" err="1">
                  <a:solidFill>
                    <a:schemeClr val="dk1"/>
                  </a:solidFill>
                </a:rPr>
                <a:t>아다부스트</a:t>
              </a:r>
              <a:endParaRPr lang="ko-KR" altLang="en-US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CEFA3D-49D1-4707-A7C7-62CCA8587113}"/>
              </a:ext>
            </a:extLst>
          </p:cNvPr>
          <p:cNvGrpSpPr/>
          <p:nvPr/>
        </p:nvGrpSpPr>
        <p:grpSpPr>
          <a:xfrm>
            <a:off x="323528" y="1928928"/>
            <a:ext cx="8712968" cy="2796216"/>
            <a:chOff x="625218" y="1847311"/>
            <a:chExt cx="8712968" cy="27962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0D9912-A243-4684-9CEC-E91BF224143F}"/>
                </a:ext>
              </a:extLst>
            </p:cNvPr>
            <p:cNvSpPr/>
            <p:nvPr/>
          </p:nvSpPr>
          <p:spPr>
            <a:xfrm>
              <a:off x="625218" y="2423367"/>
              <a:ext cx="8712968" cy="2220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kern="100" dirty="0">
                  <a:solidFill>
                    <a:srgbClr val="000000"/>
                  </a:solidFill>
                </a:rPr>
                <a:t>여러 개의 학습기가 하나의 결과를 내고 전 모델의 오류로부터 다음 학습기가 훈련이 된다는 개념 </a:t>
              </a:r>
              <a:r>
                <a:rPr lang="en-US" altLang="ko-KR" kern="100" dirty="0">
                  <a:solidFill>
                    <a:srgbClr val="000000"/>
                  </a:solidFill>
                </a:rPr>
                <a:t>(</a:t>
              </a:r>
              <a:r>
                <a:rPr lang="ko-KR" altLang="en-US" kern="100" dirty="0" err="1">
                  <a:solidFill>
                    <a:srgbClr val="000000"/>
                  </a:solidFill>
                </a:rPr>
                <a:t>아다부스트와</a:t>
              </a:r>
              <a:r>
                <a:rPr lang="ko-KR" altLang="en-US" kern="100" dirty="0">
                  <a:solidFill>
                    <a:srgbClr val="000000"/>
                  </a:solidFill>
                </a:rPr>
                <a:t> 동일</a:t>
              </a:r>
              <a:r>
                <a:rPr lang="en-US" altLang="ko-KR" kern="100" dirty="0">
                  <a:solidFill>
                    <a:srgbClr val="000000"/>
                  </a:solidFill>
                </a:rPr>
                <a:t>)</a:t>
              </a:r>
            </a:p>
            <a:p>
              <a:pPr marL="285750" indent="-285750" fontAlgn="base" latinLnBrk="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kern="100" dirty="0">
                  <a:solidFill>
                    <a:srgbClr val="000000"/>
                  </a:solidFill>
                </a:rPr>
                <a:t>전의 모델에서 생긴 잔차들을 예측할 수 있도록 새로운 분류기를 학습시킴</a:t>
              </a:r>
              <a:r>
                <a:rPr lang="en-US" altLang="ko-KR" kern="100" dirty="0">
                  <a:solidFill>
                    <a:srgbClr val="000000"/>
                  </a:solidFill>
                </a:rPr>
                <a:t>.</a:t>
              </a:r>
            </a:p>
            <a:p>
              <a:pPr fontAlgn="base" latinLnBrk="0">
                <a:lnSpc>
                  <a:spcPct val="200000"/>
                </a:lnSpc>
              </a:pPr>
              <a:r>
                <a:rPr lang="en-US" altLang="ko-KR" kern="100" dirty="0">
                  <a:solidFill>
                    <a:srgbClr val="000000"/>
                  </a:solidFill>
                </a:rPr>
                <a:t>    ( </a:t>
              </a:r>
              <a:r>
                <a:rPr lang="ko-KR" altLang="en-US" kern="100" dirty="0" err="1">
                  <a:solidFill>
                    <a:srgbClr val="000000"/>
                  </a:solidFill>
                </a:rPr>
                <a:t>오분류에</a:t>
              </a:r>
              <a:r>
                <a:rPr lang="ko-KR" altLang="en-US" kern="100" dirty="0">
                  <a:solidFill>
                    <a:srgbClr val="000000"/>
                  </a:solidFill>
                </a:rPr>
                <a:t> 가중치를 줘서 후속 모델을 학습시키는 </a:t>
              </a:r>
              <a:r>
                <a:rPr lang="ko-KR" altLang="en-US" kern="100" dirty="0" err="1">
                  <a:solidFill>
                    <a:srgbClr val="000000"/>
                  </a:solidFill>
                </a:rPr>
                <a:t>아다부스트와의</a:t>
              </a:r>
              <a:r>
                <a:rPr lang="ko-KR" altLang="en-US" kern="100" dirty="0">
                  <a:solidFill>
                    <a:srgbClr val="000000"/>
                  </a:solidFill>
                </a:rPr>
                <a:t> 차이점 </a:t>
              </a:r>
              <a:r>
                <a:rPr lang="en-US" altLang="ko-KR" kern="100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5" name="모서리가 둥근 직사각형 39">
              <a:extLst>
                <a:ext uri="{FF2B5EF4-FFF2-40B4-BE49-F238E27FC236}">
                  <a16:creationId xmlns:a16="http://schemas.microsoft.com/office/drawing/2014/main" id="{201926FE-98B5-4B57-AE30-11DC1056099A}"/>
                </a:ext>
              </a:extLst>
            </p:cNvPr>
            <p:cNvSpPr/>
            <p:nvPr/>
          </p:nvSpPr>
          <p:spPr>
            <a:xfrm>
              <a:off x="625218" y="1847311"/>
              <a:ext cx="2232248" cy="446388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25400" cap="flat" cmpd="sng" algn="ctr">
              <a:solidFill>
                <a:srgbClr val="C49DD6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/>
                <a:t>Gradient Boost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0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Ⅳ-ⅱ. 모형 구축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AB6BE8-1401-453B-8193-C1F823201746}"/>
              </a:ext>
            </a:extLst>
          </p:cNvPr>
          <p:cNvGrpSpPr/>
          <p:nvPr/>
        </p:nvGrpSpPr>
        <p:grpSpPr>
          <a:xfrm>
            <a:off x="0" y="548673"/>
            <a:ext cx="9143999" cy="1116130"/>
            <a:chOff x="0" y="548673"/>
            <a:chExt cx="9143999" cy="1116130"/>
          </a:xfrm>
        </p:grpSpPr>
        <p:sp>
          <p:nvSpPr>
            <p:cNvPr id="161" name="자유형: 도형 160"/>
            <p:cNvSpPr/>
            <p:nvPr/>
          </p:nvSpPr>
          <p:spPr>
            <a:xfrm>
              <a:off x="4572000" y="566416"/>
              <a:ext cx="2293486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dk1"/>
                  </a:solidFill>
                </a:rPr>
                <a:t>6. </a:t>
              </a:r>
              <a:r>
                <a:rPr lang="en-US" altLang="ko-KR" sz="1700" b="1" dirty="0" err="1">
                  <a:solidFill>
                    <a:schemeClr val="dk1"/>
                  </a:solidFill>
                </a:rPr>
                <a:t>그래디언트</a:t>
              </a:r>
              <a:r>
                <a:rPr lang="en-US" altLang="ko-KR" sz="1700" b="1" dirty="0">
                  <a:solidFill>
                    <a:schemeClr val="dk1"/>
                  </a:solidFill>
                </a:rPr>
                <a:t> </a:t>
              </a:r>
              <a:r>
                <a:rPr lang="en-US" altLang="ko-KR" sz="1700" b="1" dirty="0" err="1">
                  <a:solidFill>
                    <a:schemeClr val="dk1"/>
                  </a:solidFill>
                </a:rPr>
                <a:t>부스트</a:t>
              </a:r>
              <a:endParaRPr lang="en-US" altLang="ko-KR" sz="1700" b="1" dirty="0">
                <a:solidFill>
                  <a:schemeClr val="dk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0" y="548673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4.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en-US" altLang="ko-KR" b="1" dirty="0">
                  <a:solidFill>
                    <a:schemeClr val="dk1"/>
                  </a:solidFill>
                </a:rPr>
                <a:t>Random Forest</a:t>
              </a: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7.</a:t>
              </a:r>
              <a:r>
                <a:rPr lang="ko-KR" altLang="en-US" b="1" dirty="0">
                  <a:solidFill>
                    <a:schemeClr val="dk1"/>
                  </a:solidFill>
                </a:rPr>
                <a:t> 서포트 벡터 머신</a:t>
              </a: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2278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5. </a:t>
              </a:r>
              <a:r>
                <a:rPr lang="ko-KR" altLang="en-US" b="1" dirty="0" err="1">
                  <a:solidFill>
                    <a:schemeClr val="dk1"/>
                  </a:solidFill>
                </a:rPr>
                <a:t>아다부스트</a:t>
              </a:r>
              <a:endParaRPr lang="ko-KR" altLang="en-US" b="1" dirty="0">
                <a:solidFill>
                  <a:schemeClr val="dk1"/>
                </a:solidFill>
              </a:endParaRPr>
            </a:p>
          </p:txBody>
        </p:sp>
      </p:grpSp>
      <p:sp>
        <p:nvSpPr>
          <p:cNvPr id="237" name="모서리가 둥근 직사각형 39"/>
          <p:cNvSpPr/>
          <p:nvPr/>
        </p:nvSpPr>
        <p:spPr>
          <a:xfrm>
            <a:off x="1511660" y="1830484"/>
            <a:ext cx="1764196" cy="410384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ROC </a:t>
            </a:r>
            <a:r>
              <a:rPr lang="ko-KR" altLang="en-US" b="1"/>
              <a:t>커브</a:t>
            </a:r>
          </a:p>
        </p:txBody>
      </p:sp>
      <p:sp>
        <p:nvSpPr>
          <p:cNvPr id="238" name="모서리가 둥근 직사각형 39"/>
          <p:cNvSpPr/>
          <p:nvPr/>
        </p:nvSpPr>
        <p:spPr>
          <a:xfrm>
            <a:off x="5976156" y="1794479"/>
            <a:ext cx="1764196" cy="410384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PR </a:t>
            </a:r>
            <a:r>
              <a:rPr lang="ko-KR" altLang="en-US" b="1"/>
              <a:t>커브</a:t>
            </a:r>
          </a:p>
        </p:txBody>
      </p:sp>
      <p:grpSp>
        <p:nvGrpSpPr>
          <p:cNvPr id="247" name="그룹 246"/>
          <p:cNvGrpSpPr/>
          <p:nvPr/>
        </p:nvGrpSpPr>
        <p:grpSpPr>
          <a:xfrm>
            <a:off x="126164" y="2456892"/>
            <a:ext cx="8891672" cy="3240360"/>
            <a:chOff x="126163" y="2456892"/>
            <a:chExt cx="8891672" cy="3240360"/>
          </a:xfrm>
        </p:grpSpPr>
        <p:pic>
          <p:nvPicPr>
            <p:cNvPr id="245" name="그림 24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6163" y="2467074"/>
              <a:ext cx="4445835" cy="3230177"/>
            </a:xfrm>
            <a:prstGeom prst="rect">
              <a:avLst/>
            </a:prstGeom>
          </p:spPr>
        </p:pic>
        <p:pic>
          <p:nvPicPr>
            <p:cNvPr id="246" name="그림 24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572000" y="2456892"/>
              <a:ext cx="4445835" cy="323017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519772" y="3429000"/>
            <a:ext cx="1620202" cy="1620202"/>
            <a:chOff x="1333416" y="3304707"/>
            <a:chExt cx="1576252" cy="1650983"/>
          </a:xfrm>
        </p:grpSpPr>
        <p:grpSp>
          <p:nvGrpSpPr>
            <p:cNvPr id="38" name="그룹 37"/>
            <p:cNvGrpSpPr/>
            <p:nvPr/>
          </p:nvGrpSpPr>
          <p:grpSpPr>
            <a:xfrm>
              <a:off x="1333479" y="3304707"/>
              <a:ext cx="1576124" cy="1650983"/>
              <a:chOff x="1334548" y="3308862"/>
              <a:chExt cx="1576124" cy="1650983"/>
            </a:xfrm>
          </p:grpSpPr>
          <p:sp>
            <p:nvSpPr>
              <p:cNvPr id="35" name="타원 34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36" name="이등변 삼각형 35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333417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관심변수 비율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설명변수 분포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380290" y="3428999"/>
            <a:ext cx="1620202" cy="1620202"/>
            <a:chOff x="1333416" y="3304704"/>
            <a:chExt cx="1576252" cy="1650983"/>
          </a:xfrm>
        </p:grpSpPr>
        <p:grpSp>
          <p:nvGrpSpPr>
            <p:cNvPr id="41" name="그룹 40"/>
            <p:cNvGrpSpPr/>
            <p:nvPr/>
          </p:nvGrpSpPr>
          <p:grpSpPr>
            <a:xfrm>
              <a:off x="1333479" y="3304704"/>
              <a:ext cx="1576124" cy="1650983"/>
              <a:chOff x="1334548" y="3308862"/>
              <a:chExt cx="1576124" cy="1650983"/>
            </a:xfrm>
          </p:grpSpPr>
          <p:sp>
            <p:nvSpPr>
              <p:cNvPr id="43" name="타원 42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44" name="이등변 삼각형 43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333416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주요 변수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후보 탐색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43485" y="3428999"/>
            <a:ext cx="1620202" cy="1620202"/>
            <a:chOff x="1333415" y="3304705"/>
            <a:chExt cx="1576252" cy="1650983"/>
          </a:xfrm>
        </p:grpSpPr>
        <p:grpSp>
          <p:nvGrpSpPr>
            <p:cNvPr id="48" name="그룹 47"/>
            <p:cNvGrpSpPr/>
            <p:nvPr/>
          </p:nvGrpSpPr>
          <p:grpSpPr>
            <a:xfrm>
              <a:off x="1333479" y="3304705"/>
              <a:ext cx="1576124" cy="1650983"/>
              <a:chOff x="1334548" y="3308862"/>
              <a:chExt cx="1576124" cy="1650983"/>
            </a:xfrm>
          </p:grpSpPr>
          <p:sp>
            <p:nvSpPr>
              <p:cNvPr id="50" name="타원 49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1" name="이등변 삼각형 50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333415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결측값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이상치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7564" y="1932616"/>
            <a:ext cx="8244915" cy="558438"/>
          </a:xfrm>
          <a:prstGeom prst="rect">
            <a:avLst/>
          </a:prstGeom>
          <a:noFill/>
        </p:spPr>
        <p:txBody>
          <a:bodyPr wrap="none" lIns="0" tIns="36000" rIns="0" bIns="0" anchor="ctr">
            <a:noAutofit/>
          </a:bodyPr>
          <a:lstStyle>
            <a:defPPr>
              <a:defRPr lang="ko-KR"/>
            </a:defPPr>
            <a:lvl1pPr algn="ctr">
              <a:defRPr sz="3200" b="1" spc="-6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defRPr>
            </a:lvl1pPr>
          </a:lstStyle>
          <a:p>
            <a:pPr lvl="0">
              <a:defRPr/>
            </a:pPr>
            <a:r>
              <a:rPr lang="en-US" altLang="ko-KR" sz="3600" spc="-50">
                <a:solidFill>
                  <a:schemeClr val="bg1"/>
                </a:solidFill>
                <a:ea typeface="맑은 고딕"/>
              </a:rPr>
              <a:t>Ⅱ.</a:t>
            </a:r>
            <a:r>
              <a:rPr lang="ko-KR" altLang="en-US" sz="3600" spc="-5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3600" spc="-50">
                <a:solidFill>
                  <a:schemeClr val="bg1"/>
                </a:solidFill>
                <a:ea typeface="맑은 고딕"/>
              </a:rPr>
              <a:t>EDA &amp; </a:t>
            </a:r>
            <a:r>
              <a:rPr lang="ko-KR" altLang="en-US" sz="3600" spc="-50">
                <a:solidFill>
                  <a:schemeClr val="bg1"/>
                </a:solidFill>
                <a:ea typeface="맑은 고딕"/>
              </a:rPr>
              <a:t>데이터 전처리</a:t>
            </a:r>
          </a:p>
        </p:txBody>
      </p:sp>
      <p:grpSp>
        <p:nvGrpSpPr>
          <p:cNvPr id="52" name="그룹 39"/>
          <p:cNvGrpSpPr/>
          <p:nvPr/>
        </p:nvGrpSpPr>
        <p:grpSpPr>
          <a:xfrm>
            <a:off x="5040052" y="3428999"/>
            <a:ext cx="1620202" cy="1620202"/>
            <a:chOff x="1333416" y="3304705"/>
            <a:chExt cx="1576252" cy="1650983"/>
          </a:xfrm>
        </p:grpSpPr>
        <p:grpSp>
          <p:nvGrpSpPr>
            <p:cNvPr id="53" name="그룹 40"/>
            <p:cNvGrpSpPr/>
            <p:nvPr/>
          </p:nvGrpSpPr>
          <p:grpSpPr>
            <a:xfrm>
              <a:off x="1333479" y="3304705"/>
              <a:ext cx="1576124" cy="1650983"/>
              <a:chOff x="1334548" y="3308862"/>
              <a:chExt cx="1576124" cy="1650983"/>
            </a:xfrm>
          </p:grpSpPr>
          <p:sp>
            <p:nvSpPr>
              <p:cNvPr id="54" name="타원 42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5" name="이등변 삼각형 43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56" name="TextBox 41"/>
            <p:cNvSpPr txBox="1"/>
            <p:nvPr/>
          </p:nvSpPr>
          <p:spPr>
            <a:xfrm>
              <a:off x="1333416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데이터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변환 및 전처리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Ⅳ-ⅱ. 모형 구축</a:t>
            </a:r>
          </a:p>
        </p:txBody>
      </p:sp>
      <p:sp>
        <p:nvSpPr>
          <p:cNvPr id="248" name="모서리가 둥근 직사각형 39"/>
          <p:cNvSpPr/>
          <p:nvPr/>
        </p:nvSpPr>
        <p:spPr>
          <a:xfrm>
            <a:off x="107504" y="1268760"/>
            <a:ext cx="2232248" cy="44638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Train </a:t>
            </a:r>
            <a:r>
              <a:rPr lang="ko-KR" altLang="en-US" b="1"/>
              <a:t>이익도표</a:t>
            </a:r>
          </a:p>
        </p:txBody>
      </p:sp>
      <p:pic>
        <p:nvPicPr>
          <p:cNvPr id="249" name="그림 24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7543" y="1952836"/>
            <a:ext cx="7308913" cy="455356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8AAC27F-6773-463B-BA29-BF85EA98E7D5}"/>
              </a:ext>
            </a:extLst>
          </p:cNvPr>
          <p:cNvGrpSpPr/>
          <p:nvPr/>
        </p:nvGrpSpPr>
        <p:grpSpPr>
          <a:xfrm>
            <a:off x="0" y="548673"/>
            <a:ext cx="9143999" cy="1116130"/>
            <a:chOff x="0" y="548673"/>
            <a:chExt cx="9143999" cy="111613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F77EDF7-9EBE-403A-B0B5-16BD3885FECC}"/>
                </a:ext>
              </a:extLst>
            </p:cNvPr>
            <p:cNvSpPr/>
            <p:nvPr/>
          </p:nvSpPr>
          <p:spPr>
            <a:xfrm>
              <a:off x="4572000" y="566416"/>
              <a:ext cx="2293486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dk1"/>
                  </a:solidFill>
                </a:rPr>
                <a:t>6. </a:t>
              </a:r>
              <a:r>
                <a:rPr lang="en-US" altLang="ko-KR" sz="1700" b="1" dirty="0" err="1">
                  <a:solidFill>
                    <a:schemeClr val="dk1"/>
                  </a:solidFill>
                </a:rPr>
                <a:t>그래디언트</a:t>
              </a:r>
              <a:r>
                <a:rPr lang="en-US" altLang="ko-KR" sz="1700" b="1" dirty="0">
                  <a:solidFill>
                    <a:schemeClr val="dk1"/>
                  </a:solidFill>
                </a:rPr>
                <a:t> </a:t>
              </a:r>
              <a:r>
                <a:rPr lang="en-US" altLang="ko-KR" sz="1700" b="1" dirty="0" err="1">
                  <a:solidFill>
                    <a:schemeClr val="dk1"/>
                  </a:solidFill>
                </a:rPr>
                <a:t>부스트</a:t>
              </a:r>
              <a:endParaRPr lang="en-US" altLang="ko-KR" sz="1700" b="1" dirty="0">
                <a:solidFill>
                  <a:schemeClr val="dk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B20BEA2-402F-433A-9102-BCF404DF1D90}"/>
                </a:ext>
              </a:extLst>
            </p:cNvPr>
            <p:cNvSpPr/>
            <p:nvPr/>
          </p:nvSpPr>
          <p:spPr>
            <a:xfrm>
              <a:off x="0" y="548673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4.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en-US" altLang="ko-KR" b="1" dirty="0">
                  <a:solidFill>
                    <a:schemeClr val="dk1"/>
                  </a:solidFill>
                </a:rPr>
                <a:t>Random Forest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A69D84F-9863-4D47-95F7-9BD1F8F065DA}"/>
                </a:ext>
              </a:extLst>
            </p:cNvPr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7.</a:t>
              </a:r>
              <a:r>
                <a:rPr lang="ko-KR" altLang="en-US" b="1" dirty="0">
                  <a:solidFill>
                    <a:schemeClr val="dk1"/>
                  </a:solidFill>
                </a:rPr>
                <a:t> 서포트 벡터 머신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8821C6-A6C4-442B-A335-9A491B91BE50}"/>
                </a:ext>
              </a:extLst>
            </p:cNvPr>
            <p:cNvSpPr/>
            <p:nvPr/>
          </p:nvSpPr>
          <p:spPr>
            <a:xfrm>
              <a:off x="2278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5. </a:t>
              </a:r>
              <a:r>
                <a:rPr lang="ko-KR" altLang="en-US" b="1" dirty="0" err="1">
                  <a:solidFill>
                    <a:schemeClr val="dk1"/>
                  </a:solidFill>
                </a:rPr>
                <a:t>아다부스트</a:t>
              </a:r>
              <a:endParaRPr lang="ko-KR" altLang="en-US" b="1"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Ⅳ-ⅱ. 모형 구축</a:t>
            </a:r>
          </a:p>
        </p:txBody>
      </p:sp>
      <p:sp>
        <p:nvSpPr>
          <p:cNvPr id="248" name="모서리가 둥근 직사각형 39"/>
          <p:cNvSpPr/>
          <p:nvPr/>
        </p:nvSpPr>
        <p:spPr>
          <a:xfrm>
            <a:off x="107504" y="1268760"/>
            <a:ext cx="2232248" cy="44638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Test </a:t>
            </a:r>
            <a:r>
              <a:rPr lang="ko-KR" altLang="en-US" b="1"/>
              <a:t>이익도표</a:t>
            </a:r>
          </a:p>
        </p:txBody>
      </p:sp>
      <p:pic>
        <p:nvPicPr>
          <p:cNvPr id="250" name="그림 2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7542" y="1916832"/>
            <a:ext cx="7308914" cy="454155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5B1914B-2DC3-44BD-82CF-50C783BAE5CB}"/>
              </a:ext>
            </a:extLst>
          </p:cNvPr>
          <p:cNvGrpSpPr/>
          <p:nvPr/>
        </p:nvGrpSpPr>
        <p:grpSpPr>
          <a:xfrm>
            <a:off x="0" y="548673"/>
            <a:ext cx="9143999" cy="1116130"/>
            <a:chOff x="0" y="548673"/>
            <a:chExt cx="9143999" cy="111613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4CBD741-57DF-48D8-AA9F-B50E1C86F78D}"/>
                </a:ext>
              </a:extLst>
            </p:cNvPr>
            <p:cNvSpPr/>
            <p:nvPr/>
          </p:nvSpPr>
          <p:spPr>
            <a:xfrm>
              <a:off x="4572000" y="566416"/>
              <a:ext cx="2293486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dk1"/>
                  </a:solidFill>
                </a:rPr>
                <a:t>6. </a:t>
              </a:r>
              <a:r>
                <a:rPr lang="en-US" altLang="ko-KR" sz="1700" b="1" dirty="0" err="1">
                  <a:solidFill>
                    <a:schemeClr val="dk1"/>
                  </a:solidFill>
                </a:rPr>
                <a:t>그래디언트</a:t>
              </a:r>
              <a:r>
                <a:rPr lang="en-US" altLang="ko-KR" sz="1700" b="1" dirty="0">
                  <a:solidFill>
                    <a:schemeClr val="dk1"/>
                  </a:solidFill>
                </a:rPr>
                <a:t> </a:t>
              </a:r>
              <a:r>
                <a:rPr lang="en-US" altLang="ko-KR" sz="1700" b="1" dirty="0" err="1">
                  <a:solidFill>
                    <a:schemeClr val="dk1"/>
                  </a:solidFill>
                </a:rPr>
                <a:t>부스트</a:t>
              </a:r>
              <a:endParaRPr lang="en-US" altLang="ko-KR" sz="1700" b="1" dirty="0">
                <a:solidFill>
                  <a:schemeClr val="dk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4CC7A28-653E-434E-A465-0A23D0A48184}"/>
                </a:ext>
              </a:extLst>
            </p:cNvPr>
            <p:cNvSpPr/>
            <p:nvPr/>
          </p:nvSpPr>
          <p:spPr>
            <a:xfrm>
              <a:off x="0" y="548673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4.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en-US" altLang="ko-KR" b="1" dirty="0">
                  <a:solidFill>
                    <a:schemeClr val="dk1"/>
                  </a:solidFill>
                </a:rPr>
                <a:t>Random Forest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4DD5012-7E7B-4A0F-983B-2EE43906B69F}"/>
                </a:ext>
              </a:extLst>
            </p:cNvPr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7.</a:t>
              </a:r>
              <a:r>
                <a:rPr lang="ko-KR" altLang="en-US" b="1" dirty="0">
                  <a:solidFill>
                    <a:schemeClr val="dk1"/>
                  </a:solidFill>
                </a:rPr>
                <a:t> 서포트 벡터 머신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F438C4-3F7D-47F6-92A2-9CE12A5F383E}"/>
                </a:ext>
              </a:extLst>
            </p:cNvPr>
            <p:cNvSpPr/>
            <p:nvPr/>
          </p:nvSpPr>
          <p:spPr>
            <a:xfrm>
              <a:off x="2278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5. </a:t>
              </a:r>
              <a:r>
                <a:rPr lang="ko-KR" altLang="en-US" b="1" dirty="0" err="1">
                  <a:solidFill>
                    <a:schemeClr val="dk1"/>
                  </a:solidFill>
                </a:rPr>
                <a:t>아다부스트</a:t>
              </a:r>
              <a:endParaRPr lang="ko-KR" altLang="en-US" b="1"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Ⅳ-ⅱ. 모형 구축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6850514" y="548680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sz="1700" b="1" dirty="0">
                <a:solidFill>
                  <a:schemeClr val="dk1"/>
                </a:solidFill>
              </a:rPr>
              <a:t>7. </a:t>
            </a:r>
            <a:r>
              <a:rPr lang="ko-KR" altLang="en-US" sz="1700" b="1" dirty="0">
                <a:solidFill>
                  <a:schemeClr val="dk1"/>
                </a:solidFill>
              </a:rPr>
              <a:t>서포트 벡터 머신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73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4.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r>
              <a:rPr lang="en-US" altLang="ko-KR" b="1" dirty="0">
                <a:solidFill>
                  <a:schemeClr val="dk1"/>
                </a:solidFill>
              </a:rPr>
              <a:t>Random Forest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4572000" y="548673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 b="1" dirty="0">
                <a:solidFill>
                  <a:schemeClr val="dk1"/>
                </a:solidFill>
              </a:rPr>
              <a:t>6. </a:t>
            </a:r>
            <a:r>
              <a:rPr lang="en-US" altLang="ko-KR" sz="1700" b="1" dirty="0" err="1">
                <a:solidFill>
                  <a:schemeClr val="dk1"/>
                </a:solidFill>
              </a:rPr>
              <a:t>그래디언트</a:t>
            </a:r>
            <a:r>
              <a:rPr lang="en-US" altLang="ko-KR" sz="1700" b="1" dirty="0">
                <a:solidFill>
                  <a:schemeClr val="dk1"/>
                </a:solidFill>
              </a:rPr>
              <a:t> </a:t>
            </a:r>
            <a:r>
              <a:rPr lang="en-US" altLang="ko-KR" sz="1700" b="1" dirty="0" err="1">
                <a:solidFill>
                  <a:schemeClr val="dk1"/>
                </a:solidFill>
              </a:rPr>
              <a:t>부스트</a:t>
            </a:r>
            <a:endParaRPr lang="en-US" altLang="ko-KR" sz="1700" b="1" dirty="0">
              <a:solidFill>
                <a:schemeClr val="dk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5. </a:t>
            </a:r>
            <a:r>
              <a:rPr lang="ko-KR" altLang="en-US" b="1" dirty="0" err="1">
                <a:solidFill>
                  <a:schemeClr val="dk1"/>
                </a:solidFill>
              </a:rPr>
              <a:t>아다부스트</a:t>
            </a:r>
            <a:endParaRPr lang="ko-KR" altLang="en-US" b="1" dirty="0">
              <a:solidFill>
                <a:schemeClr val="dk1"/>
              </a:solidFill>
            </a:endParaRPr>
          </a:p>
        </p:txBody>
      </p:sp>
      <p:sp>
        <p:nvSpPr>
          <p:cNvPr id="237" name="모서리가 둥근 직사각형 39"/>
          <p:cNvSpPr/>
          <p:nvPr/>
        </p:nvSpPr>
        <p:spPr>
          <a:xfrm>
            <a:off x="1511660" y="1830484"/>
            <a:ext cx="1764196" cy="410384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ROC </a:t>
            </a:r>
            <a:r>
              <a:rPr lang="ko-KR" altLang="en-US" b="1"/>
              <a:t>커브</a:t>
            </a:r>
          </a:p>
        </p:txBody>
      </p:sp>
      <p:sp>
        <p:nvSpPr>
          <p:cNvPr id="238" name="모서리가 둥근 직사각형 39"/>
          <p:cNvSpPr/>
          <p:nvPr/>
        </p:nvSpPr>
        <p:spPr>
          <a:xfrm>
            <a:off x="5976156" y="1794479"/>
            <a:ext cx="1764196" cy="410384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PR </a:t>
            </a:r>
            <a:r>
              <a:rPr lang="ko-KR" altLang="en-US" b="1"/>
              <a:t>커브</a:t>
            </a:r>
          </a:p>
        </p:txBody>
      </p:sp>
      <p:grpSp>
        <p:nvGrpSpPr>
          <p:cNvPr id="250" name="그룹 249"/>
          <p:cNvGrpSpPr/>
          <p:nvPr/>
        </p:nvGrpSpPr>
        <p:grpSpPr>
          <a:xfrm>
            <a:off x="126164" y="2456892"/>
            <a:ext cx="8891672" cy="3240360"/>
            <a:chOff x="126164" y="2456892"/>
            <a:chExt cx="8891672" cy="3240360"/>
          </a:xfrm>
        </p:grpSpPr>
        <p:pic>
          <p:nvPicPr>
            <p:cNvPr id="248" name="그림 24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6164" y="2467074"/>
              <a:ext cx="4445835" cy="3230177"/>
            </a:xfrm>
            <a:prstGeom prst="rect">
              <a:avLst/>
            </a:prstGeom>
          </p:spPr>
        </p:pic>
        <p:pic>
          <p:nvPicPr>
            <p:cNvPr id="249" name="그림 24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572000" y="2456892"/>
              <a:ext cx="4445835" cy="3230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7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Ⅳ-ⅱ. 모형 구축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7FD63F-48DC-4F82-BFF8-13D83EA1BD4B}"/>
              </a:ext>
            </a:extLst>
          </p:cNvPr>
          <p:cNvGrpSpPr/>
          <p:nvPr/>
        </p:nvGrpSpPr>
        <p:grpSpPr>
          <a:xfrm>
            <a:off x="0" y="548673"/>
            <a:ext cx="9144000" cy="1098394"/>
            <a:chOff x="0" y="548673"/>
            <a:chExt cx="9144000" cy="1098394"/>
          </a:xfrm>
        </p:grpSpPr>
        <p:sp>
          <p:nvSpPr>
            <p:cNvPr id="161" name="자유형: 도형 160"/>
            <p:cNvSpPr/>
            <p:nvPr/>
          </p:nvSpPr>
          <p:spPr>
            <a:xfrm>
              <a:off x="6850514" y="548680"/>
              <a:ext cx="2293486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dk1"/>
                  </a:solidFill>
                </a:rPr>
                <a:t>7. 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서포트 벡터 머신</a:t>
              </a: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0" y="548673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4.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en-US" altLang="ko-KR" b="1" dirty="0">
                  <a:solidFill>
                    <a:schemeClr val="dk1"/>
                  </a:solidFill>
                </a:rPr>
                <a:t>Random Forest</a:t>
              </a: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572000" y="548673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dk1"/>
                  </a:solidFill>
                </a:rPr>
                <a:t>6. </a:t>
              </a:r>
              <a:r>
                <a:rPr lang="en-US" altLang="ko-KR" sz="1700" b="1" dirty="0" err="1">
                  <a:solidFill>
                    <a:schemeClr val="dk1"/>
                  </a:solidFill>
                </a:rPr>
                <a:t>그래디언트</a:t>
              </a:r>
              <a:r>
                <a:rPr lang="en-US" altLang="ko-KR" sz="1700" b="1" dirty="0">
                  <a:solidFill>
                    <a:schemeClr val="dk1"/>
                  </a:solidFill>
                </a:rPr>
                <a:t> </a:t>
              </a:r>
              <a:r>
                <a:rPr lang="en-US" altLang="ko-KR" sz="1700" b="1" dirty="0" err="1">
                  <a:solidFill>
                    <a:schemeClr val="dk1"/>
                  </a:solidFill>
                </a:rPr>
                <a:t>부스트</a:t>
              </a:r>
              <a:endParaRPr lang="en-US" altLang="ko-KR" sz="1700" b="1" dirty="0">
                <a:solidFill>
                  <a:schemeClr val="dk1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2278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5. </a:t>
              </a:r>
              <a:r>
                <a:rPr lang="ko-KR" altLang="en-US" b="1" dirty="0" err="1">
                  <a:solidFill>
                    <a:schemeClr val="dk1"/>
                  </a:solidFill>
                </a:rPr>
                <a:t>아다부스트</a:t>
              </a:r>
              <a:endParaRPr lang="ko-KR" altLang="en-US" b="1" dirty="0">
                <a:solidFill>
                  <a:schemeClr val="dk1"/>
                </a:solidFill>
              </a:endParaRPr>
            </a:p>
          </p:txBody>
        </p:sp>
      </p:grpSp>
      <p:sp>
        <p:nvSpPr>
          <p:cNvPr id="251" name="모서리가 둥근 직사각형 39"/>
          <p:cNvSpPr/>
          <p:nvPr/>
        </p:nvSpPr>
        <p:spPr>
          <a:xfrm>
            <a:off x="107504" y="1268760"/>
            <a:ext cx="2232248" cy="44638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Train </a:t>
            </a:r>
            <a:r>
              <a:rPr lang="ko-KR" altLang="en-US" b="1"/>
              <a:t>이익도표</a:t>
            </a:r>
          </a:p>
        </p:txBody>
      </p:sp>
      <p:pic>
        <p:nvPicPr>
          <p:cNvPr id="252" name="그림 25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7543" y="1916832"/>
            <a:ext cx="7308913" cy="4548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Ⅳ-ⅱ. 모형 구축</a:t>
            </a:r>
          </a:p>
        </p:txBody>
      </p:sp>
      <p:sp>
        <p:nvSpPr>
          <p:cNvPr id="251" name="모서리가 둥근 직사각형 39"/>
          <p:cNvSpPr/>
          <p:nvPr/>
        </p:nvSpPr>
        <p:spPr>
          <a:xfrm>
            <a:off x="107504" y="1268760"/>
            <a:ext cx="2232248" cy="44638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Test </a:t>
            </a:r>
            <a:r>
              <a:rPr lang="ko-KR" altLang="en-US" b="1"/>
              <a:t>이익도표</a:t>
            </a:r>
          </a:p>
        </p:txBody>
      </p:sp>
      <p:pic>
        <p:nvPicPr>
          <p:cNvPr id="253" name="그림 2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7542" y="1912821"/>
            <a:ext cx="7308913" cy="457651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7A944CD-2264-4EFC-BED6-DC3CDF28F64E}"/>
              </a:ext>
            </a:extLst>
          </p:cNvPr>
          <p:cNvGrpSpPr/>
          <p:nvPr/>
        </p:nvGrpSpPr>
        <p:grpSpPr>
          <a:xfrm>
            <a:off x="0" y="548673"/>
            <a:ext cx="9144000" cy="1098394"/>
            <a:chOff x="0" y="548673"/>
            <a:chExt cx="9144000" cy="109839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600DAEC-23CE-42E2-9BCF-7658B5529759}"/>
                </a:ext>
              </a:extLst>
            </p:cNvPr>
            <p:cNvSpPr/>
            <p:nvPr/>
          </p:nvSpPr>
          <p:spPr>
            <a:xfrm>
              <a:off x="6850514" y="548680"/>
              <a:ext cx="2293486" cy="1098387"/>
            </a:xfrm>
            <a:custGeom>
              <a:avLst/>
              <a:gdLst>
                <a:gd name="connsiteX0" fmla="*/ 0 w 3060382"/>
                <a:gd name="connsiteY0" fmla="*/ 0 h 1098388"/>
                <a:gd name="connsiteX1" fmla="*/ 3060382 w 3060382"/>
                <a:gd name="connsiteY1" fmla="*/ 0 h 1098388"/>
                <a:gd name="connsiteX2" fmla="*/ 3060382 w 3060382"/>
                <a:gd name="connsiteY2" fmla="*/ 540067 h 1098388"/>
                <a:gd name="connsiteX3" fmla="*/ 1511299 w 3060382"/>
                <a:gd name="connsiteY3" fmla="*/ 1098080 h 1098388"/>
                <a:gd name="connsiteX4" fmla="*/ 0 w 3060382"/>
                <a:gd name="connsiteY4" fmla="*/ 540067 h 1098388"/>
                <a:gd name="connsiteX5" fmla="*/ 0 w 3060382"/>
                <a:gd name="connsiteY5" fmla="*/ 0 h 109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382" h="1098388">
                  <a:moveTo>
                    <a:pt x="0" y="0"/>
                  </a:moveTo>
                  <a:lnTo>
                    <a:pt x="3060382" y="0"/>
                  </a:lnTo>
                  <a:lnTo>
                    <a:pt x="3060382" y="540067"/>
                  </a:lnTo>
                  <a:lnTo>
                    <a:pt x="1511299" y="1098080"/>
                  </a:lnTo>
                  <a:lnTo>
                    <a:pt x="0" y="54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EE4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1"/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dk1"/>
                  </a:solidFill>
                </a:rPr>
                <a:t>7. </a:t>
              </a:r>
              <a:r>
                <a:rPr lang="ko-KR" altLang="en-US" sz="1700" b="1" dirty="0">
                  <a:solidFill>
                    <a:schemeClr val="dk1"/>
                  </a:solidFill>
                </a:rPr>
                <a:t>서포트 벡터 머신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8DE81E-EC16-433D-A613-C185393F1D65}"/>
                </a:ext>
              </a:extLst>
            </p:cNvPr>
            <p:cNvSpPr/>
            <p:nvPr/>
          </p:nvSpPr>
          <p:spPr>
            <a:xfrm>
              <a:off x="0" y="548673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4.</a:t>
              </a:r>
              <a:r>
                <a:rPr lang="ko-KR" altLang="en-US" b="1" dirty="0">
                  <a:solidFill>
                    <a:schemeClr val="dk1"/>
                  </a:solidFill>
                </a:rPr>
                <a:t> </a:t>
              </a:r>
              <a:r>
                <a:rPr lang="en-US" altLang="ko-KR" b="1" dirty="0">
                  <a:solidFill>
                    <a:schemeClr val="dk1"/>
                  </a:solidFill>
                </a:rPr>
                <a:t>Random Forest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8C073F-FB4D-4B90-82EA-21112AF31C5E}"/>
                </a:ext>
              </a:extLst>
            </p:cNvPr>
            <p:cNvSpPr/>
            <p:nvPr/>
          </p:nvSpPr>
          <p:spPr>
            <a:xfrm>
              <a:off x="4572000" y="548673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dk1"/>
                  </a:solidFill>
                </a:rPr>
                <a:t>6. </a:t>
              </a:r>
              <a:r>
                <a:rPr lang="en-US" altLang="ko-KR" sz="1700" b="1" dirty="0" err="1">
                  <a:solidFill>
                    <a:schemeClr val="dk1"/>
                  </a:solidFill>
                </a:rPr>
                <a:t>그래디언트</a:t>
              </a:r>
              <a:r>
                <a:rPr lang="en-US" altLang="ko-KR" sz="1700" b="1" dirty="0">
                  <a:solidFill>
                    <a:schemeClr val="dk1"/>
                  </a:solidFill>
                </a:rPr>
                <a:t> </a:t>
              </a:r>
              <a:r>
                <a:rPr lang="en-US" altLang="ko-KR" sz="1700" b="1" dirty="0" err="1">
                  <a:solidFill>
                    <a:schemeClr val="dk1"/>
                  </a:solidFill>
                </a:rPr>
                <a:t>부스트</a:t>
              </a:r>
              <a:endParaRPr lang="en-US" altLang="ko-KR" sz="1700" b="1" dirty="0">
                <a:solidFill>
                  <a:schemeClr val="dk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CBBB094-1CFA-48B2-922C-D6FB608699FA}"/>
                </a:ext>
              </a:extLst>
            </p:cNvPr>
            <p:cNvSpPr/>
            <p:nvPr/>
          </p:nvSpPr>
          <p:spPr>
            <a:xfrm>
              <a:off x="2278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dk1"/>
                  </a:solidFill>
                </a:rPr>
                <a:t>5. </a:t>
              </a:r>
              <a:r>
                <a:rPr lang="ko-KR" altLang="en-US" b="1" dirty="0" err="1">
                  <a:solidFill>
                    <a:schemeClr val="dk1"/>
                  </a:solidFill>
                </a:rPr>
                <a:t>아다부스트</a:t>
              </a:r>
              <a:endParaRPr lang="ko-KR" altLang="en-US" b="1"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713711" y="2996952"/>
            <a:ext cx="1318229" cy="1380728"/>
            <a:chOff x="1333416" y="3304706"/>
            <a:chExt cx="1576252" cy="1650983"/>
          </a:xfrm>
        </p:grpSpPr>
        <p:grpSp>
          <p:nvGrpSpPr>
            <p:cNvPr id="38" name="그룹 37"/>
            <p:cNvGrpSpPr/>
            <p:nvPr/>
          </p:nvGrpSpPr>
          <p:grpSpPr>
            <a:xfrm>
              <a:off x="1333480" y="3304706"/>
              <a:ext cx="1576124" cy="1650983"/>
              <a:chOff x="1334548" y="3308862"/>
              <a:chExt cx="1576124" cy="1650983"/>
            </a:xfrm>
          </p:grpSpPr>
          <p:sp>
            <p:nvSpPr>
              <p:cNvPr id="35" name="타원 34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36" name="이등변 삼각형 35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333416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최종모형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이익도표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89976" y="2924944"/>
            <a:ext cx="1318229" cy="1380728"/>
            <a:chOff x="1333417" y="3304706"/>
            <a:chExt cx="1576252" cy="1650983"/>
          </a:xfrm>
        </p:grpSpPr>
        <p:grpSp>
          <p:nvGrpSpPr>
            <p:cNvPr id="41" name="그룹 40"/>
            <p:cNvGrpSpPr/>
            <p:nvPr/>
          </p:nvGrpSpPr>
          <p:grpSpPr>
            <a:xfrm>
              <a:off x="1333483" y="3304706"/>
              <a:ext cx="1576124" cy="1650983"/>
              <a:chOff x="1334548" y="3308862"/>
              <a:chExt cx="1576124" cy="1650983"/>
            </a:xfrm>
          </p:grpSpPr>
          <p:sp>
            <p:nvSpPr>
              <p:cNvPr id="43" name="타원 42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44" name="이등변 삼각형 43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333417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최종변수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중요도</a:t>
              </a:r>
              <a:r>
                <a:rPr lang="en-US" altLang="ko-KR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,</a:t>
              </a: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 영향력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29435" y="2996952"/>
            <a:ext cx="1318229" cy="1380728"/>
            <a:chOff x="1333415" y="3304706"/>
            <a:chExt cx="1576252" cy="1650983"/>
          </a:xfrm>
        </p:grpSpPr>
        <p:grpSp>
          <p:nvGrpSpPr>
            <p:cNvPr id="48" name="그룹 47"/>
            <p:cNvGrpSpPr/>
            <p:nvPr/>
          </p:nvGrpSpPr>
          <p:grpSpPr>
            <a:xfrm>
              <a:off x="1333479" y="3304706"/>
              <a:ext cx="1576124" cy="1650983"/>
              <a:chOff x="1334548" y="3308862"/>
              <a:chExt cx="1576124" cy="1650983"/>
            </a:xfrm>
          </p:grpSpPr>
          <p:sp>
            <p:nvSpPr>
              <p:cNvPr id="50" name="타원 49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1" name="이등변 삼각형 50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333415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Average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Precison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7564" y="1932616"/>
            <a:ext cx="8244915" cy="558438"/>
          </a:xfrm>
          <a:prstGeom prst="rect">
            <a:avLst/>
          </a:prstGeom>
          <a:noFill/>
        </p:spPr>
        <p:txBody>
          <a:bodyPr wrap="none" lIns="0" tIns="36000" rIns="0" bIns="0" anchor="ctr">
            <a:noAutofit/>
          </a:bodyPr>
          <a:lstStyle>
            <a:defPPr>
              <a:defRPr lang="ko-KR"/>
            </a:defPPr>
            <a:lvl1pPr algn="ctr">
              <a:defRPr sz="3200" b="1" spc="-6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defRPr>
            </a:lvl1pPr>
          </a:lstStyle>
          <a:p>
            <a:pPr lvl="0">
              <a:defRPr/>
            </a:pPr>
            <a:r>
              <a:rPr lang="en-US" altLang="ko-KR" sz="3600" spc="-50">
                <a:solidFill>
                  <a:schemeClr val="bg1"/>
                </a:solidFill>
              </a:rPr>
              <a:t>Ⅴ.</a:t>
            </a:r>
            <a:r>
              <a:rPr lang="ko-KR" altLang="en-US" sz="3600" spc="-50">
                <a:solidFill>
                  <a:schemeClr val="bg1"/>
                </a:solidFill>
              </a:rPr>
              <a:t> 모형 평가</a:t>
            </a:r>
            <a:r>
              <a:rPr lang="en-US" altLang="ko-KR" sz="3600" spc="-50">
                <a:solidFill>
                  <a:schemeClr val="bg1"/>
                </a:solidFill>
              </a:rPr>
              <a:t> &amp;</a:t>
            </a:r>
            <a:r>
              <a:rPr lang="ko-KR" altLang="en-US" sz="3600" spc="-50">
                <a:solidFill>
                  <a:schemeClr val="bg1"/>
                </a:solidFill>
              </a:rPr>
              <a:t> 결론</a:t>
            </a:r>
          </a:p>
        </p:txBody>
      </p:sp>
      <p:grpSp>
        <p:nvGrpSpPr>
          <p:cNvPr id="77" name="그룹 46"/>
          <p:cNvGrpSpPr/>
          <p:nvPr/>
        </p:nvGrpSpPr>
        <p:grpSpPr>
          <a:xfrm>
            <a:off x="7488324" y="2924944"/>
            <a:ext cx="1318229" cy="1380728"/>
            <a:chOff x="1333416" y="3304706"/>
            <a:chExt cx="1576252" cy="1650983"/>
          </a:xfrm>
        </p:grpSpPr>
        <p:grpSp>
          <p:nvGrpSpPr>
            <p:cNvPr id="78" name="그룹 47"/>
            <p:cNvGrpSpPr/>
            <p:nvPr/>
          </p:nvGrpSpPr>
          <p:grpSpPr>
            <a:xfrm>
              <a:off x="1333488" y="3304706"/>
              <a:ext cx="1576124" cy="1650983"/>
              <a:chOff x="1334548" y="3308862"/>
              <a:chExt cx="1576124" cy="1650983"/>
            </a:xfrm>
          </p:grpSpPr>
          <p:sp>
            <p:nvSpPr>
              <p:cNvPr id="79" name="타원 49"/>
              <p:cNvSpPr/>
              <p:nvPr/>
            </p:nvSpPr>
            <p:spPr>
              <a:xfrm rot="19800000">
                <a:off x="1334548" y="3308862"/>
                <a:ext cx="1576124" cy="1576124"/>
              </a:xfrm>
              <a:prstGeom prst="ellipse">
                <a:avLst/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80" name="이등변 삼각형 50"/>
              <p:cNvSpPr/>
              <p:nvPr/>
            </p:nvSpPr>
            <p:spPr>
              <a:xfrm rot="9000000">
                <a:off x="2262585" y="4547455"/>
                <a:ext cx="478372" cy="412390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81" name="TextBox 48"/>
            <p:cNvSpPr txBox="1"/>
            <p:nvPr/>
          </p:nvSpPr>
          <p:spPr>
            <a:xfrm>
              <a:off x="1333416" y="3315945"/>
              <a:ext cx="1576252" cy="1560853"/>
            </a:xfrm>
            <a:prstGeom prst="rect">
              <a:avLst/>
            </a:prstGeom>
            <a:noFill/>
          </p:spPr>
          <p:txBody>
            <a:bodyPr wrap="none" lIns="36000" tIns="0" rIns="36000" bIns="10800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ko-KR" altLang="en-US" sz="1600" b="1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cs"/>
                </a:rPr>
                <a:t>최종 결론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Ⅴ. 모형 평가 &amp; 결론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0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sz="1700" b="1">
                <a:solidFill>
                  <a:schemeClr val="dk1"/>
                </a:solidFill>
              </a:rPr>
              <a:t>1.</a:t>
            </a:r>
            <a:r>
              <a:rPr lang="ko-KR" altLang="en-US" sz="1700" b="1">
                <a:solidFill>
                  <a:schemeClr val="dk1"/>
                </a:solidFill>
              </a:rPr>
              <a:t> </a:t>
            </a:r>
            <a:r>
              <a:rPr lang="en-US" altLang="ko-KR" sz="1700" b="1">
                <a:solidFill>
                  <a:schemeClr val="dk1"/>
                </a:solidFill>
              </a:rPr>
              <a:t>Average Precision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 b="1">
                <a:solidFill>
                  <a:schemeClr val="dk1"/>
                </a:solidFill>
              </a:rPr>
              <a:t>2. </a:t>
            </a:r>
            <a:r>
              <a:rPr lang="ko-KR" altLang="en-US" sz="1700" b="1">
                <a:solidFill>
                  <a:schemeClr val="dk1"/>
                </a:solidFill>
              </a:rPr>
              <a:t>최종모형 이익도표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6850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최종 결론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457200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 b="1">
                <a:solidFill>
                  <a:schemeClr val="dk1"/>
                </a:solidFill>
              </a:rPr>
              <a:t>3.</a:t>
            </a:r>
            <a:r>
              <a:rPr lang="ko-KR" altLang="en-US" sz="1700" b="1">
                <a:solidFill>
                  <a:schemeClr val="dk1"/>
                </a:solidFill>
              </a:rPr>
              <a:t> 최종 변수 중요도</a:t>
            </a:r>
          </a:p>
        </p:txBody>
      </p:sp>
      <p:sp>
        <p:nvSpPr>
          <p:cNvPr id="243" name="모서리가 둥근 직사각형 39"/>
          <p:cNvSpPr/>
          <p:nvPr/>
        </p:nvSpPr>
        <p:spPr>
          <a:xfrm>
            <a:off x="107504" y="1988840"/>
            <a:ext cx="2966267" cy="554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en-US" altLang="ko-KR" sz="1700"/>
              <a:t>Average Precision</a:t>
            </a:r>
            <a:r>
              <a:rPr lang="ko-KR" altLang="en-US" sz="1700"/>
              <a:t> </a:t>
            </a:r>
            <a:r>
              <a:rPr lang="en-US" altLang="ko-KR" sz="1700"/>
              <a:t>(AP)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07504" y="2772906"/>
            <a:ext cx="5004557" cy="15201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PR </a:t>
            </a:r>
            <a:r>
              <a:rPr lang="ko-KR" altLang="en-US" sz="1300"/>
              <a:t>커브의 면적</a:t>
            </a:r>
          </a:p>
          <a:p>
            <a:pPr>
              <a:lnSpc>
                <a:spcPct val="180000"/>
              </a:lnSpc>
              <a:defRPr/>
            </a:pP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AUC</a:t>
            </a:r>
            <a:r>
              <a:rPr lang="ko-KR" altLang="en-US" sz="1300"/>
              <a:t>는 불균형 데이터에 대해</a:t>
            </a:r>
            <a:r>
              <a:rPr lang="en-US" altLang="ko-KR" sz="1300"/>
              <a:t> </a:t>
            </a:r>
            <a:r>
              <a:rPr lang="ko-KR" altLang="en-US" sz="1300"/>
              <a:t>점수를 후하게 주는 경향이 있음</a:t>
            </a:r>
            <a:r>
              <a:rPr lang="en-US" altLang="ko-KR" sz="1300"/>
              <a:t>.</a:t>
            </a:r>
          </a:p>
          <a:p>
            <a:pPr>
              <a:lnSpc>
                <a:spcPct val="180000"/>
              </a:lnSpc>
              <a:defRPr/>
            </a:pP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AP</a:t>
            </a:r>
            <a:r>
              <a:rPr lang="ko-KR" altLang="en-US" sz="1300"/>
              <a:t>는 이익도표와 연관이 깊음</a:t>
            </a:r>
            <a:r>
              <a:rPr lang="en-US" altLang="ko-KR" sz="1300"/>
              <a:t>.</a:t>
            </a:r>
          </a:p>
          <a:p>
            <a:pPr>
              <a:lnSpc>
                <a:spcPct val="180000"/>
              </a:lnSpc>
              <a:defRPr/>
            </a:pP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AP</a:t>
            </a:r>
            <a:r>
              <a:rPr lang="ko-KR" altLang="en-US" sz="1300"/>
              <a:t>가 가장 높은 모형이</a:t>
            </a:r>
            <a:r>
              <a:rPr lang="en-US" altLang="ko-KR" sz="1300"/>
              <a:t> </a:t>
            </a:r>
            <a:r>
              <a:rPr lang="ko-KR" altLang="en-US" sz="1300"/>
              <a:t>이익도표도 가장 좋은 경향이 있음</a:t>
            </a:r>
            <a:r>
              <a:rPr lang="en-US" altLang="ko-KR" sz="1300"/>
              <a:t>.</a:t>
            </a:r>
          </a:p>
        </p:txBody>
      </p:sp>
      <p:graphicFrame>
        <p:nvGraphicFramePr>
          <p:cNvPr id="247" name="표 246"/>
          <p:cNvGraphicFramePr>
            <a:graphicFrameLocks noGrp="1"/>
          </p:cNvGraphicFramePr>
          <p:nvPr/>
        </p:nvGraphicFramePr>
        <p:xfrm>
          <a:off x="5148064" y="2586516"/>
          <a:ext cx="3852427" cy="2966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6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AP Score</a:t>
                      </a:r>
                    </a:p>
                  </a:txBody>
                  <a:tcPr anchor="ctr"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/>
                        <a:t>Logistic Regression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/>
                        <a:t>0.16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나이브 베이즈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/>
                        <a:t>0.19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신경망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/>
                        <a:t>0.18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랜덤포레스트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/>
                        <a:t>0.2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아다부스트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/>
                        <a:t>0.15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그래디언트 부스트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/>
                        <a:t>0.23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서포트 벡터 머신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/>
                        <a:t>0.12</a:t>
                      </a:r>
                    </a:p>
                  </a:txBody>
                  <a:tcPr anchor="ctr"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8" name="타원 247"/>
          <p:cNvSpPr/>
          <p:nvPr/>
        </p:nvSpPr>
        <p:spPr>
          <a:xfrm>
            <a:off x="7848364" y="4761148"/>
            <a:ext cx="1080119" cy="468052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38100">
            <a:solidFill>
              <a:srgbClr val="783E9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Ⅴ. 모형 평가 &amp; 결론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2278514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sz="1700" b="1">
                <a:solidFill>
                  <a:schemeClr val="dk1"/>
                </a:solidFill>
              </a:rPr>
              <a:t>2. </a:t>
            </a:r>
            <a:r>
              <a:rPr lang="ko-KR" altLang="en-US" sz="1700" b="1">
                <a:solidFill>
                  <a:schemeClr val="dk1"/>
                </a:solidFill>
              </a:rPr>
              <a:t>최종모형</a:t>
            </a:r>
            <a:r>
              <a:rPr lang="en-US" altLang="ko-KR" sz="1700" b="1">
                <a:solidFill>
                  <a:schemeClr val="dk1"/>
                </a:solidFill>
              </a:rPr>
              <a:t> </a:t>
            </a:r>
            <a:r>
              <a:rPr lang="ko-KR" altLang="en-US" sz="1700" b="1">
                <a:solidFill>
                  <a:schemeClr val="dk1"/>
                </a:solidFill>
              </a:rPr>
              <a:t>이익도표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84676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 b="1">
                <a:solidFill>
                  <a:schemeClr val="dk1"/>
                </a:solidFill>
              </a:rPr>
              <a:t>1.</a:t>
            </a:r>
            <a:r>
              <a:rPr lang="ko-KR" altLang="en-US" sz="1700" b="1">
                <a:solidFill>
                  <a:schemeClr val="dk1"/>
                </a:solidFill>
              </a:rPr>
              <a:t> </a:t>
            </a:r>
            <a:r>
              <a:rPr lang="en-US" altLang="ko-KR" sz="1700" b="1">
                <a:solidFill>
                  <a:schemeClr val="dk1"/>
                </a:solidFill>
              </a:rPr>
              <a:t>Average Precision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6850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최종 결론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457200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 b="1">
                <a:solidFill>
                  <a:schemeClr val="dk1"/>
                </a:solidFill>
              </a:rPr>
              <a:t>3.</a:t>
            </a:r>
            <a:r>
              <a:rPr lang="ko-KR" altLang="en-US" sz="1700" b="1">
                <a:solidFill>
                  <a:schemeClr val="dk1"/>
                </a:solidFill>
              </a:rPr>
              <a:t> 최종 변수 중요도</a:t>
            </a:r>
          </a:p>
        </p:txBody>
      </p:sp>
      <p:sp>
        <p:nvSpPr>
          <p:cNvPr id="243" name="모서리가 둥근 직사각형 39"/>
          <p:cNvSpPr/>
          <p:nvPr/>
        </p:nvSpPr>
        <p:spPr>
          <a:xfrm>
            <a:off x="107504" y="1664804"/>
            <a:ext cx="4248472" cy="50405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ko-KR" altLang="en-US" sz="1700"/>
              <a:t>그래디언트</a:t>
            </a:r>
            <a:r>
              <a:rPr lang="en-US" altLang="ko-KR" sz="1700"/>
              <a:t> </a:t>
            </a:r>
            <a:r>
              <a:rPr lang="ko-KR" altLang="en-US" sz="1700"/>
              <a:t>부스트</a:t>
            </a:r>
            <a:r>
              <a:rPr lang="en-US" altLang="ko-KR" sz="1700"/>
              <a:t> </a:t>
            </a:r>
            <a:r>
              <a:rPr lang="ko-KR" altLang="en-US" sz="1700"/>
              <a:t>이익도표 </a:t>
            </a:r>
            <a:r>
              <a:rPr lang="en-US" altLang="ko-KR" sz="1700"/>
              <a:t>(test set)</a:t>
            </a:r>
          </a:p>
        </p:txBody>
      </p:sp>
      <p:pic>
        <p:nvPicPr>
          <p:cNvPr id="249" name="그림 24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7543" y="2307826"/>
            <a:ext cx="7308914" cy="4541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Ⅴ. 모형 평가 &amp; 결론</a:t>
            </a:r>
            <a:endParaRPr lang="en-US" altLang="ko-KR" sz="2000" b="1" spc="-5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  <a:ea typeface="+mn-ea"/>
              <a:cs typeface="+mn-cs"/>
            </a:endParaRPr>
          </a:p>
        </p:txBody>
      </p:sp>
      <p:sp>
        <p:nvSpPr>
          <p:cNvPr id="161" name="자유형: 도형 160"/>
          <p:cNvSpPr/>
          <p:nvPr/>
        </p:nvSpPr>
        <p:spPr>
          <a:xfrm>
            <a:off x="4572000" y="548680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sz="1700" b="1">
                <a:solidFill>
                  <a:schemeClr val="dk1"/>
                </a:solidFill>
              </a:rPr>
              <a:t>3.</a:t>
            </a:r>
            <a:r>
              <a:rPr lang="ko-KR" altLang="en-US" sz="1700" b="1">
                <a:solidFill>
                  <a:schemeClr val="dk1"/>
                </a:solidFill>
              </a:rPr>
              <a:t> 최종 변수 중요도</a:t>
            </a:r>
            <a:endParaRPr lang="ko-KR" altLang="en-US" sz="1700" b="1">
              <a:solidFill>
                <a:schemeClr val="dk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0" y="584676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 b="1">
                <a:solidFill>
                  <a:schemeClr val="dk1"/>
                </a:solidFill>
              </a:rPr>
              <a:t>1.</a:t>
            </a:r>
            <a:r>
              <a:rPr lang="ko-KR" altLang="en-US" sz="1700" b="1">
                <a:solidFill>
                  <a:schemeClr val="dk1"/>
                </a:solidFill>
              </a:rPr>
              <a:t> </a:t>
            </a:r>
            <a:r>
              <a:rPr lang="en-US" altLang="ko-KR" sz="1700" b="1">
                <a:solidFill>
                  <a:schemeClr val="dk1"/>
                </a:solidFill>
              </a:rPr>
              <a:t>Average Precision</a:t>
            </a:r>
            <a:endParaRPr lang="en-US" altLang="ko-KR" sz="1700" b="1">
              <a:solidFill>
                <a:schemeClr val="dk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850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4.</a:t>
            </a:r>
            <a:r>
              <a:rPr lang="ko-KR" altLang="en-US" b="1">
                <a:solidFill>
                  <a:schemeClr val="dk1"/>
                </a:solidFill>
              </a:rPr>
              <a:t> 최종 결론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278514" y="584677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 b="1">
                <a:solidFill>
                  <a:schemeClr val="dk1"/>
                </a:solidFill>
              </a:rPr>
              <a:t>2. </a:t>
            </a:r>
            <a:r>
              <a:rPr lang="ko-KR" altLang="en-US" sz="1700" b="1">
                <a:solidFill>
                  <a:schemeClr val="dk1"/>
                </a:solidFill>
              </a:rPr>
              <a:t>최종모형</a:t>
            </a:r>
            <a:r>
              <a:rPr lang="en-US" altLang="ko-KR" sz="1700" b="1">
                <a:solidFill>
                  <a:schemeClr val="dk1"/>
                </a:solidFill>
              </a:rPr>
              <a:t> </a:t>
            </a:r>
            <a:r>
              <a:rPr lang="ko-KR" altLang="en-US" sz="1700" b="1">
                <a:solidFill>
                  <a:schemeClr val="dk1"/>
                </a:solidFill>
              </a:rPr>
              <a:t>이익도표</a:t>
            </a:r>
            <a:endParaRPr lang="ko-KR" altLang="en-US" sz="1700" b="1">
              <a:solidFill>
                <a:schemeClr val="dk1"/>
              </a:solidFill>
            </a:endParaRPr>
          </a:p>
        </p:txBody>
      </p:sp>
      <p:sp>
        <p:nvSpPr>
          <p:cNvPr id="243" name="모서리가 둥근 직사각형 39"/>
          <p:cNvSpPr/>
          <p:nvPr/>
        </p:nvSpPr>
        <p:spPr>
          <a:xfrm>
            <a:off x="107504" y="1232756"/>
            <a:ext cx="4248472" cy="414311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 cmpd="sng" algn="ctr">
            <a:solidFill>
              <a:srgbClr val="c49dd6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r>
              <a:rPr lang="ko-KR" altLang="en-US" sz="1700"/>
              <a:t>랜덤포레스트 최종 변수 중요도 평가</a:t>
            </a:r>
            <a:endParaRPr lang="ko-KR" altLang="en-US" sz="1700"/>
          </a:p>
        </p:txBody>
      </p:sp>
      <p:graphicFrame>
        <p:nvGraphicFramePr>
          <p:cNvPr id="250" name="표 249"/>
          <p:cNvGraphicFramePr>
            <a:graphicFrameLocks noGrp="1"/>
          </p:cNvGraphicFramePr>
          <p:nvPr/>
        </p:nvGraphicFramePr>
        <p:xfrm>
          <a:off x="539552" y="1689810"/>
          <a:ext cx="7848872" cy="515701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66747"/>
                <a:gridCol w="4821985"/>
                <a:gridCol w="1260140"/>
              </a:tblGrid>
              <a:tr h="282021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400"/>
                        <a:t>변수 이름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rgbClr val="c49dd6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400"/>
                        <a:t>변수 설명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rgbClr val="c49dd6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400"/>
                        <a:t>변수 중요도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rgbClr val="c49dd6"/>
                    </a:solidFill>
                  </a:tcPr>
                </a:tc>
              </a:tr>
              <a:tr h="26792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PPERSAUT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300"/>
                        <a:t>자동차 보험금</a:t>
                      </a:r>
                      <a:endParaRPr lang="ko-KR" altLang="en-US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0.26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  <a:tr h="279244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MKOOPKLA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300"/>
                        <a:t>구매력 등급</a:t>
                      </a:r>
                      <a:endParaRPr lang="ko-KR" altLang="en-US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0.16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  <a:tr h="26792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PWAPART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300"/>
                        <a:t>개인 제 </a:t>
                      </a:r>
                      <a:r>
                        <a:rPr lang="en-US" altLang="ko-KR" sz="1300"/>
                        <a:t>3 </a:t>
                      </a:r>
                      <a:r>
                        <a:rPr lang="ko-KR" altLang="en-US" sz="1300"/>
                        <a:t>보험금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0.12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  <a:tr h="26792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PBRAND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300"/>
                        <a:t>화재 보험금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0.11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  <a:tr h="389129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CARS_1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300"/>
                        <a:t>차 소유 여부</a:t>
                      </a:r>
                      <a:r>
                        <a:rPr lang="en-US" altLang="ko-KR" sz="1300"/>
                        <a:t>(1,2</a:t>
                      </a:r>
                      <a:r>
                        <a:rPr lang="ko-KR" altLang="en-US" sz="1300"/>
                        <a:t>와 </a:t>
                      </a:r>
                      <a:r>
                        <a:rPr lang="en-US" altLang="ko-KR" sz="1300"/>
                        <a:t>0</a:t>
                      </a:r>
                      <a:r>
                        <a:rPr lang="ko-KR" altLang="en-US" sz="1300"/>
                        <a:t>의 대비</a:t>
                      </a:r>
                      <a:r>
                        <a:rPr lang="en-US" altLang="ko-KR" sz="1300"/>
                        <a:t>)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0.09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  <a:tr h="26792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MARRIED1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300"/>
                        <a:t>결혼한 사람과 나머지 사람들의 대비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0.06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  <a:tr h="26792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MOSHOOFD_2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300"/>
                        <a:t>혼자 자란 사람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0.06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  <a:tr h="332685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RENT1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300"/>
                        <a:t>집을 가진 사람과 없는 사람의 대비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0.05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  <a:tr h="318314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JOB_2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300"/>
                        <a:t>관직에 있는 사람과 관직에 있지 않은 사람들과의 대비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0.04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  <a:tr h="26792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INSURANCE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300"/>
                        <a:t>국가보험에 든 사람과 사립보험에 든 사람의 대비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0.02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  <a:tr h="318314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MARRIED2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300"/>
                        <a:t>혼자사는 사람과 동거하는 사람이  있는 사람들과의 대비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0.02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  <a:tr h="26792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MGEMOMV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300"/>
                        <a:t>가족 구성원 수</a:t>
                      </a:r>
                      <a:endParaRPr lang="ko-KR" altLang="en-US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0.01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  <a:tr h="26792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ABRAND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300"/>
                        <a:t>화재 보험 개수</a:t>
                      </a:r>
                      <a:endParaRPr lang="ko-KR" altLang="en-US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0.01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  <a:tr h="26792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MOSHOOFD_5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300"/>
                        <a:t>잘 사는 사람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0.01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  <a:tr h="26792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MOSHOOFD_10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300"/>
                        <a:t>농부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0.01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  <a:tr h="26792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ABROM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8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300"/>
                        <a:t>전동 자전거 보험 개수</a:t>
                      </a:r>
                      <a:endParaRPr lang="ko-KR" altLang="en-US" sz="1300"/>
                    </a:p>
                  </a:txBody>
                  <a:tcPr marL="91440" marR="91440" anchor="ctr">
                    <a:solidFill>
                      <a:srgbClr val="ebde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300"/>
                        <a:t>0.01</a:t>
                      </a:r>
                      <a:endParaRPr lang="en-US" altLang="ko-KR" sz="1300"/>
                    </a:p>
                  </a:txBody>
                  <a:tcPr marL="91440" marR="91440" anchor="ctr">
                    <a:solidFill>
                      <a:srgbClr val="d3d3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Ⅴ. 모형 평가 &amp; 결론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6850514" y="584684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sz="1700" b="1">
                <a:solidFill>
                  <a:schemeClr val="dk1"/>
                </a:solidFill>
              </a:rPr>
              <a:t>4. </a:t>
            </a:r>
            <a:r>
              <a:rPr lang="ko-KR" altLang="en-US" sz="1700" b="1">
                <a:solidFill>
                  <a:schemeClr val="dk1"/>
                </a:solidFill>
              </a:rPr>
              <a:t>최종</a:t>
            </a:r>
            <a:r>
              <a:rPr lang="en-US" altLang="ko-KR" sz="1700" b="1">
                <a:solidFill>
                  <a:schemeClr val="dk1"/>
                </a:solidFill>
              </a:rPr>
              <a:t> </a:t>
            </a:r>
            <a:r>
              <a:rPr lang="ko-KR" altLang="en-US" sz="1700" b="1">
                <a:solidFill>
                  <a:schemeClr val="dk1"/>
                </a:solidFill>
              </a:rPr>
              <a:t>결론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84676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 b="1">
                <a:solidFill>
                  <a:schemeClr val="dk1"/>
                </a:solidFill>
              </a:rPr>
              <a:t>1.</a:t>
            </a:r>
            <a:r>
              <a:rPr lang="ko-KR" altLang="en-US" sz="1700" b="1">
                <a:solidFill>
                  <a:schemeClr val="dk1"/>
                </a:solidFill>
              </a:rPr>
              <a:t> </a:t>
            </a:r>
            <a:r>
              <a:rPr lang="en-US" altLang="ko-KR" sz="1700" b="1">
                <a:solidFill>
                  <a:schemeClr val="dk1"/>
                </a:solidFill>
              </a:rPr>
              <a:t>Average Precision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4572000" y="584684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최종 변수 중요도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4" y="584677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 b="1">
                <a:solidFill>
                  <a:schemeClr val="dk1"/>
                </a:solidFill>
              </a:rPr>
              <a:t>2. </a:t>
            </a:r>
            <a:r>
              <a:rPr lang="ko-KR" altLang="en-US" sz="1700" b="1">
                <a:solidFill>
                  <a:schemeClr val="dk1"/>
                </a:solidFill>
              </a:rPr>
              <a:t>최종모형</a:t>
            </a:r>
            <a:r>
              <a:rPr lang="en-US" altLang="ko-KR" sz="1700" b="1">
                <a:solidFill>
                  <a:schemeClr val="dk1"/>
                </a:solidFill>
              </a:rPr>
              <a:t> </a:t>
            </a:r>
            <a:r>
              <a:rPr lang="ko-KR" altLang="en-US" sz="1700" b="1">
                <a:solidFill>
                  <a:schemeClr val="dk1"/>
                </a:solidFill>
              </a:rPr>
              <a:t>이익도표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D0F02B-AF20-4976-8584-3050BD5C5263}"/>
              </a:ext>
            </a:extLst>
          </p:cNvPr>
          <p:cNvGrpSpPr/>
          <p:nvPr/>
        </p:nvGrpSpPr>
        <p:grpSpPr>
          <a:xfrm>
            <a:off x="143508" y="1924061"/>
            <a:ext cx="4206026" cy="868219"/>
            <a:chOff x="256638" y="1480661"/>
            <a:chExt cx="4206026" cy="86821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97CB8D2-D3E5-4EE8-9538-9F2684F943CF}"/>
                </a:ext>
              </a:extLst>
            </p:cNvPr>
            <p:cNvGrpSpPr/>
            <p:nvPr/>
          </p:nvGrpSpPr>
          <p:grpSpPr>
            <a:xfrm>
              <a:off x="256638" y="1480661"/>
              <a:ext cx="1144624" cy="868219"/>
              <a:chOff x="256637" y="1415244"/>
              <a:chExt cx="1194979" cy="96292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1C7E98A-0314-47DD-837D-128BC381BC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9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215" y="1463767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CD522C51-2F51-4335-A31F-C498A8815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637" y="1415244"/>
                <a:ext cx="681608" cy="681608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F90C72-CA3F-4693-996B-B432DA769D9B}"/>
                </a:ext>
              </a:extLst>
            </p:cNvPr>
            <p:cNvSpPr txBox="1"/>
            <p:nvPr/>
          </p:nvSpPr>
          <p:spPr>
            <a:xfrm>
              <a:off x="1331640" y="1765411"/>
              <a:ext cx="3131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자동차 보험금을 많이 지불하는 고객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8A64245-D993-4DEF-9A46-64CB37A6D0EA}"/>
              </a:ext>
            </a:extLst>
          </p:cNvPr>
          <p:cNvGrpSpPr/>
          <p:nvPr/>
        </p:nvGrpSpPr>
        <p:grpSpPr>
          <a:xfrm>
            <a:off x="251520" y="3413309"/>
            <a:ext cx="4103144" cy="918181"/>
            <a:chOff x="359691" y="2969909"/>
            <a:chExt cx="4103144" cy="918181"/>
          </a:xfrm>
        </p:grpSpPr>
        <p:pic>
          <p:nvPicPr>
            <p:cNvPr id="3" name="그래픽 2" descr="동전">
              <a:extLst>
                <a:ext uri="{FF2B5EF4-FFF2-40B4-BE49-F238E27FC236}">
                  <a16:creationId xmlns:a16="http://schemas.microsoft.com/office/drawing/2014/main" id="{D0461749-A5F7-4C95-AA36-54AEB433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9691" y="2969909"/>
              <a:ext cx="918181" cy="91818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16FFEC-80A5-40D8-A693-959BDA7BC046}"/>
                </a:ext>
              </a:extLst>
            </p:cNvPr>
            <p:cNvSpPr txBox="1"/>
            <p:nvPr/>
          </p:nvSpPr>
          <p:spPr>
            <a:xfrm>
              <a:off x="1331811" y="3343989"/>
              <a:ext cx="3131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구매력이 높은 지역에 거주하는 고객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9E6E255-A4CB-4CB3-A87C-F8568E91D998}"/>
              </a:ext>
            </a:extLst>
          </p:cNvPr>
          <p:cNvGrpSpPr/>
          <p:nvPr/>
        </p:nvGrpSpPr>
        <p:grpSpPr>
          <a:xfrm>
            <a:off x="143508" y="5017936"/>
            <a:ext cx="4247148" cy="918181"/>
            <a:chOff x="251520" y="4574536"/>
            <a:chExt cx="4247148" cy="918181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398B953C-6F2B-44AA-B325-2A5BBD05E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613" t="12078" r="10489" b="24878"/>
            <a:stretch/>
          </p:blipFill>
          <p:spPr>
            <a:xfrm>
              <a:off x="251520" y="4574536"/>
              <a:ext cx="1134524" cy="91818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671E2C-C8A0-414B-A51E-85DF332EBA0B}"/>
                </a:ext>
              </a:extLst>
            </p:cNvPr>
            <p:cNvSpPr txBox="1"/>
            <p:nvPr/>
          </p:nvSpPr>
          <p:spPr>
            <a:xfrm>
              <a:off x="1367644" y="4921652"/>
              <a:ext cx="3131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제 </a:t>
              </a:r>
              <a:r>
                <a:rPr lang="en-US" altLang="ko-KR" sz="1400" dirty="0"/>
                <a:t>3</a:t>
              </a:r>
              <a:r>
                <a:rPr lang="ko-KR" altLang="en-US" sz="1400" dirty="0"/>
                <a:t>자 보험금을 많이 지불하는 고객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370578-D61A-417A-A524-427D86A51266}"/>
              </a:ext>
            </a:extLst>
          </p:cNvPr>
          <p:cNvGrpSpPr/>
          <p:nvPr/>
        </p:nvGrpSpPr>
        <p:grpSpPr>
          <a:xfrm>
            <a:off x="4337895" y="1775041"/>
            <a:ext cx="4053656" cy="918181"/>
            <a:chOff x="4564637" y="1331641"/>
            <a:chExt cx="4053656" cy="918181"/>
          </a:xfrm>
        </p:grpSpPr>
        <p:pic>
          <p:nvPicPr>
            <p:cNvPr id="11" name="그래픽 10" descr="모닥불">
              <a:extLst>
                <a:ext uri="{FF2B5EF4-FFF2-40B4-BE49-F238E27FC236}">
                  <a16:creationId xmlns:a16="http://schemas.microsoft.com/office/drawing/2014/main" id="{EA6FAA04-B8EA-4B65-BAA0-F28F705B5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64637" y="1331641"/>
              <a:ext cx="918181" cy="91818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F119C3-4845-40C8-BC96-E509BE3AA478}"/>
                </a:ext>
              </a:extLst>
            </p:cNvPr>
            <p:cNvSpPr txBox="1"/>
            <p:nvPr/>
          </p:nvSpPr>
          <p:spPr>
            <a:xfrm>
              <a:off x="5487269" y="1768385"/>
              <a:ext cx="3131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화재 보험금을 많이 지불하는 고객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583B7AD-BB10-4FA0-9578-9CB054D4E5F0}"/>
              </a:ext>
            </a:extLst>
          </p:cNvPr>
          <p:cNvGrpSpPr/>
          <p:nvPr/>
        </p:nvGrpSpPr>
        <p:grpSpPr>
          <a:xfrm>
            <a:off x="4337895" y="3413309"/>
            <a:ext cx="4860164" cy="918181"/>
            <a:chOff x="4572376" y="2969909"/>
            <a:chExt cx="4860164" cy="918181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DB4ED4D-C790-4975-B771-1B6F53F25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9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376" y="2969909"/>
              <a:ext cx="918181" cy="918181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8E1B2C-2AC3-4C0F-8D02-E0A835AD80C0}"/>
                </a:ext>
              </a:extLst>
            </p:cNvPr>
            <p:cNvSpPr txBox="1"/>
            <p:nvPr/>
          </p:nvSpPr>
          <p:spPr>
            <a:xfrm>
              <a:off x="5487269" y="3306870"/>
              <a:ext cx="3945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자동차 소유 비율이 높은 지역에 거주하는 고객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784B170-6B78-4749-8A49-F1FE8EB9228D}"/>
              </a:ext>
            </a:extLst>
          </p:cNvPr>
          <p:cNvGrpSpPr/>
          <p:nvPr/>
        </p:nvGrpSpPr>
        <p:grpSpPr>
          <a:xfrm>
            <a:off x="4390657" y="5103107"/>
            <a:ext cx="4846694" cy="918181"/>
            <a:chOff x="4390657" y="4659707"/>
            <a:chExt cx="4846694" cy="918181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F209B7E9-348D-4DCC-B1AF-F281096A4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90657" y="4659707"/>
              <a:ext cx="918182" cy="91818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13967B-3174-4969-9DAD-E8C1DD99EF92}"/>
                </a:ext>
              </a:extLst>
            </p:cNvPr>
            <p:cNvSpPr txBox="1"/>
            <p:nvPr/>
          </p:nvSpPr>
          <p:spPr>
            <a:xfrm>
              <a:off x="5292080" y="4921652"/>
              <a:ext cx="3945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기혼자의 비율이 높은 지역에 거주하는 고객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데이터 전처리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0" y="566416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2278513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grpSp>
        <p:nvGrpSpPr>
          <p:cNvPr id="224" name="그룹 223"/>
          <p:cNvGrpSpPr/>
          <p:nvPr/>
        </p:nvGrpSpPr>
        <p:grpSpPr>
          <a:xfrm>
            <a:off x="4572000" y="548680"/>
            <a:ext cx="4572000" cy="540067"/>
            <a:chOff x="4572000" y="548680"/>
            <a:chExt cx="4572000" cy="540067"/>
          </a:xfrm>
        </p:grpSpPr>
        <p:sp>
          <p:nvSpPr>
            <p:cNvPr id="163" name="직사각형 162"/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4.</a:t>
              </a:r>
              <a:r>
                <a:rPr lang="ko-KR" altLang="en-US" b="1">
                  <a:solidFill>
                    <a:schemeClr val="dk1"/>
                  </a:solidFill>
                </a:rPr>
                <a:t> 주요변수 후보</a:t>
              </a: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3.</a:t>
              </a:r>
              <a:r>
                <a:rPr lang="ko-KR" altLang="en-US" b="1">
                  <a:solidFill>
                    <a:schemeClr val="dk1"/>
                  </a:solidFill>
                </a:rPr>
                <a:t> 데이터 변환</a:t>
              </a:r>
            </a:p>
          </p:txBody>
        </p:sp>
      </p:grpSp>
      <p:pic>
        <p:nvPicPr>
          <p:cNvPr id="210" name="그림 20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953" y="2168860"/>
            <a:ext cx="1028722" cy="1028722"/>
          </a:xfrm>
          <a:prstGeom prst="rect">
            <a:avLst/>
          </a:prstGeom>
        </p:spPr>
      </p:pic>
      <p:sp>
        <p:nvSpPr>
          <p:cNvPr id="211" name="곱하기 기호 210"/>
          <p:cNvSpPr/>
          <p:nvPr/>
        </p:nvSpPr>
        <p:spPr>
          <a:xfrm>
            <a:off x="215516" y="1844823"/>
            <a:ext cx="1836204" cy="1728192"/>
          </a:xfrm>
          <a:prstGeom prst="mathMultiply">
            <a:avLst>
              <a:gd name="adj1" fmla="val 23520"/>
            </a:avLst>
          </a:prstGeom>
          <a:solidFill>
            <a:srgbClr val="D8BEE4">
              <a:alpha val="70000"/>
            </a:srgbClr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1907704" y="2420888"/>
            <a:ext cx="2160240" cy="358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결측값 없음</a:t>
            </a:r>
          </a:p>
        </p:txBody>
      </p:sp>
      <p:pic>
        <p:nvPicPr>
          <p:cNvPr id="213" name="그림 2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560" y="4221088"/>
            <a:ext cx="1404156" cy="1404156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2015716" y="4299168"/>
            <a:ext cx="6804756" cy="118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각 설명변수에 주어진 범위안에 모든 값이 포함되는지</a:t>
            </a:r>
          </a:p>
          <a:p>
            <a:pPr>
              <a:defRPr/>
            </a:pPr>
            <a:r>
              <a:rPr lang="ko-KR" altLang="en-US"/>
              <a:t>  확인하기 위한 </a:t>
            </a:r>
            <a:r>
              <a:rPr lang="en-US" altLang="ko-KR"/>
              <a:t>min-max</a:t>
            </a:r>
            <a:r>
              <a:rPr lang="ko-KR" altLang="en-US"/>
              <a:t> 그래프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정수가 아닌 값이 있는지 확인하기 위해</a:t>
            </a:r>
            <a:r>
              <a:rPr lang="en-US" altLang="ko-KR"/>
              <a:t> </a:t>
            </a:r>
            <a:r>
              <a:rPr lang="ko-KR" altLang="en-US"/>
              <a:t>각 변수 값 나열</a:t>
            </a:r>
          </a:p>
        </p:txBody>
      </p:sp>
      <p:sp>
        <p:nvSpPr>
          <p:cNvPr id="215" name="곱하기 기호 214"/>
          <p:cNvSpPr/>
          <p:nvPr/>
        </p:nvSpPr>
        <p:spPr>
          <a:xfrm>
            <a:off x="251520" y="4005064"/>
            <a:ext cx="1836204" cy="1728192"/>
          </a:xfrm>
          <a:prstGeom prst="mathMultiply">
            <a:avLst>
              <a:gd name="adj1" fmla="val 23520"/>
            </a:avLst>
          </a:prstGeom>
          <a:solidFill>
            <a:srgbClr val="D8BEE4">
              <a:alpha val="70000"/>
            </a:srgbClr>
          </a:solidFill>
          <a:ln>
            <a:solidFill>
              <a:srgbClr val="C49D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16" name="그림 2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00475" y="1412776"/>
            <a:ext cx="1543050" cy="2362200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99992" y="1412776"/>
            <a:ext cx="1638300" cy="2400300"/>
          </a:xfrm>
          <a:prstGeom prst="rect">
            <a:avLst/>
          </a:prstGeom>
        </p:spPr>
      </p:pic>
      <p:pic>
        <p:nvPicPr>
          <p:cNvPr id="218" name="그림 2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256076" y="1448780"/>
            <a:ext cx="1657350" cy="2409825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048164" y="1448780"/>
            <a:ext cx="1628775" cy="2381250"/>
          </a:xfrm>
          <a:prstGeom prst="rect">
            <a:avLst/>
          </a:prstGeom>
        </p:spPr>
      </p:pic>
      <p:pic>
        <p:nvPicPr>
          <p:cNvPr id="220" name="그림 21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804248" y="1448780"/>
            <a:ext cx="1695450" cy="2419350"/>
          </a:xfrm>
          <a:prstGeom prst="rect">
            <a:avLst/>
          </a:prstGeom>
        </p:spPr>
      </p:pic>
      <p:pic>
        <p:nvPicPr>
          <p:cNvPr id="221" name="그림 22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061657" y="1628799"/>
            <a:ext cx="3858715" cy="2236205"/>
          </a:xfrm>
          <a:prstGeom prst="rect">
            <a:avLst/>
          </a:prstGeom>
        </p:spPr>
      </p:pic>
      <p:pic>
        <p:nvPicPr>
          <p:cNvPr id="222" name="그림 22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247964" y="1772816"/>
            <a:ext cx="3852428" cy="2216924"/>
          </a:xfrm>
          <a:prstGeom prst="rect">
            <a:avLst/>
          </a:prstGeom>
        </p:spPr>
      </p:pic>
      <p:pic>
        <p:nvPicPr>
          <p:cNvPr id="223" name="그림 22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441638" y="1962986"/>
            <a:ext cx="3874778" cy="2186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5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Ⅴ. 모형 평가 &amp; 결론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6850514" y="584684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sz="1700" b="1">
                <a:solidFill>
                  <a:schemeClr val="dk1"/>
                </a:solidFill>
              </a:rPr>
              <a:t>4. </a:t>
            </a:r>
            <a:r>
              <a:rPr lang="ko-KR" altLang="en-US" sz="1700" b="1">
                <a:solidFill>
                  <a:schemeClr val="dk1"/>
                </a:solidFill>
              </a:rPr>
              <a:t>최종</a:t>
            </a:r>
            <a:r>
              <a:rPr lang="en-US" altLang="ko-KR" sz="1700" b="1">
                <a:solidFill>
                  <a:schemeClr val="dk1"/>
                </a:solidFill>
              </a:rPr>
              <a:t> </a:t>
            </a:r>
            <a:r>
              <a:rPr lang="ko-KR" altLang="en-US" sz="1700" b="1">
                <a:solidFill>
                  <a:schemeClr val="dk1"/>
                </a:solidFill>
              </a:rPr>
              <a:t>결론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84676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 b="1">
                <a:solidFill>
                  <a:schemeClr val="dk1"/>
                </a:solidFill>
              </a:rPr>
              <a:t>1.</a:t>
            </a:r>
            <a:r>
              <a:rPr lang="ko-KR" altLang="en-US" sz="1700" b="1">
                <a:solidFill>
                  <a:schemeClr val="dk1"/>
                </a:solidFill>
              </a:rPr>
              <a:t> </a:t>
            </a:r>
            <a:r>
              <a:rPr lang="en-US" altLang="ko-KR" sz="1700" b="1">
                <a:solidFill>
                  <a:schemeClr val="dk1"/>
                </a:solidFill>
              </a:rPr>
              <a:t>Average Precision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4572000" y="584684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3.</a:t>
            </a:r>
            <a:r>
              <a:rPr lang="ko-KR" altLang="en-US" b="1">
                <a:solidFill>
                  <a:schemeClr val="dk1"/>
                </a:solidFill>
              </a:rPr>
              <a:t> 최종 변수 중요도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278514" y="584677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 b="1">
                <a:solidFill>
                  <a:schemeClr val="dk1"/>
                </a:solidFill>
              </a:rPr>
              <a:t>2. </a:t>
            </a:r>
            <a:r>
              <a:rPr lang="ko-KR" altLang="en-US" sz="1700" b="1">
                <a:solidFill>
                  <a:schemeClr val="dk1"/>
                </a:solidFill>
              </a:rPr>
              <a:t>최종모형</a:t>
            </a:r>
            <a:r>
              <a:rPr lang="en-US" altLang="ko-KR" sz="1700" b="1">
                <a:solidFill>
                  <a:schemeClr val="dk1"/>
                </a:solidFill>
              </a:rPr>
              <a:t> </a:t>
            </a:r>
            <a:r>
              <a:rPr lang="ko-KR" altLang="en-US" sz="1700" b="1">
                <a:solidFill>
                  <a:schemeClr val="dk1"/>
                </a:solidFill>
              </a:rPr>
              <a:t>이익도표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E1B2D-707B-4026-A8ED-03E85A1FE736}"/>
              </a:ext>
            </a:extLst>
          </p:cNvPr>
          <p:cNvSpPr txBox="1"/>
          <p:nvPr/>
        </p:nvSpPr>
        <p:spPr>
          <a:xfrm>
            <a:off x="4188341" y="2191384"/>
            <a:ext cx="254854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차를</a:t>
            </a:r>
            <a:r>
              <a:rPr lang="en-US" altLang="ko-KR" dirty="0"/>
              <a:t> </a:t>
            </a:r>
            <a:r>
              <a:rPr lang="ko-KR" altLang="en-US" dirty="0"/>
              <a:t>가진 고객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결혼을 한 고객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구매력이 높은 고객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2A7DFB-582E-42F7-A6ED-B849EEE4E388}"/>
              </a:ext>
            </a:extLst>
          </p:cNvPr>
          <p:cNvSpPr txBox="1"/>
          <p:nvPr/>
        </p:nvSpPr>
        <p:spPr>
          <a:xfrm>
            <a:off x="4188341" y="4919303"/>
            <a:ext cx="254854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화재 보험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자 보험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자동차 보험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0668739-9BBF-4BC5-AAF8-71F3BD3FA614}"/>
              </a:ext>
            </a:extLst>
          </p:cNvPr>
          <p:cNvGrpSpPr/>
          <p:nvPr/>
        </p:nvGrpSpPr>
        <p:grpSpPr>
          <a:xfrm>
            <a:off x="1223628" y="4113076"/>
            <a:ext cx="2548544" cy="2211737"/>
            <a:chOff x="1223628" y="4113076"/>
            <a:chExt cx="2548544" cy="221173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880CAAE-5DDE-4C19-81B7-657FCC7DD1FE}"/>
                </a:ext>
              </a:extLst>
            </p:cNvPr>
            <p:cNvSpPr/>
            <p:nvPr/>
          </p:nvSpPr>
          <p:spPr>
            <a:xfrm>
              <a:off x="1223628" y="4113076"/>
              <a:ext cx="254854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Insurance</a:t>
              </a:r>
              <a:endPara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33D0554-42DE-462B-B0D5-9BF8CC07E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919303"/>
              <a:ext cx="1493136" cy="140551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9F8D75-8BA2-4143-8C76-00A8F8DABF51}"/>
              </a:ext>
            </a:extLst>
          </p:cNvPr>
          <p:cNvGrpSpPr/>
          <p:nvPr/>
        </p:nvGrpSpPr>
        <p:grpSpPr>
          <a:xfrm>
            <a:off x="1398726" y="1546018"/>
            <a:ext cx="2198347" cy="2062180"/>
            <a:chOff x="1398726" y="1546018"/>
            <a:chExt cx="2198347" cy="206218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554BC98-154F-467C-A528-CC2ECC7ECD93}"/>
                </a:ext>
              </a:extLst>
            </p:cNvPr>
            <p:cNvSpPr/>
            <p:nvPr/>
          </p:nvSpPr>
          <p:spPr>
            <a:xfrm>
              <a:off x="1398726" y="1546018"/>
              <a:ext cx="2198347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Customer</a:t>
              </a:r>
            </a:p>
          </p:txBody>
        </p:sp>
        <p:pic>
          <p:nvPicPr>
            <p:cNvPr id="3" name="그래픽 2" descr="남자와 여자">
              <a:extLst>
                <a:ext uri="{FF2B5EF4-FFF2-40B4-BE49-F238E27FC236}">
                  <a16:creationId xmlns:a16="http://schemas.microsoft.com/office/drawing/2014/main" id="{B435F40D-1A0C-4DFA-AAE7-59BC603F9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1512" y="2059858"/>
              <a:ext cx="1548340" cy="1548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9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1786" y="2185857"/>
            <a:ext cx="3560428" cy="94758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200" b="1" spc="-30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115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107504" y="0"/>
            <a:ext cx="5076564" cy="404664"/>
          </a:xfrm>
          <a:prstGeom prst="rect">
            <a:avLst/>
          </a:prstGeom>
          <a:noFill/>
        </p:spPr>
        <p:txBody>
          <a:bodyPr wrap="none" lIns="540000" tIns="179999" rIns="0" bIns="0" anchor="ctr">
            <a:noAutofit/>
          </a:bodyPr>
          <a:lstStyle/>
          <a:p>
            <a:pPr lvl="0">
              <a:defRPr/>
            </a:pP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Ⅱ. EDA &amp; 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데이터 전처리 </a:t>
            </a:r>
            <a:r>
              <a:rPr lang="en-US" altLang="ko-KR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-</a:t>
            </a:r>
            <a:r>
              <a:rPr lang="ko-KR" altLang="en-US" sz="2000" b="1" spc="-5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  <a:ea typeface="+mn-ea"/>
                <a:cs typeface="+mn-cs"/>
              </a:rPr>
              <a:t> 반응변수 분포</a:t>
            </a:r>
          </a:p>
        </p:txBody>
      </p:sp>
      <p:sp>
        <p:nvSpPr>
          <p:cNvPr id="161" name="자유형: 도형 160"/>
          <p:cNvSpPr/>
          <p:nvPr/>
        </p:nvSpPr>
        <p:spPr>
          <a:xfrm>
            <a:off x="2278513" y="548680"/>
            <a:ext cx="2293486" cy="1098387"/>
          </a:xfrm>
          <a:custGeom>
            <a:avLst/>
            <a:gdLst>
              <a:gd name="connsiteX0" fmla="*/ 0 w 3060382"/>
              <a:gd name="connsiteY0" fmla="*/ 0 h 1098388"/>
              <a:gd name="connsiteX1" fmla="*/ 3060382 w 3060382"/>
              <a:gd name="connsiteY1" fmla="*/ 0 h 1098388"/>
              <a:gd name="connsiteX2" fmla="*/ 3060382 w 3060382"/>
              <a:gd name="connsiteY2" fmla="*/ 540067 h 1098388"/>
              <a:gd name="connsiteX3" fmla="*/ 1511299 w 3060382"/>
              <a:gd name="connsiteY3" fmla="*/ 1098080 h 1098388"/>
              <a:gd name="connsiteX4" fmla="*/ 0 w 3060382"/>
              <a:gd name="connsiteY4" fmla="*/ 540067 h 1098388"/>
              <a:gd name="connsiteX5" fmla="*/ 0 w 3060382"/>
              <a:gd name="connsiteY5" fmla="*/ 0 h 109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382" h="1098388">
                <a:moveTo>
                  <a:pt x="0" y="0"/>
                </a:moveTo>
                <a:lnTo>
                  <a:pt x="3060382" y="0"/>
                </a:lnTo>
                <a:lnTo>
                  <a:pt x="3060382" y="540067"/>
                </a:lnTo>
                <a:lnTo>
                  <a:pt x="1511299" y="1098080"/>
                </a:lnTo>
                <a:lnTo>
                  <a:pt x="0" y="540067"/>
                </a:lnTo>
                <a:lnTo>
                  <a:pt x="0" y="0"/>
                </a:lnTo>
                <a:close/>
              </a:path>
            </a:pathLst>
          </a:custGeom>
          <a:solidFill>
            <a:srgbClr val="D8BEE4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2.</a:t>
            </a:r>
            <a:r>
              <a:rPr lang="ko-KR" altLang="en-US" b="1">
                <a:solidFill>
                  <a:schemeClr val="dk1"/>
                </a:solidFill>
              </a:rPr>
              <a:t> 변수 분포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0" y="548680"/>
            <a:ext cx="2293486" cy="540067"/>
          </a:xfrm>
          <a:prstGeom prst="rect">
            <a:avLst/>
          </a:prstGeom>
          <a:solidFill>
            <a:srgbClr val="EBDEF1"/>
          </a:solidFill>
          <a:ln>
            <a:noFill/>
          </a:ln>
          <a:effectLst>
            <a:outerShdw blurRad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1.</a:t>
            </a:r>
            <a:r>
              <a:rPr lang="ko-KR" altLang="en-US" b="1">
                <a:solidFill>
                  <a:schemeClr val="dk1"/>
                </a:solidFill>
              </a:rPr>
              <a:t> 결측값 </a:t>
            </a:r>
            <a:r>
              <a:rPr lang="en-US" altLang="ko-KR" b="1">
                <a:solidFill>
                  <a:schemeClr val="dk1"/>
                </a:solidFill>
              </a:rPr>
              <a:t>&amp;</a:t>
            </a:r>
            <a:r>
              <a:rPr lang="ko-KR" altLang="en-US" b="1">
                <a:solidFill>
                  <a:schemeClr val="dk1"/>
                </a:solidFill>
              </a:rPr>
              <a:t> 이상치</a:t>
            </a:r>
          </a:p>
        </p:txBody>
      </p:sp>
      <p:grpSp>
        <p:nvGrpSpPr>
          <p:cNvPr id="225" name="그룹 224"/>
          <p:cNvGrpSpPr/>
          <p:nvPr/>
        </p:nvGrpSpPr>
        <p:grpSpPr>
          <a:xfrm>
            <a:off x="4572000" y="548680"/>
            <a:ext cx="4572000" cy="540067"/>
            <a:chOff x="4572000" y="548680"/>
            <a:chExt cx="4572000" cy="540067"/>
          </a:xfrm>
        </p:grpSpPr>
        <p:sp>
          <p:nvSpPr>
            <p:cNvPr id="226" name="직사각형 225"/>
            <p:cNvSpPr/>
            <p:nvPr/>
          </p:nvSpPr>
          <p:spPr>
            <a:xfrm>
              <a:off x="6850513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4.</a:t>
              </a:r>
              <a:r>
                <a:rPr lang="ko-KR" altLang="en-US" b="1">
                  <a:solidFill>
                    <a:schemeClr val="dk1"/>
                  </a:solidFill>
                </a:rPr>
                <a:t> 주요변수 후보</a:t>
              </a: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4572000" y="548680"/>
              <a:ext cx="2293486" cy="540067"/>
            </a:xfrm>
            <a:prstGeom prst="rect">
              <a:avLst/>
            </a:prstGeom>
            <a:solidFill>
              <a:srgbClr val="EBDEF1"/>
            </a:solidFill>
            <a:ln>
              <a:noFill/>
            </a:ln>
            <a:effectLst>
              <a:outerShdw blurRad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</a:rPr>
                <a:t>3.</a:t>
              </a:r>
              <a:r>
                <a:rPr lang="ko-KR" altLang="en-US" b="1">
                  <a:solidFill>
                    <a:schemeClr val="dk1"/>
                  </a:solidFill>
                </a:rPr>
                <a:t> 데이터 변환</a:t>
              </a:r>
            </a:p>
          </p:txBody>
        </p:sp>
      </p:grpSp>
      <p:pic>
        <p:nvPicPr>
          <p:cNvPr id="228" name="그림 2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14575" y="1844824"/>
            <a:ext cx="4514850" cy="452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3403</ep:Words>
  <ep:PresentationFormat>화면 슬라이드 쇼(4:3)</ep:PresentationFormat>
  <ep:Paragraphs>1045</ep:Paragraphs>
  <ep:Slides>81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ep:HeadingPairs>
  <ep:TitlesOfParts>
    <vt:vector size="8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2015-03-27T04:47:41.000</dcterms:created>
  <dc:creator>ptlineH</dc:creator>
  <cp:lastModifiedBy>뽀리정민</cp:lastModifiedBy>
  <dcterms:modified xsi:type="dcterms:W3CDTF">2019-06-11T14:45:53.463</dcterms:modified>
  <cp:revision>311</cp:revision>
  <dc:title>PowerPoint 프레젠테이션</dc:title>
  <cp:version>1000.0000.01</cp:version>
</cp:coreProperties>
</file>