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80"/>
  </p:notesMasterIdLst>
  <p:sldIdLst>
    <p:sldId id="257" r:id="rId2"/>
    <p:sldId id="262" r:id="rId3"/>
    <p:sldId id="261" r:id="rId4"/>
    <p:sldId id="258" r:id="rId5"/>
    <p:sldId id="270" r:id="rId6"/>
    <p:sldId id="271" r:id="rId7"/>
    <p:sldId id="264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89" r:id="rId16"/>
    <p:sldId id="290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65" r:id="rId28"/>
    <p:sldId id="291" r:id="rId29"/>
    <p:sldId id="266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  <p:sldId id="310" r:id="rId57"/>
    <p:sldId id="336" r:id="rId58"/>
    <p:sldId id="311" r:id="rId59"/>
    <p:sldId id="312" r:id="rId60"/>
    <p:sldId id="313" r:id="rId61"/>
    <p:sldId id="337" r:id="rId62"/>
    <p:sldId id="314" r:id="rId63"/>
    <p:sldId id="315" r:id="rId64"/>
    <p:sldId id="316" r:id="rId65"/>
    <p:sldId id="338" r:id="rId66"/>
    <p:sldId id="317" r:id="rId67"/>
    <p:sldId id="318" r:id="rId68"/>
    <p:sldId id="319" r:id="rId69"/>
    <p:sldId id="267" r:id="rId70"/>
    <p:sldId id="268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269" r:id="rId79"/>
  </p:sldIdLst>
  <p:sldSz cx="12192000" cy="6858000"/>
  <p:notesSz cx="6858000" cy="9144000"/>
  <p:embeddedFontLst>
    <p:embeddedFont>
      <p:font typeface="맑은 고딕" panose="020B0503020000020004" pitchFamily="50" charset="-127"/>
      <p:regular r:id="rId81"/>
      <p:bold r:id="rId82"/>
    </p:embeddedFont>
    <p:embeddedFont>
      <p:font typeface="한컴산뜻돋움" panose="02000000000000000000" pitchFamily="2" charset="-127"/>
      <p:regular r:id="rId83"/>
      <p:bold r:id="rId84"/>
    </p:embeddedFont>
    <p:embeddedFont>
      <p:font typeface="Cambria Math" panose="02040503050406030204" pitchFamily="18" charset="0"/>
      <p:regular r:id="rId85"/>
    </p:embeddedFont>
    <p:embeddedFont>
      <p:font typeface="Candara" panose="020E0502030303020204" pitchFamily="34" charset="0"/>
      <p:regular r:id="rId86"/>
      <p:bold r:id="rId87"/>
      <p:italic r:id="rId88"/>
      <p:boldItalic r:id="rId89"/>
    </p:embeddedFont>
    <p:embeddedFont>
      <p:font typeface="Comic Sans MS" panose="030F0702030302020204" pitchFamily="66" charset="0"/>
      <p:regular r:id="rId90"/>
      <p:bold r:id="rId91"/>
      <p:italic r:id="rId92"/>
      <p:boldItalic r:id="rId93"/>
    </p:embeddedFont>
    <p:embeddedFont>
      <p:font typeface="Corbel" panose="020B0503020204020204" pitchFamily="34" charset="0"/>
      <p:regular r:id="rId94"/>
      <p:bold r:id="rId95"/>
      <p:italic r:id="rId96"/>
      <p:boldItalic r:id="rId97"/>
    </p:embeddedFont>
    <p:embeddedFont>
      <p:font typeface="Impact" panose="020B0806030902050204" pitchFamily="34" charset="0"/>
      <p:regular r:id="rId98"/>
    </p:embeddedFont>
    <p:embeddedFont>
      <p:font typeface="Tahoma" panose="020B0604030504040204" pitchFamily="34" charset="0"/>
      <p:regular r:id="rId99"/>
      <p:bold r:id="rId10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523BE8"/>
    <a:srgbClr val="D0CECE"/>
    <a:srgbClr val="8DBABD"/>
    <a:srgbClr val="634EEA"/>
    <a:srgbClr val="00002F"/>
    <a:srgbClr val="BD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>
        <p:scale>
          <a:sx n="53" d="100"/>
          <a:sy n="53" d="100"/>
        </p:scale>
        <p:origin x="144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4.fntdata"/><Relationship Id="rId89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font" Target="fonts/font7.fntdata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2.fntdata"/><Relationship Id="rId90" Type="http://schemas.openxmlformats.org/officeDocument/2006/relationships/font" Target="fonts/font10.fntdata"/><Relationship Id="rId95" Type="http://schemas.openxmlformats.org/officeDocument/2006/relationships/font" Target="fonts/font1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font" Target="fonts/font5.fntdata"/><Relationship Id="rId93" Type="http://schemas.openxmlformats.org/officeDocument/2006/relationships/font" Target="fonts/font13.fntdata"/><Relationship Id="rId98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3.fntdata"/><Relationship Id="rId88" Type="http://schemas.openxmlformats.org/officeDocument/2006/relationships/font" Target="fonts/font8.fntdata"/><Relationship Id="rId91" Type="http://schemas.openxmlformats.org/officeDocument/2006/relationships/font" Target="fonts/font11.fntdata"/><Relationship Id="rId96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font" Target="fonts/font1.fntdata"/><Relationship Id="rId86" Type="http://schemas.openxmlformats.org/officeDocument/2006/relationships/font" Target="fonts/font6.fntdata"/><Relationship Id="rId94" Type="http://schemas.openxmlformats.org/officeDocument/2006/relationships/font" Target="fonts/font14.fntdata"/><Relationship Id="rId99" Type="http://schemas.openxmlformats.org/officeDocument/2006/relationships/font" Target="fonts/font19.fntdata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17.fntdata"/><Relationship Id="rId10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815" y="1370654"/>
            <a:ext cx="115563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Comic Sans MS" panose="030F0702030302020204" pitchFamily="66" charset="0"/>
                <a:ea typeface="나눔스퀘어 ExtraBold" panose="020B0600000101010101" pitchFamily="50" charset="-127"/>
              </a:rPr>
              <a:t>Predict US Airline Passenger</a:t>
            </a:r>
          </a:p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Comic Sans MS" panose="030F0702030302020204" pitchFamily="66" charset="0"/>
                <a:ea typeface="나눔스퀘어 ExtraBold" panose="020B0600000101010101" pitchFamily="50" charset="-127"/>
              </a:rPr>
              <a:t>Satisfaction</a:t>
            </a:r>
            <a:endParaRPr lang="ko-KR" altLang="en-US" sz="7200" spc="-300" dirty="0">
              <a:solidFill>
                <a:srgbClr val="00002F"/>
              </a:solidFill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821130" y="4171343"/>
            <a:ext cx="3741174" cy="1835591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3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조</a:t>
            </a:r>
            <a:endParaRPr lang="en-US" altLang="ko-KR" sz="24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ctr"/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2012110506 </a:t>
            </a:r>
            <a:r>
              <a:rPr lang="ko-KR" altLang="en-US" sz="2400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고호영</a:t>
            </a:r>
            <a:endParaRPr lang="en-US" altLang="ko-KR" sz="24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ctr"/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2014110482 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장현석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5726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4800" y="437391"/>
            <a:ext cx="2584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데이터 </a:t>
            </a:r>
            <a:r>
              <a:rPr lang="ko-KR" altLang="en-US" sz="3200" spc="-150" dirty="0" err="1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전처리</a:t>
            </a:r>
            <a:endParaRPr lang="ko-KR" altLang="en-US" sz="3200" spc="-150" dirty="0">
              <a:solidFill>
                <a:srgbClr val="00002F"/>
              </a:solidFill>
              <a:latin typeface="Impact" panose="020B080603090205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5225" y="498947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9208" y="1030442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결측치</a:t>
            </a:r>
            <a:r>
              <a:rPr lang="ko-KR" altLang="en-US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 처리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7EDB7A-0B8E-4DC8-BDB6-7C761F8E7213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Handling Missing Values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91FABD-A899-497A-98DA-62A511C05015}"/>
              </a:ext>
            </a:extLst>
          </p:cNvPr>
          <p:cNvSpPr txBox="1"/>
          <p:nvPr/>
        </p:nvSpPr>
        <p:spPr>
          <a:xfrm>
            <a:off x="5029200" y="1833353"/>
            <a:ext cx="60092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Departure Delay in Minutes </a:t>
            </a:r>
            <a:r>
              <a:rPr lang="ko-KR" altLang="en-US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과</a:t>
            </a:r>
            <a:endParaRPr lang="en-US" altLang="ko-KR" sz="3200" spc="-150" dirty="0"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  <a:p>
            <a:pPr algn="ctr"/>
            <a:r>
              <a:rPr lang="en-US" altLang="ko-KR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Arrival Delay in Minutes</a:t>
            </a:r>
            <a:r>
              <a:rPr lang="ko-KR" altLang="en-US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의 상관계수</a:t>
            </a:r>
            <a:endParaRPr lang="en-US" altLang="ko-KR" sz="3200" spc="-150" dirty="0"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  <a:p>
            <a:pPr algn="ctr"/>
            <a:r>
              <a:rPr lang="en-US" altLang="ko-KR" sz="3200" spc="-150" dirty="0">
                <a:solidFill>
                  <a:srgbClr val="FF0000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= 0.97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59113C7-43C7-43F8-A571-830E6D14C6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2666" y="1833354"/>
            <a:ext cx="3963373" cy="310440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EA61F79-5676-47EA-AE07-7E772CCC8262}"/>
              </a:ext>
            </a:extLst>
          </p:cNvPr>
          <p:cNvSpPr txBox="1"/>
          <p:nvPr/>
        </p:nvSpPr>
        <p:spPr>
          <a:xfrm>
            <a:off x="5029200" y="3893276"/>
            <a:ext cx="6616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Symbol" panose="05050102010706020507" pitchFamily="18" charset="2"/>
              <a:buChar char="Þ"/>
            </a:pPr>
            <a:r>
              <a:rPr lang="en-US" altLang="ko-KR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Arrival Delay in Minutes</a:t>
            </a:r>
            <a:r>
              <a:rPr lang="ko-KR" altLang="en-US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의</a:t>
            </a:r>
            <a:endParaRPr lang="en-US" altLang="ko-KR" sz="3200" spc="-150" dirty="0"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  <a:p>
            <a:pPr algn="ctr"/>
            <a:r>
              <a:rPr lang="ko-KR" altLang="en-US" sz="3200" spc="-150" dirty="0" err="1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결측치는</a:t>
            </a:r>
            <a:r>
              <a:rPr lang="ko-KR" altLang="en-US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en-US" altLang="ko-KR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Departure Delay in Minutes</a:t>
            </a:r>
            <a:r>
              <a:rPr lang="ko-KR" altLang="en-US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의 값을 그대로 대체하여 사용</a:t>
            </a:r>
            <a:endParaRPr lang="en-US" altLang="ko-KR" sz="3200" spc="-150" dirty="0"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0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513 0.00463 L -3.95833E-6 -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5726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4800" y="437391"/>
            <a:ext cx="2584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데이터 </a:t>
            </a:r>
            <a:r>
              <a:rPr lang="ko-KR" altLang="en-US" sz="3200" spc="-150" dirty="0" err="1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전처리</a:t>
            </a:r>
            <a:endParaRPr lang="ko-KR" altLang="en-US" sz="3200" spc="-150" dirty="0">
              <a:solidFill>
                <a:srgbClr val="00002F"/>
              </a:solidFill>
              <a:latin typeface="Impact" panose="020B080603090205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5225" y="498947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26961" y="1030442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각 변수의 특성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7EDB7A-0B8E-4DC8-BDB6-7C761F8E7213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Mean Graph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pic>
        <p:nvPicPr>
          <p:cNvPr id="22" name="그림 21" descr="C:\Users\ghoye\AppData\Local\Microsoft\Windows\INetCache\Content.MSO\FA2DC18.tmp">
            <a:extLst>
              <a:ext uri="{FF2B5EF4-FFF2-40B4-BE49-F238E27FC236}">
                <a16:creationId xmlns:a16="http://schemas.microsoft.com/office/drawing/2014/main" id="{4B7019B4-C952-4352-9DDF-16172754EF6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574" y="1679929"/>
            <a:ext cx="8586852" cy="41889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5164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5726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4800" y="437391"/>
            <a:ext cx="2584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데이터 </a:t>
            </a:r>
            <a:r>
              <a:rPr lang="ko-KR" altLang="en-US" sz="3200" spc="-150" dirty="0" err="1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전처리</a:t>
            </a:r>
            <a:endParaRPr lang="ko-KR" altLang="en-US" sz="3200" spc="-150" dirty="0">
              <a:solidFill>
                <a:srgbClr val="00002F"/>
              </a:solidFill>
              <a:latin typeface="Impact" panose="020B080603090205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5225" y="498947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26961" y="1030442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각 변수의 특성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7EDB7A-0B8E-4DC8-BDB6-7C761F8E7213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Standard Deviation Graph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 descr="C:\Users\ghoye\AppData\Local\Microsoft\Windows\INetCache\Content.MSO\26F551E6.tmp">
            <a:extLst>
              <a:ext uri="{FF2B5EF4-FFF2-40B4-BE49-F238E27FC236}">
                <a16:creationId xmlns:a16="http://schemas.microsoft.com/office/drawing/2014/main" id="{0D140F51-3770-4FBF-8BED-8C44BE0500B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695" y="1512429"/>
            <a:ext cx="8690610" cy="46879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0623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5726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4800" y="437391"/>
            <a:ext cx="2584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데이터 </a:t>
            </a:r>
            <a:r>
              <a:rPr lang="ko-KR" altLang="en-US" sz="3200" spc="-150" dirty="0" err="1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전처리</a:t>
            </a:r>
            <a:endParaRPr lang="ko-KR" altLang="en-US" sz="3200" spc="-150" dirty="0">
              <a:solidFill>
                <a:srgbClr val="00002F"/>
              </a:solidFill>
              <a:latin typeface="Impact" panose="020B080603090205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5225" y="498947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26961" y="1030442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각 변수의 특성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7EDB7A-0B8E-4DC8-BDB6-7C761F8E7213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Quantile Graph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pic>
        <p:nvPicPr>
          <p:cNvPr id="22" name="그림 21" descr="C:\Users\ghoye\AppData\Local\Microsoft\Windows\INetCache\Content.MSO\75CB1EE4.tmp">
            <a:extLst>
              <a:ext uri="{FF2B5EF4-FFF2-40B4-BE49-F238E27FC236}">
                <a16:creationId xmlns:a16="http://schemas.microsoft.com/office/drawing/2014/main" id="{63DB6B31-B0C9-420E-A4C2-633C86981FC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548" y="1512429"/>
            <a:ext cx="7742903" cy="50208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040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5726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4800" y="437391"/>
            <a:ext cx="2584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데이터 </a:t>
            </a:r>
            <a:r>
              <a:rPr lang="ko-KR" altLang="en-US" sz="3200" spc="-150" dirty="0" err="1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전처리</a:t>
            </a:r>
            <a:endParaRPr lang="ko-KR" altLang="en-US" sz="3200" spc="-150" dirty="0">
              <a:solidFill>
                <a:srgbClr val="00002F"/>
              </a:solidFill>
              <a:latin typeface="Impact" panose="020B080603090205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5225" y="498947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26961" y="1030442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각 변수의 특성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7EDB7A-0B8E-4DC8-BDB6-7C761F8E7213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0 Frequency Graph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 descr="C:\Users\ghoye\AppData\Local\Microsoft\Windows\INetCache\Content.MSO\2ABA92.tmp">
            <a:extLst>
              <a:ext uri="{FF2B5EF4-FFF2-40B4-BE49-F238E27FC236}">
                <a16:creationId xmlns:a16="http://schemas.microsoft.com/office/drawing/2014/main" id="{E1E4238A-98E2-48EF-AA3B-1F3E14C46E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50" y="1570584"/>
            <a:ext cx="8010499" cy="4648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5787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5726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4800" y="437391"/>
            <a:ext cx="2584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데이터 </a:t>
            </a:r>
            <a:r>
              <a:rPr lang="ko-KR" altLang="en-US" sz="3200" spc="-150" dirty="0" err="1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전처리</a:t>
            </a:r>
            <a:endParaRPr lang="ko-KR" altLang="en-US" sz="3200" spc="-150" dirty="0">
              <a:solidFill>
                <a:srgbClr val="00002F"/>
              </a:solidFill>
              <a:latin typeface="Impact" panose="020B080603090205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5225" y="498947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26961" y="1030442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각 변수의 특성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7EDB7A-0B8E-4DC8-BDB6-7C761F8E7213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Target Variable Distribution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9BD6D2C-D5B2-4826-9CE7-DF033449BC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44127" y="1726324"/>
            <a:ext cx="7103745" cy="438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67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5726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4800" y="437391"/>
            <a:ext cx="2584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데이터 </a:t>
            </a:r>
            <a:r>
              <a:rPr lang="ko-KR" altLang="en-US" sz="3200" spc="-150" dirty="0" err="1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전처리</a:t>
            </a:r>
            <a:endParaRPr lang="ko-KR" altLang="en-US" sz="3200" spc="-150" dirty="0">
              <a:solidFill>
                <a:srgbClr val="00002F"/>
              </a:solidFill>
              <a:latin typeface="Impact" panose="020B080603090205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5225" y="498947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26961" y="1030442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각 변수의 특성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7EDB7A-0B8E-4DC8-BDB6-7C761F8E7213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Correlation with Target Variable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2766F46-BE52-4195-ADE2-92028891E8C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001" y="1521694"/>
            <a:ext cx="4475997" cy="4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59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타원 34">
            <a:extLst>
              <a:ext uri="{FF2B5EF4-FFF2-40B4-BE49-F238E27FC236}">
                <a16:creationId xmlns:a16="http://schemas.microsoft.com/office/drawing/2014/main" id="{D4EEE980-9E1D-4542-886B-BE757A686D7D}"/>
              </a:ext>
            </a:extLst>
          </p:cNvPr>
          <p:cNvSpPr/>
          <p:nvPr/>
        </p:nvSpPr>
        <p:spPr>
          <a:xfrm>
            <a:off x="8609950" y="3865184"/>
            <a:ext cx="2367475" cy="131006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5726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4800" y="437391"/>
            <a:ext cx="2584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데이터 </a:t>
            </a:r>
            <a:r>
              <a:rPr lang="ko-KR" altLang="en-US" sz="3200" spc="-150" dirty="0" err="1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전처리</a:t>
            </a:r>
            <a:endParaRPr lang="ko-KR" altLang="en-US" sz="3200" spc="-150" dirty="0">
              <a:solidFill>
                <a:srgbClr val="00002F"/>
              </a:solidFill>
              <a:latin typeface="Impact" panose="020B080603090205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5225" y="498947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9208" y="1030442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이상치 처리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7EDB7A-0B8E-4DC8-BDB6-7C761F8E7213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Outliers</a:t>
            </a:r>
            <a:r>
              <a:rPr lang="ko-KR" altLang="en-US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 </a:t>
            </a:r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Detection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91FABD-A899-497A-98DA-62A511C05015}"/>
              </a:ext>
            </a:extLst>
          </p:cNvPr>
          <p:cNvSpPr txBox="1"/>
          <p:nvPr/>
        </p:nvSpPr>
        <p:spPr>
          <a:xfrm>
            <a:off x="1096907" y="1779022"/>
            <a:ext cx="2511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범주형 변수</a:t>
            </a:r>
            <a:endParaRPr lang="en-US" altLang="ko-KR" sz="3200" spc="-150" dirty="0"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139AC90-9AF7-4DCD-972C-44DB4711E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119" y="1647420"/>
            <a:ext cx="1595637" cy="84797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7601E45-043B-4259-A740-9040C1692357}"/>
              </a:ext>
            </a:extLst>
          </p:cNvPr>
          <p:cNvSpPr txBox="1"/>
          <p:nvPr/>
        </p:nvSpPr>
        <p:spPr>
          <a:xfrm>
            <a:off x="4877387" y="1779022"/>
            <a:ext cx="59810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범주 외의 있어서는 안되는 값이 있는지 확인</a:t>
            </a:r>
            <a:endParaRPr lang="en-US" altLang="ko-KR" sz="3200" spc="-150" dirty="0"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83017E-1AA7-48B5-ADA9-D8F60CD87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74" y="2615060"/>
            <a:ext cx="4039569" cy="10772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44C2D9-4DF3-45B4-8BAB-C4D1BC864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693" y="2856240"/>
            <a:ext cx="3566685" cy="374673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D63C6BA7-0280-4A97-94BC-5F5127B27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81478">
            <a:off x="8139826" y="3082080"/>
            <a:ext cx="1105585" cy="58754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269CFC7-37C4-4E04-87E2-414E36320C0F}"/>
              </a:ext>
            </a:extLst>
          </p:cNvPr>
          <p:cNvSpPr txBox="1"/>
          <p:nvPr/>
        </p:nvSpPr>
        <p:spPr>
          <a:xfrm>
            <a:off x="8692618" y="4227829"/>
            <a:ext cx="2202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문제없음</a:t>
            </a:r>
            <a:endParaRPr lang="en-US" altLang="ko-KR" sz="3200" spc="-150" dirty="0"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780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>
            <a:extLst>
              <a:ext uri="{FF2B5EF4-FFF2-40B4-BE49-F238E27FC236}">
                <a16:creationId xmlns:a16="http://schemas.microsoft.com/office/drawing/2014/main" id="{C15F9CFB-5C26-45CA-8823-4312456AF2E3}"/>
              </a:ext>
            </a:extLst>
          </p:cNvPr>
          <p:cNvSpPr/>
          <p:nvPr/>
        </p:nvSpPr>
        <p:spPr>
          <a:xfrm>
            <a:off x="1067014" y="3356668"/>
            <a:ext cx="4338938" cy="227507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5726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4800" y="437391"/>
            <a:ext cx="2584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데이터 </a:t>
            </a:r>
            <a:r>
              <a:rPr lang="ko-KR" altLang="en-US" sz="3200" spc="-150" dirty="0" err="1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전처리</a:t>
            </a:r>
            <a:endParaRPr lang="ko-KR" altLang="en-US" sz="3200" spc="-150" dirty="0">
              <a:solidFill>
                <a:srgbClr val="00002F"/>
              </a:solidFill>
              <a:latin typeface="Impact" panose="020B080603090205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5225" y="498947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9208" y="1030442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이상치 처리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7EDB7A-0B8E-4DC8-BDB6-7C761F8E7213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Outliers</a:t>
            </a:r>
            <a:r>
              <a:rPr lang="ko-KR" altLang="en-US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 </a:t>
            </a:r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Detection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91FABD-A899-497A-98DA-62A511C05015}"/>
              </a:ext>
            </a:extLst>
          </p:cNvPr>
          <p:cNvSpPr txBox="1"/>
          <p:nvPr/>
        </p:nvSpPr>
        <p:spPr>
          <a:xfrm>
            <a:off x="1096907" y="1779022"/>
            <a:ext cx="2511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err="1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연속형변수</a:t>
            </a:r>
            <a:endParaRPr lang="en-US" altLang="ko-KR" sz="3200" spc="-150" dirty="0"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139AC90-9AF7-4DCD-972C-44DB4711E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119" y="1647420"/>
            <a:ext cx="1595637" cy="84797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7601E45-043B-4259-A740-9040C1692357}"/>
              </a:ext>
            </a:extLst>
          </p:cNvPr>
          <p:cNvSpPr txBox="1"/>
          <p:nvPr/>
        </p:nvSpPr>
        <p:spPr>
          <a:xfrm>
            <a:off x="4877387" y="1779022"/>
            <a:ext cx="4266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Box Plot </a:t>
            </a:r>
            <a:r>
              <a:rPr lang="ko-KR" altLang="en-US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그려서 확인</a:t>
            </a:r>
            <a:endParaRPr lang="en-US" altLang="ko-KR" sz="3200" spc="-150" dirty="0"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63C6BA7-0280-4A97-94BC-5F5127B27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48494">
            <a:off x="4746834" y="2765072"/>
            <a:ext cx="1105585" cy="58754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269CFC7-37C4-4E04-87E2-414E36320C0F}"/>
              </a:ext>
            </a:extLst>
          </p:cNvPr>
          <p:cNvSpPr txBox="1"/>
          <p:nvPr/>
        </p:nvSpPr>
        <p:spPr>
          <a:xfrm>
            <a:off x="1816023" y="3709373"/>
            <a:ext cx="284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표준화 값이 </a:t>
            </a:r>
            <a:r>
              <a:rPr lang="en-US" altLang="ko-KR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20</a:t>
            </a:r>
            <a:r>
              <a:rPr lang="ko-KR" altLang="en-US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이 넘는 관측치 </a:t>
            </a:r>
            <a:r>
              <a:rPr lang="en-US" altLang="ko-KR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3</a:t>
            </a:r>
            <a:r>
              <a:rPr lang="ko-KR" altLang="en-US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개 확인</a:t>
            </a:r>
            <a:endParaRPr lang="en-US" altLang="ko-KR" sz="3200" spc="-150" dirty="0"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pic>
        <p:nvPicPr>
          <p:cNvPr id="22" name="그림 21" descr="C:\Users\ghoye\AppData\Local\Microsoft\Windows\INetCache\Content.MSO\654B0870.tmp">
            <a:extLst>
              <a:ext uri="{FF2B5EF4-FFF2-40B4-BE49-F238E27FC236}">
                <a16:creationId xmlns:a16="http://schemas.microsoft.com/office/drawing/2014/main" id="{EEB386A8-6A22-4161-881F-6FCE408EF32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326" y="2628514"/>
            <a:ext cx="5140700" cy="37313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0416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>
            <a:extLst>
              <a:ext uri="{FF2B5EF4-FFF2-40B4-BE49-F238E27FC236}">
                <a16:creationId xmlns:a16="http://schemas.microsoft.com/office/drawing/2014/main" id="{C15F9CFB-5C26-45CA-8823-4312456AF2E3}"/>
              </a:ext>
            </a:extLst>
          </p:cNvPr>
          <p:cNvSpPr/>
          <p:nvPr/>
        </p:nvSpPr>
        <p:spPr>
          <a:xfrm>
            <a:off x="762667" y="2510284"/>
            <a:ext cx="4338938" cy="227507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5726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4800" y="437391"/>
            <a:ext cx="2584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데이터 </a:t>
            </a:r>
            <a:r>
              <a:rPr lang="ko-KR" altLang="en-US" sz="3200" spc="-150" dirty="0" err="1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전처리</a:t>
            </a:r>
            <a:endParaRPr lang="ko-KR" altLang="en-US" sz="3200" spc="-150" dirty="0">
              <a:solidFill>
                <a:srgbClr val="00002F"/>
              </a:solidFill>
              <a:latin typeface="Impact" panose="020B080603090205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5225" y="498947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9208" y="1030442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이상치 처리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7EDB7A-0B8E-4DC8-BDB6-7C761F8E7213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Outliers</a:t>
            </a:r>
            <a:r>
              <a:rPr lang="ko-KR" altLang="en-US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 </a:t>
            </a:r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Detection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69CFC7-37C4-4E04-87E2-414E36320C0F}"/>
              </a:ext>
            </a:extLst>
          </p:cNvPr>
          <p:cNvSpPr txBox="1"/>
          <p:nvPr/>
        </p:nvSpPr>
        <p:spPr>
          <a:xfrm>
            <a:off x="1511676" y="2920909"/>
            <a:ext cx="284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표준화 값이 </a:t>
            </a:r>
            <a:r>
              <a:rPr lang="en-US" altLang="ko-KR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20</a:t>
            </a:r>
            <a:r>
              <a:rPr lang="ko-KR" altLang="en-US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이 넘는 관측치 </a:t>
            </a:r>
            <a:r>
              <a:rPr lang="en-US" altLang="ko-KR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3</a:t>
            </a:r>
            <a:r>
              <a:rPr lang="ko-KR" altLang="en-US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개 확인</a:t>
            </a:r>
            <a:endParaRPr lang="en-US" altLang="ko-KR" sz="3200" spc="-150" dirty="0"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28D65E8-E7A0-4A67-8639-7CDE31A3B6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07307" y="2291465"/>
            <a:ext cx="5578719" cy="249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1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4220" y="920280"/>
            <a:ext cx="146546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6699" y="285533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데이터셋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8167" y="920280"/>
            <a:ext cx="167866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75795" y="2782328"/>
            <a:ext cx="2803407" cy="615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데이터 </a:t>
            </a:r>
            <a:r>
              <a:rPr lang="ko-KR" altLang="en-US" sz="3200" b="1" dirty="0" err="1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전처리</a:t>
            </a:r>
            <a:endParaRPr lang="ko-KR" altLang="en-US" sz="3200" b="1" dirty="0">
              <a:solidFill>
                <a:srgbClr val="00002F"/>
              </a:solidFill>
              <a:latin typeface="Impact" panose="020B080603090205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3297" y="923251"/>
            <a:ext cx="166584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32415" y="2862483"/>
            <a:ext cx="3827603" cy="469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모델 구축 및 평가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72689" y="920280"/>
            <a:ext cx="176362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Candara" panose="020E0502030303020204" pitchFamily="34" charset="0"/>
                <a:ea typeface="Verdana" panose="020B0604030504040204" pitchFamily="34" charset="0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283614" y="2855330"/>
            <a:ext cx="2541767" cy="469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최종모델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16832" y="627893"/>
            <a:ext cx="2358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Comic Sans MS" panose="030F0702030302020204" pitchFamily="66" charset="0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15379" y="3429000"/>
            <a:ext cx="23631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•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24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데이터셋 설명</a:t>
            </a:r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ko-KR" altLang="en-US" sz="24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•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24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변수 설명</a:t>
            </a:r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47834" y="3409842"/>
            <a:ext cx="245932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• 표본추출</a:t>
            </a:r>
            <a:endParaRPr lang="en-US" altLang="ko-KR" sz="2400" dirty="0">
              <a:latin typeface="Tahoma" panose="020B0604030504040204" pitchFamily="34" charset="0"/>
              <a:ea typeface="나눔스퀘어 Bold" panose="020B0600000101010101" pitchFamily="50" charset="-127"/>
              <a:cs typeface="Tahoma" panose="020B0604030504040204" pitchFamily="34" charset="0"/>
            </a:endParaRPr>
          </a:p>
          <a:p>
            <a:r>
              <a:rPr lang="ko-KR" altLang="en-US" sz="24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•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2400" dirty="0" err="1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결측치</a:t>
            </a:r>
            <a:r>
              <a:rPr lang="ko-KR" altLang="en-US" sz="24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 처리</a:t>
            </a:r>
            <a:endParaRPr lang="en-US" altLang="ko-KR" sz="2400" dirty="0">
              <a:latin typeface="Tahoma" panose="020B0604030504040204" pitchFamily="34" charset="0"/>
              <a:ea typeface="나눔스퀘어 Bold" panose="020B0600000101010101" pitchFamily="50" charset="-127"/>
              <a:cs typeface="Tahoma" panose="020B0604030504040204" pitchFamily="34" charset="0"/>
            </a:endParaRPr>
          </a:p>
          <a:p>
            <a:r>
              <a:rPr lang="ko-KR" altLang="en-US" sz="24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•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24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각 변수의 특성</a:t>
            </a:r>
            <a:endParaRPr lang="en-US" altLang="ko-KR" sz="2400" dirty="0">
              <a:latin typeface="Tahoma" panose="020B0604030504040204" pitchFamily="34" charset="0"/>
              <a:ea typeface="나눔스퀘어 Bold" panose="020B0600000101010101" pitchFamily="50" charset="-127"/>
              <a:cs typeface="Tahoma" panose="020B0604030504040204" pitchFamily="34" charset="0"/>
            </a:endParaRPr>
          </a:p>
          <a:p>
            <a:r>
              <a:rPr lang="ko-KR" altLang="en-US" sz="24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•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24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이상치 처리</a:t>
            </a:r>
            <a:endParaRPr lang="en-US" altLang="ko-KR" sz="2400" dirty="0">
              <a:latin typeface="Tahoma" panose="020B0604030504040204" pitchFamily="34" charset="0"/>
              <a:ea typeface="나눔스퀘어 Bold" panose="020B0600000101010101" pitchFamily="50" charset="-127"/>
              <a:cs typeface="Tahoma" panose="020B0604030504040204" pitchFamily="34" charset="0"/>
            </a:endParaRPr>
          </a:p>
          <a:p>
            <a:r>
              <a:rPr lang="ko-KR" altLang="en-US" sz="24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•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24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변수 처리</a:t>
            </a:r>
            <a:endParaRPr lang="en-US" altLang="ko-KR" sz="2400" dirty="0">
              <a:latin typeface="Tahoma" panose="020B0604030504040204" pitchFamily="34" charset="0"/>
              <a:ea typeface="나눔스퀘어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35358" y="3409554"/>
            <a:ext cx="3221716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• 분석에</a:t>
            </a:r>
            <a:r>
              <a:rPr lang="en-US" altLang="ko-KR" sz="20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ko-KR" altLang="en-US" sz="20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들어가기 앞서</a:t>
            </a:r>
            <a:endParaRPr lang="en-US" altLang="ko-KR" sz="2000" dirty="0">
              <a:latin typeface="Tahoma" panose="020B0604030504040204" pitchFamily="34" charset="0"/>
              <a:ea typeface="나눔스퀘어 Bold" panose="020B0600000101010101" pitchFamily="50" charset="-127"/>
              <a:cs typeface="Tahoma" panose="020B0604030504040204" pitchFamily="34" charset="0"/>
            </a:endParaRPr>
          </a:p>
          <a:p>
            <a:r>
              <a:rPr lang="ko-KR" altLang="en-US" sz="20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•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Logistic Regression</a:t>
            </a:r>
            <a:endParaRPr lang="en-US" altLang="ko-KR" sz="2000" dirty="0">
              <a:latin typeface="Tahoma" panose="020B0604030504040204" pitchFamily="34" charset="0"/>
              <a:ea typeface="나눔스퀘어 Bold" panose="020B0600000101010101" pitchFamily="50" charset="-127"/>
              <a:cs typeface="Tahoma" panose="020B0604030504040204" pitchFamily="34" charset="0"/>
            </a:endParaRPr>
          </a:p>
          <a:p>
            <a:r>
              <a:rPr lang="ko-KR" altLang="en-US" sz="20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•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KNN</a:t>
            </a:r>
          </a:p>
          <a:p>
            <a:r>
              <a:rPr lang="ko-KR" altLang="en-US" sz="20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•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Decision Tree</a:t>
            </a:r>
          </a:p>
          <a:p>
            <a:r>
              <a:rPr lang="ko-KR" altLang="en-US" sz="20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•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Naïve Bayes Classifier</a:t>
            </a:r>
          </a:p>
          <a:p>
            <a:r>
              <a:rPr lang="ko-KR" altLang="en-US" sz="20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•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Neural Network Classifier</a:t>
            </a:r>
          </a:p>
          <a:p>
            <a:r>
              <a:rPr lang="ko-KR" altLang="en-US" sz="20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•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Random Forest</a:t>
            </a:r>
          </a:p>
          <a:p>
            <a:r>
              <a:rPr lang="ko-KR" altLang="en-US" sz="20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•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Ada Boost</a:t>
            </a:r>
          </a:p>
          <a:p>
            <a:r>
              <a:rPr lang="ko-KR" altLang="en-US" sz="20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•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Gradient Boost</a:t>
            </a:r>
          </a:p>
          <a:p>
            <a:r>
              <a:rPr lang="ko-KR" altLang="en-US" sz="20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•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Support Vector Machine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4C941E-B5A2-42BB-8637-FD9F10332A48}"/>
              </a:ext>
            </a:extLst>
          </p:cNvPr>
          <p:cNvSpPr/>
          <p:nvPr/>
        </p:nvSpPr>
        <p:spPr>
          <a:xfrm>
            <a:off x="9421015" y="3325230"/>
            <a:ext cx="22669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• 최종모델선택</a:t>
            </a:r>
            <a:endParaRPr lang="en-US" altLang="ko-KR" sz="2400" dirty="0">
              <a:latin typeface="Tahoma" panose="020B0604030504040204" pitchFamily="34" charset="0"/>
              <a:ea typeface="나눔스퀘어 Bold" panose="020B0600000101010101" pitchFamily="50" charset="-127"/>
              <a:cs typeface="Tahoma" panose="020B0604030504040204" pitchFamily="34" charset="0"/>
            </a:endParaRPr>
          </a:p>
          <a:p>
            <a:r>
              <a:rPr lang="ko-KR" altLang="en-US" sz="24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• 최종모델</a:t>
            </a:r>
            <a:r>
              <a:rPr lang="en-US" altLang="ko-KR" sz="24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Test</a:t>
            </a:r>
          </a:p>
          <a:p>
            <a:r>
              <a:rPr lang="ko-KR" altLang="en-US" sz="24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• 변수해석</a:t>
            </a:r>
            <a:endParaRPr lang="en-US" altLang="ko-KR" sz="2400" dirty="0">
              <a:latin typeface="Tahoma" panose="020B0604030504040204" pitchFamily="34" charset="0"/>
              <a:ea typeface="나눔스퀘어 Bold" panose="020B0600000101010101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5726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4800" y="437391"/>
            <a:ext cx="2584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데이터 </a:t>
            </a:r>
            <a:r>
              <a:rPr lang="ko-KR" altLang="en-US" sz="3200" spc="-150" dirty="0" err="1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전처리</a:t>
            </a:r>
            <a:endParaRPr lang="ko-KR" altLang="en-US" sz="3200" spc="-150" dirty="0">
              <a:solidFill>
                <a:srgbClr val="00002F"/>
              </a:solidFill>
              <a:latin typeface="Impact" panose="020B080603090205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5225" y="498947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9208" y="1030442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이상치 처리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7EDB7A-0B8E-4DC8-BDB6-7C761F8E7213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Handling Outliers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 descr="ì­ì ì ëí ì´ë¯¸ì§ ê²ìê²°ê³¼">
            <a:extLst>
              <a:ext uri="{FF2B5EF4-FFF2-40B4-BE49-F238E27FC236}">
                <a16:creationId xmlns:a16="http://schemas.microsoft.com/office/drawing/2014/main" id="{AD09527C-7CC9-4907-83D4-13988D22A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485" y="1833354"/>
            <a:ext cx="6717030" cy="444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163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5726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4800" y="437391"/>
            <a:ext cx="2584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데이터 </a:t>
            </a:r>
            <a:r>
              <a:rPr lang="ko-KR" altLang="en-US" sz="3200" spc="-150" dirty="0" err="1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전처리</a:t>
            </a:r>
            <a:endParaRPr lang="ko-KR" altLang="en-US" sz="3200" spc="-150" dirty="0">
              <a:solidFill>
                <a:srgbClr val="00002F"/>
              </a:solidFill>
              <a:latin typeface="Impact" panose="020B080603090205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5225" y="498947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65005" y="103044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변수 처리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7EDB7A-0B8E-4DC8-BDB6-7C761F8E7213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Creating Dummy Variables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38A4725-5C74-46D5-934D-3E946171B6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680" y="2046714"/>
            <a:ext cx="5371212" cy="374904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80E8BC5-C310-4F8E-A2AD-A879C8775F05}"/>
              </a:ext>
            </a:extLst>
          </p:cNvPr>
          <p:cNvSpPr txBox="1"/>
          <p:nvPr/>
        </p:nvSpPr>
        <p:spPr>
          <a:xfrm>
            <a:off x="642385" y="2397740"/>
            <a:ext cx="40820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Class Variable</a:t>
            </a:r>
          </a:p>
          <a:p>
            <a:pPr algn="ctr"/>
            <a:r>
              <a:rPr lang="en-US" altLang="ko-KR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: Travel class in the plane of the passengers</a:t>
            </a:r>
          </a:p>
          <a:p>
            <a:pPr algn="ctr"/>
            <a:r>
              <a:rPr lang="en-US" altLang="ko-KR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0 : Business</a:t>
            </a:r>
          </a:p>
          <a:p>
            <a:pPr algn="ctr"/>
            <a:r>
              <a:rPr lang="en-US" altLang="ko-KR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1 : Eco</a:t>
            </a:r>
          </a:p>
          <a:p>
            <a:pPr algn="ctr"/>
            <a:r>
              <a:rPr lang="en-US" altLang="ko-KR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2 : Eco Plus</a:t>
            </a:r>
          </a:p>
        </p:txBody>
      </p:sp>
    </p:spTree>
    <p:extLst>
      <p:ext uri="{BB962C8B-B14F-4D97-AF65-F5344CB8AC3E}">
        <p14:creationId xmlns:p14="http://schemas.microsoft.com/office/powerpoint/2010/main" val="3413068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5726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4800" y="437391"/>
            <a:ext cx="2584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데이터 </a:t>
            </a:r>
            <a:r>
              <a:rPr lang="ko-KR" altLang="en-US" sz="3200" spc="-150" dirty="0" err="1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전처리</a:t>
            </a:r>
            <a:endParaRPr lang="ko-KR" altLang="en-US" sz="3200" spc="-150" dirty="0">
              <a:solidFill>
                <a:srgbClr val="00002F"/>
              </a:solidFill>
              <a:latin typeface="Impact" panose="020B080603090205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5225" y="498947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65005" y="103044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변수 처리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7EDB7A-0B8E-4DC8-BDB6-7C761F8E7213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Standard Scaler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BC5E932-4AE6-419B-B684-8AECEE2D24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21706" y="2508250"/>
            <a:ext cx="9948587" cy="288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90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5726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4800" y="437391"/>
            <a:ext cx="2584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데이터 </a:t>
            </a:r>
            <a:r>
              <a:rPr lang="ko-KR" altLang="en-US" sz="3200" spc="-150" dirty="0" err="1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전처리</a:t>
            </a:r>
            <a:endParaRPr lang="ko-KR" altLang="en-US" sz="3200" spc="-150" dirty="0">
              <a:solidFill>
                <a:srgbClr val="00002F"/>
              </a:solidFill>
              <a:latin typeface="Impact" panose="020B080603090205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5225" y="498947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65005" y="103044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변수 처리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7EDB7A-0B8E-4DC8-BDB6-7C761F8E7213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Dealing with multicollinearity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0E8BC5-C310-4F8E-A2AD-A879C8775F05}"/>
              </a:ext>
            </a:extLst>
          </p:cNvPr>
          <p:cNvSpPr txBox="1"/>
          <p:nvPr/>
        </p:nvSpPr>
        <p:spPr>
          <a:xfrm>
            <a:off x="1971700" y="1769213"/>
            <a:ext cx="3990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if </a:t>
            </a:r>
            <a:r>
              <a:rPr lang="en-US" altLang="ko-KR" sz="3200" spc="-150" dirty="0" err="1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VIF.max</a:t>
            </a:r>
            <a:r>
              <a:rPr lang="en-US" altLang="ko-KR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() &gt;= 10 :</a:t>
            </a:r>
          </a:p>
        </p:txBody>
      </p:sp>
      <p:pic>
        <p:nvPicPr>
          <p:cNvPr id="13" name="Picture 2" descr="ì­ì ì ëí ì´ë¯¸ì§ ê²ìê²°ê³¼">
            <a:extLst>
              <a:ext uri="{FF2B5EF4-FFF2-40B4-BE49-F238E27FC236}">
                <a16:creationId xmlns:a16="http://schemas.microsoft.com/office/drawing/2014/main" id="{55410A99-C8B9-4B17-A610-F64B282F6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292" y="2669825"/>
            <a:ext cx="4675027" cy="309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655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5726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4800" y="437391"/>
            <a:ext cx="2584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데이터 </a:t>
            </a:r>
            <a:r>
              <a:rPr lang="ko-KR" altLang="en-US" sz="3200" spc="-150" dirty="0" err="1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전처리</a:t>
            </a:r>
            <a:endParaRPr lang="ko-KR" altLang="en-US" sz="3200" spc="-150" dirty="0">
              <a:solidFill>
                <a:srgbClr val="00002F"/>
              </a:solidFill>
              <a:latin typeface="Impact" panose="020B080603090205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5225" y="498947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65005" y="103044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변수 처리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7EDB7A-0B8E-4DC8-BDB6-7C761F8E7213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Dealing with multicollinearity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0E8BC5-C310-4F8E-A2AD-A879C8775F05}"/>
              </a:ext>
            </a:extLst>
          </p:cNvPr>
          <p:cNvSpPr txBox="1"/>
          <p:nvPr/>
        </p:nvSpPr>
        <p:spPr>
          <a:xfrm>
            <a:off x="4100712" y="1801270"/>
            <a:ext cx="3990575" cy="584775"/>
          </a:xfrm>
          <a:prstGeom prst="rect">
            <a:avLst/>
          </a:prstGeom>
          <a:gradFill flip="none"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제거된 변수들</a:t>
            </a:r>
            <a:endParaRPr lang="en-US" altLang="ko-KR" sz="3200" spc="-150" dirty="0"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9CCA2E-6347-4A5F-A541-EEB59191F547}"/>
              </a:ext>
            </a:extLst>
          </p:cNvPr>
          <p:cNvSpPr txBox="1"/>
          <p:nvPr/>
        </p:nvSpPr>
        <p:spPr>
          <a:xfrm>
            <a:off x="883420" y="3540823"/>
            <a:ext cx="48158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• </a:t>
            </a:r>
            <a:r>
              <a:rPr lang="en-US" altLang="ko-KR" sz="28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Food and drink</a:t>
            </a:r>
          </a:p>
          <a:p>
            <a:pPr algn="ctr"/>
            <a:r>
              <a:rPr lang="ko-KR" altLang="en-US" sz="28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• </a:t>
            </a:r>
            <a:r>
              <a:rPr lang="en-US" altLang="ko-KR" sz="28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Inflight </a:t>
            </a:r>
            <a:r>
              <a:rPr lang="en-US" altLang="ko-KR" sz="2800" dirty="0" err="1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wifi</a:t>
            </a:r>
            <a:r>
              <a:rPr lang="en-US" altLang="ko-KR" sz="28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 service</a:t>
            </a:r>
          </a:p>
          <a:p>
            <a:pPr algn="ctr"/>
            <a:r>
              <a:rPr lang="ko-KR" altLang="en-US" sz="28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• </a:t>
            </a:r>
            <a:r>
              <a:rPr lang="en-US" altLang="ko-KR" sz="28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Inflight entertainment</a:t>
            </a:r>
          </a:p>
          <a:p>
            <a:pPr algn="ctr"/>
            <a:r>
              <a:rPr lang="ko-KR" altLang="en-US" sz="28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• </a:t>
            </a:r>
            <a:r>
              <a:rPr lang="en-US" altLang="ko-KR" sz="28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Ease of Online booking</a:t>
            </a:r>
          </a:p>
          <a:p>
            <a:pPr algn="ctr"/>
            <a:r>
              <a:rPr lang="ko-KR" altLang="en-US" sz="28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• </a:t>
            </a:r>
            <a:r>
              <a:rPr lang="en-US" altLang="ko-KR" sz="28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Leg room service</a:t>
            </a:r>
          </a:p>
          <a:p>
            <a:pPr algn="ctr"/>
            <a:r>
              <a:rPr lang="ko-KR" altLang="en-US" sz="28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•</a:t>
            </a:r>
            <a:r>
              <a:rPr lang="en-US" altLang="ko-KR" sz="28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 Cleanliness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CD69A5-0F7D-47BA-A874-6AB17FBD66F2}"/>
              </a:ext>
            </a:extLst>
          </p:cNvPr>
          <p:cNvSpPr txBox="1"/>
          <p:nvPr/>
        </p:nvSpPr>
        <p:spPr>
          <a:xfrm>
            <a:off x="654319" y="2672418"/>
            <a:ext cx="5274042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spc="-150">
                <a:solidFill>
                  <a:schemeClr val="bg1"/>
                </a:solidFill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만족도를 나타내는 변수들</a:t>
            </a:r>
            <a:endParaRPr lang="ko-KR" altLang="en-US" sz="3200" spc="-150" dirty="0">
              <a:solidFill>
                <a:schemeClr val="bg1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928D22-5F7D-426D-807C-EBD257E87E3F}"/>
              </a:ext>
            </a:extLst>
          </p:cNvPr>
          <p:cNvSpPr txBox="1"/>
          <p:nvPr/>
        </p:nvSpPr>
        <p:spPr>
          <a:xfrm>
            <a:off x="6263641" y="2662321"/>
            <a:ext cx="5274042" cy="10772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bg1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Departure Delay in Minutes</a:t>
            </a:r>
          </a:p>
          <a:p>
            <a:pPr algn="ctr"/>
            <a:r>
              <a:rPr lang="ko-KR" altLang="en-US" sz="3200" spc="-150" dirty="0">
                <a:solidFill>
                  <a:schemeClr val="bg1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변수와 일치한다고 봤던 변수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56190D-150C-4752-BEB0-2415A8564B2A}"/>
              </a:ext>
            </a:extLst>
          </p:cNvPr>
          <p:cNvSpPr txBox="1"/>
          <p:nvPr/>
        </p:nvSpPr>
        <p:spPr>
          <a:xfrm>
            <a:off x="6575334" y="4152975"/>
            <a:ext cx="4650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•</a:t>
            </a:r>
            <a:r>
              <a:rPr lang="en-US" altLang="ko-KR" sz="28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 Arrival Delay in Minutes</a:t>
            </a:r>
            <a:endParaRPr lang="en-US" altLang="ko-KR" sz="2800" spc="-150" dirty="0"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174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5726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4800" y="437391"/>
            <a:ext cx="2584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데이터 </a:t>
            </a:r>
            <a:r>
              <a:rPr lang="ko-KR" altLang="en-US" sz="3200" spc="-150" dirty="0" err="1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전처리</a:t>
            </a:r>
            <a:endParaRPr lang="ko-KR" altLang="en-US" sz="3200" spc="-150" dirty="0">
              <a:solidFill>
                <a:srgbClr val="00002F"/>
              </a:solidFill>
              <a:latin typeface="Impact" panose="020B080603090205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5225" y="498947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65005" y="103044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변수 처리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7EDB7A-0B8E-4DC8-BDB6-7C761F8E7213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Dealing with multicollinearity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0E8BC5-C310-4F8E-A2AD-A879C8775F05}"/>
              </a:ext>
            </a:extLst>
          </p:cNvPr>
          <p:cNvSpPr txBox="1"/>
          <p:nvPr/>
        </p:nvSpPr>
        <p:spPr>
          <a:xfrm>
            <a:off x="762667" y="2397948"/>
            <a:ext cx="39905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남은 변수 </a:t>
            </a:r>
            <a:r>
              <a:rPr lang="en-US" altLang="ko-KR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16</a:t>
            </a:r>
            <a:r>
              <a:rPr lang="ko-KR" altLang="en-US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개</a:t>
            </a:r>
            <a:endParaRPr lang="en-US" altLang="ko-KR" sz="3200" spc="-150" dirty="0"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  <a:p>
            <a:pPr algn="ctr"/>
            <a:endParaRPr lang="en-US" altLang="ko-KR" sz="3200" spc="-150" dirty="0"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  <a:p>
            <a:pPr algn="ctr"/>
            <a:endParaRPr lang="en-US" altLang="ko-KR" sz="3200" spc="-150" dirty="0"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  <a:p>
            <a:pPr algn="ctr"/>
            <a:r>
              <a:rPr lang="ko-KR" altLang="en-US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변수 제거 후 </a:t>
            </a:r>
            <a:r>
              <a:rPr lang="en-US" altLang="ko-KR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VIF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7F21E87-197C-46C0-AAB5-A2786BE594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15" y="1399774"/>
            <a:ext cx="3840480" cy="511807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2402522-CA83-40CF-B696-491B85D17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63" y="3720060"/>
            <a:ext cx="1595637" cy="84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19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5726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4800" y="437391"/>
            <a:ext cx="2584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데이터 </a:t>
            </a:r>
            <a:r>
              <a:rPr lang="ko-KR" altLang="en-US" sz="3200" spc="-150" dirty="0" err="1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전처리</a:t>
            </a:r>
            <a:endParaRPr lang="ko-KR" altLang="en-US" sz="3200" spc="-150" dirty="0">
              <a:solidFill>
                <a:srgbClr val="00002F"/>
              </a:solidFill>
              <a:latin typeface="Impact" panose="020B080603090205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5225" y="498947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65005" y="103044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변수 처리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7EDB7A-0B8E-4DC8-BDB6-7C761F8E7213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AIC, BIC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BE88721-108C-443A-A624-9B9C782D88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820" y="1894852"/>
            <a:ext cx="5218360" cy="39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4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8271" y="2148409"/>
            <a:ext cx="6912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Candara" panose="020E0502030303020204" pitchFamily="34" charset="0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Candara" panose="020E0502030303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056A44-1523-46B6-905D-92C20E25A3AC}"/>
              </a:ext>
            </a:extLst>
          </p:cNvPr>
          <p:cNvSpPr/>
          <p:nvPr/>
        </p:nvSpPr>
        <p:spPr>
          <a:xfrm>
            <a:off x="3618271" y="2917850"/>
            <a:ext cx="5698449" cy="1022300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>
                <a:latin typeface="Impact" panose="020B0806030902050204" pitchFamily="34" charset="0"/>
                <a:ea typeface="나눔스퀘어 Bold" panose="020B0600000101010101" pitchFamily="50" charset="-127"/>
              </a:rPr>
              <a:t>모델 구축 및 평가</a:t>
            </a:r>
            <a:endParaRPr lang="en-US" altLang="ko-KR" sz="5400" dirty="0">
              <a:latin typeface="Impact" panose="020B0806030902050204" pitchFamily="34" charset="0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2062" y="437391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모델구축 및 평가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019" y="49894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9776" y="996201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분석에 들어가기 앞서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F1563AD-FBB9-4933-8FD1-785382E371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2019" y="1573923"/>
            <a:ext cx="6154813" cy="318758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CD3BCC5-F1D2-4C1F-8D27-C1F915387B3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2019" y="4761506"/>
            <a:ext cx="4728349" cy="142475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2478106-6B70-4B38-98A9-EC3DD9E34D5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30368" y="4760651"/>
            <a:ext cx="4728349" cy="14264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919B15-298E-4533-B2A6-6D2AAB6BAFEC}"/>
              </a:ext>
            </a:extLst>
          </p:cNvPr>
          <p:cNvSpPr txBox="1"/>
          <p:nvPr/>
        </p:nvSpPr>
        <p:spPr>
          <a:xfrm>
            <a:off x="7247467" y="1693400"/>
            <a:ext cx="472834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앞에서 결론 </a:t>
            </a:r>
            <a:r>
              <a:rPr lang="ko-KR" altLang="en-US" sz="2000" dirty="0" err="1"/>
              <a:t>내린대로</a:t>
            </a:r>
            <a:r>
              <a:rPr lang="ko-KR" altLang="en-US" sz="2000" dirty="0"/>
              <a:t> 변수는 총 </a:t>
            </a:r>
            <a:r>
              <a:rPr lang="en-US" altLang="ko-KR" sz="2000" dirty="0"/>
              <a:t>16</a:t>
            </a:r>
            <a:r>
              <a:rPr lang="ko-KR" altLang="en-US" sz="2000" dirty="0"/>
              <a:t>개를 사용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Train Set: Validation Set: Test</a:t>
            </a:r>
            <a:r>
              <a:rPr lang="ko-KR" altLang="en-US" sz="2000" dirty="0"/>
              <a:t> </a:t>
            </a:r>
            <a:r>
              <a:rPr lang="en-US" altLang="ko-KR" sz="2000" dirty="0"/>
              <a:t>Set </a:t>
            </a:r>
            <a:r>
              <a:rPr lang="ko-KR" altLang="en-US" sz="2000" dirty="0"/>
              <a:t>의 비율을 </a:t>
            </a:r>
            <a:r>
              <a:rPr lang="en-US" altLang="ko-KR" sz="2000" dirty="0"/>
              <a:t>70:15:15 </a:t>
            </a:r>
            <a:r>
              <a:rPr lang="ko-KR" altLang="en-US" sz="2000" dirty="0"/>
              <a:t>비율로 나눠주었다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각 </a:t>
            </a:r>
            <a:r>
              <a:rPr lang="en-US" altLang="ko-KR" sz="2000" dirty="0"/>
              <a:t>Set </a:t>
            </a:r>
            <a:r>
              <a:rPr lang="ko-KR" altLang="en-US" sz="2000" dirty="0"/>
              <a:t>별 반응변수 비율을 보면 제대로 나눠진 걸 확인 할 수 있다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735E45-20C2-4FBF-B94C-20AC34EEEF02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Train, Validation,</a:t>
            </a:r>
            <a:r>
              <a:rPr lang="ko-KR" altLang="en-US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 </a:t>
            </a:r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Test set split</a:t>
            </a:r>
            <a:r>
              <a:rPr lang="ko-KR" altLang="en-US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3358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2062" y="437391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모델구축 및 평가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019" y="49894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3316" y="960612"/>
            <a:ext cx="17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Logistic</a:t>
            </a:r>
            <a:r>
              <a:rPr lang="ko-KR" altLang="en-US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en-US" altLang="ko-KR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Regression</a:t>
            </a:r>
            <a:endParaRPr lang="ko-KR" altLang="en-US" spc="-150" dirty="0">
              <a:solidFill>
                <a:srgbClr val="00002F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D8FB84-C05B-4042-9130-DB40FC8998DB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Logistic Regression </a:t>
            </a:r>
            <a:r>
              <a:rPr lang="ko-KR" altLang="en-US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모형적합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812289E-BF88-4727-9464-B15E38437E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2579" y="1672985"/>
            <a:ext cx="4946579" cy="46860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B32AD9-7E2D-4D26-AE11-060FCBB815EA}"/>
                  </a:ext>
                </a:extLst>
              </p:cNvPr>
              <p:cNvSpPr txBox="1"/>
              <p:nvPr/>
            </p:nvSpPr>
            <p:spPr>
              <a:xfrm>
                <a:off x="6187440" y="1612025"/>
                <a:ext cx="410464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/>
                  <a:t>로지스틱 모형에서 변수들의 계수와 유의확률 확인</a:t>
                </a:r>
                <a:endParaRPr lang="en-US" altLang="ko-KR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altLang="ko-KR" sz="2000" dirty="0"/>
                  <a:t>=0.05</a:t>
                </a:r>
                <a:r>
                  <a:rPr lang="ko-KR" altLang="en-US" sz="2000" dirty="0"/>
                  <a:t>에서 검정할 때 </a:t>
                </a:r>
                <a:r>
                  <a:rPr lang="en-US" altLang="ko-KR" sz="2000" dirty="0"/>
                  <a:t>Gate location, Age </a:t>
                </a:r>
                <a:r>
                  <a:rPr lang="ko-KR" altLang="en-US" sz="2000" dirty="0"/>
                  <a:t>를 제외하고 모두 유의하게 나온 걸 확인 할 수 있다</a:t>
                </a:r>
                <a:r>
                  <a:rPr lang="en-US" altLang="ko-KR" sz="20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/>
                  <a:t>변수들이 표준화 되어 있는 상태이므로 변수 계수의 절대값이 변수 중요성을 의미하고 </a:t>
                </a:r>
                <a:r>
                  <a:rPr lang="ko-KR" altLang="en-US" sz="2000" dirty="0" err="1"/>
                  <a:t>오즈비</a:t>
                </a:r>
                <a:r>
                  <a:rPr lang="ko-KR" altLang="en-US" sz="2000" dirty="0"/>
                  <a:t> 해석이 가능하다</a:t>
                </a:r>
                <a:r>
                  <a:rPr lang="en-US" altLang="ko-KR" sz="20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r>
                  <a:rPr lang="ko-KR" altLang="en-US" dirty="0"/>
                  <a:t> 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B32AD9-7E2D-4D26-AE11-060FCBB81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440" y="1612025"/>
                <a:ext cx="4104640" cy="4893647"/>
              </a:xfrm>
              <a:prstGeom prst="rect">
                <a:avLst/>
              </a:prstGeom>
              <a:blipFill>
                <a:blip r:embed="rId3"/>
                <a:stretch>
                  <a:fillRect l="-1337" t="-623" r="-2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6C91B91-FE26-4FDE-9CC5-94673DD3821B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EF30750-2CAE-48E0-9560-C0E5624317A5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02F0E9E-FBFF-4FCA-B94F-99A2A32A5A9B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A69F4E9-5F3D-4D70-A4EE-98FA4D6D373B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8271" y="1809854"/>
            <a:ext cx="12388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spc="-300" dirty="0">
                <a:solidFill>
                  <a:srgbClr val="00002F"/>
                </a:solidFill>
                <a:latin typeface="Candara" panose="020E0502030303020204" pitchFamily="34" charset="0"/>
                <a:ea typeface="나눔스퀘어 Bold" panose="020B0600000101010101" pitchFamily="50" charset="-127"/>
              </a:rPr>
              <a:t>01</a:t>
            </a:r>
            <a:endParaRPr lang="ko-KR" altLang="en-US" sz="6600" spc="-300" dirty="0">
              <a:solidFill>
                <a:srgbClr val="00002F"/>
              </a:solidFill>
              <a:latin typeface="Candara" panose="020E0502030303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18271" y="2917850"/>
            <a:ext cx="4955457" cy="1022300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>
                <a:latin typeface="Impact" panose="020B0806030902050204" pitchFamily="34" charset="0"/>
                <a:ea typeface="나눔스퀘어 Bold" panose="020B0600000101010101" pitchFamily="50" charset="-127"/>
              </a:rPr>
              <a:t>데이터셋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2062" y="437391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모델구축 및 평가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019" y="49894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3316" y="997963"/>
            <a:ext cx="1807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Logistic Regression</a:t>
            </a:r>
            <a:endParaRPr lang="ko-KR" altLang="en-US" spc="-150" dirty="0">
              <a:solidFill>
                <a:srgbClr val="00002F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95737B-ED37-42C5-B2AA-5E43DA4D1ED5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Logistic Regression Residuals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579A8D5-7613-4554-95E9-2D10E23C79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2019" y="1741392"/>
            <a:ext cx="5732145" cy="246062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103C7BE-FE2A-4164-A383-49CA18F5795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13966" y="2215419"/>
            <a:ext cx="4950460" cy="39731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781FA7-6580-4A29-9580-1EF73B6C5C33}"/>
              </a:ext>
            </a:extLst>
          </p:cNvPr>
          <p:cNvSpPr txBox="1"/>
          <p:nvPr/>
        </p:nvSpPr>
        <p:spPr>
          <a:xfrm>
            <a:off x="321733" y="4368800"/>
            <a:ext cx="57742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잔차들이 별다른 주기없이 독립성을 가진 걸 확인 할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히스토그램을 그려보아도 </a:t>
            </a:r>
            <a:r>
              <a:rPr lang="en-US" altLang="ko-KR" dirty="0"/>
              <a:t>0</a:t>
            </a:r>
            <a:r>
              <a:rPr lang="ko-KR" altLang="en-US" dirty="0"/>
              <a:t>을 중심으로 정규분포 모양이 생기는 걸 볼 수 있으므로 오차의 정규성 가정에 어긋나지 않음을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95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2019" y="49894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E6FF54-A700-49F3-946C-36CE59A59249}"/>
              </a:ext>
            </a:extLst>
          </p:cNvPr>
          <p:cNvSpPr txBox="1"/>
          <p:nvPr/>
        </p:nvSpPr>
        <p:spPr>
          <a:xfrm>
            <a:off x="872062" y="437391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모델구축 및 평가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888F04-D980-4F59-8C0E-34B54BE2BEF9}"/>
              </a:ext>
            </a:extLst>
          </p:cNvPr>
          <p:cNvSpPr txBox="1"/>
          <p:nvPr/>
        </p:nvSpPr>
        <p:spPr>
          <a:xfrm>
            <a:off x="1023316" y="997963"/>
            <a:ext cx="1807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Logistic Regression</a:t>
            </a:r>
            <a:endParaRPr lang="ko-KR" altLang="en-US" spc="-150" dirty="0">
              <a:solidFill>
                <a:srgbClr val="00002F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0B5932-18EA-4FF7-9E11-7641D41577C2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Logistic Regression </a:t>
            </a:r>
            <a:r>
              <a:rPr lang="ko-KR" altLang="en-US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평가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10D966-5C29-4EAE-A9D6-B181847E4CD2}"/>
              </a:ext>
            </a:extLst>
          </p:cNvPr>
          <p:cNvSpPr txBox="1"/>
          <p:nvPr/>
        </p:nvSpPr>
        <p:spPr>
          <a:xfrm>
            <a:off x="671922" y="2265680"/>
            <a:ext cx="5029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정확도</a:t>
            </a:r>
            <a:r>
              <a:rPr lang="en-US" altLang="ko-KR" sz="2800" dirty="0"/>
              <a:t>: 80%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Confusion Matrix: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A9D62D9-A9D9-4AE8-83F0-B9D132188CC0}"/>
              </a:ext>
            </a:extLst>
          </p:cNvPr>
          <p:cNvGraphicFramePr>
            <a:graphicFrameLocks noGrp="1"/>
          </p:cNvGraphicFramePr>
          <p:nvPr/>
        </p:nvGraphicFramePr>
        <p:xfrm>
          <a:off x="502018" y="3626817"/>
          <a:ext cx="10288874" cy="27937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4822">
                  <a:extLst>
                    <a:ext uri="{9D8B030D-6E8A-4147-A177-3AD203B41FA5}">
                      <a16:colId xmlns:a16="http://schemas.microsoft.com/office/drawing/2014/main" val="2765384178"/>
                    </a:ext>
                  </a:extLst>
                </a:gridCol>
                <a:gridCol w="2534822">
                  <a:extLst>
                    <a:ext uri="{9D8B030D-6E8A-4147-A177-3AD203B41FA5}">
                      <a16:colId xmlns:a16="http://schemas.microsoft.com/office/drawing/2014/main" val="917364073"/>
                    </a:ext>
                  </a:extLst>
                </a:gridCol>
                <a:gridCol w="2609615">
                  <a:extLst>
                    <a:ext uri="{9D8B030D-6E8A-4147-A177-3AD203B41FA5}">
                      <a16:colId xmlns:a16="http://schemas.microsoft.com/office/drawing/2014/main" val="1461493611"/>
                    </a:ext>
                  </a:extLst>
                </a:gridCol>
                <a:gridCol w="2609615">
                  <a:extLst>
                    <a:ext uri="{9D8B030D-6E8A-4147-A177-3AD203B41FA5}">
                      <a16:colId xmlns:a16="http://schemas.microsoft.com/office/drawing/2014/main" val="1959852340"/>
                    </a:ext>
                  </a:extLst>
                </a:gridCol>
              </a:tblGrid>
              <a:tr h="894330">
                <a:tc rowSpan="2"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2000" dirty="0">
                          <a:effectLst/>
                        </a:rPr>
                        <a:t>모델이 예측한 값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622350"/>
                  </a:ext>
                </a:extLst>
              </a:tr>
              <a:tr h="63315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Negative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Positive</a:t>
                      </a:r>
                      <a:endParaRPr lang="ko-KR" sz="20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1000707"/>
                  </a:ext>
                </a:extLst>
              </a:tr>
              <a:tr h="633154"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2000">
                          <a:effectLst/>
                        </a:rPr>
                        <a:t>실제값</a:t>
                      </a:r>
                      <a:endParaRPr lang="ko-KR" sz="20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Negative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628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198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9115117"/>
                  </a:ext>
                </a:extLst>
              </a:tr>
              <a:tr h="633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Positive</a:t>
                      </a:r>
                      <a:endParaRPr lang="ko-KR" sz="20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169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805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634908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55BF6295-8FCA-4855-AC41-9532729F81E4}"/>
              </a:ext>
            </a:extLst>
          </p:cNvPr>
          <p:cNvSpPr txBox="1"/>
          <p:nvPr/>
        </p:nvSpPr>
        <p:spPr>
          <a:xfrm>
            <a:off x="3543123" y="2029360"/>
            <a:ext cx="77429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하지만 정확도와 </a:t>
            </a:r>
            <a:r>
              <a:rPr lang="en-US" altLang="ko-KR" sz="28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confusion matrix</a:t>
            </a:r>
            <a:r>
              <a:rPr lang="ko-KR" altLang="en-US" sz="28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는 </a:t>
            </a:r>
            <a:r>
              <a:rPr lang="en-US" altLang="ko-KR" sz="28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threshold</a:t>
            </a:r>
            <a:r>
              <a:rPr lang="ko-KR" altLang="en-US" sz="28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값을 무엇으로 </a:t>
            </a:r>
            <a:r>
              <a:rPr lang="ko-KR" altLang="en-US" sz="2800" spc="-150" dirty="0" err="1">
                <a:latin typeface="Comic Sans MS" panose="030F0702030302020204" pitchFamily="66" charset="0"/>
                <a:ea typeface="나눔스퀘어 ExtraBold" panose="020B0600000101010101" pitchFamily="50" charset="-127"/>
              </a:rPr>
              <a:t>설정하느냐에</a:t>
            </a:r>
            <a:r>
              <a:rPr lang="ko-KR" altLang="en-US" sz="28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 따라 그때 그때 다르게 나타난다</a:t>
            </a:r>
            <a:r>
              <a:rPr lang="en-US" altLang="ko-KR" sz="28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.</a:t>
            </a:r>
            <a:endParaRPr lang="ko-KR" altLang="en-US" sz="28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95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2062" y="437391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모델구축 및 평가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019" y="49894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7A0EEB-E610-46B8-A2D9-B4994F0096A3}"/>
              </a:ext>
            </a:extLst>
          </p:cNvPr>
          <p:cNvSpPr txBox="1"/>
          <p:nvPr/>
        </p:nvSpPr>
        <p:spPr>
          <a:xfrm>
            <a:off x="1023316" y="997963"/>
            <a:ext cx="1807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Logistic Regression</a:t>
            </a:r>
            <a:endParaRPr lang="ko-KR" altLang="en-US" spc="-150" dirty="0">
              <a:solidFill>
                <a:srgbClr val="00002F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514EAD-C9C5-4390-AE03-8599F5817E69}"/>
              </a:ext>
            </a:extLst>
          </p:cNvPr>
          <p:cNvSpPr txBox="1"/>
          <p:nvPr/>
        </p:nvSpPr>
        <p:spPr>
          <a:xfrm>
            <a:off x="958742" y="1853904"/>
            <a:ext cx="1007971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ROC Curve:	 </a:t>
            </a:r>
          </a:p>
          <a:p>
            <a:r>
              <a:rPr lang="en-US" altLang="ko-KR" sz="2000" b="1" dirty="0"/>
              <a:t> </a:t>
            </a:r>
            <a:r>
              <a:rPr lang="en-US" altLang="ko-KR" sz="2000" dirty="0"/>
              <a:t>ROC </a:t>
            </a:r>
            <a:r>
              <a:rPr lang="ko-KR" altLang="ko-KR" sz="2000" dirty="0"/>
              <a:t>커브는 </a:t>
            </a:r>
            <a:r>
              <a:rPr lang="en-US" altLang="ko-KR" sz="2000" dirty="0"/>
              <a:t>x</a:t>
            </a:r>
            <a:r>
              <a:rPr lang="ko-KR" altLang="ko-KR" sz="2000" dirty="0"/>
              <a:t>축에</a:t>
            </a:r>
            <a:r>
              <a:rPr lang="en-US" altLang="ko-KR" sz="2000" dirty="0"/>
              <a:t> </a:t>
            </a:r>
            <a:r>
              <a:rPr lang="ko-KR" altLang="en-US" sz="2000" dirty="0"/>
              <a:t>거짓</a:t>
            </a:r>
            <a:r>
              <a:rPr lang="en-US" altLang="ko-KR" sz="2000" dirty="0"/>
              <a:t> </a:t>
            </a:r>
            <a:r>
              <a:rPr lang="ko-KR" altLang="ko-KR" sz="2000" dirty="0"/>
              <a:t>양성비율 </a:t>
            </a:r>
            <a:r>
              <a:rPr lang="en-US" altLang="ko-KR" sz="2000" dirty="0"/>
              <a:t>y</a:t>
            </a:r>
            <a:r>
              <a:rPr lang="ko-KR" altLang="ko-KR" sz="2000" dirty="0"/>
              <a:t>축에 </a:t>
            </a:r>
            <a:r>
              <a:rPr lang="ko-KR" altLang="en-US" sz="2000" dirty="0"/>
              <a:t>참</a:t>
            </a:r>
            <a:r>
              <a:rPr lang="en-US" altLang="ko-KR" sz="2000" dirty="0"/>
              <a:t> </a:t>
            </a:r>
            <a:r>
              <a:rPr lang="ko-KR" altLang="ko-KR" sz="2000" dirty="0"/>
              <a:t>양성비율을 놓</a:t>
            </a:r>
            <a:r>
              <a:rPr lang="ko-KR" altLang="en-US" sz="2000" dirty="0"/>
              <a:t>아 </a:t>
            </a:r>
            <a:r>
              <a:rPr lang="ko-KR" altLang="ko-KR" sz="2000" dirty="0"/>
              <a:t>실제  </a:t>
            </a:r>
            <a:r>
              <a:rPr lang="ko-KR" altLang="en-US" sz="2000" dirty="0"/>
              <a:t>참</a:t>
            </a:r>
            <a:r>
              <a:rPr lang="ko-KR" altLang="ko-KR" sz="2000" dirty="0"/>
              <a:t>값을 </a:t>
            </a:r>
            <a:r>
              <a:rPr lang="en-US" altLang="ko-KR" sz="2000" dirty="0"/>
              <a:t> </a:t>
            </a:r>
            <a:r>
              <a:rPr lang="ko-KR" altLang="en-US" sz="2000" dirty="0"/>
              <a:t>많이 </a:t>
            </a:r>
            <a:r>
              <a:rPr lang="ko-KR" altLang="ko-KR" sz="2000" dirty="0"/>
              <a:t>찾기 위해선 거짓 참값이 늘어 날 수 밖에 없다는</a:t>
            </a:r>
            <a:r>
              <a:rPr lang="en-US" altLang="ko-KR" sz="2000" dirty="0"/>
              <a:t> trade-off </a:t>
            </a:r>
            <a:r>
              <a:rPr lang="ko-KR" altLang="ko-KR" sz="2000" dirty="0"/>
              <a:t>관계를 </a:t>
            </a:r>
            <a:r>
              <a:rPr lang="ko-KR" altLang="en-US" sz="2000" dirty="0"/>
              <a:t>보여준다</a:t>
            </a:r>
            <a:r>
              <a:rPr lang="en-US" altLang="ko-KR" sz="2000" dirty="0"/>
              <a:t>. </a:t>
            </a:r>
            <a:r>
              <a:rPr lang="ko-KR" altLang="en-US" sz="2000" dirty="0"/>
              <a:t>평가지표로는 </a:t>
            </a:r>
            <a:r>
              <a:rPr lang="en-US" altLang="ko-KR" sz="2000" dirty="0"/>
              <a:t>ROC </a:t>
            </a:r>
            <a:r>
              <a:rPr lang="ko-KR" altLang="en-US" sz="2000" dirty="0"/>
              <a:t>커브 아래의 면적을 보여주는 </a:t>
            </a:r>
            <a:r>
              <a:rPr lang="en-US" altLang="ko-KR" sz="2000" dirty="0"/>
              <a:t>AUC(Area Under Curve)</a:t>
            </a:r>
            <a:r>
              <a:rPr lang="ko-KR" altLang="en-US" sz="2000" dirty="0"/>
              <a:t>가</a:t>
            </a:r>
            <a:r>
              <a:rPr lang="en-US" altLang="ko-KR" sz="2000" dirty="0"/>
              <a:t> </a:t>
            </a:r>
            <a:r>
              <a:rPr lang="ko-KR" altLang="en-US" sz="2000" dirty="0"/>
              <a:t>있다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PR Curve:</a:t>
            </a:r>
            <a:r>
              <a:rPr lang="en-US" altLang="ko-KR" sz="2400" dirty="0"/>
              <a:t> </a:t>
            </a:r>
          </a:p>
          <a:p>
            <a:r>
              <a:rPr lang="en-US" altLang="ko-KR" sz="2000" dirty="0"/>
              <a:t>PR </a:t>
            </a:r>
            <a:r>
              <a:rPr lang="ko-KR" altLang="en-US" sz="2000" dirty="0"/>
              <a:t>커브는 </a:t>
            </a:r>
            <a:r>
              <a:rPr lang="en-US" altLang="ko-KR" sz="2000" dirty="0"/>
              <a:t>x</a:t>
            </a:r>
            <a:r>
              <a:rPr lang="ko-KR" altLang="en-US" sz="2000" dirty="0"/>
              <a:t>축에 재현율을 놓고 </a:t>
            </a:r>
            <a:r>
              <a:rPr lang="en-US" altLang="ko-KR" sz="2000" dirty="0"/>
              <a:t>y</a:t>
            </a:r>
            <a:r>
              <a:rPr lang="ko-KR" altLang="en-US" sz="2000" dirty="0"/>
              <a:t>축에 정밀도를 </a:t>
            </a:r>
            <a:r>
              <a:rPr lang="ko-KR" altLang="en-US" sz="2000" dirty="0" err="1"/>
              <a:t>놓음으로서</a:t>
            </a:r>
            <a:r>
              <a:rPr lang="ko-KR" altLang="en-US" sz="2000" dirty="0"/>
              <a:t> 재현율을 높이기 위해선 정밀도를 포기할 수밖에 없는</a:t>
            </a:r>
            <a:r>
              <a:rPr lang="en-US" altLang="ko-KR" sz="2000" dirty="0"/>
              <a:t>trade-off </a:t>
            </a:r>
            <a:r>
              <a:rPr lang="ko-KR" altLang="en-US" sz="2000" dirty="0"/>
              <a:t>관계를 보여준다</a:t>
            </a:r>
            <a:r>
              <a:rPr lang="en-US" altLang="ko-KR" sz="2000" dirty="0"/>
              <a:t>. </a:t>
            </a:r>
            <a:r>
              <a:rPr lang="ko-KR" altLang="en-US" sz="2000" dirty="0"/>
              <a:t>평가지표로는 </a:t>
            </a:r>
            <a:r>
              <a:rPr lang="en-US" altLang="ko-KR" sz="2000" dirty="0"/>
              <a:t>PR</a:t>
            </a:r>
            <a:r>
              <a:rPr lang="ko-KR" altLang="en-US" sz="2000" dirty="0"/>
              <a:t>커브 아래의 면적을 보여주는 </a:t>
            </a:r>
            <a:r>
              <a:rPr lang="en-US" altLang="ko-KR" sz="2000" dirty="0"/>
              <a:t>AP(Average Precision) </a:t>
            </a:r>
            <a:r>
              <a:rPr lang="ko-KR" altLang="en-US" sz="2000" dirty="0"/>
              <a:t>이 있다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93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2062" y="437391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모델구축 및 평가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019" y="49894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C5B413-B9F9-4383-9B4E-54CCC7D8975A}"/>
              </a:ext>
            </a:extLst>
          </p:cNvPr>
          <p:cNvSpPr txBox="1"/>
          <p:nvPr/>
        </p:nvSpPr>
        <p:spPr>
          <a:xfrm>
            <a:off x="1023316" y="997963"/>
            <a:ext cx="1807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Logistic Regression</a:t>
            </a:r>
            <a:endParaRPr lang="ko-KR" altLang="en-US" spc="-150" dirty="0">
              <a:solidFill>
                <a:srgbClr val="00002F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7D69B-DC15-401D-A181-CEBCB1347D9D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Logistic Regression ROC PR Curve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pic>
        <p:nvPicPr>
          <p:cNvPr id="2050" name="그림 65">
            <a:extLst>
              <a:ext uri="{FF2B5EF4-FFF2-40B4-BE49-F238E27FC236}">
                <a16:creationId xmlns:a16="http://schemas.microsoft.com/office/drawing/2014/main" id="{194441CD-D0B3-46BF-9DD1-C449DDEB3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16" y="1833353"/>
            <a:ext cx="4620037" cy="367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그림 66">
            <a:extLst>
              <a:ext uri="{FF2B5EF4-FFF2-40B4-BE49-F238E27FC236}">
                <a16:creationId xmlns:a16="http://schemas.microsoft.com/office/drawing/2014/main" id="{F792D527-B1BB-425B-802F-BCC1639F2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33354"/>
            <a:ext cx="4669999" cy="367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EAAE5809-E336-43BE-92C6-7CD52EE5C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320" y="9606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6DA9C6-5819-4620-B2E2-2F70072A6394}"/>
              </a:ext>
            </a:extLst>
          </p:cNvPr>
          <p:cNvSpPr txBox="1"/>
          <p:nvPr/>
        </p:nvSpPr>
        <p:spPr>
          <a:xfrm>
            <a:off x="1829858" y="5712723"/>
            <a:ext cx="2713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Auc:0.88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DDCFCF-552A-4B61-B3AC-59034F258567}"/>
              </a:ext>
            </a:extLst>
          </p:cNvPr>
          <p:cNvSpPr txBox="1"/>
          <p:nvPr/>
        </p:nvSpPr>
        <p:spPr>
          <a:xfrm>
            <a:off x="7065967" y="5698360"/>
            <a:ext cx="2713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AP:0.9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356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2062" y="437391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모델구축 및 평가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019" y="49894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0568" y="1013018"/>
            <a:ext cx="17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Logistic</a:t>
            </a:r>
            <a:r>
              <a:rPr lang="ko-KR" altLang="en-US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en-US" altLang="ko-KR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Regression</a:t>
            </a:r>
            <a:endParaRPr lang="ko-KR" altLang="en-US" spc="-150" dirty="0">
              <a:solidFill>
                <a:srgbClr val="00002F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7DADBF-B6D0-4D94-8106-7AD943BF15F5}"/>
              </a:ext>
            </a:extLst>
          </p:cNvPr>
          <p:cNvSpPr txBox="1"/>
          <p:nvPr/>
        </p:nvSpPr>
        <p:spPr>
          <a:xfrm>
            <a:off x="1040568" y="1742534"/>
            <a:ext cx="1067302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400" dirty="0"/>
              <a:t>Lift Chart(</a:t>
            </a:r>
            <a:r>
              <a:rPr lang="ko-KR" altLang="en-US" sz="2400" dirty="0" err="1"/>
              <a:t>이익도표</a:t>
            </a:r>
            <a:r>
              <a:rPr lang="en-US" altLang="ko-KR" sz="2400" dirty="0"/>
              <a:t>)</a:t>
            </a:r>
          </a:p>
          <a:p>
            <a:r>
              <a:rPr lang="ko-KR" altLang="ko-KR" sz="2000" dirty="0" err="1"/>
              <a:t>이익도표는</a:t>
            </a:r>
            <a:r>
              <a:rPr lang="ko-KR" altLang="ko-KR" sz="2000" dirty="0"/>
              <a:t> 관측치들을 모델로 평가해</a:t>
            </a:r>
            <a:r>
              <a:rPr lang="en-US" altLang="ko-KR" sz="2000" dirty="0"/>
              <a:t> </a:t>
            </a:r>
            <a:r>
              <a:rPr lang="ko-KR" altLang="en-US" sz="2000" dirty="0"/>
              <a:t>나온 결과에 따라 관측치들을</a:t>
            </a:r>
            <a:r>
              <a:rPr lang="en-US" altLang="ko-KR" sz="2000" dirty="0"/>
              <a:t>10</a:t>
            </a:r>
            <a:r>
              <a:rPr lang="ko-KR" altLang="ko-KR" sz="2000" dirty="0"/>
              <a:t>개의 구간으로 나눠준다</a:t>
            </a:r>
            <a:r>
              <a:rPr lang="en-US" altLang="ko-KR" sz="2000" dirty="0"/>
              <a:t>.  1</a:t>
            </a:r>
            <a:r>
              <a:rPr lang="ko-KR" altLang="ko-KR" sz="2000" dirty="0"/>
              <a:t>구간에는 분류모델이 제일 만족한다고 대답할 확률이 높은 사람 </a:t>
            </a:r>
            <a:r>
              <a:rPr lang="en-US" altLang="ko-KR" sz="2000" dirty="0"/>
              <a:t>10%</a:t>
            </a:r>
            <a:r>
              <a:rPr lang="ko-KR" altLang="ko-KR" sz="2000" dirty="0"/>
              <a:t>를</a:t>
            </a:r>
            <a:r>
              <a:rPr lang="en-US" altLang="ko-KR" sz="2000" dirty="0"/>
              <a:t>  </a:t>
            </a:r>
            <a:r>
              <a:rPr lang="ko-KR" altLang="ko-KR" sz="2000" dirty="0"/>
              <a:t>모아</a:t>
            </a:r>
            <a:r>
              <a:rPr lang="en-US" altLang="ko-KR" sz="2000" dirty="0"/>
              <a:t> </a:t>
            </a:r>
            <a:r>
              <a:rPr lang="ko-KR" altLang="ko-KR" sz="2000" dirty="0"/>
              <a:t>놓은 것 이고 </a:t>
            </a:r>
            <a:r>
              <a:rPr lang="en-US" altLang="ko-KR" sz="2000" dirty="0"/>
              <a:t>10</a:t>
            </a:r>
            <a:r>
              <a:rPr lang="ko-KR" altLang="ko-KR" sz="2000" dirty="0"/>
              <a:t>번</a:t>
            </a:r>
            <a:r>
              <a:rPr lang="ko-KR" altLang="en-US" sz="2000" dirty="0"/>
              <a:t>째</a:t>
            </a:r>
            <a:r>
              <a:rPr lang="ko-KR" altLang="ko-KR" sz="2000" dirty="0"/>
              <a:t> 구간에는 제일 만족한다고 대답할 확률이 낮은 사람들을 모아 놓은 것 이다</a:t>
            </a:r>
            <a:r>
              <a:rPr lang="en-US" altLang="ko-KR" sz="2000" dirty="0"/>
              <a:t>.  </a:t>
            </a:r>
            <a:r>
              <a:rPr lang="ko-KR" altLang="ko-KR" sz="2000" dirty="0"/>
              <a:t>구간</a:t>
            </a:r>
            <a:r>
              <a:rPr lang="en-US" altLang="ko-KR" sz="2000" dirty="0"/>
              <a:t> Lift</a:t>
            </a:r>
            <a:r>
              <a:rPr lang="ko-KR" altLang="ko-KR" sz="2000" dirty="0"/>
              <a:t>값은 전체 관측치 중 활성화 비율대비 구간에서의 활성화 비율의 대비를 나타낸다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E556C-2463-4BC2-8199-077D9CF21931}"/>
              </a:ext>
            </a:extLst>
          </p:cNvPr>
          <p:cNvSpPr txBox="1"/>
          <p:nvPr/>
        </p:nvSpPr>
        <p:spPr>
          <a:xfrm>
            <a:off x="1040568" y="3859704"/>
            <a:ext cx="958175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400" dirty="0" err="1"/>
              <a:t>이익도표를</a:t>
            </a:r>
            <a:r>
              <a:rPr lang="ko-KR" altLang="en-US" sz="2400" dirty="0"/>
              <a:t> 통해 확인하는 좋은 모형의 조건</a:t>
            </a:r>
            <a:endParaRPr lang="en-US" altLang="ko-KR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1</a:t>
            </a:r>
            <a:r>
              <a:rPr lang="ko-KR" altLang="ko-KR" dirty="0"/>
              <a:t>구간과</a:t>
            </a:r>
            <a:r>
              <a:rPr lang="en-US" altLang="ko-KR" dirty="0"/>
              <a:t> 10</a:t>
            </a:r>
            <a:r>
              <a:rPr lang="ko-KR" altLang="ko-KR" dirty="0"/>
              <a:t>구간의 </a:t>
            </a:r>
            <a:r>
              <a:rPr lang="en-US" altLang="ko-KR" dirty="0"/>
              <a:t>lift</a:t>
            </a:r>
            <a:r>
              <a:rPr lang="ko-KR" altLang="ko-KR" dirty="0"/>
              <a:t>값 차이가 클수록 좋은 모델이라고 볼 수 있</a:t>
            </a:r>
            <a:r>
              <a:rPr lang="ko-KR" altLang="en-US" dirty="0"/>
              <a:t>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하위 구간의 </a:t>
            </a:r>
            <a:r>
              <a:rPr lang="en-US" altLang="ko-KR" dirty="0"/>
              <a:t>lift</a:t>
            </a:r>
            <a:r>
              <a:rPr lang="ko-KR" altLang="en-US" dirty="0"/>
              <a:t>값이 상위 구간의 </a:t>
            </a:r>
            <a:r>
              <a:rPr lang="en-US" altLang="ko-KR" dirty="0"/>
              <a:t>lift </a:t>
            </a:r>
            <a:r>
              <a:rPr lang="ko-KR" altLang="en-US" dirty="0"/>
              <a:t>값보다 더 높거나 구간별로 차이가 크지 </a:t>
            </a:r>
            <a:r>
              <a:rPr lang="ko-KR" altLang="en-US" dirty="0" err="1"/>
              <a:t>않은경우</a:t>
            </a:r>
            <a:r>
              <a:rPr lang="ko-KR" altLang="en-US" dirty="0"/>
              <a:t> 제대로 학습이 되지 않았거나 모델의 성능이 떨어짐을 알 수 있다</a:t>
            </a:r>
            <a:r>
              <a:rPr lang="en-US" altLang="ko-KR" dirty="0"/>
              <a:t>..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테스트셋의 이익 도표와 검증셋의 이익 도표 사이의 차이가 크면 과적합을 의심해 볼 수 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657255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2062" y="437391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모델구축 및 평가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019" y="49894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DE7C50-6ECD-45E7-A3D8-D63140C48CEB}"/>
              </a:ext>
            </a:extLst>
          </p:cNvPr>
          <p:cNvSpPr txBox="1"/>
          <p:nvPr/>
        </p:nvSpPr>
        <p:spPr>
          <a:xfrm>
            <a:off x="1040568" y="1013018"/>
            <a:ext cx="17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Logistic</a:t>
            </a:r>
            <a:r>
              <a:rPr lang="ko-KR" altLang="en-US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en-US" altLang="ko-KR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Regression</a:t>
            </a:r>
            <a:endParaRPr lang="ko-KR" altLang="en-US" spc="-150" dirty="0">
              <a:solidFill>
                <a:srgbClr val="00002F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5FE83B-78EF-4C7C-8116-090A087BA70F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Logistic Regression Lift</a:t>
            </a:r>
            <a:r>
              <a:rPr lang="ko-KR" altLang="en-US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 </a:t>
            </a:r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Chart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9CB8AA6-F903-4B9A-9C7E-C5DDCC2E54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9302" y="2038438"/>
            <a:ext cx="5732144" cy="335514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C66543B-9819-4A38-BD1B-FC6D6FA7397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61447" y="1999178"/>
            <a:ext cx="5732145" cy="33551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EFF498-861E-47B6-9252-9916E7C1BC02}"/>
              </a:ext>
            </a:extLst>
          </p:cNvPr>
          <p:cNvSpPr txBox="1"/>
          <p:nvPr/>
        </p:nvSpPr>
        <p:spPr>
          <a:xfrm>
            <a:off x="45568" y="1616700"/>
            <a:ext cx="238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 Set </a:t>
            </a:r>
            <a:r>
              <a:rPr lang="ko-KR" altLang="en-US" dirty="0" err="1"/>
              <a:t>이익도표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C19ED0-0923-4B7B-9D41-88BDCFED130B}"/>
              </a:ext>
            </a:extLst>
          </p:cNvPr>
          <p:cNvSpPr txBox="1"/>
          <p:nvPr/>
        </p:nvSpPr>
        <p:spPr>
          <a:xfrm>
            <a:off x="5981446" y="1616700"/>
            <a:ext cx="260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Validation Set </a:t>
            </a:r>
            <a:r>
              <a:rPr lang="ko-KR" altLang="en-US" dirty="0" err="1"/>
              <a:t>이익도표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8254D8-3487-470C-B476-2C2BC9592B90}"/>
              </a:ext>
            </a:extLst>
          </p:cNvPr>
          <p:cNvSpPr txBox="1"/>
          <p:nvPr/>
        </p:nvSpPr>
        <p:spPr>
          <a:xfrm>
            <a:off x="579120" y="5679440"/>
            <a:ext cx="1021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Set, Validation Set </a:t>
            </a:r>
            <a:r>
              <a:rPr lang="ko-KR" altLang="en-US" dirty="0"/>
              <a:t>모두 상위 구간의 </a:t>
            </a:r>
            <a:r>
              <a:rPr lang="en-US" altLang="ko-KR" dirty="0"/>
              <a:t>lift </a:t>
            </a:r>
            <a:r>
              <a:rPr lang="ko-KR" altLang="en-US" dirty="0"/>
              <a:t>값이 높고 하위 구간의 </a:t>
            </a:r>
            <a:r>
              <a:rPr lang="en-US" altLang="ko-KR" dirty="0"/>
              <a:t>lift</a:t>
            </a:r>
            <a:r>
              <a:rPr lang="ko-KR" altLang="en-US" dirty="0"/>
              <a:t>값은 작은 걸로 보아 제대로 모형이 학습되었고 둘의 성능차이도 크지 않은 것으로 보아 과적합도 의심되지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8936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2062" y="437391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모델구축 및 평가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019" y="49894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2449" y="1006929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KNN</a:t>
            </a:r>
            <a:endParaRPr lang="ko-KR" altLang="en-US" spc="-150" dirty="0">
              <a:solidFill>
                <a:srgbClr val="00002F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FFEC8C-C008-4EC7-8B6D-4FE17B462FAB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K Nearest</a:t>
            </a:r>
            <a:r>
              <a:rPr lang="ko-KR" altLang="en-US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 </a:t>
            </a:r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Neighbor</a:t>
            </a:r>
            <a:r>
              <a:rPr lang="ko-KR" altLang="en-US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 </a:t>
            </a:r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Classifier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859A0F-7B90-4F27-AF25-751B89D896D0}"/>
              </a:ext>
            </a:extLst>
          </p:cNvPr>
          <p:cNvSpPr txBox="1"/>
          <p:nvPr/>
        </p:nvSpPr>
        <p:spPr>
          <a:xfrm>
            <a:off x="835273" y="2317453"/>
            <a:ext cx="100231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/>
              <a:t>KNN </a:t>
            </a:r>
            <a:r>
              <a:rPr lang="ko-KR" altLang="en-US" sz="2400" dirty="0" err="1"/>
              <a:t>하이퍼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파리미터</a:t>
            </a:r>
            <a:r>
              <a:rPr lang="ko-KR" altLang="en-US" sz="2400" dirty="0"/>
              <a:t> </a:t>
            </a:r>
            <a:r>
              <a:rPr lang="en-US" altLang="ko-KR" sz="2400" dirty="0"/>
              <a:t>: uniform(</a:t>
            </a:r>
            <a:r>
              <a:rPr lang="ko-KR" altLang="en-US" sz="2400" dirty="0"/>
              <a:t>가중치 없음</a:t>
            </a:r>
            <a:r>
              <a:rPr lang="en-US" altLang="ko-KR" sz="2400" dirty="0"/>
              <a:t>)</a:t>
            </a:r>
          </a:p>
          <a:p>
            <a:r>
              <a:rPr lang="ko-KR" altLang="ko-KR" dirty="0"/>
              <a:t> </a:t>
            </a:r>
            <a:r>
              <a:rPr lang="en-US" altLang="ko-KR" dirty="0"/>
              <a:t>KNN</a:t>
            </a:r>
            <a:r>
              <a:rPr lang="ko-KR" altLang="en-US" dirty="0"/>
              <a:t>은 </a:t>
            </a:r>
            <a:r>
              <a:rPr lang="ko-KR" altLang="ko-KR" dirty="0"/>
              <a:t>이웃한 관측치를 평가함에 있어서 가중치를 주는 방법이 있고 안주는 방법이 있다</a:t>
            </a:r>
            <a:r>
              <a:rPr lang="en-US" altLang="ko-KR" dirty="0"/>
              <a:t>. </a:t>
            </a:r>
            <a:r>
              <a:rPr lang="ko-KR" altLang="ko-KR" dirty="0" err="1"/>
              <a:t>사이킷런</a:t>
            </a:r>
            <a:r>
              <a:rPr lang="ko-KR" altLang="ko-KR" dirty="0"/>
              <a:t> 패키지의 </a:t>
            </a:r>
            <a:r>
              <a:rPr lang="en-US" altLang="ko-KR" dirty="0"/>
              <a:t>GRID SEARCH </a:t>
            </a:r>
            <a:r>
              <a:rPr lang="ko-KR" altLang="ko-KR" dirty="0"/>
              <a:t>알고리즘</a:t>
            </a:r>
            <a:r>
              <a:rPr lang="ko-KR" altLang="en-US" dirty="0"/>
              <a:t>을 통해 비교해본 결과 </a:t>
            </a:r>
            <a:r>
              <a:rPr lang="ko-KR" altLang="ko-KR" dirty="0"/>
              <a:t>가중치 없는 </a:t>
            </a:r>
            <a:r>
              <a:rPr lang="en-US" altLang="ko-KR" dirty="0"/>
              <a:t>KNN</a:t>
            </a:r>
            <a:r>
              <a:rPr lang="ko-KR" altLang="ko-KR" dirty="0"/>
              <a:t>을 학습시키도록 한다</a:t>
            </a:r>
            <a:r>
              <a:rPr lang="en-US" altLang="ko-KR" dirty="0"/>
              <a:t>. 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81604-7498-49AA-B044-144A28F20707}"/>
              </a:ext>
            </a:extLst>
          </p:cNvPr>
          <p:cNvSpPr txBox="1"/>
          <p:nvPr/>
        </p:nvSpPr>
        <p:spPr>
          <a:xfrm>
            <a:off x="872062" y="4004441"/>
            <a:ext cx="955883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/>
              <a:t>Grid</a:t>
            </a:r>
            <a:r>
              <a:rPr lang="ko-KR" altLang="en-US" sz="2400" dirty="0"/>
              <a:t> </a:t>
            </a:r>
            <a:r>
              <a:rPr lang="en-US" altLang="ko-KR" sz="2400" dirty="0"/>
              <a:t>Search Algorithm:</a:t>
            </a:r>
          </a:p>
          <a:p>
            <a:r>
              <a:rPr lang="ko-KR" altLang="en-US" dirty="0"/>
              <a:t>그리드 </a:t>
            </a:r>
            <a:r>
              <a:rPr lang="ko-KR" altLang="en-US" dirty="0" err="1"/>
              <a:t>서치</a:t>
            </a:r>
            <a:r>
              <a:rPr lang="ko-KR" altLang="en-US" dirty="0"/>
              <a:t> 알고리즘은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파라미터를 </a:t>
            </a:r>
            <a:r>
              <a:rPr lang="ko-KR" altLang="en-US" dirty="0" err="1"/>
              <a:t>결정할때</a:t>
            </a:r>
            <a:r>
              <a:rPr lang="ko-KR" altLang="en-US" dirty="0"/>
              <a:t> 사용하는 알고리즘이다</a:t>
            </a:r>
            <a:r>
              <a:rPr lang="en-US" altLang="ko-KR" dirty="0"/>
              <a:t>. </a:t>
            </a:r>
            <a:r>
              <a:rPr lang="ko-KR" altLang="en-US" dirty="0"/>
              <a:t>여러 개의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후보들을 </a:t>
            </a:r>
            <a:r>
              <a:rPr lang="ko-KR" altLang="en-US" dirty="0" err="1"/>
              <a:t>하나하나씩</a:t>
            </a:r>
            <a:r>
              <a:rPr lang="ko-KR" altLang="en-US" dirty="0"/>
              <a:t> 교차검증을 통해 성능을 비교한후 최고의 성능을 내는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파라미터를 반환한다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110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2019" y="49894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E6FF54-A700-49F3-946C-36CE59A59249}"/>
              </a:ext>
            </a:extLst>
          </p:cNvPr>
          <p:cNvSpPr txBox="1"/>
          <p:nvPr/>
        </p:nvSpPr>
        <p:spPr>
          <a:xfrm>
            <a:off x="872062" y="437391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모델구축 및 평가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888F04-D980-4F59-8C0E-34B54BE2BEF9}"/>
              </a:ext>
            </a:extLst>
          </p:cNvPr>
          <p:cNvSpPr txBox="1"/>
          <p:nvPr/>
        </p:nvSpPr>
        <p:spPr>
          <a:xfrm>
            <a:off x="1641813" y="99796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KNN</a:t>
            </a:r>
            <a:endParaRPr lang="ko-KR" altLang="en-US" spc="-150" dirty="0">
              <a:solidFill>
                <a:srgbClr val="00002F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0B5932-18EA-4FF7-9E11-7641D41577C2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KNN </a:t>
            </a:r>
            <a:r>
              <a:rPr lang="ko-KR" altLang="en-US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평가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10D966-5C29-4EAE-A9D6-B181847E4CD2}"/>
              </a:ext>
            </a:extLst>
          </p:cNvPr>
          <p:cNvSpPr txBox="1"/>
          <p:nvPr/>
        </p:nvSpPr>
        <p:spPr>
          <a:xfrm>
            <a:off x="671922" y="2265680"/>
            <a:ext cx="5029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정확도</a:t>
            </a:r>
            <a:r>
              <a:rPr lang="en-US" altLang="ko-KR" sz="2800" dirty="0"/>
              <a:t>: 89%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Confusion Matrix: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A9D62D9-A9D9-4AE8-83F0-B9D132188CC0}"/>
              </a:ext>
            </a:extLst>
          </p:cNvPr>
          <p:cNvGraphicFramePr>
            <a:graphicFrameLocks noGrp="1"/>
          </p:cNvGraphicFramePr>
          <p:nvPr/>
        </p:nvGraphicFramePr>
        <p:xfrm>
          <a:off x="502018" y="3626817"/>
          <a:ext cx="10288874" cy="27937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4822">
                  <a:extLst>
                    <a:ext uri="{9D8B030D-6E8A-4147-A177-3AD203B41FA5}">
                      <a16:colId xmlns:a16="http://schemas.microsoft.com/office/drawing/2014/main" val="2765384178"/>
                    </a:ext>
                  </a:extLst>
                </a:gridCol>
                <a:gridCol w="2534822">
                  <a:extLst>
                    <a:ext uri="{9D8B030D-6E8A-4147-A177-3AD203B41FA5}">
                      <a16:colId xmlns:a16="http://schemas.microsoft.com/office/drawing/2014/main" val="917364073"/>
                    </a:ext>
                  </a:extLst>
                </a:gridCol>
                <a:gridCol w="2609615">
                  <a:extLst>
                    <a:ext uri="{9D8B030D-6E8A-4147-A177-3AD203B41FA5}">
                      <a16:colId xmlns:a16="http://schemas.microsoft.com/office/drawing/2014/main" val="1461493611"/>
                    </a:ext>
                  </a:extLst>
                </a:gridCol>
                <a:gridCol w="2609615">
                  <a:extLst>
                    <a:ext uri="{9D8B030D-6E8A-4147-A177-3AD203B41FA5}">
                      <a16:colId xmlns:a16="http://schemas.microsoft.com/office/drawing/2014/main" val="1959852340"/>
                    </a:ext>
                  </a:extLst>
                </a:gridCol>
              </a:tblGrid>
              <a:tr h="894330">
                <a:tc rowSpan="2"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2000" dirty="0">
                          <a:effectLst/>
                        </a:rPr>
                        <a:t>모델이 예측한 값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622350"/>
                  </a:ext>
                </a:extLst>
              </a:tr>
              <a:tr h="63315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Negative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Positive</a:t>
                      </a:r>
                      <a:endParaRPr lang="ko-KR" sz="20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1000707"/>
                  </a:ext>
                </a:extLst>
              </a:tr>
              <a:tr h="633154"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2000">
                          <a:effectLst/>
                        </a:rPr>
                        <a:t>실제값</a:t>
                      </a:r>
                      <a:endParaRPr lang="ko-KR" sz="20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Negative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effectLst/>
                          <a:latin typeface="+mj-lt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752</a:t>
                      </a:r>
                      <a:endParaRPr lang="ko-KR" sz="2000" dirty="0">
                        <a:effectLst/>
                        <a:latin typeface="+mj-lt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effectLst/>
                          <a:latin typeface="+mj-lt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74</a:t>
                      </a:r>
                      <a:endParaRPr lang="ko-KR" sz="2000" dirty="0">
                        <a:effectLst/>
                        <a:latin typeface="+mj-lt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9115117"/>
                  </a:ext>
                </a:extLst>
              </a:tr>
              <a:tr h="633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Positive</a:t>
                      </a:r>
                      <a:endParaRPr lang="ko-KR" sz="20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effectLst/>
                          <a:latin typeface="+mj-lt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131</a:t>
                      </a:r>
                      <a:endParaRPr lang="ko-KR" sz="2000" dirty="0">
                        <a:effectLst/>
                        <a:latin typeface="+mj-lt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effectLst/>
                          <a:latin typeface="+mj-lt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843</a:t>
                      </a:r>
                      <a:endParaRPr lang="ko-KR" sz="2000" dirty="0">
                        <a:effectLst/>
                        <a:latin typeface="+mj-lt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6349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3053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2062" y="437391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모델구축 및 평가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019" y="49894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C5B413-B9F9-4383-9B4E-54CCC7D8975A}"/>
              </a:ext>
            </a:extLst>
          </p:cNvPr>
          <p:cNvSpPr txBox="1"/>
          <p:nvPr/>
        </p:nvSpPr>
        <p:spPr>
          <a:xfrm>
            <a:off x="1641818" y="99796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KNN</a:t>
            </a:r>
            <a:endParaRPr lang="ko-KR" altLang="en-US" spc="-150" dirty="0">
              <a:solidFill>
                <a:srgbClr val="00002F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7D69B-DC15-401D-A181-CEBCB1347D9D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KNN ROC PR Curve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AAE5809-E336-43BE-92C6-7CD52EE5C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320" y="9606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6DE41E-5E11-48D4-AFFA-4B823ECF4A52}"/>
              </a:ext>
            </a:extLst>
          </p:cNvPr>
          <p:cNvSpPr txBox="1"/>
          <p:nvPr/>
        </p:nvSpPr>
        <p:spPr>
          <a:xfrm>
            <a:off x="1641818" y="5712723"/>
            <a:ext cx="2713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Auc:0.95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3F871F-7B14-4C0C-A1D4-1474B2F055AB}"/>
              </a:ext>
            </a:extLst>
          </p:cNvPr>
          <p:cNvSpPr txBox="1"/>
          <p:nvPr/>
        </p:nvSpPr>
        <p:spPr>
          <a:xfrm>
            <a:off x="7298694" y="5712723"/>
            <a:ext cx="2713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AP:0.94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B463B7F-9A5C-40E9-8146-FC305C9149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6582" y="1601106"/>
            <a:ext cx="4930750" cy="403689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EC32800-9C2F-4580-88BC-A9260499BA3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80257" y="1605356"/>
            <a:ext cx="4905769" cy="40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70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B6E301-E202-4C32-A452-9B15518D2B5C}"/>
              </a:ext>
            </a:extLst>
          </p:cNvPr>
          <p:cNvSpPr txBox="1"/>
          <p:nvPr/>
        </p:nvSpPr>
        <p:spPr>
          <a:xfrm>
            <a:off x="872062" y="437391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모델구축 및 평가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13AB75-298D-47DD-B83F-49BA6089E874}"/>
              </a:ext>
            </a:extLst>
          </p:cNvPr>
          <p:cNvSpPr txBox="1"/>
          <p:nvPr/>
        </p:nvSpPr>
        <p:spPr>
          <a:xfrm>
            <a:off x="1641818" y="99796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KNN</a:t>
            </a:r>
            <a:endParaRPr lang="ko-KR" altLang="en-US" spc="-150" dirty="0">
              <a:solidFill>
                <a:srgbClr val="00002F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0165C6-C5A7-4F0A-B7CA-45D8C5CA75E8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KNN Lift</a:t>
            </a:r>
            <a:r>
              <a:rPr lang="ko-KR" altLang="en-US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 </a:t>
            </a:r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Chart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06B20-0C81-45CC-AA9B-2F09C7C785CF}"/>
              </a:ext>
            </a:extLst>
          </p:cNvPr>
          <p:cNvSpPr txBox="1"/>
          <p:nvPr/>
        </p:nvSpPr>
        <p:spPr>
          <a:xfrm>
            <a:off x="963656" y="2521059"/>
            <a:ext cx="102646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KNN </a:t>
            </a:r>
            <a:r>
              <a:rPr lang="ko-KR" altLang="en-US" sz="2800" dirty="0"/>
              <a:t>알고리즘은 </a:t>
            </a:r>
            <a:r>
              <a:rPr lang="ko-KR" altLang="en-US" sz="2800" dirty="0" err="1"/>
              <a:t>이익도표를</a:t>
            </a:r>
            <a:r>
              <a:rPr lang="ko-KR" altLang="en-US" sz="2800" dirty="0"/>
              <a:t> 그리지 않았다</a:t>
            </a:r>
            <a:r>
              <a:rPr lang="en-US" altLang="ko-KR" sz="2800" dirty="0"/>
              <a:t>. </a:t>
            </a:r>
            <a:r>
              <a:rPr lang="ko-KR" altLang="en-US" sz="2800" dirty="0" err="1"/>
              <a:t>이익도표를</a:t>
            </a:r>
            <a:r>
              <a:rPr lang="ko-KR" altLang="en-US" sz="2800" dirty="0"/>
              <a:t> </a:t>
            </a:r>
            <a:r>
              <a:rPr lang="ko-KR" altLang="en-US" sz="2800" dirty="0" err="1"/>
              <a:t>그려주기</a:t>
            </a:r>
            <a:r>
              <a:rPr lang="ko-KR" altLang="en-US" sz="2800" dirty="0"/>
              <a:t> 위해선</a:t>
            </a:r>
            <a:r>
              <a:rPr lang="en-US" altLang="ko-KR" sz="2800" dirty="0"/>
              <a:t> </a:t>
            </a:r>
            <a:r>
              <a:rPr lang="ko-KR" altLang="en-US" sz="2800" dirty="0"/>
              <a:t>관측치들을 모델을 통해 순위를 매겨서 나열해주고 각 구간별로 동일한 관측치의 개수를 가져야 한다</a:t>
            </a:r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  <a:r>
              <a:rPr lang="en-US" altLang="ko-KR" sz="2800" dirty="0"/>
              <a:t>KNN</a:t>
            </a:r>
            <a:r>
              <a:rPr lang="ko-KR" altLang="en-US" sz="2800" dirty="0"/>
              <a:t>은 구간별로 동일한 관측치를 가지도록 나열해 줄 수 없다</a:t>
            </a:r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086EE9F-3976-4FA3-956F-5A8C368A7DC2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3425E11-A20E-4ABB-9533-940EE6B5C067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494329E-8F82-470D-B62C-BA0AF9F5B6C8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D9B4EA0-06F0-44D5-8B68-DEFEE2187E90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300574-BBD8-449C-BF0B-058AFD50F2DF}"/>
              </a:ext>
            </a:extLst>
          </p:cNvPr>
          <p:cNvSpPr txBox="1"/>
          <p:nvPr/>
        </p:nvSpPr>
        <p:spPr>
          <a:xfrm>
            <a:off x="502019" y="49894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E928EE5-6A45-4822-A733-49F2B59CFCCB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43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데이터셋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2858" y="498947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75556" y="648837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US Airline Passenger Satisfaction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52950" y="1002780"/>
            <a:ext cx="150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데이터셋 설명</a:t>
            </a:r>
          </a:p>
        </p:txBody>
      </p:sp>
      <p:pic>
        <p:nvPicPr>
          <p:cNvPr id="1026" name="Picture 2" descr="Airline passenger satisfactionì ëí ì´ë¯¸ì§ ê²ìê²°ê³¼">
            <a:extLst>
              <a:ext uri="{FF2B5EF4-FFF2-40B4-BE49-F238E27FC236}">
                <a16:creationId xmlns:a16="http://schemas.microsoft.com/office/drawing/2014/main" id="{0F732864-5A79-44F1-B660-D9F093702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62" y="2085514"/>
            <a:ext cx="4924486" cy="320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urveyì ëí ì´ë¯¸ì§ ê²ìê²°ê³¼">
            <a:extLst>
              <a:ext uri="{FF2B5EF4-FFF2-40B4-BE49-F238E27FC236}">
                <a16:creationId xmlns:a16="http://schemas.microsoft.com/office/drawing/2014/main" id="{F8CB5D22-C2BE-45BD-9872-3D64B151F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838" y="2085514"/>
            <a:ext cx="5790368" cy="320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2062" y="437391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모델구축 및 평가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019" y="49894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60416" y="1023422"/>
            <a:ext cx="129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Decision Tree</a:t>
            </a:r>
            <a:endParaRPr lang="ko-KR" altLang="en-US" spc="-150" dirty="0">
              <a:solidFill>
                <a:srgbClr val="00002F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FFEC8C-C008-4EC7-8B6D-4FE17B462FAB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Decision Tree Classifier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859A0F-7B90-4F27-AF25-751B89D896D0}"/>
              </a:ext>
            </a:extLst>
          </p:cNvPr>
          <p:cNvSpPr txBox="1"/>
          <p:nvPr/>
        </p:nvSpPr>
        <p:spPr>
          <a:xfrm>
            <a:off x="1015274" y="2782669"/>
            <a:ext cx="1002318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800" dirty="0"/>
              <a:t>Decision Tree </a:t>
            </a:r>
            <a:r>
              <a:rPr lang="ko-KR" altLang="en-US" sz="2800" dirty="0" err="1"/>
              <a:t>하이퍼</a:t>
            </a:r>
            <a:r>
              <a:rPr lang="ko-KR" altLang="en-US" sz="2800" dirty="0"/>
              <a:t> </a:t>
            </a:r>
            <a:r>
              <a:rPr lang="ko-KR" altLang="en-US" sz="2800" dirty="0" err="1"/>
              <a:t>파리미터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트리의 깊이</a:t>
            </a:r>
            <a:r>
              <a:rPr lang="en-US" altLang="ko-KR" sz="2800" dirty="0"/>
              <a:t>=&gt;7</a:t>
            </a:r>
          </a:p>
          <a:p>
            <a:endParaRPr lang="en-US" altLang="ko-KR" dirty="0"/>
          </a:p>
          <a:p>
            <a:r>
              <a:rPr lang="en-US" altLang="ko-KR" sz="2400" dirty="0"/>
              <a:t>Decision</a:t>
            </a:r>
            <a:r>
              <a:rPr lang="ko-KR" altLang="en-US" sz="2400" dirty="0"/>
              <a:t> </a:t>
            </a:r>
            <a:r>
              <a:rPr lang="en-US" altLang="ko-KR" sz="2400" dirty="0"/>
              <a:t>Tree</a:t>
            </a:r>
            <a:r>
              <a:rPr lang="ko-KR" altLang="en-US" sz="2400" dirty="0"/>
              <a:t> 를 학습함에 있어서 그냥 의사결정나무를 학습시킬 경우 과적합을 할 가능성이 있으므로 </a:t>
            </a:r>
            <a:r>
              <a:rPr lang="en-US" altLang="ko-KR" sz="2400" dirty="0"/>
              <a:t>grid Search Algorithm</a:t>
            </a:r>
            <a:r>
              <a:rPr lang="ko-KR" altLang="en-US" sz="2400" dirty="0"/>
              <a:t>을 통한 </a:t>
            </a:r>
            <a:r>
              <a:rPr lang="ko-KR" altLang="en-US" sz="2400" dirty="0" err="1"/>
              <a:t>하이퍼</a:t>
            </a:r>
            <a:r>
              <a:rPr lang="ko-KR" altLang="en-US" sz="2400" dirty="0"/>
              <a:t> 파라미터 튜닝으로 </a:t>
            </a:r>
            <a:r>
              <a:rPr lang="en-US" altLang="ko-KR" sz="2400" dirty="0" err="1"/>
              <a:t>max_depth</a:t>
            </a:r>
            <a:r>
              <a:rPr lang="ko-KR" altLang="en-US" sz="2400" dirty="0"/>
              <a:t>를 </a:t>
            </a:r>
            <a:r>
              <a:rPr lang="en-US" altLang="ko-KR" sz="2400" dirty="0"/>
              <a:t>7</a:t>
            </a:r>
            <a:r>
              <a:rPr lang="ko-KR" altLang="en-US" sz="2400" dirty="0"/>
              <a:t>으로 정해주었다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889462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2019" y="49894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E6FF54-A700-49F3-946C-36CE59A59249}"/>
              </a:ext>
            </a:extLst>
          </p:cNvPr>
          <p:cNvSpPr txBox="1"/>
          <p:nvPr/>
        </p:nvSpPr>
        <p:spPr>
          <a:xfrm>
            <a:off x="872062" y="437391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모델구축 및 평가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888F04-D980-4F59-8C0E-34B54BE2BEF9}"/>
              </a:ext>
            </a:extLst>
          </p:cNvPr>
          <p:cNvSpPr txBox="1"/>
          <p:nvPr/>
        </p:nvSpPr>
        <p:spPr>
          <a:xfrm>
            <a:off x="1217818" y="997963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Decision Tree</a:t>
            </a:r>
            <a:endParaRPr lang="ko-KR" altLang="en-US" spc="-150" dirty="0">
              <a:solidFill>
                <a:srgbClr val="00002F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0B5932-18EA-4FF7-9E11-7641D41577C2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Decision Tree </a:t>
            </a:r>
            <a:r>
              <a:rPr lang="ko-KR" altLang="en-US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평가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10D966-5C29-4EAE-A9D6-B181847E4CD2}"/>
              </a:ext>
            </a:extLst>
          </p:cNvPr>
          <p:cNvSpPr txBox="1"/>
          <p:nvPr/>
        </p:nvSpPr>
        <p:spPr>
          <a:xfrm>
            <a:off x="671922" y="2265680"/>
            <a:ext cx="5029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정확도</a:t>
            </a:r>
            <a:r>
              <a:rPr lang="en-US" altLang="ko-KR" sz="2800" dirty="0"/>
              <a:t>: 90%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Confusion Matrix: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A9D62D9-A9D9-4AE8-83F0-B9D132188CC0}"/>
              </a:ext>
            </a:extLst>
          </p:cNvPr>
          <p:cNvGraphicFramePr>
            <a:graphicFrameLocks noGrp="1"/>
          </p:cNvGraphicFramePr>
          <p:nvPr/>
        </p:nvGraphicFramePr>
        <p:xfrm>
          <a:off x="502018" y="3626817"/>
          <a:ext cx="10288874" cy="27937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4822">
                  <a:extLst>
                    <a:ext uri="{9D8B030D-6E8A-4147-A177-3AD203B41FA5}">
                      <a16:colId xmlns:a16="http://schemas.microsoft.com/office/drawing/2014/main" val="2765384178"/>
                    </a:ext>
                  </a:extLst>
                </a:gridCol>
                <a:gridCol w="2534822">
                  <a:extLst>
                    <a:ext uri="{9D8B030D-6E8A-4147-A177-3AD203B41FA5}">
                      <a16:colId xmlns:a16="http://schemas.microsoft.com/office/drawing/2014/main" val="917364073"/>
                    </a:ext>
                  </a:extLst>
                </a:gridCol>
                <a:gridCol w="2609615">
                  <a:extLst>
                    <a:ext uri="{9D8B030D-6E8A-4147-A177-3AD203B41FA5}">
                      <a16:colId xmlns:a16="http://schemas.microsoft.com/office/drawing/2014/main" val="1461493611"/>
                    </a:ext>
                  </a:extLst>
                </a:gridCol>
                <a:gridCol w="2609615">
                  <a:extLst>
                    <a:ext uri="{9D8B030D-6E8A-4147-A177-3AD203B41FA5}">
                      <a16:colId xmlns:a16="http://schemas.microsoft.com/office/drawing/2014/main" val="1959852340"/>
                    </a:ext>
                  </a:extLst>
                </a:gridCol>
              </a:tblGrid>
              <a:tr h="894330">
                <a:tc rowSpan="2"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2000" dirty="0">
                          <a:effectLst/>
                        </a:rPr>
                        <a:t>모델이 예측한 값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622350"/>
                  </a:ext>
                </a:extLst>
              </a:tr>
              <a:tr h="63315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Negative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Positive</a:t>
                      </a:r>
                      <a:endParaRPr lang="ko-KR" sz="20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1000707"/>
                  </a:ext>
                </a:extLst>
              </a:tr>
              <a:tr h="633154"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2000">
                          <a:effectLst/>
                        </a:rPr>
                        <a:t>실제값</a:t>
                      </a:r>
                      <a:endParaRPr lang="ko-KR" sz="20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Negative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effectLst/>
                          <a:latin typeface="+mj-lt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773</a:t>
                      </a:r>
                      <a:endParaRPr lang="ko-KR" sz="2000" dirty="0">
                        <a:effectLst/>
                        <a:latin typeface="+mj-lt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effectLst/>
                          <a:latin typeface="+mj-lt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53</a:t>
                      </a:r>
                      <a:endParaRPr lang="ko-KR" sz="2000" dirty="0">
                        <a:effectLst/>
                        <a:latin typeface="+mj-lt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9115117"/>
                  </a:ext>
                </a:extLst>
              </a:tr>
              <a:tr h="633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Positive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effectLst/>
                          <a:latin typeface="+mj-lt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132</a:t>
                      </a:r>
                      <a:endParaRPr lang="ko-KR" sz="2000" dirty="0">
                        <a:effectLst/>
                        <a:latin typeface="+mj-lt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effectLst/>
                          <a:latin typeface="+mj-lt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842</a:t>
                      </a:r>
                      <a:endParaRPr lang="ko-KR" sz="2000" dirty="0">
                        <a:effectLst/>
                        <a:latin typeface="+mj-lt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6349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736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2062" y="437391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모델구축 및 평가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019" y="49894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C5B413-B9F9-4383-9B4E-54CCC7D8975A}"/>
              </a:ext>
            </a:extLst>
          </p:cNvPr>
          <p:cNvSpPr txBox="1"/>
          <p:nvPr/>
        </p:nvSpPr>
        <p:spPr>
          <a:xfrm>
            <a:off x="1217823" y="997963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Decision Tree</a:t>
            </a:r>
            <a:endParaRPr lang="ko-KR" altLang="en-US" spc="-150" dirty="0">
              <a:solidFill>
                <a:srgbClr val="00002F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7D69B-DC15-401D-A181-CEBCB1347D9D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Decision Tree ROC PR Curve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AAE5809-E336-43BE-92C6-7CD52EE5C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320" y="9606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6DE41E-5E11-48D4-AFFA-4B823ECF4A52}"/>
              </a:ext>
            </a:extLst>
          </p:cNvPr>
          <p:cNvSpPr txBox="1"/>
          <p:nvPr/>
        </p:nvSpPr>
        <p:spPr>
          <a:xfrm>
            <a:off x="1641818" y="5712723"/>
            <a:ext cx="2713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Auc:0.96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3F871F-7B14-4C0C-A1D4-1474B2F055AB}"/>
              </a:ext>
            </a:extLst>
          </p:cNvPr>
          <p:cNvSpPr txBox="1"/>
          <p:nvPr/>
        </p:nvSpPr>
        <p:spPr>
          <a:xfrm>
            <a:off x="7298694" y="5712723"/>
            <a:ext cx="2713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AP:0.97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9866521-622A-4C26-B1D8-FB97C1B356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3316" y="1743219"/>
            <a:ext cx="4772236" cy="359135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E7850D0-77F3-4B3D-A15F-5E69575224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741339"/>
            <a:ext cx="4772236" cy="359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478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B6E301-E202-4C32-A452-9B15518D2B5C}"/>
              </a:ext>
            </a:extLst>
          </p:cNvPr>
          <p:cNvSpPr txBox="1"/>
          <p:nvPr/>
        </p:nvSpPr>
        <p:spPr>
          <a:xfrm>
            <a:off x="872062" y="437391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모델구축 및 평가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13AB75-298D-47DD-B83F-49BA6089E874}"/>
              </a:ext>
            </a:extLst>
          </p:cNvPr>
          <p:cNvSpPr txBox="1"/>
          <p:nvPr/>
        </p:nvSpPr>
        <p:spPr>
          <a:xfrm>
            <a:off x="1217823" y="997963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Decision Tree</a:t>
            </a:r>
            <a:endParaRPr lang="ko-KR" altLang="en-US" spc="-150" dirty="0">
              <a:solidFill>
                <a:srgbClr val="00002F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0165C6-C5A7-4F0A-B7CA-45D8C5CA75E8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Decision Tree Lift Chart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26CBE-58F6-40B5-9F4E-1E7AFDA373A0}"/>
              </a:ext>
            </a:extLst>
          </p:cNvPr>
          <p:cNvSpPr txBox="1"/>
          <p:nvPr/>
        </p:nvSpPr>
        <p:spPr>
          <a:xfrm>
            <a:off x="963656" y="2521059"/>
            <a:ext cx="102646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Decision Tree </a:t>
            </a:r>
            <a:r>
              <a:rPr lang="ko-KR" altLang="en-US" sz="2800" dirty="0"/>
              <a:t>도 </a:t>
            </a:r>
            <a:r>
              <a:rPr lang="ko-KR" altLang="en-US" sz="2800" dirty="0" err="1"/>
              <a:t>이익도표를</a:t>
            </a:r>
            <a:r>
              <a:rPr lang="ko-KR" altLang="en-US" sz="2800" dirty="0"/>
              <a:t> 그려주지 않았다</a:t>
            </a:r>
            <a:r>
              <a:rPr lang="en-US" altLang="ko-KR" sz="2800" dirty="0"/>
              <a:t>. .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이익도표를</a:t>
            </a:r>
            <a:r>
              <a:rPr lang="ko-KR" altLang="en-US" sz="2800" dirty="0"/>
              <a:t> </a:t>
            </a:r>
            <a:r>
              <a:rPr lang="ko-KR" altLang="en-US" sz="2800" dirty="0" err="1"/>
              <a:t>그려주기</a:t>
            </a:r>
            <a:r>
              <a:rPr lang="ko-KR" altLang="en-US" sz="2800" dirty="0"/>
              <a:t> 위해선</a:t>
            </a:r>
            <a:r>
              <a:rPr lang="en-US" altLang="ko-KR" sz="2800" dirty="0"/>
              <a:t> </a:t>
            </a:r>
            <a:r>
              <a:rPr lang="ko-KR" altLang="en-US" sz="2800" dirty="0"/>
              <a:t>관측치들을 모델을 통해 순위를 매겨서 나열해주고 각 구간별로 동일한 관측치의 개수를 가져야 한다</a:t>
            </a:r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  <a:r>
              <a:rPr lang="en-US" altLang="ko-KR" sz="2800" dirty="0"/>
              <a:t>Decision</a:t>
            </a:r>
            <a:r>
              <a:rPr lang="ko-KR" altLang="en-US" sz="2800" dirty="0"/>
              <a:t> </a:t>
            </a:r>
            <a:r>
              <a:rPr lang="en-US" altLang="ko-KR" sz="2800" dirty="0"/>
              <a:t>Tree</a:t>
            </a:r>
            <a:r>
              <a:rPr lang="ko-KR" altLang="en-US" sz="2800" dirty="0"/>
              <a:t>또한 구간별로 동일한 관측치를 가지도록 나열해 줄 수 없다</a:t>
            </a:r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4961F0-F92C-40AC-B705-5EC34F5D035B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A9B78F-BEB3-4A44-96ED-105249D120A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3A35AB-6512-4E51-80C8-2A5742527811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4CC4629-9226-433C-A91F-063A0B7380F3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BACF0C-15F2-486C-B278-6E6196A3ACA0}"/>
              </a:ext>
            </a:extLst>
          </p:cNvPr>
          <p:cNvSpPr txBox="1"/>
          <p:nvPr/>
        </p:nvSpPr>
        <p:spPr>
          <a:xfrm>
            <a:off x="502019" y="49894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249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2062" y="437391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모델구축 및 평가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019" y="49894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7823" y="1023422"/>
            <a:ext cx="2437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Naïve Bayes Classifier</a:t>
            </a:r>
            <a:endParaRPr lang="ko-KR" altLang="en-US" spc="-150" dirty="0">
              <a:solidFill>
                <a:srgbClr val="00002F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FFEC8C-C008-4EC7-8B6D-4FE17B462FAB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Naïve</a:t>
            </a:r>
            <a:r>
              <a:rPr lang="ko-KR" altLang="en-US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 </a:t>
            </a:r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Bayes Classifier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859A0F-7B90-4F27-AF25-751B89D896D0}"/>
              </a:ext>
            </a:extLst>
          </p:cNvPr>
          <p:cNvSpPr txBox="1"/>
          <p:nvPr/>
        </p:nvSpPr>
        <p:spPr>
          <a:xfrm>
            <a:off x="1015274" y="2782669"/>
            <a:ext cx="1002318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800" dirty="0"/>
              <a:t>사용한 </a:t>
            </a:r>
            <a:r>
              <a:rPr lang="en-US" altLang="ko-KR" sz="2800" dirty="0"/>
              <a:t>Naïve Bayes Classifier </a:t>
            </a:r>
            <a:r>
              <a:rPr lang="ko-KR" altLang="en-US" sz="2800" dirty="0"/>
              <a:t>모델</a:t>
            </a:r>
            <a:r>
              <a:rPr lang="en-US" altLang="ko-KR" sz="2800" dirty="0"/>
              <a:t>: Bernoulli </a:t>
            </a:r>
            <a:r>
              <a:rPr lang="ko-KR" altLang="en-US" sz="2800" dirty="0"/>
              <a:t>모델</a:t>
            </a:r>
            <a:endParaRPr lang="en-US" altLang="ko-KR" sz="2800" dirty="0"/>
          </a:p>
          <a:p>
            <a:r>
              <a:rPr lang="ko-KR" altLang="ko-KR" sz="2400" dirty="0" err="1"/>
              <a:t>나이브베이즈</a:t>
            </a:r>
            <a:r>
              <a:rPr lang="ko-KR" altLang="ko-KR" sz="2400" dirty="0"/>
              <a:t> </a:t>
            </a:r>
            <a:r>
              <a:rPr lang="ko-KR" altLang="ko-KR" sz="2400" dirty="0" err="1"/>
              <a:t>모델중</a:t>
            </a:r>
            <a:r>
              <a:rPr lang="ko-KR" altLang="ko-KR" sz="2400" dirty="0"/>
              <a:t> </a:t>
            </a:r>
            <a:r>
              <a:rPr lang="en-US" altLang="ko-KR" sz="2400" dirty="0"/>
              <a:t>Bernoulli</a:t>
            </a:r>
            <a:r>
              <a:rPr lang="ko-KR" altLang="ko-KR" sz="2400" dirty="0"/>
              <a:t>에 기반한 </a:t>
            </a:r>
            <a:r>
              <a:rPr lang="ko-KR" altLang="ko-KR" sz="2400" dirty="0" err="1"/>
              <a:t>나이브</a:t>
            </a:r>
            <a:r>
              <a:rPr lang="ko-KR" altLang="ko-KR" sz="2400" dirty="0"/>
              <a:t> </a:t>
            </a:r>
            <a:r>
              <a:rPr lang="ko-KR" altLang="ko-KR" sz="2400" dirty="0" err="1"/>
              <a:t>베이즈</a:t>
            </a:r>
            <a:r>
              <a:rPr lang="ko-KR" altLang="ko-KR" sz="2400" dirty="0"/>
              <a:t> 분류기를 사용하였다</a:t>
            </a:r>
            <a:r>
              <a:rPr lang="en-US" altLang="ko-KR" sz="2400" dirty="0"/>
              <a:t>.  </a:t>
            </a:r>
            <a:r>
              <a:rPr lang="ko-KR" altLang="ko-KR" sz="2400" dirty="0"/>
              <a:t>더 </a:t>
            </a:r>
            <a:r>
              <a:rPr lang="ko-KR" altLang="ko-KR" sz="2400" dirty="0" err="1"/>
              <a:t>비모수적</a:t>
            </a:r>
            <a:r>
              <a:rPr lang="ko-KR" altLang="ko-KR" sz="2400" dirty="0"/>
              <a:t> 상황에서 활용할 수 있고 우리의 반응변수가 </a:t>
            </a:r>
            <a:r>
              <a:rPr lang="en-US" altLang="ko-KR" sz="2400" dirty="0"/>
              <a:t>0</a:t>
            </a:r>
            <a:r>
              <a:rPr lang="ko-KR" altLang="ko-KR" sz="2400" dirty="0"/>
              <a:t>또는 </a:t>
            </a:r>
            <a:r>
              <a:rPr lang="en-US" altLang="ko-KR" sz="2400" dirty="0"/>
              <a:t>1</a:t>
            </a:r>
            <a:r>
              <a:rPr lang="ko-KR" altLang="ko-KR" sz="2400" dirty="0"/>
              <a:t>이기 때문이다</a:t>
            </a:r>
            <a:r>
              <a:rPr lang="en-US" altLang="ko-KR" sz="2400" dirty="0"/>
              <a:t>.</a:t>
            </a:r>
            <a:endParaRPr lang="ko-KR" altLang="ko-KR" sz="24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02747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2019" y="49894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E6FF54-A700-49F3-946C-36CE59A59249}"/>
              </a:ext>
            </a:extLst>
          </p:cNvPr>
          <p:cNvSpPr txBox="1"/>
          <p:nvPr/>
        </p:nvSpPr>
        <p:spPr>
          <a:xfrm>
            <a:off x="872062" y="437391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모델구축 및 평가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0B5932-18EA-4FF7-9E11-7641D41577C2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Naïve</a:t>
            </a:r>
            <a:r>
              <a:rPr lang="ko-KR" altLang="en-US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 </a:t>
            </a:r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Bayes </a:t>
            </a:r>
            <a:r>
              <a:rPr lang="ko-KR" altLang="en-US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평가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10D966-5C29-4EAE-A9D6-B181847E4CD2}"/>
              </a:ext>
            </a:extLst>
          </p:cNvPr>
          <p:cNvSpPr txBox="1"/>
          <p:nvPr/>
        </p:nvSpPr>
        <p:spPr>
          <a:xfrm>
            <a:off x="671922" y="2265680"/>
            <a:ext cx="5029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정확도</a:t>
            </a:r>
            <a:r>
              <a:rPr lang="en-US" altLang="ko-KR" sz="2800" dirty="0"/>
              <a:t>: 77%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Confusion Matrix: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A9D62D9-A9D9-4AE8-83F0-B9D132188CC0}"/>
              </a:ext>
            </a:extLst>
          </p:cNvPr>
          <p:cNvGraphicFramePr>
            <a:graphicFrameLocks noGrp="1"/>
          </p:cNvGraphicFramePr>
          <p:nvPr/>
        </p:nvGraphicFramePr>
        <p:xfrm>
          <a:off x="502018" y="3626817"/>
          <a:ext cx="10288874" cy="27937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4822">
                  <a:extLst>
                    <a:ext uri="{9D8B030D-6E8A-4147-A177-3AD203B41FA5}">
                      <a16:colId xmlns:a16="http://schemas.microsoft.com/office/drawing/2014/main" val="2765384178"/>
                    </a:ext>
                  </a:extLst>
                </a:gridCol>
                <a:gridCol w="2534822">
                  <a:extLst>
                    <a:ext uri="{9D8B030D-6E8A-4147-A177-3AD203B41FA5}">
                      <a16:colId xmlns:a16="http://schemas.microsoft.com/office/drawing/2014/main" val="917364073"/>
                    </a:ext>
                  </a:extLst>
                </a:gridCol>
                <a:gridCol w="2609615">
                  <a:extLst>
                    <a:ext uri="{9D8B030D-6E8A-4147-A177-3AD203B41FA5}">
                      <a16:colId xmlns:a16="http://schemas.microsoft.com/office/drawing/2014/main" val="1461493611"/>
                    </a:ext>
                  </a:extLst>
                </a:gridCol>
                <a:gridCol w="2609615">
                  <a:extLst>
                    <a:ext uri="{9D8B030D-6E8A-4147-A177-3AD203B41FA5}">
                      <a16:colId xmlns:a16="http://schemas.microsoft.com/office/drawing/2014/main" val="1959852340"/>
                    </a:ext>
                  </a:extLst>
                </a:gridCol>
              </a:tblGrid>
              <a:tr h="894330">
                <a:tc rowSpan="2"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2000" dirty="0">
                          <a:effectLst/>
                        </a:rPr>
                        <a:t>모델이 예측한 값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622350"/>
                  </a:ext>
                </a:extLst>
              </a:tr>
              <a:tr h="63315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Negative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Positive</a:t>
                      </a:r>
                      <a:endParaRPr lang="ko-KR" sz="20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1000707"/>
                  </a:ext>
                </a:extLst>
              </a:tr>
              <a:tr h="633154"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2000">
                          <a:effectLst/>
                        </a:rPr>
                        <a:t>실제값</a:t>
                      </a:r>
                      <a:endParaRPr lang="ko-KR" sz="20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Negative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effectLst/>
                          <a:latin typeface="+mj-lt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632</a:t>
                      </a:r>
                      <a:endParaRPr lang="ko-KR" sz="2000" dirty="0">
                        <a:effectLst/>
                        <a:latin typeface="+mj-lt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effectLst/>
                          <a:latin typeface="+mj-lt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194</a:t>
                      </a:r>
                      <a:endParaRPr lang="ko-KR" sz="2000" dirty="0">
                        <a:effectLst/>
                        <a:latin typeface="+mj-lt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9115117"/>
                  </a:ext>
                </a:extLst>
              </a:tr>
              <a:tr h="633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Positive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effectLst/>
                          <a:latin typeface="+mj-lt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221</a:t>
                      </a:r>
                      <a:endParaRPr lang="ko-KR" sz="2000" dirty="0">
                        <a:effectLst/>
                        <a:latin typeface="+mj-lt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effectLst/>
                          <a:latin typeface="+mj-lt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753</a:t>
                      </a:r>
                      <a:endParaRPr lang="ko-KR" sz="2000" dirty="0">
                        <a:effectLst/>
                        <a:latin typeface="+mj-lt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634908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7FB5C22-A0F3-415A-9F15-A7C6A1A0066E}"/>
              </a:ext>
            </a:extLst>
          </p:cNvPr>
          <p:cNvSpPr txBox="1"/>
          <p:nvPr/>
        </p:nvSpPr>
        <p:spPr>
          <a:xfrm>
            <a:off x="887823" y="1023422"/>
            <a:ext cx="2437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Naïve Bayes Classifier</a:t>
            </a:r>
            <a:endParaRPr lang="ko-KR" altLang="en-US" spc="-150" dirty="0">
              <a:solidFill>
                <a:srgbClr val="00002F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7523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2062" y="437391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모델구축 및 평가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019" y="49894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7D69B-DC15-401D-A181-CEBCB1347D9D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Naïve</a:t>
            </a:r>
            <a:r>
              <a:rPr lang="ko-KR" altLang="en-US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 </a:t>
            </a:r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Bayes ROC PR Curve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AAE5809-E336-43BE-92C6-7CD52EE5C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320" y="9606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6DE41E-5E11-48D4-AFFA-4B823ECF4A52}"/>
              </a:ext>
            </a:extLst>
          </p:cNvPr>
          <p:cNvSpPr txBox="1"/>
          <p:nvPr/>
        </p:nvSpPr>
        <p:spPr>
          <a:xfrm>
            <a:off x="1641818" y="5712723"/>
            <a:ext cx="2713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Auc:0.85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3F871F-7B14-4C0C-A1D4-1474B2F055AB}"/>
              </a:ext>
            </a:extLst>
          </p:cNvPr>
          <p:cNvSpPr txBox="1"/>
          <p:nvPr/>
        </p:nvSpPr>
        <p:spPr>
          <a:xfrm>
            <a:off x="7298694" y="5712723"/>
            <a:ext cx="2713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AP:0.88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DAB2345-9495-4959-B69A-ADB45DE71D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3317" y="1776281"/>
            <a:ext cx="4721876" cy="390342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F6E362C-351B-41A3-9D44-00013284BBA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741339"/>
            <a:ext cx="4721876" cy="397138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76C1456-AD4E-4E4E-9712-F6CADBBC9875}"/>
              </a:ext>
            </a:extLst>
          </p:cNvPr>
          <p:cNvSpPr txBox="1"/>
          <p:nvPr/>
        </p:nvSpPr>
        <p:spPr>
          <a:xfrm>
            <a:off x="887823" y="1023422"/>
            <a:ext cx="2437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Naïve Bayes Classifier</a:t>
            </a:r>
            <a:endParaRPr lang="ko-KR" altLang="en-US" spc="-150" dirty="0">
              <a:solidFill>
                <a:srgbClr val="00002F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5636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2062" y="437391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모델구축 및 평가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019" y="49894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5FE83B-78EF-4C7C-8116-090A087BA70F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Naïve Bayes Lift</a:t>
            </a:r>
            <a:r>
              <a:rPr lang="ko-KR" altLang="en-US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 </a:t>
            </a:r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Chart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FF498-861E-47B6-9252-9916E7C1BC02}"/>
              </a:ext>
            </a:extLst>
          </p:cNvPr>
          <p:cNvSpPr txBox="1"/>
          <p:nvPr/>
        </p:nvSpPr>
        <p:spPr>
          <a:xfrm>
            <a:off x="45568" y="1616700"/>
            <a:ext cx="238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Set </a:t>
            </a:r>
            <a:r>
              <a:rPr lang="ko-KR" altLang="en-US" dirty="0" err="1"/>
              <a:t>이익도표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C19ED0-0923-4B7B-9D41-88BDCFED130B}"/>
              </a:ext>
            </a:extLst>
          </p:cNvPr>
          <p:cNvSpPr txBox="1"/>
          <p:nvPr/>
        </p:nvSpPr>
        <p:spPr>
          <a:xfrm>
            <a:off x="5981446" y="1616700"/>
            <a:ext cx="260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Validation Set </a:t>
            </a:r>
            <a:r>
              <a:rPr lang="ko-KR" altLang="en-US" dirty="0" err="1"/>
              <a:t>이익도표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8254D8-3487-470C-B476-2C2BC9592B90}"/>
              </a:ext>
            </a:extLst>
          </p:cNvPr>
          <p:cNvSpPr txBox="1"/>
          <p:nvPr/>
        </p:nvSpPr>
        <p:spPr>
          <a:xfrm>
            <a:off x="579120" y="5679440"/>
            <a:ext cx="1021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Set, Validation Set </a:t>
            </a:r>
            <a:r>
              <a:rPr lang="ko-KR" altLang="en-US" dirty="0"/>
              <a:t>모두 상위 구간의 </a:t>
            </a:r>
            <a:r>
              <a:rPr lang="en-US" altLang="ko-KR" dirty="0"/>
              <a:t>lift </a:t>
            </a:r>
            <a:r>
              <a:rPr lang="ko-KR" altLang="en-US" dirty="0"/>
              <a:t>값이 높고 하위 구간의 </a:t>
            </a:r>
            <a:r>
              <a:rPr lang="en-US" altLang="ko-KR" dirty="0"/>
              <a:t>lift</a:t>
            </a:r>
            <a:r>
              <a:rPr lang="ko-KR" altLang="en-US" dirty="0"/>
              <a:t>값은 작은 걸로 보아 제대로 모형이 학습되었고 둘의 성능차이도 크지 않은 것으로 보아 과적합도 의심되지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EA0989-F92D-47E6-82E1-7AD49D69F6FA}"/>
              </a:ext>
            </a:extLst>
          </p:cNvPr>
          <p:cNvSpPr txBox="1"/>
          <p:nvPr/>
        </p:nvSpPr>
        <p:spPr>
          <a:xfrm>
            <a:off x="887823" y="1023422"/>
            <a:ext cx="2437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Naïve Bayes Classifier</a:t>
            </a:r>
            <a:endParaRPr lang="ko-KR" altLang="en-US" spc="-150" dirty="0">
              <a:solidFill>
                <a:srgbClr val="00002F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113EA48-8386-4D1E-8377-87D236F947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1182" y="2166057"/>
            <a:ext cx="5400192" cy="307524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317DE46-D691-4CE0-9993-7828583C28E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79599" y="2166061"/>
            <a:ext cx="6028586" cy="307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129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2062" y="437391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모델구축 및 평가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019" y="49894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859A0F-7B90-4F27-AF25-751B89D896D0}"/>
              </a:ext>
            </a:extLst>
          </p:cNvPr>
          <p:cNvSpPr txBox="1"/>
          <p:nvPr/>
        </p:nvSpPr>
        <p:spPr>
          <a:xfrm>
            <a:off x="1015274" y="2782669"/>
            <a:ext cx="1002318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800" dirty="0"/>
              <a:t>Neural Network </a:t>
            </a:r>
            <a:r>
              <a:rPr lang="ko-KR" altLang="en-US" sz="2800" dirty="0" err="1"/>
              <a:t>하이퍼</a:t>
            </a:r>
            <a:r>
              <a:rPr lang="ko-KR" altLang="en-US" sz="2800" dirty="0"/>
              <a:t> 파라미터</a:t>
            </a:r>
            <a:endParaRPr lang="en-US" altLang="ko-KR" sz="2800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sz="2400" dirty="0"/>
              <a:t>Neural Network</a:t>
            </a:r>
            <a:r>
              <a:rPr lang="ko-KR" altLang="en-US" sz="2400" dirty="0"/>
              <a:t>를 학습시킴에 있어서 </a:t>
            </a:r>
            <a:r>
              <a:rPr lang="ko-KR" altLang="en-US" sz="2400" dirty="0" err="1"/>
              <a:t>히든</a:t>
            </a:r>
            <a:r>
              <a:rPr lang="ko-KR" altLang="en-US" sz="2400" dirty="0"/>
              <a:t> 레이어의 개수는 한 개 </a:t>
            </a:r>
            <a:r>
              <a:rPr lang="ko-KR" altLang="en-US" sz="2400" dirty="0" err="1"/>
              <a:t>히든</a:t>
            </a:r>
            <a:r>
              <a:rPr lang="ko-KR" altLang="en-US" sz="2400" dirty="0"/>
              <a:t> 레이어의 노드 개수는 </a:t>
            </a:r>
            <a:r>
              <a:rPr lang="en-US" altLang="ko-KR" sz="2400" dirty="0"/>
              <a:t>128</a:t>
            </a:r>
            <a:r>
              <a:rPr lang="ko-KR" altLang="en-US" sz="2400" dirty="0"/>
              <a:t>개 활성화 함수는 </a:t>
            </a:r>
            <a:r>
              <a:rPr lang="en-US" altLang="ko-KR" sz="2400" dirty="0"/>
              <a:t>RELU</a:t>
            </a:r>
            <a:r>
              <a:rPr lang="ko-KR" altLang="en-US" sz="2400" dirty="0"/>
              <a:t>함수를 사용하였다</a:t>
            </a:r>
            <a:r>
              <a:rPr lang="en-US" altLang="ko-KR" sz="2400" dirty="0"/>
              <a:t>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996B4-3DB2-4B62-B6ED-0B6978A0B666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Comic Sans MS" panose="030F0702030302020204" pitchFamily="66" charset="0"/>
              </a:rPr>
              <a:t>Neural Network Classifier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864E59-1E62-44C0-98F8-FF6735F30942}"/>
              </a:ext>
            </a:extLst>
          </p:cNvPr>
          <p:cNvSpPr txBox="1"/>
          <p:nvPr/>
        </p:nvSpPr>
        <p:spPr>
          <a:xfrm>
            <a:off x="688063" y="1023422"/>
            <a:ext cx="283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Neural Network Classifier</a:t>
            </a:r>
            <a:endParaRPr lang="ko-KR" altLang="en-US" spc="-150" dirty="0">
              <a:solidFill>
                <a:srgbClr val="00002F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824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2019" y="49894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E6FF54-A700-49F3-946C-36CE59A59249}"/>
              </a:ext>
            </a:extLst>
          </p:cNvPr>
          <p:cNvSpPr txBox="1"/>
          <p:nvPr/>
        </p:nvSpPr>
        <p:spPr>
          <a:xfrm>
            <a:off x="872062" y="437391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모델구축 및 평가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0B5932-18EA-4FF7-9E11-7641D41577C2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Comic Sans MS" panose="030F0702030302020204" pitchFamily="66" charset="0"/>
              </a:rPr>
              <a:t>Neural </a:t>
            </a:r>
            <a:r>
              <a:rPr lang="en-US" altLang="ko-KR" sz="4000">
                <a:latin typeface="Comic Sans MS" panose="030F0702030302020204" pitchFamily="66" charset="0"/>
              </a:rPr>
              <a:t>Network </a:t>
            </a:r>
            <a:r>
              <a:rPr lang="ko-KR" altLang="en-US" sz="4000" dirty="0">
                <a:latin typeface="Comic Sans MS" panose="030F0702030302020204" pitchFamily="66" charset="0"/>
              </a:rPr>
              <a:t>평가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10D966-5C29-4EAE-A9D6-B181847E4CD2}"/>
              </a:ext>
            </a:extLst>
          </p:cNvPr>
          <p:cNvSpPr txBox="1"/>
          <p:nvPr/>
        </p:nvSpPr>
        <p:spPr>
          <a:xfrm>
            <a:off x="671922" y="2265680"/>
            <a:ext cx="5029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정확도</a:t>
            </a:r>
            <a:r>
              <a:rPr lang="en-US" altLang="ko-KR" sz="2800" dirty="0"/>
              <a:t>: 93%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Confusion Matrix: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A9D62D9-A9D9-4AE8-83F0-B9D132188CC0}"/>
              </a:ext>
            </a:extLst>
          </p:cNvPr>
          <p:cNvGraphicFramePr>
            <a:graphicFrameLocks noGrp="1"/>
          </p:cNvGraphicFramePr>
          <p:nvPr/>
        </p:nvGraphicFramePr>
        <p:xfrm>
          <a:off x="502018" y="3626817"/>
          <a:ext cx="10288874" cy="27937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4822">
                  <a:extLst>
                    <a:ext uri="{9D8B030D-6E8A-4147-A177-3AD203B41FA5}">
                      <a16:colId xmlns:a16="http://schemas.microsoft.com/office/drawing/2014/main" val="2765384178"/>
                    </a:ext>
                  </a:extLst>
                </a:gridCol>
                <a:gridCol w="2534822">
                  <a:extLst>
                    <a:ext uri="{9D8B030D-6E8A-4147-A177-3AD203B41FA5}">
                      <a16:colId xmlns:a16="http://schemas.microsoft.com/office/drawing/2014/main" val="917364073"/>
                    </a:ext>
                  </a:extLst>
                </a:gridCol>
                <a:gridCol w="2609615">
                  <a:extLst>
                    <a:ext uri="{9D8B030D-6E8A-4147-A177-3AD203B41FA5}">
                      <a16:colId xmlns:a16="http://schemas.microsoft.com/office/drawing/2014/main" val="1461493611"/>
                    </a:ext>
                  </a:extLst>
                </a:gridCol>
                <a:gridCol w="2609615">
                  <a:extLst>
                    <a:ext uri="{9D8B030D-6E8A-4147-A177-3AD203B41FA5}">
                      <a16:colId xmlns:a16="http://schemas.microsoft.com/office/drawing/2014/main" val="1959852340"/>
                    </a:ext>
                  </a:extLst>
                </a:gridCol>
              </a:tblGrid>
              <a:tr h="894330">
                <a:tc rowSpan="2"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2000" dirty="0">
                          <a:effectLst/>
                        </a:rPr>
                        <a:t>모델이 예측한 값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622350"/>
                  </a:ext>
                </a:extLst>
              </a:tr>
              <a:tr h="63315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Negative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Positive</a:t>
                      </a:r>
                      <a:endParaRPr lang="ko-KR" sz="20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1000707"/>
                  </a:ext>
                </a:extLst>
              </a:tr>
              <a:tr h="633154"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2000">
                          <a:effectLst/>
                        </a:rPr>
                        <a:t>실제값</a:t>
                      </a:r>
                      <a:endParaRPr lang="ko-KR" sz="20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Negative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effectLst/>
                          <a:latin typeface="+mj-lt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758</a:t>
                      </a:r>
                      <a:endParaRPr lang="ko-KR" sz="2000" dirty="0">
                        <a:effectLst/>
                        <a:latin typeface="+mj-lt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effectLst/>
                          <a:latin typeface="+mj-lt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68</a:t>
                      </a:r>
                      <a:endParaRPr lang="ko-KR" sz="2000" dirty="0">
                        <a:effectLst/>
                        <a:latin typeface="+mj-lt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9115117"/>
                  </a:ext>
                </a:extLst>
              </a:tr>
              <a:tr h="633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Positive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effectLst/>
                          <a:latin typeface="+mj-lt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54</a:t>
                      </a:r>
                      <a:endParaRPr lang="ko-KR" sz="2000" dirty="0">
                        <a:effectLst/>
                        <a:latin typeface="+mj-lt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effectLst/>
                          <a:latin typeface="+mj-lt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920</a:t>
                      </a:r>
                      <a:endParaRPr lang="ko-KR" sz="2000" dirty="0">
                        <a:effectLst/>
                        <a:latin typeface="+mj-lt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634908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7FB5C22-A0F3-415A-9F15-A7C6A1A0066E}"/>
              </a:ext>
            </a:extLst>
          </p:cNvPr>
          <p:cNvSpPr txBox="1"/>
          <p:nvPr/>
        </p:nvSpPr>
        <p:spPr>
          <a:xfrm>
            <a:off x="688063" y="1023422"/>
            <a:ext cx="283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Neural Network Classifier</a:t>
            </a:r>
            <a:endParaRPr lang="ko-KR" altLang="en-US" spc="-150" dirty="0">
              <a:solidFill>
                <a:srgbClr val="00002F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156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데이터셋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2858" y="498947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75556" y="648837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US Airline Passenger Satisfaction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64547" y="100278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변수 설명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C1B63D-0EF9-49FC-A777-BFE6DD33A45D}"/>
              </a:ext>
            </a:extLst>
          </p:cNvPr>
          <p:cNvSpPr txBox="1"/>
          <p:nvPr/>
        </p:nvSpPr>
        <p:spPr>
          <a:xfrm>
            <a:off x="654319" y="1733001"/>
            <a:ext cx="10883359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분류변수</a:t>
            </a:r>
            <a:r>
              <a:rPr lang="en-US" altLang="ko-KR" sz="32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 -&gt; “Satisfied” or “Neutral or dissatisfied”</a:t>
            </a:r>
            <a:endParaRPr lang="ko-KR" altLang="en-US" sz="3200" spc="-150" dirty="0">
              <a:solidFill>
                <a:srgbClr val="8DBABD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C0BD4E-C95D-41CB-B33E-29AFD941F991}"/>
              </a:ext>
            </a:extLst>
          </p:cNvPr>
          <p:cNvSpPr txBox="1"/>
          <p:nvPr/>
        </p:nvSpPr>
        <p:spPr>
          <a:xfrm>
            <a:off x="654319" y="2610227"/>
            <a:ext cx="10883359" cy="584775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chemeClr val="bg1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속성 변수 </a:t>
            </a:r>
            <a:r>
              <a:rPr lang="en-US" altLang="ko-KR" sz="3200" spc="-150" dirty="0">
                <a:solidFill>
                  <a:schemeClr val="bg1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22</a:t>
            </a:r>
            <a:r>
              <a:rPr lang="ko-KR" altLang="en-US" sz="3200" spc="-150" dirty="0">
                <a:solidFill>
                  <a:schemeClr val="bg1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55704B-F265-48E0-AC58-161CFEB5811F}"/>
              </a:ext>
            </a:extLst>
          </p:cNvPr>
          <p:cNvSpPr txBox="1"/>
          <p:nvPr/>
        </p:nvSpPr>
        <p:spPr>
          <a:xfrm>
            <a:off x="654319" y="3321060"/>
            <a:ext cx="5192299" cy="584775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chemeClr val="bg1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범주형 변수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CFE5C4-1025-4C20-816F-76E01DBFB9C8}"/>
              </a:ext>
            </a:extLst>
          </p:cNvPr>
          <p:cNvSpPr txBox="1"/>
          <p:nvPr/>
        </p:nvSpPr>
        <p:spPr>
          <a:xfrm>
            <a:off x="654318" y="4030746"/>
            <a:ext cx="5192299" cy="2246769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• </a:t>
            </a:r>
            <a:r>
              <a:rPr lang="ko-KR" altLang="en-US" sz="2800" spc="-150" dirty="0">
                <a:solidFill>
                  <a:schemeClr val="bg1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성별</a:t>
            </a:r>
            <a:endParaRPr lang="en-US" altLang="ko-KR" sz="2800" spc="-150" dirty="0">
              <a:solidFill>
                <a:schemeClr val="bg1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  <a:p>
            <a:pPr algn="ctr"/>
            <a:r>
              <a:rPr lang="ko-KR" altLang="en-US" sz="28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• </a:t>
            </a:r>
            <a:r>
              <a:rPr lang="ko-KR" altLang="en-US" sz="2800" spc="-150" dirty="0">
                <a:solidFill>
                  <a:schemeClr val="bg1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고객정보</a:t>
            </a:r>
            <a:r>
              <a:rPr lang="en-US" altLang="ko-KR" sz="2800" spc="-150" dirty="0">
                <a:solidFill>
                  <a:schemeClr val="bg1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(</a:t>
            </a:r>
            <a:r>
              <a:rPr lang="ko-KR" altLang="en-US" sz="2800" spc="-150" dirty="0" err="1">
                <a:solidFill>
                  <a:schemeClr val="bg1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로얄여부</a:t>
            </a:r>
            <a:r>
              <a:rPr lang="en-US" altLang="ko-KR" sz="2800" spc="-150" dirty="0">
                <a:solidFill>
                  <a:schemeClr val="bg1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, </a:t>
            </a:r>
            <a:r>
              <a:rPr lang="ko-KR" altLang="en-US" sz="2800" spc="-150" dirty="0">
                <a:solidFill>
                  <a:schemeClr val="bg1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여행목적</a:t>
            </a:r>
            <a:r>
              <a:rPr lang="en-US" altLang="ko-KR" sz="2800" spc="-150" dirty="0">
                <a:solidFill>
                  <a:schemeClr val="bg1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, </a:t>
            </a:r>
          </a:p>
          <a:p>
            <a:pPr algn="ctr"/>
            <a:r>
              <a:rPr lang="ko-KR" altLang="en-US" sz="2800" spc="-150" dirty="0">
                <a:solidFill>
                  <a:schemeClr val="bg1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좌석유형</a:t>
            </a:r>
            <a:r>
              <a:rPr lang="en-US" altLang="ko-KR" sz="2800" spc="-150" dirty="0">
                <a:solidFill>
                  <a:schemeClr val="bg1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)</a:t>
            </a:r>
          </a:p>
          <a:p>
            <a:pPr algn="ctr"/>
            <a:r>
              <a:rPr lang="ko-KR" altLang="en-US" sz="28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• </a:t>
            </a:r>
            <a:r>
              <a:rPr lang="en-US" altLang="ko-KR" sz="2800" spc="-150" dirty="0">
                <a:solidFill>
                  <a:schemeClr val="bg1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14</a:t>
            </a:r>
            <a:r>
              <a:rPr lang="ko-KR" altLang="en-US" sz="2800" spc="-150" dirty="0">
                <a:solidFill>
                  <a:schemeClr val="bg1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개의 설문문항</a:t>
            </a:r>
            <a:r>
              <a:rPr lang="en-US" altLang="ko-KR" sz="2800" spc="-150" dirty="0">
                <a:solidFill>
                  <a:schemeClr val="bg1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(0~5)</a:t>
            </a:r>
          </a:p>
          <a:p>
            <a:pPr algn="ctr"/>
            <a:r>
              <a:rPr lang="en-US" altLang="ko-KR" sz="2800" spc="-150" dirty="0">
                <a:solidFill>
                  <a:schemeClr val="bg1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(0</a:t>
            </a:r>
            <a:r>
              <a:rPr lang="ko-KR" altLang="en-US" sz="2800" spc="-150" dirty="0">
                <a:solidFill>
                  <a:schemeClr val="bg1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은 매우 불만족</a:t>
            </a:r>
            <a:r>
              <a:rPr lang="en-US" altLang="ko-KR" sz="2800" spc="-150" dirty="0">
                <a:solidFill>
                  <a:schemeClr val="bg1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, 5</a:t>
            </a:r>
            <a:r>
              <a:rPr lang="ko-KR" altLang="en-US" sz="2800" spc="-150" dirty="0">
                <a:solidFill>
                  <a:schemeClr val="bg1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는 </a:t>
            </a:r>
            <a:r>
              <a:rPr lang="ko-KR" altLang="en-US" sz="2800" spc="-150" dirty="0" err="1">
                <a:solidFill>
                  <a:schemeClr val="bg1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매우만족</a:t>
            </a:r>
            <a:r>
              <a:rPr lang="en-US" altLang="ko-KR" sz="2800" spc="-150" dirty="0">
                <a:solidFill>
                  <a:schemeClr val="bg1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B9A1EA-6D87-49E4-B310-C3109539C846}"/>
              </a:ext>
            </a:extLst>
          </p:cNvPr>
          <p:cNvSpPr txBox="1"/>
          <p:nvPr/>
        </p:nvSpPr>
        <p:spPr>
          <a:xfrm>
            <a:off x="6345379" y="3320486"/>
            <a:ext cx="5192299" cy="584775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chemeClr val="bg1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연속형 변수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69B9FA-89B7-4599-A41F-4577FEA8B99A}"/>
              </a:ext>
            </a:extLst>
          </p:cNvPr>
          <p:cNvSpPr txBox="1"/>
          <p:nvPr/>
        </p:nvSpPr>
        <p:spPr>
          <a:xfrm>
            <a:off x="6345379" y="4030746"/>
            <a:ext cx="5192299" cy="1815882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• </a:t>
            </a:r>
            <a:r>
              <a:rPr lang="ko-KR" altLang="en-US" sz="2800" spc="-150" dirty="0">
                <a:solidFill>
                  <a:schemeClr val="bg1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나이</a:t>
            </a:r>
            <a:endParaRPr lang="en-US" altLang="ko-KR" sz="2800" spc="-150" dirty="0">
              <a:solidFill>
                <a:schemeClr val="bg1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  <a:p>
            <a:pPr algn="ctr"/>
            <a:r>
              <a:rPr lang="ko-KR" altLang="en-US" sz="28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• </a:t>
            </a:r>
            <a:r>
              <a:rPr lang="ko-KR" altLang="en-US" sz="2800" spc="-150" dirty="0">
                <a:solidFill>
                  <a:schemeClr val="bg1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비행거리</a:t>
            </a:r>
            <a:endParaRPr lang="en-US" altLang="ko-KR" sz="2800" spc="-150" dirty="0">
              <a:solidFill>
                <a:schemeClr val="bg1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  <a:p>
            <a:pPr algn="ctr"/>
            <a:r>
              <a:rPr lang="ko-KR" altLang="en-US" sz="28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• </a:t>
            </a:r>
            <a:r>
              <a:rPr lang="ko-KR" altLang="en-US" sz="2800" spc="-150" dirty="0">
                <a:solidFill>
                  <a:schemeClr val="bg1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출발 지연시간</a:t>
            </a:r>
            <a:endParaRPr lang="en-US" altLang="ko-KR" sz="2800" spc="-150" dirty="0">
              <a:solidFill>
                <a:schemeClr val="bg1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  <a:p>
            <a:pPr algn="ctr"/>
            <a:r>
              <a:rPr lang="ko-KR" altLang="en-US" sz="2800" dirty="0">
                <a:latin typeface="Tahoma" panose="020B0604030504040204" pitchFamily="34" charset="0"/>
                <a:ea typeface="나눔스퀘어 Bold" panose="020B0600000101010101" pitchFamily="50" charset="-127"/>
                <a:cs typeface="Tahoma" panose="020B0604030504040204" pitchFamily="34" charset="0"/>
              </a:rPr>
              <a:t>• </a:t>
            </a:r>
            <a:r>
              <a:rPr lang="ko-KR" altLang="en-US" sz="2800" spc="-150" dirty="0">
                <a:solidFill>
                  <a:schemeClr val="bg1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도착 지연시간</a:t>
            </a:r>
            <a:endParaRPr lang="en-US" altLang="ko-KR" sz="2800" spc="-150" dirty="0">
              <a:solidFill>
                <a:schemeClr val="bg1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2486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2062" y="437391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모델구축 및 평가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019" y="49894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7D69B-DC15-401D-A181-CEBCB1347D9D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Neural Network ROC PR Curve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AAE5809-E336-43BE-92C6-7CD52EE5C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320" y="9606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6DE41E-5E11-48D4-AFFA-4B823ECF4A52}"/>
              </a:ext>
            </a:extLst>
          </p:cNvPr>
          <p:cNvSpPr txBox="1"/>
          <p:nvPr/>
        </p:nvSpPr>
        <p:spPr>
          <a:xfrm>
            <a:off x="1641818" y="5712723"/>
            <a:ext cx="2713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Auc:0.98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3F871F-7B14-4C0C-A1D4-1474B2F055AB}"/>
              </a:ext>
            </a:extLst>
          </p:cNvPr>
          <p:cNvSpPr txBox="1"/>
          <p:nvPr/>
        </p:nvSpPr>
        <p:spPr>
          <a:xfrm>
            <a:off x="7298694" y="5712723"/>
            <a:ext cx="2713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AP:0.99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6C1456-AD4E-4E4E-9712-F6CADBBC9875}"/>
              </a:ext>
            </a:extLst>
          </p:cNvPr>
          <p:cNvSpPr txBox="1"/>
          <p:nvPr/>
        </p:nvSpPr>
        <p:spPr>
          <a:xfrm>
            <a:off x="688058" y="1023422"/>
            <a:ext cx="283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Neural Network Classifier</a:t>
            </a:r>
            <a:endParaRPr lang="ko-KR" altLang="en-US" spc="-150" dirty="0">
              <a:solidFill>
                <a:srgbClr val="00002F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B09AF18-7D43-4C1F-AC19-5280817F07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8767" y="1866312"/>
            <a:ext cx="4895509" cy="380766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DCEE8DE-3DA0-47FA-9D9A-88E4FC7824C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34381" y="1801539"/>
            <a:ext cx="4841952" cy="387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874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2062" y="437391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모델구축 및 평가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019" y="49894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5FE83B-78EF-4C7C-8116-090A087BA70F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Neural Network Lift</a:t>
            </a:r>
            <a:r>
              <a:rPr lang="ko-KR" altLang="en-US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 </a:t>
            </a:r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Chart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FF498-861E-47B6-9252-9916E7C1BC02}"/>
              </a:ext>
            </a:extLst>
          </p:cNvPr>
          <p:cNvSpPr txBox="1"/>
          <p:nvPr/>
        </p:nvSpPr>
        <p:spPr>
          <a:xfrm>
            <a:off x="45568" y="1616700"/>
            <a:ext cx="238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Set </a:t>
            </a:r>
            <a:r>
              <a:rPr lang="ko-KR" altLang="en-US" dirty="0" err="1"/>
              <a:t>이익도표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C19ED0-0923-4B7B-9D41-88BDCFED130B}"/>
              </a:ext>
            </a:extLst>
          </p:cNvPr>
          <p:cNvSpPr txBox="1"/>
          <p:nvPr/>
        </p:nvSpPr>
        <p:spPr>
          <a:xfrm>
            <a:off x="5981446" y="1616700"/>
            <a:ext cx="260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Validation Set </a:t>
            </a:r>
            <a:r>
              <a:rPr lang="ko-KR" altLang="en-US" dirty="0" err="1"/>
              <a:t>이익도표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8254D8-3487-470C-B476-2C2BC9592B90}"/>
              </a:ext>
            </a:extLst>
          </p:cNvPr>
          <p:cNvSpPr txBox="1"/>
          <p:nvPr/>
        </p:nvSpPr>
        <p:spPr>
          <a:xfrm>
            <a:off x="579120" y="5679440"/>
            <a:ext cx="1021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Set, Validation Set </a:t>
            </a:r>
            <a:r>
              <a:rPr lang="ko-KR" altLang="en-US" dirty="0"/>
              <a:t>모두 상위 구간의 </a:t>
            </a:r>
            <a:r>
              <a:rPr lang="en-US" altLang="ko-KR" dirty="0"/>
              <a:t>lift </a:t>
            </a:r>
            <a:r>
              <a:rPr lang="ko-KR" altLang="en-US" dirty="0"/>
              <a:t>값이 높고 하위 구간의 </a:t>
            </a:r>
            <a:r>
              <a:rPr lang="en-US" altLang="ko-KR" dirty="0"/>
              <a:t>lift</a:t>
            </a:r>
            <a:r>
              <a:rPr lang="ko-KR" altLang="en-US" dirty="0"/>
              <a:t>값은 작은 걸로 보아 제대로 모형이 학습되었고 둘의 성능차이도 크지 않은 것으로 보아 과적합도 의심되지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EA0989-F92D-47E6-82E1-7AD49D69F6FA}"/>
              </a:ext>
            </a:extLst>
          </p:cNvPr>
          <p:cNvSpPr txBox="1"/>
          <p:nvPr/>
        </p:nvSpPr>
        <p:spPr>
          <a:xfrm>
            <a:off x="688058" y="1023422"/>
            <a:ext cx="283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Neural Network Classifier</a:t>
            </a:r>
            <a:endParaRPr lang="ko-KR" altLang="en-US" spc="-150" dirty="0">
              <a:solidFill>
                <a:srgbClr val="00002F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E95780E-03B5-42C8-AE9D-637CFCBB18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382" y="2166060"/>
            <a:ext cx="5707818" cy="307523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B63A857-022C-4BD5-B139-A45E170B279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81446" y="2166059"/>
            <a:ext cx="6103435" cy="307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142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3EDA0C-9359-4103-AFFD-A4F7D87D804E}"/>
              </a:ext>
            </a:extLst>
          </p:cNvPr>
          <p:cNvSpPr txBox="1"/>
          <p:nvPr/>
        </p:nvSpPr>
        <p:spPr>
          <a:xfrm>
            <a:off x="669984" y="1915064"/>
            <a:ext cx="10852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400" dirty="0" err="1"/>
              <a:t>배깅</a:t>
            </a:r>
            <a:r>
              <a:rPr lang="en-US" altLang="ko-KR" sz="2400" dirty="0"/>
              <a:t>: </a:t>
            </a:r>
            <a:r>
              <a:rPr lang="ko-KR" altLang="en-US" sz="2400" dirty="0"/>
              <a:t>주어진 데이터에 대해서 여러 개의 </a:t>
            </a:r>
            <a:r>
              <a:rPr lang="ko-KR" altLang="en-US" sz="2400" dirty="0" err="1"/>
              <a:t>붓스트랩</a:t>
            </a:r>
            <a:r>
              <a:rPr lang="ko-KR" altLang="en-US" sz="2400" dirty="0"/>
              <a:t> 자료를 생성하고 각 </a:t>
            </a:r>
            <a:r>
              <a:rPr lang="ko-KR" altLang="en-US" sz="2400" dirty="0" err="1"/>
              <a:t>붓스트랩</a:t>
            </a:r>
            <a:r>
              <a:rPr lang="ko-KR" altLang="en-US" sz="2400" dirty="0"/>
              <a:t> 자료를 모델링 </a:t>
            </a:r>
            <a:r>
              <a:rPr lang="ko-KR" altLang="en-US" sz="2400" dirty="0" err="1"/>
              <a:t>한후</a:t>
            </a:r>
            <a:r>
              <a:rPr lang="ko-KR" altLang="en-US" sz="2400" dirty="0"/>
              <a:t> 결합하여 최종의 예측 모형을 </a:t>
            </a:r>
            <a:r>
              <a:rPr lang="ko-KR" altLang="en-US" sz="2400" dirty="0" err="1"/>
              <a:t>만듬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r>
              <a:rPr lang="en-US" altLang="ko-KR" sz="2400" dirty="0"/>
              <a:t>   =&gt;Random Forest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44355-19A6-4CA2-AC06-21A3BDC0FC13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Bagging vs Boosting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91ED7B-69D3-4E9D-A14C-DE18E7B9A366}"/>
              </a:ext>
            </a:extLst>
          </p:cNvPr>
          <p:cNvSpPr txBox="1"/>
          <p:nvPr/>
        </p:nvSpPr>
        <p:spPr>
          <a:xfrm>
            <a:off x="613995" y="3742608"/>
            <a:ext cx="10852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400" dirty="0" err="1"/>
              <a:t>부스팅</a:t>
            </a:r>
            <a:r>
              <a:rPr lang="en-US" altLang="ko-KR" sz="2400" dirty="0"/>
              <a:t>: </a:t>
            </a:r>
            <a:r>
              <a:rPr lang="ko-KR" altLang="en-US" sz="2400" dirty="0"/>
              <a:t>하나의 모델을 만들고 잘못 분류된 관측치에 집중해 새로운 분류규칙을 만드는 단계를 반복</a:t>
            </a:r>
            <a:endParaRPr lang="en-US" altLang="ko-KR" sz="2400" dirty="0"/>
          </a:p>
          <a:p>
            <a:r>
              <a:rPr lang="en-US" altLang="ko-KR" sz="2400" dirty="0"/>
              <a:t>    =&gt;AdaBoost, Gradient Boost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242966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2062" y="437391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모델구축 및 평가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019" y="49894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859A0F-7B90-4F27-AF25-751B89D896D0}"/>
              </a:ext>
            </a:extLst>
          </p:cNvPr>
          <p:cNvSpPr txBox="1"/>
          <p:nvPr/>
        </p:nvSpPr>
        <p:spPr>
          <a:xfrm>
            <a:off x="1015274" y="2782669"/>
            <a:ext cx="100231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800" dirty="0"/>
              <a:t>Random Forest</a:t>
            </a:r>
            <a:r>
              <a:rPr lang="ko-KR" altLang="en-US" sz="2800" dirty="0"/>
              <a:t>의 </a:t>
            </a:r>
            <a:r>
              <a:rPr lang="ko-KR" altLang="en-US" sz="2800" dirty="0" err="1"/>
              <a:t>하이퍼</a:t>
            </a:r>
            <a:r>
              <a:rPr lang="ko-KR" altLang="en-US" sz="2800" dirty="0"/>
              <a:t> 파라미터</a:t>
            </a:r>
            <a:r>
              <a:rPr lang="en-US" altLang="ko-KR" sz="2800" dirty="0"/>
              <a:t>: </a:t>
            </a:r>
            <a:r>
              <a:rPr lang="ko-KR" altLang="en-US" sz="2800" dirty="0"/>
              <a:t>트리의 깊이</a:t>
            </a:r>
            <a:r>
              <a:rPr lang="en-US" altLang="ko-KR" sz="2800" dirty="0"/>
              <a:t>=&gt;7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Cross-Validation</a:t>
            </a:r>
            <a:r>
              <a:rPr lang="ko-KR" altLang="en-US" dirty="0"/>
              <a:t>을 통한 </a:t>
            </a:r>
            <a:r>
              <a:rPr lang="en-US" altLang="ko-KR" dirty="0"/>
              <a:t>Grid Search </a:t>
            </a:r>
            <a:r>
              <a:rPr lang="ko-KR" altLang="en-US" dirty="0"/>
              <a:t>를 통해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튜닝을 한 결과 </a:t>
            </a:r>
            <a:r>
              <a:rPr lang="ko-KR" altLang="en-US" dirty="0" err="1"/>
              <a:t>랜덤포레스트를</a:t>
            </a:r>
            <a:r>
              <a:rPr lang="ko-KR" altLang="en-US" dirty="0"/>
              <a:t> 이루는 트리 하나하나의 깊이로 </a:t>
            </a:r>
            <a:r>
              <a:rPr lang="en-US" altLang="ko-KR" dirty="0"/>
              <a:t>7</a:t>
            </a:r>
            <a:r>
              <a:rPr lang="ko-KR" altLang="en-US" dirty="0"/>
              <a:t>을 </a:t>
            </a:r>
            <a:r>
              <a:rPr lang="ko-KR" altLang="en-US" dirty="0" err="1"/>
              <a:t>사용하는것이</a:t>
            </a:r>
            <a:r>
              <a:rPr lang="ko-KR" altLang="en-US" dirty="0"/>
              <a:t> </a:t>
            </a:r>
            <a:r>
              <a:rPr lang="ko-KR" altLang="en-US" dirty="0" err="1"/>
              <a:t>최적값임을</a:t>
            </a:r>
            <a:r>
              <a:rPr lang="ko-KR" altLang="en-US" dirty="0"/>
              <a:t> 구했다 </a:t>
            </a:r>
            <a:r>
              <a:rPr lang="en-US" altLang="ko-KR" dirty="0"/>
              <a:t>. </a:t>
            </a:r>
            <a:r>
              <a:rPr lang="ko-KR" altLang="en-US" dirty="0"/>
              <a:t>따라서 모델을 </a:t>
            </a:r>
            <a:r>
              <a:rPr lang="ko-KR" altLang="en-US" dirty="0" err="1"/>
              <a:t>학습시킬때</a:t>
            </a:r>
            <a:r>
              <a:rPr lang="ko-KR" altLang="en-US" dirty="0"/>
              <a:t> </a:t>
            </a:r>
            <a:r>
              <a:rPr lang="en-US" altLang="ko-KR" dirty="0" err="1"/>
              <a:t>max_depth</a:t>
            </a:r>
            <a:r>
              <a:rPr lang="en-US" altLang="ko-KR" dirty="0"/>
              <a:t>=7</a:t>
            </a:r>
            <a:r>
              <a:rPr lang="ko-KR" altLang="en-US" dirty="0"/>
              <a:t>으로 고정시켜 놓고 학습시켰다</a:t>
            </a:r>
            <a:r>
              <a:rPr lang="en-US" altLang="ko-KR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996B4-3DB2-4B62-B6ED-0B6978A0B666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Random Forest Classifier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864E59-1E62-44C0-98F8-FF6735F30942}"/>
              </a:ext>
            </a:extLst>
          </p:cNvPr>
          <p:cNvSpPr txBox="1"/>
          <p:nvPr/>
        </p:nvSpPr>
        <p:spPr>
          <a:xfrm>
            <a:off x="721405" y="1023422"/>
            <a:ext cx="277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Random Forest Classifier</a:t>
            </a:r>
            <a:endParaRPr lang="ko-KR" altLang="en-US" spc="-150" dirty="0">
              <a:solidFill>
                <a:srgbClr val="00002F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9461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2019" y="49894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E6FF54-A700-49F3-946C-36CE59A59249}"/>
              </a:ext>
            </a:extLst>
          </p:cNvPr>
          <p:cNvSpPr txBox="1"/>
          <p:nvPr/>
        </p:nvSpPr>
        <p:spPr>
          <a:xfrm>
            <a:off x="872062" y="437391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모델구축 및 평가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0B5932-18EA-4FF7-9E11-7641D41577C2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Comic Sans MS" panose="030F0702030302020204" pitchFamily="66" charset="0"/>
              </a:rPr>
              <a:t>Random Forest </a:t>
            </a:r>
            <a:r>
              <a:rPr lang="ko-KR" altLang="en-US" sz="4000" dirty="0">
                <a:latin typeface="Comic Sans MS" panose="030F0702030302020204" pitchFamily="66" charset="0"/>
              </a:rPr>
              <a:t>평가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10D966-5C29-4EAE-A9D6-B181847E4CD2}"/>
              </a:ext>
            </a:extLst>
          </p:cNvPr>
          <p:cNvSpPr txBox="1"/>
          <p:nvPr/>
        </p:nvSpPr>
        <p:spPr>
          <a:xfrm>
            <a:off x="671922" y="2265680"/>
            <a:ext cx="5029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정확도</a:t>
            </a:r>
            <a:r>
              <a:rPr lang="en-US" altLang="ko-KR" sz="2800" dirty="0"/>
              <a:t>: 91%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Confusion Matrix: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A9D62D9-A9D9-4AE8-83F0-B9D132188CC0}"/>
              </a:ext>
            </a:extLst>
          </p:cNvPr>
          <p:cNvGraphicFramePr>
            <a:graphicFrameLocks noGrp="1"/>
          </p:cNvGraphicFramePr>
          <p:nvPr/>
        </p:nvGraphicFramePr>
        <p:xfrm>
          <a:off x="502018" y="3626817"/>
          <a:ext cx="10288874" cy="27937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4822">
                  <a:extLst>
                    <a:ext uri="{9D8B030D-6E8A-4147-A177-3AD203B41FA5}">
                      <a16:colId xmlns:a16="http://schemas.microsoft.com/office/drawing/2014/main" val="2765384178"/>
                    </a:ext>
                  </a:extLst>
                </a:gridCol>
                <a:gridCol w="2534822">
                  <a:extLst>
                    <a:ext uri="{9D8B030D-6E8A-4147-A177-3AD203B41FA5}">
                      <a16:colId xmlns:a16="http://schemas.microsoft.com/office/drawing/2014/main" val="917364073"/>
                    </a:ext>
                  </a:extLst>
                </a:gridCol>
                <a:gridCol w="2609615">
                  <a:extLst>
                    <a:ext uri="{9D8B030D-6E8A-4147-A177-3AD203B41FA5}">
                      <a16:colId xmlns:a16="http://schemas.microsoft.com/office/drawing/2014/main" val="1461493611"/>
                    </a:ext>
                  </a:extLst>
                </a:gridCol>
                <a:gridCol w="2609615">
                  <a:extLst>
                    <a:ext uri="{9D8B030D-6E8A-4147-A177-3AD203B41FA5}">
                      <a16:colId xmlns:a16="http://schemas.microsoft.com/office/drawing/2014/main" val="1959852340"/>
                    </a:ext>
                  </a:extLst>
                </a:gridCol>
              </a:tblGrid>
              <a:tr h="894330">
                <a:tc rowSpan="2"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2000" dirty="0">
                          <a:effectLst/>
                        </a:rPr>
                        <a:t>모델이 예측한 값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622350"/>
                  </a:ext>
                </a:extLst>
              </a:tr>
              <a:tr h="63315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Negative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Positive</a:t>
                      </a:r>
                      <a:endParaRPr lang="ko-KR" sz="20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1000707"/>
                  </a:ext>
                </a:extLst>
              </a:tr>
              <a:tr h="633154"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2000">
                          <a:effectLst/>
                        </a:rPr>
                        <a:t>실제값</a:t>
                      </a:r>
                      <a:endParaRPr lang="ko-KR" sz="20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Negative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effectLst/>
                          <a:latin typeface="+mj-lt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753</a:t>
                      </a:r>
                      <a:endParaRPr lang="ko-KR" sz="2000" dirty="0">
                        <a:effectLst/>
                        <a:latin typeface="+mj-lt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effectLst/>
                          <a:latin typeface="+mj-lt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73</a:t>
                      </a:r>
                      <a:endParaRPr lang="ko-KR" sz="2000" dirty="0">
                        <a:effectLst/>
                        <a:latin typeface="+mj-lt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9115117"/>
                  </a:ext>
                </a:extLst>
              </a:tr>
              <a:tr h="633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Positive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effectLst/>
                          <a:latin typeface="+mj-lt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96</a:t>
                      </a:r>
                      <a:endParaRPr lang="ko-KR" sz="2000" dirty="0">
                        <a:effectLst/>
                        <a:latin typeface="+mj-lt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effectLst/>
                          <a:latin typeface="+mj-lt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878</a:t>
                      </a:r>
                      <a:endParaRPr lang="ko-KR" sz="2000" dirty="0">
                        <a:effectLst/>
                        <a:latin typeface="+mj-lt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634908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7FB5C22-A0F3-415A-9F15-A7C6A1A0066E}"/>
              </a:ext>
            </a:extLst>
          </p:cNvPr>
          <p:cNvSpPr txBox="1"/>
          <p:nvPr/>
        </p:nvSpPr>
        <p:spPr>
          <a:xfrm>
            <a:off x="1218339" y="1023422"/>
            <a:ext cx="1776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Random Forest</a:t>
            </a:r>
            <a:endParaRPr lang="ko-KR" altLang="en-US" spc="-150" dirty="0">
              <a:solidFill>
                <a:srgbClr val="00002F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856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2062" y="437391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모델구축 및 평가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019" y="49894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7D69B-DC15-401D-A181-CEBCB1347D9D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Comic Sans MS" panose="030F0702030302020204" pitchFamily="66" charset="0"/>
              </a:rPr>
              <a:t>Random Forest </a:t>
            </a:r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ROC PR Curve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AAE5809-E336-43BE-92C6-7CD52EE5C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320" y="9606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6DE41E-5E11-48D4-AFFA-4B823ECF4A52}"/>
              </a:ext>
            </a:extLst>
          </p:cNvPr>
          <p:cNvSpPr txBox="1"/>
          <p:nvPr/>
        </p:nvSpPr>
        <p:spPr>
          <a:xfrm>
            <a:off x="1641818" y="5712723"/>
            <a:ext cx="2713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Auc:0.97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3F871F-7B14-4C0C-A1D4-1474B2F055AB}"/>
              </a:ext>
            </a:extLst>
          </p:cNvPr>
          <p:cNvSpPr txBox="1"/>
          <p:nvPr/>
        </p:nvSpPr>
        <p:spPr>
          <a:xfrm>
            <a:off x="7298694" y="5712723"/>
            <a:ext cx="2713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AP:0.97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6C1456-AD4E-4E4E-9712-F6CADBBC9875}"/>
              </a:ext>
            </a:extLst>
          </p:cNvPr>
          <p:cNvSpPr txBox="1"/>
          <p:nvPr/>
        </p:nvSpPr>
        <p:spPr>
          <a:xfrm>
            <a:off x="1218331" y="1023422"/>
            <a:ext cx="177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Random Forest</a:t>
            </a:r>
            <a:endParaRPr lang="ko-KR" altLang="en-US" spc="-150" dirty="0">
              <a:solidFill>
                <a:srgbClr val="00002F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617F68E-8C33-4871-B8F9-B6D3876FFA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5546" y="1801539"/>
            <a:ext cx="4841952" cy="391118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6FDB8CF-FEFD-4090-B462-B276AB8752D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34381" y="1801539"/>
            <a:ext cx="4841952" cy="391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720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2062" y="437391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모델구축 및 평가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019" y="49894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5FE83B-78EF-4C7C-8116-090A087BA70F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Comic Sans MS" panose="030F0702030302020204" pitchFamily="66" charset="0"/>
              </a:rPr>
              <a:t>Random Forest </a:t>
            </a:r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Lift</a:t>
            </a:r>
            <a:r>
              <a:rPr lang="ko-KR" altLang="en-US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 </a:t>
            </a:r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Chart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FF498-861E-47B6-9252-9916E7C1BC02}"/>
              </a:ext>
            </a:extLst>
          </p:cNvPr>
          <p:cNvSpPr txBox="1"/>
          <p:nvPr/>
        </p:nvSpPr>
        <p:spPr>
          <a:xfrm>
            <a:off x="45568" y="1616700"/>
            <a:ext cx="238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Set </a:t>
            </a:r>
            <a:r>
              <a:rPr lang="ko-KR" altLang="en-US" dirty="0" err="1"/>
              <a:t>이익도표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C19ED0-0923-4B7B-9D41-88BDCFED130B}"/>
              </a:ext>
            </a:extLst>
          </p:cNvPr>
          <p:cNvSpPr txBox="1"/>
          <p:nvPr/>
        </p:nvSpPr>
        <p:spPr>
          <a:xfrm>
            <a:off x="5981446" y="1616700"/>
            <a:ext cx="260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Validation Set </a:t>
            </a:r>
            <a:r>
              <a:rPr lang="ko-KR" altLang="en-US" dirty="0" err="1"/>
              <a:t>이익도표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8254D8-3487-470C-B476-2C2BC9592B90}"/>
              </a:ext>
            </a:extLst>
          </p:cNvPr>
          <p:cNvSpPr txBox="1"/>
          <p:nvPr/>
        </p:nvSpPr>
        <p:spPr>
          <a:xfrm>
            <a:off x="579120" y="5679440"/>
            <a:ext cx="1021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Set, Validation Set </a:t>
            </a:r>
            <a:r>
              <a:rPr lang="ko-KR" altLang="en-US" dirty="0"/>
              <a:t>모두 상위 구간의 </a:t>
            </a:r>
            <a:r>
              <a:rPr lang="en-US" altLang="ko-KR" dirty="0"/>
              <a:t>lift </a:t>
            </a:r>
            <a:r>
              <a:rPr lang="ko-KR" altLang="en-US" dirty="0"/>
              <a:t>값이 높고 하위 구간의 </a:t>
            </a:r>
            <a:r>
              <a:rPr lang="en-US" altLang="ko-KR" dirty="0"/>
              <a:t>lift</a:t>
            </a:r>
            <a:r>
              <a:rPr lang="ko-KR" altLang="en-US" dirty="0"/>
              <a:t>값은 작은 걸로 보아 제대로 모형이 학습되었고 둘의 성능차이도 크지 않은 것으로 보아 과적합도 의심되지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EA0989-F92D-47E6-82E1-7AD49D69F6FA}"/>
              </a:ext>
            </a:extLst>
          </p:cNvPr>
          <p:cNvSpPr txBox="1"/>
          <p:nvPr/>
        </p:nvSpPr>
        <p:spPr>
          <a:xfrm>
            <a:off x="1218331" y="1023422"/>
            <a:ext cx="177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Random Forest</a:t>
            </a:r>
            <a:endParaRPr lang="ko-KR" altLang="en-US" spc="-150" dirty="0">
              <a:solidFill>
                <a:srgbClr val="00002F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DDC90B4-553A-415E-BE66-2185527DD5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7818" y="2166059"/>
            <a:ext cx="5486400" cy="307520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E02A502-D5E7-4B5D-A7B6-1836EFD3D33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81446" y="2166058"/>
            <a:ext cx="6002736" cy="307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667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2062" y="437391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모델구축 및 평가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019" y="49894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859A0F-7B90-4F27-AF25-751B89D896D0}"/>
              </a:ext>
            </a:extLst>
          </p:cNvPr>
          <p:cNvSpPr txBox="1"/>
          <p:nvPr/>
        </p:nvSpPr>
        <p:spPr>
          <a:xfrm>
            <a:off x="1015274" y="2782669"/>
            <a:ext cx="1002318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/>
              <a:t>AdaBoost </a:t>
            </a:r>
            <a:r>
              <a:rPr lang="ko-KR" altLang="en-US" sz="2400" dirty="0"/>
              <a:t>모델이란</a:t>
            </a:r>
            <a:endParaRPr lang="en-US" altLang="ko-KR" sz="2400" dirty="0"/>
          </a:p>
          <a:p>
            <a:r>
              <a:rPr lang="ko-KR" altLang="ko-KR" sz="2000" dirty="0" err="1"/>
              <a:t>아다부스트는</a:t>
            </a:r>
            <a:r>
              <a:rPr lang="ko-KR" altLang="ko-KR" sz="2000" dirty="0"/>
              <a:t> 하나의 모형에서 잘못 분류된 것들을 이어지는 약한 학습기들이 수정해줄 수 있다는 점에서 착안된 아이디어이다</a:t>
            </a:r>
            <a:r>
              <a:rPr lang="en-US" altLang="ko-KR" sz="2000" dirty="0"/>
              <a:t>. </a:t>
            </a:r>
            <a:r>
              <a:rPr lang="ko-KR" altLang="ko-KR" sz="2000" dirty="0" err="1"/>
              <a:t>아다부스트는</a:t>
            </a:r>
            <a:r>
              <a:rPr lang="ko-KR" altLang="ko-KR" sz="2000" dirty="0"/>
              <a:t> 한 분류기를 만들고 그 다음에 </a:t>
            </a:r>
            <a:r>
              <a:rPr lang="ko-KR" altLang="ko-KR" sz="2000" dirty="0" err="1"/>
              <a:t>오분류가</a:t>
            </a:r>
            <a:r>
              <a:rPr lang="ko-KR" altLang="ko-KR" sz="2000" dirty="0"/>
              <a:t> 된 데이터들에 가중치를 주어 새롭게 분류하는 파생되는 모델들을 순차적으로 추가해 마지막으론 모델들의 성능에 따라 가중치를 부여해 예측한다</a:t>
            </a:r>
            <a:r>
              <a:rPr lang="en-US" altLang="ko-KR" sz="2000" dirty="0"/>
              <a:t>. </a:t>
            </a:r>
            <a:r>
              <a:rPr lang="ko-KR" altLang="en-US" sz="2000" dirty="0"/>
              <a:t>여기선 약 분류기로 깊이가 </a:t>
            </a:r>
            <a:r>
              <a:rPr lang="en-US" altLang="ko-KR" sz="2000" dirty="0"/>
              <a:t>1</a:t>
            </a:r>
            <a:r>
              <a:rPr lang="ko-KR" altLang="en-US" sz="2000" dirty="0"/>
              <a:t>인 단순 의사결정나무를 사용하였다</a:t>
            </a:r>
            <a:r>
              <a:rPr lang="en-US" altLang="ko-KR" sz="20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996B4-3DB2-4B62-B6ED-0B6978A0B666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AdaBoost Classifier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CC0580-6070-44D2-B6BC-2284AA1BF7AF}"/>
              </a:ext>
            </a:extLst>
          </p:cNvPr>
          <p:cNvSpPr txBox="1"/>
          <p:nvPr/>
        </p:nvSpPr>
        <p:spPr>
          <a:xfrm>
            <a:off x="1472384" y="1023422"/>
            <a:ext cx="1268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Ada Boost</a:t>
            </a:r>
            <a:endParaRPr lang="ko-KR" altLang="en-US" spc="-150" dirty="0">
              <a:solidFill>
                <a:srgbClr val="00002F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6921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2019" y="49894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E6FF54-A700-49F3-946C-36CE59A59249}"/>
              </a:ext>
            </a:extLst>
          </p:cNvPr>
          <p:cNvSpPr txBox="1"/>
          <p:nvPr/>
        </p:nvSpPr>
        <p:spPr>
          <a:xfrm>
            <a:off x="872062" y="437391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모델구축 및 평가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0B5932-18EA-4FF7-9E11-7641D41577C2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Comic Sans MS" panose="030F0702030302020204" pitchFamily="66" charset="0"/>
              </a:rPr>
              <a:t>Ada Boost </a:t>
            </a:r>
            <a:r>
              <a:rPr lang="ko-KR" altLang="en-US" sz="4000" dirty="0">
                <a:latin typeface="Comic Sans MS" panose="030F0702030302020204" pitchFamily="66" charset="0"/>
              </a:rPr>
              <a:t>평가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10D966-5C29-4EAE-A9D6-B181847E4CD2}"/>
              </a:ext>
            </a:extLst>
          </p:cNvPr>
          <p:cNvSpPr txBox="1"/>
          <p:nvPr/>
        </p:nvSpPr>
        <p:spPr>
          <a:xfrm>
            <a:off x="671922" y="2265680"/>
            <a:ext cx="5029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정확도</a:t>
            </a:r>
            <a:r>
              <a:rPr lang="en-US" altLang="ko-KR" sz="2800" dirty="0"/>
              <a:t>: 88%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Confusion Matrix: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A9D62D9-A9D9-4AE8-83F0-B9D132188CC0}"/>
              </a:ext>
            </a:extLst>
          </p:cNvPr>
          <p:cNvGraphicFramePr>
            <a:graphicFrameLocks noGrp="1"/>
          </p:cNvGraphicFramePr>
          <p:nvPr/>
        </p:nvGraphicFramePr>
        <p:xfrm>
          <a:off x="502018" y="3626817"/>
          <a:ext cx="10288874" cy="27937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4822">
                  <a:extLst>
                    <a:ext uri="{9D8B030D-6E8A-4147-A177-3AD203B41FA5}">
                      <a16:colId xmlns:a16="http://schemas.microsoft.com/office/drawing/2014/main" val="2765384178"/>
                    </a:ext>
                  </a:extLst>
                </a:gridCol>
                <a:gridCol w="2534822">
                  <a:extLst>
                    <a:ext uri="{9D8B030D-6E8A-4147-A177-3AD203B41FA5}">
                      <a16:colId xmlns:a16="http://schemas.microsoft.com/office/drawing/2014/main" val="917364073"/>
                    </a:ext>
                  </a:extLst>
                </a:gridCol>
                <a:gridCol w="2609615">
                  <a:extLst>
                    <a:ext uri="{9D8B030D-6E8A-4147-A177-3AD203B41FA5}">
                      <a16:colId xmlns:a16="http://schemas.microsoft.com/office/drawing/2014/main" val="1461493611"/>
                    </a:ext>
                  </a:extLst>
                </a:gridCol>
                <a:gridCol w="2609615">
                  <a:extLst>
                    <a:ext uri="{9D8B030D-6E8A-4147-A177-3AD203B41FA5}">
                      <a16:colId xmlns:a16="http://schemas.microsoft.com/office/drawing/2014/main" val="1959852340"/>
                    </a:ext>
                  </a:extLst>
                </a:gridCol>
              </a:tblGrid>
              <a:tr h="894330">
                <a:tc rowSpan="2"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2000" dirty="0">
                          <a:effectLst/>
                        </a:rPr>
                        <a:t>모델이 예측한 값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622350"/>
                  </a:ext>
                </a:extLst>
              </a:tr>
              <a:tr h="63315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Negative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Positive</a:t>
                      </a:r>
                      <a:endParaRPr lang="ko-KR" sz="20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1000707"/>
                  </a:ext>
                </a:extLst>
              </a:tr>
              <a:tr h="633154"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2000">
                          <a:effectLst/>
                        </a:rPr>
                        <a:t>실제값</a:t>
                      </a:r>
                      <a:endParaRPr lang="ko-KR" sz="20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Negative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effectLst/>
                          <a:latin typeface="+mj-lt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722</a:t>
                      </a:r>
                      <a:endParaRPr lang="ko-KR" sz="2000" dirty="0">
                        <a:effectLst/>
                        <a:latin typeface="+mj-lt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effectLst/>
                          <a:latin typeface="+mj-lt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104</a:t>
                      </a:r>
                      <a:endParaRPr lang="ko-KR" sz="2000" dirty="0">
                        <a:effectLst/>
                        <a:latin typeface="+mj-lt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9115117"/>
                  </a:ext>
                </a:extLst>
              </a:tr>
              <a:tr h="633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Positive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effectLst/>
                          <a:latin typeface="+mj-lt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120</a:t>
                      </a:r>
                      <a:endParaRPr lang="ko-KR" sz="2000" dirty="0">
                        <a:effectLst/>
                        <a:latin typeface="+mj-lt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effectLst/>
                          <a:latin typeface="+mj-lt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854</a:t>
                      </a:r>
                      <a:endParaRPr lang="ko-KR" sz="2000" dirty="0">
                        <a:effectLst/>
                        <a:latin typeface="+mj-lt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634908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7FB5C22-A0F3-415A-9F15-A7C6A1A0066E}"/>
              </a:ext>
            </a:extLst>
          </p:cNvPr>
          <p:cNvSpPr txBox="1"/>
          <p:nvPr/>
        </p:nvSpPr>
        <p:spPr>
          <a:xfrm>
            <a:off x="1472384" y="1023422"/>
            <a:ext cx="1268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Ada Boost</a:t>
            </a:r>
            <a:endParaRPr lang="ko-KR" altLang="en-US" spc="-150" dirty="0">
              <a:solidFill>
                <a:srgbClr val="00002F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1207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2062" y="437391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모델구축 및 평가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019" y="49894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7D69B-DC15-401D-A181-CEBCB1347D9D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Comic Sans MS" panose="030F0702030302020204" pitchFamily="66" charset="0"/>
              </a:rPr>
              <a:t>Ada Boost </a:t>
            </a:r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ROC PR Curve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AAE5809-E336-43BE-92C6-7CD52EE5C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320" y="9606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6DE41E-5E11-48D4-AFFA-4B823ECF4A52}"/>
              </a:ext>
            </a:extLst>
          </p:cNvPr>
          <p:cNvSpPr txBox="1"/>
          <p:nvPr/>
        </p:nvSpPr>
        <p:spPr>
          <a:xfrm>
            <a:off x="1641818" y="5712723"/>
            <a:ext cx="2713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Auc:0.95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3F871F-7B14-4C0C-A1D4-1474B2F055AB}"/>
              </a:ext>
            </a:extLst>
          </p:cNvPr>
          <p:cNvSpPr txBox="1"/>
          <p:nvPr/>
        </p:nvSpPr>
        <p:spPr>
          <a:xfrm>
            <a:off x="7298694" y="5712723"/>
            <a:ext cx="2713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AP:0.96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6C1456-AD4E-4E4E-9712-F6CADBBC9875}"/>
              </a:ext>
            </a:extLst>
          </p:cNvPr>
          <p:cNvSpPr txBox="1"/>
          <p:nvPr/>
        </p:nvSpPr>
        <p:spPr>
          <a:xfrm>
            <a:off x="1472375" y="1023422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Ada Boost</a:t>
            </a:r>
            <a:endParaRPr lang="ko-KR" altLang="en-US" spc="-150" dirty="0">
              <a:solidFill>
                <a:srgbClr val="00002F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76E9B2C-081C-47E4-B3DE-EE3A6CD0F8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6819" y="1810640"/>
            <a:ext cx="5163324" cy="3911184"/>
          </a:xfrm>
          <a:prstGeom prst="rect">
            <a:avLst/>
          </a:prstGeom>
        </p:spPr>
      </p:pic>
      <p:pic>
        <p:nvPicPr>
          <p:cNvPr id="26" name="그림 25" descr="C:\Users\jang\AppData\Local\Microsoft\Windows\INetCache\Content.MSO\F67DBDFC.tmp">
            <a:extLst>
              <a:ext uri="{FF2B5EF4-FFF2-40B4-BE49-F238E27FC236}">
                <a16:creationId xmlns:a16="http://schemas.microsoft.com/office/drawing/2014/main" id="{3F019974-D754-4916-8C3D-A90235D1C2A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687" y="1801435"/>
            <a:ext cx="5547505" cy="39111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614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8271" y="1809854"/>
            <a:ext cx="12388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spc="-300" dirty="0">
                <a:solidFill>
                  <a:srgbClr val="00002F"/>
                </a:solidFill>
                <a:latin typeface="Candara" panose="020E0502030303020204" pitchFamily="34" charset="0"/>
                <a:ea typeface="나눔스퀘어 Bold" panose="020B0600000101010101" pitchFamily="50" charset="-127"/>
              </a:rPr>
              <a:t>02</a:t>
            </a:r>
            <a:endParaRPr lang="ko-KR" altLang="en-US" sz="6600" spc="-300" dirty="0">
              <a:solidFill>
                <a:srgbClr val="00002F"/>
              </a:solidFill>
              <a:latin typeface="Candara" panose="020E0502030303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18271" y="2917850"/>
            <a:ext cx="4955457" cy="1022300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>
                <a:latin typeface="Impact" panose="020B0806030902050204" pitchFamily="34" charset="0"/>
                <a:ea typeface="나눔스퀘어 Bold" panose="020B0600000101010101" pitchFamily="50" charset="-127"/>
              </a:rPr>
              <a:t>데이터 </a:t>
            </a:r>
            <a:r>
              <a:rPr lang="ko-KR" altLang="en-US" sz="5400" dirty="0" err="1">
                <a:latin typeface="Impact" panose="020B0806030902050204" pitchFamily="34" charset="0"/>
                <a:ea typeface="나눔스퀘어 Bold" panose="020B0600000101010101" pitchFamily="50" charset="-127"/>
              </a:rPr>
              <a:t>전처리</a:t>
            </a:r>
            <a:endParaRPr lang="ko-KR" altLang="en-US" sz="5400" dirty="0">
              <a:latin typeface="Impact" panose="020B0806030902050204" pitchFamily="34" charset="0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74994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2062" y="437391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모델구축 및 평가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019" y="49894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5FE83B-78EF-4C7C-8116-090A087BA70F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Comic Sans MS" panose="030F0702030302020204" pitchFamily="66" charset="0"/>
              </a:rPr>
              <a:t>Ada Boost </a:t>
            </a:r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Lift</a:t>
            </a:r>
            <a:r>
              <a:rPr lang="ko-KR" altLang="en-US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 </a:t>
            </a:r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Chart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FF498-861E-47B6-9252-9916E7C1BC02}"/>
              </a:ext>
            </a:extLst>
          </p:cNvPr>
          <p:cNvSpPr txBox="1"/>
          <p:nvPr/>
        </p:nvSpPr>
        <p:spPr>
          <a:xfrm>
            <a:off x="45568" y="1616700"/>
            <a:ext cx="238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Set </a:t>
            </a:r>
            <a:r>
              <a:rPr lang="ko-KR" altLang="en-US" dirty="0" err="1"/>
              <a:t>이익도표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C19ED0-0923-4B7B-9D41-88BDCFED130B}"/>
              </a:ext>
            </a:extLst>
          </p:cNvPr>
          <p:cNvSpPr txBox="1"/>
          <p:nvPr/>
        </p:nvSpPr>
        <p:spPr>
          <a:xfrm>
            <a:off x="5981446" y="1616700"/>
            <a:ext cx="260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Validation Set </a:t>
            </a:r>
            <a:r>
              <a:rPr lang="ko-KR" altLang="en-US" dirty="0" err="1"/>
              <a:t>이익도표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8254D8-3487-470C-B476-2C2BC9592B90}"/>
              </a:ext>
            </a:extLst>
          </p:cNvPr>
          <p:cNvSpPr txBox="1"/>
          <p:nvPr/>
        </p:nvSpPr>
        <p:spPr>
          <a:xfrm>
            <a:off x="579120" y="5679440"/>
            <a:ext cx="1021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Set, Validation Set </a:t>
            </a:r>
            <a:r>
              <a:rPr lang="ko-KR" altLang="en-US" dirty="0"/>
              <a:t>모두 상위 구간의 </a:t>
            </a:r>
            <a:r>
              <a:rPr lang="en-US" altLang="ko-KR" dirty="0"/>
              <a:t>lift </a:t>
            </a:r>
            <a:r>
              <a:rPr lang="ko-KR" altLang="en-US" dirty="0"/>
              <a:t>값이 높고 하위 구간의 </a:t>
            </a:r>
            <a:r>
              <a:rPr lang="en-US" altLang="ko-KR" dirty="0"/>
              <a:t>lift</a:t>
            </a:r>
            <a:r>
              <a:rPr lang="ko-KR" altLang="en-US" dirty="0"/>
              <a:t>값은 작은 걸로 보아 제대로 모형이 학습되었고 둘의 성능차이도 크지 않은 것으로 보아 과적합도 의심되지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EA0989-F92D-47E6-82E1-7AD49D69F6FA}"/>
              </a:ext>
            </a:extLst>
          </p:cNvPr>
          <p:cNvSpPr txBox="1"/>
          <p:nvPr/>
        </p:nvSpPr>
        <p:spPr>
          <a:xfrm>
            <a:off x="1472375" y="1023422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Ada Boost</a:t>
            </a:r>
            <a:endParaRPr lang="ko-KR" altLang="en-US" spc="-150" dirty="0">
              <a:solidFill>
                <a:srgbClr val="00002F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4051311-735A-405E-9BD1-E1AE30E13E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7818" y="2166058"/>
            <a:ext cx="5652654" cy="307520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46814DB-B924-487A-AE85-AD1F2FC2456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81446" y="2166058"/>
            <a:ext cx="5912146" cy="307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10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2062" y="437391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모델구축 및 평가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019" y="49894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859A0F-7B90-4F27-AF25-751B89D896D0}"/>
              </a:ext>
            </a:extLst>
          </p:cNvPr>
          <p:cNvSpPr txBox="1"/>
          <p:nvPr/>
        </p:nvSpPr>
        <p:spPr>
          <a:xfrm>
            <a:off x="1015274" y="2782669"/>
            <a:ext cx="1002318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/>
              <a:t>Gradient Boost </a:t>
            </a:r>
            <a:r>
              <a:rPr lang="ko-KR" altLang="en-US" sz="2400" dirty="0"/>
              <a:t>모델이란</a:t>
            </a:r>
            <a:endParaRPr lang="en-US" altLang="ko-KR" sz="2400" dirty="0"/>
          </a:p>
          <a:p>
            <a:r>
              <a:rPr lang="ko-KR" altLang="ko-KR" sz="2000" dirty="0" err="1"/>
              <a:t>그래디언트</a:t>
            </a:r>
            <a:r>
              <a:rPr lang="ko-KR" altLang="ko-KR" sz="2000" dirty="0"/>
              <a:t> </a:t>
            </a:r>
            <a:r>
              <a:rPr lang="ko-KR" altLang="ko-KR" sz="2000" dirty="0" err="1"/>
              <a:t>부스트모델도</a:t>
            </a:r>
            <a:r>
              <a:rPr lang="ko-KR" altLang="ko-KR" sz="2000" dirty="0"/>
              <a:t> </a:t>
            </a:r>
            <a:r>
              <a:rPr lang="ko-KR" altLang="ko-KR" sz="2000" dirty="0" err="1"/>
              <a:t>아다부스트와</a:t>
            </a:r>
            <a:r>
              <a:rPr lang="ko-KR" altLang="ko-KR" sz="2000" dirty="0"/>
              <a:t> 같은 개념에서 시작한다</a:t>
            </a:r>
            <a:r>
              <a:rPr lang="en-US" altLang="ko-KR" sz="2000" dirty="0"/>
              <a:t>. </a:t>
            </a:r>
            <a:r>
              <a:rPr lang="ko-KR" altLang="ko-KR" sz="2000" dirty="0"/>
              <a:t>하나의 모델보다 여러 개 모델들의</a:t>
            </a:r>
            <a:r>
              <a:rPr lang="en-US" altLang="ko-KR" sz="2000" dirty="0"/>
              <a:t>  </a:t>
            </a:r>
            <a:r>
              <a:rPr lang="ko-KR" altLang="ko-KR" sz="2000" dirty="0"/>
              <a:t>조합이 더 낫다 가정하고 여러 개의 분류기들이 전 모델의 </a:t>
            </a:r>
            <a:r>
              <a:rPr lang="ko-KR" altLang="en-US" sz="2000" dirty="0" err="1"/>
              <a:t>오분류</a:t>
            </a:r>
            <a:r>
              <a:rPr lang="ko-KR" altLang="ko-KR" sz="2000" dirty="0" err="1"/>
              <a:t>를</a:t>
            </a:r>
            <a:r>
              <a:rPr lang="ko-KR" altLang="ko-KR" sz="2000" dirty="0"/>
              <a:t> 가지고 학습한다는 점이다</a:t>
            </a:r>
            <a:r>
              <a:rPr lang="en-US" altLang="ko-KR" sz="2000" dirty="0"/>
              <a:t>. </a:t>
            </a:r>
            <a:r>
              <a:rPr lang="ko-KR" altLang="ko-KR" sz="2000" dirty="0" err="1"/>
              <a:t>아다부스트와</a:t>
            </a:r>
            <a:r>
              <a:rPr lang="ko-KR" altLang="ko-KR" sz="2000" dirty="0"/>
              <a:t> </a:t>
            </a:r>
            <a:r>
              <a:rPr lang="ko-KR" altLang="ko-KR" sz="2000" dirty="0" err="1"/>
              <a:t>다른점은</a:t>
            </a:r>
            <a:r>
              <a:rPr lang="ko-KR" altLang="ko-KR" sz="2000" dirty="0"/>
              <a:t> </a:t>
            </a:r>
            <a:r>
              <a:rPr lang="ko-KR" altLang="ko-KR" sz="2000" dirty="0" err="1"/>
              <a:t>아다부스트는</a:t>
            </a:r>
            <a:r>
              <a:rPr lang="ko-KR" altLang="ko-KR" sz="2000" dirty="0"/>
              <a:t> </a:t>
            </a:r>
            <a:r>
              <a:rPr lang="ko-KR" altLang="ko-KR" sz="2000" dirty="0" err="1"/>
              <a:t>오분류에</a:t>
            </a:r>
            <a:r>
              <a:rPr lang="ko-KR" altLang="ko-KR" sz="2000" dirty="0"/>
              <a:t> 대해 가중치를 줘서 후속 모델을 새로 학습시키는데 반해  </a:t>
            </a:r>
            <a:r>
              <a:rPr lang="ko-KR" altLang="ko-KR" sz="2000" dirty="0" err="1"/>
              <a:t>그래디언트</a:t>
            </a:r>
            <a:r>
              <a:rPr lang="ko-KR" altLang="ko-KR" sz="2000" dirty="0"/>
              <a:t> </a:t>
            </a:r>
            <a:r>
              <a:rPr lang="ko-KR" altLang="ko-KR" sz="2000" dirty="0" err="1"/>
              <a:t>부스트는</a:t>
            </a:r>
            <a:r>
              <a:rPr lang="ko-KR" altLang="ko-KR" sz="2000" dirty="0"/>
              <a:t> 전 모델이 학습을 했을 때 생긴 잔차들을 예측할 수 있도록 새로운 분류기들을 학습시킨다</a:t>
            </a:r>
            <a:r>
              <a:rPr lang="en-US" altLang="ko-KR" sz="2000" dirty="0"/>
              <a:t>. </a:t>
            </a:r>
            <a:endParaRPr lang="ko-KR" altLang="ko-KR" sz="20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996B4-3DB2-4B62-B6ED-0B6978A0B666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Gradient Boost Classifier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25F010-C398-4E3A-939F-85FD3893FCB9}"/>
              </a:ext>
            </a:extLst>
          </p:cNvPr>
          <p:cNvSpPr txBox="1"/>
          <p:nvPr/>
        </p:nvSpPr>
        <p:spPr>
          <a:xfrm>
            <a:off x="1230334" y="1023422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Gradient Boost</a:t>
            </a:r>
            <a:endParaRPr lang="ko-KR" altLang="en-US" spc="-150" dirty="0">
              <a:solidFill>
                <a:srgbClr val="00002F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0630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2019" y="49894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E6FF54-A700-49F3-946C-36CE59A59249}"/>
              </a:ext>
            </a:extLst>
          </p:cNvPr>
          <p:cNvSpPr txBox="1"/>
          <p:nvPr/>
        </p:nvSpPr>
        <p:spPr>
          <a:xfrm>
            <a:off x="872062" y="437391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모델구축 및 평가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0B5932-18EA-4FF7-9E11-7641D41577C2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Comic Sans MS" panose="030F0702030302020204" pitchFamily="66" charset="0"/>
              </a:rPr>
              <a:t>Gradient Boost </a:t>
            </a:r>
            <a:r>
              <a:rPr lang="ko-KR" altLang="en-US" sz="4000" dirty="0">
                <a:latin typeface="Comic Sans MS" panose="030F0702030302020204" pitchFamily="66" charset="0"/>
              </a:rPr>
              <a:t>평가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10D966-5C29-4EAE-A9D6-B181847E4CD2}"/>
              </a:ext>
            </a:extLst>
          </p:cNvPr>
          <p:cNvSpPr txBox="1"/>
          <p:nvPr/>
        </p:nvSpPr>
        <p:spPr>
          <a:xfrm>
            <a:off x="671922" y="2265680"/>
            <a:ext cx="5029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정확도</a:t>
            </a:r>
            <a:r>
              <a:rPr lang="en-US" altLang="ko-KR" sz="2800" dirty="0"/>
              <a:t>: 92%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Confusion Matrix: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A9D62D9-A9D9-4AE8-83F0-B9D132188CC0}"/>
              </a:ext>
            </a:extLst>
          </p:cNvPr>
          <p:cNvGraphicFramePr>
            <a:graphicFrameLocks noGrp="1"/>
          </p:cNvGraphicFramePr>
          <p:nvPr/>
        </p:nvGraphicFramePr>
        <p:xfrm>
          <a:off x="502018" y="3626817"/>
          <a:ext cx="10288874" cy="27937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4822">
                  <a:extLst>
                    <a:ext uri="{9D8B030D-6E8A-4147-A177-3AD203B41FA5}">
                      <a16:colId xmlns:a16="http://schemas.microsoft.com/office/drawing/2014/main" val="2765384178"/>
                    </a:ext>
                  </a:extLst>
                </a:gridCol>
                <a:gridCol w="2534822">
                  <a:extLst>
                    <a:ext uri="{9D8B030D-6E8A-4147-A177-3AD203B41FA5}">
                      <a16:colId xmlns:a16="http://schemas.microsoft.com/office/drawing/2014/main" val="917364073"/>
                    </a:ext>
                  </a:extLst>
                </a:gridCol>
                <a:gridCol w="2609615">
                  <a:extLst>
                    <a:ext uri="{9D8B030D-6E8A-4147-A177-3AD203B41FA5}">
                      <a16:colId xmlns:a16="http://schemas.microsoft.com/office/drawing/2014/main" val="1461493611"/>
                    </a:ext>
                  </a:extLst>
                </a:gridCol>
                <a:gridCol w="2609615">
                  <a:extLst>
                    <a:ext uri="{9D8B030D-6E8A-4147-A177-3AD203B41FA5}">
                      <a16:colId xmlns:a16="http://schemas.microsoft.com/office/drawing/2014/main" val="1959852340"/>
                    </a:ext>
                  </a:extLst>
                </a:gridCol>
              </a:tblGrid>
              <a:tr h="894330">
                <a:tc rowSpan="2"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2000" dirty="0">
                          <a:effectLst/>
                        </a:rPr>
                        <a:t>모델이 예측한 값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622350"/>
                  </a:ext>
                </a:extLst>
              </a:tr>
              <a:tr h="63315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Negative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Positive</a:t>
                      </a:r>
                      <a:endParaRPr lang="ko-KR" sz="20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1000707"/>
                  </a:ext>
                </a:extLst>
              </a:tr>
              <a:tr h="633154"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2000">
                          <a:effectLst/>
                        </a:rPr>
                        <a:t>실제값</a:t>
                      </a:r>
                      <a:endParaRPr lang="ko-KR" sz="20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Negative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effectLst/>
                          <a:latin typeface="+mj-lt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753</a:t>
                      </a:r>
                      <a:endParaRPr lang="ko-KR" sz="2000" dirty="0">
                        <a:effectLst/>
                        <a:latin typeface="+mj-lt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effectLst/>
                          <a:latin typeface="+mj-lt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73</a:t>
                      </a:r>
                      <a:endParaRPr lang="ko-KR" sz="2000" dirty="0">
                        <a:effectLst/>
                        <a:latin typeface="+mj-lt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9115117"/>
                  </a:ext>
                </a:extLst>
              </a:tr>
              <a:tr h="633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Positive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effectLst/>
                          <a:latin typeface="+mj-lt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80</a:t>
                      </a:r>
                      <a:endParaRPr lang="ko-KR" sz="2000" dirty="0">
                        <a:effectLst/>
                        <a:latin typeface="+mj-lt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effectLst/>
                          <a:latin typeface="+mj-lt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894</a:t>
                      </a:r>
                      <a:endParaRPr lang="ko-KR" sz="2000" dirty="0">
                        <a:effectLst/>
                        <a:latin typeface="+mj-lt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634908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7FB5C22-A0F3-415A-9F15-A7C6A1A0066E}"/>
              </a:ext>
            </a:extLst>
          </p:cNvPr>
          <p:cNvSpPr txBox="1"/>
          <p:nvPr/>
        </p:nvSpPr>
        <p:spPr>
          <a:xfrm>
            <a:off x="1230334" y="1023422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Gradient Boost</a:t>
            </a:r>
            <a:endParaRPr lang="ko-KR" altLang="en-US" spc="-150" dirty="0">
              <a:solidFill>
                <a:srgbClr val="00002F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8263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2062" y="437391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모델구축 및 평가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019" y="49894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7D69B-DC15-401D-A181-CEBCB1347D9D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Comic Sans MS" panose="030F0702030302020204" pitchFamily="66" charset="0"/>
              </a:rPr>
              <a:t>Gradient Boost </a:t>
            </a:r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ROC PR Curve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AAE5809-E336-43BE-92C6-7CD52EE5C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320" y="9606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6DE41E-5E11-48D4-AFFA-4B823ECF4A52}"/>
              </a:ext>
            </a:extLst>
          </p:cNvPr>
          <p:cNvSpPr txBox="1"/>
          <p:nvPr/>
        </p:nvSpPr>
        <p:spPr>
          <a:xfrm>
            <a:off x="1641818" y="5712723"/>
            <a:ext cx="2713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Auc:0.97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3F871F-7B14-4C0C-A1D4-1474B2F055AB}"/>
              </a:ext>
            </a:extLst>
          </p:cNvPr>
          <p:cNvSpPr txBox="1"/>
          <p:nvPr/>
        </p:nvSpPr>
        <p:spPr>
          <a:xfrm>
            <a:off x="7298694" y="5712723"/>
            <a:ext cx="2713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AP:0.97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6C1456-AD4E-4E4E-9712-F6CADBBC9875}"/>
              </a:ext>
            </a:extLst>
          </p:cNvPr>
          <p:cNvSpPr txBox="1"/>
          <p:nvPr/>
        </p:nvSpPr>
        <p:spPr>
          <a:xfrm>
            <a:off x="1230321" y="1023422"/>
            <a:ext cx="175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Gradient Boost</a:t>
            </a:r>
            <a:endParaRPr lang="ko-KR" altLang="en-US" spc="-150" dirty="0">
              <a:solidFill>
                <a:srgbClr val="00002F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pic>
        <p:nvPicPr>
          <p:cNvPr id="23" name="그림 22" descr="C:\Users\jang\AppData\Local\Microsoft\Windows\INetCache\Content.MSO\1C82616A.tmp">
            <a:extLst>
              <a:ext uri="{FF2B5EF4-FFF2-40B4-BE49-F238E27FC236}">
                <a16:creationId xmlns:a16="http://schemas.microsoft.com/office/drawing/2014/main" id="{05875DFD-EC79-454C-BE26-72BCC01EEE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31" y="1801435"/>
            <a:ext cx="5152587" cy="3886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그림 24" descr="C:\Users\jang\AppData\Local\Microsoft\Windows\INetCache\Content.MSO\825DCD08.tmp">
            <a:extLst>
              <a:ext uri="{FF2B5EF4-FFF2-40B4-BE49-F238E27FC236}">
                <a16:creationId xmlns:a16="http://schemas.microsoft.com/office/drawing/2014/main" id="{CFD31E17-403F-48E2-ADFF-9289D5078C9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344" y="1790778"/>
            <a:ext cx="5370026" cy="3886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57348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2062" y="437391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모델구축 및 평가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019" y="49894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5FE83B-78EF-4C7C-8116-090A087BA70F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Comic Sans MS" panose="030F0702030302020204" pitchFamily="66" charset="0"/>
              </a:rPr>
              <a:t>Gradient Boost </a:t>
            </a:r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Lift</a:t>
            </a:r>
            <a:r>
              <a:rPr lang="ko-KR" altLang="en-US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 </a:t>
            </a:r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Chart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FF498-861E-47B6-9252-9916E7C1BC02}"/>
              </a:ext>
            </a:extLst>
          </p:cNvPr>
          <p:cNvSpPr txBox="1"/>
          <p:nvPr/>
        </p:nvSpPr>
        <p:spPr>
          <a:xfrm>
            <a:off x="45568" y="1616700"/>
            <a:ext cx="238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Set </a:t>
            </a:r>
            <a:r>
              <a:rPr lang="ko-KR" altLang="en-US" dirty="0" err="1"/>
              <a:t>이익도표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C19ED0-0923-4B7B-9D41-88BDCFED130B}"/>
              </a:ext>
            </a:extLst>
          </p:cNvPr>
          <p:cNvSpPr txBox="1"/>
          <p:nvPr/>
        </p:nvSpPr>
        <p:spPr>
          <a:xfrm>
            <a:off x="5981446" y="1616700"/>
            <a:ext cx="260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Validation Set </a:t>
            </a:r>
            <a:r>
              <a:rPr lang="ko-KR" altLang="en-US" dirty="0" err="1"/>
              <a:t>이익도표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8254D8-3487-470C-B476-2C2BC9592B90}"/>
              </a:ext>
            </a:extLst>
          </p:cNvPr>
          <p:cNvSpPr txBox="1"/>
          <p:nvPr/>
        </p:nvSpPr>
        <p:spPr>
          <a:xfrm>
            <a:off x="579120" y="5679440"/>
            <a:ext cx="1021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Set, Validation Set </a:t>
            </a:r>
            <a:r>
              <a:rPr lang="ko-KR" altLang="en-US" dirty="0"/>
              <a:t>모두 상위 구간의 </a:t>
            </a:r>
            <a:r>
              <a:rPr lang="en-US" altLang="ko-KR" dirty="0"/>
              <a:t>lift </a:t>
            </a:r>
            <a:r>
              <a:rPr lang="ko-KR" altLang="en-US" dirty="0"/>
              <a:t>값이 높고 하위 구간의 </a:t>
            </a:r>
            <a:r>
              <a:rPr lang="en-US" altLang="ko-KR" dirty="0"/>
              <a:t>lift</a:t>
            </a:r>
            <a:r>
              <a:rPr lang="ko-KR" altLang="en-US" dirty="0"/>
              <a:t>값은 작은 걸로 보아 제대로 모형이 학습되었고 둘의 성능차이도 크지 않은 것으로 보아 과적합도 의심되지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EA0989-F92D-47E6-82E1-7AD49D69F6FA}"/>
              </a:ext>
            </a:extLst>
          </p:cNvPr>
          <p:cNvSpPr txBox="1"/>
          <p:nvPr/>
        </p:nvSpPr>
        <p:spPr>
          <a:xfrm>
            <a:off x="1230321" y="1023422"/>
            <a:ext cx="175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Gradient Boost</a:t>
            </a:r>
            <a:endParaRPr lang="ko-KR" altLang="en-US" spc="-150" dirty="0">
              <a:solidFill>
                <a:srgbClr val="00002F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D680426-DF96-4934-8CDA-F73B03E3CE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2166058"/>
            <a:ext cx="5611091" cy="307519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E9281D3-C1F7-46CC-8393-3BA75FD2BCD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81446" y="2166058"/>
            <a:ext cx="5939062" cy="307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114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2062" y="437391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모델구축 및 평가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019" y="49894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FFEC8C-C008-4EC7-8B6D-4FE17B462FAB}"/>
              </a:ext>
            </a:extLst>
          </p:cNvPr>
          <p:cNvSpPr txBox="1"/>
          <p:nvPr/>
        </p:nvSpPr>
        <p:spPr>
          <a:xfrm>
            <a:off x="3723123" y="635205"/>
            <a:ext cx="77429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Support Vector Machine Classifier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859A0F-7B90-4F27-AF25-751B89D896D0}"/>
              </a:ext>
            </a:extLst>
          </p:cNvPr>
          <p:cNvSpPr txBox="1"/>
          <p:nvPr/>
        </p:nvSpPr>
        <p:spPr>
          <a:xfrm>
            <a:off x="1084407" y="2274838"/>
            <a:ext cx="1002318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/>
              <a:t>Support Vector Machine </a:t>
            </a:r>
            <a:r>
              <a:rPr lang="ko-KR" altLang="en-US" sz="2400" dirty="0"/>
              <a:t>이란</a:t>
            </a:r>
            <a:endParaRPr lang="en-US" altLang="ko-KR" sz="2400" dirty="0"/>
          </a:p>
          <a:p>
            <a:r>
              <a:rPr lang="en-US" altLang="ko-KR" sz="2000" dirty="0"/>
              <a:t>SVM </a:t>
            </a:r>
            <a:r>
              <a:rPr lang="ko-KR" altLang="ko-KR" sz="2000" dirty="0"/>
              <a:t>알고리즘은 </a:t>
            </a:r>
            <a:r>
              <a:rPr lang="ko-KR" altLang="en-US" sz="2000" dirty="0"/>
              <a:t>데이터가 </a:t>
            </a:r>
            <a:r>
              <a:rPr lang="ko-KR" altLang="en-US" sz="2000" dirty="0" err="1"/>
              <a:t>사상된</a:t>
            </a:r>
            <a:r>
              <a:rPr lang="ko-KR" altLang="en-US" sz="2000" dirty="0"/>
              <a:t> 공간을 나눌 때</a:t>
            </a:r>
            <a:r>
              <a:rPr lang="en-US" altLang="ko-KR" sz="2000" dirty="0"/>
              <a:t> </a:t>
            </a:r>
            <a:r>
              <a:rPr lang="ko-KR" altLang="ko-KR" sz="2000" dirty="0"/>
              <a:t>그 중 가장 큰 폭을 가진 경계를 찾는 알고리즘이다</a:t>
            </a:r>
            <a:r>
              <a:rPr lang="en-US" altLang="ko-KR" sz="2000" dirty="0"/>
              <a:t>.  </a:t>
            </a:r>
            <a:r>
              <a:rPr lang="ko-KR" altLang="ko-KR" sz="2000" dirty="0"/>
              <a:t>다른 </a:t>
            </a:r>
            <a:r>
              <a:rPr lang="ko-KR" altLang="ko-KR" sz="2000" dirty="0" err="1"/>
              <a:t>모델들과의</a:t>
            </a:r>
            <a:r>
              <a:rPr lang="ko-KR" altLang="ko-KR" sz="2000" dirty="0"/>
              <a:t> 가장 큰 차이점은 경계점의 데이터만이 결정곡선을 그리는데 영향을 준다는 것이다</a:t>
            </a: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2400" dirty="0" err="1"/>
              <a:t>하이퍼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파리미터</a:t>
            </a:r>
            <a:r>
              <a:rPr lang="ko-KR" altLang="en-US" sz="2400" dirty="0"/>
              <a:t> 튜닝 </a:t>
            </a:r>
            <a:r>
              <a:rPr lang="en-US" altLang="ko-KR" sz="2400" dirty="0"/>
              <a:t>: C=10</a:t>
            </a:r>
          </a:p>
          <a:p>
            <a:r>
              <a:rPr lang="en-US" altLang="ko-KR" sz="2000" dirty="0"/>
              <a:t>grid search</a:t>
            </a:r>
            <a:r>
              <a:rPr lang="ko-KR" altLang="ko-KR" sz="2000" dirty="0"/>
              <a:t>를 통한 </a:t>
            </a:r>
            <a:r>
              <a:rPr lang="ko-KR" altLang="ko-KR" sz="2000" dirty="0" err="1"/>
              <a:t>하이퍼</a:t>
            </a:r>
            <a:r>
              <a:rPr lang="ko-KR" altLang="ko-KR" sz="2000" dirty="0"/>
              <a:t> 파라미터 튜닝을 통해 </a:t>
            </a:r>
            <a:r>
              <a:rPr lang="ko-KR" altLang="ko-KR" sz="2000" dirty="0" err="1"/>
              <a:t>오분류</a:t>
            </a:r>
            <a:r>
              <a:rPr lang="ko-KR" altLang="ko-KR" sz="2000" dirty="0"/>
              <a:t> </a:t>
            </a:r>
            <a:r>
              <a:rPr lang="ko-KR" altLang="ko-KR" sz="2000" dirty="0" err="1"/>
              <a:t>패널티를</a:t>
            </a:r>
            <a:r>
              <a:rPr lang="ko-KR" altLang="ko-KR" sz="2000" dirty="0"/>
              <a:t> 결정했는데  </a:t>
            </a:r>
            <a:r>
              <a:rPr lang="en-US" altLang="ko-KR" sz="2000" dirty="0"/>
              <a:t>c=10 </a:t>
            </a:r>
            <a:r>
              <a:rPr lang="ko-KR" altLang="ko-KR" sz="2000" dirty="0"/>
              <a:t>으로 설정하는게 제일 좋았다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76326D-124B-4021-8B62-B67955441693}"/>
              </a:ext>
            </a:extLst>
          </p:cNvPr>
          <p:cNvSpPr txBox="1"/>
          <p:nvPr/>
        </p:nvSpPr>
        <p:spPr>
          <a:xfrm>
            <a:off x="1016018" y="1023422"/>
            <a:ext cx="2181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Support Vector Machine</a:t>
            </a:r>
            <a:endParaRPr lang="ko-KR" altLang="en-US" spc="-150" dirty="0">
              <a:solidFill>
                <a:srgbClr val="00002F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7534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2019" y="49894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E6FF54-A700-49F3-946C-36CE59A59249}"/>
              </a:ext>
            </a:extLst>
          </p:cNvPr>
          <p:cNvSpPr txBox="1"/>
          <p:nvPr/>
        </p:nvSpPr>
        <p:spPr>
          <a:xfrm>
            <a:off x="872062" y="437391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모델구축 및 평가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0B5932-18EA-4FF7-9E11-7641D41577C2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Comic Sans MS" panose="030F0702030302020204" pitchFamily="66" charset="0"/>
              </a:rPr>
              <a:t>Support Vector Machine </a:t>
            </a:r>
            <a:r>
              <a:rPr lang="ko-KR" altLang="en-US" sz="4000" dirty="0">
                <a:latin typeface="Comic Sans MS" panose="030F0702030302020204" pitchFamily="66" charset="0"/>
              </a:rPr>
              <a:t>평가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10D966-5C29-4EAE-A9D6-B181847E4CD2}"/>
              </a:ext>
            </a:extLst>
          </p:cNvPr>
          <p:cNvSpPr txBox="1"/>
          <p:nvPr/>
        </p:nvSpPr>
        <p:spPr>
          <a:xfrm>
            <a:off x="671922" y="2265680"/>
            <a:ext cx="5029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정확도</a:t>
            </a:r>
            <a:r>
              <a:rPr lang="en-US" altLang="ko-KR" sz="2800" dirty="0"/>
              <a:t>: 92%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Confusion Matrix: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A9D62D9-A9D9-4AE8-83F0-B9D132188CC0}"/>
              </a:ext>
            </a:extLst>
          </p:cNvPr>
          <p:cNvGraphicFramePr>
            <a:graphicFrameLocks noGrp="1"/>
          </p:cNvGraphicFramePr>
          <p:nvPr/>
        </p:nvGraphicFramePr>
        <p:xfrm>
          <a:off x="502018" y="3626817"/>
          <a:ext cx="10288874" cy="27937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4822">
                  <a:extLst>
                    <a:ext uri="{9D8B030D-6E8A-4147-A177-3AD203B41FA5}">
                      <a16:colId xmlns:a16="http://schemas.microsoft.com/office/drawing/2014/main" val="2765384178"/>
                    </a:ext>
                  </a:extLst>
                </a:gridCol>
                <a:gridCol w="2534822">
                  <a:extLst>
                    <a:ext uri="{9D8B030D-6E8A-4147-A177-3AD203B41FA5}">
                      <a16:colId xmlns:a16="http://schemas.microsoft.com/office/drawing/2014/main" val="917364073"/>
                    </a:ext>
                  </a:extLst>
                </a:gridCol>
                <a:gridCol w="2609615">
                  <a:extLst>
                    <a:ext uri="{9D8B030D-6E8A-4147-A177-3AD203B41FA5}">
                      <a16:colId xmlns:a16="http://schemas.microsoft.com/office/drawing/2014/main" val="1461493611"/>
                    </a:ext>
                  </a:extLst>
                </a:gridCol>
                <a:gridCol w="2609615">
                  <a:extLst>
                    <a:ext uri="{9D8B030D-6E8A-4147-A177-3AD203B41FA5}">
                      <a16:colId xmlns:a16="http://schemas.microsoft.com/office/drawing/2014/main" val="1959852340"/>
                    </a:ext>
                  </a:extLst>
                </a:gridCol>
              </a:tblGrid>
              <a:tr h="894330">
                <a:tc rowSpan="2"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2000" dirty="0">
                          <a:effectLst/>
                        </a:rPr>
                        <a:t>모델이 예측한 값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622350"/>
                  </a:ext>
                </a:extLst>
              </a:tr>
              <a:tr h="63315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Negative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Positive</a:t>
                      </a:r>
                      <a:endParaRPr lang="ko-KR" sz="20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1000707"/>
                  </a:ext>
                </a:extLst>
              </a:tr>
              <a:tr h="633154"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2000">
                          <a:effectLst/>
                        </a:rPr>
                        <a:t>실제값</a:t>
                      </a:r>
                      <a:endParaRPr lang="ko-KR" sz="20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Negative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effectLst/>
                          <a:latin typeface="+mj-lt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757</a:t>
                      </a:r>
                      <a:endParaRPr lang="ko-KR" sz="2000" dirty="0">
                        <a:effectLst/>
                        <a:latin typeface="+mj-lt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effectLst/>
                          <a:latin typeface="+mj-lt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69</a:t>
                      </a:r>
                      <a:endParaRPr lang="ko-KR" sz="2000" dirty="0">
                        <a:effectLst/>
                        <a:latin typeface="+mj-lt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9115117"/>
                  </a:ext>
                </a:extLst>
              </a:tr>
              <a:tr h="633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Positive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effectLst/>
                          <a:latin typeface="+mj-lt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66</a:t>
                      </a:r>
                      <a:endParaRPr lang="ko-KR" sz="2000" dirty="0">
                        <a:effectLst/>
                        <a:latin typeface="+mj-lt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effectLst/>
                          <a:latin typeface="+mj-lt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908</a:t>
                      </a:r>
                      <a:endParaRPr lang="ko-KR" sz="2000" dirty="0">
                        <a:effectLst/>
                        <a:latin typeface="+mj-lt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634908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7FB5C22-A0F3-415A-9F15-A7C6A1A0066E}"/>
              </a:ext>
            </a:extLst>
          </p:cNvPr>
          <p:cNvSpPr txBox="1"/>
          <p:nvPr/>
        </p:nvSpPr>
        <p:spPr>
          <a:xfrm>
            <a:off x="1016018" y="1023422"/>
            <a:ext cx="2181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Support Vector Machine</a:t>
            </a:r>
            <a:endParaRPr lang="ko-KR" altLang="en-US" spc="-150" dirty="0">
              <a:solidFill>
                <a:srgbClr val="00002F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5093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2062" y="437391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모델구축 및 평가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019" y="49894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7D69B-DC15-401D-A181-CEBCB1347D9D}"/>
              </a:ext>
            </a:extLst>
          </p:cNvPr>
          <p:cNvSpPr txBox="1"/>
          <p:nvPr/>
        </p:nvSpPr>
        <p:spPr>
          <a:xfrm>
            <a:off x="3903123" y="360446"/>
            <a:ext cx="77429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Comic Sans MS" panose="030F0702030302020204" pitchFamily="66" charset="0"/>
              </a:rPr>
              <a:t>Support Vector Machine</a:t>
            </a:r>
          </a:p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ROC PR Curve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AAE5809-E336-43BE-92C6-7CD52EE5C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320" y="9606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6DE41E-5E11-48D4-AFFA-4B823ECF4A52}"/>
              </a:ext>
            </a:extLst>
          </p:cNvPr>
          <p:cNvSpPr txBox="1"/>
          <p:nvPr/>
        </p:nvSpPr>
        <p:spPr>
          <a:xfrm>
            <a:off x="1641818" y="5712723"/>
            <a:ext cx="2713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Auc:0.98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3F871F-7B14-4C0C-A1D4-1474B2F055AB}"/>
              </a:ext>
            </a:extLst>
          </p:cNvPr>
          <p:cNvSpPr txBox="1"/>
          <p:nvPr/>
        </p:nvSpPr>
        <p:spPr>
          <a:xfrm>
            <a:off x="7298694" y="5712723"/>
            <a:ext cx="2713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AP:0.98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6C1456-AD4E-4E4E-9712-F6CADBBC9875}"/>
              </a:ext>
            </a:extLst>
          </p:cNvPr>
          <p:cNvSpPr txBox="1"/>
          <p:nvPr/>
        </p:nvSpPr>
        <p:spPr>
          <a:xfrm>
            <a:off x="1016000" y="1023422"/>
            <a:ext cx="2181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Support Vector Machine</a:t>
            </a:r>
            <a:endParaRPr lang="ko-KR" altLang="en-US" spc="-150" dirty="0">
              <a:solidFill>
                <a:srgbClr val="00002F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pic>
        <p:nvPicPr>
          <p:cNvPr id="24" name="그림 23" descr="C:\Users\jang\AppData\Local\Microsoft\Windows\INetCache\Content.MSO\5774A056.tmp">
            <a:extLst>
              <a:ext uri="{FF2B5EF4-FFF2-40B4-BE49-F238E27FC236}">
                <a16:creationId xmlns:a16="http://schemas.microsoft.com/office/drawing/2014/main" id="{5B5E6FF4-495A-414B-BC65-E3AC5DD2BB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76" y="1790777"/>
            <a:ext cx="5001491" cy="388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그림 25" descr="C:\Users\jang\AppData\Local\Microsoft\Windows\INetCache\Content.MSO\728626D4.tmp">
            <a:extLst>
              <a:ext uri="{FF2B5EF4-FFF2-40B4-BE49-F238E27FC236}">
                <a16:creationId xmlns:a16="http://schemas.microsoft.com/office/drawing/2014/main" id="{74899210-C232-49C6-B6E4-A3EF38F6E09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988" y="1790777"/>
            <a:ext cx="5322737" cy="3886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85150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2062" y="437391"/>
            <a:ext cx="308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모델구축 및 평가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019" y="49894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5FE83B-78EF-4C7C-8116-090A087BA70F}"/>
              </a:ext>
            </a:extLst>
          </p:cNvPr>
          <p:cNvSpPr txBox="1"/>
          <p:nvPr/>
        </p:nvSpPr>
        <p:spPr>
          <a:xfrm>
            <a:off x="3723123" y="324968"/>
            <a:ext cx="77429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Comic Sans MS" panose="030F0702030302020204" pitchFamily="66" charset="0"/>
              </a:rPr>
              <a:t>Support Vector Machine</a:t>
            </a:r>
          </a:p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Lift</a:t>
            </a:r>
            <a:r>
              <a:rPr lang="ko-KR" altLang="en-US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 </a:t>
            </a:r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Chart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FF498-861E-47B6-9252-9916E7C1BC02}"/>
              </a:ext>
            </a:extLst>
          </p:cNvPr>
          <p:cNvSpPr txBox="1"/>
          <p:nvPr/>
        </p:nvSpPr>
        <p:spPr>
          <a:xfrm>
            <a:off x="45568" y="1616700"/>
            <a:ext cx="238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Set </a:t>
            </a:r>
            <a:r>
              <a:rPr lang="ko-KR" altLang="en-US" dirty="0" err="1"/>
              <a:t>이익도표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C19ED0-0923-4B7B-9D41-88BDCFED130B}"/>
              </a:ext>
            </a:extLst>
          </p:cNvPr>
          <p:cNvSpPr txBox="1"/>
          <p:nvPr/>
        </p:nvSpPr>
        <p:spPr>
          <a:xfrm>
            <a:off x="5981446" y="1616700"/>
            <a:ext cx="260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Validation Set </a:t>
            </a:r>
            <a:r>
              <a:rPr lang="ko-KR" altLang="en-US" dirty="0" err="1"/>
              <a:t>이익도표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8254D8-3487-470C-B476-2C2BC9592B90}"/>
              </a:ext>
            </a:extLst>
          </p:cNvPr>
          <p:cNvSpPr txBox="1"/>
          <p:nvPr/>
        </p:nvSpPr>
        <p:spPr>
          <a:xfrm>
            <a:off x="579120" y="5679440"/>
            <a:ext cx="1021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Set, Validation Set </a:t>
            </a:r>
            <a:r>
              <a:rPr lang="ko-KR" altLang="en-US" dirty="0"/>
              <a:t>모두 상위 구간의 </a:t>
            </a:r>
            <a:r>
              <a:rPr lang="en-US" altLang="ko-KR" dirty="0"/>
              <a:t>lift </a:t>
            </a:r>
            <a:r>
              <a:rPr lang="ko-KR" altLang="en-US" dirty="0"/>
              <a:t>값이 높고 하위 구간의 </a:t>
            </a:r>
            <a:r>
              <a:rPr lang="en-US" altLang="ko-KR" dirty="0"/>
              <a:t>lift</a:t>
            </a:r>
            <a:r>
              <a:rPr lang="ko-KR" altLang="en-US" dirty="0"/>
              <a:t>값은 작은 걸로 보아 제대로 모형이 학습되었고 둘의 성능차이도 크지 않은 것으로 보아 과적합도 의심되지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EA0989-F92D-47E6-82E1-7AD49D69F6FA}"/>
              </a:ext>
            </a:extLst>
          </p:cNvPr>
          <p:cNvSpPr txBox="1"/>
          <p:nvPr/>
        </p:nvSpPr>
        <p:spPr>
          <a:xfrm>
            <a:off x="1016000" y="1023422"/>
            <a:ext cx="2181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Support Vector Machine</a:t>
            </a:r>
            <a:endParaRPr lang="ko-KR" altLang="en-US" spc="-150" dirty="0">
              <a:solidFill>
                <a:srgbClr val="00002F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03050E4-DDD6-4A50-9242-51C6258EFA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401" y="2166057"/>
            <a:ext cx="5694218" cy="307516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153AB5F-6C3C-418D-ACE7-888C693ECDE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81446" y="2166048"/>
            <a:ext cx="6058153" cy="307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036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7140" y="2148409"/>
            <a:ext cx="718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Candara" panose="020E0502030303020204" pitchFamily="34" charset="0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Candara" panose="020E0502030303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83DC63-A1E3-4475-9BD6-48666A754634}"/>
              </a:ext>
            </a:extLst>
          </p:cNvPr>
          <p:cNvSpPr/>
          <p:nvPr/>
        </p:nvSpPr>
        <p:spPr>
          <a:xfrm>
            <a:off x="2517140" y="2917850"/>
            <a:ext cx="7354529" cy="1022300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>
                <a:latin typeface="Impact" panose="020B0806030902050204" pitchFamily="34" charset="0"/>
                <a:ea typeface="나눔스퀘어 Bold" panose="020B0600000101010101" pitchFamily="50" charset="-127"/>
              </a:rPr>
              <a:t>최종모델 </a:t>
            </a:r>
            <a:r>
              <a:rPr lang="en-US" altLang="ko-KR" sz="5400" dirty="0">
                <a:latin typeface="Impact" panose="020B0806030902050204" pitchFamily="34" charset="0"/>
                <a:ea typeface="나눔스퀘어 Bold" panose="020B0600000101010101" pitchFamily="50" charset="-127"/>
              </a:rPr>
              <a:t>Test, </a:t>
            </a:r>
            <a:r>
              <a:rPr lang="ko-KR" altLang="en-US" sz="5400" dirty="0">
                <a:latin typeface="Impact" panose="020B0806030902050204" pitchFamily="34" charset="0"/>
                <a:ea typeface="나눔스퀘어 Bold" panose="020B0600000101010101" pitchFamily="50" charset="-127"/>
              </a:rPr>
              <a:t>변수해석</a:t>
            </a:r>
            <a:endParaRPr lang="en-US" altLang="ko-KR" sz="5400" dirty="0">
              <a:latin typeface="Impact" panose="020B0806030902050204" pitchFamily="34" charset="0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3EB2E352-AFFE-4783-A711-CE0A9B20583F}"/>
              </a:ext>
            </a:extLst>
          </p:cNvPr>
          <p:cNvSpPr/>
          <p:nvPr/>
        </p:nvSpPr>
        <p:spPr>
          <a:xfrm>
            <a:off x="1238215" y="2921084"/>
            <a:ext cx="2854036" cy="1699349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971331" y="2294245"/>
            <a:ext cx="2249334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관측치 크기</a:t>
            </a:r>
            <a:endParaRPr lang="en-US" altLang="ko-KR" sz="3200" spc="-150" dirty="0"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5726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4800" y="437391"/>
            <a:ext cx="2584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데이터 </a:t>
            </a:r>
            <a:r>
              <a:rPr lang="ko-KR" altLang="en-US" sz="3200" spc="-150" dirty="0" err="1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전처리</a:t>
            </a:r>
            <a:endParaRPr lang="ko-KR" altLang="en-US" sz="3200" spc="-150" dirty="0">
              <a:solidFill>
                <a:srgbClr val="00002F"/>
              </a:solidFill>
              <a:latin typeface="Impact" panose="020B080603090205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5225" y="498947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1455" y="103044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표본추출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7EDB7A-0B8E-4DC8-BDB6-7C761F8E7213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Data Size Reduction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AEF208-20BA-4911-A172-34E323B9C09B}"/>
              </a:ext>
            </a:extLst>
          </p:cNvPr>
          <p:cNvSpPr txBox="1"/>
          <p:nvPr/>
        </p:nvSpPr>
        <p:spPr>
          <a:xfrm>
            <a:off x="1957347" y="345088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129880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A2A0508-EF44-446F-BB77-615FCE863364}"/>
              </a:ext>
            </a:extLst>
          </p:cNvPr>
          <p:cNvSpPr/>
          <p:nvPr/>
        </p:nvSpPr>
        <p:spPr>
          <a:xfrm>
            <a:off x="8365619" y="3196896"/>
            <a:ext cx="1867915" cy="1147723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91FABD-A899-497A-98DA-62A511C05015}"/>
              </a:ext>
            </a:extLst>
          </p:cNvPr>
          <p:cNvSpPr txBox="1"/>
          <p:nvPr/>
        </p:nvSpPr>
        <p:spPr>
          <a:xfrm>
            <a:off x="8694281" y="3478369"/>
            <a:ext cx="1210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12000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4DE509-5935-4256-AF8F-1893BEA55400}"/>
              </a:ext>
            </a:extLst>
          </p:cNvPr>
          <p:cNvSpPr txBox="1"/>
          <p:nvPr/>
        </p:nvSpPr>
        <p:spPr>
          <a:xfrm>
            <a:off x="2269380" y="4777938"/>
            <a:ext cx="774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Simple Random Sampling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14F147-79C1-42C7-9B79-978E2B400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999" y="3130951"/>
            <a:ext cx="2159666" cy="114772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6C74AAD-F4B0-4AFA-982D-D3CBB87ECB53}"/>
              </a:ext>
            </a:extLst>
          </p:cNvPr>
          <p:cNvSpPr txBox="1"/>
          <p:nvPr/>
        </p:nvSpPr>
        <p:spPr>
          <a:xfrm>
            <a:off x="5617911" y="1439590"/>
            <a:ext cx="610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~ Computing</a:t>
            </a:r>
            <a:r>
              <a:rPr lang="ko-KR" altLang="en-US" sz="24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en-US" altLang="ko-KR" sz="24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Power</a:t>
            </a:r>
            <a:r>
              <a:rPr lang="ko-KR" altLang="en-US" sz="24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 문제를 극복하기 위해</a:t>
            </a:r>
            <a:endParaRPr lang="en-US" altLang="ko-KR" sz="2400" spc="-150" dirty="0"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2825" y="437391"/>
            <a:ext cx="4198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최종모델  </a:t>
            </a:r>
            <a:r>
              <a:rPr lang="en-US" altLang="ko-KR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Test , </a:t>
            </a:r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변수해석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2632" y="404373"/>
            <a:ext cx="67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04.</a:t>
            </a:r>
            <a:endParaRPr lang="ko-KR" altLang="en-US" sz="32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9226" y="1006929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최종 모델 선택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A2CD22A-0FCC-43D5-A7DB-7B2283BAA1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9226" y="1782598"/>
            <a:ext cx="3616854" cy="303317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1F59F5D-69DE-4327-8AFA-60BBF08C1C6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96080" y="1782598"/>
            <a:ext cx="3261360" cy="303317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9E6F095-DE82-44E0-959E-2119F2CFD10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457440" y="1782597"/>
            <a:ext cx="4155334" cy="3033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0D92A8-3BDF-424F-9414-BEBC6BB9E410}"/>
              </a:ext>
            </a:extLst>
          </p:cNvPr>
          <p:cNvSpPr txBox="1"/>
          <p:nvPr/>
        </p:nvSpPr>
        <p:spPr>
          <a:xfrm>
            <a:off x="1026522" y="5120640"/>
            <a:ext cx="9764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세가지 지표를 모두 고려해본 결과</a:t>
            </a:r>
            <a:r>
              <a:rPr lang="en-US" altLang="ko-KR" dirty="0"/>
              <a:t>, </a:t>
            </a:r>
            <a:r>
              <a:rPr lang="ko-KR" altLang="en-US" dirty="0"/>
              <a:t>모든 지표에서 </a:t>
            </a:r>
            <a:r>
              <a:rPr lang="en-US" altLang="ko-KR" dirty="0"/>
              <a:t>Neural Network </a:t>
            </a:r>
            <a:r>
              <a:rPr lang="ko-KR" altLang="en-US" dirty="0"/>
              <a:t>모델의 성능이 가장 뛰어나다</a:t>
            </a:r>
            <a:r>
              <a:rPr lang="en-US" altLang="ko-KR" dirty="0"/>
              <a:t>. </a:t>
            </a:r>
            <a:r>
              <a:rPr lang="ko-KR" altLang="en-US" dirty="0"/>
              <a:t>그러므로 최종모형으로 </a:t>
            </a:r>
            <a:r>
              <a:rPr lang="en-US" altLang="ko-KR" dirty="0"/>
              <a:t>Neural Network</a:t>
            </a:r>
            <a:r>
              <a:rPr lang="ko-KR" altLang="en-US" dirty="0"/>
              <a:t>를 선택한다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BE8F92E-CADB-4546-8FF4-796E6EFE0474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BFC2C9C-2E32-43EA-8991-60423F0FBF94}"/>
              </a:ext>
            </a:extLst>
          </p:cNvPr>
          <p:cNvSpPr txBox="1"/>
          <p:nvPr/>
        </p:nvSpPr>
        <p:spPr>
          <a:xfrm>
            <a:off x="922825" y="437391"/>
            <a:ext cx="4198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최종모델  </a:t>
            </a:r>
            <a:r>
              <a:rPr lang="en-US" altLang="ko-KR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Test , </a:t>
            </a:r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변수해석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80BDE-F039-4373-AB98-8D5FD5AEF0D6}"/>
              </a:ext>
            </a:extLst>
          </p:cNvPr>
          <p:cNvSpPr txBox="1"/>
          <p:nvPr/>
        </p:nvSpPr>
        <p:spPr>
          <a:xfrm>
            <a:off x="412632" y="404373"/>
            <a:ext cx="67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04.</a:t>
            </a:r>
            <a:endParaRPr lang="ko-KR" altLang="en-US" sz="32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09C52-6175-4D67-B5E9-90FD76BE621A}"/>
              </a:ext>
            </a:extLst>
          </p:cNvPr>
          <p:cNvSpPr txBox="1"/>
          <p:nvPr/>
        </p:nvSpPr>
        <p:spPr>
          <a:xfrm>
            <a:off x="579226" y="1006929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최종 모델 선택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1D5A8-B54D-4CE0-B9B9-9E8FB3D9A6AC}"/>
              </a:ext>
            </a:extLst>
          </p:cNvPr>
          <p:cNvSpPr txBox="1"/>
          <p:nvPr/>
        </p:nvSpPr>
        <p:spPr>
          <a:xfrm>
            <a:off x="922825" y="2398143"/>
            <a:ext cx="99464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Neural Network </a:t>
            </a:r>
            <a:r>
              <a:rPr lang="ko-KR" altLang="ko-KR" sz="2800" dirty="0"/>
              <a:t>성능이 좋은 이유</a:t>
            </a:r>
            <a:r>
              <a:rPr lang="en-US" altLang="ko-KR" sz="2800" dirty="0"/>
              <a:t>:</a:t>
            </a:r>
          </a:p>
          <a:p>
            <a:r>
              <a:rPr lang="ko-KR" altLang="ko-KR" sz="2800" dirty="0"/>
              <a:t>학습해야 할 파라미터 개수가</a:t>
            </a:r>
            <a:r>
              <a:rPr lang="en-US" altLang="ko-KR" sz="2800" dirty="0"/>
              <a:t> 16* 128 + 128*2=2304 </a:t>
            </a:r>
            <a:r>
              <a:rPr lang="ko-KR" altLang="ko-KR" sz="2800" dirty="0"/>
              <a:t>개로 엄청 많지만 다행히 우리의 </a:t>
            </a:r>
            <a:r>
              <a:rPr lang="ko-KR" altLang="en-US" sz="2800" dirty="0"/>
              <a:t>데이터</a:t>
            </a:r>
            <a:r>
              <a:rPr lang="ko-KR" altLang="ko-KR" sz="2800" dirty="0"/>
              <a:t>가 충분해서</a:t>
            </a:r>
            <a:r>
              <a:rPr lang="en-US" altLang="ko-KR" sz="2800" dirty="0"/>
              <a:t>  </a:t>
            </a:r>
            <a:r>
              <a:rPr lang="ko-KR" altLang="ko-KR" sz="2800" dirty="0"/>
              <a:t>신경망 모델을 과적합없이 </a:t>
            </a:r>
            <a:r>
              <a:rPr lang="ko-KR" altLang="en-US" sz="2800" dirty="0"/>
              <a:t>충분히</a:t>
            </a:r>
            <a:r>
              <a:rPr lang="en-US" altLang="ko-KR" sz="2800" dirty="0"/>
              <a:t> </a:t>
            </a:r>
            <a:r>
              <a:rPr lang="ko-KR" altLang="ko-KR" sz="2800" dirty="0"/>
              <a:t>학습시킬 수 있었</a:t>
            </a:r>
            <a:r>
              <a:rPr lang="ko-KR" altLang="en-US" sz="2800" dirty="0"/>
              <a:t>다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3ED97E5-CED4-419B-958F-E1E5B0B12BEC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4796CD-0A9E-45F5-BC10-7C785A2DE419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67684DD-D521-4611-9942-148DEC06A250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CDEDD0F-EC2B-484F-85AB-06C713719234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2292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1731DFD-726B-42A1-8D0D-6CD300C34D6C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B82101C-229E-4F46-BA11-386458FCB200}"/>
              </a:ext>
            </a:extLst>
          </p:cNvPr>
          <p:cNvSpPr txBox="1"/>
          <p:nvPr/>
        </p:nvSpPr>
        <p:spPr>
          <a:xfrm>
            <a:off x="922825" y="437391"/>
            <a:ext cx="4198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최종모델  </a:t>
            </a:r>
            <a:r>
              <a:rPr lang="en-US" altLang="ko-KR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Test , </a:t>
            </a:r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변수해석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FB1F8F-C2A3-4772-98B0-068B610B2085}"/>
              </a:ext>
            </a:extLst>
          </p:cNvPr>
          <p:cNvSpPr txBox="1"/>
          <p:nvPr/>
        </p:nvSpPr>
        <p:spPr>
          <a:xfrm>
            <a:off x="412632" y="404373"/>
            <a:ext cx="67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04.</a:t>
            </a:r>
            <a:endParaRPr lang="ko-KR" altLang="en-US" sz="32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E35476-6033-44E8-B475-100638E91437}"/>
              </a:ext>
            </a:extLst>
          </p:cNvPr>
          <p:cNvSpPr txBox="1"/>
          <p:nvPr/>
        </p:nvSpPr>
        <p:spPr>
          <a:xfrm>
            <a:off x="623053" y="1006929"/>
            <a:ext cx="147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최종 모델 </a:t>
            </a:r>
            <a:r>
              <a:rPr lang="en-US" altLang="ko-KR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Test</a:t>
            </a:r>
            <a:endParaRPr lang="ko-KR" altLang="en-US" spc="-150" dirty="0">
              <a:solidFill>
                <a:srgbClr val="00002F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B2BE59-1636-4558-8140-9DB7299CD0B0}"/>
              </a:ext>
            </a:extLst>
          </p:cNvPr>
          <p:cNvSpPr txBox="1"/>
          <p:nvPr/>
        </p:nvSpPr>
        <p:spPr>
          <a:xfrm>
            <a:off x="3843892" y="1467028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최종 모델</a:t>
            </a:r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(MLP)</a:t>
            </a:r>
            <a:r>
              <a:rPr lang="ko-KR" altLang="en-US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 평가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5EC03-1170-472C-BBA7-7CD5D16468FD}"/>
              </a:ext>
            </a:extLst>
          </p:cNvPr>
          <p:cNvSpPr txBox="1"/>
          <p:nvPr/>
        </p:nvSpPr>
        <p:spPr>
          <a:xfrm>
            <a:off x="671922" y="2265680"/>
            <a:ext cx="5029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정확도</a:t>
            </a:r>
            <a:r>
              <a:rPr lang="en-US" altLang="ko-KR" sz="2800" dirty="0"/>
              <a:t>: 93%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Confusion Matrix: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BEEC05C-81C1-41A5-9F5B-A52497E866D3}"/>
              </a:ext>
            </a:extLst>
          </p:cNvPr>
          <p:cNvGraphicFramePr>
            <a:graphicFrameLocks noGrp="1"/>
          </p:cNvGraphicFramePr>
          <p:nvPr/>
        </p:nvGraphicFramePr>
        <p:xfrm>
          <a:off x="502018" y="3626817"/>
          <a:ext cx="10288874" cy="27937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4822">
                  <a:extLst>
                    <a:ext uri="{9D8B030D-6E8A-4147-A177-3AD203B41FA5}">
                      <a16:colId xmlns:a16="http://schemas.microsoft.com/office/drawing/2014/main" val="2765384178"/>
                    </a:ext>
                  </a:extLst>
                </a:gridCol>
                <a:gridCol w="2534822">
                  <a:extLst>
                    <a:ext uri="{9D8B030D-6E8A-4147-A177-3AD203B41FA5}">
                      <a16:colId xmlns:a16="http://schemas.microsoft.com/office/drawing/2014/main" val="917364073"/>
                    </a:ext>
                  </a:extLst>
                </a:gridCol>
                <a:gridCol w="2609615">
                  <a:extLst>
                    <a:ext uri="{9D8B030D-6E8A-4147-A177-3AD203B41FA5}">
                      <a16:colId xmlns:a16="http://schemas.microsoft.com/office/drawing/2014/main" val="1461493611"/>
                    </a:ext>
                  </a:extLst>
                </a:gridCol>
                <a:gridCol w="2609615">
                  <a:extLst>
                    <a:ext uri="{9D8B030D-6E8A-4147-A177-3AD203B41FA5}">
                      <a16:colId xmlns:a16="http://schemas.microsoft.com/office/drawing/2014/main" val="1959852340"/>
                    </a:ext>
                  </a:extLst>
                </a:gridCol>
              </a:tblGrid>
              <a:tr h="894330">
                <a:tc rowSpan="2"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2000" dirty="0">
                          <a:effectLst/>
                        </a:rPr>
                        <a:t>모델이 예측한 값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622350"/>
                  </a:ext>
                </a:extLst>
              </a:tr>
              <a:tr h="63315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Negative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Positive</a:t>
                      </a:r>
                      <a:endParaRPr lang="ko-KR" sz="20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1000707"/>
                  </a:ext>
                </a:extLst>
              </a:tr>
              <a:tr h="633154"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sz="2000">
                          <a:effectLst/>
                        </a:rPr>
                        <a:t>실제값</a:t>
                      </a:r>
                      <a:endParaRPr lang="ko-KR" sz="20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Negative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effectLst/>
                          <a:latin typeface="+mj-lt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769</a:t>
                      </a:r>
                      <a:endParaRPr lang="ko-KR" sz="2000" dirty="0">
                        <a:effectLst/>
                        <a:latin typeface="+mj-lt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effectLst/>
                          <a:latin typeface="+mj-lt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67</a:t>
                      </a:r>
                      <a:endParaRPr lang="ko-KR" sz="2000" dirty="0">
                        <a:effectLst/>
                        <a:latin typeface="+mj-lt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9115117"/>
                  </a:ext>
                </a:extLst>
              </a:tr>
              <a:tr h="633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Positive</a:t>
                      </a:r>
                      <a:endParaRPr lang="ko-KR" sz="20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effectLst/>
                          <a:latin typeface="+mj-lt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56</a:t>
                      </a:r>
                      <a:endParaRPr lang="ko-KR" sz="2000" dirty="0">
                        <a:effectLst/>
                        <a:latin typeface="+mj-lt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effectLst/>
                          <a:latin typeface="+mj-lt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908</a:t>
                      </a:r>
                      <a:endParaRPr lang="ko-KR" sz="2000" dirty="0">
                        <a:effectLst/>
                        <a:latin typeface="+mj-lt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634908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AEA0F19-89D7-4FDA-8DB6-7208555AE835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3A0EF16-14C8-4016-9083-4F547102F548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5617120-2F21-44DF-9C5D-39A77EED6F3A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4A3D5F1-289D-4B12-A499-39C40493F67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3461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4805" y="498947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7D69B-DC15-401D-A181-CEBCB1347D9D}"/>
              </a:ext>
            </a:extLst>
          </p:cNvPr>
          <p:cNvSpPr txBox="1"/>
          <p:nvPr/>
        </p:nvSpPr>
        <p:spPr>
          <a:xfrm>
            <a:off x="3970689" y="905437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최종모형</a:t>
            </a:r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(MLP) ROC PR Curve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AAE5809-E336-43BE-92C6-7CD52EE5C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5923" y="979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6DE41E-5E11-48D4-AFFA-4B823ECF4A52}"/>
              </a:ext>
            </a:extLst>
          </p:cNvPr>
          <p:cNvSpPr txBox="1"/>
          <p:nvPr/>
        </p:nvSpPr>
        <p:spPr>
          <a:xfrm>
            <a:off x="1641818" y="5712723"/>
            <a:ext cx="2713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Auc:0.98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3F871F-7B14-4C0C-A1D4-1474B2F055AB}"/>
              </a:ext>
            </a:extLst>
          </p:cNvPr>
          <p:cNvSpPr txBox="1"/>
          <p:nvPr/>
        </p:nvSpPr>
        <p:spPr>
          <a:xfrm>
            <a:off x="7298694" y="5712723"/>
            <a:ext cx="2713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AP:0.99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6C1456-AD4E-4E4E-9712-F6CADBBC9875}"/>
              </a:ext>
            </a:extLst>
          </p:cNvPr>
          <p:cNvSpPr txBox="1"/>
          <p:nvPr/>
        </p:nvSpPr>
        <p:spPr>
          <a:xfrm>
            <a:off x="1370329" y="1023422"/>
            <a:ext cx="147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최종 모델 </a:t>
            </a:r>
            <a:r>
              <a:rPr lang="en-US" altLang="ko-KR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Test</a:t>
            </a:r>
            <a:endParaRPr lang="ko-KR" altLang="en-US" spc="-150" dirty="0">
              <a:solidFill>
                <a:srgbClr val="00002F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4D66CF-10F9-49C9-B691-8597E02EF0F1}"/>
              </a:ext>
            </a:extLst>
          </p:cNvPr>
          <p:cNvSpPr txBox="1"/>
          <p:nvPr/>
        </p:nvSpPr>
        <p:spPr>
          <a:xfrm>
            <a:off x="922825" y="437391"/>
            <a:ext cx="4198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최종모델  </a:t>
            </a:r>
            <a:r>
              <a:rPr lang="en-US" altLang="ko-KR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Test , </a:t>
            </a:r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변수해석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1B8D8B5-2B68-4348-86A3-B51DBBFE8969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05674E3-2EE1-40F6-AB85-B7B623620A12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366899E-390C-4259-8993-800C7F8057D8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14388F1-A5E7-48C0-96B1-8212325BE857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 descr="C:\Users\jang\AppData\Local\Microsoft\Windows\INetCache\Content.MSO\5883546E.tmp">
            <a:extLst>
              <a:ext uri="{FF2B5EF4-FFF2-40B4-BE49-F238E27FC236}">
                <a16:creationId xmlns:a16="http://schemas.microsoft.com/office/drawing/2014/main" id="{F71B778A-5F64-47EA-9F13-5EA81E2639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25" y="1641859"/>
            <a:ext cx="4750823" cy="4137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그림 36" descr="C:\Users\jang\AppData\Local\Microsoft\Windows\INetCache\Content.MSO\FB33AAAC.tmp">
            <a:extLst>
              <a:ext uri="{FF2B5EF4-FFF2-40B4-BE49-F238E27FC236}">
                <a16:creationId xmlns:a16="http://schemas.microsoft.com/office/drawing/2014/main" id="{7F63007F-2E6B-455F-9CB9-92981DE8F79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127" y="1641858"/>
            <a:ext cx="4762459" cy="41371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550826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4779CF6-9A89-4E8A-869E-4D4D1101048B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B75C9DE-E1C7-40ED-87EB-68BDCD5AD624}"/>
              </a:ext>
            </a:extLst>
          </p:cNvPr>
          <p:cNvSpPr txBox="1"/>
          <p:nvPr/>
        </p:nvSpPr>
        <p:spPr>
          <a:xfrm>
            <a:off x="494805" y="498947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B7BFD1-8515-4C0B-8056-4113A8B65A4E}"/>
              </a:ext>
            </a:extLst>
          </p:cNvPr>
          <p:cNvSpPr txBox="1"/>
          <p:nvPr/>
        </p:nvSpPr>
        <p:spPr>
          <a:xfrm>
            <a:off x="3970689" y="905437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최종모형</a:t>
            </a:r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(MLP) Lift Chart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E9E6C7-4684-4D5D-97B6-F585F248D9D4}"/>
              </a:ext>
            </a:extLst>
          </p:cNvPr>
          <p:cNvSpPr txBox="1"/>
          <p:nvPr/>
        </p:nvSpPr>
        <p:spPr>
          <a:xfrm>
            <a:off x="1370329" y="1023422"/>
            <a:ext cx="147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최종 모델 </a:t>
            </a:r>
            <a:r>
              <a:rPr lang="en-US" altLang="ko-KR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Test</a:t>
            </a:r>
            <a:endParaRPr lang="ko-KR" altLang="en-US" spc="-150" dirty="0">
              <a:solidFill>
                <a:srgbClr val="00002F"/>
              </a:solidFill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5D3250-A3D3-426E-A5D5-8DCDB0EA2664}"/>
              </a:ext>
            </a:extLst>
          </p:cNvPr>
          <p:cNvSpPr txBox="1"/>
          <p:nvPr/>
        </p:nvSpPr>
        <p:spPr>
          <a:xfrm>
            <a:off x="922825" y="437391"/>
            <a:ext cx="4198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최종모델  </a:t>
            </a:r>
            <a:r>
              <a:rPr lang="en-US" altLang="ko-KR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Test , </a:t>
            </a:r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변수해석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D4D4334-A1E8-472B-8D55-D900E826C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5" y="2081369"/>
            <a:ext cx="7759815" cy="37874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5616E5-EF35-4505-8EF1-5287EEEC10CC}"/>
              </a:ext>
            </a:extLst>
          </p:cNvPr>
          <p:cNvSpPr txBox="1"/>
          <p:nvPr/>
        </p:nvSpPr>
        <p:spPr>
          <a:xfrm>
            <a:off x="8118977" y="2039514"/>
            <a:ext cx="35270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첫번째 구간은 </a:t>
            </a:r>
            <a:r>
              <a:rPr lang="en-US" altLang="ko-KR" dirty="0"/>
              <a:t>100% </a:t>
            </a:r>
            <a:r>
              <a:rPr lang="ko-KR" altLang="en-US" dirty="0" err="1"/>
              <a:t>활성화값으로</a:t>
            </a:r>
            <a:r>
              <a:rPr lang="ko-KR" altLang="en-US" dirty="0"/>
              <a:t> 채워져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dirty="0"/>
              <a:t>신경망 모델이 하위구간으로 나눈 마지막 두 구간에 대해선 </a:t>
            </a:r>
            <a:r>
              <a:rPr lang="ko-KR" altLang="ko-KR" dirty="0" err="1"/>
              <a:t>오분류가</a:t>
            </a:r>
            <a:r>
              <a:rPr lang="ko-KR" altLang="ko-KR" dirty="0"/>
              <a:t> 하나씩 밖에 없음을 알 수 있다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5</a:t>
            </a:r>
            <a:r>
              <a:rPr lang="ko-KR" altLang="ko-KR" dirty="0"/>
              <a:t>구간 </a:t>
            </a:r>
            <a:r>
              <a:rPr lang="en-US" altLang="ko-KR" dirty="0"/>
              <a:t>6</a:t>
            </a:r>
            <a:r>
              <a:rPr lang="ko-KR" altLang="ko-KR" dirty="0"/>
              <a:t>구간사이에서 확실</a:t>
            </a:r>
            <a:r>
              <a:rPr lang="ko-KR" altLang="en-US" dirty="0"/>
              <a:t>한 </a:t>
            </a:r>
            <a:r>
              <a:rPr lang="ko-KR" altLang="ko-KR" dirty="0"/>
              <a:t> 구분</a:t>
            </a:r>
            <a:r>
              <a:rPr lang="ko-KR" altLang="en-US" dirty="0"/>
              <a:t>점이 있음을</a:t>
            </a:r>
            <a:r>
              <a:rPr lang="ko-KR" altLang="ko-KR" dirty="0"/>
              <a:t>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482C20C-E8FD-42C1-898F-7DE8FDEF188D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820BB17-9771-4C32-A2DC-B1544F8AF2C9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0CCE054-B16A-48B5-951B-7ACE4BC7F6C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C12087-43DD-4EFC-94D6-479C143A4930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5871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05900FD-BDD4-4DFE-929D-A8BA881E266F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98D8C55-7218-4F49-864D-4ED4CC64EEE7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5C01660-574D-44B1-9347-FA9F8AD067FA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2825D7-CDF5-4DBB-925E-38C2B59C275B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935EA59-59B8-4182-931D-601E70A9C296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152BE4-C480-4314-8A6B-D35A08491404}"/>
              </a:ext>
            </a:extLst>
          </p:cNvPr>
          <p:cNvSpPr txBox="1"/>
          <p:nvPr/>
        </p:nvSpPr>
        <p:spPr>
          <a:xfrm>
            <a:off x="494805" y="498947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5FE2DE-DED0-4BF5-B0AD-0D23249BC2D7}"/>
              </a:ext>
            </a:extLst>
          </p:cNvPr>
          <p:cNvSpPr txBox="1"/>
          <p:nvPr/>
        </p:nvSpPr>
        <p:spPr>
          <a:xfrm>
            <a:off x="1564549" y="102342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변수 해석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FD1655-1132-4BFE-825C-4459AEC1E316}"/>
              </a:ext>
            </a:extLst>
          </p:cNvPr>
          <p:cNvSpPr txBox="1"/>
          <p:nvPr/>
        </p:nvSpPr>
        <p:spPr>
          <a:xfrm>
            <a:off x="922825" y="437391"/>
            <a:ext cx="4198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최종모델  </a:t>
            </a:r>
            <a:r>
              <a:rPr lang="en-US" altLang="ko-KR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Test , </a:t>
            </a:r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변수해석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EB4016-152A-46EC-AC27-B4F213E2A4C2}"/>
              </a:ext>
            </a:extLst>
          </p:cNvPr>
          <p:cNvSpPr txBox="1"/>
          <p:nvPr/>
        </p:nvSpPr>
        <p:spPr>
          <a:xfrm>
            <a:off x="4587157" y="559381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Final Feature Interpretation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A75A506-4AAF-4B5F-B2D2-73CB5E8052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9843" y="1573923"/>
            <a:ext cx="3877314" cy="36315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BF6DE25-7A27-419D-BF90-228904829C8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16235" y="1573922"/>
            <a:ext cx="4198971" cy="36315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F5CB70-01ED-4142-92D8-010552DE1AFE}"/>
              </a:ext>
            </a:extLst>
          </p:cNvPr>
          <p:cNvSpPr txBox="1"/>
          <p:nvPr/>
        </p:nvSpPr>
        <p:spPr>
          <a:xfrm>
            <a:off x="709843" y="5386628"/>
            <a:ext cx="10383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MLP</a:t>
            </a:r>
            <a:r>
              <a:rPr lang="ko-KR" altLang="ko-KR" dirty="0"/>
              <a:t>는 성능은 좋지만 </a:t>
            </a:r>
            <a:r>
              <a:rPr lang="en-US" altLang="ko-KR" dirty="0"/>
              <a:t>black box </a:t>
            </a:r>
            <a:r>
              <a:rPr lang="ko-KR" altLang="ko-KR" dirty="0"/>
              <a:t>모델이므로 변수들이 반응변수에 어떻게 관여하는지 해석이 불가능하다</a:t>
            </a:r>
            <a:r>
              <a:rPr lang="en-US" altLang="ko-KR" dirty="0"/>
              <a:t>. </a:t>
            </a:r>
            <a:r>
              <a:rPr lang="ko-KR" altLang="ko-KR" dirty="0"/>
              <a:t>그래서 변수 해석을 위해선 두가지 다른 모델을 활용하였다</a:t>
            </a:r>
            <a:r>
              <a:rPr lang="en-US" altLang="ko-KR" dirty="0"/>
              <a:t>. Random forest </a:t>
            </a:r>
            <a:r>
              <a:rPr lang="ko-KR" altLang="ko-KR" dirty="0"/>
              <a:t>모델에서 변수가 사용된 빈도를 통해 변수 중요도를 평가하고 로지스틱 회귀모형의 계수를 통해 변수의 부호를 결정해 주었다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793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7D857ED-E74D-483A-8D1D-3645EF688464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994310D-4583-43C3-B47D-183DDE172713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7105EF3-FDEB-4869-A762-BD399AEA198F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4CB2992-64B1-45F4-B206-0E662187E47A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0586540-5CC8-4223-BE31-3A42FE663018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F2CAD0-6B11-48D9-BD65-C0BC58D7FE40}"/>
              </a:ext>
            </a:extLst>
          </p:cNvPr>
          <p:cNvSpPr txBox="1"/>
          <p:nvPr/>
        </p:nvSpPr>
        <p:spPr>
          <a:xfrm>
            <a:off x="494805" y="498947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CE146C-1A76-4A9F-9614-ADC6693AE1FC}"/>
              </a:ext>
            </a:extLst>
          </p:cNvPr>
          <p:cNvSpPr txBox="1"/>
          <p:nvPr/>
        </p:nvSpPr>
        <p:spPr>
          <a:xfrm>
            <a:off x="1564549" y="102342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변수 해석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E9E88C-04AC-41DF-98B7-E432481B48DB}"/>
              </a:ext>
            </a:extLst>
          </p:cNvPr>
          <p:cNvSpPr txBox="1"/>
          <p:nvPr/>
        </p:nvSpPr>
        <p:spPr>
          <a:xfrm>
            <a:off x="922825" y="437391"/>
            <a:ext cx="4198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최종모델  </a:t>
            </a:r>
            <a:r>
              <a:rPr lang="en-US" altLang="ko-KR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Test , </a:t>
            </a:r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변수해석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3EE235-1629-4044-B077-898675E43CA2}"/>
              </a:ext>
            </a:extLst>
          </p:cNvPr>
          <p:cNvSpPr txBox="1"/>
          <p:nvPr/>
        </p:nvSpPr>
        <p:spPr>
          <a:xfrm>
            <a:off x="4587157" y="559381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Top 5 Variables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5703DD-B376-4939-B4DE-9955B67D5898}"/>
              </a:ext>
            </a:extLst>
          </p:cNvPr>
          <p:cNvSpPr/>
          <p:nvPr/>
        </p:nvSpPr>
        <p:spPr>
          <a:xfrm>
            <a:off x="494805" y="2286694"/>
            <a:ext cx="11218787" cy="3026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u"/>
            </a:pPr>
            <a:r>
              <a:rPr lang="en-US" altLang="ko-KR" sz="2400" dirty="0">
                <a:latin typeface="Comic Sans MS" panose="030F0702030302020204" pitchFamily="66" charset="0"/>
                <a:ea typeface="SimSun" panose="02010600030101010101" pitchFamily="2" charset="-122"/>
                <a:cs typeface="바탕" panose="02030600000101010101" pitchFamily="18" charset="-127"/>
              </a:rPr>
              <a:t>Seat Comfort</a:t>
            </a:r>
            <a:endParaRPr lang="ko-KR" altLang="ko-KR" sz="2400" dirty="0">
              <a:latin typeface="Comic Sans MS" panose="030F0702030302020204" pitchFamily="66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ko-KR" altLang="ko-KR" dirty="0">
                <a:latin typeface="Corbel" panose="020B0503020204020204" pitchFamily="34" charset="0"/>
                <a:cs typeface="바탕" panose="02030600000101010101" pitchFamily="18" charset="-127"/>
              </a:rPr>
              <a:t>좌석에 대한 만족도다</a:t>
            </a:r>
            <a:r>
              <a:rPr lang="en-US" altLang="ko-KR" dirty="0">
                <a:latin typeface="Corbel" panose="020B0503020204020204" pitchFamily="34" charset="0"/>
                <a:cs typeface="바탕" panose="02030600000101010101" pitchFamily="18" charset="-127"/>
              </a:rPr>
              <a:t>. </a:t>
            </a:r>
            <a:r>
              <a:rPr lang="ko-KR" altLang="ko-KR" dirty="0">
                <a:latin typeface="Corbel" panose="020B0503020204020204" pitchFamily="34" charset="0"/>
                <a:cs typeface="바탕" panose="02030600000101010101" pitchFamily="18" charset="-127"/>
              </a:rPr>
              <a:t>로지스틱 회귀모형에서 계수가</a:t>
            </a:r>
            <a:r>
              <a:rPr lang="en-US" altLang="ko-KR" dirty="0">
                <a:latin typeface="Corbel" panose="020B0503020204020204" pitchFamily="34" charset="0"/>
                <a:cs typeface="바탕" panose="02030600000101010101" pitchFamily="18" charset="-127"/>
              </a:rPr>
              <a:t> 0.793209 </a:t>
            </a:r>
            <a:r>
              <a:rPr lang="ko-KR" altLang="ko-KR" dirty="0">
                <a:latin typeface="Corbel" panose="020B0503020204020204" pitchFamily="34" charset="0"/>
                <a:cs typeface="바탕" panose="02030600000101010101" pitchFamily="18" charset="-127"/>
              </a:rPr>
              <a:t>로 양수이므로 항공사에 대한 만족도는</a:t>
            </a:r>
            <a:r>
              <a:rPr lang="en-US" altLang="ko-KR" dirty="0">
                <a:latin typeface="Corbel" panose="020B0503020204020204" pitchFamily="34" charset="0"/>
                <a:cs typeface="바탕" panose="02030600000101010101" pitchFamily="18" charset="-127"/>
              </a:rPr>
              <a:t>  </a:t>
            </a:r>
            <a:r>
              <a:rPr lang="ko-KR" altLang="ko-KR" dirty="0">
                <a:latin typeface="Corbel" panose="020B0503020204020204" pitchFamily="34" charset="0"/>
                <a:cs typeface="바탕" panose="02030600000101010101" pitchFamily="18" charset="-127"/>
              </a:rPr>
              <a:t>전반적으로 의자가 편리할수록 항공 서비스에 만족한다 대답할 확률이 증가한다는 해석이 가능하다</a:t>
            </a:r>
            <a:r>
              <a:rPr lang="en-US" altLang="ko-KR" dirty="0">
                <a:latin typeface="Corbel" panose="020B0503020204020204" pitchFamily="34" charset="0"/>
                <a:cs typeface="바탕" panose="02030600000101010101" pitchFamily="18" charset="-127"/>
              </a:rPr>
              <a:t>.</a:t>
            </a:r>
            <a:endParaRPr lang="ko-KR" altLang="ko-KR" sz="2400" dirty="0">
              <a:latin typeface="Corbel" panose="020B050302020402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85750" indent="-285750"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u"/>
            </a:pPr>
            <a:r>
              <a:rPr lang="en-US" altLang="ko-KR" sz="2400" dirty="0">
                <a:latin typeface="Comic Sans MS" panose="030F0702030302020204" pitchFamily="66" charset="0"/>
                <a:ea typeface="SimSun" panose="02010600030101010101" pitchFamily="2" charset="-122"/>
                <a:cs typeface="바탕" panose="02030600000101010101" pitchFamily="18" charset="-127"/>
              </a:rPr>
              <a:t>Online Support</a:t>
            </a:r>
            <a:endParaRPr lang="ko-KR" altLang="ko-KR" sz="2400" dirty="0">
              <a:latin typeface="Comic Sans MS" panose="030F0702030302020204" pitchFamily="66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altLang="ko-KR" dirty="0">
                <a:latin typeface="맑은 고딕" panose="020B0503020000020004" pitchFamily="50" charset="-127"/>
                <a:ea typeface="SimSun" panose="02010600030101010101" pitchFamily="2" charset="-122"/>
                <a:cs typeface="바탕" panose="02030600000101010101" pitchFamily="18" charset="-127"/>
              </a:rPr>
              <a:t>Online Support</a:t>
            </a:r>
            <a:r>
              <a:rPr lang="ko-KR" altLang="ko-KR" dirty="0">
                <a:latin typeface="Corbel" panose="020B0503020204020204" pitchFamily="34" charset="0"/>
                <a:cs typeface="바탕" panose="02030600000101010101" pitchFamily="18" charset="-127"/>
              </a:rPr>
              <a:t>는 온라인으로 진행하는 질의응답이나 </a:t>
            </a:r>
            <a:r>
              <a:rPr lang="ko-KR" altLang="ko-KR" dirty="0" err="1">
                <a:latin typeface="Corbel" panose="020B0503020204020204" pitchFamily="34" charset="0"/>
                <a:cs typeface="바탕" panose="02030600000101010101" pitchFamily="18" charset="-127"/>
              </a:rPr>
              <a:t>포로모션등</a:t>
            </a:r>
            <a:r>
              <a:rPr lang="ko-KR" altLang="ko-KR" dirty="0">
                <a:latin typeface="Corbel" panose="020B0503020204020204" pitchFamily="34" charset="0"/>
                <a:cs typeface="바탕" panose="02030600000101010101" pitchFamily="18" charset="-127"/>
              </a:rPr>
              <a:t> 온라인 고객지원 만족도이다</a:t>
            </a:r>
            <a:r>
              <a:rPr lang="en-US" altLang="ko-KR" dirty="0">
                <a:latin typeface="Corbel" panose="020B0503020204020204" pitchFamily="34" charset="0"/>
                <a:cs typeface="바탕" panose="02030600000101010101" pitchFamily="18" charset="-127"/>
              </a:rPr>
              <a:t>. </a:t>
            </a:r>
            <a:r>
              <a:rPr lang="ko-KR" altLang="ko-KR" dirty="0">
                <a:latin typeface="Corbel" panose="020B0503020204020204" pitchFamily="34" charset="0"/>
                <a:cs typeface="바탕" panose="02030600000101010101" pitchFamily="18" charset="-127"/>
              </a:rPr>
              <a:t>온라인 고객지원도 로지스틱 회귀에서 계수가 양수이므로 전반적으로 온라인 고객지원 만족도가 증가하면 항공 서비스에 만족한다 대답할 확률이 증가한다는 해석이 가능하다</a:t>
            </a:r>
            <a:r>
              <a:rPr lang="en-US" altLang="ko-KR" dirty="0">
                <a:latin typeface="Corbel" panose="020B0503020204020204" pitchFamily="34" charset="0"/>
                <a:cs typeface="바탕" panose="02030600000101010101" pitchFamily="18" charset="-127"/>
              </a:rPr>
              <a:t>.</a:t>
            </a:r>
            <a:endParaRPr lang="ko-KR" altLang="ko-KR" sz="2400" dirty="0">
              <a:latin typeface="Corbel" panose="020B050302020402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7609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7D857ED-E74D-483A-8D1D-3645EF688464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994310D-4583-43C3-B47D-183DDE172713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7105EF3-FDEB-4869-A762-BD399AEA198F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4CB2992-64B1-45F4-B206-0E662187E47A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0586540-5CC8-4223-BE31-3A42FE663018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F2CAD0-6B11-48D9-BD65-C0BC58D7FE40}"/>
              </a:ext>
            </a:extLst>
          </p:cNvPr>
          <p:cNvSpPr txBox="1"/>
          <p:nvPr/>
        </p:nvSpPr>
        <p:spPr>
          <a:xfrm>
            <a:off x="494805" y="498947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CE146C-1A76-4A9F-9614-ADC6693AE1FC}"/>
              </a:ext>
            </a:extLst>
          </p:cNvPr>
          <p:cNvSpPr txBox="1"/>
          <p:nvPr/>
        </p:nvSpPr>
        <p:spPr>
          <a:xfrm>
            <a:off x="1564549" y="102342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변수 해석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E9E88C-04AC-41DF-98B7-E432481B48DB}"/>
              </a:ext>
            </a:extLst>
          </p:cNvPr>
          <p:cNvSpPr txBox="1"/>
          <p:nvPr/>
        </p:nvSpPr>
        <p:spPr>
          <a:xfrm>
            <a:off x="922825" y="437391"/>
            <a:ext cx="4198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최종모델  </a:t>
            </a:r>
            <a:r>
              <a:rPr lang="en-US" altLang="ko-KR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Test , </a:t>
            </a:r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변수해석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3EE235-1629-4044-B077-898675E43CA2}"/>
              </a:ext>
            </a:extLst>
          </p:cNvPr>
          <p:cNvSpPr txBox="1"/>
          <p:nvPr/>
        </p:nvSpPr>
        <p:spPr>
          <a:xfrm>
            <a:off x="4587157" y="559381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Top 5 Variables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9A40AB6-BD08-4105-8190-995D119B4B3A}"/>
              </a:ext>
            </a:extLst>
          </p:cNvPr>
          <p:cNvSpPr/>
          <p:nvPr/>
        </p:nvSpPr>
        <p:spPr>
          <a:xfrm>
            <a:off x="494805" y="1819024"/>
            <a:ext cx="10777245" cy="4032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u"/>
            </a:pPr>
            <a:r>
              <a:rPr lang="en-US" altLang="ko-KR" sz="2400" dirty="0">
                <a:latin typeface="Comic Sans MS" panose="030F0702030302020204" pitchFamily="66" charset="0"/>
                <a:ea typeface="SimSun" panose="02010600030101010101" pitchFamily="2" charset="-122"/>
                <a:cs typeface="바탕" panose="02030600000101010101" pitchFamily="18" charset="-127"/>
              </a:rPr>
              <a:t>Customer Type</a:t>
            </a:r>
            <a:endParaRPr lang="ko-KR" altLang="ko-KR" sz="2400" dirty="0">
              <a:latin typeface="Comic Sans MS" panose="030F0702030302020204" pitchFamily="66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altLang="ko-KR" dirty="0">
                <a:latin typeface="맑은 고딕" panose="020B0503020000020004" pitchFamily="50" charset="-127"/>
                <a:ea typeface="SimSun" panose="02010600030101010101" pitchFamily="2" charset="-122"/>
                <a:cs typeface="바탕" panose="02030600000101010101" pitchFamily="18" charset="-127"/>
              </a:rPr>
              <a:t>Customer Type</a:t>
            </a:r>
            <a:r>
              <a:rPr lang="ko-KR" altLang="ko-KR" dirty="0">
                <a:latin typeface="Corbel" panose="020B0503020204020204" pitchFamily="34" charset="0"/>
                <a:cs typeface="바탕" panose="02030600000101010101" pitchFamily="18" charset="-127"/>
              </a:rPr>
              <a:t>은 고객이</a:t>
            </a:r>
            <a:r>
              <a:rPr lang="en-US" altLang="ko-KR" dirty="0">
                <a:latin typeface="Corbel" panose="020B0503020204020204" pitchFamily="34" charset="0"/>
                <a:cs typeface="바탕" panose="02030600000101010101" pitchFamily="18" charset="-127"/>
              </a:rPr>
              <a:t> Loyal</a:t>
            </a:r>
            <a:r>
              <a:rPr lang="ko-KR" altLang="ko-KR" dirty="0">
                <a:latin typeface="Corbel" panose="020B0503020204020204" pitchFamily="34" charset="0"/>
                <a:cs typeface="바탕" panose="02030600000101010101" pitchFamily="18" charset="-127"/>
              </a:rPr>
              <a:t>등급에 해당하는지 아닌지를 구분해주는 변수이다</a:t>
            </a:r>
            <a:r>
              <a:rPr lang="en-US" altLang="ko-KR" dirty="0">
                <a:latin typeface="Corbel" panose="020B0503020204020204" pitchFamily="34" charset="0"/>
                <a:cs typeface="바탕" panose="02030600000101010101" pitchFamily="18" charset="-127"/>
              </a:rPr>
              <a:t>.  1</a:t>
            </a:r>
            <a:r>
              <a:rPr lang="ko-KR" altLang="ko-KR" dirty="0">
                <a:latin typeface="Corbel" panose="020B0503020204020204" pitchFamily="34" charset="0"/>
                <a:cs typeface="바탕" panose="02030600000101010101" pitchFamily="18" charset="-127"/>
              </a:rPr>
              <a:t>이면</a:t>
            </a:r>
            <a:r>
              <a:rPr lang="en-US" altLang="ko-KR" dirty="0">
                <a:latin typeface="Corbel" panose="020B0503020204020204" pitchFamily="34" charset="0"/>
                <a:cs typeface="바탕" panose="02030600000101010101" pitchFamily="18" charset="-127"/>
              </a:rPr>
              <a:t> Loyal </a:t>
            </a:r>
            <a:r>
              <a:rPr lang="ko-KR" altLang="ko-KR" dirty="0">
                <a:latin typeface="Corbel" panose="020B0503020204020204" pitchFamily="34" charset="0"/>
                <a:cs typeface="바탕" panose="02030600000101010101" pitchFamily="18" charset="-127"/>
              </a:rPr>
              <a:t>등급이고</a:t>
            </a:r>
            <a:r>
              <a:rPr lang="en-US" altLang="ko-KR" dirty="0">
                <a:latin typeface="Corbel" panose="020B0503020204020204" pitchFamily="34" charset="0"/>
                <a:cs typeface="바탕" panose="02030600000101010101" pitchFamily="18" charset="-127"/>
              </a:rPr>
              <a:t> 0</a:t>
            </a:r>
            <a:r>
              <a:rPr lang="ko-KR" altLang="ko-KR" dirty="0">
                <a:latin typeface="Corbel" panose="020B0503020204020204" pitchFamily="34" charset="0"/>
                <a:cs typeface="바탕" panose="02030600000101010101" pitchFamily="18" charset="-127"/>
              </a:rPr>
              <a:t>이면 아니다</a:t>
            </a:r>
            <a:r>
              <a:rPr lang="en-US" altLang="ko-KR" dirty="0">
                <a:latin typeface="Corbel" panose="020B0503020204020204" pitchFamily="34" charset="0"/>
                <a:cs typeface="바탕" panose="02030600000101010101" pitchFamily="18" charset="-127"/>
              </a:rPr>
              <a:t>. Loyal </a:t>
            </a:r>
            <a:r>
              <a:rPr lang="ko-KR" altLang="ko-KR" dirty="0">
                <a:latin typeface="Corbel" panose="020B0503020204020204" pitchFamily="34" charset="0"/>
                <a:cs typeface="바탕" panose="02030600000101010101" pitchFamily="18" charset="-127"/>
              </a:rPr>
              <a:t>등급의 고객들이 전반적으로 항공 서비스에 만족한다 대답할 확률이 높았다</a:t>
            </a:r>
            <a:r>
              <a:rPr lang="en-US" altLang="ko-KR" dirty="0">
                <a:latin typeface="Corbel" panose="020B0503020204020204" pitchFamily="34" charset="0"/>
                <a:cs typeface="바탕" panose="02030600000101010101" pitchFamily="18" charset="-127"/>
              </a:rPr>
              <a:t>.</a:t>
            </a:r>
            <a:endParaRPr lang="ko-KR" altLang="ko-KR" sz="2400" dirty="0">
              <a:latin typeface="Corbel" panose="020B050302020402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85750" indent="-285750"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u"/>
            </a:pPr>
            <a:r>
              <a:rPr lang="en-US" altLang="ko-KR" sz="2400" dirty="0">
                <a:latin typeface="Comic Sans MS" panose="030F0702030302020204" pitchFamily="66" charset="0"/>
                <a:ea typeface="SimSun" panose="02010600030101010101" pitchFamily="2" charset="-122"/>
                <a:cs typeface="바탕" panose="02030600000101010101" pitchFamily="18" charset="-127"/>
              </a:rPr>
              <a:t>On-board Service</a:t>
            </a:r>
            <a:endParaRPr lang="ko-KR" altLang="ko-KR" sz="2400" dirty="0">
              <a:latin typeface="Comic Sans MS" panose="030F0702030302020204" pitchFamily="66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altLang="ko-KR" dirty="0">
                <a:latin typeface="맑은 고딕" panose="020B0503020000020004" pitchFamily="50" charset="-127"/>
                <a:ea typeface="SimSun" panose="02010600030101010101" pitchFamily="2" charset="-122"/>
                <a:cs typeface="바탕" panose="02030600000101010101" pitchFamily="18" charset="-127"/>
              </a:rPr>
              <a:t>On-board Service</a:t>
            </a:r>
            <a:r>
              <a:rPr lang="ko-KR" altLang="ko-KR" dirty="0">
                <a:latin typeface="Corbel" panose="020B0503020204020204" pitchFamily="34" charset="0"/>
                <a:cs typeface="바탕" panose="02030600000101010101" pitchFamily="18" charset="-127"/>
              </a:rPr>
              <a:t>는 기내 서비스에 대한 만족도를 나타내는 지표이다</a:t>
            </a:r>
            <a:r>
              <a:rPr lang="en-US" altLang="ko-KR" dirty="0">
                <a:latin typeface="Corbel" panose="020B0503020204020204" pitchFamily="34" charset="0"/>
                <a:cs typeface="바탕" panose="02030600000101010101" pitchFamily="18" charset="-127"/>
              </a:rPr>
              <a:t>.  </a:t>
            </a:r>
            <a:r>
              <a:rPr lang="ko-KR" altLang="ko-KR" dirty="0">
                <a:latin typeface="Corbel" panose="020B0503020204020204" pitchFamily="34" charset="0"/>
                <a:cs typeface="바탕" panose="02030600000101010101" pitchFamily="18" charset="-127"/>
              </a:rPr>
              <a:t>기내 서비스에 대한 만족도가 높을수록 항공 서비스에 만족한다 대답할 확률이 높았다</a:t>
            </a:r>
            <a:r>
              <a:rPr lang="en-US" altLang="ko-KR" dirty="0">
                <a:latin typeface="Corbel" panose="020B0503020204020204" pitchFamily="34" charset="0"/>
                <a:cs typeface="바탕" panose="02030600000101010101" pitchFamily="18" charset="-127"/>
              </a:rPr>
              <a:t>.</a:t>
            </a:r>
            <a:endParaRPr lang="ko-KR" altLang="ko-KR" sz="2400" dirty="0">
              <a:latin typeface="Corbel" panose="020B0503020204020204" pitchFamily="34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285750" indent="-285750"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u"/>
            </a:pPr>
            <a:r>
              <a:rPr lang="en-US" altLang="ko-KR" sz="2400" dirty="0">
                <a:latin typeface="Comic Sans MS" panose="030F0702030302020204" pitchFamily="66" charset="0"/>
                <a:ea typeface="SimSun" panose="02010600030101010101" pitchFamily="2" charset="-122"/>
                <a:cs typeface="바탕" panose="02030600000101010101" pitchFamily="18" charset="-127"/>
              </a:rPr>
              <a:t>Online boarding</a:t>
            </a:r>
            <a:endParaRPr lang="ko-KR" altLang="ko-KR" sz="2400" dirty="0">
              <a:latin typeface="Comic Sans MS" panose="030F0702030302020204" pitchFamily="66" charset="0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r>
              <a:rPr lang="en-US" altLang="ko-KR" dirty="0">
                <a:latin typeface="맑은 고딕" panose="020B0503020000020004" pitchFamily="50" charset="-127"/>
                <a:cs typeface="바탕" panose="02030600000101010101" pitchFamily="18" charset="-127"/>
              </a:rPr>
              <a:t>Online boarding</a:t>
            </a:r>
            <a:r>
              <a:rPr lang="ko-KR" altLang="ko-KR" dirty="0">
                <a:cs typeface="바탕" panose="02030600000101010101" pitchFamily="18" charset="-127"/>
              </a:rPr>
              <a:t>은 항공사의 온라인 예매에 대한 만족도이다</a:t>
            </a:r>
            <a:r>
              <a:rPr lang="en-US" altLang="ko-KR" dirty="0">
                <a:cs typeface="바탕" panose="02030600000101010101" pitchFamily="18" charset="-127"/>
              </a:rPr>
              <a:t>. </a:t>
            </a:r>
            <a:r>
              <a:rPr lang="ko-KR" altLang="ko-KR" dirty="0">
                <a:cs typeface="바탕" panose="02030600000101010101" pitchFamily="18" charset="-127"/>
              </a:rPr>
              <a:t>온라인 예매가 편리하거나 서비스를 많이 제공할수록 항공 서비스에 만족한다 대답할 확률이 높았다</a:t>
            </a:r>
            <a:r>
              <a:rPr lang="en-US" altLang="ko-KR" dirty="0">
                <a:cs typeface="바탕" panose="02030600000101010101" pitchFamily="18" charset="-127"/>
              </a:rPr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6891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6331" y="2447473"/>
            <a:ext cx="41793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Comic Sans MS" panose="030F0702030302020204" pitchFamily="66" charset="0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85609" y="3647802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Impact" panose="020B0806030902050204" pitchFamily="34" charset="0"/>
                <a:ea typeface="나눔스퀘어 Bold" panose="020B0600000101010101" pitchFamily="50" charset="-127"/>
              </a:rPr>
              <a:t>Q&amp;A</a:t>
            </a:r>
            <a:endParaRPr lang="ko-KR" altLang="en-US" dirty="0">
              <a:latin typeface="Impact" panose="020B0806030902050204" pitchFamily="34" charset="0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5726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4800" y="437391"/>
            <a:ext cx="2584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데이터 </a:t>
            </a:r>
            <a:r>
              <a:rPr lang="ko-KR" altLang="en-US" sz="3200" spc="-150" dirty="0" err="1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전처리</a:t>
            </a:r>
            <a:endParaRPr lang="ko-KR" altLang="en-US" sz="3200" spc="-150" dirty="0">
              <a:solidFill>
                <a:srgbClr val="00002F"/>
              </a:solidFill>
              <a:latin typeface="Impact" panose="020B080603090205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5225" y="498947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9208" y="1030442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결측치</a:t>
            </a:r>
            <a:r>
              <a:rPr lang="ko-KR" altLang="en-US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 처리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7EDB7A-0B8E-4DC8-BDB6-7C761F8E7213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Missing Values Detection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AEF208-20BA-4911-A172-34E323B9C09B}"/>
              </a:ext>
            </a:extLst>
          </p:cNvPr>
          <p:cNvSpPr txBox="1"/>
          <p:nvPr/>
        </p:nvSpPr>
        <p:spPr>
          <a:xfrm>
            <a:off x="5686519" y="2071372"/>
            <a:ext cx="50427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총 </a:t>
            </a:r>
            <a:r>
              <a:rPr lang="en-US" altLang="ko-KR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12000</a:t>
            </a:r>
            <a:r>
              <a:rPr lang="ko-KR" altLang="en-US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개의 관측치 중에서</a:t>
            </a:r>
            <a:endParaRPr lang="en-US" altLang="ko-KR" sz="3200" spc="-150" dirty="0"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  <a:p>
            <a:pPr algn="ctr"/>
            <a:r>
              <a:rPr lang="en-US" altLang="ko-KR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42</a:t>
            </a:r>
            <a:r>
              <a:rPr lang="ko-KR" altLang="en-US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개의 </a:t>
            </a:r>
            <a:r>
              <a:rPr lang="ko-KR" altLang="en-US" sz="3200" spc="-150" dirty="0" err="1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결측치</a:t>
            </a:r>
            <a:r>
              <a:rPr lang="ko-KR" altLang="en-US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 발견</a:t>
            </a:r>
            <a:endParaRPr lang="en-US" altLang="ko-KR" sz="3200" spc="-150" dirty="0"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91FABD-A899-497A-98DA-62A511C05015}"/>
              </a:ext>
            </a:extLst>
          </p:cNvPr>
          <p:cNvSpPr txBox="1"/>
          <p:nvPr/>
        </p:nvSpPr>
        <p:spPr>
          <a:xfrm>
            <a:off x="5377357" y="3876872"/>
            <a:ext cx="56611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42</a:t>
            </a:r>
            <a:r>
              <a:rPr lang="ko-KR" altLang="en-US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개의 </a:t>
            </a:r>
            <a:r>
              <a:rPr lang="ko-KR" altLang="en-US" sz="3200" spc="-150" dirty="0" err="1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결측치</a:t>
            </a:r>
            <a:r>
              <a:rPr lang="ko-KR" altLang="en-US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 모두 </a:t>
            </a:r>
            <a:endParaRPr lang="en-US" altLang="ko-KR" sz="3200" spc="-150" dirty="0"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  <a:p>
            <a:pPr algn="ctr"/>
            <a:r>
              <a:rPr lang="en-US" altLang="ko-KR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Arrival Delay in Minutes </a:t>
            </a:r>
            <a:r>
              <a:rPr lang="ko-KR" altLang="en-US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변수에서</a:t>
            </a:r>
            <a:endParaRPr lang="en-US" altLang="ko-KR" sz="3200" spc="-150" dirty="0"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  <a:p>
            <a:pPr algn="ctr"/>
            <a:r>
              <a:rPr lang="ko-KR" altLang="en-US" sz="32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발생</a:t>
            </a:r>
            <a:endParaRPr lang="en-US" altLang="ko-KR" sz="3200" spc="-150" dirty="0">
              <a:latin typeface="Tahoma" panose="020B0604030504040204" pitchFamily="34" charset="0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E066AF14-1FDF-4942-AF20-2E876FC50D92}"/>
              </a:ext>
            </a:extLst>
          </p:cNvPr>
          <p:cNvSpPr/>
          <p:nvPr/>
        </p:nvSpPr>
        <p:spPr>
          <a:xfrm>
            <a:off x="2557258" y="3724991"/>
            <a:ext cx="172288" cy="16735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08C186-F09B-4E81-BF42-2A34B8C0D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26" y="1530420"/>
            <a:ext cx="4276352" cy="1943796"/>
          </a:xfrm>
          <a:prstGeom prst="rect">
            <a:avLst/>
          </a:prstGeom>
        </p:spPr>
      </p:pic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F179F00A-A85D-4C55-8565-3CCB89CD92C9}"/>
              </a:ext>
            </a:extLst>
          </p:cNvPr>
          <p:cNvSpPr/>
          <p:nvPr/>
        </p:nvSpPr>
        <p:spPr>
          <a:xfrm>
            <a:off x="2557258" y="4076929"/>
            <a:ext cx="172288" cy="16735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70E9B583-15F9-4DA7-936F-0C212A397E17}"/>
              </a:ext>
            </a:extLst>
          </p:cNvPr>
          <p:cNvSpPr/>
          <p:nvPr/>
        </p:nvSpPr>
        <p:spPr>
          <a:xfrm>
            <a:off x="2557258" y="4387648"/>
            <a:ext cx="172288" cy="16735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AD2D78-CA34-47CA-B20B-5C2AB6E3F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24" y="4820413"/>
            <a:ext cx="4276351" cy="65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7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25726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14800" y="437391"/>
            <a:ext cx="2584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데이터 </a:t>
            </a:r>
            <a:r>
              <a:rPr lang="ko-KR" altLang="en-US" sz="3200" spc="-150" dirty="0" err="1">
                <a:solidFill>
                  <a:srgbClr val="00002F"/>
                </a:solidFill>
                <a:latin typeface="Impact" panose="020B0806030902050204" pitchFamily="34" charset="0"/>
                <a:ea typeface="나눔스퀘어 ExtraBold" panose="020B0600000101010101" pitchFamily="50" charset="-127"/>
              </a:rPr>
              <a:t>전처리</a:t>
            </a:r>
            <a:endParaRPr lang="ko-KR" altLang="en-US" sz="3200" spc="-150" dirty="0">
              <a:solidFill>
                <a:srgbClr val="00002F"/>
              </a:solidFill>
              <a:latin typeface="Impact" panose="020B080603090205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5225" y="498947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Candara" panose="020E0502030303020204" pitchFamily="34" charset="0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Candara" panose="020E0502030303020204" pitchFamily="34" charset="0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9208" y="1030442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결측치</a:t>
            </a:r>
            <a:r>
              <a:rPr lang="ko-KR" altLang="en-US" spc="-150" dirty="0">
                <a:solidFill>
                  <a:srgbClr val="00002F"/>
                </a:solidFill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 처리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7EDB7A-0B8E-4DC8-BDB6-7C761F8E7213}"/>
              </a:ext>
            </a:extLst>
          </p:cNvPr>
          <p:cNvSpPr txBox="1"/>
          <p:nvPr/>
        </p:nvSpPr>
        <p:spPr>
          <a:xfrm>
            <a:off x="3723123" y="635205"/>
            <a:ext cx="774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Comic Sans MS" panose="030F0702030302020204" pitchFamily="66" charset="0"/>
                <a:ea typeface="나눔스퀘어 ExtraBold" panose="020B0600000101010101" pitchFamily="50" charset="-127"/>
              </a:rPr>
              <a:t>Handling Missing Values</a:t>
            </a:r>
            <a:endParaRPr lang="ko-KR" altLang="en-US" sz="4000" spc="-150" dirty="0">
              <a:latin typeface="Comic Sans MS" panose="030F0702030302020204" pitchFamily="66" charset="0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0A0603-9604-4852-9F30-8C1526AC3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289954"/>
              </p:ext>
            </p:extLst>
          </p:nvPr>
        </p:nvGraphicFramePr>
        <p:xfrm>
          <a:off x="1014800" y="2061685"/>
          <a:ext cx="10425978" cy="273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5326">
                  <a:extLst>
                    <a:ext uri="{9D8B030D-6E8A-4147-A177-3AD203B41FA5}">
                      <a16:colId xmlns:a16="http://schemas.microsoft.com/office/drawing/2014/main" val="4174750392"/>
                    </a:ext>
                  </a:extLst>
                </a:gridCol>
                <a:gridCol w="3475326">
                  <a:extLst>
                    <a:ext uri="{9D8B030D-6E8A-4147-A177-3AD203B41FA5}">
                      <a16:colId xmlns:a16="http://schemas.microsoft.com/office/drawing/2014/main" val="707381560"/>
                    </a:ext>
                  </a:extLst>
                </a:gridCol>
                <a:gridCol w="3475326">
                  <a:extLst>
                    <a:ext uri="{9D8B030D-6E8A-4147-A177-3AD203B41FA5}">
                      <a16:colId xmlns:a16="http://schemas.microsoft.com/office/drawing/2014/main" val="69484671"/>
                    </a:ext>
                  </a:extLst>
                </a:gridCol>
              </a:tblGrid>
              <a:tr h="601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전체 데이터셋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Mean</a:t>
                      </a:r>
                      <a:endParaRPr lang="ko-KR" altLang="en-US" sz="32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결측치</a:t>
                      </a:r>
                      <a:r>
                        <a:rPr lang="ko-KR" altLang="en-US" sz="320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데이터셋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61739"/>
                  </a:ext>
                </a:extLst>
              </a:tr>
              <a:tr h="847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14.7615</a:t>
                      </a:r>
                      <a:endParaRPr lang="ko-KR" altLang="en-US" sz="32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Departure Delay in Minutes</a:t>
                      </a:r>
                      <a:endParaRPr lang="ko-KR" altLang="en-US" sz="32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38.7857</a:t>
                      </a:r>
                      <a:endParaRPr lang="ko-KR" altLang="en-US" sz="32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71150"/>
                  </a:ext>
                </a:extLst>
              </a:tr>
              <a:tr h="847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15.0789</a:t>
                      </a:r>
                      <a:endParaRPr lang="ko-KR" altLang="en-US" sz="32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Arrival Delay in Minutes</a:t>
                      </a:r>
                      <a:endParaRPr lang="ko-KR" altLang="en-US" sz="32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Null</a:t>
                      </a:r>
                      <a:endParaRPr lang="ko-KR" altLang="en-US" sz="32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807877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F9290F5E-37C5-4017-B7C9-9CD6F89BC988}"/>
              </a:ext>
            </a:extLst>
          </p:cNvPr>
          <p:cNvSpPr txBox="1"/>
          <p:nvPr/>
        </p:nvSpPr>
        <p:spPr>
          <a:xfrm>
            <a:off x="2576559" y="5165838"/>
            <a:ext cx="7038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spc="-150" dirty="0" err="1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결측치를</a:t>
            </a:r>
            <a:r>
              <a:rPr lang="ko-KR" altLang="en-US" sz="48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 무시할 수 없다</a:t>
            </a:r>
            <a:r>
              <a:rPr lang="en-US" altLang="ko-KR" sz="4800" spc="-150" dirty="0">
                <a:latin typeface="Tahoma" panose="020B0604030504040204" pitchFamily="34" charset="0"/>
                <a:ea typeface="나눔스퀘어 ExtraBold" panose="020B0600000101010101" pitchFamily="50" charset="-127"/>
                <a:cs typeface="Tahoma" panose="020B060403050404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83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2613</Words>
  <Application>Microsoft Office PowerPoint</Application>
  <PresentationFormat>와이드스크린</PresentationFormat>
  <Paragraphs>649</Paragraphs>
  <Slides>78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78</vt:i4>
      </vt:variant>
    </vt:vector>
  </HeadingPairs>
  <TitlesOfParts>
    <vt:vector size="90" baseType="lpstr">
      <vt:lpstr>맑은 고딕</vt:lpstr>
      <vt:lpstr>Tahoma</vt:lpstr>
      <vt:lpstr>Impact</vt:lpstr>
      <vt:lpstr>Wingdings</vt:lpstr>
      <vt:lpstr>Arial</vt:lpstr>
      <vt:lpstr>Symbol</vt:lpstr>
      <vt:lpstr>Cambria Math</vt:lpstr>
      <vt:lpstr>Comic Sans MS</vt:lpstr>
      <vt:lpstr>Candara</vt:lpstr>
      <vt:lpstr>한컴산뜻돋움</vt:lpstr>
      <vt:lpstr>Corbel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hy g</cp:lastModifiedBy>
  <cp:revision>37</cp:revision>
  <dcterms:created xsi:type="dcterms:W3CDTF">2017-05-29T09:12:16Z</dcterms:created>
  <dcterms:modified xsi:type="dcterms:W3CDTF">2019-06-07T19:48:03Z</dcterms:modified>
</cp:coreProperties>
</file>