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1" r:id="rId4"/>
    <p:sldId id="262" r:id="rId5"/>
    <p:sldId id="263" r:id="rId6"/>
    <p:sldId id="258" r:id="rId7"/>
    <p:sldId id="264" r:id="rId8"/>
    <p:sldId id="265" r:id="rId9"/>
    <p:sldId id="266" r:id="rId10"/>
    <p:sldId id="259" r:id="rId11"/>
    <p:sldId id="267" r:id="rId12"/>
    <p:sldId id="268" r:id="rId13"/>
    <p:sldId id="269" r:id="rId14"/>
    <p:sldId id="260" r:id="rId15"/>
    <p:sldId id="270" r:id="rId16"/>
    <p:sldId id="271" r:id="rId17"/>
    <p:sldId id="272" r:id="rId18"/>
    <p:sldId id="274" r:id="rId19"/>
    <p:sldId id="278" r:id="rId20"/>
    <p:sldId id="280" r:id="rId21"/>
    <p:sldId id="281" r:id="rId22"/>
    <p:sldId id="275" r:id="rId23"/>
    <p:sldId id="277"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3" autoAdjust="0"/>
    <p:restoredTop sz="94660"/>
  </p:normalViewPr>
  <p:slideViewPr>
    <p:cSldViewPr snapToGrid="0">
      <p:cViewPr varScale="1">
        <p:scale>
          <a:sx n="108" d="100"/>
          <a:sy n="108" d="100"/>
        </p:scale>
        <p:origin x="21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A01D1-53C8-4C92-8211-BED3ACEBD78E}" type="datetimeFigureOut">
              <a:rPr lang="ko-KR" altLang="en-US" smtClean="0"/>
              <a:t>2019-05-19</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482C0-39B5-4D5B-999B-5FA17EC782BB}" type="slidenum">
              <a:rPr lang="ko-KR" altLang="en-US" smtClean="0"/>
              <a:t>‹#›</a:t>
            </a:fld>
            <a:endParaRPr lang="ko-KR" altLang="en-US"/>
          </a:p>
        </p:txBody>
      </p:sp>
    </p:spTree>
    <p:extLst>
      <p:ext uri="{BB962C8B-B14F-4D97-AF65-F5344CB8AC3E}">
        <p14:creationId xmlns:p14="http://schemas.microsoft.com/office/powerpoint/2010/main" val="87097250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EAC080F-C4F8-4107-87E5-2E5A8E710A53}" type="datetime1">
              <a:rPr lang="ko-KR" altLang="en-US" smtClean="0"/>
              <a:t>2019-05-19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9376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3FB77B26-ED4A-4C4B-94FB-F8588BBFD90B}" type="datetime1">
              <a:rPr lang="ko-KR" altLang="en-US" smtClean="0"/>
              <a:t>2019-05-19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370977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EF936B1-A7C8-4C1B-BF8C-71848E22758D}" type="datetime1">
              <a:rPr lang="ko-KR" altLang="en-US" smtClean="0"/>
              <a:t>2019-05-19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82602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95D1A84-E44D-421C-B566-456DD41C2D0E}" type="datetime1">
              <a:rPr lang="ko-KR" altLang="en-US" smtClean="0"/>
              <a:t>2019-05-19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360853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CA6C0976-10CD-4175-A3DA-3372E2E257BD}" type="datetime1">
              <a:rPr lang="ko-KR" altLang="en-US" smtClean="0"/>
              <a:t>2019-05-19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101704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D45C11B-9AB3-44BD-A8C6-B4C94F8D212D}" type="datetime1">
              <a:rPr lang="ko-KR" altLang="en-US" smtClean="0"/>
              <a:t>2019-05-19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112424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102EEA2-0448-49AE-822A-2E731C8A5BE7}" type="datetime1">
              <a:rPr lang="ko-KR" altLang="en-US" smtClean="0"/>
              <a:t>2019-05-19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139763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D7A52B5-F4C4-4AEA-84FE-679EC9A62FD0}" type="datetime1">
              <a:rPr lang="ko-KR" altLang="en-US" smtClean="0"/>
              <a:t>2019-05-19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260172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8D743-5C55-42F1-AA40-3F90432B05CD}" type="datetime1">
              <a:rPr lang="ko-KR" altLang="en-US" smtClean="0"/>
              <a:t>2019-05-19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416979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992CFF9D-F68C-40E4-8B12-737A69B8DBF6}" type="datetime1">
              <a:rPr lang="ko-KR" altLang="en-US" smtClean="0"/>
              <a:t>2019-05-19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265484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B4DF5BB-62A0-4773-BA22-F6ADFA5D0E73}" type="datetime1">
              <a:rPr lang="ko-KR" altLang="en-US" smtClean="0"/>
              <a:t>2019-05-19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351091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0031B-4D3E-490F-89F3-0F555DD4588A}" type="datetime1">
              <a:rPr lang="ko-KR" altLang="en-US" smtClean="0"/>
              <a:t>2019-05-19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E3346-77C0-43CA-9268-AEABCFEEE174}" type="slidenum">
              <a:rPr lang="ko-KR" altLang="en-US" smtClean="0"/>
              <a:t>‹#›</a:t>
            </a:fld>
            <a:endParaRPr lang="ko-KR" altLang="en-US"/>
          </a:p>
        </p:txBody>
      </p:sp>
    </p:spTree>
    <p:extLst>
      <p:ext uri="{BB962C8B-B14F-4D97-AF65-F5344CB8AC3E}">
        <p14:creationId xmlns:p14="http://schemas.microsoft.com/office/powerpoint/2010/main" val="4117999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42DE70-2AD5-4C54-BE59-3D2E3AE2F774}"/>
              </a:ext>
            </a:extLst>
          </p:cNvPr>
          <p:cNvSpPr>
            <a:spLocks noGrp="1"/>
          </p:cNvSpPr>
          <p:nvPr>
            <p:ph type="ctrTitle"/>
          </p:nvPr>
        </p:nvSpPr>
        <p:spPr>
          <a:xfrm>
            <a:off x="685798" y="2100941"/>
            <a:ext cx="7772400" cy="1799771"/>
          </a:xfrm>
        </p:spPr>
        <p:txBody>
          <a:bodyPr anchor="ctr">
            <a:normAutofit/>
          </a:bodyPr>
          <a:lstStyle/>
          <a:p>
            <a:r>
              <a:rPr lang="en-US" altLang="ko-KR" sz="5400" b="1" dirty="0">
                <a:latin typeface="Garamond Premr Pro" panose="02020402060506020403" pitchFamily="18" charset="0"/>
              </a:rPr>
              <a:t>Digital Image Fundamentals</a:t>
            </a:r>
            <a:endParaRPr lang="ko-KR" altLang="en-US" sz="5400" b="1" dirty="0">
              <a:latin typeface="Garamond Premr Pro" panose="02020402060506020403" pitchFamily="18" charset="0"/>
            </a:endParaRPr>
          </a:p>
        </p:txBody>
      </p:sp>
      <p:sp>
        <p:nvSpPr>
          <p:cNvPr id="3" name="부제목 2">
            <a:extLst>
              <a:ext uri="{FF2B5EF4-FFF2-40B4-BE49-F238E27FC236}">
                <a16:creationId xmlns:a16="http://schemas.microsoft.com/office/drawing/2014/main" id="{81F9C073-7549-46FA-A028-9CF842FF0895}"/>
              </a:ext>
            </a:extLst>
          </p:cNvPr>
          <p:cNvSpPr>
            <a:spLocks noGrp="1"/>
          </p:cNvSpPr>
          <p:nvPr>
            <p:ph type="subTitle" idx="1"/>
          </p:nvPr>
        </p:nvSpPr>
        <p:spPr>
          <a:xfrm>
            <a:off x="6136103" y="5084880"/>
            <a:ext cx="2057401" cy="569686"/>
          </a:xfrm>
        </p:spPr>
        <p:txBody>
          <a:bodyPr/>
          <a:lstStyle/>
          <a:p>
            <a:pPr algn="r"/>
            <a:r>
              <a:rPr lang="en-US" altLang="ko-KR" b="1" dirty="0" err="1">
                <a:latin typeface="Garamond Premr Pro" panose="02020402060506020403" pitchFamily="18" charset="0"/>
              </a:rPr>
              <a:t>Jeong</a:t>
            </a:r>
            <a:r>
              <a:rPr lang="en-US" altLang="ko-KR" b="1" dirty="0">
                <a:latin typeface="Garamond Premr Pro" panose="02020402060506020403" pitchFamily="18" charset="0"/>
              </a:rPr>
              <a:t> Ji Yeon</a:t>
            </a:r>
            <a:endParaRPr lang="ko-KR" altLang="en-US" b="1" dirty="0">
              <a:latin typeface="Garamond Premr Pro" panose="02020402060506020403" pitchFamily="18" charset="0"/>
            </a:endParaRPr>
          </a:p>
        </p:txBody>
      </p:sp>
      <p:sp>
        <p:nvSpPr>
          <p:cNvPr id="4" name="직사각형 3">
            <a:extLst>
              <a:ext uri="{FF2B5EF4-FFF2-40B4-BE49-F238E27FC236}">
                <a16:creationId xmlns:a16="http://schemas.microsoft.com/office/drawing/2014/main" id="{48912AF3-F5A6-4F0C-879E-2B678723769C}"/>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CB9196B-9EEB-457B-9309-816942973481}"/>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pic>
        <p:nvPicPr>
          <p:cNvPr id="15" name="그림 14">
            <a:extLst>
              <a:ext uri="{FF2B5EF4-FFF2-40B4-BE49-F238E27FC236}">
                <a16:creationId xmlns:a16="http://schemas.microsoft.com/office/drawing/2014/main" id="{BBF149BF-6458-4764-BD93-94482D7F0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7" name="슬라이드 번호 개체 틀 6">
            <a:extLst>
              <a:ext uri="{FF2B5EF4-FFF2-40B4-BE49-F238E27FC236}">
                <a16:creationId xmlns:a16="http://schemas.microsoft.com/office/drawing/2014/main" id="{96F81781-EE09-456D-9703-51B7738660E5}"/>
              </a:ext>
            </a:extLst>
          </p:cNvPr>
          <p:cNvSpPr>
            <a:spLocks noGrp="1"/>
          </p:cNvSpPr>
          <p:nvPr>
            <p:ph type="sldNum" sz="quarter" idx="12"/>
          </p:nvPr>
        </p:nvSpPr>
        <p:spPr/>
        <p:txBody>
          <a:bodyPr/>
          <a:lstStyle/>
          <a:p>
            <a:fld id="{017E3346-77C0-43CA-9268-AEABCFEEE174}" type="slidenum">
              <a:rPr lang="ko-KR" altLang="en-US" smtClean="0"/>
              <a:t>1</a:t>
            </a:fld>
            <a:endParaRPr lang="ko-KR" altLang="en-US"/>
          </a:p>
        </p:txBody>
      </p:sp>
      <p:sp>
        <p:nvSpPr>
          <p:cNvPr id="8" name="제목 1">
            <a:extLst>
              <a:ext uri="{FF2B5EF4-FFF2-40B4-BE49-F238E27FC236}">
                <a16:creationId xmlns:a16="http://schemas.microsoft.com/office/drawing/2014/main" id="{5D4C985D-EE0D-4907-A78D-FE826841AE63}"/>
              </a:ext>
            </a:extLst>
          </p:cNvPr>
          <p:cNvSpPr txBox="1">
            <a:spLocks/>
          </p:cNvSpPr>
          <p:nvPr/>
        </p:nvSpPr>
        <p:spPr>
          <a:xfrm>
            <a:off x="1276618" y="91092"/>
            <a:ext cx="6590763" cy="925034"/>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4000" b="1" i="1" dirty="0">
                <a:latin typeface="Garamond Premr Pro" panose="02020402060506020403" pitchFamily="18" charset="0"/>
              </a:rPr>
              <a:t>Digital</a:t>
            </a:r>
            <a:r>
              <a:rPr lang="ko-KR" altLang="en-US" sz="4000" b="1" i="1" dirty="0">
                <a:latin typeface="Garamond Premr Pro" panose="02020402060506020403" pitchFamily="18" charset="0"/>
              </a:rPr>
              <a:t> </a:t>
            </a:r>
            <a:r>
              <a:rPr lang="en-US" altLang="ko-KR" sz="4000" b="1" i="1" dirty="0">
                <a:latin typeface="Garamond Premr Pro" panose="02020402060506020403" pitchFamily="18" charset="0"/>
              </a:rPr>
              <a:t>Image</a:t>
            </a:r>
            <a:r>
              <a:rPr lang="ko-KR" altLang="en-US" sz="4000" b="1" i="1" dirty="0">
                <a:latin typeface="Garamond Premr Pro" panose="02020402060506020403" pitchFamily="18" charset="0"/>
              </a:rPr>
              <a:t> </a:t>
            </a:r>
            <a:r>
              <a:rPr lang="en-US" altLang="ko-KR" sz="4000" b="1" i="1" dirty="0">
                <a:latin typeface="Garamond Premr Pro" panose="02020402060506020403" pitchFamily="18" charset="0"/>
              </a:rPr>
              <a:t>processing</a:t>
            </a:r>
            <a:endParaRPr lang="ko-KR" altLang="en-US" sz="4000" b="1" i="1" dirty="0">
              <a:latin typeface="Garamond Premr Pro" panose="02020402060506020403" pitchFamily="18" charset="0"/>
            </a:endParaRPr>
          </a:p>
        </p:txBody>
      </p:sp>
      <p:sp>
        <p:nvSpPr>
          <p:cNvPr id="9" name="부제목 2">
            <a:extLst>
              <a:ext uri="{FF2B5EF4-FFF2-40B4-BE49-F238E27FC236}">
                <a16:creationId xmlns:a16="http://schemas.microsoft.com/office/drawing/2014/main" id="{2F943671-DC36-4DCD-B3A0-A7E8CCC79DC3}"/>
              </a:ext>
            </a:extLst>
          </p:cNvPr>
          <p:cNvSpPr txBox="1">
            <a:spLocks/>
          </p:cNvSpPr>
          <p:nvPr/>
        </p:nvSpPr>
        <p:spPr>
          <a:xfrm>
            <a:off x="3543297" y="4075123"/>
            <a:ext cx="2057401" cy="47281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dirty="0">
                <a:latin typeface="Garamond Premr Pro" panose="02020402060506020403" pitchFamily="18" charset="0"/>
              </a:rPr>
              <a:t>2.1 – 2.4</a:t>
            </a:r>
            <a:endParaRPr lang="ko-KR" altLang="en-US" dirty="0">
              <a:latin typeface="Garamond Premr Pro" panose="02020402060506020403" pitchFamily="18" charset="0"/>
            </a:endParaRPr>
          </a:p>
        </p:txBody>
      </p:sp>
    </p:spTree>
    <p:extLst>
      <p:ext uri="{BB962C8B-B14F-4D97-AF65-F5344CB8AC3E}">
        <p14:creationId xmlns:p14="http://schemas.microsoft.com/office/powerpoint/2010/main" val="52137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5365253-E624-4CBF-9885-DEA0BFBA3BD2}"/>
              </a:ext>
            </a:extLst>
          </p:cNvPr>
          <p:cNvPicPr>
            <a:picLocks noChangeAspect="1"/>
          </p:cNvPicPr>
          <p:nvPr/>
        </p:nvPicPr>
        <p:blipFill>
          <a:blip r:embed="rId2"/>
          <a:stretch>
            <a:fillRect/>
          </a:stretch>
        </p:blipFill>
        <p:spPr>
          <a:xfrm>
            <a:off x="2482015" y="3752307"/>
            <a:ext cx="5146006" cy="2768885"/>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2.3 Image Sensing and Acquisition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10</a:t>
            </a:fld>
            <a:endParaRPr lang="ko-KR" altLang="en-US"/>
          </a:p>
        </p:txBody>
      </p:sp>
      <p:sp>
        <p:nvSpPr>
          <p:cNvPr id="10" name="내용 개체 틀 2">
            <a:extLst>
              <a:ext uri="{FF2B5EF4-FFF2-40B4-BE49-F238E27FC236}">
                <a16:creationId xmlns:a16="http://schemas.microsoft.com/office/drawing/2014/main" id="{E5C7EF92-44DB-4DDA-9BF0-9AC439712DAE}"/>
              </a:ext>
            </a:extLst>
          </p:cNvPr>
          <p:cNvSpPr>
            <a:spLocks noGrp="1"/>
          </p:cNvSpPr>
          <p:nvPr>
            <p:ph idx="1"/>
          </p:nvPr>
        </p:nvSpPr>
        <p:spPr>
          <a:xfrm>
            <a:off x="628650" y="1328057"/>
            <a:ext cx="7886700" cy="2907059"/>
          </a:xfrm>
        </p:spPr>
        <p:txBody>
          <a:bodyPr anchor="ctr">
            <a:normAutofit/>
          </a:bodyPr>
          <a:lstStyle/>
          <a:p>
            <a:r>
              <a:rPr lang="en-US" altLang="ko-KR" sz="2000" dirty="0">
                <a:latin typeface="Garamond Premr Pro" panose="02020402060506020403" pitchFamily="18" charset="0"/>
              </a:rPr>
              <a:t>Most of the images are generated by the combination of an </a:t>
            </a:r>
            <a:r>
              <a:rPr lang="en-US" altLang="ko-KR" sz="2000" dirty="0">
                <a:solidFill>
                  <a:schemeClr val="accent1"/>
                </a:solidFill>
                <a:latin typeface="Garamond Premr Pro" panose="02020402060506020403" pitchFamily="18" charset="0"/>
              </a:rPr>
              <a:t>“illumination” </a:t>
            </a:r>
            <a:r>
              <a:rPr lang="en-US" altLang="ko-KR" sz="2000" dirty="0">
                <a:latin typeface="Garamond Premr Pro" panose="02020402060506020403" pitchFamily="18" charset="0"/>
              </a:rPr>
              <a:t>source and the </a:t>
            </a:r>
            <a:r>
              <a:rPr lang="en-US" altLang="ko-KR" sz="2000" i="1" dirty="0">
                <a:latin typeface="Garamond Premr Pro" panose="02020402060506020403" pitchFamily="18" charset="0"/>
              </a:rPr>
              <a:t>reflection or absorption </a:t>
            </a:r>
            <a:r>
              <a:rPr lang="en-US" altLang="ko-KR" sz="2000" dirty="0">
                <a:latin typeface="Garamond Premr Pro" panose="02020402060506020403" pitchFamily="18" charset="0"/>
              </a:rPr>
              <a:t>of energy from that source by the elements of the </a:t>
            </a:r>
            <a:r>
              <a:rPr lang="en-US" altLang="ko-KR" sz="2000" dirty="0">
                <a:solidFill>
                  <a:schemeClr val="accent1"/>
                </a:solidFill>
                <a:latin typeface="Garamond Premr Pro" panose="02020402060506020403" pitchFamily="18" charset="0"/>
              </a:rPr>
              <a:t>“scene” </a:t>
            </a:r>
            <a:r>
              <a:rPr lang="en-US" altLang="ko-KR" sz="2000" dirty="0">
                <a:latin typeface="Garamond Premr Pro" panose="02020402060506020403" pitchFamily="18" charset="0"/>
              </a:rPr>
              <a:t>being imaged.</a:t>
            </a:r>
          </a:p>
          <a:p>
            <a:r>
              <a:rPr lang="en-US" altLang="ko-KR" sz="2000" i="1" dirty="0">
                <a:latin typeface="Garamond Premr Pro" panose="02020402060506020403" pitchFamily="18" charset="0"/>
              </a:rPr>
              <a:t>Incoming energy </a:t>
            </a:r>
            <a:r>
              <a:rPr lang="en-US" altLang="ko-KR" sz="2000" dirty="0">
                <a:latin typeface="Garamond Premr Pro" panose="02020402060506020403" pitchFamily="18" charset="0"/>
              </a:rPr>
              <a:t>is transformed into a </a:t>
            </a:r>
            <a:r>
              <a:rPr lang="en-US" altLang="ko-KR" sz="2000" i="1" dirty="0">
                <a:latin typeface="Garamond Premr Pro" panose="02020402060506020403" pitchFamily="18" charset="0"/>
              </a:rPr>
              <a:t>voltage</a:t>
            </a:r>
            <a:r>
              <a:rPr lang="en-US" altLang="ko-KR" sz="2000" dirty="0">
                <a:latin typeface="Garamond Premr Pro" panose="02020402060506020403" pitchFamily="18" charset="0"/>
              </a:rPr>
              <a:t> by the combination of input electrical power and sensor material that is responsive to the particular type of energy being detected.</a:t>
            </a:r>
          </a:p>
          <a:p>
            <a:r>
              <a:rPr lang="en-US" altLang="ko-KR" sz="2000" dirty="0">
                <a:latin typeface="Garamond Premr Pro" panose="02020402060506020403" pitchFamily="18" charset="0"/>
              </a:rPr>
              <a:t>The </a:t>
            </a:r>
            <a:r>
              <a:rPr lang="en-US" altLang="ko-KR" sz="2000" i="1" dirty="0">
                <a:latin typeface="Garamond Premr Pro" panose="02020402060506020403" pitchFamily="18" charset="0"/>
              </a:rPr>
              <a:t>output voltage waveform </a:t>
            </a:r>
            <a:r>
              <a:rPr lang="en-US" altLang="ko-KR" sz="2000" dirty="0">
                <a:latin typeface="Garamond Premr Pro" panose="02020402060506020403" pitchFamily="18" charset="0"/>
              </a:rPr>
              <a:t>is the response of the sensor(s), and a digital quantity is obtained from each sensor by digitizing its response.</a:t>
            </a:r>
          </a:p>
        </p:txBody>
      </p:sp>
      <p:sp>
        <p:nvSpPr>
          <p:cNvPr id="6" name="타원 5">
            <a:extLst>
              <a:ext uri="{FF2B5EF4-FFF2-40B4-BE49-F238E27FC236}">
                <a16:creationId xmlns:a16="http://schemas.microsoft.com/office/drawing/2014/main" id="{D4C21A40-D3C5-46C2-8624-F20AFFD1F50D}"/>
              </a:ext>
            </a:extLst>
          </p:cNvPr>
          <p:cNvSpPr/>
          <p:nvPr/>
        </p:nvSpPr>
        <p:spPr>
          <a:xfrm>
            <a:off x="1555291" y="4752474"/>
            <a:ext cx="1143000" cy="95049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latin typeface="a고딕16" panose="02020600000000000000" pitchFamily="18" charset="-127"/>
                <a:ea typeface="a고딕16" panose="02020600000000000000" pitchFamily="18" charset="-127"/>
              </a:rPr>
              <a:t>물체</a:t>
            </a:r>
          </a:p>
        </p:txBody>
      </p:sp>
    </p:spTree>
    <p:extLst>
      <p:ext uri="{BB962C8B-B14F-4D97-AF65-F5344CB8AC3E}">
        <p14:creationId xmlns:p14="http://schemas.microsoft.com/office/powerpoint/2010/main" val="167036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4E36593-04B9-4A9B-86DB-AB04B5329FAE}"/>
              </a:ext>
            </a:extLst>
          </p:cNvPr>
          <p:cNvPicPr>
            <a:picLocks noChangeAspect="1"/>
          </p:cNvPicPr>
          <p:nvPr/>
        </p:nvPicPr>
        <p:blipFill>
          <a:blip r:embed="rId2"/>
          <a:stretch>
            <a:fillRect/>
          </a:stretch>
        </p:blipFill>
        <p:spPr>
          <a:xfrm>
            <a:off x="5382161" y="4239544"/>
            <a:ext cx="3310147" cy="2116807"/>
          </a:xfrm>
          <a:prstGeom prst="rect">
            <a:avLst/>
          </a:prstGeom>
        </p:spPr>
      </p:pic>
      <p:pic>
        <p:nvPicPr>
          <p:cNvPr id="13" name="그림 12">
            <a:extLst>
              <a:ext uri="{FF2B5EF4-FFF2-40B4-BE49-F238E27FC236}">
                <a16:creationId xmlns:a16="http://schemas.microsoft.com/office/drawing/2014/main" id="{A65810CF-C75C-48BD-B79B-9948D0B925CC}"/>
              </a:ext>
            </a:extLst>
          </p:cNvPr>
          <p:cNvPicPr>
            <a:picLocks noChangeAspect="1"/>
          </p:cNvPicPr>
          <p:nvPr/>
        </p:nvPicPr>
        <p:blipFill>
          <a:blip r:embed="rId3"/>
          <a:stretch>
            <a:fillRect/>
          </a:stretch>
        </p:blipFill>
        <p:spPr>
          <a:xfrm>
            <a:off x="228975" y="1346271"/>
            <a:ext cx="3416501" cy="1646331"/>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2.3 Image Sensing and Acquisition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11</a:t>
            </a:fld>
            <a:endParaRPr lang="ko-KR" altLang="en-US"/>
          </a:p>
        </p:txBody>
      </p:sp>
      <p:sp>
        <p:nvSpPr>
          <p:cNvPr id="10" name="내용 개체 틀 2">
            <a:extLst>
              <a:ext uri="{FF2B5EF4-FFF2-40B4-BE49-F238E27FC236}">
                <a16:creationId xmlns:a16="http://schemas.microsoft.com/office/drawing/2014/main" id="{8301C974-43EE-4CB8-B252-BE856A1D17A9}"/>
              </a:ext>
            </a:extLst>
          </p:cNvPr>
          <p:cNvSpPr>
            <a:spLocks noGrp="1"/>
          </p:cNvSpPr>
          <p:nvPr>
            <p:ph idx="1"/>
          </p:nvPr>
        </p:nvSpPr>
        <p:spPr>
          <a:xfrm>
            <a:off x="3128790" y="1328057"/>
            <a:ext cx="5563518" cy="2021071"/>
          </a:xfrm>
        </p:spPr>
        <p:txBody>
          <a:bodyPr anchor="ctr">
            <a:normAutofit/>
          </a:bodyPr>
          <a:lstStyle/>
          <a:p>
            <a:pPr marL="0" indent="0">
              <a:buNone/>
            </a:pPr>
            <a:r>
              <a:rPr lang="en-US" altLang="ko-KR" sz="2500" b="1" i="1" dirty="0">
                <a:solidFill>
                  <a:schemeClr val="accent1"/>
                </a:solidFill>
                <a:latin typeface="Garamond Premr Pro" panose="02020402060506020403" pitchFamily="18" charset="0"/>
              </a:rPr>
              <a:t>1. Image Acquisition Using a Single Sensor</a:t>
            </a:r>
          </a:p>
          <a:p>
            <a:pPr lvl="1"/>
            <a:r>
              <a:rPr lang="en-US" altLang="ko-KR" sz="2100" dirty="0">
                <a:latin typeface="Garamond Premr Pro" panose="02020402060506020403" pitchFamily="18" charset="0"/>
              </a:rPr>
              <a:t>generate a 2-D image using a single sensor :  relative displacements in both the x- and y-directions between the sensor and the area to be imaged.</a:t>
            </a:r>
          </a:p>
        </p:txBody>
      </p:sp>
      <p:sp>
        <p:nvSpPr>
          <p:cNvPr id="14" name="내용 개체 틀 2">
            <a:extLst>
              <a:ext uri="{FF2B5EF4-FFF2-40B4-BE49-F238E27FC236}">
                <a16:creationId xmlns:a16="http://schemas.microsoft.com/office/drawing/2014/main" id="{7755115B-15D7-470D-9C2A-D75E808064F2}"/>
              </a:ext>
            </a:extLst>
          </p:cNvPr>
          <p:cNvSpPr txBox="1">
            <a:spLocks/>
          </p:cNvSpPr>
          <p:nvPr/>
        </p:nvSpPr>
        <p:spPr>
          <a:xfrm>
            <a:off x="228975" y="3753092"/>
            <a:ext cx="5563518" cy="2021071"/>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500" b="1" i="1" dirty="0">
                <a:solidFill>
                  <a:schemeClr val="accent1"/>
                </a:solidFill>
                <a:latin typeface="Garamond Premr Pro" panose="02020402060506020403" pitchFamily="18" charset="0"/>
              </a:rPr>
              <a:t>2. Image Acquisition Using a Sensor Strips</a:t>
            </a:r>
          </a:p>
          <a:p>
            <a:pPr lvl="1"/>
            <a:r>
              <a:rPr lang="en-US" altLang="ko-KR" sz="2100" dirty="0">
                <a:latin typeface="Garamond Premr Pro" panose="02020402060506020403" pitchFamily="18" charset="0"/>
              </a:rPr>
              <a:t>In-line sensors : airborne imaging applications</a:t>
            </a:r>
          </a:p>
          <a:p>
            <a:pPr lvl="1"/>
            <a:r>
              <a:rPr lang="en-US" altLang="ko-KR" sz="2100" dirty="0">
                <a:latin typeface="Garamond Premr Pro" panose="02020402060506020403" pitchFamily="18" charset="0"/>
              </a:rPr>
              <a:t>Sensor strips mounted in a ring configuration :  medical and industrial imaging</a:t>
            </a:r>
          </a:p>
        </p:txBody>
      </p:sp>
      <p:cxnSp>
        <p:nvCxnSpPr>
          <p:cNvPr id="15" name="직선 화살표 연결선 14">
            <a:extLst>
              <a:ext uri="{FF2B5EF4-FFF2-40B4-BE49-F238E27FC236}">
                <a16:creationId xmlns:a16="http://schemas.microsoft.com/office/drawing/2014/main" id="{365DDBC6-6A41-43DB-844D-E3EAD8C92E3E}"/>
              </a:ext>
            </a:extLst>
          </p:cNvPr>
          <p:cNvCxnSpPr/>
          <p:nvPr/>
        </p:nvCxnSpPr>
        <p:spPr>
          <a:xfrm>
            <a:off x="6081311" y="4803354"/>
            <a:ext cx="6499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F1A56102-5D20-49CA-A2A8-A018548C5F34}"/>
              </a:ext>
            </a:extLst>
          </p:cNvPr>
          <p:cNvCxnSpPr>
            <a:cxnSpLocks/>
          </p:cNvCxnSpPr>
          <p:nvPr/>
        </p:nvCxnSpPr>
        <p:spPr>
          <a:xfrm flipV="1">
            <a:off x="7348251" y="5529943"/>
            <a:ext cx="661012" cy="244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40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2.3 Image Sensing and Acquisition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12</a:t>
            </a:fld>
            <a:endParaRPr lang="ko-KR" altLang="en-US"/>
          </a:p>
        </p:txBody>
      </p:sp>
      <p:sp>
        <p:nvSpPr>
          <p:cNvPr id="11" name="내용 개체 틀 2">
            <a:extLst>
              <a:ext uri="{FF2B5EF4-FFF2-40B4-BE49-F238E27FC236}">
                <a16:creationId xmlns:a16="http://schemas.microsoft.com/office/drawing/2014/main" id="{A486C24D-AB1B-4C0B-820A-A58EC2FB3E9C}"/>
              </a:ext>
            </a:extLst>
          </p:cNvPr>
          <p:cNvSpPr txBox="1">
            <a:spLocks noGrp="1"/>
          </p:cNvSpPr>
          <p:nvPr>
            <p:ph idx="1"/>
          </p:nvPr>
        </p:nvSpPr>
        <p:spPr>
          <a:xfrm>
            <a:off x="628650" y="1328739"/>
            <a:ext cx="7886700" cy="2813604"/>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500" b="1" i="1" dirty="0">
                <a:solidFill>
                  <a:schemeClr val="accent1"/>
                </a:solidFill>
                <a:latin typeface="Garamond Premr Pro" panose="02020402060506020403" pitchFamily="18" charset="0"/>
              </a:rPr>
              <a:t>3. Image Acquisition Using a Sensor Arrays</a:t>
            </a:r>
          </a:p>
          <a:p>
            <a:pPr lvl="1"/>
            <a:r>
              <a:rPr lang="en-US" altLang="ko-KR" sz="2100" dirty="0">
                <a:latin typeface="Garamond Premr Pro" panose="02020402060506020403" pitchFamily="18" charset="0"/>
              </a:rPr>
              <a:t>The sensor array is </a:t>
            </a:r>
            <a:r>
              <a:rPr lang="en-US" altLang="ko-KR" sz="2100" b="1" dirty="0">
                <a:latin typeface="Garamond Premr Pro" panose="02020402060506020403" pitchFamily="18" charset="0"/>
              </a:rPr>
              <a:t>two-dimensional</a:t>
            </a:r>
            <a:r>
              <a:rPr lang="en-US" altLang="ko-KR" sz="2100" dirty="0">
                <a:latin typeface="Garamond Premr Pro" panose="02020402060506020403" pitchFamily="18" charset="0"/>
              </a:rPr>
              <a:t>, its key advantage is that a complete image can be obtained by focusing the energy pattern onto the surface of the array. Motion obviously is not necessary.</a:t>
            </a:r>
          </a:p>
          <a:p>
            <a:pPr lvl="1"/>
            <a:endParaRPr lang="en-US" altLang="ko-KR" sz="2100" dirty="0">
              <a:latin typeface="Garamond Premr Pro" panose="02020402060506020403" pitchFamily="18" charset="0"/>
            </a:endParaRPr>
          </a:p>
        </p:txBody>
      </p:sp>
      <p:pic>
        <p:nvPicPr>
          <p:cNvPr id="6" name="그림 5">
            <a:extLst>
              <a:ext uri="{FF2B5EF4-FFF2-40B4-BE49-F238E27FC236}">
                <a16:creationId xmlns:a16="http://schemas.microsoft.com/office/drawing/2014/main" id="{2744EDCA-8A7B-4028-8E10-25473572B706}"/>
              </a:ext>
            </a:extLst>
          </p:cNvPr>
          <p:cNvPicPr>
            <a:picLocks noChangeAspect="1"/>
          </p:cNvPicPr>
          <p:nvPr/>
        </p:nvPicPr>
        <p:blipFill rotWithShape="1">
          <a:blip r:embed="rId3"/>
          <a:srcRect t="5923"/>
          <a:stretch/>
        </p:blipFill>
        <p:spPr>
          <a:xfrm>
            <a:off x="1555291" y="3341336"/>
            <a:ext cx="5769434" cy="3072153"/>
          </a:xfrm>
          <a:prstGeom prst="rect">
            <a:avLst/>
          </a:prstGeom>
        </p:spPr>
      </p:pic>
      <p:sp>
        <p:nvSpPr>
          <p:cNvPr id="12" name="직사각형 11">
            <a:extLst>
              <a:ext uri="{FF2B5EF4-FFF2-40B4-BE49-F238E27FC236}">
                <a16:creationId xmlns:a16="http://schemas.microsoft.com/office/drawing/2014/main" id="{FDB4EC08-3026-4922-AC77-DC89F297F5C6}"/>
              </a:ext>
            </a:extLst>
          </p:cNvPr>
          <p:cNvSpPr/>
          <p:nvPr/>
        </p:nvSpPr>
        <p:spPr>
          <a:xfrm>
            <a:off x="3056891" y="4709305"/>
            <a:ext cx="1052401" cy="98555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dirty="0"/>
          </a:p>
        </p:txBody>
      </p:sp>
    </p:spTree>
    <p:extLst>
      <p:ext uri="{BB962C8B-B14F-4D97-AF65-F5344CB8AC3E}">
        <p14:creationId xmlns:p14="http://schemas.microsoft.com/office/powerpoint/2010/main" val="406339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2.3.4 A Simple Image Formation Model</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13</a:t>
            </a:fld>
            <a:endParaRPr lang="ko-KR" altLang="en-US"/>
          </a:p>
        </p:txBody>
      </p:sp>
      <mc:AlternateContent xmlns:mc="http://schemas.openxmlformats.org/markup-compatibility/2006">
        <mc:Choice xmlns:a14="http://schemas.microsoft.com/office/drawing/2010/main" Requires="a14">
          <p:sp>
            <p:nvSpPr>
              <p:cNvPr id="10" name="내용 개체 틀 2">
                <a:extLst>
                  <a:ext uri="{FF2B5EF4-FFF2-40B4-BE49-F238E27FC236}">
                    <a16:creationId xmlns:a16="http://schemas.microsoft.com/office/drawing/2014/main" id="{CBA3769F-5CEE-4483-9C06-EE6B51281CA5}"/>
                  </a:ext>
                </a:extLst>
              </p:cNvPr>
              <p:cNvSpPr>
                <a:spLocks noGrp="1"/>
              </p:cNvSpPr>
              <p:nvPr>
                <p:ph idx="1"/>
              </p:nvPr>
            </p:nvSpPr>
            <p:spPr>
              <a:xfrm>
                <a:off x="628650" y="999247"/>
                <a:ext cx="7886700" cy="2979538"/>
              </a:xfrm>
            </p:spPr>
            <p:txBody>
              <a:bodyPr anchor="ctr">
                <a:normAutofit/>
              </a:bodyPr>
              <a:lstStyle/>
              <a:p>
                <a:r>
                  <a:rPr lang="en-US" altLang="ko-KR" sz="2500" b="1" dirty="0">
                    <a:latin typeface="Garamond Premr Pro" panose="02020402060506020403" pitchFamily="18" charset="0"/>
                  </a:rPr>
                  <a:t>Images</a:t>
                </a:r>
                <a:r>
                  <a:rPr lang="en-US" altLang="ko-KR" sz="2500" dirty="0">
                    <a:latin typeface="Garamond Premr Pro" panose="02020402060506020403" pitchFamily="18" charset="0"/>
                  </a:rPr>
                  <a:t> : two-dimensional functions of the form </a:t>
                </a:r>
                <a14:m>
                  <m:oMath xmlns:m="http://schemas.openxmlformats.org/officeDocument/2006/math">
                    <m:r>
                      <a:rPr lang="en-US" altLang="ko-KR" sz="2000" b="0" i="1" smtClean="0">
                        <a:latin typeface="Cambria Math" panose="02040503050406030204" pitchFamily="18" charset="0"/>
                      </a:rPr>
                      <m:t>𝑓</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𝑦</m:t>
                    </m:r>
                    <m:r>
                      <a:rPr lang="en-US" altLang="ko-KR" sz="2000" b="0" i="1" smtClean="0">
                        <a:latin typeface="Cambria Math" panose="02040503050406030204" pitchFamily="18" charset="0"/>
                      </a:rPr>
                      <m:t>)</m:t>
                    </m:r>
                  </m:oMath>
                </a14:m>
                <a:r>
                  <a:rPr lang="en-US" altLang="ko-KR" sz="2500" dirty="0">
                    <a:latin typeface="Garamond Premr Pro" panose="02020402060506020403" pitchFamily="18" charset="0"/>
                  </a:rPr>
                  <a:t>.</a:t>
                </a:r>
              </a:p>
              <a:p>
                <a:endParaRPr lang="en-US" altLang="ko-KR" sz="2500" dirty="0">
                  <a:latin typeface="Garamond Premr Pro" panose="02020402060506020403" pitchFamily="18" charset="0"/>
                </a:endParaRPr>
              </a:p>
              <a:p>
                <a:endParaRPr lang="en-US" altLang="ko-KR" sz="2500" dirty="0">
                  <a:latin typeface="Garamond Premr Pro" panose="02020402060506020403" pitchFamily="18" charset="0"/>
                </a:endParaRPr>
              </a:p>
              <a:p>
                <a:pPr marL="914400" lvl="1" indent="-457200">
                  <a:buAutoNum type="arabicPeriod"/>
                </a:pPr>
                <a:r>
                  <a:rPr lang="en-US" altLang="ko-KR" sz="2100" i="1" dirty="0">
                    <a:solidFill>
                      <a:schemeClr val="accent1"/>
                    </a:solidFill>
                    <a:latin typeface="Garamond Premr Pro" panose="02020402060506020403" pitchFamily="18" charset="0"/>
                  </a:rPr>
                  <a:t>illumination</a:t>
                </a:r>
                <a:r>
                  <a:rPr lang="en-US" altLang="ko-KR" sz="2100" dirty="0">
                    <a:latin typeface="Garamond Premr Pro" panose="02020402060506020403" pitchFamily="18" charset="0"/>
                  </a:rPr>
                  <a:t> – the amount of source illumination incident on the scene being viewed = </a:t>
                </a:r>
                <a14:m>
                  <m:oMath xmlns:m="http://schemas.openxmlformats.org/officeDocument/2006/math">
                    <m:r>
                      <a:rPr lang="en-US" altLang="ko-KR" sz="2100" b="0" i="1" smtClean="0">
                        <a:latin typeface="Cambria Math" panose="02040503050406030204" pitchFamily="18" charset="0"/>
                      </a:rPr>
                      <m:t>𝑖</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𝑥</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𝑦</m:t>
                    </m:r>
                    <m:r>
                      <a:rPr lang="en-US" altLang="ko-KR" sz="2100" b="0" i="1" smtClean="0">
                        <a:latin typeface="Cambria Math" panose="02040503050406030204" pitchFamily="18" charset="0"/>
                      </a:rPr>
                      <m:t>)</m:t>
                    </m:r>
                  </m:oMath>
                </a14:m>
                <a:endParaRPr lang="en-US" altLang="ko-KR" sz="2100" dirty="0">
                  <a:latin typeface="Garamond Premr Pro" panose="02020402060506020403" pitchFamily="18" charset="0"/>
                </a:endParaRPr>
              </a:p>
              <a:p>
                <a:pPr marL="914400" lvl="1" indent="-457200">
                  <a:buFont typeface="Arial" panose="020B0604020202020204" pitchFamily="34" charset="0"/>
                  <a:buAutoNum type="arabicPeriod"/>
                </a:pPr>
                <a:r>
                  <a:rPr lang="en-US" altLang="ko-KR" sz="2100" i="1" dirty="0">
                    <a:solidFill>
                      <a:schemeClr val="accent1"/>
                    </a:solidFill>
                    <a:latin typeface="Garamond Premr Pro" panose="02020402060506020403" pitchFamily="18" charset="0"/>
                  </a:rPr>
                  <a:t>reflectance</a:t>
                </a:r>
                <a:r>
                  <a:rPr lang="en-US" altLang="ko-KR" sz="2100" dirty="0">
                    <a:latin typeface="Garamond Premr Pro" panose="02020402060506020403" pitchFamily="18" charset="0"/>
                  </a:rPr>
                  <a:t> – the amount of illumination reflected by the objects in the scene = </a:t>
                </a:r>
                <a14:m>
                  <m:oMath xmlns:m="http://schemas.openxmlformats.org/officeDocument/2006/math">
                    <m:r>
                      <a:rPr lang="en-US" altLang="ko-KR" sz="2100" b="0" i="1" smtClean="0">
                        <a:latin typeface="Cambria Math" panose="02040503050406030204" pitchFamily="18" charset="0"/>
                      </a:rPr>
                      <m:t>𝑟</m:t>
                    </m:r>
                    <m:d>
                      <m:dPr>
                        <m:ctrlPr>
                          <a:rPr lang="en-US" altLang="ko-KR" sz="2100" b="0" i="1" smtClean="0">
                            <a:latin typeface="Cambria Math" panose="02040503050406030204" pitchFamily="18" charset="0"/>
                          </a:rPr>
                        </m:ctrlPr>
                      </m:dPr>
                      <m:e>
                        <m:r>
                          <a:rPr lang="en-US" altLang="ko-KR" sz="2100" b="0" i="1" smtClean="0">
                            <a:latin typeface="Cambria Math" panose="02040503050406030204" pitchFamily="18" charset="0"/>
                          </a:rPr>
                          <m:t>𝑥</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𝑦</m:t>
                        </m:r>
                      </m:e>
                    </m:d>
                  </m:oMath>
                </a14:m>
                <a:endParaRPr lang="en-US" altLang="ko-KR" sz="2500" b="0" dirty="0">
                  <a:latin typeface="Garamond Premr Pro" panose="02020402060506020403" pitchFamily="18" charset="0"/>
                </a:endParaRPr>
              </a:p>
            </p:txBody>
          </p:sp>
        </mc:Choice>
        <mc:Fallback>
          <p:sp>
            <p:nvSpPr>
              <p:cNvPr id="10" name="내용 개체 틀 2">
                <a:extLst>
                  <a:ext uri="{FF2B5EF4-FFF2-40B4-BE49-F238E27FC236}">
                    <a16:creationId xmlns:a16="http://schemas.microsoft.com/office/drawing/2014/main" id="{CBA3769F-5CEE-4483-9C06-EE6B51281CA5}"/>
                  </a:ext>
                </a:extLst>
              </p:cNvPr>
              <p:cNvSpPr>
                <a:spLocks noGrp="1" noRot="1" noChangeAspect="1" noMove="1" noResize="1" noEditPoints="1" noAdjustHandles="1" noChangeArrowheads="1" noChangeShapeType="1" noTextEdit="1"/>
              </p:cNvSpPr>
              <p:nvPr>
                <p:ph idx="1"/>
              </p:nvPr>
            </p:nvSpPr>
            <p:spPr>
              <a:xfrm>
                <a:off x="628650" y="999247"/>
                <a:ext cx="7886700" cy="2979538"/>
              </a:xfrm>
              <a:blipFill>
                <a:blip r:embed="rId3"/>
                <a:stretch>
                  <a:fillRect l="-1082"/>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FC0E6CD3-6A41-4A0F-9CE5-365FAE6E2E5E}"/>
              </a:ext>
            </a:extLst>
          </p:cNvPr>
          <p:cNvGrpSpPr/>
          <p:nvPr/>
        </p:nvGrpSpPr>
        <p:grpSpPr>
          <a:xfrm>
            <a:off x="1896051" y="1600043"/>
            <a:ext cx="5351897" cy="888973"/>
            <a:chOff x="1777565" y="3642328"/>
            <a:chExt cx="5351897" cy="888973"/>
          </a:xfrm>
        </p:grpSpPr>
        <p:pic>
          <p:nvPicPr>
            <p:cNvPr id="6" name="그림 5">
              <a:extLst>
                <a:ext uri="{FF2B5EF4-FFF2-40B4-BE49-F238E27FC236}">
                  <a16:creationId xmlns:a16="http://schemas.microsoft.com/office/drawing/2014/main" id="{4894B6C2-022E-4F6E-887C-4A0672A21A8C}"/>
                </a:ext>
              </a:extLst>
            </p:cNvPr>
            <p:cNvPicPr>
              <a:picLocks noChangeAspect="1"/>
            </p:cNvPicPr>
            <p:nvPr/>
          </p:nvPicPr>
          <p:blipFill>
            <a:blip r:embed="rId4"/>
            <a:stretch>
              <a:fillRect/>
            </a:stretch>
          </p:blipFill>
          <p:spPr>
            <a:xfrm>
              <a:off x="1777565" y="4207451"/>
              <a:ext cx="1579998" cy="323850"/>
            </a:xfrm>
            <a:prstGeom prst="rect">
              <a:avLst/>
            </a:prstGeom>
          </p:spPr>
        </p:pic>
        <p:pic>
          <p:nvPicPr>
            <p:cNvPr id="7" name="그림 6">
              <a:extLst>
                <a:ext uri="{FF2B5EF4-FFF2-40B4-BE49-F238E27FC236}">
                  <a16:creationId xmlns:a16="http://schemas.microsoft.com/office/drawing/2014/main" id="{AA24383C-AC30-4085-9E19-9125F1C5283D}"/>
                </a:ext>
              </a:extLst>
            </p:cNvPr>
            <p:cNvPicPr>
              <a:picLocks noChangeAspect="1"/>
            </p:cNvPicPr>
            <p:nvPr/>
          </p:nvPicPr>
          <p:blipFill>
            <a:blip r:embed="rId5">
              <a:duotone>
                <a:prstClr val="black"/>
                <a:schemeClr val="accent2">
                  <a:lumMod val="40000"/>
                  <a:lumOff val="60000"/>
                  <a:tint val="45000"/>
                  <a:satMod val="400000"/>
                </a:schemeClr>
              </a:duotone>
            </a:blip>
            <a:stretch>
              <a:fillRect/>
            </a:stretch>
          </p:blipFill>
          <p:spPr>
            <a:xfrm>
              <a:off x="3134620" y="3642328"/>
              <a:ext cx="2458104" cy="498922"/>
            </a:xfrm>
            <a:prstGeom prst="rect">
              <a:avLst/>
            </a:prstGeom>
          </p:spPr>
        </p:pic>
        <p:pic>
          <p:nvPicPr>
            <p:cNvPr id="11" name="그림 10">
              <a:extLst>
                <a:ext uri="{FF2B5EF4-FFF2-40B4-BE49-F238E27FC236}">
                  <a16:creationId xmlns:a16="http://schemas.microsoft.com/office/drawing/2014/main" id="{AF6E8F84-521D-4E16-8092-F7739C63D46D}"/>
                </a:ext>
              </a:extLst>
            </p:cNvPr>
            <p:cNvPicPr>
              <a:picLocks noChangeAspect="1"/>
            </p:cNvPicPr>
            <p:nvPr/>
          </p:nvPicPr>
          <p:blipFill>
            <a:blip r:embed="rId6"/>
            <a:stretch>
              <a:fillRect/>
            </a:stretch>
          </p:blipFill>
          <p:spPr>
            <a:xfrm>
              <a:off x="3819525" y="4207451"/>
              <a:ext cx="1504950" cy="323850"/>
            </a:xfrm>
            <a:prstGeom prst="rect">
              <a:avLst/>
            </a:prstGeom>
          </p:spPr>
        </p:pic>
        <p:pic>
          <p:nvPicPr>
            <p:cNvPr id="12" name="그림 11">
              <a:extLst>
                <a:ext uri="{FF2B5EF4-FFF2-40B4-BE49-F238E27FC236}">
                  <a16:creationId xmlns:a16="http://schemas.microsoft.com/office/drawing/2014/main" id="{2E402B7C-67D2-41DA-815F-222D257DD78C}"/>
                </a:ext>
              </a:extLst>
            </p:cNvPr>
            <p:cNvPicPr>
              <a:picLocks noChangeAspect="1"/>
            </p:cNvPicPr>
            <p:nvPr/>
          </p:nvPicPr>
          <p:blipFill>
            <a:blip r:embed="rId7"/>
            <a:stretch>
              <a:fillRect/>
            </a:stretch>
          </p:blipFill>
          <p:spPr>
            <a:xfrm>
              <a:off x="5786437" y="4207451"/>
              <a:ext cx="1343025" cy="314325"/>
            </a:xfrm>
            <a:prstGeom prst="rect">
              <a:avLst/>
            </a:prstGeom>
          </p:spPr>
        </p:pic>
      </p:grpSp>
      <mc:AlternateContent xmlns:mc="http://schemas.openxmlformats.org/markup-compatibility/2006">
        <mc:Choice xmlns:a14="http://schemas.microsoft.com/office/drawing/2010/main" Requires="a14">
          <p:sp>
            <p:nvSpPr>
              <p:cNvPr id="14" name="내용 개체 틀 2">
                <a:extLst>
                  <a:ext uri="{FF2B5EF4-FFF2-40B4-BE49-F238E27FC236}">
                    <a16:creationId xmlns:a16="http://schemas.microsoft.com/office/drawing/2014/main" id="{686AB2C8-7AD6-4B68-B13C-917E7C591EA3}"/>
                  </a:ext>
                </a:extLst>
              </p:cNvPr>
              <p:cNvSpPr txBox="1">
                <a:spLocks/>
              </p:cNvSpPr>
              <p:nvPr/>
            </p:nvSpPr>
            <p:spPr>
              <a:xfrm>
                <a:off x="628650" y="4101522"/>
                <a:ext cx="7886700" cy="1836087"/>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500" i="1" dirty="0">
                    <a:latin typeface="Garamond Premr Pro" panose="02020402060506020403" pitchFamily="18" charset="0"/>
                  </a:rPr>
                  <a:t>intensity</a:t>
                </a:r>
                <a:r>
                  <a:rPr lang="en-US" altLang="ko-KR" sz="2500" dirty="0">
                    <a:latin typeface="Garamond Premr Pro" panose="02020402060506020403" pitchFamily="18" charset="0"/>
                  </a:rPr>
                  <a:t> (gray level)</a:t>
                </a:r>
              </a:p>
              <a:p>
                <a:pPr lvl="1"/>
                <a:r>
                  <a:rPr lang="en-US" altLang="ko-KR" sz="2100" dirty="0">
                    <a:latin typeface="Garamond Premr Pro" panose="02020402060506020403" pitchFamily="18" charset="0"/>
                  </a:rPr>
                  <a:t>monochromatic intensity at an arbitrary coordinate </a:t>
                </a:r>
                <a14:m>
                  <m:oMath xmlns:m="http://schemas.openxmlformats.org/officeDocument/2006/math">
                    <m:d>
                      <m:dPr>
                        <m:ctrlPr>
                          <a:rPr lang="en-US" altLang="ko-KR" sz="2100" b="0" i="1" dirty="0" smtClean="0">
                            <a:latin typeface="Cambria Math" panose="02040503050406030204" pitchFamily="18" charset="0"/>
                          </a:rPr>
                        </m:ctrlPr>
                      </m:dPr>
                      <m:e>
                        <m:sSub>
                          <m:sSubPr>
                            <m:ctrlPr>
                              <a:rPr lang="en-US" altLang="ko-KR" sz="2100" b="0" i="1" dirty="0" smtClean="0">
                                <a:latin typeface="Cambria Math" panose="02040503050406030204" pitchFamily="18" charset="0"/>
                              </a:rPr>
                            </m:ctrlPr>
                          </m:sSubPr>
                          <m:e>
                            <m:r>
                              <a:rPr lang="en-US" altLang="ko-KR" sz="2100" b="0" i="1" dirty="0" smtClean="0">
                                <a:latin typeface="Cambria Math" panose="02040503050406030204" pitchFamily="18" charset="0"/>
                              </a:rPr>
                              <m:t>𝑥</m:t>
                            </m:r>
                          </m:e>
                          <m:sub>
                            <m:r>
                              <a:rPr lang="en-US" altLang="ko-KR" sz="2100" b="0" i="1" dirty="0" smtClean="0">
                                <a:latin typeface="Cambria Math" panose="02040503050406030204" pitchFamily="18" charset="0"/>
                              </a:rPr>
                              <m:t>0</m:t>
                            </m:r>
                          </m:sub>
                        </m:sSub>
                        <m:r>
                          <a:rPr lang="en-US" altLang="ko-KR" sz="2100" b="0" i="1" dirty="0" smtClean="0">
                            <a:latin typeface="Cambria Math" panose="02040503050406030204" pitchFamily="18" charset="0"/>
                          </a:rPr>
                          <m:t>, </m:t>
                        </m:r>
                        <m:sSub>
                          <m:sSubPr>
                            <m:ctrlPr>
                              <a:rPr lang="en-US" altLang="ko-KR" sz="2100" b="0" i="1" dirty="0" smtClean="0">
                                <a:latin typeface="Cambria Math" panose="02040503050406030204" pitchFamily="18" charset="0"/>
                              </a:rPr>
                            </m:ctrlPr>
                          </m:sSubPr>
                          <m:e>
                            <m:r>
                              <a:rPr lang="en-US" altLang="ko-KR" sz="2100" b="0" i="1" dirty="0" smtClean="0">
                                <a:latin typeface="Cambria Math" panose="02040503050406030204" pitchFamily="18" charset="0"/>
                              </a:rPr>
                              <m:t>𝑦</m:t>
                            </m:r>
                          </m:e>
                          <m:sub>
                            <m:r>
                              <a:rPr lang="en-US" altLang="ko-KR" sz="2100" b="0" i="1" dirty="0" smtClean="0">
                                <a:latin typeface="Cambria Math" panose="02040503050406030204" pitchFamily="18" charset="0"/>
                              </a:rPr>
                              <m:t>0</m:t>
                            </m:r>
                          </m:sub>
                        </m:sSub>
                      </m:e>
                    </m:d>
                  </m:oMath>
                </a14:m>
                <a:endParaRPr lang="en-US" altLang="ko-KR" sz="2100" b="0" dirty="0">
                  <a:latin typeface="Garamond Premr Pro" panose="02020402060506020403" pitchFamily="18" charset="0"/>
                </a:endParaRPr>
              </a:p>
              <a:p>
                <a:pPr lvl="1"/>
                <a:endParaRPr lang="en-US" altLang="ko-KR" sz="2500" dirty="0">
                  <a:latin typeface="Garamond Premr Pro" panose="02020402060506020403" pitchFamily="18" charset="0"/>
                </a:endParaRPr>
              </a:p>
              <a:p>
                <a:r>
                  <a:rPr lang="en-US" altLang="ko-KR" sz="2500" i="1" dirty="0">
                    <a:latin typeface="Garamond Premr Pro" panose="02020402060506020403" pitchFamily="18" charset="0"/>
                  </a:rPr>
                  <a:t>gray scale</a:t>
                </a:r>
              </a:p>
              <a:p>
                <a:endParaRPr lang="en-US" altLang="ko-KR" sz="2500" i="1" dirty="0">
                  <a:latin typeface="Garamond Premr Pro" panose="02020402060506020403" pitchFamily="18" charset="0"/>
                </a:endParaRPr>
              </a:p>
            </p:txBody>
          </p:sp>
        </mc:Choice>
        <mc:Fallback>
          <p:sp>
            <p:nvSpPr>
              <p:cNvPr id="14" name="내용 개체 틀 2">
                <a:extLst>
                  <a:ext uri="{FF2B5EF4-FFF2-40B4-BE49-F238E27FC236}">
                    <a16:creationId xmlns:a16="http://schemas.microsoft.com/office/drawing/2014/main" id="{686AB2C8-7AD6-4B68-B13C-917E7C591EA3}"/>
                  </a:ext>
                </a:extLst>
              </p:cNvPr>
              <p:cNvSpPr txBox="1">
                <a:spLocks noRot="1" noChangeAspect="1" noMove="1" noResize="1" noEditPoints="1" noAdjustHandles="1" noChangeArrowheads="1" noChangeShapeType="1" noTextEdit="1"/>
              </p:cNvSpPr>
              <p:nvPr/>
            </p:nvSpPr>
            <p:spPr>
              <a:xfrm>
                <a:off x="628650" y="4101522"/>
                <a:ext cx="7886700" cy="1836087"/>
              </a:xfrm>
              <a:prstGeom prst="rect">
                <a:avLst/>
              </a:prstGeom>
              <a:blipFill>
                <a:blip r:embed="rId8"/>
                <a:stretch>
                  <a:fillRect l="-1082" t="-13621"/>
                </a:stretch>
              </a:blipFill>
            </p:spPr>
            <p:txBody>
              <a:bodyPr/>
              <a:lstStyle/>
              <a:p>
                <a:r>
                  <a:rPr lang="ko-KR" altLang="en-US">
                    <a:noFill/>
                  </a:rPr>
                  <a:t> </a:t>
                </a:r>
              </a:p>
            </p:txBody>
          </p:sp>
        </mc:Fallback>
      </mc:AlternateContent>
      <p:pic>
        <p:nvPicPr>
          <p:cNvPr id="15" name="그림 14">
            <a:extLst>
              <a:ext uri="{FF2B5EF4-FFF2-40B4-BE49-F238E27FC236}">
                <a16:creationId xmlns:a16="http://schemas.microsoft.com/office/drawing/2014/main" id="{C4AB308D-D8F7-4FB2-A05F-9CEE9109477E}"/>
              </a:ext>
            </a:extLst>
          </p:cNvPr>
          <p:cNvPicPr>
            <a:picLocks noChangeAspect="1"/>
          </p:cNvPicPr>
          <p:nvPr/>
        </p:nvPicPr>
        <p:blipFill>
          <a:blip r:embed="rId9"/>
          <a:stretch>
            <a:fillRect/>
          </a:stretch>
        </p:blipFill>
        <p:spPr>
          <a:xfrm>
            <a:off x="2314280" y="5687550"/>
            <a:ext cx="1381844" cy="342171"/>
          </a:xfrm>
          <a:prstGeom prst="rect">
            <a:avLst/>
          </a:prstGeom>
        </p:spPr>
      </p:pic>
      <p:pic>
        <p:nvPicPr>
          <p:cNvPr id="16" name="그림 15">
            <a:extLst>
              <a:ext uri="{FF2B5EF4-FFF2-40B4-BE49-F238E27FC236}">
                <a16:creationId xmlns:a16="http://schemas.microsoft.com/office/drawing/2014/main" id="{4A88D68E-449D-450D-8E9C-EE689D596EA8}"/>
              </a:ext>
            </a:extLst>
          </p:cNvPr>
          <p:cNvPicPr>
            <a:picLocks noChangeAspect="1"/>
          </p:cNvPicPr>
          <p:nvPr/>
        </p:nvPicPr>
        <p:blipFill>
          <a:blip r:embed="rId10"/>
          <a:stretch>
            <a:fillRect/>
          </a:stretch>
        </p:blipFill>
        <p:spPr>
          <a:xfrm>
            <a:off x="4572000" y="5633527"/>
            <a:ext cx="1176371" cy="450216"/>
          </a:xfrm>
          <a:prstGeom prst="rect">
            <a:avLst/>
          </a:prstGeom>
        </p:spPr>
      </p:pic>
      <p:pic>
        <p:nvPicPr>
          <p:cNvPr id="17" name="그림 16">
            <a:extLst>
              <a:ext uri="{FF2B5EF4-FFF2-40B4-BE49-F238E27FC236}">
                <a16:creationId xmlns:a16="http://schemas.microsoft.com/office/drawing/2014/main" id="{284ED439-47DF-4EBE-AED5-F1EA695DC855}"/>
              </a:ext>
            </a:extLst>
          </p:cNvPr>
          <p:cNvPicPr>
            <a:picLocks noChangeAspect="1"/>
          </p:cNvPicPr>
          <p:nvPr/>
        </p:nvPicPr>
        <p:blipFill>
          <a:blip r:embed="rId11">
            <a:duotone>
              <a:prstClr val="black"/>
              <a:schemeClr val="accent2">
                <a:lumMod val="40000"/>
                <a:lumOff val="60000"/>
                <a:tint val="45000"/>
                <a:satMod val="400000"/>
              </a:schemeClr>
            </a:duotone>
          </a:blip>
          <a:stretch>
            <a:fillRect/>
          </a:stretch>
        </p:blipFill>
        <p:spPr>
          <a:xfrm>
            <a:off x="2314280" y="4788433"/>
            <a:ext cx="1461754" cy="389801"/>
          </a:xfrm>
          <a:prstGeom prst="rect">
            <a:avLst/>
          </a:prstGeom>
        </p:spPr>
      </p:pic>
      <p:pic>
        <p:nvPicPr>
          <p:cNvPr id="18" name="그림 17">
            <a:extLst>
              <a:ext uri="{FF2B5EF4-FFF2-40B4-BE49-F238E27FC236}">
                <a16:creationId xmlns:a16="http://schemas.microsoft.com/office/drawing/2014/main" id="{5CA208B4-4941-4C5E-9BDA-62D32AD796A9}"/>
              </a:ext>
            </a:extLst>
          </p:cNvPr>
          <p:cNvPicPr>
            <a:picLocks noChangeAspect="1"/>
          </p:cNvPicPr>
          <p:nvPr/>
        </p:nvPicPr>
        <p:blipFill>
          <a:blip r:embed="rId12"/>
          <a:stretch>
            <a:fillRect/>
          </a:stretch>
        </p:blipFill>
        <p:spPr>
          <a:xfrm>
            <a:off x="4289224" y="4794096"/>
            <a:ext cx="1741922" cy="401982"/>
          </a:xfrm>
          <a:prstGeom prst="rect">
            <a:avLst/>
          </a:prstGeom>
        </p:spPr>
      </p:pic>
      <p:cxnSp>
        <p:nvCxnSpPr>
          <p:cNvPr id="24" name="직선 화살표 연결선 23">
            <a:extLst>
              <a:ext uri="{FF2B5EF4-FFF2-40B4-BE49-F238E27FC236}">
                <a16:creationId xmlns:a16="http://schemas.microsoft.com/office/drawing/2014/main" id="{3C94EE83-5C8D-445C-A70A-E935B1841FDD}"/>
              </a:ext>
            </a:extLst>
          </p:cNvPr>
          <p:cNvCxnSpPr/>
          <p:nvPr/>
        </p:nvCxnSpPr>
        <p:spPr>
          <a:xfrm>
            <a:off x="3776034" y="5827923"/>
            <a:ext cx="6499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68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24E1C51-D668-405B-939E-58E334C45094}"/>
              </a:ext>
            </a:extLst>
          </p:cNvPr>
          <p:cNvPicPr>
            <a:picLocks noChangeAspect="1"/>
          </p:cNvPicPr>
          <p:nvPr/>
        </p:nvPicPr>
        <p:blipFill>
          <a:blip r:embed="rId2"/>
          <a:stretch>
            <a:fillRect/>
          </a:stretch>
        </p:blipFill>
        <p:spPr>
          <a:xfrm>
            <a:off x="1414462" y="4597090"/>
            <a:ext cx="6315075" cy="1724025"/>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 Image Sampling and Quantization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14</a:t>
            </a:fld>
            <a:endParaRPr lang="ko-KR" altLang="en-US"/>
          </a:p>
        </p:txBody>
      </p:sp>
      <p:sp>
        <p:nvSpPr>
          <p:cNvPr id="10" name="내용 개체 틀 2">
            <a:extLst>
              <a:ext uri="{FF2B5EF4-FFF2-40B4-BE49-F238E27FC236}">
                <a16:creationId xmlns:a16="http://schemas.microsoft.com/office/drawing/2014/main" id="{4B7C9514-9B55-41E8-89FC-5B497BF3127E}"/>
              </a:ext>
            </a:extLst>
          </p:cNvPr>
          <p:cNvSpPr>
            <a:spLocks noGrp="1"/>
          </p:cNvSpPr>
          <p:nvPr>
            <p:ph idx="1"/>
          </p:nvPr>
        </p:nvSpPr>
        <p:spPr>
          <a:xfrm>
            <a:off x="428625" y="1328915"/>
            <a:ext cx="8286750" cy="3508638"/>
          </a:xfrm>
        </p:spPr>
        <p:txBody>
          <a:bodyPr anchor="ctr">
            <a:normAutofit/>
          </a:bodyPr>
          <a:lstStyle/>
          <a:p>
            <a:r>
              <a:rPr lang="en-US" altLang="ko-KR" sz="2000" b="1" dirty="0">
                <a:latin typeface="Garamond Premr Pro" panose="02020402060506020403" pitchFamily="18" charset="0"/>
              </a:rPr>
              <a:t>Objective</a:t>
            </a:r>
            <a:r>
              <a:rPr lang="en-US" altLang="ko-KR" sz="2000" dirty="0">
                <a:latin typeface="Garamond Premr Pro" panose="02020402060506020403" pitchFamily="18" charset="0"/>
              </a:rPr>
              <a:t> : to generate digital images from sensed data</a:t>
            </a:r>
          </a:p>
          <a:p>
            <a:r>
              <a:rPr lang="en-US" altLang="ko-KR" sz="2000" i="1" dirty="0">
                <a:solidFill>
                  <a:schemeClr val="accent1"/>
                </a:solidFill>
                <a:latin typeface="Garamond Premr Pro" panose="02020402060506020403" pitchFamily="18" charset="0"/>
              </a:rPr>
              <a:t>Sampling and Quantization</a:t>
            </a:r>
          </a:p>
          <a:p>
            <a:pPr lvl="1"/>
            <a:r>
              <a:rPr lang="en-US" altLang="ko-KR" sz="1800" dirty="0">
                <a:latin typeface="Garamond Premr Pro" panose="02020402060506020403" pitchFamily="18" charset="0"/>
              </a:rPr>
              <a:t>Digitizing the coordinate values(x, y) is called </a:t>
            </a:r>
            <a:r>
              <a:rPr lang="en-US" altLang="ko-KR" sz="1800" i="1" dirty="0">
                <a:latin typeface="Garamond Premr Pro" panose="02020402060506020403" pitchFamily="18" charset="0"/>
              </a:rPr>
              <a:t>sampling</a:t>
            </a:r>
            <a:r>
              <a:rPr lang="en-US" altLang="ko-KR" sz="1800" dirty="0">
                <a:latin typeface="Garamond Premr Pro" panose="02020402060506020403" pitchFamily="18" charset="0"/>
              </a:rPr>
              <a:t>. Digitizing the amplitude values is called </a:t>
            </a:r>
            <a:r>
              <a:rPr lang="en-US" altLang="ko-KR" sz="1800" i="1" dirty="0">
                <a:latin typeface="Garamond Premr Pro" panose="02020402060506020403" pitchFamily="18" charset="0"/>
              </a:rPr>
              <a:t>quantization</a:t>
            </a:r>
            <a:r>
              <a:rPr lang="en-US" altLang="ko-KR" sz="1800" dirty="0">
                <a:latin typeface="Garamond Premr Pro" panose="02020402060506020403" pitchFamily="18" charset="0"/>
              </a:rPr>
              <a:t>.</a:t>
            </a:r>
          </a:p>
          <a:p>
            <a:pPr marL="914400" lvl="1" indent="-457200">
              <a:buAutoNum type="alphaLcParenBoth"/>
            </a:pPr>
            <a:r>
              <a:rPr lang="en-US" altLang="ko-KR" sz="1800" dirty="0">
                <a:latin typeface="Garamond Premr Pro" panose="02020402060506020403" pitchFamily="18" charset="0"/>
              </a:rPr>
              <a:t>We take equally spaced samples along line AB. The samples are shown as small white squares superimposed on the function. </a:t>
            </a:r>
          </a:p>
          <a:p>
            <a:pPr marL="914400" lvl="1" indent="-457200">
              <a:buAutoNum type="alphaLcParenBoth"/>
            </a:pPr>
            <a:r>
              <a:rPr lang="en-US" altLang="ko-KR" sz="1800" dirty="0">
                <a:latin typeface="Garamond Premr Pro" panose="02020402060506020403" pitchFamily="18" charset="0"/>
              </a:rPr>
              <a:t>The values of the samples still span (vertically) a continuous range of intensity values.</a:t>
            </a:r>
          </a:p>
          <a:p>
            <a:pPr marL="914400" lvl="1" indent="-457200">
              <a:buAutoNum type="alphaLcParenBoth"/>
            </a:pPr>
            <a:r>
              <a:rPr lang="en-US" altLang="ko-KR" sz="1800" dirty="0">
                <a:latin typeface="Garamond Premr Pro" panose="02020402060506020403" pitchFamily="18" charset="0"/>
              </a:rPr>
              <a:t>Divide the brightness range by several discrete intervals, and assign the vertical proximity value in each sample. </a:t>
            </a:r>
            <a:r>
              <a:rPr lang="en-US" altLang="ko-KR" sz="1800" i="1" dirty="0">
                <a:solidFill>
                  <a:srgbClr val="FF0000"/>
                </a:solidFill>
                <a:latin typeface="Garamond Premr Pro" panose="02020402060506020403" pitchFamily="18" charset="0"/>
                <a:sym typeface="Wingdings" panose="05000000000000000000" pitchFamily="2" charset="2"/>
              </a:rPr>
              <a:t></a:t>
            </a:r>
            <a:r>
              <a:rPr lang="en-US" altLang="ko-KR" sz="1800" i="1" dirty="0">
                <a:solidFill>
                  <a:srgbClr val="FF0000"/>
                </a:solidFill>
                <a:latin typeface="Garamond Premr Pro" panose="02020402060506020403" pitchFamily="18" charset="0"/>
              </a:rPr>
              <a:t> Quantization</a:t>
            </a:r>
          </a:p>
          <a:p>
            <a:pPr marL="914400" lvl="1" indent="-457200">
              <a:buAutoNum type="alphaLcParenBoth"/>
            </a:pPr>
            <a:endParaRPr lang="en-US" altLang="ko-KR" sz="1800" dirty="0">
              <a:latin typeface="Garamond Premr Pro" panose="02020402060506020403" pitchFamily="18" charset="0"/>
            </a:endParaRPr>
          </a:p>
        </p:txBody>
      </p:sp>
    </p:spTree>
    <p:extLst>
      <p:ext uri="{BB962C8B-B14F-4D97-AF65-F5344CB8AC3E}">
        <p14:creationId xmlns:p14="http://schemas.microsoft.com/office/powerpoint/2010/main" val="3513210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내용 개체 틀 12">
            <a:extLst>
              <a:ext uri="{FF2B5EF4-FFF2-40B4-BE49-F238E27FC236}">
                <a16:creationId xmlns:a16="http://schemas.microsoft.com/office/drawing/2014/main" id="{29718A78-8A21-4CFC-A822-5B7ED2BCEC20}"/>
              </a:ext>
            </a:extLst>
          </p:cNvPr>
          <p:cNvPicPr>
            <a:picLocks noGrp="1" noChangeAspect="1"/>
          </p:cNvPicPr>
          <p:nvPr>
            <p:ph idx="1"/>
          </p:nvPr>
        </p:nvPicPr>
        <p:blipFill>
          <a:blip r:embed="rId2"/>
          <a:stretch>
            <a:fillRect/>
          </a:stretch>
        </p:blipFill>
        <p:spPr>
          <a:xfrm>
            <a:off x="771525" y="1248572"/>
            <a:ext cx="7468911" cy="4969549"/>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 Image Sampling and Quantization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15</a:t>
            </a:fld>
            <a:endParaRPr lang="ko-KR" altLang="en-US"/>
          </a:p>
        </p:txBody>
      </p:sp>
    </p:spTree>
    <p:extLst>
      <p:ext uri="{BB962C8B-B14F-4D97-AF65-F5344CB8AC3E}">
        <p14:creationId xmlns:p14="http://schemas.microsoft.com/office/powerpoint/2010/main" val="114244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 Image Sampling and Quantization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16</a:t>
            </a:fld>
            <a:endParaRPr lang="ko-KR" altLang="en-US"/>
          </a:p>
        </p:txBody>
      </p:sp>
      <mc:AlternateContent xmlns:mc="http://schemas.openxmlformats.org/markup-compatibility/2006" xmlns:a14="http://schemas.microsoft.com/office/drawing/2010/main">
        <mc:Choice Requires="a14">
          <p:sp>
            <p:nvSpPr>
              <p:cNvPr id="10" name="내용 개체 틀 2">
                <a:extLst>
                  <a:ext uri="{FF2B5EF4-FFF2-40B4-BE49-F238E27FC236}">
                    <a16:creationId xmlns:a16="http://schemas.microsoft.com/office/drawing/2014/main" id="{087E6B30-55A3-4277-A161-91CFA012163C}"/>
                  </a:ext>
                </a:extLst>
              </p:cNvPr>
              <p:cNvSpPr>
                <a:spLocks noGrp="1"/>
              </p:cNvSpPr>
              <p:nvPr>
                <p:ph idx="1"/>
              </p:nvPr>
            </p:nvSpPr>
            <p:spPr>
              <a:xfrm>
                <a:off x="198303" y="1308894"/>
                <a:ext cx="8747393" cy="4848906"/>
              </a:xfrm>
            </p:spPr>
            <p:txBody>
              <a:bodyPr anchor="ctr">
                <a:normAutofit/>
              </a:bodyPr>
              <a:lstStyle/>
              <a:p>
                <a14:m>
                  <m:oMath xmlns:m="http://schemas.openxmlformats.org/officeDocument/2006/math">
                    <m:r>
                      <a:rPr lang="en-US" altLang="ko-KR" sz="2000" b="1" i="1" smtClean="0">
                        <a:latin typeface="Cambria Math" panose="02040503050406030204" pitchFamily="18" charset="0"/>
                      </a:rPr>
                      <m:t>𝒇</m:t>
                    </m:r>
                    <m:d>
                      <m:dPr>
                        <m:ctrlPr>
                          <a:rPr lang="en-US" altLang="ko-KR" sz="2000" b="1" i="1" smtClean="0">
                            <a:latin typeface="Cambria Math" panose="02040503050406030204" pitchFamily="18" charset="0"/>
                          </a:rPr>
                        </m:ctrlPr>
                      </m:dPr>
                      <m:e>
                        <m:r>
                          <a:rPr lang="en-US" altLang="ko-KR" sz="2000" b="1" i="1" smtClean="0">
                            <a:latin typeface="Cambria Math" panose="02040503050406030204" pitchFamily="18" charset="0"/>
                          </a:rPr>
                          <m:t>𝒔</m:t>
                        </m:r>
                        <m:r>
                          <a:rPr lang="en-US" altLang="ko-KR" sz="2000" b="1" i="1" smtClean="0">
                            <a:latin typeface="Cambria Math" panose="02040503050406030204" pitchFamily="18" charset="0"/>
                          </a:rPr>
                          <m:t>, </m:t>
                        </m:r>
                        <m:r>
                          <a:rPr lang="en-US" altLang="ko-KR" sz="2000" b="1" i="1" smtClean="0">
                            <a:latin typeface="Cambria Math" panose="02040503050406030204" pitchFamily="18" charset="0"/>
                          </a:rPr>
                          <m:t>𝒕</m:t>
                        </m:r>
                      </m:e>
                    </m:d>
                    <m:r>
                      <a:rPr lang="en-US" altLang="ko-KR" sz="2000" b="1" i="1" smtClean="0">
                        <a:latin typeface="Cambria Math" panose="02040503050406030204" pitchFamily="18" charset="0"/>
                      </a:rPr>
                      <m:t> : </m:t>
                    </m:r>
                    <m:r>
                      <a:rPr lang="en-US" altLang="ko-KR" sz="2000" b="0" i="1" smtClean="0">
                        <a:latin typeface="Cambria Math" panose="02040503050406030204" pitchFamily="18" charset="0"/>
                      </a:rPr>
                      <m:t>𝑐𝑜𝑛𝑡𝑖𝑛𝑢𝑜𝑢𝑠</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𝑖𝑚𝑎𝑔𝑒</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𝑓𝑢𝑛𝑐𝑡𝑖𝑜𝑛</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𝑜𝑓</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𝑡𝑤𝑜</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𝑐𝑜𝑛𝑡𝑖𝑛𝑢𝑜𝑢𝑠</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𝑣𝑎𝑟𝑖𝑎𝑏𝑙𝑒𝑠</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𝑠</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𝑎𝑛𝑑</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𝑡</m:t>
                    </m:r>
                  </m:oMath>
                </a14:m>
                <a:endParaRPr lang="en-US" altLang="ko-KR" sz="2000" dirty="0">
                  <a:latin typeface="Garamond Premr Pro" panose="02020402060506020403" pitchFamily="18" charset="0"/>
                </a:endParaRPr>
              </a:p>
              <a:p>
                <a:r>
                  <a:rPr lang="en-US" altLang="ko-KR" sz="2500" dirty="0">
                    <a:latin typeface="Garamond Premr Pro" panose="02020402060506020403" pitchFamily="18" charset="0"/>
                  </a:rPr>
                  <a:t>Sample the continuous image into a 2-D array (</a:t>
                </a:r>
                <a14:m>
                  <m:oMath xmlns:m="http://schemas.openxmlformats.org/officeDocument/2006/math">
                    <m:r>
                      <a:rPr lang="en-US" altLang="ko-KR" sz="2500" b="0" i="1" smtClean="0">
                        <a:latin typeface="Cambria Math" panose="02040503050406030204" pitchFamily="18" charset="0"/>
                      </a:rPr>
                      <m:t>𝑀</m:t>
                    </m:r>
                    <m:r>
                      <a:rPr lang="en-US" altLang="ko-KR" sz="2500" b="0" i="1" smtClean="0">
                        <a:latin typeface="Cambria Math" panose="02040503050406030204" pitchFamily="18" charset="0"/>
                        <a:ea typeface="Cambria Math" panose="02040503050406030204" pitchFamily="18" charset="0"/>
                      </a:rPr>
                      <m:t>×</m:t>
                    </m:r>
                    <m:r>
                      <a:rPr lang="en-US" altLang="ko-KR" sz="2500" b="0" i="1" smtClean="0">
                        <a:latin typeface="Cambria Math" panose="02040503050406030204" pitchFamily="18" charset="0"/>
                        <a:ea typeface="Cambria Math" panose="02040503050406030204" pitchFamily="18" charset="0"/>
                      </a:rPr>
                      <m:t>𝑁</m:t>
                    </m:r>
                  </m:oMath>
                </a14:m>
                <a:r>
                  <a:rPr lang="en-US" altLang="ko-KR" sz="2500" dirty="0">
                    <a:latin typeface="Garamond Premr Pro" panose="02020402060506020403" pitchFamily="18" charset="0"/>
                  </a:rPr>
                  <a:t>)</a:t>
                </a:r>
              </a:p>
              <a:p>
                <a:pPr marL="914400" lvl="1" indent="-457200">
                  <a:buAutoNum type="arabicPeriod"/>
                </a:pPr>
                <a:r>
                  <a:rPr lang="en-US" altLang="ko-KR" sz="2100" dirty="0">
                    <a:latin typeface="Garamond Premr Pro" panose="02020402060506020403" pitchFamily="18" charset="0"/>
                  </a:rPr>
                  <a:t>function : Image plotted as a surface</a:t>
                </a:r>
              </a:p>
              <a:p>
                <a:pPr marL="914400" lvl="1" indent="-457200">
                  <a:buAutoNum type="arabicPeriod"/>
                </a:pPr>
                <a:r>
                  <a:rPr lang="en-US" altLang="ko-KR" sz="2100" dirty="0">
                    <a:latin typeface="Garamond Premr Pro" panose="02020402060506020403" pitchFamily="18" charset="0"/>
                  </a:rPr>
                  <a:t>Image displayed as a visual intensity array</a:t>
                </a:r>
              </a:p>
              <a:p>
                <a:pPr marL="914400" lvl="1" indent="-457200">
                  <a:buAutoNum type="arabicPeriod"/>
                </a:pPr>
                <a:r>
                  <a:rPr lang="en-US" altLang="ko-KR" sz="2100" dirty="0">
                    <a:latin typeface="Garamond Premr Pro" panose="02020402060506020403" pitchFamily="18" charset="0"/>
                  </a:rPr>
                  <a:t>Image shown as a 2-D numerical array</a:t>
                </a:r>
              </a:p>
              <a:p>
                <a:pPr marL="914400" lvl="1" indent="-457200">
                  <a:buAutoNum type="arabicPeriod"/>
                </a:pPr>
                <a:endParaRPr lang="en-US" altLang="ko-KR" sz="800" dirty="0">
                  <a:latin typeface="Garamond Premr Pro" panose="02020402060506020403" pitchFamily="18" charset="0"/>
                </a:endParaRPr>
              </a:p>
              <a:p>
                <a14:m>
                  <m:oMath xmlns:m="http://schemas.openxmlformats.org/officeDocument/2006/math">
                    <m:r>
                      <a:rPr lang="en-US" altLang="ko-KR" sz="2500" i="1">
                        <a:latin typeface="Cambria Math" panose="02040503050406030204" pitchFamily="18" charset="0"/>
                      </a:rPr>
                      <m:t>𝑀</m:t>
                    </m:r>
                    <m:r>
                      <a:rPr lang="en-US" altLang="ko-KR" sz="2500" i="1">
                        <a:latin typeface="Cambria Math" panose="02040503050406030204" pitchFamily="18" charset="0"/>
                        <a:ea typeface="Cambria Math" panose="02040503050406030204" pitchFamily="18" charset="0"/>
                      </a:rPr>
                      <m:t>×</m:t>
                    </m:r>
                    <m:r>
                      <a:rPr lang="en-US" altLang="ko-KR" sz="2500" i="1">
                        <a:latin typeface="Cambria Math" panose="02040503050406030204" pitchFamily="18" charset="0"/>
                        <a:ea typeface="Cambria Math" panose="02040503050406030204" pitchFamily="18" charset="0"/>
                      </a:rPr>
                      <m:t>𝑁</m:t>
                    </m:r>
                  </m:oMath>
                </a14:m>
                <a:r>
                  <a:rPr lang="en-US" altLang="ko-KR" sz="2500" dirty="0">
                    <a:latin typeface="Garamond Premr Pro" panose="02020402060506020403" pitchFamily="18" charset="0"/>
                  </a:rPr>
                  <a:t> numerical array</a:t>
                </a:r>
              </a:p>
              <a:p>
                <a:pPr marL="914400" lvl="1" indent="-457200">
                  <a:buAutoNum type="arabicPeriod"/>
                </a:pPr>
                <a:endParaRPr lang="en-US" altLang="ko-KR" sz="2100" dirty="0">
                  <a:latin typeface="Garamond Premr Pro" panose="02020402060506020403" pitchFamily="18" charset="0"/>
                </a:endParaRPr>
              </a:p>
              <a:p>
                <a:pPr marL="914400" lvl="1" indent="-457200">
                  <a:buAutoNum type="arabicPeriod"/>
                </a:pPr>
                <a:endParaRPr lang="en-US" altLang="ko-KR" sz="2100" dirty="0">
                  <a:latin typeface="Garamond Premr Pro" panose="02020402060506020403" pitchFamily="18" charset="0"/>
                </a:endParaRPr>
              </a:p>
              <a:p>
                <a:pPr marL="914400" lvl="1" indent="-457200">
                  <a:buAutoNum type="arabicPeriod"/>
                </a:pPr>
                <a:endParaRPr lang="en-US" altLang="ko-KR" sz="2100" dirty="0">
                  <a:latin typeface="Garamond Premr Pro" panose="02020402060506020403" pitchFamily="18" charset="0"/>
                </a:endParaRPr>
              </a:p>
              <a:p>
                <a:pPr marL="914400" lvl="1" indent="-457200">
                  <a:buAutoNum type="arabicPeriod"/>
                </a:pPr>
                <a:endParaRPr lang="en-US" altLang="ko-KR" sz="2100" dirty="0">
                  <a:latin typeface="Garamond Premr Pro" panose="02020402060506020403" pitchFamily="18" charset="0"/>
                </a:endParaRPr>
              </a:p>
              <a:p>
                <a:pPr marL="914400" lvl="1" indent="-457200">
                  <a:buAutoNum type="arabicPeriod"/>
                </a:pPr>
                <a:endParaRPr lang="en-US" altLang="ko-KR" sz="2100" dirty="0">
                  <a:latin typeface="Garamond Premr Pro" panose="02020402060506020403" pitchFamily="18" charset="0"/>
                </a:endParaRPr>
              </a:p>
              <a:p>
                <a:pPr lvl="1"/>
                <a:endParaRPr lang="en-US" altLang="ko-KR" sz="2100" dirty="0">
                  <a:latin typeface="Garamond Premr Pro" panose="02020402060506020403" pitchFamily="18" charset="0"/>
                </a:endParaRPr>
              </a:p>
            </p:txBody>
          </p:sp>
        </mc:Choice>
        <mc:Fallback xmlns="">
          <p:sp>
            <p:nvSpPr>
              <p:cNvPr id="10" name="내용 개체 틀 2">
                <a:extLst>
                  <a:ext uri="{FF2B5EF4-FFF2-40B4-BE49-F238E27FC236}">
                    <a16:creationId xmlns:a16="http://schemas.microsoft.com/office/drawing/2014/main" id="{087E6B30-55A3-4277-A161-91CFA012163C}"/>
                  </a:ext>
                </a:extLst>
              </p:cNvPr>
              <p:cNvSpPr>
                <a:spLocks noGrp="1" noRot="1" noChangeAspect="1" noMove="1" noResize="1" noEditPoints="1" noAdjustHandles="1" noChangeArrowheads="1" noChangeShapeType="1" noTextEdit="1"/>
              </p:cNvSpPr>
              <p:nvPr>
                <p:ph idx="1"/>
              </p:nvPr>
            </p:nvSpPr>
            <p:spPr>
              <a:xfrm>
                <a:off x="198303" y="1308894"/>
                <a:ext cx="8747393" cy="4848906"/>
              </a:xfrm>
              <a:blipFill>
                <a:blip r:embed="rId3"/>
                <a:stretch>
                  <a:fillRect l="-1046"/>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57D1F028-41B4-4A7F-9EB0-7852977F333C}"/>
              </a:ext>
            </a:extLst>
          </p:cNvPr>
          <p:cNvGrpSpPr/>
          <p:nvPr/>
        </p:nvGrpSpPr>
        <p:grpSpPr>
          <a:xfrm>
            <a:off x="5877569" y="2434458"/>
            <a:ext cx="3019374" cy="3114648"/>
            <a:chOff x="5760381" y="3327094"/>
            <a:chExt cx="3019374" cy="3114648"/>
          </a:xfrm>
        </p:grpSpPr>
        <p:pic>
          <p:nvPicPr>
            <p:cNvPr id="6" name="그림 5">
              <a:extLst>
                <a:ext uri="{FF2B5EF4-FFF2-40B4-BE49-F238E27FC236}">
                  <a16:creationId xmlns:a16="http://schemas.microsoft.com/office/drawing/2014/main" id="{7AC4A8E5-A1CD-431B-888D-25BEC01D7639}"/>
                </a:ext>
              </a:extLst>
            </p:cNvPr>
            <p:cNvPicPr>
              <a:picLocks noChangeAspect="1"/>
            </p:cNvPicPr>
            <p:nvPr/>
          </p:nvPicPr>
          <p:blipFill>
            <a:blip r:embed="rId4"/>
            <a:stretch>
              <a:fillRect/>
            </a:stretch>
          </p:blipFill>
          <p:spPr>
            <a:xfrm>
              <a:off x="5760381" y="3327094"/>
              <a:ext cx="3019374" cy="3029257"/>
            </a:xfrm>
            <a:prstGeom prst="rect">
              <a:avLst/>
            </a:prstGeom>
          </p:spPr>
        </p:pic>
        <p:sp>
          <p:nvSpPr>
            <p:cNvPr id="7" name="TextBox 6">
              <a:extLst>
                <a:ext uri="{FF2B5EF4-FFF2-40B4-BE49-F238E27FC236}">
                  <a16:creationId xmlns:a16="http://schemas.microsoft.com/office/drawing/2014/main" id="{4BE3069E-A577-4678-BC35-DC86BE731385}"/>
                </a:ext>
              </a:extLst>
            </p:cNvPr>
            <p:cNvSpPr txBox="1"/>
            <p:nvPr/>
          </p:nvSpPr>
          <p:spPr>
            <a:xfrm>
              <a:off x="6599103" y="3429000"/>
              <a:ext cx="341523" cy="369332"/>
            </a:xfrm>
            <a:prstGeom prst="rect">
              <a:avLst/>
            </a:prstGeom>
            <a:noFill/>
          </p:spPr>
          <p:txBody>
            <a:bodyPr wrap="square" rtlCol="0">
              <a:spAutoFit/>
            </a:bodyPr>
            <a:lstStyle/>
            <a:p>
              <a:r>
                <a:rPr lang="en-US" altLang="ko-KR" b="1" dirty="0">
                  <a:solidFill>
                    <a:srgbClr val="FF0000"/>
                  </a:solidFill>
                </a:rPr>
                <a:t>1.</a:t>
              </a:r>
              <a:endParaRPr lang="ko-KR" altLang="en-US" b="1" dirty="0">
                <a:solidFill>
                  <a:srgbClr val="FF0000"/>
                </a:solidFill>
              </a:endParaRPr>
            </a:p>
          </p:txBody>
        </p:sp>
        <p:sp>
          <p:nvSpPr>
            <p:cNvPr id="11" name="TextBox 10">
              <a:extLst>
                <a:ext uri="{FF2B5EF4-FFF2-40B4-BE49-F238E27FC236}">
                  <a16:creationId xmlns:a16="http://schemas.microsoft.com/office/drawing/2014/main" id="{EEC30E2A-FC5B-46BC-905C-78354205C73C}"/>
                </a:ext>
              </a:extLst>
            </p:cNvPr>
            <p:cNvSpPr txBox="1"/>
            <p:nvPr/>
          </p:nvSpPr>
          <p:spPr>
            <a:xfrm>
              <a:off x="6149477" y="6072410"/>
              <a:ext cx="341523" cy="369332"/>
            </a:xfrm>
            <a:prstGeom prst="rect">
              <a:avLst/>
            </a:prstGeom>
            <a:noFill/>
          </p:spPr>
          <p:txBody>
            <a:bodyPr wrap="square" rtlCol="0">
              <a:spAutoFit/>
            </a:bodyPr>
            <a:lstStyle/>
            <a:p>
              <a:r>
                <a:rPr lang="en-US" altLang="ko-KR" b="1" dirty="0">
                  <a:solidFill>
                    <a:srgbClr val="FF0000"/>
                  </a:solidFill>
                </a:rPr>
                <a:t>2.</a:t>
              </a:r>
              <a:endParaRPr lang="ko-KR" altLang="en-US" b="1" dirty="0">
                <a:solidFill>
                  <a:srgbClr val="FF0000"/>
                </a:solidFill>
              </a:endParaRPr>
            </a:p>
          </p:txBody>
        </p:sp>
        <p:sp>
          <p:nvSpPr>
            <p:cNvPr id="12" name="TextBox 11">
              <a:extLst>
                <a:ext uri="{FF2B5EF4-FFF2-40B4-BE49-F238E27FC236}">
                  <a16:creationId xmlns:a16="http://schemas.microsoft.com/office/drawing/2014/main" id="{1709AC35-E864-4D4C-987D-AF505D26DE33}"/>
                </a:ext>
              </a:extLst>
            </p:cNvPr>
            <p:cNvSpPr txBox="1"/>
            <p:nvPr/>
          </p:nvSpPr>
          <p:spPr>
            <a:xfrm>
              <a:off x="8352507" y="4657056"/>
              <a:ext cx="341523" cy="369332"/>
            </a:xfrm>
            <a:prstGeom prst="rect">
              <a:avLst/>
            </a:prstGeom>
            <a:noFill/>
          </p:spPr>
          <p:txBody>
            <a:bodyPr wrap="square" rtlCol="0">
              <a:spAutoFit/>
            </a:bodyPr>
            <a:lstStyle/>
            <a:p>
              <a:r>
                <a:rPr lang="en-US" altLang="ko-KR" b="1" dirty="0">
                  <a:solidFill>
                    <a:srgbClr val="FF0000"/>
                  </a:solidFill>
                </a:rPr>
                <a:t>3.</a:t>
              </a:r>
              <a:endParaRPr lang="ko-KR" altLang="en-US" b="1" dirty="0">
                <a:solidFill>
                  <a:srgbClr val="FF0000"/>
                </a:solidFill>
              </a:endParaRPr>
            </a:p>
          </p:txBody>
        </p:sp>
      </p:grpSp>
      <p:grpSp>
        <p:nvGrpSpPr>
          <p:cNvPr id="29" name="그룹 28">
            <a:extLst>
              <a:ext uri="{FF2B5EF4-FFF2-40B4-BE49-F238E27FC236}">
                <a16:creationId xmlns:a16="http://schemas.microsoft.com/office/drawing/2014/main" id="{44A0B01A-A918-4F41-96C2-8CBE6818A19B}"/>
              </a:ext>
            </a:extLst>
          </p:cNvPr>
          <p:cNvGrpSpPr/>
          <p:nvPr/>
        </p:nvGrpSpPr>
        <p:grpSpPr>
          <a:xfrm>
            <a:off x="348828" y="4087907"/>
            <a:ext cx="5286375" cy="2017675"/>
            <a:chOff x="403698" y="4424067"/>
            <a:chExt cx="5286375" cy="2017675"/>
          </a:xfrm>
        </p:grpSpPr>
        <p:pic>
          <p:nvPicPr>
            <p:cNvPr id="14" name="그림 13">
              <a:extLst>
                <a:ext uri="{FF2B5EF4-FFF2-40B4-BE49-F238E27FC236}">
                  <a16:creationId xmlns:a16="http://schemas.microsoft.com/office/drawing/2014/main" id="{2BB48F34-A373-4686-AA1E-73E87B886219}"/>
                </a:ext>
              </a:extLst>
            </p:cNvPr>
            <p:cNvPicPr>
              <a:picLocks noChangeAspect="1"/>
            </p:cNvPicPr>
            <p:nvPr/>
          </p:nvPicPr>
          <p:blipFill>
            <a:blip r:embed="rId5"/>
            <a:stretch>
              <a:fillRect/>
            </a:stretch>
          </p:blipFill>
          <p:spPr>
            <a:xfrm>
              <a:off x="403698" y="4424067"/>
              <a:ext cx="5286375" cy="1371600"/>
            </a:xfrm>
            <a:prstGeom prst="rect">
              <a:avLst/>
            </a:prstGeom>
          </p:spPr>
        </p:pic>
        <p:sp>
          <p:nvSpPr>
            <p:cNvPr id="15" name="타원 14">
              <a:extLst>
                <a:ext uri="{FF2B5EF4-FFF2-40B4-BE49-F238E27FC236}">
                  <a16:creationId xmlns:a16="http://schemas.microsoft.com/office/drawing/2014/main" id="{B3B27DC2-3A91-46A8-98DA-6428060508EC}"/>
                </a:ext>
              </a:extLst>
            </p:cNvPr>
            <p:cNvSpPr/>
            <p:nvPr/>
          </p:nvSpPr>
          <p:spPr>
            <a:xfrm>
              <a:off x="2434008" y="5359079"/>
              <a:ext cx="1090669" cy="31948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cxnSp>
          <p:nvCxnSpPr>
            <p:cNvPr id="17" name="연결선: 꺾임 16">
              <a:extLst>
                <a:ext uri="{FF2B5EF4-FFF2-40B4-BE49-F238E27FC236}">
                  <a16:creationId xmlns:a16="http://schemas.microsoft.com/office/drawing/2014/main" id="{096F847D-C071-49E3-B277-67C4287AF38F}"/>
                </a:ext>
              </a:extLst>
            </p:cNvPr>
            <p:cNvCxnSpPr>
              <a:cxnSpLocks/>
            </p:cNvCxnSpPr>
            <p:nvPr/>
          </p:nvCxnSpPr>
          <p:spPr>
            <a:xfrm>
              <a:off x="2952517" y="5715013"/>
              <a:ext cx="431103" cy="326947"/>
            </a:xfrm>
            <a:prstGeom prst="bentConnector3">
              <a:avLst>
                <a:gd name="adj1" fmla="val -1110"/>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099E92A-2600-46D5-88AE-4E457794ED41}"/>
                </a:ext>
              </a:extLst>
            </p:cNvPr>
            <p:cNvSpPr txBox="1"/>
            <p:nvPr/>
          </p:nvSpPr>
          <p:spPr>
            <a:xfrm>
              <a:off x="3383620" y="5772669"/>
              <a:ext cx="1796848" cy="646331"/>
            </a:xfrm>
            <a:prstGeom prst="rect">
              <a:avLst/>
            </a:prstGeom>
            <a:noFill/>
          </p:spPr>
          <p:txBody>
            <a:bodyPr wrap="square" rtlCol="0">
              <a:spAutoFit/>
            </a:bodyPr>
            <a:lstStyle/>
            <a:p>
              <a:r>
                <a:rPr lang="en-US" altLang="ko-KR" dirty="0">
                  <a:latin typeface="Garamond Premr Pro" panose="02020402060506020403" pitchFamily="18" charset="0"/>
                </a:rPr>
                <a:t>pixel.</a:t>
              </a:r>
            </a:p>
            <a:p>
              <a:r>
                <a:rPr lang="en-US" altLang="ko-KR" dirty="0">
                  <a:latin typeface="Garamond Premr Pro" panose="02020402060506020403" pitchFamily="18" charset="0"/>
                </a:rPr>
                <a:t>image element</a:t>
              </a:r>
              <a:endParaRPr lang="ko-KR" altLang="en-US" dirty="0">
                <a:latin typeface="Garamond Premr Pro" panose="02020402060506020403" pitchFamily="18" charset="0"/>
              </a:endParaRPr>
            </a:p>
          </p:txBody>
        </p:sp>
        <p:sp>
          <p:nvSpPr>
            <p:cNvPr id="27" name="직사각형 26">
              <a:extLst>
                <a:ext uri="{FF2B5EF4-FFF2-40B4-BE49-F238E27FC236}">
                  <a16:creationId xmlns:a16="http://schemas.microsoft.com/office/drawing/2014/main" id="{0E40D6D7-6149-49D8-93FC-51803A66B3F6}"/>
                </a:ext>
              </a:extLst>
            </p:cNvPr>
            <p:cNvSpPr/>
            <p:nvPr/>
          </p:nvSpPr>
          <p:spPr>
            <a:xfrm>
              <a:off x="3395861" y="5758018"/>
              <a:ext cx="1396476" cy="6837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dirty="0"/>
            </a:p>
          </p:txBody>
        </p:sp>
      </p:grpSp>
    </p:spTree>
    <p:extLst>
      <p:ext uri="{BB962C8B-B14F-4D97-AF65-F5344CB8AC3E}">
        <p14:creationId xmlns:p14="http://schemas.microsoft.com/office/powerpoint/2010/main" val="127419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1C95336E-4A41-4AE1-B423-1F27D73F6974}"/>
              </a:ext>
            </a:extLst>
          </p:cNvPr>
          <p:cNvSpPr/>
          <p:nvPr/>
        </p:nvSpPr>
        <p:spPr>
          <a:xfrm>
            <a:off x="1817783" y="3924624"/>
            <a:ext cx="771181" cy="327887"/>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 Image Sampling and Quantization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17</a:t>
            </a:fld>
            <a:endParaRPr lang="ko-KR" altLang="en-US"/>
          </a:p>
        </p:txBody>
      </p:sp>
      <mc:AlternateContent xmlns:mc="http://schemas.openxmlformats.org/markup-compatibility/2006" xmlns:a14="http://schemas.microsoft.com/office/drawing/2010/main">
        <mc:Choice Requires="a14">
          <p:sp>
            <p:nvSpPr>
              <p:cNvPr id="10" name="내용 개체 틀 2">
                <a:extLst>
                  <a:ext uri="{FF2B5EF4-FFF2-40B4-BE49-F238E27FC236}">
                    <a16:creationId xmlns:a16="http://schemas.microsoft.com/office/drawing/2014/main" id="{B121F159-667E-41AB-AD72-68ECD858F5E0}"/>
                  </a:ext>
                </a:extLst>
              </p:cNvPr>
              <p:cNvSpPr>
                <a:spLocks noGrp="1"/>
              </p:cNvSpPr>
              <p:nvPr>
                <p:ph idx="1"/>
              </p:nvPr>
            </p:nvSpPr>
            <p:spPr>
              <a:xfrm>
                <a:off x="628650" y="1328057"/>
                <a:ext cx="7886700" cy="4848906"/>
              </a:xfrm>
            </p:spPr>
            <p:txBody>
              <a:bodyPr anchor="ctr">
                <a:normAutofit/>
              </a:bodyPr>
              <a:lstStyle/>
              <a:p>
                <a:r>
                  <a:rPr lang="en-US" altLang="ko-KR" sz="2500" dirty="0">
                    <a:latin typeface="Garamond Premr Pro" panose="02020402060506020403" pitchFamily="18" charset="0"/>
                  </a:rPr>
                  <a:t>Sampling</a:t>
                </a:r>
              </a:p>
              <a:p>
                <a:pPr lvl="1"/>
                <a:r>
                  <a:rPr lang="en-US" altLang="ko-KR" sz="2100" dirty="0">
                    <a:latin typeface="Garamond Premr Pro" panose="02020402060506020403" pitchFamily="18" charset="0"/>
                  </a:rPr>
                  <a:t>partitioning the </a:t>
                </a:r>
                <a:r>
                  <a:rPr lang="en-US" altLang="ko-KR" sz="2100" dirty="0" err="1">
                    <a:latin typeface="Garamond Premr Pro" panose="02020402060506020403" pitchFamily="18" charset="0"/>
                  </a:rPr>
                  <a:t>xy</a:t>
                </a:r>
                <a:r>
                  <a:rPr lang="en-US" altLang="ko-KR" sz="2100" dirty="0">
                    <a:latin typeface="Garamond Premr Pro" panose="02020402060506020403" pitchFamily="18" charset="0"/>
                  </a:rPr>
                  <a:t>-plane into a </a:t>
                </a:r>
                <a:r>
                  <a:rPr lang="en-US" altLang="ko-KR" sz="2100" u="sng" dirty="0">
                    <a:latin typeface="Garamond Premr Pro" panose="02020402060506020403" pitchFamily="18" charset="0"/>
                  </a:rPr>
                  <a:t>grid</a:t>
                </a:r>
                <a:r>
                  <a:rPr lang="en-US" altLang="ko-KR" sz="2100" dirty="0">
                    <a:latin typeface="Garamond Premr Pro" panose="02020402060506020403" pitchFamily="18" charset="0"/>
                  </a:rPr>
                  <a:t>, with the coordinates of the center of each cell in the grid being a pair of elements from the </a:t>
                </a:r>
                <a:r>
                  <a:rPr lang="en-US" altLang="ko-KR" sz="2100" u="sng" dirty="0">
                    <a:latin typeface="Garamond Premr Pro" panose="02020402060506020403" pitchFamily="18" charset="0"/>
                  </a:rPr>
                  <a:t>Cartesian product </a:t>
                </a:r>
                <a14:m>
                  <m:oMath xmlns:m="http://schemas.openxmlformats.org/officeDocument/2006/math">
                    <m:sSup>
                      <m:sSupPr>
                        <m:ctrlPr>
                          <a:rPr lang="en-US" altLang="ko-KR" sz="2100" i="1" u="sng" smtClean="0">
                            <a:latin typeface="Cambria Math" panose="02040503050406030204" pitchFamily="18" charset="0"/>
                          </a:rPr>
                        </m:ctrlPr>
                      </m:sSupPr>
                      <m:e>
                        <m:r>
                          <a:rPr lang="en-US" altLang="ko-KR" sz="2100" b="0" i="1" u="sng" smtClean="0">
                            <a:latin typeface="Cambria Math" panose="02040503050406030204" pitchFamily="18" charset="0"/>
                          </a:rPr>
                          <m:t>𝑍</m:t>
                        </m:r>
                      </m:e>
                      <m:sup>
                        <m:r>
                          <a:rPr lang="en-US" altLang="ko-KR" sz="2100" b="0" i="1" u="sng" smtClean="0">
                            <a:latin typeface="Cambria Math" panose="02040503050406030204" pitchFamily="18" charset="0"/>
                          </a:rPr>
                          <m:t>2</m:t>
                        </m:r>
                      </m:sup>
                    </m:sSup>
                  </m:oMath>
                </a14:m>
                <a:r>
                  <a:rPr lang="en-US" altLang="ko-KR" sz="2100" dirty="0">
                    <a:latin typeface="Garamond Premr Pro" panose="02020402060506020403" pitchFamily="18" charset="0"/>
                  </a:rPr>
                  <a:t>.</a:t>
                </a:r>
              </a:p>
              <a:p>
                <a:pPr lvl="1"/>
                <a14:m>
                  <m:oMath xmlns:m="http://schemas.openxmlformats.org/officeDocument/2006/math">
                    <m:r>
                      <a:rPr lang="en-US" altLang="ko-KR" sz="1800" b="0" i="1" smtClean="0">
                        <a:solidFill>
                          <a:schemeClr val="accent1"/>
                        </a:solidFill>
                        <a:latin typeface="Cambria Math" panose="02040503050406030204" pitchFamily="18" charset="0"/>
                      </a:rPr>
                      <m:t>𝑓</m:t>
                    </m:r>
                    <m:r>
                      <a:rPr lang="en-US" altLang="ko-KR" sz="1800" b="0" i="1" smtClean="0">
                        <a:solidFill>
                          <a:schemeClr val="accent1"/>
                        </a:solidFill>
                        <a:latin typeface="Cambria Math" panose="02040503050406030204" pitchFamily="18" charset="0"/>
                      </a:rPr>
                      <m:t>(</m:t>
                    </m:r>
                    <m:r>
                      <a:rPr lang="en-US" altLang="ko-KR" sz="1800" b="0" i="1" smtClean="0">
                        <a:solidFill>
                          <a:schemeClr val="accent1"/>
                        </a:solidFill>
                        <a:latin typeface="Cambria Math" panose="02040503050406030204" pitchFamily="18" charset="0"/>
                      </a:rPr>
                      <m:t>𝑥</m:t>
                    </m:r>
                    <m:r>
                      <a:rPr lang="en-US" altLang="ko-KR" sz="1800" b="0" i="1" smtClean="0">
                        <a:solidFill>
                          <a:schemeClr val="accent1"/>
                        </a:solidFill>
                        <a:latin typeface="Cambria Math" panose="02040503050406030204" pitchFamily="18" charset="0"/>
                      </a:rPr>
                      <m:t>,</m:t>
                    </m:r>
                    <m:r>
                      <a:rPr lang="en-US" altLang="ko-KR" sz="1800" b="0" i="1" smtClean="0">
                        <a:solidFill>
                          <a:schemeClr val="accent1"/>
                        </a:solidFill>
                        <a:latin typeface="Cambria Math" panose="02040503050406030204" pitchFamily="18" charset="0"/>
                      </a:rPr>
                      <m:t>𝑦</m:t>
                    </m:r>
                    <m:r>
                      <a:rPr lang="en-US" altLang="ko-KR" sz="1800" b="0" i="1" smtClean="0">
                        <a:solidFill>
                          <a:schemeClr val="accent1"/>
                        </a:solidFill>
                        <a:latin typeface="Cambria Math" panose="02040503050406030204" pitchFamily="18" charset="0"/>
                      </a:rPr>
                      <m:t>)</m:t>
                    </m:r>
                  </m:oMath>
                </a14:m>
                <a:r>
                  <a:rPr lang="en-US" altLang="ko-KR" sz="2100" dirty="0">
                    <a:latin typeface="Garamond Premr Pro" panose="02020402060506020403" pitchFamily="18" charset="0"/>
                  </a:rPr>
                  <a:t> is a </a:t>
                </a:r>
                <a:r>
                  <a:rPr lang="en-US" altLang="ko-KR" sz="2100" u="sng" dirty="0">
                    <a:latin typeface="Garamond Premr Pro" panose="02020402060506020403" pitchFamily="18" charset="0"/>
                  </a:rPr>
                  <a:t>digital image</a:t>
                </a:r>
                <a:r>
                  <a:rPr lang="en-US" altLang="ko-KR" sz="2100" dirty="0">
                    <a:latin typeface="Garamond Premr Pro" panose="02020402060506020403" pitchFamily="18" charset="0"/>
                  </a:rPr>
                  <a:t>; if </a:t>
                </a:r>
                <a14:m>
                  <m:oMath xmlns:m="http://schemas.openxmlformats.org/officeDocument/2006/math">
                    <m:r>
                      <a:rPr lang="en-US" altLang="ko-KR" sz="1800" i="1" smtClean="0">
                        <a:solidFill>
                          <a:schemeClr val="tx1"/>
                        </a:solidFill>
                        <a:latin typeface="Cambria Math" panose="02040503050406030204" pitchFamily="18" charset="0"/>
                      </a:rPr>
                      <m:t>(</m:t>
                    </m:r>
                    <m:r>
                      <a:rPr lang="en-US" altLang="ko-KR" sz="1800" i="1" smtClean="0">
                        <a:solidFill>
                          <a:schemeClr val="tx1"/>
                        </a:solidFill>
                        <a:latin typeface="Cambria Math" panose="02040503050406030204" pitchFamily="18" charset="0"/>
                      </a:rPr>
                      <m:t>𝑥</m:t>
                    </m:r>
                    <m:r>
                      <a:rPr lang="en-US" altLang="ko-KR" sz="1800" i="1" smtClean="0">
                        <a:solidFill>
                          <a:schemeClr val="tx1"/>
                        </a:solidFill>
                        <a:latin typeface="Cambria Math" panose="02040503050406030204" pitchFamily="18" charset="0"/>
                      </a:rPr>
                      <m:t>,</m:t>
                    </m:r>
                    <m:r>
                      <a:rPr lang="en-US" altLang="ko-KR" sz="1800" i="1" smtClean="0">
                        <a:solidFill>
                          <a:schemeClr val="tx1"/>
                        </a:solidFill>
                        <a:latin typeface="Cambria Math" panose="02040503050406030204" pitchFamily="18" charset="0"/>
                      </a:rPr>
                      <m:t>𝑦</m:t>
                    </m:r>
                    <m:r>
                      <a:rPr lang="en-US" altLang="ko-KR" sz="1800" i="1" smtClean="0">
                        <a:solidFill>
                          <a:schemeClr val="tx1"/>
                        </a:solidFill>
                        <a:latin typeface="Cambria Math" panose="02040503050406030204" pitchFamily="18" charset="0"/>
                      </a:rPr>
                      <m:t>)</m:t>
                    </m:r>
                  </m:oMath>
                </a14:m>
                <a:r>
                  <a:rPr lang="en-US" altLang="ko-KR" dirty="0">
                    <a:solidFill>
                      <a:schemeClr val="tx1"/>
                    </a:solidFill>
                    <a:latin typeface="Garamond Premr Pro" panose="02020402060506020403" pitchFamily="18" charset="0"/>
                  </a:rPr>
                  <a:t> </a:t>
                </a:r>
                <a:r>
                  <a:rPr lang="en-US" altLang="ko-KR" sz="2100" dirty="0">
                    <a:latin typeface="Garamond Premr Pro" panose="02020402060506020403" pitchFamily="18" charset="0"/>
                  </a:rPr>
                  <a:t>are integers from </a:t>
                </a:r>
                <a14:m>
                  <m:oMath xmlns:m="http://schemas.openxmlformats.org/officeDocument/2006/math">
                    <m:sSup>
                      <m:sSupPr>
                        <m:ctrlPr>
                          <a:rPr lang="en-US" altLang="ko-KR" sz="2100" i="1">
                            <a:latin typeface="Cambria Math" panose="02040503050406030204" pitchFamily="18" charset="0"/>
                          </a:rPr>
                        </m:ctrlPr>
                      </m:sSupPr>
                      <m:e>
                        <m:r>
                          <a:rPr lang="en-US" altLang="ko-KR" sz="2100" i="1">
                            <a:latin typeface="Cambria Math" panose="02040503050406030204" pitchFamily="18" charset="0"/>
                          </a:rPr>
                          <m:t>𝑍</m:t>
                        </m:r>
                      </m:e>
                      <m:sup>
                        <m:r>
                          <a:rPr lang="en-US" altLang="ko-KR" sz="2100" i="1">
                            <a:latin typeface="Cambria Math" panose="02040503050406030204" pitchFamily="18" charset="0"/>
                          </a:rPr>
                          <m:t>2</m:t>
                        </m:r>
                      </m:sup>
                    </m:sSup>
                    <m:r>
                      <a:rPr lang="en-US" altLang="ko-KR" sz="2100" i="1">
                        <a:latin typeface="Cambria Math" panose="02040503050406030204" pitchFamily="18" charset="0"/>
                      </a:rPr>
                      <m:t> </m:t>
                    </m:r>
                  </m:oMath>
                </a14:m>
                <a:r>
                  <a:rPr lang="en-US" altLang="ko-KR" sz="2100" dirty="0">
                    <a:latin typeface="Garamond Premr Pro" panose="02020402060506020403" pitchFamily="18" charset="0"/>
                  </a:rPr>
                  <a:t>and </a:t>
                </a:r>
                <a:r>
                  <a:rPr lang="en-US" altLang="ko-KR" sz="2100" i="1" dirty="0">
                    <a:latin typeface="Garamond Premr Pro" panose="02020402060506020403" pitchFamily="18" charset="0"/>
                  </a:rPr>
                  <a:t>f</a:t>
                </a:r>
                <a:r>
                  <a:rPr lang="en-US" altLang="ko-KR" sz="2100" dirty="0">
                    <a:latin typeface="Garamond Premr Pro" panose="02020402060506020403" pitchFamily="18" charset="0"/>
                  </a:rPr>
                  <a:t> is a function that assigns an </a:t>
                </a:r>
                <a:r>
                  <a:rPr lang="en-US" altLang="ko-KR" sz="2100" u="sng" dirty="0">
                    <a:latin typeface="Garamond Premr Pro" panose="02020402060506020403" pitchFamily="18" charset="0"/>
                  </a:rPr>
                  <a:t>intensity value </a:t>
                </a:r>
                <a:r>
                  <a:rPr lang="en-US" altLang="ko-KR" sz="2100" dirty="0">
                    <a:latin typeface="Garamond Premr Pro" panose="02020402060506020403" pitchFamily="18" charset="0"/>
                  </a:rPr>
                  <a:t>to each distinct pair of coordinates.</a:t>
                </a:r>
              </a:p>
              <a:p>
                <a:pPr lvl="1"/>
                <a:r>
                  <a:rPr lang="en-US" altLang="ko-KR" sz="2100" i="1" dirty="0">
                    <a:latin typeface="Garamond Premr Pro" panose="02020402060506020403" pitchFamily="18" charset="0"/>
                  </a:rPr>
                  <a:t>discrete intensity levels </a:t>
                </a:r>
                <a:r>
                  <a:rPr lang="en-US" altLang="ko-KR" sz="2100" i="1" dirty="0">
                    <a:solidFill>
                      <a:schemeClr val="accent1"/>
                    </a:solidFill>
                    <a:latin typeface="Garamond Premr Pro" panose="02020402060506020403" pitchFamily="18" charset="0"/>
                  </a:rPr>
                  <a:t>L</a:t>
                </a:r>
              </a:p>
              <a:p>
                <a:pPr lvl="2"/>
                <a14:m>
                  <m:oMath xmlns:m="http://schemas.openxmlformats.org/officeDocument/2006/math">
                    <m:r>
                      <a:rPr lang="en-US" altLang="ko-KR" sz="1700" b="0" i="1" smtClean="0">
                        <a:latin typeface="Cambria Math" panose="02040503050406030204" pitchFamily="18" charset="0"/>
                      </a:rPr>
                      <m:t>𝐿</m:t>
                    </m:r>
                    <m:r>
                      <a:rPr lang="en-US" altLang="ko-KR" sz="1700" b="0" i="1" smtClean="0">
                        <a:latin typeface="Cambria Math" panose="02040503050406030204" pitchFamily="18" charset="0"/>
                      </a:rPr>
                      <m:t>= </m:t>
                    </m:r>
                    <m:sSup>
                      <m:sSupPr>
                        <m:ctrlPr>
                          <a:rPr lang="en-US" altLang="ko-KR" sz="1700" b="0" i="1" smtClean="0">
                            <a:latin typeface="Cambria Math" panose="02040503050406030204" pitchFamily="18" charset="0"/>
                          </a:rPr>
                        </m:ctrlPr>
                      </m:sSupPr>
                      <m:e>
                        <m:r>
                          <a:rPr lang="en-US" altLang="ko-KR" sz="1700" b="0" i="1" smtClean="0">
                            <a:latin typeface="Cambria Math" panose="02040503050406030204" pitchFamily="18" charset="0"/>
                          </a:rPr>
                          <m:t>2</m:t>
                        </m:r>
                      </m:e>
                      <m:sup>
                        <m:r>
                          <a:rPr lang="en-US" altLang="ko-KR" sz="1700" b="0" i="1" smtClean="0">
                            <a:latin typeface="Cambria Math" panose="02040503050406030204" pitchFamily="18" charset="0"/>
                          </a:rPr>
                          <m:t>𝑘</m:t>
                        </m:r>
                      </m:sup>
                    </m:sSup>
                  </m:oMath>
                </a14:m>
                <a:endParaRPr lang="en-US" altLang="ko-KR" sz="1700" dirty="0">
                  <a:latin typeface="Garamond Premr Pro" panose="02020402060506020403" pitchFamily="18" charset="0"/>
                </a:endParaRPr>
              </a:p>
              <a:p>
                <a:pPr lvl="1"/>
                <a:r>
                  <a:rPr lang="en-US" altLang="ko-KR" sz="2100" i="1" dirty="0">
                    <a:solidFill>
                      <a:schemeClr val="accent1"/>
                    </a:solidFill>
                    <a:latin typeface="Garamond Premr Pro" panose="02020402060506020403" pitchFamily="18" charset="0"/>
                  </a:rPr>
                  <a:t>dynamic range</a:t>
                </a:r>
              </a:p>
              <a:p>
                <a:pPr lvl="2"/>
                <a:r>
                  <a:rPr lang="en-US" altLang="ko-KR" sz="1800" dirty="0">
                    <a:latin typeface="Garamond Premr Pro" panose="02020402060506020403" pitchFamily="18" charset="0"/>
                  </a:rPr>
                  <a:t>the ratio of the </a:t>
                </a:r>
                <a:r>
                  <a:rPr lang="en-US" altLang="ko-KR" sz="1800" u="sng" dirty="0">
                    <a:latin typeface="Garamond Premr Pro" panose="02020402060506020403" pitchFamily="18" charset="0"/>
                  </a:rPr>
                  <a:t>maximum measurable intensity </a:t>
                </a:r>
                <a:r>
                  <a:rPr lang="en-US" altLang="ko-KR" sz="1800" dirty="0">
                    <a:latin typeface="Garamond Premr Pro" panose="02020402060506020403" pitchFamily="18" charset="0"/>
                  </a:rPr>
                  <a:t>to the </a:t>
                </a:r>
                <a:r>
                  <a:rPr lang="en-US" altLang="ko-KR" sz="1800" u="sng" dirty="0">
                    <a:latin typeface="Garamond Premr Pro" panose="02020402060506020403" pitchFamily="18" charset="0"/>
                  </a:rPr>
                  <a:t>minimum detectable intensity level</a:t>
                </a:r>
                <a:r>
                  <a:rPr lang="en-US" altLang="ko-KR" sz="1800" dirty="0">
                    <a:latin typeface="Garamond Premr Pro" panose="02020402060506020403" pitchFamily="18" charset="0"/>
                  </a:rPr>
                  <a:t> in the system. </a:t>
                </a:r>
              </a:p>
              <a:p>
                <a:pPr lvl="2"/>
                <a:r>
                  <a:rPr lang="en-US" altLang="ko-KR" sz="1800" dirty="0">
                    <a:latin typeface="Garamond Premr Pro" panose="02020402060506020403" pitchFamily="18" charset="0"/>
                  </a:rPr>
                  <a:t>upper limit – </a:t>
                </a:r>
                <a:r>
                  <a:rPr lang="en-US" altLang="ko-KR" sz="1800" i="1" dirty="0">
                    <a:latin typeface="Garamond Premr Pro" panose="02020402060506020403" pitchFamily="18" charset="0"/>
                  </a:rPr>
                  <a:t>saturation</a:t>
                </a:r>
                <a:r>
                  <a:rPr lang="en-US" altLang="ko-KR" sz="1800" dirty="0">
                    <a:latin typeface="Garamond Premr Pro" panose="02020402060506020403" pitchFamily="18" charset="0"/>
                  </a:rPr>
                  <a:t> / lower limit – </a:t>
                </a:r>
                <a:r>
                  <a:rPr lang="en-US" altLang="ko-KR" sz="1800" i="1" dirty="0">
                    <a:latin typeface="Garamond Premr Pro" panose="02020402060506020403" pitchFamily="18" charset="0"/>
                  </a:rPr>
                  <a:t>noise</a:t>
                </a:r>
              </a:p>
              <a:p>
                <a:pPr lvl="1"/>
                <a:r>
                  <a:rPr lang="en-US" altLang="ko-KR" sz="2100" dirty="0">
                    <a:latin typeface="Garamond Premr Pro" panose="02020402060506020403" pitchFamily="18" charset="0"/>
                  </a:rPr>
                  <a:t>b : bits required to store a digitized image</a:t>
                </a:r>
              </a:p>
              <a:p>
                <a:pPr lvl="1"/>
                <a:endParaRPr lang="en-US" altLang="ko-KR" sz="2100" dirty="0">
                  <a:latin typeface="Garamond Premr Pro" panose="02020402060506020403" pitchFamily="18" charset="0"/>
                </a:endParaRPr>
              </a:p>
            </p:txBody>
          </p:sp>
        </mc:Choice>
        <mc:Fallback xmlns="">
          <p:sp>
            <p:nvSpPr>
              <p:cNvPr id="10" name="내용 개체 틀 2">
                <a:extLst>
                  <a:ext uri="{FF2B5EF4-FFF2-40B4-BE49-F238E27FC236}">
                    <a16:creationId xmlns:a16="http://schemas.microsoft.com/office/drawing/2014/main" id="{B121F159-667E-41AB-AD72-68ECD858F5E0}"/>
                  </a:ext>
                </a:extLst>
              </p:cNvPr>
              <p:cNvSpPr>
                <a:spLocks noGrp="1" noRot="1" noChangeAspect="1" noMove="1" noResize="1" noEditPoints="1" noAdjustHandles="1" noChangeArrowheads="1" noChangeShapeType="1" noTextEdit="1"/>
              </p:cNvSpPr>
              <p:nvPr>
                <p:ph idx="1"/>
              </p:nvPr>
            </p:nvSpPr>
            <p:spPr>
              <a:xfrm>
                <a:off x="628650" y="1328057"/>
                <a:ext cx="7886700" cy="4848906"/>
              </a:xfrm>
              <a:blipFill>
                <a:blip r:embed="rId3"/>
                <a:stretch>
                  <a:fillRect l="-1082" t="-2390"/>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AC3AD830-F50B-4EAA-8049-9E6C883DF674}"/>
              </a:ext>
            </a:extLst>
          </p:cNvPr>
          <p:cNvPicPr>
            <a:picLocks noChangeAspect="1"/>
          </p:cNvPicPr>
          <p:nvPr/>
        </p:nvPicPr>
        <p:blipFill>
          <a:blip r:embed="rId4">
            <a:duotone>
              <a:prstClr val="black"/>
              <a:schemeClr val="accent2">
                <a:lumMod val="40000"/>
                <a:lumOff val="60000"/>
                <a:tint val="45000"/>
                <a:satMod val="400000"/>
              </a:schemeClr>
            </a:duotone>
          </a:blip>
          <a:stretch>
            <a:fillRect/>
          </a:stretch>
        </p:blipFill>
        <p:spPr>
          <a:xfrm>
            <a:off x="2355773" y="5906407"/>
            <a:ext cx="1524000" cy="409575"/>
          </a:xfrm>
          <a:prstGeom prst="rect">
            <a:avLst/>
          </a:prstGeom>
        </p:spPr>
      </p:pic>
      <p:pic>
        <p:nvPicPr>
          <p:cNvPr id="7" name="그림 6">
            <a:extLst>
              <a:ext uri="{FF2B5EF4-FFF2-40B4-BE49-F238E27FC236}">
                <a16:creationId xmlns:a16="http://schemas.microsoft.com/office/drawing/2014/main" id="{B6699885-B567-43E0-AC8E-B45971C85306}"/>
              </a:ext>
            </a:extLst>
          </p:cNvPr>
          <p:cNvPicPr>
            <a:picLocks noChangeAspect="1"/>
          </p:cNvPicPr>
          <p:nvPr/>
        </p:nvPicPr>
        <p:blipFill>
          <a:blip r:embed="rId5">
            <a:duotone>
              <a:prstClr val="black"/>
              <a:schemeClr val="accent2">
                <a:lumMod val="40000"/>
                <a:lumOff val="60000"/>
                <a:tint val="45000"/>
                <a:satMod val="400000"/>
              </a:schemeClr>
            </a:duotone>
          </a:blip>
          <a:stretch>
            <a:fillRect/>
          </a:stretch>
        </p:blipFill>
        <p:spPr>
          <a:xfrm>
            <a:off x="5111827" y="5906407"/>
            <a:ext cx="809625" cy="409575"/>
          </a:xfrm>
          <a:prstGeom prst="rect">
            <a:avLst/>
          </a:prstGeom>
        </p:spPr>
      </p:pic>
    </p:spTree>
    <p:extLst>
      <p:ext uri="{BB962C8B-B14F-4D97-AF65-F5344CB8AC3E}">
        <p14:creationId xmlns:p14="http://schemas.microsoft.com/office/powerpoint/2010/main" val="131460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pic>
        <p:nvPicPr>
          <p:cNvPr id="3" name="그림 2">
            <a:extLst>
              <a:ext uri="{FF2B5EF4-FFF2-40B4-BE49-F238E27FC236}">
                <a16:creationId xmlns:a16="http://schemas.microsoft.com/office/drawing/2014/main" id="{049E6D54-B18B-436E-98AD-F5FDF9E7A823}"/>
              </a:ext>
            </a:extLst>
          </p:cNvPr>
          <p:cNvPicPr>
            <a:picLocks noChangeAspect="1"/>
          </p:cNvPicPr>
          <p:nvPr/>
        </p:nvPicPr>
        <p:blipFill>
          <a:blip r:embed="rId3"/>
          <a:stretch>
            <a:fillRect/>
          </a:stretch>
        </p:blipFill>
        <p:spPr>
          <a:xfrm>
            <a:off x="661987" y="3429000"/>
            <a:ext cx="7820025" cy="28098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2.4.3 Spatial and Intensity Resolution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18</a:t>
            </a:fld>
            <a:endParaRPr lang="ko-KR" altLang="en-US"/>
          </a:p>
        </p:txBody>
      </p:sp>
      <p:sp>
        <p:nvSpPr>
          <p:cNvPr id="10" name="내용 개체 틀 2">
            <a:extLst>
              <a:ext uri="{FF2B5EF4-FFF2-40B4-BE49-F238E27FC236}">
                <a16:creationId xmlns:a16="http://schemas.microsoft.com/office/drawing/2014/main" id="{087E6B30-55A3-4277-A161-91CFA012163C}"/>
              </a:ext>
            </a:extLst>
          </p:cNvPr>
          <p:cNvSpPr>
            <a:spLocks noGrp="1"/>
          </p:cNvSpPr>
          <p:nvPr>
            <p:ph idx="1"/>
          </p:nvPr>
        </p:nvSpPr>
        <p:spPr>
          <a:xfrm>
            <a:off x="628650" y="1328057"/>
            <a:ext cx="8190497" cy="2642364"/>
          </a:xfrm>
        </p:spPr>
        <p:txBody>
          <a:bodyPr anchor="ctr">
            <a:normAutofit/>
          </a:bodyPr>
          <a:lstStyle/>
          <a:p>
            <a:r>
              <a:rPr lang="en-US" altLang="ko-KR" sz="2500" b="1" i="1" dirty="0">
                <a:solidFill>
                  <a:schemeClr val="accent1"/>
                </a:solidFill>
                <a:latin typeface="Garamond Premr Pro" panose="02020402060506020403" pitchFamily="18" charset="0"/>
              </a:rPr>
              <a:t>Spatial resolution</a:t>
            </a:r>
          </a:p>
          <a:p>
            <a:pPr lvl="1"/>
            <a:r>
              <a:rPr lang="en-US" altLang="ko-KR" sz="2100" dirty="0">
                <a:latin typeface="Garamond Premr Pro" panose="02020402060506020403" pitchFamily="18" charset="0"/>
              </a:rPr>
              <a:t>a measure of the smallest discernible detail in an image.</a:t>
            </a:r>
          </a:p>
          <a:p>
            <a:pPr lvl="1"/>
            <a:r>
              <a:rPr lang="en-US" altLang="ko-KR" sz="2100" i="1" dirty="0">
                <a:latin typeface="Garamond Premr Pro" panose="02020402060506020403" pitchFamily="18" charset="0"/>
              </a:rPr>
              <a:t>line pairs per unit distance, dots (pixels) per unit distance</a:t>
            </a:r>
          </a:p>
          <a:p>
            <a:pPr lvl="1"/>
            <a:r>
              <a:rPr lang="en-US" altLang="ko-KR" sz="2100" dirty="0">
                <a:latin typeface="Garamond Premr Pro" panose="02020402060506020403" pitchFamily="18" charset="0"/>
              </a:rPr>
              <a:t>definition : </a:t>
            </a:r>
            <a:r>
              <a:rPr lang="en-US" altLang="ko-KR" sz="2100" u="sng" dirty="0">
                <a:latin typeface="Garamond Premr Pro" panose="02020402060506020403" pitchFamily="18" charset="0"/>
              </a:rPr>
              <a:t>the largest number of discernible line pairs per unit distance</a:t>
            </a:r>
          </a:p>
          <a:p>
            <a:pPr lvl="1"/>
            <a:endParaRPr lang="en-US" altLang="ko-KR" sz="2100" u="sng" dirty="0">
              <a:latin typeface="Garamond Premr Pro" panose="02020402060506020403" pitchFamily="18" charset="0"/>
            </a:endParaRPr>
          </a:p>
        </p:txBody>
      </p:sp>
    </p:spTree>
    <p:extLst>
      <p:ext uri="{BB962C8B-B14F-4D97-AF65-F5344CB8AC3E}">
        <p14:creationId xmlns:p14="http://schemas.microsoft.com/office/powerpoint/2010/main" val="249859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21597CFB-2A7F-4E06-B0A8-8F0EE7A8C5ED}"/>
              </a:ext>
            </a:extLst>
          </p:cNvPr>
          <p:cNvPicPr>
            <a:picLocks noChangeAspect="1"/>
          </p:cNvPicPr>
          <p:nvPr/>
        </p:nvPicPr>
        <p:blipFill>
          <a:blip r:embed="rId2"/>
          <a:stretch>
            <a:fillRect/>
          </a:stretch>
        </p:blipFill>
        <p:spPr>
          <a:xfrm>
            <a:off x="4572000" y="1496770"/>
            <a:ext cx="4476750" cy="4743450"/>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2.4.3 Spatial and Intensity Resolution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19</a:t>
            </a:fld>
            <a:endParaRPr lang="ko-KR" altLang="en-US"/>
          </a:p>
        </p:txBody>
      </p:sp>
      <mc:AlternateContent xmlns:mc="http://schemas.openxmlformats.org/markup-compatibility/2006" xmlns:a14="http://schemas.microsoft.com/office/drawing/2010/main">
        <mc:Choice Requires="a14">
          <p:sp>
            <p:nvSpPr>
              <p:cNvPr id="11" name="내용 개체 틀 2">
                <a:extLst>
                  <a:ext uri="{FF2B5EF4-FFF2-40B4-BE49-F238E27FC236}">
                    <a16:creationId xmlns:a16="http://schemas.microsoft.com/office/drawing/2014/main" id="{07072E6A-2A55-45DF-AEBB-740E198796A9}"/>
                  </a:ext>
                </a:extLst>
              </p:cNvPr>
              <p:cNvSpPr txBox="1">
                <a:spLocks/>
              </p:cNvSpPr>
              <p:nvPr/>
            </p:nvSpPr>
            <p:spPr>
              <a:xfrm>
                <a:off x="628650" y="1391314"/>
                <a:ext cx="4043356" cy="4848906"/>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500" b="1" i="1" dirty="0">
                    <a:solidFill>
                      <a:schemeClr val="accent1"/>
                    </a:solidFill>
                    <a:latin typeface="Garamond Premr Pro" panose="02020402060506020403" pitchFamily="18" charset="0"/>
                  </a:rPr>
                  <a:t>Intensity resolution</a:t>
                </a:r>
              </a:p>
              <a:p>
                <a:pPr lvl="1"/>
                <a:r>
                  <a:rPr lang="en-US" altLang="ko-KR" sz="2100" dirty="0">
                    <a:latin typeface="Garamond Premr Pro" panose="02020402060506020403" pitchFamily="18" charset="0"/>
                  </a:rPr>
                  <a:t>Intensity resolution similarly refers to the smallest discernible change in intensity level.</a:t>
                </a:r>
              </a:p>
              <a:p>
                <a:pPr lvl="1"/>
                <a:r>
                  <a:rPr lang="en-US" altLang="ko-KR" sz="2100" dirty="0">
                    <a:latin typeface="Garamond Premr Pro" panose="02020402060506020403" pitchFamily="18" charset="0"/>
                  </a:rPr>
                  <a:t>The number of intensity levels usually is an integer power of two.</a:t>
                </a:r>
              </a:p>
              <a:p>
                <a:pPr lvl="1"/>
                <a14:m>
                  <m:oMath xmlns:m="http://schemas.openxmlformats.org/officeDocument/2006/math">
                    <m:r>
                      <a:rPr lang="en-US" altLang="ko-KR" sz="2000" i="1">
                        <a:latin typeface="Cambria Math" panose="02040503050406030204" pitchFamily="18" charset="0"/>
                      </a:rPr>
                      <m:t>𝐿</m:t>
                    </m:r>
                    <m:r>
                      <a:rPr lang="en-US" altLang="ko-KR" sz="2000" i="1">
                        <a:latin typeface="Cambria Math" panose="02040503050406030204" pitchFamily="18" charset="0"/>
                      </a:rPr>
                      <m:t>= </m:t>
                    </m:r>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2</m:t>
                        </m:r>
                      </m:e>
                      <m:sup>
                        <m:r>
                          <a:rPr lang="en-US" altLang="ko-KR" sz="2000" i="1">
                            <a:latin typeface="Cambria Math" panose="02040503050406030204" pitchFamily="18" charset="0"/>
                          </a:rPr>
                          <m:t>𝑘</m:t>
                        </m:r>
                      </m:sup>
                    </m:sSup>
                  </m:oMath>
                </a14:m>
                <a:endParaRPr lang="en-US" altLang="ko-KR" sz="2000" dirty="0">
                  <a:latin typeface="Garamond Premr Pro" panose="02020402060506020403" pitchFamily="18" charset="0"/>
                </a:endParaRPr>
              </a:p>
              <a:p>
                <a:pPr lvl="1"/>
                <a:endParaRPr lang="en-US" altLang="ko-KR" sz="2100" dirty="0">
                  <a:latin typeface="Garamond Premr Pro" panose="02020402060506020403" pitchFamily="18" charset="0"/>
                </a:endParaRPr>
              </a:p>
              <a:p>
                <a:pPr lvl="1"/>
                <a:endParaRPr lang="en-US" altLang="ko-KR" sz="2100" dirty="0">
                  <a:latin typeface="Garamond Premr Pro" panose="02020402060506020403" pitchFamily="18" charset="0"/>
                </a:endParaRPr>
              </a:p>
            </p:txBody>
          </p:sp>
        </mc:Choice>
        <mc:Fallback xmlns="">
          <p:sp>
            <p:nvSpPr>
              <p:cNvPr id="11" name="내용 개체 틀 2">
                <a:extLst>
                  <a:ext uri="{FF2B5EF4-FFF2-40B4-BE49-F238E27FC236}">
                    <a16:creationId xmlns:a16="http://schemas.microsoft.com/office/drawing/2014/main" id="{07072E6A-2A55-45DF-AEBB-740E198796A9}"/>
                  </a:ext>
                </a:extLst>
              </p:cNvPr>
              <p:cNvSpPr txBox="1">
                <a:spLocks noRot="1" noChangeAspect="1" noMove="1" noResize="1" noEditPoints="1" noAdjustHandles="1" noChangeArrowheads="1" noChangeShapeType="1" noTextEdit="1"/>
              </p:cNvSpPr>
              <p:nvPr/>
            </p:nvSpPr>
            <p:spPr>
              <a:xfrm>
                <a:off x="628650" y="1391314"/>
                <a:ext cx="4043356" cy="4848906"/>
              </a:xfrm>
              <a:prstGeom prst="rect">
                <a:avLst/>
              </a:prstGeom>
              <a:blipFill>
                <a:blip r:embed="rId4"/>
                <a:stretch>
                  <a:fillRect l="-2112" r="-15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9983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AD7C9F4-D377-427D-B540-F841BD42944A}"/>
              </a:ext>
            </a:extLst>
          </p:cNvPr>
          <p:cNvSpPr>
            <a:spLocks noGrp="1"/>
          </p:cNvSpPr>
          <p:nvPr>
            <p:ph idx="1"/>
          </p:nvPr>
        </p:nvSpPr>
        <p:spPr>
          <a:xfrm>
            <a:off x="628650" y="1328057"/>
            <a:ext cx="7886700" cy="4848906"/>
          </a:xfrm>
        </p:spPr>
        <p:txBody>
          <a:bodyPr anchor="ctr">
            <a:normAutofit/>
          </a:bodyPr>
          <a:lstStyle/>
          <a:p>
            <a:r>
              <a:rPr lang="en-US" altLang="ko-KR" sz="2700" b="1" dirty="0">
                <a:solidFill>
                  <a:schemeClr val="accent1"/>
                </a:solidFill>
                <a:latin typeface="Garamond Premr Pro" panose="02020402060506020403" pitchFamily="18" charset="0"/>
              </a:rPr>
              <a:t>Digital image processing </a:t>
            </a:r>
            <a:r>
              <a:rPr lang="en-US" altLang="ko-KR" sz="2700" dirty="0">
                <a:latin typeface="Garamond Premr Pro" panose="02020402060506020403" pitchFamily="18" charset="0"/>
              </a:rPr>
              <a:t>is built on a foundation of mathematical and probabilistic formulations.</a:t>
            </a:r>
          </a:p>
          <a:p>
            <a:r>
              <a:rPr lang="en-US" altLang="ko-KR" sz="2700" dirty="0">
                <a:latin typeface="Garamond Premr Pro" panose="02020402060506020403" pitchFamily="18" charset="0"/>
              </a:rPr>
              <a:t>Human intuition and analysis play an important role in choosing techniques, which are made by subjective visual judgment.</a:t>
            </a:r>
          </a:p>
          <a:p>
            <a:r>
              <a:rPr lang="en-US" altLang="ko-KR" sz="2700" b="1" u="sng" dirty="0">
                <a:solidFill>
                  <a:schemeClr val="accent1"/>
                </a:solidFill>
                <a:latin typeface="Garamond Premr Pro" panose="02020402060506020403" pitchFamily="18" charset="0"/>
              </a:rPr>
              <a:t>Visual Perception </a:t>
            </a:r>
            <a:r>
              <a:rPr lang="en-US" altLang="ko-KR" sz="2700" dirty="0">
                <a:latin typeface="Garamond Premr Pro" panose="02020402060506020403" pitchFamily="18" charset="0"/>
              </a:rPr>
              <a:t>: The ability to understand visible light information entering the eye.</a:t>
            </a:r>
          </a:p>
          <a:p>
            <a:pPr marL="0" indent="0">
              <a:buNone/>
            </a:pPr>
            <a:r>
              <a:rPr lang="en-US" altLang="ko-KR" sz="2700" dirty="0">
                <a:latin typeface="Garamond Premr Pro" panose="02020402060506020403" pitchFamily="18" charset="0"/>
                <a:sym typeface="Wingdings" panose="05000000000000000000" pitchFamily="2" charset="2"/>
              </a:rPr>
              <a:t> </a:t>
            </a:r>
            <a:r>
              <a:rPr lang="en-US" altLang="ko-KR" sz="2500" dirty="0">
                <a:latin typeface="Garamond Premr Pro" panose="02020402060506020403" pitchFamily="18" charset="0"/>
              </a:rPr>
              <a:t>the mechanics and parameters related to how images are formed and perceived by humans.</a:t>
            </a:r>
          </a:p>
        </p:txBody>
      </p:sp>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2.1 Elements</a:t>
            </a:r>
            <a:r>
              <a:rPr lang="ko-KR" altLang="en-US" sz="3600" b="1" dirty="0">
                <a:latin typeface="Garamond Premr Pro" panose="02020402060506020403" pitchFamily="18" charset="0"/>
              </a:rPr>
              <a:t> </a:t>
            </a:r>
            <a:r>
              <a:rPr lang="en-US" altLang="ko-KR" sz="3600" b="1" dirty="0">
                <a:latin typeface="Garamond Premr Pro" panose="02020402060506020403" pitchFamily="18" charset="0"/>
              </a:rPr>
              <a:t>of</a:t>
            </a:r>
            <a:r>
              <a:rPr lang="ko-KR" altLang="en-US" sz="3600" b="1" dirty="0">
                <a:latin typeface="Garamond Premr Pro" panose="02020402060506020403" pitchFamily="18" charset="0"/>
              </a:rPr>
              <a:t> </a:t>
            </a:r>
            <a:r>
              <a:rPr lang="en-US" altLang="ko-KR" sz="3600" b="1" dirty="0">
                <a:latin typeface="Garamond Premr Pro" panose="02020402060506020403" pitchFamily="18" charset="0"/>
              </a:rPr>
              <a:t>Visual Perception </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a:t>
            </a:fld>
            <a:endParaRPr lang="ko-KR" altLang="en-US"/>
          </a:p>
        </p:txBody>
      </p:sp>
    </p:spTree>
    <p:extLst>
      <p:ext uri="{BB962C8B-B14F-4D97-AF65-F5344CB8AC3E}">
        <p14:creationId xmlns:p14="http://schemas.microsoft.com/office/powerpoint/2010/main" val="3859352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083E4522-62BE-4200-818E-6831E64656A3}"/>
              </a:ext>
            </a:extLst>
          </p:cNvPr>
          <p:cNvPicPr>
            <a:picLocks noChangeAspect="1"/>
          </p:cNvPicPr>
          <p:nvPr/>
        </p:nvPicPr>
        <p:blipFill>
          <a:blip r:embed="rId2"/>
          <a:stretch>
            <a:fillRect/>
          </a:stretch>
        </p:blipFill>
        <p:spPr>
          <a:xfrm>
            <a:off x="532022" y="1110343"/>
            <a:ext cx="1815259" cy="2627012"/>
          </a:xfrm>
          <a:prstGeom prst="rect">
            <a:avLst/>
          </a:prstGeom>
        </p:spPr>
      </p:pic>
      <p:pic>
        <p:nvPicPr>
          <p:cNvPr id="3" name="그림 2">
            <a:extLst>
              <a:ext uri="{FF2B5EF4-FFF2-40B4-BE49-F238E27FC236}">
                <a16:creationId xmlns:a16="http://schemas.microsoft.com/office/drawing/2014/main" id="{9081A4DB-684A-4880-A115-9EC9B9649A07}"/>
              </a:ext>
            </a:extLst>
          </p:cNvPr>
          <p:cNvPicPr>
            <a:picLocks noChangeAspect="1"/>
          </p:cNvPicPr>
          <p:nvPr/>
        </p:nvPicPr>
        <p:blipFill>
          <a:blip r:embed="rId3"/>
          <a:stretch>
            <a:fillRect/>
          </a:stretch>
        </p:blipFill>
        <p:spPr>
          <a:xfrm>
            <a:off x="2423711" y="1225985"/>
            <a:ext cx="5948420" cy="2251539"/>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2.4.3 Spatial and Intensity Resolution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20</a:t>
            </a:fld>
            <a:endParaRPr lang="ko-KR" altLang="en-US"/>
          </a:p>
        </p:txBody>
      </p:sp>
      <p:sp>
        <p:nvSpPr>
          <p:cNvPr id="10" name="내용 개체 틀 2">
            <a:extLst>
              <a:ext uri="{FF2B5EF4-FFF2-40B4-BE49-F238E27FC236}">
                <a16:creationId xmlns:a16="http://schemas.microsoft.com/office/drawing/2014/main" id="{087E6B30-55A3-4277-A161-91CFA012163C}"/>
              </a:ext>
            </a:extLst>
          </p:cNvPr>
          <p:cNvSpPr>
            <a:spLocks noGrp="1"/>
          </p:cNvSpPr>
          <p:nvPr>
            <p:ph idx="1"/>
          </p:nvPr>
        </p:nvSpPr>
        <p:spPr>
          <a:xfrm>
            <a:off x="628650" y="3737355"/>
            <a:ext cx="7886700" cy="2439607"/>
          </a:xfrm>
        </p:spPr>
        <p:txBody>
          <a:bodyPr anchor="ctr">
            <a:normAutofit/>
          </a:bodyPr>
          <a:lstStyle/>
          <a:p>
            <a:r>
              <a:rPr lang="en-US" altLang="ko-KR" sz="2300" dirty="0">
                <a:latin typeface="Garamond Premr Pro" panose="02020402060506020403" pitchFamily="18" charset="0"/>
              </a:rPr>
              <a:t>quantify experimentally the effects on image quality produced by varying N and k simultaneously</a:t>
            </a:r>
          </a:p>
          <a:p>
            <a:r>
              <a:rPr lang="en-US" altLang="ko-KR" sz="2300" dirty="0">
                <a:latin typeface="Garamond Premr Pro" panose="02020402060506020403" pitchFamily="18" charset="0"/>
              </a:rPr>
              <a:t>Results were summarized in the form of so-called </a:t>
            </a:r>
            <a:r>
              <a:rPr lang="en-US" altLang="ko-KR" sz="2300" i="1" dirty="0" err="1">
                <a:latin typeface="Garamond Premr Pro" panose="02020402060506020403" pitchFamily="18" charset="0"/>
              </a:rPr>
              <a:t>isopreference</a:t>
            </a:r>
            <a:r>
              <a:rPr lang="en-US" altLang="ko-KR" sz="2300" i="1" dirty="0">
                <a:latin typeface="Garamond Premr Pro" panose="02020402060506020403" pitchFamily="18" charset="0"/>
              </a:rPr>
              <a:t> curves</a:t>
            </a:r>
            <a:r>
              <a:rPr lang="en-US" altLang="ko-KR" sz="2300" dirty="0">
                <a:latin typeface="Garamond Premr Pro" panose="02020402060506020403" pitchFamily="18" charset="0"/>
              </a:rPr>
              <a:t> in the </a:t>
            </a:r>
            <a:r>
              <a:rPr lang="en-US" altLang="ko-KR" sz="2300" dirty="0" err="1">
                <a:latin typeface="Garamond Premr Pro" panose="02020402060506020403" pitchFamily="18" charset="0"/>
              </a:rPr>
              <a:t>Nk</a:t>
            </a:r>
            <a:r>
              <a:rPr lang="en-US" altLang="ko-KR" sz="2300" dirty="0">
                <a:latin typeface="Garamond Premr Pro" panose="02020402060506020403" pitchFamily="18" charset="0"/>
              </a:rPr>
              <a:t>-plane. </a:t>
            </a:r>
          </a:p>
        </p:txBody>
      </p:sp>
    </p:spTree>
    <p:extLst>
      <p:ext uri="{BB962C8B-B14F-4D97-AF65-F5344CB8AC3E}">
        <p14:creationId xmlns:p14="http://schemas.microsoft.com/office/powerpoint/2010/main" val="291148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083E4522-62BE-4200-818E-6831E64656A3}"/>
              </a:ext>
            </a:extLst>
          </p:cNvPr>
          <p:cNvPicPr>
            <a:picLocks noChangeAspect="1"/>
          </p:cNvPicPr>
          <p:nvPr/>
        </p:nvPicPr>
        <p:blipFill>
          <a:blip r:embed="rId2"/>
          <a:stretch>
            <a:fillRect/>
          </a:stretch>
        </p:blipFill>
        <p:spPr>
          <a:xfrm>
            <a:off x="283225" y="1914157"/>
            <a:ext cx="2519650" cy="3646395"/>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2.4.3 Spatial and Intensity Resolution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21</a:t>
            </a:fld>
            <a:endParaRPr lang="ko-KR" altLang="en-US"/>
          </a:p>
        </p:txBody>
      </p:sp>
      <p:sp>
        <p:nvSpPr>
          <p:cNvPr id="10" name="내용 개체 틀 2">
            <a:extLst>
              <a:ext uri="{FF2B5EF4-FFF2-40B4-BE49-F238E27FC236}">
                <a16:creationId xmlns:a16="http://schemas.microsoft.com/office/drawing/2014/main" id="{087E6B30-55A3-4277-A161-91CFA012163C}"/>
              </a:ext>
            </a:extLst>
          </p:cNvPr>
          <p:cNvSpPr>
            <a:spLocks noGrp="1"/>
          </p:cNvSpPr>
          <p:nvPr>
            <p:ph idx="1"/>
          </p:nvPr>
        </p:nvSpPr>
        <p:spPr>
          <a:xfrm>
            <a:off x="2698290" y="1454227"/>
            <a:ext cx="5817059" cy="4722735"/>
          </a:xfrm>
        </p:spPr>
        <p:txBody>
          <a:bodyPr anchor="ctr">
            <a:normAutofit/>
          </a:bodyPr>
          <a:lstStyle/>
          <a:p>
            <a:r>
              <a:rPr lang="en-US" altLang="ko-KR" sz="2300" dirty="0" err="1">
                <a:latin typeface="Garamond Premr Pro" panose="02020402060506020403" pitchFamily="18" charset="0"/>
              </a:rPr>
              <a:t>isopreference</a:t>
            </a:r>
            <a:r>
              <a:rPr lang="en-US" altLang="ko-KR" sz="2300" dirty="0">
                <a:latin typeface="Garamond Premr Pro" panose="02020402060506020403" pitchFamily="18" charset="0"/>
              </a:rPr>
              <a:t> curves tend to become more vertical as the detail in the image increases.</a:t>
            </a:r>
          </a:p>
          <a:p>
            <a:r>
              <a:rPr lang="en-US" altLang="ko-KR" sz="2300" dirty="0">
                <a:latin typeface="Garamond Premr Pro" panose="02020402060506020403" pitchFamily="18" charset="0"/>
              </a:rPr>
              <a:t>for images with a large amount of detail only a few intensity levels may be needed.</a:t>
            </a:r>
          </a:p>
          <a:p>
            <a:r>
              <a:rPr lang="en-US" altLang="ko-KR" sz="2300" dirty="0">
                <a:latin typeface="Garamond Premr Pro" panose="02020402060506020403" pitchFamily="18" charset="0"/>
              </a:rPr>
              <a:t>fixed value of </a:t>
            </a:r>
            <a:r>
              <a:rPr lang="en-US" altLang="ko-KR" sz="2300" i="1" dirty="0">
                <a:latin typeface="Garamond Premr Pro" panose="02020402060506020403" pitchFamily="18" charset="0"/>
              </a:rPr>
              <a:t>N</a:t>
            </a:r>
            <a:r>
              <a:rPr lang="en-US" altLang="ko-KR" sz="2300" dirty="0">
                <a:latin typeface="Garamond Premr Pro" panose="02020402060506020403" pitchFamily="18" charset="0"/>
              </a:rPr>
              <a:t>, the perceived quality for this type of image is nearly independent of the number of intensity levels used</a:t>
            </a:r>
          </a:p>
          <a:p>
            <a:r>
              <a:rPr lang="en-US" altLang="ko-KR" sz="2300" dirty="0">
                <a:latin typeface="Garamond Premr Pro" panose="02020402060506020403" pitchFamily="18" charset="0"/>
              </a:rPr>
              <a:t>decrease in k tends to increase the apparent contrast, a visual effect that humans often perceive as improved quality in an image.</a:t>
            </a:r>
          </a:p>
        </p:txBody>
      </p:sp>
    </p:spTree>
    <p:extLst>
      <p:ext uri="{BB962C8B-B14F-4D97-AF65-F5344CB8AC3E}">
        <p14:creationId xmlns:p14="http://schemas.microsoft.com/office/powerpoint/2010/main" val="126608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2.4.4 Image Interpolation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22</a:t>
            </a:fld>
            <a:endParaRPr lang="ko-KR" altLang="en-US"/>
          </a:p>
        </p:txBody>
      </p:sp>
      <p:sp>
        <p:nvSpPr>
          <p:cNvPr id="10" name="내용 개체 틀 2">
            <a:extLst>
              <a:ext uri="{FF2B5EF4-FFF2-40B4-BE49-F238E27FC236}">
                <a16:creationId xmlns:a16="http://schemas.microsoft.com/office/drawing/2014/main" id="{087E6B30-55A3-4277-A161-91CFA012163C}"/>
              </a:ext>
            </a:extLst>
          </p:cNvPr>
          <p:cNvSpPr>
            <a:spLocks noGrp="1"/>
          </p:cNvSpPr>
          <p:nvPr>
            <p:ph idx="1"/>
          </p:nvPr>
        </p:nvSpPr>
        <p:spPr>
          <a:xfrm>
            <a:off x="628650" y="1328057"/>
            <a:ext cx="7886700" cy="4848906"/>
          </a:xfrm>
        </p:spPr>
        <p:txBody>
          <a:bodyPr anchor="ctr">
            <a:normAutofit/>
          </a:bodyPr>
          <a:lstStyle/>
          <a:p>
            <a:r>
              <a:rPr lang="en-US" altLang="ko-KR" sz="2500" b="1" i="1" dirty="0">
                <a:solidFill>
                  <a:schemeClr val="accent1"/>
                </a:solidFill>
                <a:latin typeface="Garamond Premr Pro" panose="02020402060506020403" pitchFamily="18" charset="0"/>
              </a:rPr>
              <a:t>Interpolation</a:t>
            </a:r>
            <a:r>
              <a:rPr lang="en-US" altLang="ko-KR" sz="2500" dirty="0">
                <a:latin typeface="Garamond Premr Pro" panose="02020402060506020403" pitchFamily="18" charset="0"/>
              </a:rPr>
              <a:t> </a:t>
            </a:r>
          </a:p>
          <a:p>
            <a:pPr lvl="1"/>
            <a:r>
              <a:rPr lang="en-US" altLang="ko-KR" sz="2100" dirty="0">
                <a:latin typeface="Garamond Premr Pro" panose="02020402060506020403" pitchFamily="18" charset="0"/>
              </a:rPr>
              <a:t>a basic tool used extensively in tasks such as zooming, shrinking, rotating, and geometric corrections.</a:t>
            </a:r>
          </a:p>
          <a:p>
            <a:pPr lvl="1"/>
            <a:r>
              <a:rPr lang="en-US" altLang="ko-KR" sz="2100" dirty="0">
                <a:latin typeface="Garamond Premr Pro" panose="02020402060506020403" pitchFamily="18" charset="0"/>
              </a:rPr>
              <a:t>Apply it to image resizing (shrinking and zooming), which are basically </a:t>
            </a:r>
            <a:r>
              <a:rPr lang="en-US" altLang="ko-KR" sz="2100" i="1" dirty="0">
                <a:solidFill>
                  <a:schemeClr val="accent1"/>
                </a:solidFill>
                <a:latin typeface="Garamond Premr Pro" panose="02020402060506020403" pitchFamily="18" charset="0"/>
              </a:rPr>
              <a:t>image resampling methods</a:t>
            </a:r>
            <a:r>
              <a:rPr lang="en-US" altLang="ko-KR" sz="2100" dirty="0">
                <a:latin typeface="Garamond Premr Pro" panose="02020402060506020403" pitchFamily="18" charset="0"/>
              </a:rPr>
              <a:t>.</a:t>
            </a:r>
          </a:p>
          <a:p>
            <a:pPr lvl="1"/>
            <a:r>
              <a:rPr lang="en-US" altLang="ko-KR" sz="2100" dirty="0">
                <a:latin typeface="Garamond Premr Pro" panose="02020402060506020403" pitchFamily="18" charset="0"/>
              </a:rPr>
              <a:t>The process of using known data to estimate values at unknown locations.</a:t>
            </a:r>
          </a:p>
          <a:p>
            <a:pPr lvl="1"/>
            <a:r>
              <a:rPr lang="en-US" altLang="ko-KR" sz="2100" dirty="0">
                <a:latin typeface="Garamond Premr Pro" panose="02020402060506020403" pitchFamily="18" charset="0"/>
              </a:rPr>
              <a:t>A simple way to visualize zooming is to create an imaginary grid with the same pixel spacing as the original, and then shrink it so that it fits exactly over the original image .</a:t>
            </a:r>
          </a:p>
        </p:txBody>
      </p:sp>
    </p:spTree>
    <p:extLst>
      <p:ext uri="{BB962C8B-B14F-4D97-AF65-F5344CB8AC3E}">
        <p14:creationId xmlns:p14="http://schemas.microsoft.com/office/powerpoint/2010/main" val="158159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2DC0662C-3EEF-44C3-A5F7-B71487AC7459}"/>
              </a:ext>
            </a:extLst>
          </p:cNvPr>
          <p:cNvPicPr>
            <a:picLocks noChangeAspect="1"/>
          </p:cNvPicPr>
          <p:nvPr/>
        </p:nvPicPr>
        <p:blipFill>
          <a:blip r:embed="rId2"/>
          <a:stretch>
            <a:fillRect/>
          </a:stretch>
        </p:blipFill>
        <p:spPr>
          <a:xfrm>
            <a:off x="5214397" y="4016041"/>
            <a:ext cx="3812796" cy="2424767"/>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2.4.4 Image Interpolation</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23</a:t>
            </a:fld>
            <a:endParaRPr lang="ko-KR" altLang="en-US"/>
          </a:p>
        </p:txBody>
      </p:sp>
      <mc:AlternateContent xmlns:mc="http://schemas.openxmlformats.org/markup-compatibility/2006" xmlns:a14="http://schemas.microsoft.com/office/drawing/2010/main">
        <mc:Choice Requires="a14">
          <p:sp>
            <p:nvSpPr>
              <p:cNvPr id="6" name="내용 개체 틀 5">
                <a:extLst>
                  <a:ext uri="{FF2B5EF4-FFF2-40B4-BE49-F238E27FC236}">
                    <a16:creationId xmlns:a16="http://schemas.microsoft.com/office/drawing/2014/main" id="{4B9FA09F-D6E1-482E-80EE-0574763519BB}"/>
                  </a:ext>
                </a:extLst>
              </p:cNvPr>
              <p:cNvSpPr>
                <a:spLocks noGrp="1"/>
              </p:cNvSpPr>
              <p:nvPr>
                <p:ph idx="1"/>
              </p:nvPr>
            </p:nvSpPr>
            <p:spPr>
              <a:xfrm>
                <a:off x="388019" y="1557678"/>
                <a:ext cx="5339013" cy="4351338"/>
              </a:xfrm>
            </p:spPr>
            <p:txBody>
              <a:bodyPr>
                <a:normAutofit/>
              </a:bodyPr>
              <a:lstStyle/>
              <a:p>
                <a:r>
                  <a:rPr lang="en-US" altLang="ko-KR" sz="2500" i="1" dirty="0">
                    <a:solidFill>
                      <a:schemeClr val="accent1"/>
                    </a:solidFill>
                    <a:latin typeface="Garamond Premr Pro" panose="02020402060506020403" pitchFamily="18" charset="0"/>
                  </a:rPr>
                  <a:t>bilinear interpolation</a:t>
                </a:r>
              </a:p>
              <a:p>
                <a:pPr lvl="1"/>
                <a:r>
                  <a:rPr lang="en-US" altLang="ko-KR" sz="2100" dirty="0">
                    <a:latin typeface="Garamond Premr Pro" panose="02020402060506020403" pitchFamily="18" charset="0"/>
                  </a:rPr>
                  <a:t>use the four nearest neighbors to estimate the intensity at a given location.</a:t>
                </a:r>
              </a:p>
              <a:p>
                <a:pPr lvl="1"/>
                <a14:m>
                  <m:oMath xmlns:m="http://schemas.openxmlformats.org/officeDocument/2006/math">
                    <m:r>
                      <a:rPr lang="en-US" altLang="ko-KR" sz="2100" b="0" i="1" smtClean="0">
                        <a:latin typeface="Cambria Math" panose="02040503050406030204" pitchFamily="18" charset="0"/>
                      </a:rPr>
                      <m:t>𝑣</m:t>
                    </m:r>
                    <m:d>
                      <m:dPr>
                        <m:ctrlPr>
                          <a:rPr lang="en-US" altLang="ko-KR" sz="2100" b="0" i="1" smtClean="0">
                            <a:latin typeface="Cambria Math" panose="02040503050406030204" pitchFamily="18" charset="0"/>
                          </a:rPr>
                        </m:ctrlPr>
                      </m:dPr>
                      <m:e>
                        <m:r>
                          <a:rPr lang="en-US" altLang="ko-KR" sz="2100" b="0" i="1" smtClean="0">
                            <a:latin typeface="Cambria Math" panose="02040503050406030204" pitchFamily="18" charset="0"/>
                          </a:rPr>
                          <m:t>𝑥</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𝑦</m:t>
                        </m:r>
                      </m:e>
                    </m:d>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𝑎𝑥</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𝑏𝑦</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𝑐𝑥𝑦</m:t>
                    </m:r>
                    <m:r>
                      <a:rPr lang="en-US" altLang="ko-KR" sz="2100" b="0" i="1" smtClean="0">
                        <a:latin typeface="Cambria Math" panose="02040503050406030204" pitchFamily="18" charset="0"/>
                      </a:rPr>
                      <m:t>+</m:t>
                    </m:r>
                    <m:r>
                      <a:rPr lang="en-US" altLang="ko-KR" sz="2100" b="0" i="1" smtClean="0">
                        <a:latin typeface="Cambria Math" panose="02040503050406030204" pitchFamily="18" charset="0"/>
                      </a:rPr>
                      <m:t>𝑑</m:t>
                    </m:r>
                  </m:oMath>
                </a14:m>
                <a:endParaRPr lang="en-US" altLang="ko-KR" sz="2100" b="0" dirty="0">
                  <a:latin typeface="Garamond Premr Pro" panose="02020402060506020403" pitchFamily="18" charset="0"/>
                </a:endParaRPr>
              </a:p>
              <a:p>
                <a:pPr lvl="1"/>
                <a:endParaRPr lang="en-US" altLang="ko-KR" sz="2100" dirty="0">
                  <a:latin typeface="Garamond Premr Pro" panose="02020402060506020403" pitchFamily="18" charset="0"/>
                </a:endParaRPr>
              </a:p>
              <a:p>
                <a:r>
                  <a:rPr lang="en-US" altLang="ko-KR" sz="2500" i="1" dirty="0">
                    <a:solidFill>
                      <a:schemeClr val="accent1"/>
                    </a:solidFill>
                    <a:latin typeface="Garamond Premr Pro" panose="02020402060506020403" pitchFamily="18" charset="0"/>
                  </a:rPr>
                  <a:t>bicubic interpolation</a:t>
                </a:r>
              </a:p>
              <a:p>
                <a:pPr lvl="1"/>
                <a:r>
                  <a:rPr lang="en-US" altLang="ko-KR" sz="2100" dirty="0">
                    <a:latin typeface="Garamond Premr Pro" panose="02020402060506020403" pitchFamily="18" charset="0"/>
                  </a:rPr>
                  <a:t>involves the 16 nearest neighbors of a point</a:t>
                </a:r>
              </a:p>
            </p:txBody>
          </p:sp>
        </mc:Choice>
        <mc:Fallback xmlns="">
          <p:sp>
            <p:nvSpPr>
              <p:cNvPr id="6" name="내용 개체 틀 5">
                <a:extLst>
                  <a:ext uri="{FF2B5EF4-FFF2-40B4-BE49-F238E27FC236}">
                    <a16:creationId xmlns:a16="http://schemas.microsoft.com/office/drawing/2014/main" id="{4B9FA09F-D6E1-482E-80EE-0574763519BB}"/>
                  </a:ext>
                </a:extLst>
              </p:cNvPr>
              <p:cNvSpPr>
                <a:spLocks noGrp="1" noRot="1" noChangeAspect="1" noMove="1" noResize="1" noEditPoints="1" noAdjustHandles="1" noChangeArrowheads="1" noChangeShapeType="1" noTextEdit="1"/>
              </p:cNvSpPr>
              <p:nvPr>
                <p:ph idx="1"/>
              </p:nvPr>
            </p:nvSpPr>
            <p:spPr>
              <a:xfrm>
                <a:off x="388019" y="1557678"/>
                <a:ext cx="5339013" cy="4351338"/>
              </a:xfrm>
              <a:blipFill>
                <a:blip r:embed="rId4"/>
                <a:stretch>
                  <a:fillRect l="-1714" t="-2384"/>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4AC10B03-BF52-48B3-8B91-D3E9564D38A4}"/>
              </a:ext>
            </a:extLst>
          </p:cNvPr>
          <p:cNvPicPr>
            <a:picLocks noChangeAspect="1"/>
          </p:cNvPicPr>
          <p:nvPr/>
        </p:nvPicPr>
        <p:blipFill>
          <a:blip r:embed="rId5"/>
          <a:stretch>
            <a:fillRect/>
          </a:stretch>
        </p:blipFill>
        <p:spPr>
          <a:xfrm>
            <a:off x="1099964" y="4372897"/>
            <a:ext cx="2543520" cy="802567"/>
          </a:xfrm>
          <a:prstGeom prst="rect">
            <a:avLst/>
          </a:prstGeom>
        </p:spPr>
      </p:pic>
      <p:pic>
        <p:nvPicPr>
          <p:cNvPr id="7" name="그림 6">
            <a:extLst>
              <a:ext uri="{FF2B5EF4-FFF2-40B4-BE49-F238E27FC236}">
                <a16:creationId xmlns:a16="http://schemas.microsoft.com/office/drawing/2014/main" id="{B444EA85-93C8-49E2-9D30-7AADAF3FE0DA}"/>
              </a:ext>
            </a:extLst>
          </p:cNvPr>
          <p:cNvPicPr>
            <a:picLocks noChangeAspect="1"/>
          </p:cNvPicPr>
          <p:nvPr/>
        </p:nvPicPr>
        <p:blipFill>
          <a:blip r:embed="rId6"/>
          <a:stretch>
            <a:fillRect/>
          </a:stretch>
        </p:blipFill>
        <p:spPr>
          <a:xfrm>
            <a:off x="6041356" y="1256391"/>
            <a:ext cx="2714625" cy="2600325"/>
          </a:xfrm>
          <a:prstGeom prst="rect">
            <a:avLst/>
          </a:prstGeom>
        </p:spPr>
      </p:pic>
    </p:spTree>
    <p:extLst>
      <p:ext uri="{BB962C8B-B14F-4D97-AF65-F5344CB8AC3E}">
        <p14:creationId xmlns:p14="http://schemas.microsoft.com/office/powerpoint/2010/main" val="51184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1892422"/>
            <a:ext cx="9144000" cy="31763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2968284"/>
            <a:ext cx="7886700" cy="921432"/>
          </a:xfrm>
        </p:spPr>
        <p:txBody>
          <a:bodyPr>
            <a:normAutofit fontScale="90000"/>
          </a:bodyPr>
          <a:lstStyle/>
          <a:p>
            <a:pPr algn="ctr"/>
            <a:r>
              <a:rPr lang="en-US" altLang="ko-KR" sz="6000" b="1" dirty="0">
                <a:latin typeface="Garamond Premr Pro" panose="02020402060506020403" pitchFamily="18" charset="0"/>
              </a:rPr>
              <a:t>Thank you</a:t>
            </a:r>
            <a:endParaRPr lang="ko-KR" altLang="en-US" sz="60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24</a:t>
            </a:fld>
            <a:endParaRPr lang="ko-KR" altLang="en-US"/>
          </a:p>
        </p:txBody>
      </p:sp>
    </p:spTree>
    <p:extLst>
      <p:ext uri="{BB962C8B-B14F-4D97-AF65-F5344CB8AC3E}">
        <p14:creationId xmlns:p14="http://schemas.microsoft.com/office/powerpoint/2010/main" val="271159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E369FE5-0D35-4AC6-8DD8-967208064D9E}"/>
              </a:ext>
            </a:extLst>
          </p:cNvPr>
          <p:cNvPicPr>
            <a:picLocks noChangeAspect="1"/>
          </p:cNvPicPr>
          <p:nvPr/>
        </p:nvPicPr>
        <p:blipFill>
          <a:blip r:embed="rId2"/>
          <a:stretch>
            <a:fillRect/>
          </a:stretch>
        </p:blipFill>
        <p:spPr>
          <a:xfrm>
            <a:off x="56066" y="1851783"/>
            <a:ext cx="3685754" cy="3763127"/>
          </a:xfrm>
          <a:prstGeom prst="rect">
            <a:avLst/>
          </a:prstGeom>
        </p:spPr>
      </p:pic>
      <p:sp>
        <p:nvSpPr>
          <p:cNvPr id="3" name="내용 개체 틀 2">
            <a:extLst>
              <a:ext uri="{FF2B5EF4-FFF2-40B4-BE49-F238E27FC236}">
                <a16:creationId xmlns:a16="http://schemas.microsoft.com/office/drawing/2014/main" id="{6AD7C9F4-D377-427D-B540-F841BD42944A}"/>
              </a:ext>
            </a:extLst>
          </p:cNvPr>
          <p:cNvSpPr>
            <a:spLocks noGrp="1"/>
          </p:cNvSpPr>
          <p:nvPr>
            <p:ph idx="1"/>
          </p:nvPr>
        </p:nvSpPr>
        <p:spPr>
          <a:xfrm>
            <a:off x="3501190" y="1256391"/>
            <a:ext cx="5014160" cy="4920572"/>
          </a:xfrm>
        </p:spPr>
        <p:txBody>
          <a:bodyPr anchor="ctr">
            <a:normAutofit/>
          </a:bodyPr>
          <a:lstStyle/>
          <a:p>
            <a:r>
              <a:rPr lang="en-US" altLang="ko-KR" sz="2700" dirty="0">
                <a:latin typeface="Garamond Premr Pro" panose="02020402060506020403" pitchFamily="18" charset="0"/>
              </a:rPr>
              <a:t>Three membranes enclose the eye: the cornea and sclera outer cover; the choroid; and the retina.</a:t>
            </a:r>
          </a:p>
          <a:p>
            <a:endParaRPr lang="en-US" altLang="ko-KR" sz="2700" dirty="0">
              <a:latin typeface="Garamond Premr Pro" panose="02020402060506020403" pitchFamily="18" charset="0"/>
            </a:endParaRPr>
          </a:p>
          <a:p>
            <a:r>
              <a:rPr lang="en-US" altLang="ko-KR" sz="2700" b="1" dirty="0">
                <a:latin typeface="Garamond Premr Pro" panose="02020402060506020403" pitchFamily="18" charset="0"/>
              </a:rPr>
              <a:t>Retina</a:t>
            </a:r>
          </a:p>
          <a:p>
            <a:pPr lvl="1"/>
            <a:r>
              <a:rPr lang="en-US" altLang="ko-KR" sz="2300" dirty="0">
                <a:latin typeface="Garamond Premr Pro" panose="02020402060506020403" pitchFamily="18" charset="0"/>
              </a:rPr>
              <a:t>The innermost membrane of the eye.</a:t>
            </a:r>
          </a:p>
          <a:p>
            <a:pPr lvl="1"/>
            <a:r>
              <a:rPr lang="en-US" altLang="ko-KR" sz="2300" dirty="0">
                <a:latin typeface="Garamond Premr Pro" panose="02020402060506020403" pitchFamily="18" charset="0"/>
              </a:rPr>
              <a:t>Light from an object outside the eye is imaged on the retina.</a:t>
            </a:r>
          </a:p>
          <a:p>
            <a:pPr lvl="1"/>
            <a:r>
              <a:rPr lang="en-US" altLang="ko-KR" sz="2300" dirty="0">
                <a:latin typeface="Garamond Premr Pro" panose="02020402060506020403" pitchFamily="18" charset="0"/>
              </a:rPr>
              <a:t>Pattern vision is afforded by the distribution of discrete light </a:t>
            </a:r>
            <a:r>
              <a:rPr lang="en-US" altLang="ko-KR" sz="2300" u="sng" dirty="0">
                <a:solidFill>
                  <a:schemeClr val="accent1"/>
                </a:solidFill>
                <a:latin typeface="Garamond Premr Pro" panose="02020402060506020403" pitchFamily="18" charset="0"/>
              </a:rPr>
              <a:t>receptors</a:t>
            </a:r>
            <a:r>
              <a:rPr lang="en-US" altLang="ko-KR" sz="2300" dirty="0">
                <a:latin typeface="Garamond Premr Pro" panose="02020402060506020403" pitchFamily="18" charset="0"/>
              </a:rPr>
              <a:t> over the surface of the retina.</a:t>
            </a:r>
            <a:endParaRPr lang="ko-KR" altLang="en-US" sz="2300" dirty="0">
              <a:latin typeface="Garamond Premr Pro" panose="02020402060506020403" pitchFamily="18" charset="0"/>
            </a:endParaRPr>
          </a:p>
        </p:txBody>
      </p:sp>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2.1.1 Structure of the Human eye</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3</a:t>
            </a:fld>
            <a:endParaRPr lang="ko-KR" altLang="en-US"/>
          </a:p>
        </p:txBody>
      </p:sp>
      <p:sp>
        <p:nvSpPr>
          <p:cNvPr id="7" name="직사각형 6">
            <a:extLst>
              <a:ext uri="{FF2B5EF4-FFF2-40B4-BE49-F238E27FC236}">
                <a16:creationId xmlns:a16="http://schemas.microsoft.com/office/drawing/2014/main" id="{52301B6E-CDBA-45CF-B9E1-AAD055A6C3AC}"/>
              </a:ext>
            </a:extLst>
          </p:cNvPr>
          <p:cNvSpPr/>
          <p:nvPr/>
        </p:nvSpPr>
        <p:spPr>
          <a:xfrm>
            <a:off x="1106905" y="3958389"/>
            <a:ext cx="436145" cy="32485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dirty="0"/>
          </a:p>
        </p:txBody>
      </p:sp>
    </p:spTree>
    <p:extLst>
      <p:ext uri="{BB962C8B-B14F-4D97-AF65-F5344CB8AC3E}">
        <p14:creationId xmlns:p14="http://schemas.microsoft.com/office/powerpoint/2010/main" val="158225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97C9CE7D-C73F-45A9-9474-949584C44286}"/>
              </a:ext>
            </a:extLst>
          </p:cNvPr>
          <p:cNvPicPr>
            <a:picLocks noChangeAspect="1"/>
          </p:cNvPicPr>
          <p:nvPr/>
        </p:nvPicPr>
        <p:blipFill>
          <a:blip r:embed="rId2"/>
          <a:stretch>
            <a:fillRect/>
          </a:stretch>
        </p:blipFill>
        <p:spPr>
          <a:xfrm>
            <a:off x="1144358" y="4235736"/>
            <a:ext cx="5712284" cy="2622264"/>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4</a:t>
            </a:fld>
            <a:endParaRPr lang="ko-KR" altLang="en-US"/>
          </a:p>
        </p:txBody>
      </p:sp>
      <p:sp>
        <p:nvSpPr>
          <p:cNvPr id="10" name="내용 개체 틀 2">
            <a:extLst>
              <a:ext uri="{FF2B5EF4-FFF2-40B4-BE49-F238E27FC236}">
                <a16:creationId xmlns:a16="http://schemas.microsoft.com/office/drawing/2014/main" id="{73BFE992-D002-4B2B-97FD-2237DB301C2A}"/>
              </a:ext>
            </a:extLst>
          </p:cNvPr>
          <p:cNvSpPr>
            <a:spLocks noGrp="1"/>
          </p:cNvSpPr>
          <p:nvPr>
            <p:ph idx="1"/>
          </p:nvPr>
        </p:nvSpPr>
        <p:spPr>
          <a:xfrm>
            <a:off x="242371" y="1213528"/>
            <a:ext cx="8659258" cy="2985836"/>
          </a:xfrm>
        </p:spPr>
        <p:txBody>
          <a:bodyPr anchor="ctr">
            <a:normAutofit/>
          </a:bodyPr>
          <a:lstStyle/>
          <a:p>
            <a:r>
              <a:rPr lang="en-US" altLang="ko-KR" sz="2500" b="1" dirty="0">
                <a:latin typeface="Garamond Premr Pro" panose="02020402060506020403" pitchFamily="18" charset="0"/>
              </a:rPr>
              <a:t>Retina - Receptors</a:t>
            </a:r>
          </a:p>
          <a:p>
            <a:pPr lvl="1"/>
            <a:r>
              <a:rPr lang="en-US" altLang="ko-KR" sz="2100" dirty="0">
                <a:latin typeface="Garamond Premr Pro" panose="02020402060506020403" pitchFamily="18" charset="0"/>
              </a:rPr>
              <a:t>There are two classes of receptors: cones and rods.</a:t>
            </a:r>
          </a:p>
          <a:p>
            <a:pPr lvl="1"/>
            <a:r>
              <a:rPr lang="en-US" altLang="ko-KR" sz="2100" b="1" i="1" dirty="0">
                <a:solidFill>
                  <a:schemeClr val="accent1"/>
                </a:solidFill>
                <a:latin typeface="Garamond Premr Pro" panose="02020402060506020403" pitchFamily="18" charset="0"/>
              </a:rPr>
              <a:t>Cones</a:t>
            </a:r>
            <a:r>
              <a:rPr lang="en-US" altLang="ko-KR" sz="2100" dirty="0">
                <a:latin typeface="Garamond Premr Pro" panose="02020402060506020403" pitchFamily="18" charset="0"/>
              </a:rPr>
              <a:t> : located in the central portion of the retina (-called the fovea). 	Highly sensitive to </a:t>
            </a:r>
            <a:r>
              <a:rPr lang="en-US" altLang="ko-KR" sz="2100" u="sng" dirty="0">
                <a:latin typeface="Garamond Premr Pro" panose="02020402060506020403" pitchFamily="18" charset="0"/>
              </a:rPr>
              <a:t>color</a:t>
            </a:r>
            <a:r>
              <a:rPr lang="en-US" altLang="ko-KR" sz="2100" dirty="0">
                <a:latin typeface="Garamond Premr Pro" panose="02020402060506020403" pitchFamily="18" charset="0"/>
              </a:rPr>
              <a:t>. Humans can resolve fine details.</a:t>
            </a:r>
          </a:p>
          <a:p>
            <a:pPr marL="457200" lvl="1" indent="0">
              <a:buNone/>
            </a:pPr>
            <a:r>
              <a:rPr lang="en-US" altLang="ko-KR" sz="2100" dirty="0">
                <a:latin typeface="Garamond Premr Pro" panose="02020402060506020403" pitchFamily="18" charset="0"/>
              </a:rPr>
              <a:t>	Cone vision is called </a:t>
            </a:r>
            <a:r>
              <a:rPr lang="en-US" altLang="ko-KR" sz="2100" u="sng" dirty="0">
                <a:latin typeface="Garamond Premr Pro" panose="02020402060506020403" pitchFamily="18" charset="0"/>
              </a:rPr>
              <a:t>photopic</a:t>
            </a:r>
            <a:r>
              <a:rPr lang="en-US" altLang="ko-KR" sz="2100" dirty="0">
                <a:latin typeface="Garamond Premr Pro" panose="02020402060506020403" pitchFamily="18" charset="0"/>
              </a:rPr>
              <a:t> or bright-light vision.</a:t>
            </a:r>
          </a:p>
          <a:p>
            <a:pPr lvl="1"/>
            <a:r>
              <a:rPr lang="en-US" altLang="ko-KR" sz="2100" b="1" i="1" dirty="0">
                <a:solidFill>
                  <a:schemeClr val="accent1"/>
                </a:solidFill>
                <a:latin typeface="Garamond Premr Pro" panose="02020402060506020403" pitchFamily="18" charset="0"/>
              </a:rPr>
              <a:t>Rods</a:t>
            </a:r>
            <a:r>
              <a:rPr lang="en-US" altLang="ko-KR" sz="2100" dirty="0">
                <a:solidFill>
                  <a:schemeClr val="accent1"/>
                </a:solidFill>
                <a:latin typeface="Garamond Premr Pro" panose="02020402060506020403" pitchFamily="18" charset="0"/>
              </a:rPr>
              <a:t> </a:t>
            </a:r>
            <a:r>
              <a:rPr lang="en-US" altLang="ko-KR" sz="2100" dirty="0">
                <a:latin typeface="Garamond Premr Pro" panose="02020402060506020403" pitchFamily="18" charset="0"/>
              </a:rPr>
              <a:t>: serve to give a general, overall picture of the field of view.       	Not involved in color vision and are sensitive to </a:t>
            </a:r>
            <a:r>
              <a:rPr lang="en-US" altLang="ko-KR" sz="2100" u="sng" dirty="0">
                <a:latin typeface="Garamond Premr Pro" panose="02020402060506020403" pitchFamily="18" charset="0"/>
              </a:rPr>
              <a:t>low levels of illumination</a:t>
            </a:r>
            <a:r>
              <a:rPr lang="en-US" altLang="ko-KR" sz="2100" dirty="0">
                <a:latin typeface="Garamond Premr Pro" panose="02020402060506020403" pitchFamily="18" charset="0"/>
              </a:rPr>
              <a:t>.</a:t>
            </a:r>
          </a:p>
          <a:p>
            <a:pPr marL="457200" lvl="1" indent="0">
              <a:buNone/>
            </a:pPr>
            <a:r>
              <a:rPr lang="en-US" altLang="ko-KR" sz="2100" dirty="0">
                <a:latin typeface="Garamond Premr Pro" panose="02020402060506020403" pitchFamily="18" charset="0"/>
              </a:rPr>
              <a:t>	Rod vision is known as </a:t>
            </a:r>
            <a:r>
              <a:rPr lang="en-US" altLang="ko-KR" sz="2100" u="sng" dirty="0">
                <a:latin typeface="Garamond Premr Pro" panose="02020402060506020403" pitchFamily="18" charset="0"/>
              </a:rPr>
              <a:t>scotopic</a:t>
            </a:r>
            <a:r>
              <a:rPr lang="en-US" altLang="ko-KR" sz="2100" dirty="0">
                <a:latin typeface="Garamond Premr Pro" panose="02020402060506020403" pitchFamily="18" charset="0"/>
              </a:rPr>
              <a:t> or dim-light vision.</a:t>
            </a:r>
          </a:p>
        </p:txBody>
      </p:sp>
      <p:sp>
        <p:nvSpPr>
          <p:cNvPr id="12" name="제목 1">
            <a:extLst>
              <a:ext uri="{FF2B5EF4-FFF2-40B4-BE49-F238E27FC236}">
                <a16:creationId xmlns:a16="http://schemas.microsoft.com/office/drawing/2014/main" id="{202F9ED5-27AD-40F9-80BB-F60EDDFB3E40}"/>
              </a:ext>
            </a:extLst>
          </p:cNvPr>
          <p:cNvSpPr>
            <a:spLocks noGrp="1"/>
          </p:cNvSpPr>
          <p:nvPr>
            <p:ph type="title"/>
          </p:nvPr>
        </p:nvSpPr>
        <p:spPr>
          <a:xfrm>
            <a:off x="628650" y="146048"/>
            <a:ext cx="7886700" cy="921432"/>
          </a:xfrm>
        </p:spPr>
        <p:txBody>
          <a:bodyPr>
            <a:normAutofit/>
          </a:bodyPr>
          <a:lstStyle/>
          <a:p>
            <a:pPr algn="ctr"/>
            <a:r>
              <a:rPr lang="en-US" altLang="ko-KR" sz="3600" b="1" dirty="0">
                <a:latin typeface="Garamond Premr Pro" panose="02020402060506020403" pitchFamily="18" charset="0"/>
              </a:rPr>
              <a:t>2.1.1 Structure of the Human eye</a:t>
            </a:r>
            <a:endParaRPr lang="ko-KR" altLang="en-US" sz="3600" b="1" dirty="0">
              <a:latin typeface="Garamond Premr Pro" panose="02020402060506020403" pitchFamily="18" charset="0"/>
            </a:endParaRPr>
          </a:p>
        </p:txBody>
      </p:sp>
    </p:spTree>
    <p:extLst>
      <p:ext uri="{BB962C8B-B14F-4D97-AF65-F5344CB8AC3E}">
        <p14:creationId xmlns:p14="http://schemas.microsoft.com/office/powerpoint/2010/main" val="275983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F0824A23-A044-4138-B82E-AFA9DED8D4CE}"/>
              </a:ext>
            </a:extLst>
          </p:cNvPr>
          <p:cNvPicPr>
            <a:picLocks noChangeAspect="1"/>
          </p:cNvPicPr>
          <p:nvPr/>
        </p:nvPicPr>
        <p:blipFill rotWithShape="1">
          <a:blip r:embed="rId2"/>
          <a:srcRect l="2816" r="6360" b="3835"/>
          <a:stretch/>
        </p:blipFill>
        <p:spPr>
          <a:xfrm>
            <a:off x="907859" y="3971018"/>
            <a:ext cx="2434728" cy="2886982"/>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545679" y="129829"/>
            <a:ext cx="8052642" cy="921432"/>
          </a:xfrm>
        </p:spPr>
        <p:txBody>
          <a:bodyPr>
            <a:normAutofit fontScale="90000"/>
          </a:bodyPr>
          <a:lstStyle/>
          <a:p>
            <a:pPr algn="ctr"/>
            <a:r>
              <a:rPr lang="en-US" altLang="ko-KR" sz="3600" b="1" dirty="0">
                <a:latin typeface="Garamond Premr Pro" panose="02020402060506020403" pitchFamily="18" charset="0"/>
              </a:rPr>
              <a:t>2.1.3 Brightness Adaptation and Discrimination</a:t>
            </a:r>
            <a:endParaRPr lang="ko-KR" altLang="en-US" sz="3600" b="1" dirty="0">
              <a:latin typeface="Garamond Premr Pro" panose="02020402060506020403" pitchFamily="18" charset="0"/>
            </a:endParaRPr>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5</a:t>
            </a:fld>
            <a:endParaRPr lang="ko-KR" altLang="en-US"/>
          </a:p>
        </p:txBody>
      </p:sp>
      <p:sp>
        <p:nvSpPr>
          <p:cNvPr id="10" name="내용 개체 틀 2">
            <a:extLst>
              <a:ext uri="{FF2B5EF4-FFF2-40B4-BE49-F238E27FC236}">
                <a16:creationId xmlns:a16="http://schemas.microsoft.com/office/drawing/2014/main" id="{0A1A045A-C08C-4FF7-8FEF-312D66B02CC2}"/>
              </a:ext>
            </a:extLst>
          </p:cNvPr>
          <p:cNvSpPr>
            <a:spLocks noGrp="1"/>
          </p:cNvSpPr>
          <p:nvPr>
            <p:ph idx="1"/>
          </p:nvPr>
        </p:nvSpPr>
        <p:spPr>
          <a:xfrm>
            <a:off x="628650" y="1328057"/>
            <a:ext cx="7886700" cy="2781235"/>
          </a:xfrm>
        </p:spPr>
        <p:txBody>
          <a:bodyPr anchor="ctr">
            <a:normAutofit lnSpcReduction="10000"/>
          </a:bodyPr>
          <a:lstStyle/>
          <a:p>
            <a:r>
              <a:rPr lang="en-US" altLang="ko-KR" sz="2500" dirty="0">
                <a:latin typeface="Garamond Premr Pro" panose="02020402060506020403" pitchFamily="18" charset="0"/>
              </a:rPr>
              <a:t>Digital images are displayed as a discrete set of </a:t>
            </a:r>
            <a:r>
              <a:rPr lang="en-US" altLang="ko-KR" sz="2500" u="sng" dirty="0">
                <a:latin typeface="Garamond Premr Pro" panose="02020402060506020403" pitchFamily="18" charset="0"/>
              </a:rPr>
              <a:t>intensities</a:t>
            </a:r>
            <a:r>
              <a:rPr lang="en-US" altLang="ko-KR" sz="2500" dirty="0">
                <a:latin typeface="Garamond Premr Pro" panose="02020402060506020403" pitchFamily="18" charset="0"/>
              </a:rPr>
              <a:t>.</a:t>
            </a:r>
          </a:p>
          <a:p>
            <a:r>
              <a:rPr lang="en-US" altLang="ko-KR" sz="2500" i="1" dirty="0">
                <a:solidFill>
                  <a:schemeClr val="accent1"/>
                </a:solidFill>
                <a:latin typeface="Garamond Premr Pro" panose="02020402060506020403" pitchFamily="18" charset="0"/>
              </a:rPr>
              <a:t>Subjective brightness</a:t>
            </a:r>
          </a:p>
          <a:p>
            <a:pPr lvl="1"/>
            <a:r>
              <a:rPr lang="en-US" altLang="ko-KR" sz="2100" dirty="0">
                <a:latin typeface="Garamond Premr Pro" panose="02020402060506020403" pitchFamily="18" charset="0"/>
              </a:rPr>
              <a:t>intensity as perceived by the human visual system.</a:t>
            </a:r>
          </a:p>
          <a:p>
            <a:pPr lvl="1"/>
            <a:r>
              <a:rPr lang="en-US" altLang="ko-KR" sz="2100" dirty="0">
                <a:latin typeface="Garamond Premr Pro" panose="02020402060506020403" pitchFamily="18" charset="0"/>
              </a:rPr>
              <a:t>logarithmic function of the light intensity incident on the eye</a:t>
            </a:r>
          </a:p>
          <a:p>
            <a:pPr lvl="1"/>
            <a:r>
              <a:rPr lang="en-US" altLang="ko-KR" sz="2100" dirty="0">
                <a:latin typeface="Garamond Premr Pro" panose="02020402060506020403" pitchFamily="18" charset="0"/>
              </a:rPr>
              <a:t>the visual system cannot operate over Adaptation range simultaneously.</a:t>
            </a:r>
          </a:p>
          <a:p>
            <a:pPr lvl="1"/>
            <a:r>
              <a:rPr lang="en-US" altLang="ko-KR" sz="2100" dirty="0">
                <a:latin typeface="Garamond Premr Pro" panose="02020402060506020403" pitchFamily="18" charset="0"/>
              </a:rPr>
              <a:t>Rather, it accomplishes this large variation by changing its overall sensitivity, a phenomenon known as </a:t>
            </a:r>
            <a:r>
              <a:rPr lang="en-US" altLang="ko-KR" sz="2100" i="1" dirty="0">
                <a:solidFill>
                  <a:schemeClr val="accent1"/>
                </a:solidFill>
                <a:latin typeface="Garamond Premr Pro" panose="02020402060506020403" pitchFamily="18" charset="0"/>
              </a:rPr>
              <a:t>brightness adaptation.</a:t>
            </a:r>
          </a:p>
        </p:txBody>
      </p:sp>
      <p:sp>
        <p:nvSpPr>
          <p:cNvPr id="11" name="내용 개체 틀 2">
            <a:extLst>
              <a:ext uri="{FF2B5EF4-FFF2-40B4-BE49-F238E27FC236}">
                <a16:creationId xmlns:a16="http://schemas.microsoft.com/office/drawing/2014/main" id="{63422DB0-636C-444E-8142-3168F9CD7ADF}"/>
              </a:ext>
            </a:extLst>
          </p:cNvPr>
          <p:cNvSpPr txBox="1">
            <a:spLocks/>
          </p:cNvSpPr>
          <p:nvPr/>
        </p:nvSpPr>
        <p:spPr>
          <a:xfrm>
            <a:off x="2935394" y="4189332"/>
            <a:ext cx="5732042" cy="2167019"/>
          </a:xfrm>
          <a:prstGeom prst="rect">
            <a:avLst/>
          </a:prstGeom>
        </p:spPr>
        <p:txBody>
          <a:bodyPr vert="horz" lIns="91440" tIns="45720" rIns="91440" bIns="45720" rtlCol="0" anchor="ctr">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2100" i="1" dirty="0">
                <a:latin typeface="Garamond Premr Pro" panose="02020402060506020403" pitchFamily="18" charset="0"/>
              </a:rPr>
              <a:t>Ba :  </a:t>
            </a:r>
            <a:r>
              <a:rPr lang="en-US" altLang="ko-KR" sz="2100" dirty="0">
                <a:latin typeface="Garamond Premr Pro" panose="02020402060506020403" pitchFamily="18" charset="0"/>
              </a:rPr>
              <a:t>the current sensitivity level of the visual system - </a:t>
            </a:r>
            <a:r>
              <a:rPr lang="en-US" altLang="ko-KR" sz="2100" i="1" dirty="0">
                <a:latin typeface="Garamond Premr Pro" panose="02020402060506020403" pitchFamily="18" charset="0"/>
              </a:rPr>
              <a:t>brightness adaptation level.</a:t>
            </a:r>
          </a:p>
          <a:p>
            <a:pPr lvl="1"/>
            <a:r>
              <a:rPr lang="en-US" altLang="ko-KR" sz="2100" i="1" dirty="0">
                <a:latin typeface="Garamond Premr Pro" panose="02020402060506020403" pitchFamily="18" charset="0"/>
              </a:rPr>
              <a:t>The short intersecting curve  </a:t>
            </a:r>
            <a:r>
              <a:rPr lang="en-US" altLang="ko-KR" sz="2100" dirty="0">
                <a:latin typeface="Garamond Premr Pro" panose="02020402060506020403" pitchFamily="18" charset="0"/>
              </a:rPr>
              <a:t>: the range of subjective brightness that the eye can perceive when adapted to this level. </a:t>
            </a:r>
          </a:p>
          <a:p>
            <a:pPr lvl="1"/>
            <a:r>
              <a:rPr lang="en-US" altLang="ko-KR" sz="2100" i="1" dirty="0">
                <a:latin typeface="Garamond Premr Pro" panose="02020402060506020403" pitchFamily="18" charset="0"/>
              </a:rPr>
              <a:t>Bb : </a:t>
            </a:r>
            <a:r>
              <a:rPr lang="en-US" altLang="ko-KR" sz="2100" dirty="0">
                <a:latin typeface="Garamond Premr Pro" panose="02020402060506020403" pitchFamily="18" charset="0"/>
              </a:rPr>
              <a:t>In the range below the intersecting curve, all stimuli are perceived as indistinguishable blacks.</a:t>
            </a:r>
            <a:endParaRPr lang="en-US" altLang="ko-KR" sz="2100" i="1" dirty="0">
              <a:latin typeface="Garamond Premr Pro" panose="02020402060506020403" pitchFamily="18" charset="0"/>
            </a:endParaRPr>
          </a:p>
        </p:txBody>
      </p:sp>
      <p:sp>
        <p:nvSpPr>
          <p:cNvPr id="12" name="직사각형 11">
            <a:extLst>
              <a:ext uri="{FF2B5EF4-FFF2-40B4-BE49-F238E27FC236}">
                <a16:creationId xmlns:a16="http://schemas.microsoft.com/office/drawing/2014/main" id="{AD2F2D56-8C3C-421E-A1E1-68E13F7B609F}"/>
              </a:ext>
            </a:extLst>
          </p:cNvPr>
          <p:cNvSpPr/>
          <p:nvPr/>
        </p:nvSpPr>
        <p:spPr>
          <a:xfrm>
            <a:off x="1966221" y="4833949"/>
            <a:ext cx="1063418" cy="69599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dirty="0"/>
          </a:p>
        </p:txBody>
      </p:sp>
    </p:spTree>
    <p:extLst>
      <p:ext uri="{BB962C8B-B14F-4D97-AF65-F5344CB8AC3E}">
        <p14:creationId xmlns:p14="http://schemas.microsoft.com/office/powerpoint/2010/main" val="90846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61A42345-024C-467B-96E5-C6894A39E56F}"/>
              </a:ext>
            </a:extLst>
          </p:cNvPr>
          <p:cNvPicPr>
            <a:picLocks noChangeAspect="1"/>
          </p:cNvPicPr>
          <p:nvPr/>
        </p:nvPicPr>
        <p:blipFill>
          <a:blip r:embed="rId2"/>
          <a:stretch>
            <a:fillRect/>
          </a:stretch>
        </p:blipFill>
        <p:spPr>
          <a:xfrm>
            <a:off x="5729373" y="3353840"/>
            <a:ext cx="3135448" cy="2607621"/>
          </a:xfrm>
          <a:prstGeom prst="rect">
            <a:avLst/>
          </a:prstGeom>
        </p:spPr>
      </p:pic>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6</a:t>
            </a:fld>
            <a:endParaRPr lang="ko-KR" altLang="en-US"/>
          </a:p>
        </p:txBody>
      </p:sp>
      <mc:AlternateContent xmlns:mc="http://schemas.openxmlformats.org/markup-compatibility/2006">
        <mc:Choice xmlns:a14="http://schemas.microsoft.com/office/drawing/2010/main" Requires="a14">
          <p:sp>
            <p:nvSpPr>
              <p:cNvPr id="10" name="내용 개체 틀 2">
                <a:extLst>
                  <a:ext uri="{FF2B5EF4-FFF2-40B4-BE49-F238E27FC236}">
                    <a16:creationId xmlns:a16="http://schemas.microsoft.com/office/drawing/2014/main" id="{37C2DC9E-E229-445C-A4F2-5BC142BF51A5}"/>
                  </a:ext>
                </a:extLst>
              </p:cNvPr>
              <p:cNvSpPr>
                <a:spLocks noGrp="1"/>
              </p:cNvSpPr>
              <p:nvPr>
                <p:ph idx="1"/>
              </p:nvPr>
            </p:nvSpPr>
            <p:spPr>
              <a:xfrm>
                <a:off x="-198629" y="3090037"/>
                <a:ext cx="6081636" cy="3135226"/>
              </a:xfrm>
            </p:spPr>
            <p:txBody>
              <a:bodyPr anchor="ctr">
                <a:normAutofit/>
              </a:bodyPr>
              <a:lstStyle/>
              <a:p>
                <a:pPr lvl="1"/>
                <a:r>
                  <a:rPr lang="en-US" altLang="ko-KR" sz="2100" dirty="0">
                    <a:latin typeface="Garamond Premr Pro" panose="02020402060506020403" pitchFamily="18" charset="0"/>
                  </a:rPr>
                  <a:t>The quantity  </a:t>
                </a:r>
                <a14:m>
                  <m:oMath xmlns:m="http://schemas.openxmlformats.org/officeDocument/2006/math">
                    <m:f>
                      <m:fPr>
                        <m:ctrlPr>
                          <a:rPr lang="en-US" altLang="ko-KR" sz="2100" b="0" i="1" smtClean="0">
                            <a:solidFill>
                              <a:srgbClr val="FF0000"/>
                            </a:solidFill>
                            <a:latin typeface="Cambria Math" panose="02040503050406030204" pitchFamily="18" charset="0"/>
                            <a:ea typeface="Cambria Math" panose="02040503050406030204" pitchFamily="18" charset="0"/>
                          </a:rPr>
                        </m:ctrlPr>
                      </m:fPr>
                      <m:num>
                        <m:r>
                          <a:rPr lang="en-US" altLang="ko-KR" sz="2100" i="1" smtClean="0">
                            <a:solidFill>
                              <a:srgbClr val="FF0000"/>
                            </a:solidFill>
                            <a:latin typeface="Cambria Math" panose="02040503050406030204" pitchFamily="18" charset="0"/>
                            <a:ea typeface="Cambria Math" panose="02040503050406030204" pitchFamily="18" charset="0"/>
                          </a:rPr>
                          <m:t>∆</m:t>
                        </m:r>
                        <m:sSub>
                          <m:sSubPr>
                            <m:ctrlPr>
                              <a:rPr lang="en-US" altLang="ko-KR" sz="2100" b="0" i="1" smtClean="0">
                                <a:solidFill>
                                  <a:srgbClr val="FF0000"/>
                                </a:solidFill>
                                <a:latin typeface="Cambria Math" panose="02040503050406030204" pitchFamily="18" charset="0"/>
                                <a:ea typeface="Cambria Math" panose="02040503050406030204" pitchFamily="18" charset="0"/>
                              </a:rPr>
                            </m:ctrlPr>
                          </m:sSubPr>
                          <m:e>
                            <m:r>
                              <a:rPr lang="en-US" altLang="ko-KR" sz="2100" b="0" i="1" smtClean="0">
                                <a:solidFill>
                                  <a:srgbClr val="FF0000"/>
                                </a:solidFill>
                                <a:latin typeface="Cambria Math" panose="02040503050406030204" pitchFamily="18" charset="0"/>
                                <a:ea typeface="Cambria Math" panose="02040503050406030204" pitchFamily="18" charset="0"/>
                              </a:rPr>
                              <m:t>𝐼</m:t>
                            </m:r>
                          </m:e>
                          <m:sub>
                            <m:r>
                              <a:rPr lang="en-US" altLang="ko-KR" sz="2100" b="0" i="1" smtClean="0">
                                <a:solidFill>
                                  <a:srgbClr val="FF0000"/>
                                </a:solidFill>
                                <a:latin typeface="Cambria Math" panose="02040503050406030204" pitchFamily="18" charset="0"/>
                                <a:ea typeface="Cambria Math" panose="02040503050406030204" pitchFamily="18" charset="0"/>
                              </a:rPr>
                              <m:t>𝐶</m:t>
                            </m:r>
                          </m:sub>
                        </m:sSub>
                      </m:num>
                      <m:den>
                        <m:r>
                          <a:rPr lang="en-US" altLang="ko-KR" sz="2100" b="0" i="1" smtClean="0">
                            <a:solidFill>
                              <a:srgbClr val="FF0000"/>
                            </a:solidFill>
                            <a:latin typeface="Cambria Math" panose="02040503050406030204" pitchFamily="18" charset="0"/>
                            <a:ea typeface="Cambria Math" panose="02040503050406030204" pitchFamily="18" charset="0"/>
                          </a:rPr>
                          <m:t>𝐼</m:t>
                        </m:r>
                      </m:den>
                    </m:f>
                  </m:oMath>
                </a14:m>
                <a:r>
                  <a:rPr lang="en-US" altLang="ko-KR" sz="2100" dirty="0">
                    <a:solidFill>
                      <a:srgbClr val="FF0000"/>
                    </a:solidFill>
                    <a:latin typeface="Garamond Premr Pro" panose="02020402060506020403" pitchFamily="18" charset="0"/>
                  </a:rPr>
                  <a:t> </a:t>
                </a:r>
                <a:r>
                  <a:rPr lang="en-US" altLang="ko-KR" sz="2100" dirty="0">
                    <a:latin typeface="Garamond Premr Pro" panose="02020402060506020403" pitchFamily="18" charset="0"/>
                  </a:rPr>
                  <a:t> = Weber ratio</a:t>
                </a:r>
              </a:p>
              <a:p>
                <a:pPr lvl="2"/>
                <a14:m>
                  <m:oMath xmlns:m="http://schemas.openxmlformats.org/officeDocument/2006/math">
                    <m:r>
                      <a:rPr lang="en-US" altLang="ko-KR" sz="1700" i="1" smtClean="0">
                        <a:latin typeface="Cambria Math" panose="02040503050406030204" pitchFamily="18" charset="0"/>
                        <a:ea typeface="Cambria Math" panose="02040503050406030204" pitchFamily="18" charset="0"/>
                      </a:rPr>
                      <m:t>∆</m:t>
                    </m:r>
                    <m:sSub>
                      <m:sSubPr>
                        <m:ctrlPr>
                          <a:rPr lang="en-US" altLang="ko-KR" sz="1700" i="1" smtClean="0">
                            <a:latin typeface="Cambria Math" panose="02040503050406030204" pitchFamily="18" charset="0"/>
                            <a:ea typeface="Cambria Math" panose="02040503050406030204" pitchFamily="18" charset="0"/>
                          </a:rPr>
                        </m:ctrlPr>
                      </m:sSubPr>
                      <m:e>
                        <m:r>
                          <a:rPr lang="en-US" altLang="ko-KR" sz="1700" b="0" i="1" smtClean="0">
                            <a:latin typeface="Cambria Math" panose="02040503050406030204" pitchFamily="18" charset="0"/>
                            <a:ea typeface="Cambria Math" panose="02040503050406030204" pitchFamily="18" charset="0"/>
                          </a:rPr>
                          <m:t>𝐼</m:t>
                        </m:r>
                      </m:e>
                      <m:sub>
                        <m:r>
                          <a:rPr lang="en-US" altLang="ko-KR" sz="1700" b="0" i="1" smtClean="0">
                            <a:latin typeface="Cambria Math" panose="02040503050406030204" pitchFamily="18" charset="0"/>
                            <a:ea typeface="Cambria Math" panose="02040503050406030204" pitchFamily="18" charset="0"/>
                          </a:rPr>
                          <m:t>𝐶</m:t>
                        </m:r>
                      </m:sub>
                    </m:sSub>
                  </m:oMath>
                </a14:m>
                <a:r>
                  <a:rPr lang="en-US" altLang="ko-KR" sz="1700" dirty="0">
                    <a:latin typeface="Garamond Premr Pro" panose="02020402060506020403" pitchFamily="18" charset="0"/>
                  </a:rPr>
                  <a:t> is the increment of illumination discriminable 50% of the time with background </a:t>
                </a:r>
                <a:r>
                  <a:rPr lang="en-US" altLang="ko-KR" sz="1700" u="sng" dirty="0">
                    <a:latin typeface="Garamond Premr Pro" panose="02020402060506020403" pitchFamily="18" charset="0"/>
                  </a:rPr>
                  <a:t>illumination I</a:t>
                </a:r>
                <a:r>
                  <a:rPr lang="en-US" altLang="ko-KR" sz="1700" dirty="0">
                    <a:latin typeface="Garamond Premr Pro" panose="02020402060506020403" pitchFamily="18" charset="0"/>
                  </a:rPr>
                  <a:t> .</a:t>
                </a:r>
              </a:p>
              <a:p>
                <a:pPr lvl="2"/>
                <a:r>
                  <a:rPr lang="en-US" altLang="ko-KR" sz="1700" dirty="0">
                    <a:latin typeface="Garamond Premr Pro" panose="02020402060506020403" pitchFamily="18" charset="0"/>
                  </a:rPr>
                  <a:t>Small value – small percentage change in intensity in discriminable.</a:t>
                </a:r>
              </a:p>
              <a:p>
                <a:pPr lvl="2"/>
                <a:r>
                  <a:rPr lang="en-US" altLang="ko-KR" sz="1700" dirty="0">
                    <a:latin typeface="Garamond Premr Pro" panose="02020402060506020403" pitchFamily="18" charset="0"/>
                  </a:rPr>
                  <a:t>Large value – large percentage change in intensity is required.</a:t>
                </a:r>
              </a:p>
              <a:p>
                <a:pPr lvl="2"/>
                <a:endParaRPr lang="en-US" altLang="ko-KR" sz="1700" dirty="0">
                  <a:latin typeface="Garamond Premr Pro" panose="02020402060506020403" pitchFamily="18" charset="0"/>
                </a:endParaRPr>
              </a:p>
            </p:txBody>
          </p:sp>
        </mc:Choice>
        <mc:Fallback>
          <p:sp>
            <p:nvSpPr>
              <p:cNvPr id="10" name="내용 개체 틀 2">
                <a:extLst>
                  <a:ext uri="{FF2B5EF4-FFF2-40B4-BE49-F238E27FC236}">
                    <a16:creationId xmlns:a16="http://schemas.microsoft.com/office/drawing/2014/main" id="{37C2DC9E-E229-445C-A4F2-5BC142BF51A5}"/>
                  </a:ext>
                </a:extLst>
              </p:cNvPr>
              <p:cNvSpPr>
                <a:spLocks noGrp="1" noRot="1" noChangeAspect="1" noMove="1" noResize="1" noEditPoints="1" noAdjustHandles="1" noChangeArrowheads="1" noChangeShapeType="1" noTextEdit="1"/>
              </p:cNvSpPr>
              <p:nvPr>
                <p:ph idx="1"/>
              </p:nvPr>
            </p:nvSpPr>
            <p:spPr>
              <a:xfrm>
                <a:off x="-198629" y="3090037"/>
                <a:ext cx="6081636" cy="3135226"/>
              </a:xfrm>
              <a:blipFill>
                <a:blip r:embed="rId4"/>
                <a:stretch>
                  <a:fillRect r="-200"/>
                </a:stretch>
              </a:blipFill>
            </p:spPr>
            <p:txBody>
              <a:bodyPr/>
              <a:lstStyle/>
              <a:p>
                <a:r>
                  <a:rPr lang="ko-KR" altLang="en-US">
                    <a:noFill/>
                  </a:rPr>
                  <a:t> </a:t>
                </a:r>
              </a:p>
            </p:txBody>
          </p:sp>
        </mc:Fallback>
      </mc:AlternateContent>
      <p:sp>
        <p:nvSpPr>
          <p:cNvPr id="11" name="제목 1">
            <a:extLst>
              <a:ext uri="{FF2B5EF4-FFF2-40B4-BE49-F238E27FC236}">
                <a16:creationId xmlns:a16="http://schemas.microsoft.com/office/drawing/2014/main" id="{4B831966-0272-4B65-B3F0-15B21FC30DF9}"/>
              </a:ext>
            </a:extLst>
          </p:cNvPr>
          <p:cNvSpPr txBox="1">
            <a:spLocks/>
          </p:cNvSpPr>
          <p:nvPr/>
        </p:nvSpPr>
        <p:spPr>
          <a:xfrm>
            <a:off x="545679" y="129829"/>
            <a:ext cx="8052642" cy="921432"/>
          </a:xfrm>
          <a:prstGeom prst="rect">
            <a:avLst/>
          </a:prstGeom>
        </p:spPr>
        <p:txBody>
          <a:bodyPr vert="horz" lIns="91440" tIns="45720" rIns="91440" bIns="45720" rtlCol="0" anchor="ctr">
            <a:normAutofit fontScale="9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Garamond Premr Pro" panose="02020402060506020403" pitchFamily="18" charset="0"/>
              </a:rPr>
              <a:t>2.1.3 Brightness Adaptation and Discrimination</a:t>
            </a:r>
            <a:endParaRPr lang="ko-KR" altLang="en-US" sz="3600" b="1" dirty="0">
              <a:latin typeface="Garamond Premr Pro" panose="02020402060506020403" pitchFamily="18" charset="0"/>
            </a:endParaRPr>
          </a:p>
        </p:txBody>
      </p:sp>
      <p:pic>
        <p:nvPicPr>
          <p:cNvPr id="12" name="그림 11">
            <a:extLst>
              <a:ext uri="{FF2B5EF4-FFF2-40B4-BE49-F238E27FC236}">
                <a16:creationId xmlns:a16="http://schemas.microsoft.com/office/drawing/2014/main" id="{0F26CF08-78F6-45AE-B698-54C55DDBEE8A}"/>
              </a:ext>
            </a:extLst>
          </p:cNvPr>
          <p:cNvPicPr>
            <a:picLocks noChangeAspect="1"/>
          </p:cNvPicPr>
          <p:nvPr/>
        </p:nvPicPr>
        <p:blipFill>
          <a:blip r:embed="rId5"/>
          <a:stretch>
            <a:fillRect/>
          </a:stretch>
        </p:blipFill>
        <p:spPr>
          <a:xfrm>
            <a:off x="328612" y="1190280"/>
            <a:ext cx="2428875" cy="1905000"/>
          </a:xfrm>
          <a:prstGeom prst="rect">
            <a:avLst/>
          </a:prstGeom>
        </p:spPr>
      </p:pic>
      <p:sp>
        <p:nvSpPr>
          <p:cNvPr id="14" name="내용 개체 틀 2">
            <a:extLst>
              <a:ext uri="{FF2B5EF4-FFF2-40B4-BE49-F238E27FC236}">
                <a16:creationId xmlns:a16="http://schemas.microsoft.com/office/drawing/2014/main" id="{AFAD9F6F-C061-4AB2-B85B-A4C96909F665}"/>
              </a:ext>
            </a:extLst>
          </p:cNvPr>
          <p:cNvSpPr txBox="1">
            <a:spLocks/>
          </p:cNvSpPr>
          <p:nvPr/>
        </p:nvSpPr>
        <p:spPr>
          <a:xfrm>
            <a:off x="2943397" y="1330575"/>
            <a:ext cx="5571953" cy="1490929"/>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500" dirty="0">
                <a:latin typeface="Garamond Premr Pro" panose="02020402060506020403" pitchFamily="18" charset="0"/>
              </a:rPr>
              <a:t>Classic experiment used to determine the capability of the </a:t>
            </a:r>
            <a:r>
              <a:rPr lang="en-US" altLang="ko-KR" sz="2500" u="sng" dirty="0">
                <a:latin typeface="Garamond Premr Pro" panose="02020402060506020403" pitchFamily="18" charset="0"/>
              </a:rPr>
              <a:t>human visual system for brightness</a:t>
            </a:r>
            <a:r>
              <a:rPr lang="en-US" altLang="ko-KR" sz="2500" dirty="0">
                <a:latin typeface="Garamond Premr Pro" panose="02020402060506020403" pitchFamily="18" charset="0"/>
              </a:rPr>
              <a:t>.</a:t>
            </a:r>
            <a:endParaRPr lang="en-US" altLang="ko-KR" sz="2100" dirty="0">
              <a:latin typeface="Garamond Premr Pro" panose="02020402060506020403" pitchFamily="18" charset="0"/>
            </a:endParaRPr>
          </a:p>
        </p:txBody>
      </p:sp>
    </p:spTree>
    <p:extLst>
      <p:ext uri="{BB962C8B-B14F-4D97-AF65-F5344CB8AC3E}">
        <p14:creationId xmlns:p14="http://schemas.microsoft.com/office/powerpoint/2010/main" val="22134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7</a:t>
            </a:fld>
            <a:endParaRPr lang="ko-KR" altLang="en-US"/>
          </a:p>
        </p:txBody>
      </p:sp>
      <p:sp>
        <p:nvSpPr>
          <p:cNvPr id="10" name="내용 개체 틀 2">
            <a:extLst>
              <a:ext uri="{FF2B5EF4-FFF2-40B4-BE49-F238E27FC236}">
                <a16:creationId xmlns:a16="http://schemas.microsoft.com/office/drawing/2014/main" id="{87D263BA-9AC2-43AF-AB91-F9AB283B1F6D}"/>
              </a:ext>
            </a:extLst>
          </p:cNvPr>
          <p:cNvSpPr>
            <a:spLocks noGrp="1"/>
          </p:cNvSpPr>
          <p:nvPr>
            <p:ph idx="1"/>
          </p:nvPr>
        </p:nvSpPr>
        <p:spPr>
          <a:xfrm>
            <a:off x="3040656" y="1328057"/>
            <a:ext cx="5474694" cy="4848906"/>
          </a:xfrm>
        </p:spPr>
        <p:txBody>
          <a:bodyPr anchor="ctr">
            <a:normAutofit/>
          </a:bodyPr>
          <a:lstStyle/>
          <a:p>
            <a:r>
              <a:rPr lang="en-US" altLang="ko-KR" sz="2500" dirty="0">
                <a:latin typeface="Garamond Premr Pro" panose="02020402060506020403" pitchFamily="18" charset="0"/>
              </a:rPr>
              <a:t>The eye is capable of a much broader range of overall intensity discrimination. </a:t>
            </a:r>
          </a:p>
          <a:p>
            <a:r>
              <a:rPr lang="en-US" altLang="ko-KR" sz="2500" dirty="0">
                <a:latin typeface="Garamond Premr Pro" panose="02020402060506020403" pitchFamily="18" charset="0"/>
              </a:rPr>
              <a:t>perceived brightness is not a simple function of intensity.</a:t>
            </a:r>
          </a:p>
          <a:p>
            <a:endParaRPr lang="en-US" altLang="ko-KR" sz="100" dirty="0">
              <a:latin typeface="Garamond Premr Pro" panose="02020402060506020403" pitchFamily="18" charset="0"/>
            </a:endParaRPr>
          </a:p>
          <a:p>
            <a:r>
              <a:rPr lang="en-US" altLang="ko-KR" sz="2400" i="1" dirty="0">
                <a:latin typeface="Garamond Premr Pro" panose="02020402060506020403" pitchFamily="18" charset="0"/>
              </a:rPr>
              <a:t>Mach bands</a:t>
            </a:r>
          </a:p>
          <a:p>
            <a:pPr lvl="1"/>
            <a:r>
              <a:rPr lang="en-US" altLang="ko-KR" sz="2100" dirty="0">
                <a:latin typeface="Garamond Premr Pro" panose="02020402060506020403" pitchFamily="18" charset="0"/>
              </a:rPr>
              <a:t>we perceive a brightness pattern that is strongly scalloped near the boundaries.</a:t>
            </a:r>
          </a:p>
        </p:txBody>
      </p:sp>
      <p:pic>
        <p:nvPicPr>
          <p:cNvPr id="6" name="그림 5">
            <a:extLst>
              <a:ext uri="{FF2B5EF4-FFF2-40B4-BE49-F238E27FC236}">
                <a16:creationId xmlns:a16="http://schemas.microsoft.com/office/drawing/2014/main" id="{CD853240-3A25-4CA4-89C1-06B8E3F5DD3B}"/>
              </a:ext>
            </a:extLst>
          </p:cNvPr>
          <p:cNvPicPr>
            <a:picLocks noChangeAspect="1"/>
          </p:cNvPicPr>
          <p:nvPr/>
        </p:nvPicPr>
        <p:blipFill>
          <a:blip r:embed="rId3"/>
          <a:stretch>
            <a:fillRect/>
          </a:stretch>
        </p:blipFill>
        <p:spPr>
          <a:xfrm>
            <a:off x="155269" y="2203588"/>
            <a:ext cx="2775562" cy="3097843"/>
          </a:xfrm>
          <a:prstGeom prst="rect">
            <a:avLst/>
          </a:prstGeom>
        </p:spPr>
      </p:pic>
      <p:sp>
        <p:nvSpPr>
          <p:cNvPr id="12" name="제목 1">
            <a:extLst>
              <a:ext uri="{FF2B5EF4-FFF2-40B4-BE49-F238E27FC236}">
                <a16:creationId xmlns:a16="http://schemas.microsoft.com/office/drawing/2014/main" id="{D0377C7C-DA2E-4442-BBE5-EB1AEB3A8DFC}"/>
              </a:ext>
            </a:extLst>
          </p:cNvPr>
          <p:cNvSpPr txBox="1">
            <a:spLocks/>
          </p:cNvSpPr>
          <p:nvPr/>
        </p:nvSpPr>
        <p:spPr>
          <a:xfrm>
            <a:off x="545679" y="129829"/>
            <a:ext cx="8052642" cy="921432"/>
          </a:xfrm>
          <a:prstGeom prst="rect">
            <a:avLst/>
          </a:prstGeom>
        </p:spPr>
        <p:txBody>
          <a:bodyPr vert="horz" lIns="91440" tIns="45720" rIns="91440" bIns="45720" rtlCol="0" anchor="ctr">
            <a:normAutofit fontScale="9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Garamond Premr Pro" panose="02020402060506020403" pitchFamily="18" charset="0"/>
              </a:rPr>
              <a:t>2.1.3 Brightness Adaptation and Discrimination</a:t>
            </a:r>
            <a:endParaRPr lang="ko-KR" altLang="en-US" sz="3600" b="1" dirty="0">
              <a:latin typeface="Garamond Premr Pro" panose="02020402060506020403" pitchFamily="18" charset="0"/>
            </a:endParaRPr>
          </a:p>
        </p:txBody>
      </p:sp>
    </p:spTree>
    <p:extLst>
      <p:ext uri="{BB962C8B-B14F-4D97-AF65-F5344CB8AC3E}">
        <p14:creationId xmlns:p14="http://schemas.microsoft.com/office/powerpoint/2010/main" val="281556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fontScale="90000"/>
          </a:bodyPr>
          <a:lstStyle/>
          <a:p>
            <a:pPr algn="ctr"/>
            <a:r>
              <a:rPr lang="en-US" altLang="ko-KR" sz="3600" b="1" dirty="0">
                <a:latin typeface="Garamond Premr Pro" panose="02020402060506020403" pitchFamily="18" charset="0"/>
              </a:rPr>
              <a:t>2.2 Light and the Electromagnetic Spectrum</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8</a:t>
            </a:fld>
            <a:endParaRPr lang="ko-KR" altLang="en-US"/>
          </a:p>
        </p:txBody>
      </p:sp>
      <p:pic>
        <p:nvPicPr>
          <p:cNvPr id="1026" name="Picture 2" descr="EM spectrumì ëí ì´ë¯¸ì§ ê²ìê²°ê³¼">
            <a:extLst>
              <a:ext uri="{FF2B5EF4-FFF2-40B4-BE49-F238E27FC236}">
                <a16:creationId xmlns:a16="http://schemas.microsoft.com/office/drawing/2014/main" id="{2FC8A8D2-334C-4F60-83FB-699AC059C8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2624" y="1256391"/>
            <a:ext cx="6818752" cy="1862371"/>
          </a:xfrm>
          <a:prstGeom prst="rect">
            <a:avLst/>
          </a:prstGeom>
          <a:noFill/>
          <a:extLst>
            <a:ext uri="{909E8E84-426E-40DD-AFC4-6F175D3DCCD1}">
              <a14:hiddenFill xmlns:a14="http://schemas.microsoft.com/office/drawing/2010/main">
                <a:solidFill>
                  <a:srgbClr val="FFFFFF"/>
                </a:solidFill>
              </a14:hiddenFill>
            </a:ext>
          </a:extLst>
        </p:spPr>
      </p:pic>
      <p:sp>
        <p:nvSpPr>
          <p:cNvPr id="11" name="내용 개체 틀 2">
            <a:extLst>
              <a:ext uri="{FF2B5EF4-FFF2-40B4-BE49-F238E27FC236}">
                <a16:creationId xmlns:a16="http://schemas.microsoft.com/office/drawing/2014/main" id="{34B98ECB-91FC-437A-BFD9-BB63CC2FA769}"/>
              </a:ext>
            </a:extLst>
          </p:cNvPr>
          <p:cNvSpPr txBox="1">
            <a:spLocks/>
          </p:cNvSpPr>
          <p:nvPr/>
        </p:nvSpPr>
        <p:spPr>
          <a:xfrm>
            <a:off x="628650" y="3593603"/>
            <a:ext cx="7886700" cy="2583360"/>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500" dirty="0">
                <a:latin typeface="Garamond Premr Pro" panose="02020402060506020403" pitchFamily="18" charset="0"/>
              </a:rPr>
              <a:t>The range of colors we perceive in </a:t>
            </a:r>
            <a:r>
              <a:rPr lang="en-US" altLang="ko-KR" sz="2500" b="1" dirty="0">
                <a:latin typeface="Garamond Premr Pro" panose="02020402060506020403" pitchFamily="18" charset="0"/>
              </a:rPr>
              <a:t>visible light </a:t>
            </a:r>
            <a:r>
              <a:rPr lang="en-US" altLang="ko-KR" sz="2500" dirty="0">
                <a:latin typeface="Garamond Premr Pro" panose="02020402060506020403" pitchFamily="18" charset="0"/>
              </a:rPr>
              <a:t>represents a very small portion of the EM spectrum.</a:t>
            </a:r>
          </a:p>
          <a:p>
            <a:r>
              <a:rPr lang="en-US" altLang="ko-KR" sz="2500" dirty="0">
                <a:latin typeface="Garamond Premr Pro" panose="02020402060506020403" pitchFamily="18" charset="0"/>
              </a:rPr>
              <a:t>The colors that humans perceive in an object are determined by the nature of the light </a:t>
            </a:r>
            <a:r>
              <a:rPr lang="en-US" altLang="ko-KR" sz="2500" i="1" dirty="0">
                <a:solidFill>
                  <a:srgbClr val="FF0000"/>
                </a:solidFill>
                <a:latin typeface="Garamond Premr Pro" panose="02020402060506020403" pitchFamily="18" charset="0"/>
              </a:rPr>
              <a:t>reflected</a:t>
            </a:r>
            <a:r>
              <a:rPr lang="en-US" altLang="ko-KR" sz="2500" dirty="0">
                <a:latin typeface="Garamond Premr Pro" panose="02020402060506020403" pitchFamily="18" charset="0"/>
              </a:rPr>
              <a:t> from the object.</a:t>
            </a:r>
          </a:p>
          <a:p>
            <a:pPr lvl="1"/>
            <a:r>
              <a:rPr lang="en-US" altLang="ko-KR" sz="2100" dirty="0">
                <a:latin typeface="Garamond Premr Pro" panose="02020402060506020403" pitchFamily="18" charset="0"/>
              </a:rPr>
              <a:t>A body that reflects light relatively balanced in all visible wavelengths appears white to the observer.</a:t>
            </a:r>
          </a:p>
        </p:txBody>
      </p:sp>
    </p:spTree>
    <p:extLst>
      <p:ext uri="{BB962C8B-B14F-4D97-AF65-F5344CB8AC3E}">
        <p14:creationId xmlns:p14="http://schemas.microsoft.com/office/powerpoint/2010/main" val="284281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ABA27A5-7103-464C-9553-56501B48D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5982"/>
            <a:ext cx="1543050" cy="600075"/>
          </a:xfrm>
          <a:prstGeom prst="rect">
            <a:avLst/>
          </a:prstGeom>
        </p:spPr>
      </p:pic>
      <p:sp>
        <p:nvSpPr>
          <p:cNvPr id="5" name="직사각형 4">
            <a:extLst>
              <a:ext uri="{FF2B5EF4-FFF2-40B4-BE49-F238E27FC236}">
                <a16:creationId xmlns:a16="http://schemas.microsoft.com/office/drawing/2014/main" id="{F4EA4405-B145-4CA2-9407-F392F4E76F43}"/>
              </a:ext>
            </a:extLst>
          </p:cNvPr>
          <p:cNvSpPr/>
          <p:nvPr/>
        </p:nvSpPr>
        <p:spPr>
          <a:xfrm>
            <a:off x="0" y="0"/>
            <a:ext cx="9144000" cy="11103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CD6F6D7-EDCF-4DCF-9445-F010563F7862}"/>
              </a:ext>
            </a:extLst>
          </p:cNvPr>
          <p:cNvSpPr>
            <a:spLocks noGrp="1"/>
          </p:cNvSpPr>
          <p:nvPr>
            <p:ph type="title"/>
          </p:nvPr>
        </p:nvSpPr>
        <p:spPr>
          <a:xfrm>
            <a:off x="628650" y="146048"/>
            <a:ext cx="7886700" cy="921432"/>
          </a:xfrm>
        </p:spPr>
        <p:txBody>
          <a:bodyPr>
            <a:normAutofit fontScale="90000"/>
          </a:bodyPr>
          <a:lstStyle/>
          <a:p>
            <a:pPr algn="ctr"/>
            <a:r>
              <a:rPr lang="en-US" altLang="ko-KR" sz="3600" b="1" dirty="0">
                <a:latin typeface="Garamond Premr Pro" panose="02020402060506020403" pitchFamily="18" charset="0"/>
              </a:rPr>
              <a:t>2.2 Light and the Electromagnetic Spectrum</a:t>
            </a:r>
            <a:endParaRPr lang="ko-KR" altLang="en-US" sz="3600" b="1" dirty="0">
              <a:latin typeface="Garamond Premr Pro" panose="02020402060506020403" pitchFamily="18" charset="0"/>
            </a:endParaRPr>
          </a:p>
        </p:txBody>
      </p:sp>
      <p:sp>
        <p:nvSpPr>
          <p:cNvPr id="8" name="TextBox 7">
            <a:extLst>
              <a:ext uri="{FF2B5EF4-FFF2-40B4-BE49-F238E27FC236}">
                <a16:creationId xmlns:a16="http://schemas.microsoft.com/office/drawing/2014/main" id="{1E15A9C5-3DEF-4738-9C9D-25AD4FA45599}"/>
              </a:ext>
            </a:extLst>
          </p:cNvPr>
          <p:cNvSpPr txBox="1"/>
          <p:nvPr/>
        </p:nvSpPr>
        <p:spPr>
          <a:xfrm>
            <a:off x="2698291" y="6521192"/>
            <a:ext cx="3747418" cy="307777"/>
          </a:xfrm>
          <a:prstGeom prst="rect">
            <a:avLst/>
          </a:prstGeom>
          <a:noFill/>
        </p:spPr>
        <p:txBody>
          <a:bodyPr wrap="square" rtlCol="0">
            <a:spAutoFit/>
          </a:bodyPr>
          <a:lstStyle/>
          <a:p>
            <a:pPr algn="ctr"/>
            <a:r>
              <a:rPr lang="en-US" altLang="ko-KR" sz="1400" dirty="0" err="1"/>
              <a:t>DGU_Vision_Seminar</a:t>
            </a:r>
            <a:r>
              <a:rPr lang="en-US" altLang="ko-KR" sz="1400" dirty="0"/>
              <a:t> | jjy1000@dongguk.edu </a:t>
            </a:r>
            <a:endParaRPr lang="ko-KR" altLang="en-US" sz="1400" dirty="0"/>
          </a:p>
        </p:txBody>
      </p:sp>
      <p:sp>
        <p:nvSpPr>
          <p:cNvPr id="9" name="슬라이드 번호 개체 틀 8">
            <a:extLst>
              <a:ext uri="{FF2B5EF4-FFF2-40B4-BE49-F238E27FC236}">
                <a16:creationId xmlns:a16="http://schemas.microsoft.com/office/drawing/2014/main" id="{BDDC0080-2800-426E-A6FF-2D989477FC02}"/>
              </a:ext>
            </a:extLst>
          </p:cNvPr>
          <p:cNvSpPr>
            <a:spLocks noGrp="1"/>
          </p:cNvSpPr>
          <p:nvPr>
            <p:ph type="sldNum" sz="quarter" idx="12"/>
          </p:nvPr>
        </p:nvSpPr>
        <p:spPr/>
        <p:txBody>
          <a:bodyPr/>
          <a:lstStyle/>
          <a:p>
            <a:fld id="{017E3346-77C0-43CA-9268-AEABCFEEE174}" type="slidenum">
              <a:rPr lang="ko-KR" altLang="en-US" smtClean="0"/>
              <a:t>9</a:t>
            </a:fld>
            <a:endParaRPr lang="ko-KR" altLang="en-US"/>
          </a:p>
        </p:txBody>
      </p:sp>
      <p:sp>
        <p:nvSpPr>
          <p:cNvPr id="10" name="내용 개체 틀 2">
            <a:extLst>
              <a:ext uri="{FF2B5EF4-FFF2-40B4-BE49-F238E27FC236}">
                <a16:creationId xmlns:a16="http://schemas.microsoft.com/office/drawing/2014/main" id="{6C7D2871-1A37-4B14-98A9-17A1FFFBFECA}"/>
              </a:ext>
            </a:extLst>
          </p:cNvPr>
          <p:cNvSpPr>
            <a:spLocks noGrp="1"/>
          </p:cNvSpPr>
          <p:nvPr>
            <p:ph idx="1"/>
          </p:nvPr>
        </p:nvSpPr>
        <p:spPr>
          <a:xfrm>
            <a:off x="628650" y="1328057"/>
            <a:ext cx="7886700" cy="4848906"/>
          </a:xfrm>
        </p:spPr>
        <p:txBody>
          <a:bodyPr anchor="ctr">
            <a:normAutofit/>
          </a:bodyPr>
          <a:lstStyle/>
          <a:p>
            <a:r>
              <a:rPr lang="en-US" altLang="ko-KR" sz="2500" i="1" dirty="0">
                <a:solidFill>
                  <a:schemeClr val="accent1"/>
                </a:solidFill>
                <a:latin typeface="Garamond Premr Pro" panose="02020402060506020403" pitchFamily="18" charset="0"/>
              </a:rPr>
              <a:t>Monochromatic (or achromatic) light</a:t>
            </a:r>
          </a:p>
          <a:p>
            <a:pPr lvl="1"/>
            <a:r>
              <a:rPr lang="en-US" altLang="ko-KR" sz="2100" dirty="0">
                <a:latin typeface="Garamond Premr Pro" panose="02020402060506020403" pitchFamily="18" charset="0"/>
              </a:rPr>
              <a:t>attribute : intensity or amount</a:t>
            </a:r>
          </a:p>
          <a:p>
            <a:pPr lvl="1"/>
            <a:r>
              <a:rPr lang="en-US" altLang="ko-KR" sz="2100" i="1" dirty="0">
                <a:solidFill>
                  <a:schemeClr val="accent1"/>
                </a:solidFill>
                <a:latin typeface="Garamond Premr Pro" panose="02020402060506020403" pitchFamily="18" charset="0"/>
              </a:rPr>
              <a:t>gray level </a:t>
            </a:r>
            <a:r>
              <a:rPr lang="en-US" altLang="ko-KR" sz="2100" dirty="0">
                <a:latin typeface="Garamond Premr Pro" panose="02020402060506020403" pitchFamily="18" charset="0"/>
              </a:rPr>
              <a:t>: monochromatic intensity</a:t>
            </a:r>
          </a:p>
          <a:p>
            <a:pPr lvl="1"/>
            <a:r>
              <a:rPr lang="en-US" altLang="ko-KR" sz="2100" dirty="0">
                <a:latin typeface="Garamond Premr Pro" panose="02020402060506020403" pitchFamily="18" charset="0"/>
              </a:rPr>
              <a:t>The range of measured values of monochromatic light from black to white is usually called the </a:t>
            </a:r>
            <a:r>
              <a:rPr lang="en-US" altLang="ko-KR" sz="2100" i="1" dirty="0">
                <a:latin typeface="Garamond Premr Pro" panose="02020402060506020403" pitchFamily="18" charset="0"/>
              </a:rPr>
              <a:t>gray scale</a:t>
            </a:r>
            <a:r>
              <a:rPr lang="en-US" altLang="ko-KR" sz="2100" dirty="0">
                <a:latin typeface="Garamond Premr Pro" panose="02020402060506020403" pitchFamily="18" charset="0"/>
              </a:rPr>
              <a:t>, and monochromatic images are frequently referred to as </a:t>
            </a:r>
            <a:r>
              <a:rPr lang="en-US" altLang="ko-KR" sz="2100" i="1" dirty="0">
                <a:latin typeface="Garamond Premr Pro" panose="02020402060506020403" pitchFamily="18" charset="0"/>
              </a:rPr>
              <a:t>gray-scale images</a:t>
            </a:r>
            <a:r>
              <a:rPr lang="en-US" altLang="ko-KR" sz="2100" dirty="0">
                <a:latin typeface="Garamond Premr Pro" panose="02020402060506020403" pitchFamily="18" charset="0"/>
              </a:rPr>
              <a:t>.</a:t>
            </a:r>
          </a:p>
          <a:p>
            <a:r>
              <a:rPr lang="en-US" altLang="ko-KR" sz="2500" i="1" dirty="0">
                <a:solidFill>
                  <a:schemeClr val="accent1"/>
                </a:solidFill>
                <a:latin typeface="Garamond Premr Pro" panose="02020402060506020403" pitchFamily="18" charset="0"/>
              </a:rPr>
              <a:t>Chromatic (color) light</a:t>
            </a:r>
          </a:p>
          <a:p>
            <a:pPr lvl="1"/>
            <a:r>
              <a:rPr lang="en-US" altLang="ko-KR" sz="2100" i="1" dirty="0">
                <a:latin typeface="Garamond Premr Pro" panose="02020402060506020403" pitchFamily="18" charset="0"/>
              </a:rPr>
              <a:t>Radiance </a:t>
            </a:r>
            <a:r>
              <a:rPr lang="en-US" altLang="ko-KR" sz="2100" dirty="0">
                <a:latin typeface="Garamond Premr Pro" panose="02020402060506020403" pitchFamily="18" charset="0"/>
              </a:rPr>
              <a:t>[</a:t>
            </a:r>
            <a:r>
              <a:rPr lang="en-US" altLang="ko-KR" sz="2100" i="1" dirty="0">
                <a:latin typeface="Garamond Premr Pro" panose="02020402060506020403" pitchFamily="18" charset="0"/>
              </a:rPr>
              <a:t>W</a:t>
            </a:r>
            <a:r>
              <a:rPr lang="en-US" altLang="ko-KR" sz="2100" dirty="0">
                <a:latin typeface="Garamond Premr Pro" panose="02020402060506020403" pitchFamily="18" charset="0"/>
              </a:rPr>
              <a:t>]</a:t>
            </a:r>
            <a:r>
              <a:rPr lang="en-US" altLang="ko-KR" sz="2100" i="1" dirty="0">
                <a:latin typeface="Garamond Premr Pro" panose="02020402060506020403" pitchFamily="18" charset="0"/>
              </a:rPr>
              <a:t> </a:t>
            </a:r>
            <a:r>
              <a:rPr lang="en-US" altLang="ko-KR" sz="2100" dirty="0">
                <a:latin typeface="Garamond Premr Pro" panose="02020402060506020403" pitchFamily="18" charset="0"/>
              </a:rPr>
              <a:t>: </a:t>
            </a:r>
            <a:r>
              <a:rPr lang="en-US" altLang="ko-KR" sz="2100" u="sng" dirty="0">
                <a:latin typeface="Garamond Premr Pro" panose="02020402060506020403" pitchFamily="18" charset="0"/>
              </a:rPr>
              <a:t>the total amount of energy </a:t>
            </a:r>
            <a:r>
              <a:rPr lang="en-US" altLang="ko-KR" sz="2100" dirty="0">
                <a:latin typeface="Garamond Premr Pro" panose="02020402060506020403" pitchFamily="18" charset="0"/>
              </a:rPr>
              <a:t>that flows from the light source.</a:t>
            </a:r>
          </a:p>
          <a:p>
            <a:pPr lvl="1"/>
            <a:r>
              <a:rPr lang="en-US" altLang="ko-KR" sz="2100" i="1" dirty="0">
                <a:latin typeface="Garamond Premr Pro" panose="02020402060506020403" pitchFamily="18" charset="0"/>
              </a:rPr>
              <a:t>Luminance </a:t>
            </a:r>
            <a:r>
              <a:rPr lang="en-US" altLang="ko-KR" sz="2100" dirty="0">
                <a:latin typeface="Garamond Premr Pro" panose="02020402060506020403" pitchFamily="18" charset="0"/>
              </a:rPr>
              <a:t>[</a:t>
            </a:r>
            <a:r>
              <a:rPr lang="en-US" altLang="ko-KR" sz="2100" i="1" dirty="0" err="1">
                <a:latin typeface="Garamond Premr Pro" panose="02020402060506020403" pitchFamily="18" charset="0"/>
              </a:rPr>
              <a:t>lm</a:t>
            </a:r>
            <a:r>
              <a:rPr lang="en-US" altLang="ko-KR" sz="2100" dirty="0">
                <a:latin typeface="Garamond Premr Pro" panose="02020402060506020403" pitchFamily="18" charset="0"/>
              </a:rPr>
              <a:t>]</a:t>
            </a:r>
            <a:r>
              <a:rPr lang="en-US" altLang="ko-KR" sz="2100" i="1" dirty="0">
                <a:latin typeface="Garamond Premr Pro" panose="02020402060506020403" pitchFamily="18" charset="0"/>
              </a:rPr>
              <a:t> </a:t>
            </a:r>
            <a:r>
              <a:rPr lang="en-US" altLang="ko-KR" sz="2100" dirty="0">
                <a:latin typeface="Garamond Premr Pro" panose="02020402060506020403" pitchFamily="18" charset="0"/>
              </a:rPr>
              <a:t>: gives a </a:t>
            </a:r>
            <a:r>
              <a:rPr lang="en-US" altLang="ko-KR" sz="2100" u="sng" dirty="0">
                <a:latin typeface="Garamond Premr Pro" panose="02020402060506020403" pitchFamily="18" charset="0"/>
              </a:rPr>
              <a:t>measure of the amount of energy</a:t>
            </a:r>
            <a:r>
              <a:rPr lang="en-US" altLang="ko-KR" sz="2100" dirty="0">
                <a:latin typeface="Garamond Premr Pro" panose="02020402060506020403" pitchFamily="18" charset="0"/>
              </a:rPr>
              <a:t> an observer </a:t>
            </a:r>
            <a:r>
              <a:rPr lang="en-US" altLang="ko-KR" sz="2100" i="1" dirty="0">
                <a:latin typeface="Garamond Premr Pro" panose="02020402060506020403" pitchFamily="18" charset="0"/>
              </a:rPr>
              <a:t>perceives</a:t>
            </a:r>
            <a:r>
              <a:rPr lang="en-US" altLang="ko-KR" sz="2100" dirty="0">
                <a:latin typeface="Garamond Premr Pro" panose="02020402060506020403" pitchFamily="18" charset="0"/>
              </a:rPr>
              <a:t> from a light source.</a:t>
            </a:r>
          </a:p>
          <a:p>
            <a:pPr lvl="1"/>
            <a:r>
              <a:rPr lang="en-US" altLang="ko-KR" sz="2100" i="1" dirty="0">
                <a:latin typeface="Garamond Premr Pro" panose="02020402060506020403" pitchFamily="18" charset="0"/>
              </a:rPr>
              <a:t>Brightness</a:t>
            </a:r>
            <a:r>
              <a:rPr lang="en-US" altLang="ko-KR" sz="2100" dirty="0">
                <a:latin typeface="Garamond Premr Pro" panose="02020402060506020403" pitchFamily="18" charset="0"/>
              </a:rPr>
              <a:t> : a subjective descriptor of light perception that is practically impossible to measure.</a:t>
            </a:r>
          </a:p>
        </p:txBody>
      </p:sp>
    </p:spTree>
    <p:extLst>
      <p:ext uri="{BB962C8B-B14F-4D97-AF65-F5344CB8AC3E}">
        <p14:creationId xmlns:p14="http://schemas.microsoft.com/office/powerpoint/2010/main" val="410264586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2557</TotalTime>
  <Words>1745</Words>
  <Application>Microsoft Office PowerPoint</Application>
  <PresentationFormat>화면 슬라이드 쇼(4:3)</PresentationFormat>
  <Paragraphs>195</Paragraphs>
  <Slides>24</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24</vt:i4>
      </vt:variant>
    </vt:vector>
  </HeadingPairs>
  <TitlesOfParts>
    <vt:vector size="32" baseType="lpstr">
      <vt:lpstr>a고딕16</vt:lpstr>
      <vt:lpstr>맑은 고딕</vt:lpstr>
      <vt:lpstr>Arial</vt:lpstr>
      <vt:lpstr>Calibri</vt:lpstr>
      <vt:lpstr>Calibri Light</vt:lpstr>
      <vt:lpstr>Cambria Math</vt:lpstr>
      <vt:lpstr>Garamond Premr Pro</vt:lpstr>
      <vt:lpstr>Office 테마</vt:lpstr>
      <vt:lpstr>Digital Image Fundamentals</vt:lpstr>
      <vt:lpstr>2.1 Elements of Visual Perception </vt:lpstr>
      <vt:lpstr>2.1.1 Structure of the Human eye</vt:lpstr>
      <vt:lpstr>2.1.1 Structure of the Human eye</vt:lpstr>
      <vt:lpstr>2.1.3 Brightness Adaptation and Discrimination</vt:lpstr>
      <vt:lpstr>PowerPoint 프레젠테이션</vt:lpstr>
      <vt:lpstr>PowerPoint 프레젠테이션</vt:lpstr>
      <vt:lpstr>2.2 Light and the Electromagnetic Spectrum</vt:lpstr>
      <vt:lpstr>2.2 Light and the Electromagnetic Spectrum</vt:lpstr>
      <vt:lpstr>2.3 Image Sensing and Acquisition</vt:lpstr>
      <vt:lpstr>2.3 Image Sensing and Acquisition</vt:lpstr>
      <vt:lpstr>2.3 Image Sensing and Acquisition</vt:lpstr>
      <vt:lpstr>2.3.4 A Simple Image Formation Model</vt:lpstr>
      <vt:lpstr>2.4 Image Sampling and Quantization</vt:lpstr>
      <vt:lpstr>2.4 Image Sampling and Quantization</vt:lpstr>
      <vt:lpstr>2.4 Image Sampling and Quantization</vt:lpstr>
      <vt:lpstr>2.4 Image Sampling and Quantization</vt:lpstr>
      <vt:lpstr>2.4.3 Spatial and Intensity Resolution</vt:lpstr>
      <vt:lpstr>2.4.3 Spatial and Intensity Resolution</vt:lpstr>
      <vt:lpstr>2.4.3 Spatial and Intensity Resolution</vt:lpstr>
      <vt:lpstr>2.4.3 Spatial and Intensity Resolution</vt:lpstr>
      <vt:lpstr>2.4.4 Image Interpolation</vt:lpstr>
      <vt:lpstr>2.4.4 Image Interpolation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YJJEON</dc:creator>
  <cp:lastModifiedBy>정 지연</cp:lastModifiedBy>
  <cp:revision>53</cp:revision>
  <dcterms:created xsi:type="dcterms:W3CDTF">2019-04-30T10:45:47Z</dcterms:created>
  <dcterms:modified xsi:type="dcterms:W3CDTF">2019-05-18T18:32:01Z</dcterms:modified>
</cp:coreProperties>
</file>