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0" r:id="rId3"/>
    <p:sldId id="261" r:id="rId4"/>
    <p:sldId id="308" r:id="rId5"/>
    <p:sldId id="258" r:id="rId6"/>
    <p:sldId id="271" r:id="rId7"/>
    <p:sldId id="295" r:id="rId8"/>
    <p:sldId id="296" r:id="rId9"/>
    <p:sldId id="297" r:id="rId10"/>
    <p:sldId id="298" r:id="rId11"/>
    <p:sldId id="272" r:id="rId12"/>
    <p:sldId id="263" r:id="rId13"/>
    <p:sldId id="273" r:id="rId14"/>
    <p:sldId id="300" r:id="rId15"/>
    <p:sldId id="301" r:id="rId16"/>
    <p:sldId id="302" r:id="rId17"/>
    <p:sldId id="299" r:id="rId18"/>
    <p:sldId id="303" r:id="rId19"/>
    <p:sldId id="266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13" r:id="rId28"/>
    <p:sldId id="294" r:id="rId29"/>
  </p:sldIdLst>
  <p:sldSz cx="12192000" cy="6858000"/>
  <p:notesSz cx="6858000" cy="9144000"/>
  <p:embeddedFontLst>
    <p:embeddedFont>
      <p:font typeface="맑은 고딕" pitchFamily="50" charset="-127"/>
      <p:regular r:id="rId32"/>
      <p:bold r:id="rId33"/>
    </p:embeddedFont>
    <p:embeddedFont>
      <p:font typeface="Meiryo UI" pitchFamily="34" charset="-128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7FD8-0C9D-45A5-B0BD-B4FBB8CC1483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071A-457A-44DD-BD96-8C39222449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9756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00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yjang11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etectr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8770" y="2002691"/>
            <a:ext cx="11162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Focal Loss for Dense Object Detection</a:t>
            </a:r>
            <a:r>
              <a:rPr lang="en-US" altLang="ko-KR" sz="4000" dirty="0" smtClean="0"/>
              <a:t>                    				(</a:t>
            </a:r>
            <a:r>
              <a:rPr lang="en-US" altLang="ko-KR" sz="4000" dirty="0" err="1" smtClean="0"/>
              <a:t>RetinaNet</a:t>
            </a:r>
            <a:r>
              <a:rPr lang="en-US" altLang="ko-KR" sz="40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8770" y="3326130"/>
            <a:ext cx="9109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H</a:t>
            </a:r>
            <a:r>
              <a:rPr lang="en-US" altLang="ko-KR" sz="2400" dirty="0" err="1"/>
              <a:t>Tsung</a:t>
            </a:r>
            <a:r>
              <a:rPr lang="en-US" altLang="ko-KR" sz="2400" dirty="0"/>
              <a:t>-Yi Lin </a:t>
            </a:r>
            <a:r>
              <a:rPr lang="en-US" altLang="ko-KR" sz="2400" dirty="0" err="1"/>
              <a:t>Priya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Goyal</a:t>
            </a:r>
            <a:r>
              <a:rPr lang="en-US" altLang="ko-KR" sz="2400" dirty="0"/>
              <a:t> Ross </a:t>
            </a:r>
            <a:r>
              <a:rPr lang="en-US" altLang="ko-KR" sz="2400" dirty="0" err="1"/>
              <a:t>Girshick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Kaiming</a:t>
            </a:r>
            <a:r>
              <a:rPr lang="en-US" altLang="ko-KR" sz="2400" dirty="0"/>
              <a:t> He Piotr Dollar</a:t>
            </a:r>
            <a:endParaRPr lang="fr-FR" altLang="ko-KR" dirty="0" smtClean="0"/>
          </a:p>
          <a:p>
            <a:endParaRPr lang="fr-FR" altLang="ko-KR" dirty="0"/>
          </a:p>
          <a:p>
            <a:r>
              <a:rPr lang="en-US" altLang="ko-KR" dirty="0"/>
              <a:t>Facebook AI Research (FAIR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64600" y="5741247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rayjang111@gmail.com</a:t>
            </a:r>
            <a:endParaRPr lang="en-US" altLang="ko-KR" dirty="0" smtClean="0"/>
          </a:p>
          <a:p>
            <a:r>
              <a:rPr lang="en-US" altLang="ko-KR" dirty="0" err="1" smtClean="0"/>
              <a:t>HyunSukJang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930" y="1428750"/>
            <a:ext cx="361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What is the problem of imbalanced Data??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32" y="2382857"/>
            <a:ext cx="6803028" cy="3679126"/>
          </a:xfrm>
          <a:prstGeom prst="rect">
            <a:avLst/>
          </a:prstGeom>
        </p:spPr>
      </p:pic>
      <p:sp>
        <p:nvSpPr>
          <p:cNvPr id="11" name="굽은 화살표 10"/>
          <p:cNvSpPr/>
          <p:nvPr/>
        </p:nvSpPr>
        <p:spPr>
          <a:xfrm rot="13227061">
            <a:off x="8115300" y="5017770"/>
            <a:ext cx="1737360" cy="1428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9558" y="3974928"/>
            <a:ext cx="2503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Easy Negative</a:t>
            </a:r>
          </a:p>
          <a:p>
            <a:r>
              <a:rPr lang="en-US" altLang="ko-KR" sz="3200" dirty="0" smtClean="0"/>
              <a:t>(Background)</a:t>
            </a:r>
            <a:endParaRPr lang="ko-KR" altLang="en-US" sz="3200" dirty="0"/>
          </a:p>
        </p:txBody>
      </p:sp>
      <p:sp>
        <p:nvSpPr>
          <p:cNvPr id="16" name="오른쪽 화살표 15"/>
          <p:cNvSpPr/>
          <p:nvPr/>
        </p:nvSpPr>
        <p:spPr>
          <a:xfrm rot="7437036">
            <a:off x="4880609" y="1777923"/>
            <a:ext cx="2366010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89420" y="498947"/>
            <a:ext cx="3316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Hard Positive(Object)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7999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5860" y="1748790"/>
            <a:ext cx="10052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Without any correction, 1stage detectors tend to make less False Positive Decisions. 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But avoiding False Positive Decisions lead to make less True Positive Decisions.</a:t>
            </a:r>
          </a:p>
          <a:p>
            <a:endParaRPr lang="en-US" altLang="ko-KR" sz="2800" dirty="0"/>
          </a:p>
          <a:p>
            <a:r>
              <a:rPr lang="en-US" altLang="ko-KR" sz="2800" dirty="0" err="1" smtClean="0"/>
              <a:t>RetinaNet</a:t>
            </a:r>
            <a:r>
              <a:rPr lang="en-US" altLang="ko-KR" sz="2800" dirty="0" smtClean="0"/>
              <a:t> suggests to solve this problem by using weighted Loss (Focal Loss)</a:t>
            </a:r>
          </a:p>
          <a:p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18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040" y="248430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66160" y="3279012"/>
            <a:ext cx="3611880" cy="52717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6053" y="2509572"/>
            <a:ext cx="581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Focal Loss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95" y="404373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Focal Loss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2338" y="1706336"/>
            <a:ext cx="996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Cross Entropy Loss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49" y="2291442"/>
            <a:ext cx="7563237" cy="154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334738" y="4112079"/>
            <a:ext cx="996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For notational Convenience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527" y="4554991"/>
            <a:ext cx="6271472" cy="205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95" y="404373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Focal Loss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98666" y="1379765"/>
            <a:ext cx="996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Focal loss</a:t>
            </a:r>
            <a:endParaRPr lang="ko-KR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227" y="2029506"/>
            <a:ext cx="6324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59329" y="3755571"/>
            <a:ext cx="10107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loss function is reshaped to down-weight easy examples and thus focus training on hard negatives. A modulating factor (1-</a:t>
            </a:r>
            <a:r>
              <a:rPr lang="en-US" sz="2400" i="1" dirty="0" smtClean="0"/>
              <a:t>pt</a:t>
            </a:r>
            <a:r>
              <a:rPr lang="en-US" sz="2400" dirty="0" smtClean="0"/>
              <a:t>)^ </a:t>
            </a:r>
            <a:r>
              <a:rPr lang="en-US" sz="2400" i="1" dirty="0" smtClean="0"/>
              <a:t>γ</a:t>
            </a:r>
            <a:r>
              <a:rPr lang="en-US" sz="2400" dirty="0" smtClean="0"/>
              <a:t> is added to the cross entropy loss where </a:t>
            </a:r>
            <a:r>
              <a:rPr lang="en-US" sz="2400" i="1" dirty="0" smtClean="0"/>
              <a:t>γ</a:t>
            </a:r>
            <a:r>
              <a:rPr lang="en-US" sz="2400" dirty="0" smtClean="0"/>
              <a:t> is tested from [0,5] in the experiment.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95" y="404373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Focal Loss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2338" y="1706336"/>
            <a:ext cx="9963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Two Properties of FL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 smtClean="0"/>
          </a:p>
          <a:p>
            <a:r>
              <a:rPr lang="en-US" sz="2400" dirty="0" smtClean="0"/>
              <a:t>1. When </a:t>
            </a:r>
            <a:r>
              <a:rPr lang="en-US" sz="2400" dirty="0" smtClean="0"/>
              <a:t>an example is misclassified and pt is small, the modulating factor is near 1 and the loss is unaffected. As </a:t>
            </a:r>
            <a:r>
              <a:rPr lang="en-US" sz="2400" i="1" dirty="0" smtClean="0"/>
              <a:t>pt </a:t>
            </a:r>
            <a:r>
              <a:rPr lang="en-US" sz="2400" dirty="0" smtClean="0"/>
              <a:t>→1, the factor goes to 0 and the loss for well-classified examples is down-weighted.</a:t>
            </a:r>
          </a:p>
          <a:p>
            <a:endParaRPr lang="en-US" sz="2400" dirty="0" smtClean="0"/>
          </a:p>
          <a:p>
            <a:r>
              <a:rPr lang="en-US" sz="2400" dirty="0" smtClean="0"/>
              <a:t>2. The </a:t>
            </a:r>
            <a:r>
              <a:rPr lang="en-US" sz="2400" dirty="0" smtClean="0"/>
              <a:t>focusing parameter </a:t>
            </a:r>
            <a:r>
              <a:rPr lang="en-US" sz="2400" i="1" dirty="0" smtClean="0"/>
              <a:t>γ</a:t>
            </a:r>
            <a:r>
              <a:rPr lang="en-US" sz="2400" dirty="0" smtClean="0"/>
              <a:t> smoothly adjusts the rate at which easy examples are down-weighted. When </a:t>
            </a:r>
            <a:r>
              <a:rPr lang="en-US" sz="2400" i="1" dirty="0" smtClean="0"/>
              <a:t>γ</a:t>
            </a:r>
            <a:r>
              <a:rPr lang="en-US" sz="2400" dirty="0" smtClean="0"/>
              <a:t> = 0, FL is equivalent to CE. When </a:t>
            </a:r>
            <a:r>
              <a:rPr lang="en-US" sz="2400" i="1" dirty="0" smtClean="0"/>
              <a:t>γ</a:t>
            </a:r>
            <a:r>
              <a:rPr lang="en-US" sz="2400" dirty="0" smtClean="0"/>
              <a:t> is increased, the effect of the modulating factor is likewise increased. (</a:t>
            </a:r>
            <a:r>
              <a:rPr lang="en-US" sz="2400" i="1" dirty="0" smtClean="0"/>
              <a:t>γ</a:t>
            </a:r>
            <a:r>
              <a:rPr lang="en-US" sz="2400" dirty="0" smtClean="0"/>
              <a:t>=2 works best in experiment.)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95" y="404373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Focal Loss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1" y="1485900"/>
            <a:ext cx="676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Alpha-Balanced Variant of FL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659" y="2646588"/>
            <a:ext cx="9538394" cy="117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4446814"/>
            <a:ext cx="916032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3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8073" y="1191986"/>
            <a:ext cx="676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Model Initialization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00695" y="404373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Focal Loss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86541" y="1956724"/>
            <a:ext cx="93127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A prior π is set for the value of </a:t>
            </a:r>
            <a:r>
              <a:rPr lang="en-US" sz="2400" b="1" i="1" dirty="0" smtClean="0"/>
              <a:t>p </a:t>
            </a:r>
            <a:r>
              <a:rPr lang="en-US" sz="2400" b="1" dirty="0" smtClean="0"/>
              <a:t>at the start of training</a:t>
            </a:r>
            <a:r>
              <a:rPr lang="en-US" sz="2400" dirty="0" smtClean="0"/>
              <a:t>, so that the model’s estimated </a:t>
            </a:r>
            <a:r>
              <a:rPr lang="en-US" sz="2400" i="1" dirty="0" smtClean="0"/>
              <a:t>p </a:t>
            </a:r>
            <a:r>
              <a:rPr lang="en-US" sz="2400" dirty="0" smtClean="0"/>
              <a:t>for examples of the rare class is low, e.g. </a:t>
            </a:r>
            <a:r>
              <a:rPr lang="en-US" sz="2400" b="1" dirty="0" smtClean="0"/>
              <a:t>0.01</a:t>
            </a:r>
            <a:r>
              <a:rPr lang="en-US" sz="2400" dirty="0" smtClean="0"/>
              <a:t>, in order to improve the training stability in the case of heavy class imbalance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found that training </a:t>
            </a:r>
            <a:r>
              <a:rPr lang="en-US" sz="2400" dirty="0" err="1" smtClean="0"/>
              <a:t>RetinaNet</a:t>
            </a:r>
            <a:r>
              <a:rPr lang="en-US" sz="2400" dirty="0" smtClean="0"/>
              <a:t> uses standard CE loss </a:t>
            </a:r>
            <a:r>
              <a:rPr lang="en-US" sz="2400" b="1" dirty="0" smtClean="0"/>
              <a:t>WITHOUT using prior π </a:t>
            </a:r>
            <a:r>
              <a:rPr lang="en-US" sz="2400" dirty="0" smtClean="0"/>
              <a:t>for initialization leads to </a:t>
            </a:r>
            <a:r>
              <a:rPr lang="en-US" sz="2400" b="1" dirty="0" smtClean="0"/>
              <a:t>network divergence during training</a:t>
            </a:r>
            <a:r>
              <a:rPr lang="en-US" sz="2400" dirty="0" smtClean="0"/>
              <a:t> and eventually failed.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dirty="0" smtClean="0"/>
              <a:t>results are insensitive to the exact value of π. And π = 0.01 is used for all experiments.</a:t>
            </a:r>
            <a:endParaRPr lang="en-US" sz="2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4120" y="2383971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Architecture</a:t>
            </a:r>
            <a:endParaRPr lang="en-US" altLang="ko-KR" sz="4400" spc="-30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3259" y="3169741"/>
            <a:ext cx="578358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505" y="2041753"/>
            <a:ext cx="9690459" cy="372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898073" y="1191986"/>
            <a:ext cx="676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Overall Architecture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64626" y="412507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Architecture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38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468" y="412507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Focal Loss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322614"/>
            <a:ext cx="462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ResNet+FPN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B</a:t>
            </a:r>
            <a:r>
              <a:rPr lang="en-US" altLang="ko-KR" sz="2400" dirty="0" smtClean="0"/>
              <a:t>ackbone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1393987" y="2738148"/>
            <a:ext cx="7178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Resnet</a:t>
            </a:r>
            <a:r>
              <a:rPr lang="en-US" sz="2400" b="1" dirty="0" smtClean="0"/>
              <a:t> </a:t>
            </a:r>
            <a:r>
              <a:rPr lang="en-US" sz="2400" dirty="0" smtClean="0"/>
              <a:t>is used for deep feature extraction.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1599" y="3559629"/>
            <a:ext cx="84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FPN</a:t>
            </a:r>
            <a:r>
              <a:rPr lang="en-US" sz="2400" dirty="0" smtClean="0"/>
              <a:t> is </a:t>
            </a:r>
            <a:r>
              <a:rPr lang="en-US" sz="2400" dirty="0" err="1" smtClean="0"/>
              <a:t>multiscale</a:t>
            </a:r>
            <a:r>
              <a:rPr lang="en-US" sz="2400" dirty="0" smtClean="0"/>
              <a:t>, semantically strong at all scales, and fast to compute.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322614"/>
            <a:ext cx="462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Anchors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29443" y="2290579"/>
            <a:ext cx="87902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anchors have the </a:t>
            </a:r>
            <a:r>
              <a:rPr lang="en-US" sz="2400" b="1" dirty="0" smtClean="0"/>
              <a:t>areas of 32² to 512² on pyramid levels from P3 to P7</a:t>
            </a:r>
            <a:r>
              <a:rPr lang="en-US" sz="2400" dirty="0" smtClean="0"/>
              <a:t> respectively.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Three </a:t>
            </a:r>
            <a:r>
              <a:rPr lang="en-US" sz="2400" b="1" dirty="0" smtClean="0"/>
              <a:t>aspect ratios {1:2, 1:1, 2:1} </a:t>
            </a:r>
            <a:r>
              <a:rPr lang="en-US" sz="2400" dirty="0" smtClean="0"/>
              <a:t>are used.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/>
              <a:t>denser scale coverage, </a:t>
            </a:r>
            <a:r>
              <a:rPr lang="en-US" sz="2400" b="1" dirty="0" smtClean="0"/>
              <a:t>anchors of sizes {2⁰, 2^(1/3), 2^(2/3)}</a:t>
            </a:r>
            <a:r>
              <a:rPr lang="en-US" sz="2400" dirty="0" smtClean="0"/>
              <a:t> are added at each pyramid level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total, </a:t>
            </a:r>
            <a:r>
              <a:rPr lang="en-US" sz="2400" b="1" dirty="0" smtClean="0"/>
              <a:t>9 anchors per level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322614"/>
            <a:ext cx="462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Classification Subnet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76399" y="2445994"/>
            <a:ext cx="85452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This classification subnet </a:t>
            </a:r>
            <a:r>
              <a:rPr lang="en-US" sz="2400" b="1" dirty="0" smtClean="0"/>
              <a:t>predicts the probability of object presence at each spatial position</a:t>
            </a:r>
            <a:r>
              <a:rPr lang="en-US" sz="2400" dirty="0" smtClean="0"/>
              <a:t> for each of the </a:t>
            </a:r>
            <a:r>
              <a:rPr lang="en-US" sz="2400" i="1" dirty="0" smtClean="0"/>
              <a:t>A</a:t>
            </a:r>
            <a:r>
              <a:rPr lang="en-US" sz="2400" dirty="0" smtClean="0"/>
              <a:t> anchors and </a:t>
            </a:r>
            <a:r>
              <a:rPr lang="en-US" sz="2400" i="1" dirty="0" smtClean="0"/>
              <a:t>K</a:t>
            </a:r>
            <a:r>
              <a:rPr lang="en-US" sz="2400" dirty="0" smtClean="0"/>
              <a:t> object classes.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subnet is a </a:t>
            </a:r>
            <a:r>
              <a:rPr lang="en-US" sz="2400" b="1" dirty="0" smtClean="0"/>
              <a:t>FCN </a:t>
            </a:r>
            <a:r>
              <a:rPr lang="en-US" sz="2400" dirty="0" smtClean="0"/>
              <a:t>which applies four 3×3 </a:t>
            </a:r>
            <a:r>
              <a:rPr lang="en-US" sz="2400" dirty="0" err="1" smtClean="0"/>
              <a:t>conv</a:t>
            </a:r>
            <a:r>
              <a:rPr lang="en-US" sz="2400" dirty="0" smtClean="0"/>
              <a:t> layers, each with </a:t>
            </a:r>
            <a:r>
              <a:rPr lang="en-US" sz="2400" i="1" dirty="0" smtClean="0"/>
              <a:t>C</a:t>
            </a:r>
            <a:r>
              <a:rPr lang="en-US" sz="2400" dirty="0" smtClean="0"/>
              <a:t> filters and each followed by </a:t>
            </a:r>
            <a:r>
              <a:rPr lang="en-US" sz="2400" dirty="0" err="1" smtClean="0"/>
              <a:t>ReLU</a:t>
            </a:r>
            <a:r>
              <a:rPr lang="en-US" sz="2400" dirty="0" smtClean="0"/>
              <a:t> activations, followed by a 3×3 </a:t>
            </a:r>
            <a:r>
              <a:rPr lang="en-US" sz="2400" dirty="0" err="1" smtClean="0"/>
              <a:t>conv</a:t>
            </a:r>
            <a:r>
              <a:rPr lang="en-US" sz="2400" dirty="0" smtClean="0"/>
              <a:t> layer with </a:t>
            </a:r>
            <a:r>
              <a:rPr lang="en-US" sz="2400" i="1" dirty="0" smtClean="0"/>
              <a:t>KA</a:t>
            </a:r>
            <a:r>
              <a:rPr lang="en-US" sz="2400" dirty="0" smtClean="0"/>
              <a:t> filters. (</a:t>
            </a:r>
            <a:r>
              <a:rPr lang="en-US" sz="2400" i="1" dirty="0" smtClean="0"/>
              <a:t>K</a:t>
            </a:r>
            <a:r>
              <a:rPr lang="en-US" sz="2400" dirty="0" smtClean="0"/>
              <a:t> classes, </a:t>
            </a:r>
            <a:r>
              <a:rPr lang="en-US" sz="2400" i="1" dirty="0" smtClean="0"/>
              <a:t>A</a:t>
            </a:r>
            <a:r>
              <a:rPr lang="en-US" sz="2400" dirty="0" smtClean="0"/>
              <a:t>=9 anchors, and </a:t>
            </a:r>
            <a:r>
              <a:rPr lang="en-US" sz="2400" i="1" dirty="0" smtClean="0"/>
              <a:t>C</a:t>
            </a:r>
            <a:r>
              <a:rPr lang="en-US" sz="2400" dirty="0" smtClean="0"/>
              <a:t> = 256 filters)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Architecture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322614"/>
            <a:ext cx="462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Box Regression Subnet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31472" y="2160538"/>
            <a:ext cx="9084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This subnet is a </a:t>
            </a:r>
            <a:r>
              <a:rPr lang="en-US" sz="2400" b="1" dirty="0" smtClean="0"/>
              <a:t>FCN </a:t>
            </a:r>
            <a:r>
              <a:rPr lang="en-US" sz="2400" dirty="0" smtClean="0"/>
              <a:t>to each pyramid level for the purpose of regressing the offset from each anchor box to a nearby ground-truth object, if one exists.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/>
              <a:t>is identical to the classification subnet except that it terminates in </a:t>
            </a:r>
            <a:r>
              <a:rPr lang="en-US" sz="2400" b="1" dirty="0" smtClean="0"/>
              <a:t>4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 linear outputs per spatial location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/>
              <a:t>is a </a:t>
            </a:r>
            <a:r>
              <a:rPr lang="en-US" sz="2400" b="1" dirty="0" smtClean="0"/>
              <a:t>class-agnostic bounding box </a:t>
            </a:r>
            <a:r>
              <a:rPr lang="en-US" sz="2400" b="1" dirty="0" err="1" smtClean="0"/>
              <a:t>regressor</a:t>
            </a:r>
            <a:r>
              <a:rPr lang="en-US" sz="2400" b="1" dirty="0" smtClean="0"/>
              <a:t> </a:t>
            </a:r>
            <a:r>
              <a:rPr lang="en-US" sz="2400" dirty="0" smtClean="0"/>
              <a:t>which uses fewer parameters, which is found to be equally effective.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670" y="250716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64112" y="3276605"/>
            <a:ext cx="3659144" cy="46100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0883" y="2507164"/>
            <a:ext cx="566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502" y="1347788"/>
            <a:ext cx="8436763" cy="492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102" y="1587954"/>
            <a:ext cx="7180081" cy="451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43739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775733"/>
            <a:ext cx="10848975" cy="374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919" y="2530929"/>
            <a:ext cx="3534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670" y="2507164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64112" y="3276605"/>
            <a:ext cx="3659144" cy="46100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0883" y="2507164"/>
            <a:ext cx="566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 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836" y="49894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1769610"/>
            <a:ext cx="10841338" cy="245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612571" y="5339443"/>
            <a:ext cx="703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 is at: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github.com/facebookresearch/Detectron</a:t>
            </a:r>
            <a:endParaRPr lang="en-US" dirty="0" smtClean="0"/>
          </a:p>
          <a:p>
            <a:r>
              <a:rPr lang="en-US" i="1" dirty="0" smtClean="0"/>
              <a:t>Submitted on 7 Aug 2017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836" y="498947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4836" y="248031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 Stage Detectors: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RCNN, Fast RCNN , Faster RCNN, Mask RCNN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32120" y="2926066"/>
            <a:ext cx="276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vs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9459" y="2575514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 Stage Detectors: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Yolo, SSD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74063" y="5496597"/>
            <a:ext cx="326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Speed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667" y="5472440"/>
            <a:ext cx="326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Accuarcy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2579336" y="5307330"/>
            <a:ext cx="607186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8950912" y="5307330"/>
            <a:ext cx="607186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2667" y="1303020"/>
            <a:ext cx="519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One Stage Detectors vs Two Stage Detectors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667" y="1303020"/>
            <a:ext cx="519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What Makes this difference?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667" y="1764685"/>
            <a:ext cx="32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One Stage Detectors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072" y="2280707"/>
            <a:ext cx="4274820" cy="298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666" y="2692014"/>
            <a:ext cx="4288841" cy="257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/>
          <p:nvPr/>
        </p:nvSpPr>
        <p:spPr>
          <a:xfrm>
            <a:off x="1699682" y="5360731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R-CNN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7332748" y="5269229"/>
            <a:ext cx="240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Fast R-CNN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2"/>
          <p:cNvSpPr>
            <a:spLocks noGrp="1"/>
          </p:cNvSpPr>
          <p:nvPr/>
        </p:nvSpPr>
        <p:spPr>
          <a:xfrm>
            <a:off x="866224" y="1048002"/>
            <a:ext cx="85752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ea typeface="나눔바른고딕OTF Bold" charset="-127"/>
                <a:cs typeface="Meiryo UI" pitchFamily="34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3"/>
          <p:cNvSpPr>
            <a:spLocks noGrp="1"/>
          </p:cNvSpPr>
          <p:nvPr/>
        </p:nvSpPr>
        <p:spPr>
          <a:xfrm>
            <a:off x="4076224" y="72466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8548" y="3070186"/>
            <a:ext cx="648072" cy="2268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750536" y="53384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바른고딕OTF Bold" charset="-127"/>
                <a:ea typeface="나눔바른고딕OTF Bold" charset="-127"/>
              </a:rPr>
              <a:t>Image</a:t>
            </a:r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2704" y="3070186"/>
            <a:ext cx="1944216" cy="2268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1884662" y="533843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나눔바른고딕OTF Bold" charset="-127"/>
                <a:ea typeface="나눔바른고딕OTF Bold" charset="-127"/>
              </a:rPr>
              <a:t>Fully Convolutional Features</a:t>
            </a:r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99008" y="1685773"/>
            <a:ext cx="1210816" cy="174322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99008" y="4404075"/>
            <a:ext cx="2510502" cy="180194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4835002" y="625218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나눔바른고딕OTF Bold" charset="-127"/>
                <a:ea typeface="나눔바른고딕OTF Bold" charset="-127"/>
              </a:rPr>
              <a:t>Bounding </a:t>
            </a:r>
            <a:r>
              <a:rPr lang="en-US" altLang="ko-KR" dirty="0">
                <a:latin typeface="나눔바른고딕OTF Bold" charset="-127"/>
                <a:ea typeface="나눔바른고딕OTF Bold" charset="-127"/>
              </a:rPr>
              <a:t>B</a:t>
            </a:r>
            <a:r>
              <a:rPr lang="en-US" altLang="ko-KR" dirty="0" smtClean="0">
                <a:latin typeface="나눔바른고딕OTF Bold" charset="-127"/>
                <a:ea typeface="나눔바른고딕OTF Bold" charset="-127"/>
              </a:rPr>
              <a:t>ox Regression</a:t>
            </a:r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4614306" y="3643638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나눔바른고딕OTF Bold" charset="-127"/>
                <a:ea typeface="나눔바른고딕OTF Bold" charset="-127"/>
              </a:rPr>
              <a:t>BB Classification</a:t>
            </a:r>
            <a:endParaRPr lang="ko-KR" altLang="en-US" dirty="0">
              <a:latin typeface="나눔바른고딕OTF Bold" charset="-127"/>
              <a:ea typeface="나눔바른고딕OTF Bold" charset="-127"/>
            </a:endParaRPr>
          </a:p>
        </p:txBody>
      </p:sp>
      <p:cxnSp>
        <p:nvCxnSpPr>
          <p:cNvPr id="22" name="직선 화살표 연결선 21"/>
          <p:cNvCxnSpPr>
            <a:stCxn id="14" idx="3"/>
            <a:endCxn id="16" idx="1"/>
          </p:cNvCxnSpPr>
          <p:nvPr/>
        </p:nvCxnSpPr>
        <p:spPr>
          <a:xfrm>
            <a:off x="1506620" y="4204312"/>
            <a:ext cx="7560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  <a:endCxn id="18" idx="1"/>
          </p:cNvCxnSpPr>
          <p:nvPr/>
        </p:nvCxnSpPr>
        <p:spPr>
          <a:xfrm flipV="1">
            <a:off x="4206920" y="2557387"/>
            <a:ext cx="792088" cy="1646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19" idx="1"/>
          </p:cNvCxnSpPr>
          <p:nvPr/>
        </p:nvCxnSpPr>
        <p:spPr>
          <a:xfrm>
            <a:off x="4206920" y="4204312"/>
            <a:ext cx="792088" cy="1100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55392" y="3070186"/>
            <a:ext cx="648072" cy="226825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나눔바른고딕OTF Bold" charset="-127"/>
                <a:ea typeface="나눔바른고딕OTF Bold" charset="-127"/>
              </a:rPr>
              <a:t>Fast R-CNN</a:t>
            </a:r>
            <a:endParaRPr lang="ko-KR" altLang="en-US" sz="2800" b="1" dirty="0">
              <a:latin typeface="나눔바른고딕OTF Bold" charset="-127"/>
              <a:ea typeface="나눔바른고딕OTF Bold" charset="-127"/>
            </a:endParaRPr>
          </a:p>
        </p:txBody>
      </p:sp>
      <p:cxnSp>
        <p:nvCxnSpPr>
          <p:cNvPr id="26" name="직선 화살표 연결선 25"/>
          <p:cNvCxnSpPr>
            <a:stCxn id="18" idx="3"/>
            <a:endCxn id="25" idx="1"/>
          </p:cNvCxnSpPr>
          <p:nvPr/>
        </p:nvCxnSpPr>
        <p:spPr>
          <a:xfrm>
            <a:off x="6209824" y="2557387"/>
            <a:ext cx="2245568" cy="1646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3"/>
            <a:endCxn id="25" idx="1"/>
          </p:cNvCxnSpPr>
          <p:nvPr/>
        </p:nvCxnSpPr>
        <p:spPr>
          <a:xfrm flipV="1">
            <a:off x="7509510" y="4204312"/>
            <a:ext cx="945882" cy="1100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34965" y="1404564"/>
            <a:ext cx="2864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latin typeface="나눔바른고딕OTF Bold" charset="-127"/>
                <a:ea typeface="나눔바른고딕OTF Bold" charset="-127"/>
              </a:rPr>
              <a:t>Faster </a:t>
            </a:r>
            <a:r>
              <a:rPr lang="en-US" altLang="ko-KR" sz="3200" b="1" dirty="0">
                <a:latin typeface="나눔바른고딕OTF Bold" charset="-127"/>
                <a:ea typeface="나눔바른고딕OTF Bold" charset="-127"/>
              </a:rPr>
              <a:t>R-CNN</a:t>
            </a:r>
            <a:endParaRPr lang="ko-KR" altLang="en-US" sz="3200" b="1" dirty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3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667" y="1303020"/>
            <a:ext cx="519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Two stage Detectors:</a:t>
            </a:r>
          </a:p>
          <a:p>
            <a:r>
              <a:rPr lang="en-US" altLang="ko-KR" sz="3200" dirty="0" smtClean="0"/>
              <a:t>YOLO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2871787"/>
            <a:ext cx="4810350" cy="2991803"/>
          </a:xfrm>
          <a:prstGeom prst="rect">
            <a:avLst/>
          </a:prstGeom>
        </p:spPr>
      </p:pic>
      <p:pic>
        <p:nvPicPr>
          <p:cNvPr id="1026" name="Picture 2" descr="https://miro.medium.com/max/1496/1*YAXKzGS79bL8vtTt52km_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5696" y="2871787"/>
            <a:ext cx="5846317" cy="241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36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7923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7923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4460" y="1440180"/>
            <a:ext cx="7658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The main Difference of 1-stage Detectors vs 2-stage Detectors is </a:t>
            </a:r>
          </a:p>
          <a:p>
            <a:r>
              <a:rPr lang="en-US" altLang="ko-KR" sz="2400" b="1" dirty="0" smtClean="0"/>
              <a:t>Region Proposal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Without Region Proposals, 1-stage detectors make much larger </a:t>
            </a:r>
            <a:r>
              <a:rPr lang="en-US" altLang="ko-KR" sz="2400" dirty="0"/>
              <a:t>set of candidate object </a:t>
            </a:r>
            <a:r>
              <a:rPr lang="en-US" altLang="ko-KR" sz="2400" dirty="0" smtClean="0"/>
              <a:t>locations.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This makes 1-stage detector’s </a:t>
            </a:r>
            <a:r>
              <a:rPr lang="en-US" altLang="ko-KR" sz="2400" dirty="0"/>
              <a:t>training </a:t>
            </a:r>
            <a:r>
              <a:rPr lang="en-US" altLang="ko-KR" sz="2400" dirty="0" smtClean="0"/>
              <a:t>procedure </a:t>
            </a:r>
            <a:r>
              <a:rPr lang="en-US" altLang="ko-KR" sz="2400" dirty="0"/>
              <a:t>still dominated by easily classified background examples.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9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387</Words>
  <Application>Microsoft Office PowerPoint</Application>
  <PresentationFormat>사용자 지정</PresentationFormat>
  <Paragraphs>146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맑은 고딕</vt:lpstr>
      <vt:lpstr>나눔스퀘어 ExtraBold</vt:lpstr>
      <vt:lpstr>나눔스퀘어 Bold</vt:lpstr>
      <vt:lpstr>나눔바른고딕OTF Bold</vt:lpstr>
      <vt:lpstr>Meiryo UI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edu</cp:lastModifiedBy>
  <cp:revision>52</cp:revision>
  <dcterms:created xsi:type="dcterms:W3CDTF">2017-05-29T09:12:16Z</dcterms:created>
  <dcterms:modified xsi:type="dcterms:W3CDTF">2019-10-07T03:40:18Z</dcterms:modified>
</cp:coreProperties>
</file>