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61" r:id="rId4"/>
    <p:sldId id="270" r:id="rId5"/>
    <p:sldId id="258" r:id="rId6"/>
    <p:sldId id="271" r:id="rId7"/>
    <p:sldId id="272" r:id="rId8"/>
    <p:sldId id="263" r:id="rId9"/>
    <p:sldId id="264" r:id="rId10"/>
    <p:sldId id="274" r:id="rId11"/>
    <p:sldId id="275" r:id="rId12"/>
    <p:sldId id="279" r:id="rId13"/>
    <p:sldId id="265" r:id="rId14"/>
    <p:sldId id="266" r:id="rId15"/>
    <p:sldId id="280" r:id="rId16"/>
    <p:sldId id="281" r:id="rId17"/>
    <p:sldId id="267" r:id="rId18"/>
    <p:sldId id="268" r:id="rId19"/>
    <p:sldId id="277" r:id="rId20"/>
    <p:sldId id="282" r:id="rId21"/>
    <p:sldId id="26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  <p:cmAuthor id="2" name="rayjang111@gmail.com" initials="r" lastIdx="1" clrIdx="1">
    <p:extLst>
      <p:ext uri="{19B8F6BF-5375-455C-9EA6-DF929625EA0E}">
        <p15:presenceInfo xmlns:p15="http://schemas.microsoft.com/office/powerpoint/2012/main" userId="fa187505d8e74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3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yjang11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5113" y="2447473"/>
            <a:ext cx="96618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Very Deep Convolutional Networks</a:t>
            </a:r>
          </a:p>
          <a:p>
            <a:pPr algn="ctr"/>
            <a:r>
              <a:rPr lang="en-US" altLang="ko-KR" sz="48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Large-Scale Image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8267" y="5215467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rayjang111@gmail.com</a:t>
            </a:r>
            <a:endParaRPr lang="en-US" altLang="ko-KR" dirty="0" smtClean="0"/>
          </a:p>
          <a:p>
            <a:r>
              <a:rPr lang="en-US" altLang="ko-KR" dirty="0" err="1" smtClean="0"/>
              <a:t>HyunSukJang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5112" y="3944561"/>
            <a:ext cx="882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Karen </a:t>
            </a:r>
            <a:r>
              <a:rPr lang="en-US" altLang="ko-KR" i="1" dirty="0" err="1" smtClean="0"/>
              <a:t>Simonyan</a:t>
            </a:r>
            <a:r>
              <a:rPr lang="en-US" altLang="ko-KR" i="1" dirty="0" smtClean="0"/>
              <a:t>∗ &amp; Andrew Zisserman</a:t>
            </a:r>
          </a:p>
          <a:p>
            <a:r>
              <a:rPr lang="en-US" altLang="ko-KR" dirty="0" smtClean="0"/>
              <a:t> Visual </a:t>
            </a:r>
            <a:r>
              <a:rPr lang="en-US" altLang="ko-KR" dirty="0"/>
              <a:t>Geometry Group, Department </a:t>
            </a:r>
            <a:r>
              <a:rPr lang="en-US" altLang="ko-KR" dirty="0" smtClean="0"/>
              <a:t>of Engineering </a:t>
            </a:r>
            <a:r>
              <a:rPr lang="en-US" altLang="ko-KR" dirty="0"/>
              <a:t>Science, University of Oxford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261" y="3029742"/>
            <a:ext cx="865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</a:t>
            </a:r>
            <a:r>
              <a:rPr lang="en-US" altLang="ko-KR" dirty="0"/>
              <a:t>, we incorporate three non-linear rectiﬁcation layers instead of a single one, which makes the decision function more discriminative.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6261" y="1692096"/>
            <a:ext cx="840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what have we gained by using, for instance, a stack of three 3×3 conv. layers instead of a single 7×7 layer?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6261" y="4267200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Second, we decrease the number of parameters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949" y="422154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Architecture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0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0" y="1092422"/>
            <a:ext cx="5811611" cy="540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3422" y="1092422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vs A-LRN:</a:t>
            </a:r>
          </a:p>
          <a:p>
            <a:r>
              <a:rPr lang="en-US" altLang="ko-KR" dirty="0" smtClean="0"/>
              <a:t>Local Response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3422" y="2328588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 vs C:</a:t>
            </a:r>
          </a:p>
          <a:p>
            <a:r>
              <a:rPr lang="en-US" altLang="ko-KR" dirty="0" smtClean="0"/>
              <a:t>Use of 1*1 </a:t>
            </a:r>
            <a:r>
              <a:rPr lang="en-US" altLang="ko-KR" dirty="0" err="1" smtClean="0"/>
              <a:t>conv</a:t>
            </a:r>
            <a:r>
              <a:rPr lang="en-US" altLang="ko-KR" dirty="0"/>
              <a:t> </a:t>
            </a:r>
            <a:r>
              <a:rPr lang="en-US" altLang="ko-KR" dirty="0" smtClean="0"/>
              <a:t>layer</a:t>
            </a:r>
          </a:p>
          <a:p>
            <a:r>
              <a:rPr lang="en-US" altLang="ko-KR" dirty="0" smtClean="0"/>
              <a:t>To add Nonlinearity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22" y="4164918"/>
            <a:ext cx="5129893" cy="12858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949" y="422154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Architecture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4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8" y="921883"/>
            <a:ext cx="9481004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571" y="3410857"/>
            <a:ext cx="46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B: Number of parameters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947886"/>
            <a:ext cx="1095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(3*3*3)*64+(3*3*64)*64+(3*3*64)*128+(3*3*128)*128+(3*3*128)*256+</a:t>
            </a:r>
            <a:r>
              <a:rPr lang="en-US" altLang="ko-KR" dirty="0"/>
              <a:t>(</a:t>
            </a:r>
            <a:r>
              <a:rPr lang="en-US" altLang="ko-KR" dirty="0" smtClean="0"/>
              <a:t>3*3*256)*</a:t>
            </a:r>
            <a:r>
              <a:rPr lang="en-US" altLang="ko-KR" dirty="0"/>
              <a:t>256</a:t>
            </a:r>
            <a:r>
              <a:rPr lang="en-US" altLang="ko-KR" dirty="0" smtClean="0"/>
              <a:t>+(3*3*256)*512+</a:t>
            </a:r>
            <a:r>
              <a:rPr lang="en-US" altLang="ko-KR" dirty="0"/>
              <a:t>(3*3*256)*</a:t>
            </a:r>
            <a:r>
              <a:rPr lang="en-US" altLang="ko-KR" dirty="0" smtClean="0"/>
              <a:t>512+</a:t>
            </a:r>
            <a:r>
              <a:rPr lang="en-US" altLang="ko-KR" dirty="0"/>
              <a:t>(</a:t>
            </a:r>
            <a:r>
              <a:rPr lang="en-US" altLang="ko-KR" dirty="0" smtClean="0"/>
              <a:t>3*3*512)*512+</a:t>
            </a:r>
            <a:r>
              <a:rPr lang="en-US" altLang="ko-KR" dirty="0"/>
              <a:t>(3*3*512)*</a:t>
            </a:r>
            <a:r>
              <a:rPr lang="en-US" altLang="ko-KR" dirty="0" smtClean="0"/>
              <a:t>512+(7*7*512*4096)+4096*4096+4096*1000=133m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6049" y="2400300"/>
            <a:ext cx="6068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03training&amp;test method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23259" y="3169741"/>
            <a:ext cx="578358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78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training&amp;test</a:t>
            </a:r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2229" y="2097314"/>
            <a:ext cx="9492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ILSVRC-2012 has 1000images for each 1000classes</a:t>
            </a:r>
          </a:p>
          <a:p>
            <a:r>
              <a:rPr lang="en-US" altLang="ko-KR" sz="2400" dirty="0" smtClean="0"/>
              <a:t>=&gt;not enough image (overfitting)</a:t>
            </a:r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4800" y="3664857"/>
            <a:ext cx="850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Need Data Augmentation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886" y="1792513"/>
            <a:ext cx="1016725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Training Scale: S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Single Scale=&gt; S=256, 384 fixed</a:t>
            </a:r>
          </a:p>
          <a:p>
            <a:r>
              <a:rPr lang="en-US" altLang="ko-KR" dirty="0" smtClean="0"/>
              <a:t>Cropped 224*224 image from each fixed size image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smtClean="0"/>
              <a:t>Multi Scale=&gt;Scale jittering</a:t>
            </a:r>
          </a:p>
          <a:p>
            <a:r>
              <a:rPr lang="en-US" altLang="ko-KR" dirty="0" smtClean="0"/>
              <a:t>After training with S=384 fixed image,</a:t>
            </a:r>
          </a:p>
          <a:p>
            <a:r>
              <a:rPr lang="en-US" altLang="ko-KR" dirty="0" smtClean="0"/>
              <a:t>Select S from </a:t>
            </a:r>
            <a:r>
              <a:rPr lang="en-US" altLang="ko-KR" dirty="0" err="1" smtClean="0"/>
              <a:t>Smin</a:t>
            </a:r>
            <a:r>
              <a:rPr lang="en-US" altLang="ko-KR" dirty="0" smtClean="0"/>
              <a:t>=256 </a:t>
            </a:r>
            <a:r>
              <a:rPr lang="en-US" altLang="ko-KR" dirty="0" err="1" smtClean="0"/>
              <a:t>Smax</a:t>
            </a:r>
            <a:r>
              <a:rPr lang="en-US" altLang="ko-KR" dirty="0" smtClean="0"/>
              <a:t>=512 =&gt; do fine tuning</a:t>
            </a:r>
          </a:p>
          <a:p>
            <a:endParaRPr lang="en-US" altLang="ko-KR" dirty="0"/>
          </a:p>
          <a:p>
            <a:r>
              <a:rPr lang="en-US" altLang="ko-KR" sz="2400" dirty="0" smtClean="0"/>
              <a:t>PCA </a:t>
            </a:r>
            <a:r>
              <a:rPr lang="en-US" altLang="ko-KR" sz="2400" dirty="0"/>
              <a:t>Color </a:t>
            </a:r>
            <a:r>
              <a:rPr lang="en-US" altLang="ko-KR" sz="2400" dirty="0" smtClean="0"/>
              <a:t>Augmentation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is designed to shift those values based on which values are the most present in the image.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6522" y="437393"/>
            <a:ext cx="378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training&amp;test</a:t>
            </a:r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2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525" y="1690912"/>
            <a:ext cx="101672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Test Scale: Q</a:t>
            </a:r>
          </a:p>
          <a:p>
            <a:r>
              <a:rPr lang="en-US" altLang="ko-KR" sz="2400" dirty="0" smtClean="0"/>
              <a:t>Convert image size to Q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Single test scale=&gt; use only one Q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Multi test scale=&gt; use multiple Qs</a:t>
            </a:r>
          </a:p>
          <a:p>
            <a:r>
              <a:rPr lang="en-US" altLang="ko-KR" sz="2400" dirty="0" smtClean="0"/>
              <a:t>If test Scale S is fixed to single scale</a:t>
            </a:r>
          </a:p>
          <a:p>
            <a:r>
              <a:rPr lang="en-US" altLang="ko-KR" sz="2400" dirty="0" smtClean="0"/>
              <a:t>Q is {S-32,S,S+32} since too much scale difference from trainset can lead worse performance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6522" y="437393"/>
            <a:ext cx="378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training&amp;test</a:t>
            </a:r>
            <a:r>
              <a:rPr lang="en-US" altLang="ko-KR" sz="32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32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3528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evaluation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7756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7364" y="437393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442" y="100692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Single test scale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" y="1315584"/>
            <a:ext cx="11382030" cy="49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" y="1618117"/>
            <a:ext cx="11477625" cy="413521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7364" y="437393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499" y="100692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Multiple test scale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0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208" y="2392761"/>
            <a:ext cx="20601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VGGnet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Model Architecture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Train&amp;test</a:t>
            </a:r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method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1567317"/>
            <a:ext cx="8609467" cy="429153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7364" y="437393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156" y="989148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Comparison to other models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6699" y="31443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3713" y="2472873"/>
            <a:ext cx="340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22" y="1512367"/>
            <a:ext cx="624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What is ILSVRC??? 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21169" y="2587341"/>
            <a:ext cx="6752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Imagenet</a:t>
            </a:r>
            <a:r>
              <a:rPr lang="en-US" altLang="ko-KR" sz="2000" dirty="0" smtClean="0"/>
              <a:t> Large Scale Visual Recognition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More </a:t>
            </a:r>
            <a:r>
              <a:rPr lang="en-US" altLang="ko-KR" sz="2000" dirty="0"/>
              <a:t>than 14 </a:t>
            </a:r>
            <a:r>
              <a:rPr lang="en-US" altLang="ko-KR" sz="2000" dirty="0" smtClean="0"/>
              <a:t>million</a:t>
            </a:r>
            <a:r>
              <a:rPr lang="en-US" altLang="ko-KR" sz="2000" dirty="0"/>
              <a:t> images have been hand-annotated by the project to indicate what objects are pictured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Testbed </a:t>
            </a:r>
            <a:r>
              <a:rPr lang="en-US" altLang="ko-KR" sz="2000" dirty="0"/>
              <a:t>for a few generations of large-scale image classiﬁcation systems, from high-dimensional shallow feature encodings </a:t>
            </a:r>
            <a:r>
              <a:rPr lang="en-US" altLang="ko-KR" sz="2000" dirty="0" smtClean="0"/>
              <a:t>to </a:t>
            </a:r>
            <a:r>
              <a:rPr lang="en-US" altLang="ko-KR" sz="2000" dirty="0"/>
              <a:t>deep </a:t>
            </a:r>
            <a:r>
              <a:rPr lang="en-US" altLang="ko-KR" sz="2000" dirty="0" err="1"/>
              <a:t>ConvNets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9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6875" y="1006929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42" y="1693304"/>
            <a:ext cx="5581650" cy="3829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5642" y="1171572"/>
            <a:ext cx="59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Winners of ILSVRC challenge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6180" y="1320799"/>
            <a:ext cx="54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2012 ILSVRC=&gt; feature extraction by hand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6401" y="2823029"/>
            <a:ext cx="1995714" cy="1059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Acquisition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8659" y="2823029"/>
            <a:ext cx="1995714" cy="1059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Preprocessing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4886" y="2823029"/>
            <a:ext cx="1995714" cy="1059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Dimension reduction&amp; optimal feature selection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18916" y="2823029"/>
            <a:ext cx="1995714" cy="1059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Classfication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648857" y="3113314"/>
            <a:ext cx="718457" cy="442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805718" y="3113314"/>
            <a:ext cx="718457" cy="442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844643" y="3113314"/>
            <a:ext cx="718457" cy="442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88659" y="4107543"/>
            <a:ext cx="207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Noise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enhancement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343" y="4223657"/>
            <a:ext cx="205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Audio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4175" y="4122057"/>
            <a:ext cx="2623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PCA(Principal component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LDA(Linear </a:t>
            </a:r>
            <a:r>
              <a:rPr lang="en-US" altLang="ko-KR" dirty="0" err="1" smtClean="0"/>
              <a:t>Discriminal</a:t>
            </a:r>
            <a:r>
              <a:rPr lang="en-US" altLang="ko-KR" dirty="0" smtClean="0"/>
              <a:t>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LBP(Local Binary Pattern)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829" y="2133600"/>
            <a:ext cx="277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of classification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12514" y="4223657"/>
            <a:ext cx="25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0940" y="1115620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ILSVRC 2012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92" y="1484952"/>
            <a:ext cx="8847138" cy="440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886" y="6023429"/>
            <a:ext cx="83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train deep layers and many parameters=&gt; data augmentation, regulation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224" y="437393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6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444" y="2612180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61128" y="3293113"/>
            <a:ext cx="6420758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244" y="2646782"/>
            <a:ext cx="581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Vggnet</a:t>
            </a:r>
            <a:r>
              <a:rPr lang="en-US" altLang="ko-KR" sz="3600" dirty="0" smtClean="0"/>
              <a:t> Model architecture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7949" y="422154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Architecture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522" y="1828800"/>
            <a:ext cx="377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Main </a:t>
            </a:r>
            <a:r>
              <a:rPr lang="en-US" altLang="ko-KR" sz="2800" dirty="0" err="1" smtClean="0"/>
              <a:t>Disussion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26522" y="2545834"/>
            <a:ext cx="737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What if we simply increase the depth of Nets?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26522" y="3480751"/>
            <a:ext cx="9064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another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ko-KR" altLang="en-US" dirty="0"/>
              <a:t> </a:t>
            </a:r>
            <a:r>
              <a:rPr lang="ko-KR" altLang="en-US" dirty="0" err="1"/>
              <a:t>aspect</a:t>
            </a:r>
            <a:r>
              <a:rPr lang="ko-KR" altLang="en-US" dirty="0"/>
              <a:t> of </a:t>
            </a:r>
            <a:r>
              <a:rPr lang="ko-KR" altLang="en-US" dirty="0" err="1"/>
              <a:t>ConvNet</a:t>
            </a:r>
            <a:r>
              <a:rPr lang="ko-KR" altLang="en-US" dirty="0"/>
              <a:t> </a:t>
            </a:r>
            <a:r>
              <a:rPr lang="ko-KR" altLang="en-US" dirty="0" err="1"/>
              <a:t>architecture</a:t>
            </a:r>
            <a:r>
              <a:rPr lang="ko-KR" altLang="en-US" dirty="0"/>
              <a:t> </a:t>
            </a:r>
            <a:r>
              <a:rPr lang="ko-KR" altLang="en-US" dirty="0" err="1"/>
              <a:t>design</a:t>
            </a:r>
            <a:r>
              <a:rPr lang="ko-KR" altLang="en-US" dirty="0"/>
              <a:t> – </a:t>
            </a:r>
            <a:r>
              <a:rPr lang="ko-KR" altLang="en-US" dirty="0" err="1"/>
              <a:t>its</a:t>
            </a:r>
            <a:r>
              <a:rPr lang="ko-KR" altLang="en-US" dirty="0"/>
              <a:t> </a:t>
            </a:r>
            <a:r>
              <a:rPr lang="ko-KR" altLang="en-US" dirty="0" err="1"/>
              <a:t>depth</a:t>
            </a:r>
            <a:r>
              <a:rPr lang="ko-KR" altLang="en-US" dirty="0"/>
              <a:t>.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end</a:t>
            </a:r>
            <a:r>
              <a:rPr lang="ko-KR" altLang="en-US" dirty="0"/>
              <a:t>,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ﬁx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parameters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architecture</a:t>
            </a:r>
            <a:r>
              <a:rPr lang="ko-KR" altLang="en-US" dirty="0"/>
              <a:t>, and </a:t>
            </a:r>
            <a:r>
              <a:rPr lang="ko-KR" altLang="en-US" dirty="0" err="1"/>
              <a:t>steadily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depth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network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adding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layers</a:t>
            </a:r>
            <a:r>
              <a:rPr lang="ko-KR" altLang="en-US" dirty="0"/>
              <a:t>, </a:t>
            </a:r>
            <a:r>
              <a:rPr lang="ko-KR" altLang="en-US" dirty="0" err="1"/>
              <a:t>which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feasible</a:t>
            </a:r>
            <a:r>
              <a:rPr lang="ko-KR" altLang="en-US" dirty="0"/>
              <a:t>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r>
              <a:rPr lang="ko-KR" altLang="en-US" dirty="0"/>
              <a:t> of </a:t>
            </a:r>
            <a:r>
              <a:rPr lang="ko-KR" altLang="en-US" dirty="0" err="1"/>
              <a:t>very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(3 × 3) </a:t>
            </a:r>
            <a:r>
              <a:rPr lang="ko-KR" altLang="en-US" dirty="0" err="1"/>
              <a:t>convolution</a:t>
            </a:r>
            <a:r>
              <a:rPr lang="ko-KR" altLang="en-US" dirty="0"/>
              <a:t> </a:t>
            </a:r>
            <a:r>
              <a:rPr lang="ko-KR" altLang="en-US" dirty="0" err="1"/>
              <a:t>ﬁlters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layers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508</Words>
  <Application>Microsoft Office PowerPoint</Application>
  <PresentationFormat>와이드스크린</PresentationFormat>
  <Paragraphs>112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rayjang111@gmail.com</cp:lastModifiedBy>
  <cp:revision>32</cp:revision>
  <dcterms:created xsi:type="dcterms:W3CDTF">2017-05-29T09:12:16Z</dcterms:created>
  <dcterms:modified xsi:type="dcterms:W3CDTF">2019-08-01T06:20:18Z</dcterms:modified>
</cp:coreProperties>
</file>