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4" r:id="rId6"/>
    <p:sldId id="265"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2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F94DA-A044-F24C-8902-238D064B600E}" type="datetimeFigureOut">
              <a:rPr lang="en-US" smtClean="0"/>
              <a:t>3/10/15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AAC6F3-B7E8-894D-A235-8058B1EB2A6C}" type="slidenum">
              <a:rPr lang="en-US" smtClean="0"/>
              <a:t>‹#›</a:t>
            </a:fld>
            <a:endParaRPr lang="en-US"/>
          </a:p>
        </p:txBody>
      </p:sp>
    </p:spTree>
    <p:extLst>
      <p:ext uri="{BB962C8B-B14F-4D97-AF65-F5344CB8AC3E}">
        <p14:creationId xmlns:p14="http://schemas.microsoft.com/office/powerpoint/2010/main" val="36795558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t>
            </a:r>
            <a:r>
              <a:rPr lang="en-US" dirty="0" smtClean="0"/>
              <a:t>background on our CI oriented platform and some ‘plugs’ for Jenkins</a:t>
            </a:r>
            <a:r>
              <a:rPr lang="en-US" baseline="0" dirty="0" smtClean="0"/>
              <a:t> – our selected CI tool of choice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B4AAC6F3-B7E8-894D-A235-8058B1EB2A6C}" type="slidenum">
              <a:rPr lang="en-US" smtClean="0"/>
              <a:t>1</a:t>
            </a:fld>
            <a:endParaRPr lang="en-US"/>
          </a:p>
        </p:txBody>
      </p:sp>
    </p:spTree>
    <p:extLst>
      <p:ext uri="{BB962C8B-B14F-4D97-AF65-F5344CB8AC3E}">
        <p14:creationId xmlns:p14="http://schemas.microsoft.com/office/powerpoint/2010/main" val="285184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 encompasses a broad scope of build and agile-related tasks. Choosing Jenkins,</a:t>
            </a:r>
            <a:r>
              <a:rPr lang="en-US" baseline="0" dirty="0" smtClean="0"/>
              <a:t> based from a well </a:t>
            </a:r>
            <a:r>
              <a:rPr lang="en-US" dirty="0" smtClean="0"/>
              <a:t>established and supported community, enables</a:t>
            </a:r>
            <a:r>
              <a:rPr lang="en-US" baseline="0" dirty="0" smtClean="0"/>
              <a:t> early implementation of many of tasks required to build an effective agile/scrum environment. (Conventional uses)}</a:t>
            </a:r>
            <a:endParaRPr lang="en-US" dirty="0"/>
          </a:p>
        </p:txBody>
      </p:sp>
      <p:sp>
        <p:nvSpPr>
          <p:cNvPr id="4" name="Slide Number Placeholder 3"/>
          <p:cNvSpPr>
            <a:spLocks noGrp="1"/>
          </p:cNvSpPr>
          <p:nvPr>
            <p:ph type="sldNum" sz="quarter" idx="10"/>
          </p:nvPr>
        </p:nvSpPr>
        <p:spPr/>
        <p:txBody>
          <a:bodyPr/>
          <a:lstStyle/>
          <a:p>
            <a:fld id="{B4AAC6F3-B7E8-894D-A235-8058B1EB2A6C}" type="slidenum">
              <a:rPr lang="en-US" smtClean="0"/>
              <a:t>2</a:t>
            </a:fld>
            <a:endParaRPr lang="en-US"/>
          </a:p>
        </p:txBody>
      </p:sp>
    </p:spTree>
    <p:extLst>
      <p:ext uri="{BB962C8B-B14F-4D97-AF65-F5344CB8AC3E}">
        <p14:creationId xmlns:p14="http://schemas.microsoft.com/office/powerpoint/2010/main" val="284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Rally DB offers direct</a:t>
            </a:r>
            <a:r>
              <a:rPr lang="en-US" baseline="0" dirty="0" smtClean="0"/>
              <a:t> plug-in capability with Jenkins services – making integration fast and simple… </a:t>
            </a:r>
          </a:p>
          <a:p>
            <a:r>
              <a:rPr lang="en-US" baseline="0" dirty="0" smtClean="0"/>
              <a:t> -  immediately adds mature, multi generation app within an app.</a:t>
            </a:r>
          </a:p>
          <a:p>
            <a:r>
              <a:rPr lang="en-US" baseline="0" dirty="0" smtClean="0"/>
              <a:t> -  provides framework to develop familiar correlations between legacy data with real time CI feedback</a:t>
            </a:r>
            <a:endParaRPr lang="en-US" dirty="0"/>
          </a:p>
        </p:txBody>
      </p:sp>
      <p:sp>
        <p:nvSpPr>
          <p:cNvPr id="4" name="Slide Number Placeholder 3"/>
          <p:cNvSpPr>
            <a:spLocks noGrp="1"/>
          </p:cNvSpPr>
          <p:nvPr>
            <p:ph type="sldNum" sz="quarter" idx="10"/>
          </p:nvPr>
        </p:nvSpPr>
        <p:spPr/>
        <p:txBody>
          <a:bodyPr/>
          <a:lstStyle/>
          <a:p>
            <a:fld id="{B4AAC6F3-B7E8-894D-A235-8058B1EB2A6C}" type="slidenum">
              <a:rPr lang="en-US" smtClean="0"/>
              <a:t>3</a:t>
            </a:fld>
            <a:endParaRPr lang="en-US"/>
          </a:p>
        </p:txBody>
      </p:sp>
    </p:spTree>
    <p:extLst>
      <p:ext uri="{BB962C8B-B14F-4D97-AF65-F5344CB8AC3E}">
        <p14:creationId xmlns:p14="http://schemas.microsoft.com/office/powerpoint/2010/main" val="229815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some 400+ </a:t>
            </a:r>
            <a:r>
              <a:rPr lang="en-US" dirty="0" smtClean="0"/>
              <a:t>plug-in’s available to Jenkins</a:t>
            </a:r>
            <a:r>
              <a:rPr lang="en-US" baseline="0" dirty="0" smtClean="0"/>
              <a:t> </a:t>
            </a:r>
            <a:r>
              <a:rPr lang="en-US" dirty="0" smtClean="0"/>
              <a:t>–</a:t>
            </a:r>
            <a:r>
              <a:rPr lang="en-US" baseline="0" dirty="0" smtClean="0"/>
              <a:t> with multiple variations available from every well known life cycle tool. But furthermore, Jenkins provides a flexible, custom job stack that can be easily exposed to external events, has built in prioritization and dynamic windowing job sequencing controls. At its lowest form, Jenkins manages at least ten internal, data persistent environment variables related to project and build id tracking – these can be used for maintaining manually-scripted binding of tracking data between dependent and remote jobs.</a:t>
            </a:r>
            <a:endParaRPr lang="en-US" dirty="0"/>
          </a:p>
        </p:txBody>
      </p:sp>
      <p:sp>
        <p:nvSpPr>
          <p:cNvPr id="4" name="Slide Number Placeholder 3"/>
          <p:cNvSpPr>
            <a:spLocks noGrp="1"/>
          </p:cNvSpPr>
          <p:nvPr>
            <p:ph type="sldNum" sz="quarter" idx="10"/>
          </p:nvPr>
        </p:nvSpPr>
        <p:spPr/>
        <p:txBody>
          <a:bodyPr/>
          <a:lstStyle/>
          <a:p>
            <a:fld id="{B4AAC6F3-B7E8-894D-A235-8058B1EB2A6C}" type="slidenum">
              <a:rPr lang="en-US" smtClean="0"/>
              <a:t>4</a:t>
            </a:fld>
            <a:endParaRPr lang="en-US"/>
          </a:p>
        </p:txBody>
      </p:sp>
    </p:spTree>
    <p:extLst>
      <p:ext uri="{BB962C8B-B14F-4D97-AF65-F5344CB8AC3E}">
        <p14:creationId xmlns:p14="http://schemas.microsoft.com/office/powerpoint/2010/main" val="30310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some 400+ </a:t>
            </a:r>
            <a:r>
              <a:rPr lang="en-US" dirty="0" smtClean="0"/>
              <a:t>plug-in’s available to Jenkins</a:t>
            </a:r>
            <a:r>
              <a:rPr lang="en-US" baseline="0" dirty="0" smtClean="0"/>
              <a:t> </a:t>
            </a:r>
            <a:r>
              <a:rPr lang="en-US" dirty="0" smtClean="0"/>
              <a:t>–</a:t>
            </a:r>
            <a:r>
              <a:rPr lang="en-US" baseline="0" dirty="0" smtClean="0"/>
              <a:t> with multiple variations available from every well known life cycle tool. But furthermore, Jenkins provides a flexible, custom job stack that can be easily exposed to external events, has built in prioritization and dynamic windowing job sequencing controls. At its lowest form, Jenkins manages at least ten internal, data persistent environment variables related to project and build id tracking – these can be used for maintaining manually-scripted binding of tracking data between dependent and remote jobs.</a:t>
            </a:r>
            <a:endParaRPr lang="en-US" dirty="0"/>
          </a:p>
        </p:txBody>
      </p:sp>
      <p:sp>
        <p:nvSpPr>
          <p:cNvPr id="4" name="Slide Number Placeholder 3"/>
          <p:cNvSpPr>
            <a:spLocks noGrp="1"/>
          </p:cNvSpPr>
          <p:nvPr>
            <p:ph type="sldNum" sz="quarter" idx="10"/>
          </p:nvPr>
        </p:nvSpPr>
        <p:spPr/>
        <p:txBody>
          <a:bodyPr/>
          <a:lstStyle/>
          <a:p>
            <a:fld id="{B4AAC6F3-B7E8-894D-A235-8058B1EB2A6C}" type="slidenum">
              <a:rPr lang="en-US" smtClean="0"/>
              <a:t>5</a:t>
            </a:fld>
            <a:endParaRPr lang="en-US"/>
          </a:p>
        </p:txBody>
      </p:sp>
    </p:spTree>
    <p:extLst>
      <p:ext uri="{BB962C8B-B14F-4D97-AF65-F5344CB8AC3E}">
        <p14:creationId xmlns:p14="http://schemas.microsoft.com/office/powerpoint/2010/main" val="303109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some 400+ </a:t>
            </a:r>
            <a:r>
              <a:rPr lang="en-US" dirty="0" smtClean="0"/>
              <a:t>plug-in’s available to Jenkins</a:t>
            </a:r>
            <a:r>
              <a:rPr lang="en-US" baseline="0" dirty="0" smtClean="0"/>
              <a:t> </a:t>
            </a:r>
            <a:r>
              <a:rPr lang="en-US" dirty="0" smtClean="0"/>
              <a:t>–</a:t>
            </a:r>
            <a:r>
              <a:rPr lang="en-US" baseline="0" dirty="0" smtClean="0"/>
              <a:t> with multiple variations available from every well known life cycle tool. But furthermore, Jenkins provides a flexible, custom job stack that can be easily exposed to external events, has built in prioritization and dynamic windowing job sequencing controls. At its lowest form, Jenkins manages at least ten internal, data persistent environment variables related to project and build id tracking – these can be used for maintaining manually-scripted binding of tracking data between dependent and remote jobs.</a:t>
            </a:r>
            <a:endParaRPr lang="en-US" dirty="0"/>
          </a:p>
        </p:txBody>
      </p:sp>
      <p:sp>
        <p:nvSpPr>
          <p:cNvPr id="4" name="Slide Number Placeholder 3"/>
          <p:cNvSpPr>
            <a:spLocks noGrp="1"/>
          </p:cNvSpPr>
          <p:nvPr>
            <p:ph type="sldNum" sz="quarter" idx="10"/>
          </p:nvPr>
        </p:nvSpPr>
        <p:spPr/>
        <p:txBody>
          <a:bodyPr/>
          <a:lstStyle/>
          <a:p>
            <a:fld id="{B4AAC6F3-B7E8-894D-A235-8058B1EB2A6C}" type="slidenum">
              <a:rPr lang="en-US" smtClean="0"/>
              <a:t>6</a:t>
            </a:fld>
            <a:endParaRPr lang="en-US"/>
          </a:p>
        </p:txBody>
      </p:sp>
    </p:spTree>
    <p:extLst>
      <p:ext uri="{BB962C8B-B14F-4D97-AF65-F5344CB8AC3E}">
        <p14:creationId xmlns:p14="http://schemas.microsoft.com/office/powerpoint/2010/main" val="30310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list of Jenkins internal environment variables – related to project and build id tracking.</a:t>
            </a:r>
            <a:endParaRPr lang="en-US" dirty="0"/>
          </a:p>
        </p:txBody>
      </p:sp>
      <p:sp>
        <p:nvSpPr>
          <p:cNvPr id="4" name="Slide Number Placeholder 3"/>
          <p:cNvSpPr>
            <a:spLocks noGrp="1"/>
          </p:cNvSpPr>
          <p:nvPr>
            <p:ph type="sldNum" sz="quarter" idx="10"/>
          </p:nvPr>
        </p:nvSpPr>
        <p:spPr/>
        <p:txBody>
          <a:bodyPr/>
          <a:lstStyle/>
          <a:p>
            <a:fld id="{B4AAC6F3-B7E8-894D-A235-8058B1EB2A6C}" type="slidenum">
              <a:rPr lang="en-US" smtClean="0"/>
              <a:t>7</a:t>
            </a:fld>
            <a:endParaRPr lang="en-US"/>
          </a:p>
        </p:txBody>
      </p:sp>
    </p:spTree>
    <p:extLst>
      <p:ext uri="{BB962C8B-B14F-4D97-AF65-F5344CB8AC3E}">
        <p14:creationId xmlns:p14="http://schemas.microsoft.com/office/powerpoint/2010/main" val="306591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E54097-57A6-CE48-A7A7-F2652B9DFA9B}"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72305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54097-57A6-CE48-A7A7-F2652B9DFA9B}"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70027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54097-57A6-CE48-A7A7-F2652B9DFA9B}"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146883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54097-57A6-CE48-A7A7-F2652B9DFA9B}"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305113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54097-57A6-CE48-A7A7-F2652B9DFA9B}" type="datetimeFigureOut">
              <a:rPr lang="en-US" smtClean="0"/>
              <a:t>3/10/15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290013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E54097-57A6-CE48-A7A7-F2652B9DFA9B}"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151028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E54097-57A6-CE48-A7A7-F2652B9DFA9B}" type="datetimeFigureOut">
              <a:rPr lang="en-US" smtClean="0"/>
              <a:t>3/10/15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406432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E54097-57A6-CE48-A7A7-F2652B9DFA9B}" type="datetimeFigureOut">
              <a:rPr lang="en-US" smtClean="0"/>
              <a:t>3/10/15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142689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54097-57A6-CE48-A7A7-F2652B9DFA9B}" type="datetimeFigureOut">
              <a:rPr lang="en-US" smtClean="0"/>
              <a:t>3/10/15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244393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54097-57A6-CE48-A7A7-F2652B9DFA9B}"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5276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54097-57A6-CE48-A7A7-F2652B9DFA9B}" type="datetimeFigureOut">
              <a:rPr lang="en-US" smtClean="0"/>
              <a:t>3/10/15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0A52D-CE94-3D42-9CFA-152BEBCBCB28}" type="slidenum">
              <a:rPr lang="en-US" smtClean="0"/>
              <a:t>‹#›</a:t>
            </a:fld>
            <a:endParaRPr lang="en-US"/>
          </a:p>
        </p:txBody>
      </p:sp>
    </p:spTree>
    <p:extLst>
      <p:ext uri="{BB962C8B-B14F-4D97-AF65-F5344CB8AC3E}">
        <p14:creationId xmlns:p14="http://schemas.microsoft.com/office/powerpoint/2010/main" val="8092894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54097-57A6-CE48-A7A7-F2652B9DFA9B}" type="datetimeFigureOut">
              <a:rPr lang="en-US" smtClean="0"/>
              <a:t>3/10/15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0A52D-CE94-3D42-9CFA-152BEBCBCB28}" type="slidenum">
              <a:rPr lang="en-US" smtClean="0"/>
              <a:t>‹#›</a:t>
            </a:fld>
            <a:endParaRPr lang="en-US"/>
          </a:p>
        </p:txBody>
      </p:sp>
    </p:spTree>
    <p:extLst>
      <p:ext uri="{BB962C8B-B14F-4D97-AF65-F5344CB8AC3E}">
        <p14:creationId xmlns:p14="http://schemas.microsoft.com/office/powerpoint/2010/main" val="199525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080/" TargetMode="External"/><Relationship Id="rId4" Type="http://schemas.openxmlformats.org/officeDocument/2006/relationships/hyperlink" Target="http://localhost:8080/job/PollJenkinsMaster/32/" TargetMode="External"/><Relationship Id="rId5" Type="http://schemas.openxmlformats.org/officeDocument/2006/relationships/hyperlink" Target="http://localhost:8080/job/PollJenkinsMaster/"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3-10 at 11.54.52 AM.png"/>
          <p:cNvPicPr>
            <a:picLocks noChangeAspect="1"/>
          </p:cNvPicPr>
          <p:nvPr/>
        </p:nvPicPr>
        <p:blipFill>
          <a:blip r:embed="rId3">
            <a:alphaModFix amt="14000"/>
            <a:extLst>
              <a:ext uri="{28A0092B-C50C-407E-A947-70E740481C1C}">
                <a14:useLocalDpi xmlns:a14="http://schemas.microsoft.com/office/drawing/2010/main" val="0"/>
              </a:ext>
            </a:extLst>
          </a:blip>
          <a:stretch>
            <a:fillRect/>
          </a:stretch>
        </p:blipFill>
        <p:spPr>
          <a:xfrm>
            <a:off x="414753" y="172744"/>
            <a:ext cx="4285995" cy="2742224"/>
          </a:xfrm>
          <a:prstGeom prst="rect">
            <a:avLst/>
          </a:prstGeom>
        </p:spPr>
      </p:pic>
      <p:sp>
        <p:nvSpPr>
          <p:cNvPr id="2" name="Title 1"/>
          <p:cNvSpPr>
            <a:spLocks noGrp="1"/>
          </p:cNvSpPr>
          <p:nvPr>
            <p:ph type="ctrTitle"/>
          </p:nvPr>
        </p:nvSpPr>
        <p:spPr/>
        <p:txBody>
          <a:bodyPr/>
          <a:lstStyle/>
          <a:p>
            <a:r>
              <a:rPr lang="en-US" b="1" dirty="0" smtClean="0">
                <a:latin typeface="Thonburi"/>
                <a:cs typeface="Thonburi"/>
              </a:rPr>
              <a:t/>
            </a:r>
            <a:br>
              <a:rPr lang="en-US" b="1" dirty="0" smtClean="0">
                <a:latin typeface="Thonburi"/>
                <a:cs typeface="Thonburi"/>
              </a:rPr>
            </a:br>
            <a:r>
              <a:rPr lang="en-US" b="1" dirty="0" smtClean="0">
                <a:latin typeface="Thonburi"/>
                <a:cs typeface="Thonburi"/>
              </a:rPr>
              <a:t>Jenkins and CI</a:t>
            </a:r>
            <a:endParaRPr lang="en-US" b="1" dirty="0">
              <a:latin typeface="Thonburi"/>
              <a:cs typeface="Thonburi"/>
            </a:endParaRPr>
          </a:p>
        </p:txBody>
      </p:sp>
      <p:sp>
        <p:nvSpPr>
          <p:cNvPr id="3" name="Subtitle 2"/>
          <p:cNvSpPr>
            <a:spLocks noGrp="1"/>
          </p:cNvSpPr>
          <p:nvPr>
            <p:ph type="subTitle" idx="1"/>
          </p:nvPr>
        </p:nvSpPr>
        <p:spPr/>
        <p:txBody>
          <a:bodyPr>
            <a:normAutofit/>
          </a:bodyPr>
          <a:lstStyle/>
          <a:p>
            <a:r>
              <a:rPr lang="en-US" sz="2000" dirty="0" smtClean="0">
                <a:latin typeface="Thonburi"/>
                <a:cs typeface="Thonburi"/>
              </a:rPr>
              <a:t>03/10/2015</a:t>
            </a:r>
            <a:endParaRPr lang="en-US" sz="2000" dirty="0">
              <a:latin typeface="Thonburi"/>
              <a:cs typeface="Thonburi"/>
            </a:endParaRPr>
          </a:p>
        </p:txBody>
      </p:sp>
      <p:pic>
        <p:nvPicPr>
          <p:cNvPr id="5" name="Picture 4" descr="Screen Shot 2015-03-10 at 11.54.52 AM.png"/>
          <p:cNvPicPr>
            <a:picLocks noChangeAspect="1"/>
          </p:cNvPicPr>
          <p:nvPr/>
        </p:nvPicPr>
        <p:blipFill>
          <a:blip r:embed="rId3">
            <a:alphaModFix amt="60000"/>
            <a:extLst>
              <a:ext uri="{28A0092B-C50C-407E-A947-70E740481C1C}">
                <a14:useLocalDpi xmlns:a14="http://schemas.microsoft.com/office/drawing/2010/main" val="0"/>
              </a:ext>
            </a:extLst>
          </a:blip>
          <a:stretch>
            <a:fillRect/>
          </a:stretch>
        </p:blipFill>
        <p:spPr>
          <a:xfrm>
            <a:off x="468963" y="234694"/>
            <a:ext cx="4285995" cy="2742224"/>
          </a:xfrm>
          <a:prstGeom prst="rect">
            <a:avLst/>
          </a:prstGeom>
        </p:spPr>
      </p:pic>
    </p:spTree>
    <p:extLst>
      <p:ext uri="{BB962C8B-B14F-4D97-AF65-F5344CB8AC3E}">
        <p14:creationId xmlns:p14="http://schemas.microsoft.com/office/powerpoint/2010/main" val="7663100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a:xfrm>
            <a:off x="457200" y="1600200"/>
            <a:ext cx="7419918" cy="4525963"/>
          </a:xfrm>
        </p:spPr>
        <p:txBody>
          <a:bodyPr>
            <a:normAutofit/>
          </a:bodyPr>
          <a:lstStyle/>
          <a:p>
            <a:pPr>
              <a:lnSpc>
                <a:spcPct val="130000"/>
              </a:lnSpc>
            </a:pPr>
            <a:r>
              <a:rPr lang="en-US" dirty="0" smtClean="0"/>
              <a:t>Monitor </a:t>
            </a:r>
            <a:r>
              <a:rPr lang="en-US" dirty="0"/>
              <a:t>b</a:t>
            </a:r>
            <a:r>
              <a:rPr lang="en-US" dirty="0" smtClean="0"/>
              <a:t>uild status</a:t>
            </a:r>
          </a:p>
          <a:p>
            <a:pPr>
              <a:lnSpc>
                <a:spcPct val="130000"/>
              </a:lnSpc>
            </a:pPr>
            <a:r>
              <a:rPr lang="en-US" dirty="0" smtClean="0"/>
              <a:t>Process build meta-data</a:t>
            </a:r>
          </a:p>
          <a:p>
            <a:pPr>
              <a:lnSpc>
                <a:spcPct val="130000"/>
              </a:lnSpc>
            </a:pPr>
            <a:r>
              <a:rPr lang="en-US" dirty="0" smtClean="0"/>
              <a:t>Invoke Rally execution</a:t>
            </a:r>
          </a:p>
          <a:p>
            <a:pPr>
              <a:lnSpc>
                <a:spcPct val="130000"/>
              </a:lnSpc>
            </a:pPr>
            <a:r>
              <a:rPr lang="en-US" dirty="0" smtClean="0"/>
              <a:t>Aggregate post-processing</a:t>
            </a:r>
          </a:p>
          <a:p>
            <a:pPr>
              <a:lnSpc>
                <a:spcPct val="130000"/>
              </a:lnSpc>
            </a:pPr>
            <a:r>
              <a:rPr lang="en-US" dirty="0" smtClean="0"/>
              <a:t>Send CI notifications</a:t>
            </a:r>
          </a:p>
          <a:p>
            <a:pPr>
              <a:lnSpc>
                <a:spcPct val="130000"/>
              </a:lnSpc>
            </a:pPr>
            <a:r>
              <a:rPr lang="en-US" dirty="0" smtClean="0"/>
              <a:t>Collect and post trend data</a:t>
            </a:r>
          </a:p>
          <a:p>
            <a:endParaRPr lang="en-US" dirty="0" smtClean="0"/>
          </a:p>
          <a:p>
            <a:endParaRPr lang="en-US" dirty="0"/>
          </a:p>
        </p:txBody>
      </p:sp>
      <p:pic>
        <p:nvPicPr>
          <p:cNvPr id="10" name="Picture 9" descr="Screen Shot 2015-03-10 at 10.48.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410" y="1600200"/>
            <a:ext cx="928231" cy="4951127"/>
          </a:xfrm>
          <a:prstGeom prst="rect">
            <a:avLst/>
          </a:prstGeom>
        </p:spPr>
      </p:pic>
      <p:sp>
        <p:nvSpPr>
          <p:cNvPr id="11" name="TextBox 10"/>
          <p:cNvSpPr txBox="1"/>
          <p:nvPr/>
        </p:nvSpPr>
        <p:spPr>
          <a:xfrm rot="20541999">
            <a:off x="5432171" y="1657858"/>
            <a:ext cx="3401717" cy="1569660"/>
          </a:xfrm>
          <a:prstGeom prst="rect">
            <a:avLst/>
          </a:prstGeom>
          <a:solidFill>
            <a:schemeClr val="bg1">
              <a:alpha val="75000"/>
            </a:schemeClr>
          </a:solidFill>
        </p:spPr>
        <p:txBody>
          <a:bodyPr wrap="square" rtlCol="0">
            <a:spAutoFit/>
          </a:bodyPr>
          <a:lstStyle/>
          <a:p>
            <a:r>
              <a:rPr lang="en-US" sz="2400" dirty="0" smtClean="0">
                <a:solidFill>
                  <a:srgbClr val="000090"/>
                </a:solidFill>
              </a:rPr>
              <a:t>Implementing many conventional CI tool capabilities “out-of-the-box”</a:t>
            </a:r>
          </a:p>
        </p:txBody>
      </p:sp>
    </p:spTree>
    <p:extLst>
      <p:ext uri="{BB962C8B-B14F-4D97-AF65-F5344CB8AC3E}">
        <p14:creationId xmlns:p14="http://schemas.microsoft.com/office/powerpoint/2010/main" val="6056394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Jenkins/Rally Integration</a:t>
            </a:r>
            <a:endParaRPr lang="en-US" dirty="0"/>
          </a:p>
        </p:txBody>
      </p:sp>
      <p:sp>
        <p:nvSpPr>
          <p:cNvPr id="3" name="Content Placeholder 2"/>
          <p:cNvSpPr>
            <a:spLocks noGrp="1"/>
          </p:cNvSpPr>
          <p:nvPr>
            <p:ph idx="1"/>
          </p:nvPr>
        </p:nvSpPr>
        <p:spPr/>
        <p:txBody>
          <a:bodyPr>
            <a:normAutofit/>
          </a:bodyPr>
          <a:lstStyle/>
          <a:p>
            <a:r>
              <a:rPr lang="en-US" dirty="0" smtClean="0"/>
              <a:t>Plug-In specs, etc.</a:t>
            </a:r>
          </a:p>
          <a:p>
            <a:pPr lvl="1">
              <a:lnSpc>
                <a:spcPct val="200000"/>
              </a:lnSpc>
            </a:pPr>
            <a:r>
              <a:rPr lang="en-US" dirty="0" smtClean="0"/>
              <a:t>View Jenkins job status by project</a:t>
            </a:r>
          </a:p>
          <a:p>
            <a:pPr lvl="1">
              <a:lnSpc>
                <a:spcPct val="200000"/>
              </a:lnSpc>
            </a:pPr>
            <a:r>
              <a:rPr lang="en-US" dirty="0" smtClean="0"/>
              <a:t>Easily link to Jenkins build page</a:t>
            </a:r>
          </a:p>
          <a:p>
            <a:pPr lvl="1">
              <a:lnSpc>
                <a:spcPct val="200000"/>
              </a:lnSpc>
            </a:pPr>
            <a:r>
              <a:rPr lang="en-US" dirty="0" smtClean="0"/>
              <a:t>Tools for building custom dashboards</a:t>
            </a:r>
          </a:p>
          <a:p>
            <a:pPr lvl="1">
              <a:lnSpc>
                <a:spcPct val="200000"/>
              </a:lnSpc>
            </a:pPr>
            <a:r>
              <a:rPr lang="en-US" dirty="0" smtClean="0"/>
              <a:t>Associate build related issues with stories</a:t>
            </a:r>
          </a:p>
          <a:p>
            <a:endParaRPr lang="en-US" dirty="0" smtClean="0"/>
          </a:p>
          <a:p>
            <a:endParaRPr lang="en-US" dirty="0"/>
          </a:p>
        </p:txBody>
      </p:sp>
    </p:spTree>
    <p:extLst>
      <p:ext uri="{BB962C8B-B14F-4D97-AF65-F5344CB8AC3E}">
        <p14:creationId xmlns:p14="http://schemas.microsoft.com/office/powerpoint/2010/main" val="31073653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Extended</a:t>
            </a:r>
            <a:endParaRPr lang="en-US" dirty="0"/>
          </a:p>
        </p:txBody>
      </p:sp>
      <p:sp>
        <p:nvSpPr>
          <p:cNvPr id="3" name="Content Placeholder 2"/>
          <p:cNvSpPr>
            <a:spLocks noGrp="1"/>
          </p:cNvSpPr>
          <p:nvPr>
            <p:ph idx="1"/>
          </p:nvPr>
        </p:nvSpPr>
        <p:spPr/>
        <p:txBody>
          <a:bodyPr>
            <a:normAutofit/>
          </a:bodyPr>
          <a:lstStyle/>
          <a:p>
            <a:r>
              <a:rPr lang="en-US" dirty="0" smtClean="0"/>
              <a:t>Operations sync’d with Build meta-data</a:t>
            </a:r>
          </a:p>
          <a:p>
            <a:pPr lvl="1">
              <a:lnSpc>
                <a:spcPct val="150000"/>
              </a:lnSpc>
            </a:pPr>
            <a:r>
              <a:rPr lang="en-US" dirty="0" smtClean="0"/>
              <a:t>Build ID conventions</a:t>
            </a:r>
          </a:p>
          <a:p>
            <a:pPr lvl="1">
              <a:lnSpc>
                <a:spcPct val="150000"/>
              </a:lnSpc>
            </a:pPr>
            <a:r>
              <a:rPr lang="en-US" dirty="0" smtClean="0"/>
              <a:t>CM branch info</a:t>
            </a:r>
          </a:p>
          <a:p>
            <a:pPr lvl="1">
              <a:lnSpc>
                <a:spcPct val="150000"/>
              </a:lnSpc>
            </a:pPr>
            <a:r>
              <a:rPr lang="en-US" dirty="0" smtClean="0"/>
              <a:t>Provides support for build</a:t>
            </a:r>
            <a:r>
              <a:rPr lang="en-US" dirty="0"/>
              <a:t>/workspace hierarchy</a:t>
            </a:r>
          </a:p>
          <a:p>
            <a:pPr lvl="1">
              <a:lnSpc>
                <a:spcPct val="150000"/>
              </a:lnSpc>
            </a:pPr>
            <a:r>
              <a:rPr lang="en-US" dirty="0"/>
              <a:t>Build ID environment tracking </a:t>
            </a:r>
            <a:r>
              <a:rPr lang="en-US" dirty="0" smtClean="0"/>
              <a:t>variables</a:t>
            </a:r>
          </a:p>
          <a:p>
            <a:endParaRPr lang="en-US" dirty="0"/>
          </a:p>
        </p:txBody>
      </p:sp>
    </p:spTree>
    <p:extLst>
      <p:ext uri="{BB962C8B-B14F-4D97-AF65-F5344CB8AC3E}">
        <p14:creationId xmlns:p14="http://schemas.microsoft.com/office/powerpoint/2010/main" val="9385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0539" y="421550"/>
            <a:ext cx="1812266" cy="1120850"/>
          </a:xfrm>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ormAutofit/>
          </a:bodyPr>
          <a:lstStyle/>
          <a:p>
            <a:r>
              <a:rPr lang="en-US" sz="2400" dirty="0" err="1" smtClean="0">
                <a:solidFill>
                  <a:schemeClr val="tx1"/>
                </a:solidFill>
              </a:rPr>
              <a:t>GitHub</a:t>
            </a:r>
            <a:r>
              <a:rPr lang="en-US" sz="2400" dirty="0" smtClean="0">
                <a:solidFill>
                  <a:schemeClr val="tx1"/>
                </a:solidFill>
              </a:rPr>
              <a:t> </a:t>
            </a:r>
            <a:r>
              <a:rPr lang="en-US" sz="2400" dirty="0" err="1" smtClean="0">
                <a:solidFill>
                  <a:srgbClr val="000000"/>
                </a:solidFill>
              </a:rPr>
              <a:t>Depo</a:t>
            </a:r>
            <a:endParaRPr lang="en-US" sz="2400" dirty="0">
              <a:solidFill>
                <a:srgbClr val="000000"/>
              </a:solidFill>
            </a:endParaRPr>
          </a:p>
        </p:txBody>
      </p:sp>
      <p:sp>
        <p:nvSpPr>
          <p:cNvPr id="6" name="Title 4"/>
          <p:cNvSpPr txBox="1">
            <a:spLocks/>
          </p:cNvSpPr>
          <p:nvPr/>
        </p:nvSpPr>
        <p:spPr>
          <a:xfrm>
            <a:off x="2491687" y="5076111"/>
            <a:ext cx="1845610" cy="126001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smtClean="0">
                <a:solidFill>
                  <a:schemeClr val="tx1"/>
                </a:solidFill>
              </a:rPr>
              <a:t>Build Platform</a:t>
            </a:r>
            <a:endParaRPr lang="en-US" sz="2400" dirty="0">
              <a:solidFill>
                <a:srgbClr val="000000"/>
              </a:solidFill>
            </a:endParaRPr>
          </a:p>
        </p:txBody>
      </p:sp>
      <p:sp>
        <p:nvSpPr>
          <p:cNvPr id="7" name="Title 4"/>
          <p:cNvSpPr txBox="1">
            <a:spLocks/>
          </p:cNvSpPr>
          <p:nvPr/>
        </p:nvSpPr>
        <p:spPr>
          <a:xfrm>
            <a:off x="3684182" y="413806"/>
            <a:ext cx="1812266" cy="112085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smtClean="0">
                <a:solidFill>
                  <a:schemeClr val="tx1"/>
                </a:solidFill>
              </a:rPr>
              <a:t>Rally DB</a:t>
            </a:r>
            <a:endParaRPr lang="en-US" sz="2400" dirty="0">
              <a:solidFill>
                <a:srgbClr val="000000"/>
              </a:solidFill>
            </a:endParaRPr>
          </a:p>
        </p:txBody>
      </p:sp>
      <p:sp>
        <p:nvSpPr>
          <p:cNvPr id="9" name="Title 4"/>
          <p:cNvSpPr txBox="1">
            <a:spLocks/>
          </p:cNvSpPr>
          <p:nvPr/>
        </p:nvSpPr>
        <p:spPr>
          <a:xfrm>
            <a:off x="6647335" y="1734585"/>
            <a:ext cx="1911753" cy="3453683"/>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smtClean="0">
                <a:solidFill>
                  <a:schemeClr val="tx1"/>
                </a:solidFill>
              </a:rPr>
              <a:t>Rally </a:t>
            </a:r>
          </a:p>
          <a:p>
            <a:r>
              <a:rPr lang="en-US" sz="2400" dirty="0" smtClean="0">
                <a:solidFill>
                  <a:schemeClr val="tx1"/>
                </a:solidFill>
              </a:rPr>
              <a:t>Test Execution</a:t>
            </a:r>
          </a:p>
          <a:p>
            <a:r>
              <a:rPr lang="en-US" sz="2400" dirty="0" smtClean="0">
                <a:solidFill>
                  <a:schemeClr val="tx1"/>
                </a:solidFill>
              </a:rPr>
              <a:t>Engine</a:t>
            </a:r>
            <a:endParaRPr lang="en-US" sz="2400" dirty="0">
              <a:solidFill>
                <a:srgbClr val="000000"/>
              </a:solidFill>
            </a:endParaRPr>
          </a:p>
        </p:txBody>
      </p:sp>
      <p:sp>
        <p:nvSpPr>
          <p:cNvPr id="10" name="Right Arrow 9"/>
          <p:cNvSpPr/>
          <p:nvPr/>
        </p:nvSpPr>
        <p:spPr>
          <a:xfrm>
            <a:off x="944796" y="2121771"/>
            <a:ext cx="5947569" cy="2470235"/>
          </a:xfrm>
          <a:prstGeom prst="rightArrow">
            <a:avLst/>
          </a:prstGeom>
          <a:solidFill>
            <a:schemeClr val="bg1">
              <a:lumMod val="65000"/>
              <a:alpha val="3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Jenkins Pipeline</a:t>
            </a:r>
            <a:endParaRPr lang="en-US" dirty="0">
              <a:solidFill>
                <a:srgbClr val="000000"/>
              </a:solidFill>
            </a:endParaRPr>
          </a:p>
        </p:txBody>
      </p:sp>
      <p:cxnSp>
        <p:nvCxnSpPr>
          <p:cNvPr id="12" name="Straight Arrow Connector 11"/>
          <p:cNvCxnSpPr/>
          <p:nvPr/>
        </p:nvCxnSpPr>
        <p:spPr>
          <a:xfrm>
            <a:off x="2090942" y="1676509"/>
            <a:ext cx="15489" cy="90601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597587" y="1734585"/>
            <a:ext cx="15489" cy="90601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394746" y="4069432"/>
            <a:ext cx="15489" cy="9175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51866" y="1798605"/>
            <a:ext cx="1455915" cy="584776"/>
          </a:xfrm>
          <a:prstGeom prst="rect">
            <a:avLst/>
          </a:prstGeom>
          <a:noFill/>
        </p:spPr>
        <p:txBody>
          <a:bodyPr wrap="square" rtlCol="0">
            <a:spAutoFit/>
          </a:bodyPr>
          <a:lstStyle/>
          <a:p>
            <a:r>
              <a:rPr lang="en-US" sz="1600" dirty="0" smtClean="0"/>
              <a:t>Monitor CM Notifications</a:t>
            </a:r>
            <a:endParaRPr lang="en-US" sz="1600" dirty="0"/>
          </a:p>
        </p:txBody>
      </p:sp>
      <p:sp>
        <p:nvSpPr>
          <p:cNvPr id="19" name="TextBox 18"/>
          <p:cNvSpPr txBox="1"/>
          <p:nvPr/>
        </p:nvSpPr>
        <p:spPr>
          <a:xfrm>
            <a:off x="3410235" y="1951005"/>
            <a:ext cx="1455915" cy="584776"/>
          </a:xfrm>
          <a:prstGeom prst="rect">
            <a:avLst/>
          </a:prstGeom>
          <a:noFill/>
        </p:spPr>
        <p:txBody>
          <a:bodyPr wrap="square" rtlCol="0">
            <a:spAutoFit/>
          </a:bodyPr>
          <a:lstStyle/>
          <a:p>
            <a:r>
              <a:rPr lang="en-US" sz="1600" dirty="0" smtClean="0"/>
              <a:t>Submit Test Requests</a:t>
            </a:r>
            <a:endParaRPr lang="en-US" sz="1600" dirty="0"/>
          </a:p>
        </p:txBody>
      </p:sp>
      <p:sp>
        <p:nvSpPr>
          <p:cNvPr id="20" name="TextBox 19"/>
          <p:cNvSpPr txBox="1"/>
          <p:nvPr/>
        </p:nvSpPr>
        <p:spPr>
          <a:xfrm>
            <a:off x="3410235" y="4253273"/>
            <a:ext cx="1455915" cy="584776"/>
          </a:xfrm>
          <a:prstGeom prst="rect">
            <a:avLst/>
          </a:prstGeom>
          <a:noFill/>
        </p:spPr>
        <p:txBody>
          <a:bodyPr wrap="square" rtlCol="0">
            <a:spAutoFit/>
          </a:bodyPr>
          <a:lstStyle/>
          <a:p>
            <a:r>
              <a:rPr lang="en-US" sz="1600" dirty="0" smtClean="0"/>
              <a:t>Submit Build Requests</a:t>
            </a:r>
            <a:endParaRPr lang="en-US" sz="1600" dirty="0"/>
          </a:p>
        </p:txBody>
      </p:sp>
    </p:spTree>
    <p:extLst>
      <p:ext uri="{BB962C8B-B14F-4D97-AF65-F5344CB8AC3E}">
        <p14:creationId xmlns:p14="http://schemas.microsoft.com/office/powerpoint/2010/main" val="25559107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3-10 at 11.33.14 AM.png"/>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33678" y="714647"/>
            <a:ext cx="7434461" cy="5601974"/>
          </a:xfrm>
          <a:prstGeom prst="rect">
            <a:avLst/>
          </a:prstGeom>
          <a:solidFill>
            <a:schemeClr val="bg1">
              <a:alpha val="22000"/>
            </a:schemeClr>
          </a:solidFill>
          <a:ln>
            <a:noFill/>
          </a:ln>
          <a:effectLst>
            <a:softEdge rad="112500"/>
          </a:effectLst>
        </p:spPr>
      </p:pic>
      <p:sp>
        <p:nvSpPr>
          <p:cNvPr id="16" name="Title 4"/>
          <p:cNvSpPr>
            <a:spLocks noGrp="1"/>
          </p:cNvSpPr>
          <p:nvPr>
            <p:ph type="title"/>
          </p:nvPr>
        </p:nvSpPr>
        <p:spPr>
          <a:xfrm>
            <a:off x="611794" y="413806"/>
            <a:ext cx="2391011" cy="1212368"/>
          </a:xfrm>
          <a:solidFill>
            <a:srgbClr val="008000">
              <a:alpha val="22000"/>
            </a:srgbClr>
          </a:solidFill>
          <a:scene3d>
            <a:camera prst="orthographicFront">
              <a:rot lat="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a:normAutofit/>
          </a:bodyPr>
          <a:lstStyle/>
          <a:p>
            <a:r>
              <a:rPr lang="en-US" sz="2400" b="1" dirty="0" smtClean="0">
                <a:solidFill>
                  <a:srgbClr val="FF0000"/>
                </a:solidFill>
              </a:rPr>
              <a:t>CM Branches/Product Versions</a:t>
            </a:r>
            <a:endParaRPr lang="en-US" sz="2400" b="1" dirty="0">
              <a:solidFill>
                <a:srgbClr val="FF0000"/>
              </a:solidFill>
            </a:endParaRPr>
          </a:p>
        </p:txBody>
      </p:sp>
      <p:cxnSp>
        <p:nvCxnSpPr>
          <p:cNvPr id="17" name="Straight Arrow Connector 16"/>
          <p:cNvCxnSpPr/>
          <p:nvPr/>
        </p:nvCxnSpPr>
        <p:spPr>
          <a:xfrm>
            <a:off x="1319293" y="1738458"/>
            <a:ext cx="15489" cy="90601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471693" y="1890858"/>
            <a:ext cx="15489" cy="90601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624093" y="2043258"/>
            <a:ext cx="15489" cy="90601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776493" y="2195658"/>
            <a:ext cx="15489" cy="90601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928893" y="2348058"/>
            <a:ext cx="15489" cy="90601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081293" y="2500458"/>
            <a:ext cx="15489" cy="90601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itle 4"/>
          <p:cNvSpPr txBox="1">
            <a:spLocks/>
          </p:cNvSpPr>
          <p:nvPr/>
        </p:nvSpPr>
        <p:spPr>
          <a:xfrm>
            <a:off x="6502669" y="413806"/>
            <a:ext cx="2178613" cy="5688217"/>
          </a:xfrm>
          <a:prstGeom prst="rect">
            <a:avLst/>
          </a:prstGeom>
          <a:solidFill>
            <a:srgbClr val="008000">
              <a:alpha val="22000"/>
            </a:srgbClr>
          </a:solidFill>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b="1" dirty="0" smtClean="0">
                <a:solidFill>
                  <a:srgbClr val="FF0000"/>
                </a:solidFill>
              </a:rPr>
              <a:t>Deployment Library</a:t>
            </a:r>
            <a:endParaRPr lang="en-US" sz="2400" b="1" dirty="0">
              <a:solidFill>
                <a:srgbClr val="FF0000"/>
              </a:solidFill>
            </a:endParaRPr>
          </a:p>
        </p:txBody>
      </p:sp>
      <p:pic>
        <p:nvPicPr>
          <p:cNvPr id="8" name="Picture 7" descr="Screen Shot 2015-03-10 at 11.46.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249" y="604064"/>
            <a:ext cx="1069062" cy="1022110"/>
          </a:xfrm>
          <a:prstGeom prst="rect">
            <a:avLst/>
          </a:prstGeom>
        </p:spPr>
      </p:pic>
      <p:pic>
        <p:nvPicPr>
          <p:cNvPr id="27" name="Picture 26" descr="Screen Shot 2015-03-10 at 11.46.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249" y="1750776"/>
            <a:ext cx="1069062" cy="1022110"/>
          </a:xfrm>
          <a:prstGeom prst="rect">
            <a:avLst/>
          </a:prstGeom>
        </p:spPr>
      </p:pic>
      <p:pic>
        <p:nvPicPr>
          <p:cNvPr id="28" name="Picture 27" descr="Screen Shot 2015-03-10 at 11.46.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249" y="3776501"/>
            <a:ext cx="1069062" cy="1022110"/>
          </a:xfrm>
          <a:prstGeom prst="rect">
            <a:avLst/>
          </a:prstGeom>
        </p:spPr>
      </p:pic>
      <p:pic>
        <p:nvPicPr>
          <p:cNvPr id="29" name="Picture 28" descr="Screen Shot 2015-03-10 at 11.46.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249" y="4923213"/>
            <a:ext cx="1069062" cy="1022110"/>
          </a:xfrm>
          <a:prstGeom prst="rect">
            <a:avLst/>
          </a:prstGeom>
        </p:spPr>
      </p:pic>
      <p:sp>
        <p:nvSpPr>
          <p:cNvPr id="11" name="TextBox 10"/>
          <p:cNvSpPr txBox="1"/>
          <p:nvPr/>
        </p:nvSpPr>
        <p:spPr>
          <a:xfrm>
            <a:off x="2772435" y="3301070"/>
            <a:ext cx="2218276" cy="461665"/>
          </a:xfrm>
          <a:prstGeom prst="rect">
            <a:avLst/>
          </a:prstGeom>
          <a:noFill/>
        </p:spPr>
        <p:txBody>
          <a:bodyPr wrap="none" rtlCol="0">
            <a:spAutoFit/>
          </a:bodyPr>
          <a:lstStyle/>
          <a:p>
            <a:r>
              <a:rPr lang="en-US" sz="2400" b="1" dirty="0" smtClean="0">
                <a:solidFill>
                  <a:srgbClr val="FF0000"/>
                </a:solidFill>
              </a:rPr>
              <a:t>Jenkins Pipeline</a:t>
            </a:r>
            <a:endParaRPr lang="en-US" sz="2400" b="1" dirty="0">
              <a:solidFill>
                <a:srgbClr val="FF0000"/>
              </a:solidFill>
            </a:endParaRPr>
          </a:p>
        </p:txBody>
      </p:sp>
      <p:cxnSp>
        <p:nvCxnSpPr>
          <p:cNvPr id="30" name="Elbow Connector 29"/>
          <p:cNvCxnSpPr>
            <a:endCxn id="8" idx="1"/>
          </p:cNvCxnSpPr>
          <p:nvPr/>
        </p:nvCxnSpPr>
        <p:spPr>
          <a:xfrm rot="5400000" flipH="1" flipV="1">
            <a:off x="5228094" y="1656478"/>
            <a:ext cx="2400513" cy="1317797"/>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p:nvPr/>
        </p:nvCxnSpPr>
        <p:spPr>
          <a:xfrm rot="5400000" flipH="1" flipV="1">
            <a:off x="5768364" y="2196749"/>
            <a:ext cx="1319974" cy="1317794"/>
          </a:xfrm>
          <a:prstGeom prst="bentConnector3">
            <a:avLst>
              <a:gd name="adj1" fmla="val 9869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Elbow Connector 34"/>
          <p:cNvCxnSpPr>
            <a:endCxn id="28" idx="1"/>
          </p:cNvCxnSpPr>
          <p:nvPr/>
        </p:nvCxnSpPr>
        <p:spPr>
          <a:xfrm>
            <a:off x="5769452" y="3515633"/>
            <a:ext cx="1317797" cy="771923"/>
          </a:xfrm>
          <a:prstGeom prst="bentConnector3">
            <a:avLst>
              <a:gd name="adj1" fmla="val 636"/>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p:nvPr/>
        </p:nvCxnSpPr>
        <p:spPr>
          <a:xfrm rot="16200000" flipH="1">
            <a:off x="5448777" y="3836312"/>
            <a:ext cx="1959148" cy="1317794"/>
          </a:xfrm>
          <a:prstGeom prst="bentConnector3">
            <a:avLst>
              <a:gd name="adj1" fmla="val 100198"/>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8405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Extended</a:t>
            </a:r>
            <a:endParaRPr lang="en-US" dirty="0"/>
          </a:p>
        </p:txBody>
      </p:sp>
      <p:sp>
        <p:nvSpPr>
          <p:cNvPr id="3" name="Content Placeholder 2"/>
          <p:cNvSpPr>
            <a:spLocks noGrp="1"/>
          </p:cNvSpPr>
          <p:nvPr>
            <p:ph idx="1"/>
          </p:nvPr>
        </p:nvSpPr>
        <p:spPr/>
        <p:txBody>
          <a:bodyPr>
            <a:normAutofit fontScale="62500" lnSpcReduction="20000"/>
          </a:bodyPr>
          <a:lstStyle/>
          <a:p>
            <a:r>
              <a:rPr lang="en-US" sz="3600" dirty="0" smtClean="0"/>
              <a:t>JENKINS </a:t>
            </a:r>
            <a:r>
              <a:rPr lang="en-US" sz="3600" dirty="0"/>
              <a:t>Build-Related ENVIRONMENT VARIABLES</a:t>
            </a:r>
          </a:p>
          <a:p>
            <a:pPr lvl="1"/>
            <a:r>
              <a:rPr lang="en-US" sz="2900" dirty="0" smtClean="0"/>
              <a:t>internally </a:t>
            </a:r>
            <a:r>
              <a:rPr lang="en-US" sz="2900" dirty="0"/>
              <a:t>managed, persistent, </a:t>
            </a:r>
            <a:r>
              <a:rPr lang="en-US" sz="2900" dirty="0" err="1"/>
              <a:t>etc</a:t>
            </a:r>
            <a:endParaRPr lang="en-US" sz="2900" dirty="0"/>
          </a:p>
          <a:p>
            <a:endParaRPr lang="en-US" dirty="0"/>
          </a:p>
          <a:p>
            <a:pPr marL="400050" lvl="1" indent="0">
              <a:buNone/>
            </a:pPr>
            <a:r>
              <a:rPr lang="en-US" dirty="0" smtClean="0"/>
              <a:t>$BUILD_NUMBER:		32</a:t>
            </a:r>
          </a:p>
          <a:p>
            <a:pPr marL="400050" lvl="1" indent="0">
              <a:buNone/>
            </a:pPr>
            <a:r>
              <a:rPr lang="en-US" dirty="0" smtClean="0"/>
              <a:t>$BUILD_ID:			2012-10-05_18-57-17</a:t>
            </a:r>
          </a:p>
          <a:p>
            <a:pPr marL="400050" lvl="1" indent="0">
              <a:buNone/>
            </a:pPr>
            <a:r>
              <a:rPr lang="en-US" dirty="0" smtClean="0"/>
              <a:t>$JOB_NAME:			</a:t>
            </a:r>
            <a:r>
              <a:rPr lang="en-US" dirty="0" err="1" smtClean="0"/>
              <a:t>PollJenkinsMaster</a:t>
            </a:r>
            <a:endParaRPr lang="en-US" dirty="0" smtClean="0"/>
          </a:p>
          <a:p>
            <a:pPr marL="400050" lvl="1" indent="0">
              <a:buNone/>
            </a:pPr>
            <a:r>
              <a:rPr lang="en-US" dirty="0" smtClean="0"/>
              <a:t>$BUILD_TAG:			jenkins-PollJenkinsMaster-32</a:t>
            </a:r>
          </a:p>
          <a:p>
            <a:pPr marL="400050" lvl="1" indent="0">
              <a:buNone/>
            </a:pPr>
            <a:r>
              <a:rPr lang="en-US" dirty="0" smtClean="0"/>
              <a:t>$EXECUTOR_NUMBER:	0</a:t>
            </a:r>
          </a:p>
          <a:p>
            <a:pPr marL="400050" lvl="1" indent="0">
              <a:buNone/>
            </a:pPr>
            <a:r>
              <a:rPr lang="fi-FI" dirty="0" smtClean="0"/>
              <a:t>$NODE_NAME:</a:t>
            </a:r>
            <a:r>
              <a:rPr lang="fi-FI" dirty="0"/>
              <a:t>	</a:t>
            </a:r>
            <a:r>
              <a:rPr lang="fi-FI" dirty="0" smtClean="0"/>
              <a:t>	</a:t>
            </a:r>
            <a:r>
              <a:rPr lang="fi-FI" dirty="0" err="1" smtClean="0"/>
              <a:t>master</a:t>
            </a:r>
            <a:endParaRPr lang="fi-FI" dirty="0" smtClean="0"/>
          </a:p>
          <a:p>
            <a:pPr marL="400050" lvl="1" indent="0">
              <a:buNone/>
            </a:pPr>
            <a:r>
              <a:rPr lang="fi-FI" dirty="0" smtClean="0"/>
              <a:t>$NODE_LABELS:		</a:t>
            </a:r>
            <a:r>
              <a:rPr lang="fi-FI" dirty="0" err="1" smtClean="0"/>
              <a:t>master</a:t>
            </a:r>
            <a:endParaRPr lang="fi-FI" dirty="0" smtClean="0"/>
          </a:p>
          <a:p>
            <a:pPr marL="400050" lvl="1" indent="0">
              <a:buNone/>
            </a:pPr>
            <a:r>
              <a:rPr lang="fi-FI" dirty="0" smtClean="0"/>
              <a:t>$WORKSPACE:			</a:t>
            </a:r>
            <a:r>
              <a:rPr lang="fi-FI" sz="2100" dirty="0" smtClean="0"/>
              <a:t>/</a:t>
            </a:r>
            <a:r>
              <a:rPr lang="fi-FI" sz="2100" dirty="0" err="1" smtClean="0"/>
              <a:t>Users/Shared/Jenkins/Home/jobs/PollJenkinsMaster/workspace</a:t>
            </a:r>
            <a:endParaRPr lang="fi-FI" dirty="0" smtClean="0"/>
          </a:p>
          <a:p>
            <a:pPr marL="400050" lvl="1" indent="0">
              <a:buNone/>
            </a:pPr>
            <a:r>
              <a:rPr lang="fi-FI" dirty="0" smtClean="0"/>
              <a:t>$JENKINS_HOME:		/</a:t>
            </a:r>
            <a:r>
              <a:rPr lang="fi-FI" dirty="0" err="1" smtClean="0"/>
              <a:t>Users/Shared/Jenkins/Home</a:t>
            </a:r>
            <a:endParaRPr lang="fi-FI" dirty="0" smtClean="0"/>
          </a:p>
          <a:p>
            <a:pPr marL="400050" lvl="1" indent="0">
              <a:buNone/>
            </a:pPr>
            <a:r>
              <a:rPr lang="fi-FI" dirty="0" smtClean="0"/>
              <a:t>$JENKINS_URL:			</a:t>
            </a:r>
            <a:r>
              <a:rPr lang="fi-FI" u="sng" dirty="0" smtClean="0">
                <a:hlinkClick r:id="rId3"/>
              </a:rPr>
              <a:t>http://localhost:8080/</a:t>
            </a:r>
          </a:p>
          <a:p>
            <a:pPr marL="400050" lvl="1" indent="0">
              <a:buNone/>
            </a:pPr>
            <a:r>
              <a:rPr lang="fi-FI" dirty="0" smtClean="0"/>
              <a:t>$BUILD_URL:			</a:t>
            </a:r>
            <a:r>
              <a:rPr lang="fi-FI" u="sng" dirty="0" smtClean="0">
                <a:hlinkClick r:id="rId4"/>
              </a:rPr>
              <a:t>http://localhost:8080/job/PollJenkinsMaster/32/</a:t>
            </a:r>
          </a:p>
          <a:p>
            <a:pPr marL="400050" lvl="1" indent="0">
              <a:buNone/>
            </a:pPr>
            <a:r>
              <a:rPr lang="fi-FI" dirty="0" smtClean="0"/>
              <a:t>$JOB_URL:			</a:t>
            </a:r>
            <a:r>
              <a:rPr lang="fi-FI" u="sng" dirty="0" smtClean="0">
                <a:hlinkClick r:id="rId5"/>
              </a:rPr>
              <a:t>http://localhost:8080/job/PollJenkinsMaster/</a:t>
            </a:r>
          </a:p>
          <a:p>
            <a:endParaRPr lang="en-US" dirty="0"/>
          </a:p>
        </p:txBody>
      </p:sp>
    </p:spTree>
    <p:extLst>
      <p:ext uri="{BB962C8B-B14F-4D97-AF65-F5344CB8AC3E}">
        <p14:creationId xmlns:p14="http://schemas.microsoft.com/office/powerpoint/2010/main" val="28338108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341</TotalTime>
  <Words>587</Words>
  <Application>Microsoft Macintosh PowerPoint</Application>
  <PresentationFormat>On-screen Show (4:3)</PresentationFormat>
  <Paragraphs>67</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Jenkins and CI</vt:lpstr>
      <vt:lpstr>Continuous Integration</vt:lpstr>
      <vt:lpstr>Jenkins/Rally Integration</vt:lpstr>
      <vt:lpstr>Jenkins Extended</vt:lpstr>
      <vt:lpstr>GitHub Depo</vt:lpstr>
      <vt:lpstr>CM Branches/Product Versions</vt:lpstr>
      <vt:lpstr>Jenkins Extended</vt:lpstr>
    </vt:vector>
  </TitlesOfParts>
  <Company>Spirent Communications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and CI</dc:title>
  <dc:creator>Collazo, Robert</dc:creator>
  <cp:lastModifiedBy>Collazo, Robert</cp:lastModifiedBy>
  <cp:revision>42</cp:revision>
  <dcterms:created xsi:type="dcterms:W3CDTF">2015-03-09T21:24:35Z</dcterms:created>
  <dcterms:modified xsi:type="dcterms:W3CDTF">2015-03-10T19:34:31Z</dcterms:modified>
</cp:coreProperties>
</file>