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  <p:sldMasterId id="2147483682" r:id="rId2"/>
  </p:sldMasterIdLst>
  <p:notesMasterIdLst>
    <p:notesMasterId r:id="rId15"/>
  </p:notesMasterIdLst>
  <p:sldIdLst>
    <p:sldId id="257" r:id="rId3"/>
    <p:sldId id="259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0000"/>
    <a:srgbClr val="5215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40"/>
  </p:normalViewPr>
  <p:slideViewPr>
    <p:cSldViewPr snapToGrid="0">
      <p:cViewPr varScale="1">
        <p:scale>
          <a:sx n="111" d="100"/>
          <a:sy n="111" d="100"/>
        </p:scale>
        <p:origin x="87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B83723-9171-3C4F-B747-72E67142D1B4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C6EBEA-843D-3E40-AE7A-4D549D5B64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444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41890293-B1EE-D8C0-F09E-94A5F20B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D72E2098-C7FE-D632-64E2-F3762135A1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8A4FD9F5-47DF-7D38-D586-97135C206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857337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74DE62E1-7D95-F1A1-54AE-A7BC68C0F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BEF55496-3E70-6734-6A30-194CEE478D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A501BDC2-6697-83F9-E3FB-BCB3375A1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823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856937F8-D07A-E0D0-5778-64E8DF5FC8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E5E87021-3AFA-7B76-4F22-4155920D42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3B4BEF80-C587-CC24-B76E-32492AA3B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54459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A063BA26-5DA9-E8CE-125C-F90816573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2C0151F8-E685-98DF-34E2-F0EF500E5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6523AE00-5B84-825E-08C7-B5851AC0D1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9317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1A77070D-C43E-C353-5427-A1842D3CC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8120D6A6-7D71-9348-D2E0-958A8FEF79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3E39304D-767F-2F44-7235-595DF7B9D5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366327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067FD718-F135-79FC-6911-7C15AEFF4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9837F2FF-6EF6-1A83-CE45-F889C2F080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878E55C8-4C2C-1E94-68EC-0F44548E24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82892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2C4E6784-1F3C-43AD-01DA-4B3F6AD2B8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686CC830-2FEB-2022-C516-8202C6D7A0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F7757D20-756F-A555-D843-F5C3188E5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086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B431F197-EBD9-AF29-C74F-8DB4C458E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BAC2AD0E-EE22-B7BC-63D9-A12D9C7EC7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22694AEE-5F85-812A-D8CA-98B86FD0E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1843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6454F13F-DD50-6F9D-4592-5FD4C7880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3FC82ACC-D2A1-9FF1-854D-44743D46A8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FD39BD9E-D067-DC87-CE00-9D2193F665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2724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BADA64EA-F10D-FF57-83B7-40DFEBBB3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0c918baa3_0_28:notes">
            <a:extLst>
              <a:ext uri="{FF2B5EF4-FFF2-40B4-BE49-F238E27FC236}">
                <a16:creationId xmlns:a16="http://schemas.microsoft.com/office/drawing/2014/main" id="{49F46749-2D6F-79AE-36AA-5384C97F5E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0c918baa3_0_28:notes">
            <a:extLst>
              <a:ext uri="{FF2B5EF4-FFF2-40B4-BE49-F238E27FC236}">
                <a16:creationId xmlns:a16="http://schemas.microsoft.com/office/drawing/2014/main" id="{5137434A-7E82-0707-AF62-BE5A9F6023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793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84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767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0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9235623"/>
      </p:ext>
    </p:extLst>
  </p:cSld>
  <p:clrMapOvr>
    <a:masterClrMapping/>
  </p:clrMapOvr>
  <p:transition spd="med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80552718"/>
      </p:ext>
    </p:extLst>
  </p:cSld>
  <p:clrMapOvr>
    <a:masterClrMapping/>
  </p:clrMapOvr>
  <p:transition spd="med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6849634"/>
      </p:ext>
    </p:extLst>
  </p:cSld>
  <p:clrMapOvr>
    <a:masterClrMapping/>
  </p:clrMapOvr>
  <p:transition spd="med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105544"/>
      </p:ext>
    </p:extLst>
  </p:cSld>
  <p:clrMapOvr>
    <a:masterClrMapping/>
  </p:clrMapOvr>
  <p:transition spd="med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23680905"/>
      </p:ext>
    </p:extLst>
  </p:cSld>
  <p:clrMapOvr>
    <a:masterClrMapping/>
  </p:clrMapOvr>
  <p:transition spd="med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31743085"/>
      </p:ext>
    </p:extLst>
  </p:cSld>
  <p:clrMapOvr>
    <a:masterClrMapping/>
  </p:clrMapOvr>
  <p:transition spd="med">
    <p:split orient="vert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7835848"/>
      </p:ext>
    </p:extLst>
  </p:cSld>
  <p:clrMapOvr>
    <a:masterClrMapping/>
  </p:clrMapOvr>
  <p:transition spd="med">
    <p:split orient="vert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6773511"/>
      </p:ext>
    </p:extLst>
  </p:cSld>
  <p:clrMapOvr>
    <a:masterClrMapping/>
  </p:clrMapOvr>
  <p:transition spd="med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9618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4139182"/>
      </p:ext>
    </p:extLst>
  </p:cSld>
  <p:clrMapOvr>
    <a:masterClrMapping/>
  </p:clrMapOvr>
  <p:transition spd="med">
    <p:split orient="vert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64554359"/>
      </p:ext>
    </p:extLst>
  </p:cSld>
  <p:clrMapOvr>
    <a:masterClrMapping/>
  </p:clrMapOvr>
  <p:transition spd="med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220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03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67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819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724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276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882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C8E7EF-C158-174A-969B-9A2ACC0737B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7C57E1-E895-884A-BF41-D340C4CF48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180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4879033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</p:sldLayoutIdLst>
  <p:transition spd="med">
    <p:split orient="vert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819F-2630-E350-59EC-A829177DB8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920301"/>
            <a:ext cx="9087060" cy="2387600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EnMed</a:t>
            </a:r>
            <a:r>
              <a:rPr lang="en-US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Innovation Expo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5B7AD0F-1B89-A33A-2DBD-82526F18C1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19114" t="26360" r="20777" b="30004"/>
          <a:stretch/>
        </p:blipFill>
        <p:spPr>
          <a:xfrm>
            <a:off x="11138452" y="21207"/>
            <a:ext cx="100584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309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C02F86FE-6C03-1470-E672-A05875748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DEAB36-3566-814F-6904-25C76A4F5F9E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1DF4FD4A-49A3-A19C-CE27-F2A5F7E460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Team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7777FE66-5758-1E05-1720-14CDF7B704CD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Tell the story of your founders and key team members.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3A944FA-677D-2552-B00E-77EC1A0F4E20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35C6EA-445A-BC81-46B2-80728887FFA3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2E0FEF4-316E-407D-6C53-57F66637EF46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FDB3DE3C-AC69-3D61-22B6-B3B9BF60A7B7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73838423"/>
      </p:ext>
    </p:extLst>
  </p:cSld>
  <p:clrMapOvr>
    <a:masterClrMapping/>
  </p:clrMapOvr>
  <p:transition spd="med">
    <p:split orient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1FBF534C-30F5-BE72-9A67-5107B64D5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D2F9A1-C3EA-8862-7D95-1915D2B85B4C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41A3AE9D-6965-771D-A2B8-9DB5B430F1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Financials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862769A0-7466-63CF-DE2A-8B75433850CA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If you have any, please include.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B3F08B8-9391-85B1-D3B9-72867AED83ED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E23F4A2-5BDD-4B47-CDFF-C2E8507F6687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787350DF-F33F-2E81-3DB4-92CCE5A72FEC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CD05F2-0DEC-763D-B89A-CED6C8C95B15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73113036"/>
      </p:ext>
    </p:extLst>
  </p:cSld>
  <p:clrMapOvr>
    <a:masterClrMapping/>
  </p:clrMapOvr>
  <p:transition spd="med">
    <p:split orient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3069F194-0FFC-10CF-14E3-C2FA3D15B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0863B34-1666-CAF8-D00D-4B87D0587242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CB182B95-58B3-E2B9-B506-670E518B91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Vision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CED7A427-2FB8-A1A2-B5D8-B4D972494AF2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If all goes well, what will you have built in five years?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A474B4-E787-F286-0EDF-97226FD0B3B6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C8A0EF3-8B33-3FBA-471C-6A49D6AD6969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FE63713-18C8-E196-4B46-09076809E052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A0A4C5D7-2E60-F69F-256F-0C9FA6C3DCB9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371059"/>
      </p:ext>
    </p:extLst>
  </p:cSld>
  <p:clrMapOvr>
    <a:masterClrMapping/>
  </p:clrMapOvr>
  <p:transition spd="med">
    <p:split orient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DFAAA2C-D2D1-9D2B-DFD7-7BA76DFD6351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E74B15AA-FF6B-8A6C-52F4-96AD5A730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Company Purpose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55DC5871-91DF-790C-0A14-92C7E53AE35A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30909"/>
              </a:lnSpc>
              <a:spcBef>
                <a:spcPts val="0"/>
              </a:spcBef>
              <a:spcAft>
                <a:spcPts val="0"/>
              </a:spcAft>
              <a:buClr>
                <a:srgbClr val="B6B6B6"/>
              </a:buClr>
              <a:buSzPts val="2200"/>
              <a:buFont typeface="Arial"/>
              <a:buChar char="•"/>
              <a:tabLst/>
              <a:defRPr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Define your company in a single declarative sentence. This is harder than it looks. It’s easy to get caught up listing features instead of communicating your mission.</a:t>
            </a:r>
            <a:endParaRPr kumimoji="0" lang="en-US" sz="14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5849C37-B246-D96E-F0CC-873BA5188D89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652031D-A0D1-5A6E-5912-7FB005D2B784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9170">
                <a:buClr>
                  <a:srgbClr val="000000"/>
                </a:buClr>
              </a:pPr>
              <a:endParaRPr lang="en-PH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85E3A5-7AC0-6F58-30F5-EE7DD991C5A4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9170">
                <a:buClr>
                  <a:srgbClr val="000000"/>
                </a:buClr>
              </a:pPr>
              <a:endParaRPr lang="en-PH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FB22573-98B2-82CB-C14F-5395A1784BBE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defTabSz="1219170">
                <a:buClr>
                  <a:srgbClr val="000000"/>
                </a:buClr>
              </a:pPr>
              <a:endParaRPr lang="en-PH" sz="1867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med">
    <p:split orient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EA0A83C8-D92C-90BF-99DC-3682C1A0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CA06C0-9D99-837B-D3D7-0D405D05E13B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61AD5C5B-CB6F-2BFE-9295-41461A113D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Problem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C95ECE98-1BCA-2873-4D32-903569A14652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  <a:defRPr/>
            </a:pPr>
            <a:r>
              <a:rPr kumimoji="0" lang="en-US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Describe the pain of your customer. How is this addressed today and what are the shortcomings to current solutions?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C47B1B-5485-22D4-12A2-E6124D0D2DF0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84CFE3B7-B3F1-0A20-982C-AA38C19EA4B0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991A9E-1D93-C17E-6BCE-F70DDE752CC4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247DDDD-DEFF-9781-902D-96B30A68D5B0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59603"/>
      </p:ext>
    </p:extLst>
  </p:cSld>
  <p:clrMapOvr>
    <a:masterClrMapping/>
  </p:clrMapOvr>
  <p:transition spd="med">
    <p:split orient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A865B670-9ABB-B25E-FEC5-3B3D090FD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585946-904C-39CF-B6BE-EEE1961787B9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6BC31205-2794-7795-F298-9C6DDED1E4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Solution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0A533596-D764-551C-9828-9D6476F000E5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Explain your eureka moment. Why is your value prop unique and compelling? Why will it endure? And where does it go from here? </a:t>
            </a:r>
            <a:r>
              <a:rPr lang="en-US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Provide use cases.</a:t>
            </a:r>
            <a:endParaRPr kumimoji="0" lang="en-US" sz="18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29AA1BD-2F57-F849-B463-34BFB716B4B2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944F305-690D-980D-3153-41FA6BFD7F3C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73B9567-9439-A666-EC0B-DD54ACFFD5ED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22C8C44-4600-A855-8319-B8B6F24124A9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92218257"/>
      </p:ext>
    </p:extLst>
  </p:cSld>
  <p:clrMapOvr>
    <a:masterClrMapping/>
  </p:clrMapOvr>
  <p:transition spd="med">
    <p:split orient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DE37E014-CD7F-ABA4-07A0-07D376B34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B0F00E-6E9D-A1DA-A217-9314EA343791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335B50A2-D856-78A5-1E72-BF57F293B7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Why Now?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25BD6ED1-A202-536F-DC4A-4C057C12001E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The best companies almost always have a clear why now? Nature hates a vacuum—so why hasn’t your solution been built before now? Define recent trends that make your solution possible.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E338403-D46B-5ABC-DBF0-6D86255866AC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87F3B25-02AB-60C2-0807-56625CD8CC97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643771C-1107-6A0F-4BCC-FE0F4436DAA1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BA8E578-A027-6D27-F944-80B73D7D024E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1063074"/>
      </p:ext>
    </p:extLst>
  </p:cSld>
  <p:clrMapOvr>
    <a:masterClrMapping/>
  </p:clrMapOvr>
  <p:transition spd="med">
    <p:split orient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34FC04CC-DBEF-72C2-2E18-69963E02E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D72BAC8-3F4C-E8A1-AEF1-7316AD2EE8F2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C8144123-D163-6200-34EA-1E54CE0AAA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Market Potential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11537E54-605A-79D1-3459-77E7AA353453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Identify your customer and your market. Calculate the TAM</a:t>
            </a:r>
            <a:r>
              <a:rPr lang="en-US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, SAM, and SOM. 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Some of the best companies invent their own markets.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D0F224-C8C8-82B5-31B2-A97CD3FCA029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B653699-FCAF-10DE-EB94-9E297D2F18CF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E6285B81-B4E1-73EA-D5F5-088DFDD1696F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3D38FFC-5772-C4DE-D060-81806E5F2DD1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7339422"/>
      </p:ext>
    </p:extLst>
  </p:cSld>
  <p:clrMapOvr>
    <a:masterClrMapping/>
  </p:clrMapOvr>
  <p:transition spd="med">
    <p:split orient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F0DF0C73-038F-2DAB-B968-F1EE46A71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D995CA6-1752-708A-BCF7-B1707560C7CC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DFF5D9F1-7E32-3F0C-AD39-CD5EEBD339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Competition / Alternatives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6F1BFD8E-9C7D-160D-CADA-8F4A5D59BBE2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Who are your direct and indirect competitors? What are your competitive advantages? Show that you have a plan to win.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393E66-8943-97FC-4EEE-3BCB36A345C1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279BE87-F7F2-3C4C-3074-0EBC670CF77E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C6122CF2-ABE0-1AB1-B49C-032DAD7FE91A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5F00D14-1690-77EA-39F4-32F8B99A5665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0093009"/>
      </p:ext>
    </p:extLst>
  </p:cSld>
  <p:clrMapOvr>
    <a:masterClrMapping/>
  </p:clrMapOvr>
  <p:transition spd="med">
    <p:split orient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A6F0EFB7-F083-8219-164C-013277E977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C2160-7CCC-AAC2-51E5-ED8B21158D89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FD7C512E-1F27-F283-6F2A-5E57CF0A30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Product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21282E4B-74E8-C306-052F-311CF59C0D7C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Product line-up (form factor, functionality, features, architecture, intellectual property)</a:t>
            </a:r>
          </a:p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lang="en-US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Development roadmap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7ED7E7-1149-62AA-4DE5-F49FDD906A35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3B2D2CD9-2898-77B3-F01F-D20B210BED1F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8728E112-40D4-4E81-DF10-E86C9D52D493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E4BF6435-A209-B0CF-B61D-8626DC825971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127625"/>
      </p:ext>
    </p:extLst>
  </p:cSld>
  <p:clrMapOvr>
    <a:masterClrMapping/>
  </p:clrMapOvr>
  <p:transition spd="med">
    <p:split orient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02F30"/>
        </a:solidFill>
        <a:effectLst/>
      </p:bgPr>
    </p:bg>
    <p:spTree>
      <p:nvGrpSpPr>
        <p:cNvPr id="1" name="Shape 72">
          <a:extLst>
            <a:ext uri="{FF2B5EF4-FFF2-40B4-BE49-F238E27FC236}">
              <a16:creationId xmlns:a16="http://schemas.microsoft.com/office/drawing/2014/main" id="{EEB844C0-30FE-19BC-28E7-CDBE1F8D2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519ECEB-23DA-8374-85BA-C62C2C9B17BE}"/>
              </a:ext>
            </a:extLst>
          </p:cNvPr>
          <p:cNvCxnSpPr/>
          <p:nvPr/>
        </p:nvCxnSpPr>
        <p:spPr>
          <a:xfrm>
            <a:off x="1" y="1260621"/>
            <a:ext cx="12191999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Google Shape;71;p16">
            <a:extLst>
              <a:ext uri="{FF2B5EF4-FFF2-40B4-BE49-F238E27FC236}">
                <a16:creationId xmlns:a16="http://schemas.microsoft.com/office/drawing/2014/main" id="{79D35FF0-4726-D718-EEF1-F4EF138C73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2274" y="132993"/>
            <a:ext cx="10990363" cy="9863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Open Sans ExtraBold"/>
              </a:rPr>
              <a:t>Business Model</a:t>
            </a:r>
            <a:endParaRPr lang="en-PH" sz="4400" b="1" dirty="0">
              <a:solidFill>
                <a:schemeClr val="bg1"/>
              </a:solidFill>
              <a:latin typeface="Inter Tight" pitchFamily="2" charset="0"/>
              <a:ea typeface="Inter Tight" pitchFamily="2" charset="0"/>
              <a:cs typeface="Inter Tight" pitchFamily="2" charset="0"/>
              <a:sym typeface="Roboto"/>
            </a:endParaRPr>
          </a:p>
        </p:txBody>
      </p:sp>
      <p:sp>
        <p:nvSpPr>
          <p:cNvPr id="22" name="Google Shape;72;p16">
            <a:extLst>
              <a:ext uri="{FF2B5EF4-FFF2-40B4-BE49-F238E27FC236}">
                <a16:creationId xmlns:a16="http://schemas.microsoft.com/office/drawing/2014/main" id="{2D0CB8AD-08D5-1034-EA93-DB7A4555EA7D}"/>
              </a:ext>
            </a:extLst>
          </p:cNvPr>
          <p:cNvSpPr txBox="1"/>
          <p:nvPr/>
        </p:nvSpPr>
        <p:spPr>
          <a:xfrm>
            <a:off x="649811" y="1568545"/>
            <a:ext cx="10414376" cy="48785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28600" indent="-228600" defTabSz="914400">
              <a:lnSpc>
                <a:spcPct val="130909"/>
              </a:lnSpc>
              <a:buClr>
                <a:srgbClr val="B6B6B6"/>
              </a:buClr>
              <a:buSzPts val="2200"/>
              <a:buFont typeface="Arial"/>
              <a:buChar char="•"/>
            </a:pP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How do you intend to thrive</a:t>
            </a:r>
            <a:r>
              <a:rPr lang="en-US" kern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? What’s the revenue model, pricing strategy, CAC, LTV, GTM motion, and target customer?</a:t>
            </a:r>
            <a:r>
              <a:rPr kumimoji="0" lang="en-US" sz="180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  <a:sym typeface="Calibri"/>
              </a:rPr>
              <a:t> </a:t>
            </a:r>
            <a:endParaRPr kumimoji="0" lang="en-US" sz="120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Calibri"/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8068243-B7B2-5568-8641-4BFEF24550D0}"/>
              </a:ext>
            </a:extLst>
          </p:cNvPr>
          <p:cNvGrpSpPr/>
          <p:nvPr/>
        </p:nvGrpSpPr>
        <p:grpSpPr>
          <a:xfrm>
            <a:off x="10420572" y="309083"/>
            <a:ext cx="992065" cy="659004"/>
            <a:chOff x="4162425" y="2300287"/>
            <a:chExt cx="822768" cy="546544"/>
          </a:xfrm>
          <a:solidFill>
            <a:schemeClr val="bg1">
              <a:lumMod val="95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9639F44A-455A-E0D6-4E0A-19FB8C121EFC}"/>
                </a:ext>
              </a:extLst>
            </p:cNvPr>
            <p:cNvSpPr/>
            <p:nvPr/>
          </p:nvSpPr>
          <p:spPr>
            <a:xfrm>
              <a:off x="4451413" y="2300287"/>
              <a:ext cx="533780" cy="533781"/>
            </a:xfrm>
            <a:custGeom>
              <a:avLst/>
              <a:gdLst>
                <a:gd name="connsiteX0" fmla="*/ 266891 w 533780"/>
                <a:gd name="connsiteY0" fmla="*/ 533686 h 533781"/>
                <a:gd name="connsiteX1" fmla="*/ 0 w 533780"/>
                <a:gd name="connsiteY1" fmla="*/ 266795 h 533781"/>
                <a:gd name="connsiteX2" fmla="*/ 266891 w 533780"/>
                <a:gd name="connsiteY2" fmla="*/ 0 h 533781"/>
                <a:gd name="connsiteX3" fmla="*/ 533781 w 533780"/>
                <a:gd name="connsiteY3" fmla="*/ 266891 h 533781"/>
                <a:gd name="connsiteX4" fmla="*/ 266891 w 533780"/>
                <a:gd name="connsiteY4" fmla="*/ 533781 h 533781"/>
                <a:gd name="connsiteX5" fmla="*/ 266891 w 533780"/>
                <a:gd name="connsiteY5" fmla="*/ 9525 h 533781"/>
                <a:gd name="connsiteX6" fmla="*/ 9525 w 533780"/>
                <a:gd name="connsiteY6" fmla="*/ 266891 h 533781"/>
                <a:gd name="connsiteX7" fmla="*/ 266891 w 533780"/>
                <a:gd name="connsiteY7" fmla="*/ 524256 h 533781"/>
                <a:gd name="connsiteX8" fmla="*/ 524256 w 533780"/>
                <a:gd name="connsiteY8" fmla="*/ 266891 h 533781"/>
                <a:gd name="connsiteX9" fmla="*/ 266891 w 533780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0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813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B37BAA7-93A1-76B4-572C-FF752FA566DB}"/>
                </a:ext>
              </a:extLst>
            </p:cNvPr>
            <p:cNvSpPr/>
            <p:nvPr/>
          </p:nvSpPr>
          <p:spPr>
            <a:xfrm>
              <a:off x="4314253" y="2300287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795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795"/>
                  </a:cubicBezTo>
                  <a:cubicBezTo>
                    <a:pt x="0" y="119634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DE9D1538-E344-9AB3-70E7-A9FE0CDF9D18}"/>
                </a:ext>
              </a:extLst>
            </p:cNvPr>
            <p:cNvSpPr/>
            <p:nvPr/>
          </p:nvSpPr>
          <p:spPr>
            <a:xfrm>
              <a:off x="4162425" y="2313050"/>
              <a:ext cx="533781" cy="533781"/>
            </a:xfrm>
            <a:custGeom>
              <a:avLst/>
              <a:gdLst>
                <a:gd name="connsiteX0" fmla="*/ 266891 w 533781"/>
                <a:gd name="connsiteY0" fmla="*/ 533686 h 533781"/>
                <a:gd name="connsiteX1" fmla="*/ 0 w 533781"/>
                <a:gd name="connsiteY1" fmla="*/ 266891 h 533781"/>
                <a:gd name="connsiteX2" fmla="*/ 266891 w 533781"/>
                <a:gd name="connsiteY2" fmla="*/ 0 h 533781"/>
                <a:gd name="connsiteX3" fmla="*/ 533781 w 533781"/>
                <a:gd name="connsiteY3" fmla="*/ 266891 h 533781"/>
                <a:gd name="connsiteX4" fmla="*/ 266891 w 533781"/>
                <a:gd name="connsiteY4" fmla="*/ 533781 h 533781"/>
                <a:gd name="connsiteX5" fmla="*/ 266891 w 533781"/>
                <a:gd name="connsiteY5" fmla="*/ 9525 h 533781"/>
                <a:gd name="connsiteX6" fmla="*/ 9525 w 533781"/>
                <a:gd name="connsiteY6" fmla="*/ 266891 h 533781"/>
                <a:gd name="connsiteX7" fmla="*/ 266891 w 533781"/>
                <a:gd name="connsiteY7" fmla="*/ 524256 h 533781"/>
                <a:gd name="connsiteX8" fmla="*/ 524256 w 533781"/>
                <a:gd name="connsiteY8" fmla="*/ 266891 h 533781"/>
                <a:gd name="connsiteX9" fmla="*/ 266891 w 533781"/>
                <a:gd name="connsiteY9" fmla="*/ 9525 h 53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3781" h="533781">
                  <a:moveTo>
                    <a:pt x="266891" y="533686"/>
                  </a:moveTo>
                  <a:cubicBezTo>
                    <a:pt x="119729" y="533686"/>
                    <a:pt x="0" y="413957"/>
                    <a:pt x="0" y="266891"/>
                  </a:cubicBezTo>
                  <a:cubicBezTo>
                    <a:pt x="0" y="119825"/>
                    <a:pt x="119729" y="0"/>
                    <a:pt x="266891" y="0"/>
                  </a:cubicBezTo>
                  <a:cubicBezTo>
                    <a:pt x="414052" y="0"/>
                    <a:pt x="533781" y="119729"/>
                    <a:pt x="533781" y="266891"/>
                  </a:cubicBezTo>
                  <a:cubicBezTo>
                    <a:pt x="533781" y="414052"/>
                    <a:pt x="414052" y="533781"/>
                    <a:pt x="266891" y="533781"/>
                  </a:cubicBezTo>
                  <a:close/>
                  <a:moveTo>
                    <a:pt x="266891" y="9525"/>
                  </a:moveTo>
                  <a:cubicBezTo>
                    <a:pt x="124968" y="9525"/>
                    <a:pt x="9525" y="124968"/>
                    <a:pt x="9525" y="266891"/>
                  </a:cubicBezTo>
                  <a:cubicBezTo>
                    <a:pt x="9525" y="408813"/>
                    <a:pt x="124968" y="524256"/>
                    <a:pt x="266891" y="524256"/>
                  </a:cubicBezTo>
                  <a:cubicBezTo>
                    <a:pt x="408813" y="524256"/>
                    <a:pt x="524256" y="408813"/>
                    <a:pt x="524256" y="266891"/>
                  </a:cubicBezTo>
                  <a:cubicBezTo>
                    <a:pt x="524256" y="124968"/>
                    <a:pt x="408718" y="9525"/>
                    <a:pt x="266891" y="9525"/>
                  </a:cubicBezTo>
                  <a:close/>
                </a:path>
              </a:pathLst>
            </a:custGeom>
            <a:grpFill/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en-PH" sz="1867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  <a:sym typeface="Arial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286845"/>
      </p:ext>
    </p:extLst>
  </p:cSld>
  <p:clrMapOvr>
    <a:masterClrMapping/>
  </p:clrMapOvr>
  <p:transition spd="med">
    <p:split orient="vert"/>
  </p:transition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939699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1274</TotalTime>
  <Words>263</Words>
  <Application>Microsoft Macintosh PowerPoint</Application>
  <PresentationFormat>Widescreen</PresentationFormat>
  <Paragraphs>24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Inter Tight</vt:lpstr>
      <vt:lpstr>Aptos</vt:lpstr>
      <vt:lpstr>Aptos Display</vt:lpstr>
      <vt:lpstr>Arial</vt:lpstr>
      <vt:lpstr>Open Sans</vt:lpstr>
      <vt:lpstr>Office Theme</vt:lpstr>
      <vt:lpstr>Simple Light</vt:lpstr>
      <vt:lpstr>EnMed Innovation Expo </vt:lpstr>
      <vt:lpstr>Company Purpose</vt:lpstr>
      <vt:lpstr>Problem</vt:lpstr>
      <vt:lpstr>Solution</vt:lpstr>
      <vt:lpstr>Why Now?</vt:lpstr>
      <vt:lpstr>Market Potential</vt:lpstr>
      <vt:lpstr>Competition / Alternatives</vt:lpstr>
      <vt:lpstr>Product</vt:lpstr>
      <vt:lpstr>Business Model</vt:lpstr>
      <vt:lpstr>Team</vt:lpstr>
      <vt:lpstr>Financials</vt:lpstr>
      <vt:lpstr>Vision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Ray Kman</dc:creator>
  <cp:lastModifiedBy>Ray Kman</cp:lastModifiedBy>
  <cp:revision>8</cp:revision>
  <dcterms:created xsi:type="dcterms:W3CDTF">2024-08-13T18:44:14Z</dcterms:created>
  <dcterms:modified xsi:type="dcterms:W3CDTF">2024-11-15T15:53:42Z</dcterms:modified>
</cp:coreProperties>
</file>