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9"/>
  </p:notesMasterIdLst>
  <p:sldIdLst>
    <p:sldId id="257" r:id="rId2"/>
    <p:sldId id="258" r:id="rId3"/>
    <p:sldId id="281" r:id="rId4"/>
    <p:sldId id="282" r:id="rId5"/>
    <p:sldId id="283" r:id="rId6"/>
    <p:sldId id="291" r:id="rId7"/>
    <p:sldId id="260" r:id="rId8"/>
    <p:sldId id="262" r:id="rId9"/>
    <p:sldId id="286" r:id="rId10"/>
    <p:sldId id="287" r:id="rId11"/>
    <p:sldId id="289" r:id="rId12"/>
    <p:sldId id="288" r:id="rId13"/>
    <p:sldId id="263" r:id="rId14"/>
    <p:sldId id="280" r:id="rId15"/>
    <p:sldId id="265" r:id="rId16"/>
    <p:sldId id="266" r:id="rId17"/>
    <p:sldId id="29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660"/>
  </p:normalViewPr>
  <p:slideViewPr>
    <p:cSldViewPr>
      <p:cViewPr varScale="1">
        <p:scale>
          <a:sx n="65" d="100"/>
          <a:sy n="65" d="100"/>
        </p:scale>
        <p:origin x="132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ACA8F-ECE7-4B5C-BD3D-C893860A535A}" type="datetimeFigureOut">
              <a:rPr lang="en-GB" smtClean="0"/>
              <a:pPr/>
              <a:t>02/09/2024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1855B-E3D1-4736-8C5C-41775E0ACF4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63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D838A-C03D-41E6-BF3E-D5613F109733}" type="slidenum">
              <a:rPr lang="en-US"/>
              <a:pPr/>
              <a:t>9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3E43E-2503-4411-BE51-99E85F332472}" type="slidenum">
              <a:rPr lang="en-US"/>
              <a:pPr/>
              <a:t>10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78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7F2444-FBAC-4CAB-B760-6E32F9B7413B}" type="slidenum">
              <a:rPr lang="en-US"/>
              <a:pPr/>
              <a:t>11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1E768-830D-44C0-A75B-56A0F5CB5BFE}" type="slidenum">
              <a:rPr lang="en-US"/>
              <a:pPr/>
              <a:t>12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DF147A-7018-4DB8-B0C2-3A39A9D5B5DC}" type="slidenum">
              <a:rPr lang="en-US"/>
              <a:pPr/>
              <a:t>17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447C-671D-4C71-9D1B-7B22BCB4D3D4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5A50-44D1-47CA-8CC9-E0DA6B903D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4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2000">
        <p14:ripple/>
      </p:transition>
    </mc:Choice>
    <mc:Fallback xmlns="">
      <p:transition spd="slow" advClick="0" advTm="2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447C-671D-4C71-9D1B-7B22BCB4D3D4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5A50-44D1-47CA-8CC9-E0DA6B903D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1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2000">
        <p14:ripple/>
      </p:transition>
    </mc:Choice>
    <mc:Fallback xmlns="">
      <p:transition spd="slow" advClick="0" advTm="2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447C-671D-4C71-9D1B-7B22BCB4D3D4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5A50-44D1-47CA-8CC9-E0DA6B903D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3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2000">
        <p14:ripple/>
      </p:transition>
    </mc:Choice>
    <mc:Fallback xmlns="">
      <p:transition spd="slow" advClick="0" advTm="2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447C-671D-4C71-9D1B-7B22BCB4D3D4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5A50-44D1-47CA-8CC9-E0DA6B903D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2000">
        <p14:ripple/>
      </p:transition>
    </mc:Choice>
    <mc:Fallback xmlns="">
      <p:transition spd="slow" advClick="0" advTm="2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447C-671D-4C71-9D1B-7B22BCB4D3D4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5A50-44D1-47CA-8CC9-E0DA6B903D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1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2000">
        <p14:ripple/>
      </p:transition>
    </mc:Choice>
    <mc:Fallback xmlns="">
      <p:transition spd="slow" advClick="0" advTm="2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447C-671D-4C71-9D1B-7B22BCB4D3D4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5A50-44D1-47CA-8CC9-E0DA6B903D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7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2000">
        <p14:ripple/>
      </p:transition>
    </mc:Choice>
    <mc:Fallback xmlns="">
      <p:transition spd="slow" advClick="0" advTm="2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447C-671D-4C71-9D1B-7B22BCB4D3D4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5A50-44D1-47CA-8CC9-E0DA6B903D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4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2000">
        <p14:ripple/>
      </p:transition>
    </mc:Choice>
    <mc:Fallback xmlns="">
      <p:transition spd="slow" advClick="0" advTm="2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447C-671D-4C71-9D1B-7B22BCB4D3D4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5A50-44D1-47CA-8CC9-E0DA6B903D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2000">
        <p14:ripple/>
      </p:transition>
    </mc:Choice>
    <mc:Fallback xmlns="">
      <p:transition spd="slow" advClick="0" advTm="2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447C-671D-4C71-9D1B-7B22BCB4D3D4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5A50-44D1-47CA-8CC9-E0DA6B903D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9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2000">
        <p14:ripple/>
      </p:transition>
    </mc:Choice>
    <mc:Fallback xmlns="">
      <p:transition spd="slow" advClick="0" advTm="2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447C-671D-4C71-9D1B-7B22BCB4D3D4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5A50-44D1-47CA-8CC9-E0DA6B903D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8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2000">
        <p14:ripple/>
      </p:transition>
    </mc:Choice>
    <mc:Fallback xmlns="">
      <p:transition spd="slow" advClick="0" advTm="2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447C-671D-4C71-9D1B-7B22BCB4D3D4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5A50-44D1-47CA-8CC9-E0DA6B903D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3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2000">
        <p14:ripple/>
      </p:transition>
    </mc:Choice>
    <mc:Fallback xmlns="">
      <p:transition spd="slow" advClick="0" advTm="2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447C-671D-4C71-9D1B-7B22BCB4D3D4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35A50-44D1-47CA-8CC9-E0DA6B903D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8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22000">
        <p14:ripple/>
      </p:transition>
    </mc:Choice>
    <mc:Fallback xmlns="">
      <p:transition spd="slow" advClick="0" advTm="22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Lecture 1</a:t>
            </a:r>
            <a:br>
              <a:rPr lang="en-US" dirty="0" smtClean="0"/>
            </a:br>
            <a:r>
              <a:rPr lang="en-US" dirty="0" smtClean="0"/>
              <a:t>Data Structures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Aamir</a:t>
            </a:r>
            <a:r>
              <a:rPr lang="en-US" dirty="0" smtClean="0"/>
              <a:t> Zia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>
                <a:latin typeface="Helvetica" pitchFamily="34" charset="0"/>
              </a:rPr>
              <a:t>Organizing Data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598613"/>
            <a:ext cx="8226425" cy="457041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Any organization for a collection of records that can be searched, processed in any order, or modified</a:t>
            </a:r>
            <a:r>
              <a:rPr lang="en-US" dirty="0">
                <a:solidFill>
                  <a:srgbClr val="969696"/>
                </a:solidFill>
                <a:latin typeface="Helvetica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Helvetica" pitchFamily="34" charset="0"/>
              </a:rPr>
              <a:t>The choice of data structure and algorithm can make the difference between a program running in a few seconds or many days.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2000">
        <p14:ripple/>
      </p:transition>
    </mc:Choice>
    <mc:Fallback xmlns="">
      <p:transition spd="slow" advClick="0" advTm="2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autoRev="1" fill="remove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autoRev="1" fill="remove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500" autoRev="1" fill="remove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autoRev="1" fill="remove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>
                <a:latin typeface="Helvetica" pitchFamily="34" charset="0"/>
              </a:rPr>
              <a:t>Efficiency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26425" cy="457041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latin typeface="Helvetica" pitchFamily="34" charset="0"/>
              </a:rPr>
              <a:t>A solution is said to be </a:t>
            </a:r>
            <a:r>
              <a:rPr lang="en-US" i="1" dirty="0">
                <a:latin typeface="Helvetica" pitchFamily="34" charset="0"/>
              </a:rPr>
              <a:t>efficient</a:t>
            </a:r>
            <a:r>
              <a:rPr lang="en-US" dirty="0">
                <a:latin typeface="Helvetica" pitchFamily="34" charset="0"/>
              </a:rPr>
              <a:t> if it solves the problem within its </a:t>
            </a:r>
            <a:r>
              <a:rPr lang="en-US" i="1" dirty="0">
                <a:latin typeface="Helvetica" pitchFamily="34" charset="0"/>
              </a:rPr>
              <a:t>resource constraints</a:t>
            </a:r>
            <a:r>
              <a:rPr lang="en-US" dirty="0">
                <a:latin typeface="Helvetica" pitchFamily="34" charset="0"/>
              </a:rPr>
              <a:t>.</a:t>
            </a:r>
          </a:p>
          <a:p>
            <a:pPr lvl="1"/>
            <a:r>
              <a:rPr lang="en-US" dirty="0">
                <a:latin typeface="Helvetica" pitchFamily="34" charset="0"/>
              </a:rPr>
              <a:t>Space</a:t>
            </a:r>
          </a:p>
          <a:p>
            <a:pPr lvl="1"/>
            <a:r>
              <a:rPr lang="en-US" dirty="0">
                <a:latin typeface="Helvetica" pitchFamily="34" charset="0"/>
              </a:rPr>
              <a:t>Time</a:t>
            </a:r>
          </a:p>
          <a:p>
            <a:pPr lvl="1"/>
            <a:endParaRPr lang="en-US" dirty="0">
              <a:latin typeface="Helvetic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Helvetica" pitchFamily="34" charset="0"/>
              </a:rPr>
              <a:t>The cost of a solution is the amount of resources that the solution consumes.</a:t>
            </a:r>
          </a:p>
          <a:p>
            <a:endParaRPr lang="en-US" dirty="0">
              <a:latin typeface="Helvetica" pitchFamily="34" charset="0"/>
            </a:endParaRPr>
          </a:p>
          <a:p>
            <a:endParaRPr lang="en-US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2000">
        <p14:ripple/>
      </p:transition>
    </mc:Choice>
    <mc:Fallback xmlns="">
      <p:transition spd="slow" advClick="0" advTm="2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>
                <a:latin typeface="Helvetica" pitchFamily="34" charset="0"/>
              </a:rPr>
              <a:t>Selecting a Data Structure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598613"/>
            <a:ext cx="8226425" cy="4570412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dirty="0">
                <a:latin typeface="Helvetica" pitchFamily="34" charset="0"/>
              </a:rPr>
              <a:t>Select a data structure as follows: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dirty="0">
                <a:latin typeface="Helvetica" pitchFamily="34" charset="0"/>
              </a:rPr>
              <a:t>Analyze the problem to determine the resource constraints a solution must meet.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dirty="0">
                <a:latin typeface="Helvetica" pitchFamily="34" charset="0"/>
              </a:rPr>
              <a:t>Determine the basic operations that must be supported.  Quantify the resource constraints for each operation.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dirty="0">
                <a:latin typeface="Helvetica" pitchFamily="34" charset="0"/>
              </a:rPr>
              <a:t>Select the data structure that best meets these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54570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2000">
        <p14:ripple/>
      </p:transition>
    </mc:Choice>
    <mc:Fallback xmlns="">
      <p:transition spd="slow" advClick="0" advTm="2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75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Examples</a:t>
            </a:r>
            <a:endParaRPr 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426867"/>
              </p:ext>
            </p:extLst>
          </p:nvPr>
        </p:nvGraphicFramePr>
        <p:xfrm>
          <a:off x="566574" y="1524000"/>
          <a:ext cx="7663026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Document" r:id="rId3" imgW="7249562" imgH="4728169" progId="Word.Document.8">
                  <p:embed/>
                </p:oleObj>
              </mc:Choice>
              <mc:Fallback>
                <p:oleObj name="Document" r:id="rId3" imgW="7249562" imgH="472816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74" y="1524000"/>
                        <a:ext cx="7663026" cy="496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2000">
        <p14:ripple/>
      </p:transition>
    </mc:Choice>
    <mc:Fallback xmlns="">
      <p:transition spd="slow" advClick="0" advTm="2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Abstract Data Type (ADT)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Abstraction</a:t>
            </a:r>
          </a:p>
          <a:p>
            <a:pPr lvl="1" eaLnBrk="1" hangingPunct="1"/>
            <a:r>
              <a:rPr lang="en-US" dirty="0" smtClean="0"/>
              <a:t>Separating data from implementation</a:t>
            </a:r>
          </a:p>
          <a:p>
            <a:pPr lvl="1" eaLnBrk="1" hangingPunct="1"/>
            <a:r>
              <a:rPr lang="en-US" dirty="0" smtClean="0"/>
              <a:t>Generalization</a:t>
            </a:r>
          </a:p>
          <a:p>
            <a:pPr lvl="1"/>
            <a:r>
              <a:rPr lang="en-US" dirty="0"/>
              <a:t>a concept or idea not associated with any specific instance</a:t>
            </a:r>
            <a:endParaRPr lang="en-US" dirty="0" smtClean="0"/>
          </a:p>
          <a:p>
            <a:pPr eaLnBrk="1" hangingPunct="1"/>
            <a:r>
              <a:rPr lang="en-US" dirty="0" smtClean="0"/>
              <a:t>ADT(Abstract Data Type)</a:t>
            </a:r>
          </a:p>
          <a:p>
            <a:pPr lvl="1" eaLnBrk="1" hangingPunct="1"/>
            <a:r>
              <a:rPr lang="en-US" sz="2600" dirty="0" smtClean="0"/>
              <a:t>A collection of related data items together with basic operations between them and operations to be performed on them</a:t>
            </a:r>
          </a:p>
          <a:p>
            <a:pPr lvl="1" eaLnBrk="1" hangingPunct="1"/>
            <a:r>
              <a:rPr lang="en-US" sz="2600" dirty="0" smtClean="0"/>
              <a:t>A data type is a collection of values and set of operation on those values</a:t>
            </a:r>
          </a:p>
          <a:p>
            <a:pPr lvl="2"/>
            <a:r>
              <a:rPr lang="en-US" sz="2200" dirty="0">
                <a:solidFill>
                  <a:srgbClr val="00B050"/>
                </a:solidFill>
              </a:rPr>
              <a:t>values and operation that are implemented using a hardware </a:t>
            </a:r>
            <a:r>
              <a:rPr lang="en-US" sz="2200" dirty="0" smtClean="0">
                <a:solidFill>
                  <a:srgbClr val="00B050"/>
                </a:solidFill>
              </a:rPr>
              <a:t>or software data structure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2000">
        <p14:ripple/>
      </p:transition>
    </mc:Choice>
    <mc:Fallback xmlns="">
      <p:transition spd="slow" advClick="0" advTm="2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abstract data type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b="1" dirty="0" smtClean="0">
                <a:solidFill>
                  <a:schemeClr val="tx1"/>
                </a:solidFill>
              </a:rPr>
              <a:t>ADT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827213" y="2162175"/>
          <a:ext cx="5381625" cy="379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Document" r:id="rId3" imgW="5387400" imgH="3809520" progId="Word.Document.8">
                  <p:embed/>
                </p:oleObj>
              </mc:Choice>
              <mc:Fallback>
                <p:oleObj name="Document" r:id="rId3" imgW="5387400" imgH="380952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2162175"/>
                        <a:ext cx="5381625" cy="379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2000">
        <p14:ripple/>
      </p:transition>
    </mc:Choice>
    <mc:Fallback xmlns="">
      <p:transition spd="slow" advClick="0" advTm="2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implementation</a:t>
            </a:r>
            <a:r>
              <a:rPr lang="en-US" dirty="0" smtClean="0">
                <a:solidFill>
                  <a:schemeClr val="tx1"/>
                </a:solidFill>
              </a:rPr>
              <a:t> of an ADT 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827213" y="2471738"/>
          <a:ext cx="5999162" cy="368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Document" r:id="rId3" imgW="6006960" imgH="3692880" progId="Word.Document.8">
                  <p:embed/>
                </p:oleObj>
              </mc:Choice>
              <mc:Fallback>
                <p:oleObj name="Document" r:id="rId3" imgW="6006960" imgH="36928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2471738"/>
                        <a:ext cx="5999162" cy="368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2000">
        <p14:ripple/>
      </p:transition>
    </mc:Choice>
    <mc:Fallback xmlns="">
      <p:transition spd="slow" advClick="0" advTm="2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>
                <a:latin typeface="Helvetica" pitchFamily="34" charset="0"/>
              </a:rPr>
              <a:t>Goals of this Course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71600"/>
            <a:ext cx="8226425" cy="4954588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Reinforce the concept that costs and benefits exist for every data structure.</a:t>
            </a:r>
          </a:p>
          <a:p>
            <a:pPr marL="914400" lvl="1" indent="-457200"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Learn the commonly used data structures.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These form a programmer's basic data structure “toolkit”.</a:t>
            </a:r>
          </a:p>
          <a:p>
            <a:pPr marL="914400" lvl="1" indent="-457200">
              <a:lnSpc>
                <a:spcPct val="90000"/>
              </a:lnSpc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Understand how to measure the cost of a data structure or program.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These techniques also allow you to judge the merits of new data structures that you or others might invent.</a:t>
            </a:r>
          </a:p>
        </p:txBody>
      </p:sp>
    </p:spTree>
    <p:extLst>
      <p:ext uri="{BB962C8B-B14F-4D97-AF65-F5344CB8AC3E}">
        <p14:creationId xmlns:p14="http://schemas.microsoft.com/office/powerpoint/2010/main" val="34711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2000">
        <p14:ripple/>
      </p:transition>
    </mc:Choice>
    <mc:Fallback xmlns="">
      <p:transition spd="slow" advClick="0" advTm="2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Course outline</a:t>
            </a:r>
          </a:p>
          <a:p>
            <a:pPr eaLnBrk="1" hangingPunct="1"/>
            <a:r>
              <a:rPr lang="en-US" dirty="0" smtClean="0"/>
              <a:t>Rules and regulations</a:t>
            </a:r>
          </a:p>
          <a:p>
            <a:pPr eaLnBrk="1" hangingPunct="1"/>
            <a:r>
              <a:rPr lang="en-US" dirty="0" smtClean="0"/>
              <a:t>Course contents</a:t>
            </a:r>
          </a:p>
          <a:p>
            <a:r>
              <a:rPr lang="en-US" dirty="0" smtClean="0"/>
              <a:t>Good Programming Practices</a:t>
            </a:r>
          </a:p>
          <a:p>
            <a:r>
              <a:rPr lang="en-US" dirty="0" smtClean="0"/>
              <a:t>Data Types and Data Structures</a:t>
            </a:r>
          </a:p>
          <a:p>
            <a:r>
              <a:rPr lang="en-US" dirty="0" smtClean="0"/>
              <a:t>ADT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2000">
        <p14:ripple/>
      </p:transition>
    </mc:Choice>
    <mc:Fallback xmlns="">
      <p:transition spd="slow" advClick="0" advTm="2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Course Description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Title: </a:t>
            </a:r>
            <a:r>
              <a:rPr lang="en-US" sz="2400" dirty="0" smtClean="0"/>
              <a:t>Data Structures and Algorithms</a:t>
            </a:r>
            <a:endParaRPr lang="en-GB" sz="2400" dirty="0" smtClean="0"/>
          </a:p>
          <a:p>
            <a:r>
              <a:rPr lang="en-US" sz="2400" b="1" dirty="0" smtClean="0"/>
              <a:t>Code: </a:t>
            </a:r>
            <a:r>
              <a:rPr lang="en-US" sz="2400" dirty="0" smtClean="0"/>
              <a:t>CMPC-201</a:t>
            </a:r>
            <a:endParaRPr lang="en-GB" sz="2400" dirty="0" smtClean="0"/>
          </a:p>
          <a:p>
            <a:r>
              <a:rPr lang="en-US" sz="2400" b="1" smtClean="0"/>
              <a:t>Credit </a:t>
            </a:r>
            <a:r>
              <a:rPr lang="en-US" sz="2400" b="1" smtClean="0"/>
              <a:t>Hours:</a:t>
            </a:r>
            <a:r>
              <a:rPr lang="en-US" sz="2400" dirty="0"/>
              <a:t>4</a:t>
            </a:r>
            <a:endParaRPr lang="en-GB" sz="2400" dirty="0" smtClean="0"/>
          </a:p>
          <a:p>
            <a:r>
              <a:rPr lang="en-US" sz="2400" b="1" dirty="0" smtClean="0"/>
              <a:t>Prerequisite: </a:t>
            </a:r>
            <a:r>
              <a:rPr lang="en-US" sz="2400" dirty="0" smtClean="0"/>
              <a:t>OOP</a:t>
            </a:r>
          </a:p>
          <a:p>
            <a:r>
              <a:rPr lang="en-US" sz="2400" b="1" dirty="0" smtClean="0"/>
              <a:t>Follow Up: </a:t>
            </a:r>
            <a:r>
              <a:rPr lang="en-US" sz="2400" dirty="0" smtClean="0"/>
              <a:t>Design and Analysis of Algorithms</a:t>
            </a: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43000">
        <p14:ripple/>
      </p:transition>
    </mc:Choice>
    <mc:Fallback xmlns="">
      <p:transition spd="slow" advClick="0" advTm="4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Introduction to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Arrays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Stacks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Recursion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Queues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Lists and its variations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Trees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Hashing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Searching and sorting Techniques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Graphs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629400" cy="8683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Good Programming Practices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b="1" dirty="0" smtClean="0"/>
              <a:t>Programs and subprograms should be well structured.</a:t>
            </a:r>
            <a:r>
              <a:rPr lang="en-US" sz="2400" dirty="0" smtClean="0"/>
              <a:t> </a:t>
            </a:r>
          </a:p>
          <a:p>
            <a:pPr lvl="1">
              <a:buFont typeface="Wingdings" pitchFamily="2" charset="2"/>
              <a:buChar char="v"/>
            </a:pPr>
            <a:r>
              <a:rPr lang="en-US" sz="2200" dirty="0"/>
              <a:t>Use a modular approach for a complex problem.</a:t>
            </a:r>
          </a:p>
          <a:p>
            <a:pPr lvl="1">
              <a:buFont typeface="Wingdings" pitchFamily="2" charset="2"/>
              <a:buChar char="v"/>
            </a:pPr>
            <a:r>
              <a:rPr lang="en-US" sz="2200" dirty="0"/>
              <a:t>Use the basic control structures when developing each code segment.</a:t>
            </a:r>
          </a:p>
          <a:p>
            <a:pPr lvl="1">
              <a:buFont typeface="Wingdings" pitchFamily="2" charset="2"/>
              <a:buChar char="v"/>
            </a:pPr>
            <a:r>
              <a:rPr lang="en-US" sz="2200" dirty="0"/>
              <a:t>Sequence, selection, repetition</a:t>
            </a:r>
          </a:p>
          <a:p>
            <a:pPr lvl="1">
              <a:buFont typeface="Wingdings" pitchFamily="2" charset="2"/>
              <a:buChar char="v"/>
            </a:pPr>
            <a:r>
              <a:rPr lang="en-US" sz="2200" dirty="0"/>
              <a:t>Use local variables within subprograms.</a:t>
            </a:r>
          </a:p>
          <a:p>
            <a:pPr lvl="1">
              <a:buFont typeface="Wingdings" pitchFamily="2" charset="2"/>
              <a:buChar char="v"/>
            </a:pPr>
            <a:r>
              <a:rPr lang="en-US" sz="2200" dirty="0"/>
              <a:t>Use parameters to pass information to and from subprograms.</a:t>
            </a:r>
          </a:p>
          <a:p>
            <a:pPr lvl="1">
              <a:buFont typeface="Wingdings" pitchFamily="2" charset="2"/>
              <a:buChar char="v"/>
            </a:pPr>
            <a:r>
              <a:rPr lang="en-US" sz="2200" dirty="0"/>
              <a:t>Avoid global Variables.</a:t>
            </a:r>
          </a:p>
          <a:p>
            <a:pPr lvl="0"/>
            <a:r>
              <a:rPr lang="en-US" sz="2400" b="1" dirty="0" smtClean="0"/>
              <a:t>All source code should be documented.</a:t>
            </a:r>
            <a:r>
              <a:rPr lang="en-US" sz="2400" dirty="0" smtClean="0"/>
              <a:t> 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dirty="0"/>
              <a:t>Each program should include opening documentation.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dirty="0"/>
              <a:t> </a:t>
            </a:r>
            <a:r>
              <a:rPr lang="en-US" sz="2100" dirty="0" smtClean="0"/>
              <a:t>Each </a:t>
            </a:r>
            <a:r>
              <a:rPr lang="en-US" sz="2100" dirty="0"/>
              <a:t>subprogram should be documented in a manner similar to programs.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dirty="0"/>
              <a:t> </a:t>
            </a:r>
            <a:r>
              <a:rPr lang="en-US" sz="2100" dirty="0" smtClean="0"/>
              <a:t>Comments </a:t>
            </a:r>
            <a:r>
              <a:rPr lang="en-US" sz="2100" dirty="0"/>
              <a:t>should be used to explain key code segments and / or segments whose purpose or design is not obvious.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dirty="0"/>
              <a:t> </a:t>
            </a:r>
            <a:r>
              <a:rPr lang="en-US" sz="2100" dirty="0" smtClean="0"/>
              <a:t>Use </a:t>
            </a:r>
            <a:r>
              <a:rPr lang="en-US" sz="2100" dirty="0"/>
              <a:t>meaningful identifiers.</a:t>
            </a:r>
          </a:p>
          <a:p>
            <a:pPr lvl="0"/>
            <a:endParaRPr lang="en-GB" sz="2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2000">
        <p14:ripple/>
      </p:transition>
    </mc:Choice>
    <mc:Fallback xmlns="">
      <p:transition spd="slow" advClick="0" advTm="2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629400" cy="8683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Good Programming Practices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Source code should be aesthetic; it should be formatted in a style that enhances its readability.</a:t>
            </a:r>
          </a:p>
          <a:p>
            <a:pPr lvl="1">
              <a:buFont typeface="Wingdings" pitchFamily="2" charset="2"/>
              <a:buChar char="v"/>
            </a:pPr>
            <a:r>
              <a:rPr lang="en-US" sz="2200" dirty="0"/>
              <a:t>Put each statement of the program on a separate line.</a:t>
            </a:r>
          </a:p>
          <a:p>
            <a:pPr lvl="1">
              <a:buFont typeface="Wingdings" pitchFamily="2" charset="2"/>
              <a:buChar char="v"/>
            </a:pPr>
            <a:r>
              <a:rPr lang="en-US" sz="2200" dirty="0"/>
              <a:t>Use uppercase and lowercase letters in a way that contributes to program readability.</a:t>
            </a:r>
          </a:p>
          <a:p>
            <a:pPr lvl="1">
              <a:buFont typeface="Wingdings" pitchFamily="2" charset="2"/>
              <a:buChar char="v"/>
            </a:pPr>
            <a:r>
              <a:rPr lang="en-US" sz="2200" dirty="0"/>
              <a:t>Put each {and} on separate lines.</a:t>
            </a:r>
          </a:p>
          <a:p>
            <a:pPr lvl="1">
              <a:buFont typeface="Wingdings" pitchFamily="2" charset="2"/>
              <a:buChar char="v"/>
            </a:pPr>
            <a:r>
              <a:rPr lang="en-US" sz="2200" dirty="0"/>
              <a:t>Align each {and corresponding}.</a:t>
            </a:r>
          </a:p>
          <a:p>
            <a:pPr lvl="1">
              <a:buFont typeface="Wingdings" pitchFamily="2" charset="2"/>
              <a:buChar char="v"/>
            </a:pPr>
            <a:r>
              <a:rPr lang="en-US" sz="2200" dirty="0"/>
              <a:t>When a statement is continued from one line to another, indent the continued line(s).</a:t>
            </a:r>
          </a:p>
          <a:p>
            <a:pPr lvl="1">
              <a:buFont typeface="Wingdings" pitchFamily="2" charset="2"/>
              <a:buChar char="v"/>
            </a:pPr>
            <a:r>
              <a:rPr lang="en-US" sz="2200" dirty="0"/>
              <a:t>Align the identifiers in each constant and variable declaration, placing each on a separate line.</a:t>
            </a:r>
          </a:p>
          <a:p>
            <a:pPr lvl="1">
              <a:buFont typeface="Wingdings" pitchFamily="2" charset="2"/>
              <a:buChar char="v"/>
            </a:pPr>
            <a:r>
              <a:rPr lang="en-US" sz="2200" dirty="0"/>
              <a:t>Insert blank lines between declarations and statements and between blocks of statements to make clear the structure of the program.</a:t>
            </a:r>
          </a:p>
          <a:p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6954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2000">
        <p14:ripple/>
      </p:transition>
    </mc:Choice>
    <mc:Fallback xmlns="">
      <p:transition spd="slow" advClick="0" advTm="2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Types</a:t>
            </a:r>
            <a:br>
              <a:rPr lang="en-US" dirty="0" smtClean="0"/>
            </a:br>
            <a:r>
              <a:rPr lang="en-US" sz="2700" dirty="0"/>
              <a:t>In computer programming, a data type </a:t>
            </a:r>
            <a:r>
              <a:rPr lang="en-US" sz="2700" dirty="0" smtClean="0"/>
              <a:t>is </a:t>
            </a:r>
            <a:r>
              <a:rPr lang="en-US" sz="2700" dirty="0"/>
              <a:t>a classification identifying one of various types of data, such as floating-point,..</a:t>
            </a:r>
            <a:endParaRPr lang="en-US" sz="49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Simple (basic)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char, </a:t>
            </a:r>
            <a:r>
              <a:rPr lang="en-US" sz="2400" dirty="0" err="1" smtClean="0"/>
              <a:t>int</a:t>
            </a:r>
            <a:r>
              <a:rPr lang="en-US" sz="2400" dirty="0" smtClean="0"/>
              <a:t>, float, double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Modifiers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signed, unsigned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Qualifiers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static, </a:t>
            </a:r>
            <a:r>
              <a:rPr lang="en-US" sz="2400" dirty="0" err="1" smtClean="0"/>
              <a:t>const</a:t>
            </a:r>
            <a:r>
              <a:rPr lang="en-US" sz="2400" dirty="0" smtClean="0"/>
              <a:t>, volatile, void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Structured (derived)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Arrays, structures, unions, classes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Advanced (composite)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List, queues, stacks, trees, graphs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2000">
        <p14:ripple/>
      </p:transition>
    </mc:Choice>
    <mc:Fallback xmlns="">
      <p:transition spd="slow" advClick="0" advTm="2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latin typeface="Times" pitchFamily="18" charset="0"/>
              </a:rPr>
              <a:t>Data Structures and algorithms</a:t>
            </a:r>
            <a:endParaRPr lang="en-US" b="1" u="sng" dirty="0" smtClean="0">
              <a:latin typeface="Times" pitchFamily="18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77500" lnSpcReduction="20000"/>
          </a:bodyPr>
          <a:lstStyle/>
          <a:p>
            <a:endParaRPr lang="en-US" dirty="0" smtClean="0">
              <a:latin typeface="Times" pitchFamily="18" charset="0"/>
            </a:endParaRPr>
          </a:p>
          <a:p>
            <a:r>
              <a:rPr lang="en-US" b="1" dirty="0">
                <a:latin typeface="Times" pitchFamily="18" charset="0"/>
              </a:rPr>
              <a:t>Algorithms</a:t>
            </a:r>
          </a:p>
          <a:p>
            <a:pPr lvl="1"/>
            <a:r>
              <a:rPr lang="en-US" sz="3100" dirty="0"/>
              <a:t>Outline, the essence of a computational procedure, step by step instruction</a:t>
            </a:r>
          </a:p>
          <a:p>
            <a:r>
              <a:rPr lang="en-US" b="1" dirty="0">
                <a:latin typeface="Times" pitchFamily="18" charset="0"/>
              </a:rPr>
              <a:t>Program</a:t>
            </a:r>
          </a:p>
          <a:p>
            <a:pPr lvl="1"/>
            <a:r>
              <a:rPr lang="en-US" sz="3100" dirty="0"/>
              <a:t>An implementation of an algorithm in some computer  programming </a:t>
            </a:r>
            <a:r>
              <a:rPr lang="en-US" sz="3100" dirty="0" smtClean="0"/>
              <a:t>languages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100" b="1" dirty="0">
                <a:latin typeface="Times" pitchFamily="18" charset="0"/>
              </a:rPr>
              <a:t>Data Structures</a:t>
            </a:r>
          </a:p>
          <a:p>
            <a:pPr lvl="1"/>
            <a:r>
              <a:rPr lang="en-US" b="1" dirty="0" smtClean="0">
                <a:latin typeface="Times" pitchFamily="18" charset="0"/>
              </a:rPr>
              <a:t>Goal: </a:t>
            </a:r>
            <a:r>
              <a:rPr lang="en-US" sz="3100" b="1" i="1" dirty="0" smtClean="0">
                <a:latin typeface="Times" pitchFamily="18" charset="0"/>
              </a:rPr>
              <a:t>organize data</a:t>
            </a:r>
          </a:p>
          <a:p>
            <a:pPr lvl="1"/>
            <a:r>
              <a:rPr lang="en-US" b="1" dirty="0" smtClean="0">
                <a:latin typeface="Times" pitchFamily="18" charset="0"/>
              </a:rPr>
              <a:t>Criteria</a:t>
            </a:r>
            <a:r>
              <a:rPr lang="en-US" dirty="0" smtClean="0">
                <a:latin typeface="Times" pitchFamily="18" charset="0"/>
              </a:rPr>
              <a:t>: facilitate efficient  </a:t>
            </a:r>
          </a:p>
          <a:p>
            <a:pPr lvl="2"/>
            <a:r>
              <a:rPr lang="en-US" sz="3100" dirty="0" smtClean="0">
                <a:latin typeface="Times" pitchFamily="18" charset="0"/>
              </a:rPr>
              <a:t>storage of data</a:t>
            </a:r>
          </a:p>
          <a:p>
            <a:pPr lvl="2"/>
            <a:r>
              <a:rPr lang="en-US" sz="3100" dirty="0" smtClean="0">
                <a:latin typeface="Times" pitchFamily="18" charset="0"/>
              </a:rPr>
              <a:t>retrieval of data</a:t>
            </a:r>
          </a:p>
          <a:p>
            <a:pPr lvl="2"/>
            <a:r>
              <a:rPr lang="en-US" sz="3100" dirty="0" smtClean="0">
                <a:latin typeface="Times" pitchFamily="18" charset="0"/>
              </a:rPr>
              <a:t>manipulation of data </a:t>
            </a:r>
          </a:p>
          <a:p>
            <a:r>
              <a:rPr lang="en-US" b="1" dirty="0" smtClean="0">
                <a:latin typeface="Times" pitchFamily="18" charset="0"/>
              </a:rPr>
              <a:t>Process: </a:t>
            </a:r>
          </a:p>
          <a:p>
            <a:pPr lvl="1"/>
            <a:r>
              <a:rPr lang="en-US" dirty="0" smtClean="0">
                <a:latin typeface="Times" pitchFamily="18" charset="0"/>
              </a:rPr>
              <a:t>select and design appropriate data types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5009606" y="3505200"/>
            <a:ext cx="3505200" cy="20574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 may be organized in many different ways. the logical </a:t>
            </a:r>
            <a:r>
              <a:rPr lang="en-US" dirty="0" smtClean="0"/>
              <a:t>and</a:t>
            </a:r>
            <a:r>
              <a:rPr lang="en-US" sz="2000" dirty="0" smtClean="0"/>
              <a:t>  mathematical model of a particular organization of data is called </a:t>
            </a:r>
            <a:r>
              <a:rPr lang="en-US" sz="2000" b="1" dirty="0" smtClean="0"/>
              <a:t>Data structure</a:t>
            </a:r>
            <a:endParaRPr 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2000">
        <p14:ripple/>
      </p:transition>
    </mc:Choice>
    <mc:Fallback xmlns="">
      <p:transition spd="slow" advClick="0" advTm="2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dirty="0">
                <a:latin typeface="Helvetica" pitchFamily="34" charset="0"/>
              </a:rPr>
              <a:t>Need for 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600200"/>
            <a:ext cx="8226425" cy="45720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latin typeface="Helvetica" pitchFamily="34" charset="0"/>
              </a:rPr>
              <a:t>Data structures </a:t>
            </a:r>
            <a:r>
              <a:rPr lang="en-US" b="1" i="1" dirty="0">
                <a:latin typeface="Helvetica" pitchFamily="34" charset="0"/>
              </a:rPr>
              <a:t>organize data</a:t>
            </a:r>
            <a:r>
              <a:rPr lang="en-US" i="1" dirty="0">
                <a:latin typeface="Helvetica" pitchFamily="34" charset="0"/>
              </a:rPr>
              <a:t> 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 </a:t>
            </a:r>
            <a:r>
              <a:rPr lang="en-US" dirty="0">
                <a:latin typeface="Helvetica" pitchFamily="34" charset="0"/>
              </a:rPr>
              <a:t>more efficient programs.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Helvetica" pitchFamily="34" charset="0"/>
              </a:rPr>
              <a:t>More powerful computers 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 </a:t>
            </a:r>
            <a:r>
              <a:rPr lang="en-US" dirty="0">
                <a:latin typeface="Helvetica" pitchFamily="34" charset="0"/>
              </a:rPr>
              <a:t>more complex applications.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Helvetica" pitchFamily="34" charset="0"/>
              </a:rPr>
              <a:t>More complex applications demand more calculations.</a:t>
            </a:r>
          </a:p>
        </p:txBody>
      </p:sp>
    </p:spTree>
    <p:extLst>
      <p:ext uri="{BB962C8B-B14F-4D97-AF65-F5344CB8AC3E}">
        <p14:creationId xmlns:p14="http://schemas.microsoft.com/office/powerpoint/2010/main" val="49714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2000">
        <p14:ripple/>
      </p:transition>
    </mc:Choice>
    <mc:Fallback xmlns="">
      <p:transition spd="slow" advClick="0" advTm="2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</TotalTime>
  <Words>759</Words>
  <Application>Microsoft Office PowerPoint</Application>
  <PresentationFormat>On-screen Show (4:3)</PresentationFormat>
  <Paragraphs>117</Paragraphs>
  <Slides>17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Helvetica</vt:lpstr>
      <vt:lpstr>Symbol</vt:lpstr>
      <vt:lpstr>Times</vt:lpstr>
      <vt:lpstr>Wingdings</vt:lpstr>
      <vt:lpstr>Office Theme</vt:lpstr>
      <vt:lpstr>Document</vt:lpstr>
      <vt:lpstr>Lecture 1 Data Structures</vt:lpstr>
      <vt:lpstr>Introduction</vt:lpstr>
      <vt:lpstr>Course Description</vt:lpstr>
      <vt:lpstr>Contents</vt:lpstr>
      <vt:lpstr>Good Programming Practices </vt:lpstr>
      <vt:lpstr>Good Programming Practices </vt:lpstr>
      <vt:lpstr>Data Types In computer programming, a data type is a classification identifying one of various types of data, such as floating-point,..</vt:lpstr>
      <vt:lpstr>Data Structures and algorithms</vt:lpstr>
      <vt:lpstr>Need for Data Structures</vt:lpstr>
      <vt:lpstr>Organizing Data</vt:lpstr>
      <vt:lpstr>Efficiency</vt:lpstr>
      <vt:lpstr>Selecting a Data Structure</vt:lpstr>
      <vt:lpstr>Examples</vt:lpstr>
      <vt:lpstr>Abstract Data Type (ADT)</vt:lpstr>
      <vt:lpstr>abstract data type (ADT) </vt:lpstr>
      <vt:lpstr>implementation of an ADT </vt:lpstr>
      <vt:lpstr>Goals of this Course</vt:lpstr>
    </vt:vector>
  </TitlesOfParts>
  <Company>UOS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Data Structures</dc:title>
  <dc:creator>MissBushra</dc:creator>
  <cp:lastModifiedBy>Aamir Zia</cp:lastModifiedBy>
  <cp:revision>74</cp:revision>
  <dcterms:created xsi:type="dcterms:W3CDTF">2002-09-08T09:26:48Z</dcterms:created>
  <dcterms:modified xsi:type="dcterms:W3CDTF">2024-09-02T04:48:10Z</dcterms:modified>
</cp:coreProperties>
</file>