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notesMasterIdLst>
    <p:notesMasterId r:id="rId44"/>
  </p:notesMasterIdLst>
  <p:handoutMasterIdLst>
    <p:handoutMasterId r:id="rId45"/>
  </p:handoutMasterIdLst>
  <p:sldIdLst>
    <p:sldId id="335" r:id="rId2"/>
    <p:sldId id="337" r:id="rId3"/>
    <p:sldId id="369" r:id="rId4"/>
    <p:sldId id="389" r:id="rId5"/>
    <p:sldId id="390" r:id="rId6"/>
    <p:sldId id="391" r:id="rId7"/>
    <p:sldId id="392" r:id="rId8"/>
    <p:sldId id="393" r:id="rId9"/>
    <p:sldId id="395" r:id="rId10"/>
    <p:sldId id="396" r:id="rId11"/>
    <p:sldId id="442" r:id="rId12"/>
    <p:sldId id="371" r:id="rId13"/>
    <p:sldId id="443" r:id="rId14"/>
    <p:sldId id="438" r:id="rId15"/>
    <p:sldId id="439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0" r:id="rId25"/>
    <p:sldId id="381" r:id="rId26"/>
    <p:sldId id="382" r:id="rId27"/>
    <p:sldId id="383" r:id="rId28"/>
    <p:sldId id="384" r:id="rId29"/>
    <p:sldId id="385" r:id="rId30"/>
    <p:sldId id="386" r:id="rId31"/>
    <p:sldId id="387" r:id="rId32"/>
    <p:sldId id="397" r:id="rId33"/>
    <p:sldId id="398" r:id="rId34"/>
    <p:sldId id="400" r:id="rId35"/>
    <p:sldId id="401" r:id="rId36"/>
    <p:sldId id="402" r:id="rId37"/>
    <p:sldId id="403" r:id="rId38"/>
    <p:sldId id="404" r:id="rId39"/>
    <p:sldId id="405" r:id="rId40"/>
    <p:sldId id="444" r:id="rId41"/>
    <p:sldId id="445" r:id="rId42"/>
    <p:sldId id="437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  <a:srgbClr val="DAF96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8" autoAdjust="0"/>
    <p:restoredTop sz="90929"/>
  </p:normalViewPr>
  <p:slideViewPr>
    <p:cSldViewPr>
      <p:cViewPr varScale="1">
        <p:scale>
          <a:sx n="74" d="100"/>
          <a:sy n="74" d="100"/>
        </p:scale>
        <p:origin x="43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CB53F0-4BAD-41BF-A4B2-01975E9EB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17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9A76434-D791-4375-B9BF-7074CF81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3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60F2475-5234-4FA8-B0EC-AC18B46DEB3B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2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6D3DAE-39EA-43D6-91AA-964FB93C0C27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10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74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5B5A94C-7E31-4FA5-9D26-91C3B3CBF317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12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1788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B3ED5D9-B426-4280-B347-E07576AE143F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16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014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4A15C3-F2DF-46A5-93A0-2354DFC45A52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17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991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F69B00B-76C9-462F-B2E8-436F8484CEC7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18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6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D584BC-63B4-4718-AB24-E0E91CE2E20A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19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504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2765D0-FF2B-4BCC-A1AB-5B64E4E6785E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20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242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6823C38-AE93-4465-8EF5-6AA35BE2FB53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21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404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D3278C-E20D-43EF-9D36-C91F4CAF6EB1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22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779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B29B2C0-775B-47CE-B102-C41707024E96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23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624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4B7FD3A-1B1E-4909-A322-9F9C6E53A97D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033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FFA9C6C-3E9B-420E-BC08-F6282AFD9CBE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24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0272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4D243C-E7C6-461F-B52D-BE1D9D72635A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25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47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28D29DF-3909-4206-B994-7D64EA36FB59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26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37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9409389-18E7-4424-8AAA-4E2201FC8876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27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24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E59570-F951-4605-8A90-963074483118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28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1518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9CFEE6-4F5F-48C6-B27B-832845CBAF70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29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515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B31FA6D-08A1-4A1B-93AE-B3A8BF2B07B9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30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469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41DA49-1578-4A25-BFC3-AA547CECA05A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31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9584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E1493C9-A62F-4DC0-9DFB-F8C960C1C338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32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989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5D759E0-8BA6-4D8E-B4AF-15579A6BD7BF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961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40A2268-8B94-45E1-92EC-72D6DA3BEA3C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005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2C001E4-7ECB-4B24-B34E-50C382C981EB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34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600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874CB60-ECFB-46BF-A4A0-E8D3470FA067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35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231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BB9A7F8-B738-4620-BF23-6D540211849D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36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928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09C2D97-56E3-470D-9BB4-A224B495DFC4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37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999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12314EB-2561-44E2-BA0B-174D7AC0BB9A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38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0933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anose="02020603050405020304" pitchFamily="18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D232AF2-8586-4CBE-AA51-7967D5B4849B}" type="slidenum">
              <a:rPr kumimoji="0" lang="en-US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39</a:t>
            </a:fld>
            <a:endParaRPr kumimoji="0" lang="en-US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02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738189A-4A9A-44AD-B730-D3DBD3693092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948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BF08705-87E9-44F9-8E57-AB0F74FB9C40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80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D3103B9-7E8A-46A6-B474-87F249098FE6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7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EC2405C-0AA7-4EA6-A851-AFF5936101BD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80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A6AD03-C735-476B-AB3F-4E09B10C0049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029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455C8B-7489-4603-BBA5-7C98E0EEB8E6}" type="slidenum">
              <a:rPr kumimoji="0" 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kumimoji="0" lang="en-US" smtClean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619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9108074 w 5760"/>
                <a:gd name="T3" fmla="*/ 0 h 528"/>
                <a:gd name="T4" fmla="*/ 9108074 w 5760"/>
                <a:gd name="T5" fmla="*/ 838869 h 528"/>
                <a:gd name="T6" fmla="*/ 7590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CISC370 - Fischer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305ED9-20A1-4384-A0EC-D45176A2FC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5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9435E-5878-43C8-A86A-E4109F737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01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72973-675B-49EF-8D4E-62036A89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46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838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8839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4038600"/>
            <a:ext cx="8839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DE4560-521C-425C-96D4-14C9630AAB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5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F3809-FD5E-477C-A817-757C2BC91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28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C5B16-1847-4657-8D74-C771776CE0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147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EF0D4C-870E-4ADD-B6A9-151094D613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8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A8AB1-37DC-4E6E-A3BE-63B6A72733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B79E7-F709-4C5A-98D8-ADEF665E25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7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BD09AC-E3CF-4A03-89DB-2129DACFC2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8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3FC55-751A-4931-876D-095317F1D4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08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/>
            <a:gdLst>
              <a:gd name="T0" fmla="*/ 0 w 5760"/>
              <a:gd name="T1" fmla="*/ 0 h 528"/>
              <a:gd name="T2" fmla="*/ 3802063 w 5760"/>
              <a:gd name="T3" fmla="*/ 0 h 528"/>
              <a:gd name="T4" fmla="*/ 3802063 w 5760"/>
              <a:gd name="T5" fmla="*/ 838200 h 528"/>
              <a:gd name="T6" fmla="*/ 31684 w 5760"/>
              <a:gd name="T7" fmla="*/ 0 h 528"/>
              <a:gd name="T8" fmla="*/ 0 60000 65536"/>
              <a:gd name="T9" fmla="*/ 0 60000 65536"/>
              <a:gd name="T10" fmla="*/ 0 60000 65536"/>
              <a:gd name="T11" fmla="*/ 0 60000 65536"/>
              <a:gd name="T12" fmla="*/ 0 w 5760"/>
              <a:gd name="T13" fmla="*/ 0 h 528"/>
              <a:gd name="T14" fmla="*/ 5760 w 5760"/>
              <a:gd name="T15" fmla="*/ 528 h 5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hangingPunct="1"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9D907FE3-312F-4212-8550-FEC075B03A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103" r:id="rId2"/>
    <p:sldLayoutId id="2147484108" r:id="rId3"/>
    <p:sldLayoutId id="2147484109" r:id="rId4"/>
    <p:sldLayoutId id="2147484110" r:id="rId5"/>
    <p:sldLayoutId id="2147484111" r:id="rId6"/>
    <p:sldLayoutId id="2147484104" r:id="rId7"/>
    <p:sldLayoutId id="2147484112" r:id="rId8"/>
    <p:sldLayoutId id="2147484113" r:id="rId9"/>
    <p:sldLayoutId id="2147484105" r:id="rId10"/>
    <p:sldLayoutId id="2147484106" r:id="rId11"/>
    <p:sldLayoutId id="214748411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15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3429000" y="1981200"/>
            <a:ext cx="1752600" cy="2209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292" name="AutoShape 10"/>
          <p:cNvCxnSpPr>
            <a:cxnSpLocks noChangeShapeType="1"/>
            <a:stCxn id="3" idx="2"/>
            <a:endCxn id="3" idx="0"/>
          </p:cNvCxnSpPr>
          <p:nvPr/>
        </p:nvCxnSpPr>
        <p:spPr bwMode="auto">
          <a:xfrm rot="5400000" flipH="1" flipV="1">
            <a:off x="3201194" y="3085306"/>
            <a:ext cx="2209800" cy="1588"/>
          </a:xfrm>
          <a:prstGeom prst="bentConnector5">
            <a:avLst>
              <a:gd name="adj1" fmla="val -36782"/>
              <a:gd name="adj2" fmla="val 93500000"/>
              <a:gd name="adj3" fmla="val 134051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 for Factorial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724400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if (n==0)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  fact = 1;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else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{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	x = n-1;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  find the value of x!, call it y;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   fact = n*y;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dirty="0" smtClean="0"/>
              <a:t>}</a:t>
            </a:r>
          </a:p>
          <a:p>
            <a:pPr eaLnBrk="1" hangingPunct="1">
              <a:buFont typeface="Wingdings 3" panose="05040102010807070707" pitchFamily="18" charset="2"/>
              <a:buNone/>
              <a:defRPr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n!  = 1 if n==0</a:t>
            </a:r>
            <a:endParaRPr lang="en-US" sz="24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400" dirty="0" smtClean="0"/>
              <a:t>	 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n 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*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400" i="1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-1) * n-2* ……1 if n&gt;0</a:t>
            </a:r>
          </a:p>
          <a:p>
            <a:pPr lvl="1" algn="just" eaLnBrk="1" hangingPunct="1">
              <a:spcBef>
                <a:spcPts val="200"/>
              </a:spcBef>
              <a:spcAft>
                <a:spcPts val="200"/>
              </a:spcAft>
              <a:defRPr/>
            </a:pPr>
            <a:endParaRPr lang="en-US" dirty="0" smtClean="0"/>
          </a:p>
          <a:p>
            <a:pPr algn="just" eaLnBrk="1" hangingPunct="1">
              <a:spcBef>
                <a:spcPts val="200"/>
              </a:spcBef>
              <a:spcAft>
                <a:spcPts val="200"/>
              </a:spcAft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Simple Recursion Program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Here’s the code.  Now, that we understand stacks, we can visualize the recursion.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smtClean="0">
              <a:latin typeface="AvantGarde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public class Recursion1V0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public static void main (String args[])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count(0);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System.out.println();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public static void count (int index)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System.out.print(index);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if (index &lt; 2)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		count(index+1);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/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methods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recursive method generally has two parts.</a:t>
            </a:r>
          </a:p>
          <a:p>
            <a:pPr lvl="1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A termination part that stops the recursion.</a:t>
            </a:r>
          </a:p>
          <a:p>
            <a:pPr lvl="2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This is called the base case.</a:t>
            </a:r>
          </a:p>
          <a:p>
            <a:pPr lvl="2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The base case should have a simple or trivial solution.</a:t>
            </a:r>
          </a:p>
          <a:p>
            <a:pPr lvl="1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One or more recursive calls.</a:t>
            </a:r>
          </a:p>
          <a:p>
            <a:pPr lvl="2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This is called the recursive case.</a:t>
            </a:r>
          </a:p>
          <a:p>
            <a:pPr lvl="2" algn="just" eaLnBrk="1" hangingPunct="1">
              <a:spcBef>
                <a:spcPts val="200"/>
              </a:spcBef>
              <a:spcAft>
                <a:spcPts val="200"/>
              </a:spcAft>
            </a:pPr>
            <a:r>
              <a:rPr lang="en-US" smtClean="0"/>
              <a:t>The recursive case calls the same method but with simpler or smaller arguments.</a:t>
            </a:r>
          </a:p>
          <a:p>
            <a:pPr lvl="1" algn="just" eaLnBrk="1" hangingPunct="1">
              <a:spcBef>
                <a:spcPts val="200"/>
              </a:spcBef>
              <a:spcAft>
                <a:spcPts val="200"/>
              </a:spcAft>
            </a:pPr>
            <a:endParaRPr lang="en-US" smtClean="0"/>
          </a:p>
          <a:p>
            <a:pPr algn="just" eaLnBrk="1" hangingPunct="1">
              <a:spcBef>
                <a:spcPts val="200"/>
              </a:spcBef>
              <a:spcAft>
                <a:spcPts val="200"/>
              </a:spcAft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Four basic rules of recursion 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u="sng" smtClean="0"/>
              <a:t>Base case</a:t>
            </a:r>
            <a:r>
              <a:rPr lang="en-US" smtClean="0"/>
              <a:t>:  You must always have some base case which can be solved without recursion</a:t>
            </a:r>
          </a:p>
          <a:p>
            <a:pPr eaLnBrk="1" hangingPunct="1"/>
            <a:r>
              <a:rPr lang="en-US" b="1" u="sng" smtClean="0"/>
              <a:t>Making Progress</a:t>
            </a:r>
            <a:r>
              <a:rPr lang="en-US" smtClean="0"/>
              <a:t>: For cases that are to be solved recursively, the recursive call must always be a case that makes progress toward the base case.</a:t>
            </a:r>
          </a:p>
          <a:p>
            <a:pPr eaLnBrk="1" hangingPunct="1"/>
            <a:r>
              <a:rPr lang="en-US" b="1" u="sng" smtClean="0"/>
              <a:t>Design Rule</a:t>
            </a:r>
            <a:r>
              <a:rPr lang="en-US" smtClean="0"/>
              <a:t>:  Assume that the recursive calls work.</a:t>
            </a:r>
          </a:p>
          <a:p>
            <a:pPr eaLnBrk="1" hangingPunct="1"/>
            <a:r>
              <a:rPr lang="en-US" b="1" u="sng" smtClean="0"/>
              <a:t>Compound Interest Rule</a:t>
            </a:r>
            <a:r>
              <a:rPr lang="en-US" smtClean="0"/>
              <a:t>: Never duplicate work by solving the same instance of a problem in separate recursive calls.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Each time a method is called, you </a:t>
            </a:r>
            <a:r>
              <a:rPr lang="en-US" sz="2400" i="1" smtClean="0"/>
              <a:t>push</a:t>
            </a:r>
            <a:r>
              <a:rPr lang="en-US" sz="2400" smtClean="0"/>
              <a:t> the method on the stack.</a:t>
            </a:r>
          </a:p>
          <a:p>
            <a:pPr lvl="1" eaLnBrk="1" hangingPunct="1"/>
            <a:r>
              <a:rPr lang="en-US" sz="2000" smtClean="0"/>
              <a:t>Save the position in the calling method</a:t>
            </a:r>
          </a:p>
          <a:p>
            <a:pPr lvl="1" eaLnBrk="1" hangingPunct="1"/>
            <a:r>
              <a:rPr lang="en-US" sz="2000" smtClean="0"/>
              <a:t>Push the called method’s activation frame on the stack</a:t>
            </a:r>
          </a:p>
          <a:p>
            <a:pPr lvl="1" eaLnBrk="1" hangingPunct="1"/>
            <a:r>
              <a:rPr lang="en-US" sz="2000" smtClean="0"/>
              <a:t>Begin execution of the called method</a:t>
            </a:r>
          </a:p>
          <a:p>
            <a:pPr eaLnBrk="1" hangingPunct="1"/>
            <a:r>
              <a:rPr lang="en-US" sz="2400" smtClean="0"/>
              <a:t>Each time the method returns or exits, you </a:t>
            </a:r>
            <a:r>
              <a:rPr lang="en-US" sz="2400" i="1" smtClean="0"/>
              <a:t>pop</a:t>
            </a:r>
            <a:r>
              <a:rPr lang="en-US" sz="2400" smtClean="0"/>
              <a:t> the method off the stack.</a:t>
            </a:r>
          </a:p>
          <a:p>
            <a:pPr lvl="1" eaLnBrk="1" hangingPunct="1"/>
            <a:r>
              <a:rPr lang="en-US" sz="2000" smtClean="0"/>
              <a:t>Pop the current method off the stack</a:t>
            </a:r>
          </a:p>
          <a:p>
            <a:pPr lvl="1" eaLnBrk="1" hangingPunct="1"/>
            <a:r>
              <a:rPr lang="en-US" sz="2000" smtClean="0"/>
              <a:t>Continue execution of the method which called it </a:t>
            </a:r>
          </a:p>
          <a:p>
            <a:pPr eaLnBrk="1" hangingPunct="1"/>
            <a:r>
              <a:rPr lang="en-US" sz="2400" smtClean="0"/>
              <a:t>If a method calls itself recursively, you just push another copy of the method onto the stack.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Stacks and Recursion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Stacks and Recursion in Action</a:t>
            </a:r>
          </a:p>
        </p:txBody>
      </p:sp>
      <p:sp>
        <p:nvSpPr>
          <p:cNvPr id="37891" name="Line 27"/>
          <p:cNvSpPr>
            <a:spLocks noChangeShapeType="1"/>
          </p:cNvSpPr>
          <p:nvPr/>
        </p:nvSpPr>
        <p:spPr bwMode="auto">
          <a:xfrm>
            <a:off x="3968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2" name="Line 28"/>
          <p:cNvSpPr>
            <a:spLocks noChangeShapeType="1"/>
          </p:cNvSpPr>
          <p:nvPr/>
        </p:nvSpPr>
        <p:spPr bwMode="auto">
          <a:xfrm>
            <a:off x="396875" y="33274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3" name="Line 29"/>
          <p:cNvSpPr>
            <a:spLocks noChangeShapeType="1"/>
          </p:cNvSpPr>
          <p:nvPr/>
        </p:nvSpPr>
        <p:spPr bwMode="auto">
          <a:xfrm flipV="1">
            <a:off x="1311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4" name="Text Box 30"/>
          <p:cNvSpPr txBox="1">
            <a:spLocks noChangeArrowheads="1"/>
          </p:cNvSpPr>
          <p:nvPr/>
        </p:nvSpPr>
        <p:spPr bwMode="auto">
          <a:xfrm>
            <a:off x="381000" y="3490913"/>
            <a:ext cx="1247775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Time: 0</a:t>
            </a:r>
          </a:p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Empty Stack</a:t>
            </a:r>
          </a:p>
        </p:txBody>
      </p:sp>
      <p:sp>
        <p:nvSpPr>
          <p:cNvPr id="37895" name="Line 31"/>
          <p:cNvSpPr>
            <a:spLocks noChangeShapeType="1"/>
          </p:cNvSpPr>
          <p:nvPr/>
        </p:nvSpPr>
        <p:spPr bwMode="auto">
          <a:xfrm>
            <a:off x="19081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6" name="Line 32"/>
          <p:cNvSpPr>
            <a:spLocks noChangeShapeType="1"/>
          </p:cNvSpPr>
          <p:nvPr/>
        </p:nvSpPr>
        <p:spPr bwMode="auto">
          <a:xfrm>
            <a:off x="1908175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7" name="Line 33"/>
          <p:cNvSpPr>
            <a:spLocks noChangeShapeType="1"/>
          </p:cNvSpPr>
          <p:nvPr/>
        </p:nvSpPr>
        <p:spPr bwMode="auto">
          <a:xfrm flipV="1">
            <a:off x="2835275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898" name="Text Box 34"/>
          <p:cNvSpPr txBox="1">
            <a:spLocks noChangeArrowheads="1"/>
          </p:cNvSpPr>
          <p:nvPr/>
        </p:nvSpPr>
        <p:spPr bwMode="auto">
          <a:xfrm>
            <a:off x="1892300" y="3490913"/>
            <a:ext cx="13081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Time 1:</a:t>
            </a:r>
          </a:p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Push:  main()</a:t>
            </a:r>
          </a:p>
        </p:txBody>
      </p:sp>
      <p:sp>
        <p:nvSpPr>
          <p:cNvPr id="37899" name="Rectangle 35"/>
          <p:cNvSpPr>
            <a:spLocks noChangeArrowheads="1"/>
          </p:cNvSpPr>
          <p:nvPr/>
        </p:nvSpPr>
        <p:spPr bwMode="auto">
          <a:xfrm>
            <a:off x="1920875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main()</a:t>
            </a:r>
          </a:p>
        </p:txBody>
      </p:sp>
      <p:sp>
        <p:nvSpPr>
          <p:cNvPr id="37900" name="Line 36"/>
          <p:cNvSpPr>
            <a:spLocks noChangeShapeType="1"/>
          </p:cNvSpPr>
          <p:nvPr/>
        </p:nvSpPr>
        <p:spPr bwMode="auto">
          <a:xfrm>
            <a:off x="33480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1" name="Line 37"/>
          <p:cNvSpPr>
            <a:spLocks noChangeShapeType="1"/>
          </p:cNvSpPr>
          <p:nvPr/>
        </p:nvSpPr>
        <p:spPr bwMode="auto">
          <a:xfrm>
            <a:off x="3348038" y="33274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2" name="Line 38"/>
          <p:cNvSpPr>
            <a:spLocks noChangeShapeType="1"/>
          </p:cNvSpPr>
          <p:nvPr/>
        </p:nvSpPr>
        <p:spPr bwMode="auto">
          <a:xfrm flipV="1">
            <a:off x="4275138" y="12700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3" name="Text Box 39"/>
          <p:cNvSpPr txBox="1">
            <a:spLocks noChangeArrowheads="1"/>
          </p:cNvSpPr>
          <p:nvPr/>
        </p:nvSpPr>
        <p:spPr bwMode="auto">
          <a:xfrm>
            <a:off x="3332163" y="3490913"/>
            <a:ext cx="1473200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Time 2:</a:t>
            </a:r>
          </a:p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Push:  count(0)</a:t>
            </a:r>
          </a:p>
        </p:txBody>
      </p:sp>
      <p:sp>
        <p:nvSpPr>
          <p:cNvPr id="37904" name="Rectangle 40"/>
          <p:cNvSpPr>
            <a:spLocks noChangeArrowheads="1"/>
          </p:cNvSpPr>
          <p:nvPr/>
        </p:nvSpPr>
        <p:spPr bwMode="auto">
          <a:xfrm>
            <a:off x="3360738" y="30130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main()</a:t>
            </a:r>
          </a:p>
        </p:txBody>
      </p:sp>
      <p:sp>
        <p:nvSpPr>
          <p:cNvPr id="37905" name="Rectangle 41"/>
          <p:cNvSpPr>
            <a:spLocks noChangeArrowheads="1"/>
          </p:cNvSpPr>
          <p:nvPr/>
        </p:nvSpPr>
        <p:spPr bwMode="auto">
          <a:xfrm>
            <a:off x="3360738" y="27146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300" b="1">
                <a:solidFill>
                  <a:srgbClr val="000000"/>
                </a:solidFill>
                <a:latin typeface="AvantGarde" pitchFamily="34" charset="0"/>
              </a:rPr>
              <a:t>count(0)</a:t>
            </a:r>
          </a:p>
        </p:txBody>
      </p:sp>
      <p:sp>
        <p:nvSpPr>
          <p:cNvPr id="37906" name="Text Box 45"/>
          <p:cNvSpPr txBox="1">
            <a:spLocks noChangeArrowheads="1"/>
          </p:cNvSpPr>
          <p:nvPr/>
        </p:nvSpPr>
        <p:spPr bwMode="auto">
          <a:xfrm>
            <a:off x="4800600" y="3479800"/>
            <a:ext cx="1473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Time 3:</a:t>
            </a:r>
          </a:p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Push:  count(1)</a:t>
            </a:r>
          </a:p>
        </p:txBody>
      </p:sp>
      <p:sp>
        <p:nvSpPr>
          <p:cNvPr id="37907" name="Text Box 51"/>
          <p:cNvSpPr txBox="1">
            <a:spLocks noChangeArrowheads="1"/>
          </p:cNvSpPr>
          <p:nvPr/>
        </p:nvSpPr>
        <p:spPr bwMode="auto">
          <a:xfrm>
            <a:off x="2743200" y="4648200"/>
            <a:ext cx="1752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Inside count(0):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print (index);      </a:t>
            </a:r>
            <a:r>
              <a:rPr lang="en-US" sz="1200" b="1">
                <a:solidFill>
                  <a:schemeClr val="accent2"/>
                </a:solidFill>
                <a:latin typeface="AvantGarde" pitchFamily="34" charset="0"/>
                <a:sym typeface="Wingdings" panose="05000000000000000000" pitchFamily="2" charset="2"/>
              </a:rPr>
              <a:t>  0</a:t>
            </a:r>
            <a:endParaRPr lang="en-US" sz="1200" b="1">
              <a:solidFill>
                <a:schemeClr val="accent2"/>
              </a:solidFill>
              <a:latin typeface="AvantGarde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if (index &lt; 2)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     count(index+1);</a:t>
            </a:r>
            <a:r>
              <a:rPr lang="en-US" sz="1200">
                <a:latin typeface="AvantGarde" pitchFamily="34" charset="0"/>
              </a:rPr>
              <a:t>	</a:t>
            </a:r>
          </a:p>
        </p:txBody>
      </p:sp>
      <p:sp>
        <p:nvSpPr>
          <p:cNvPr id="37908" name="Line 52"/>
          <p:cNvSpPr>
            <a:spLocks noChangeShapeType="1"/>
          </p:cNvSpPr>
          <p:nvPr/>
        </p:nvSpPr>
        <p:spPr bwMode="auto">
          <a:xfrm flipV="1">
            <a:off x="3429000" y="4038600"/>
            <a:ext cx="76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09" name="Text Box 53"/>
          <p:cNvSpPr txBox="1">
            <a:spLocks noChangeArrowheads="1"/>
          </p:cNvSpPr>
          <p:nvPr/>
        </p:nvSpPr>
        <p:spPr bwMode="auto">
          <a:xfrm>
            <a:off x="4572000" y="4648200"/>
            <a:ext cx="18288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Inside count(1):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print (index);    </a:t>
            </a:r>
            <a:r>
              <a:rPr lang="en-US" sz="1200" b="1">
                <a:solidFill>
                  <a:schemeClr val="accent2"/>
                </a:solidFill>
                <a:latin typeface="AvantGarde" pitchFamily="34" charset="0"/>
                <a:sym typeface="Wingdings" panose="05000000000000000000" pitchFamily="2" charset="2"/>
              </a:rPr>
              <a:t>  1</a:t>
            </a:r>
            <a:endParaRPr lang="en-US" sz="1200" b="1">
              <a:solidFill>
                <a:schemeClr val="accent2"/>
              </a:solidFill>
              <a:latin typeface="AvantGarde" pitchFamily="34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if (index &lt; 2)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     count(index+1);</a:t>
            </a:r>
            <a:r>
              <a:rPr lang="en-US" sz="1200">
                <a:latin typeface="AvantGarde" pitchFamily="34" charset="0"/>
              </a:rPr>
              <a:t>	</a:t>
            </a:r>
          </a:p>
        </p:txBody>
      </p:sp>
      <p:sp>
        <p:nvSpPr>
          <p:cNvPr id="37910" name="Line 54"/>
          <p:cNvSpPr>
            <a:spLocks noChangeShapeType="1"/>
          </p:cNvSpPr>
          <p:nvPr/>
        </p:nvSpPr>
        <p:spPr bwMode="auto">
          <a:xfrm flipV="1">
            <a:off x="5181600" y="4114800"/>
            <a:ext cx="152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1" name="Line 56"/>
          <p:cNvSpPr>
            <a:spLocks noChangeShapeType="1"/>
          </p:cNvSpPr>
          <p:nvPr/>
        </p:nvSpPr>
        <p:spPr bwMode="auto">
          <a:xfrm>
            <a:off x="47117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2" name="Line 57"/>
          <p:cNvSpPr>
            <a:spLocks noChangeShapeType="1"/>
          </p:cNvSpPr>
          <p:nvPr/>
        </p:nvSpPr>
        <p:spPr bwMode="auto">
          <a:xfrm>
            <a:off x="47117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3" name="Line 58"/>
          <p:cNvSpPr>
            <a:spLocks noChangeShapeType="1"/>
          </p:cNvSpPr>
          <p:nvPr/>
        </p:nvSpPr>
        <p:spPr bwMode="auto">
          <a:xfrm flipV="1">
            <a:off x="56388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4" name="Rectangle 59"/>
          <p:cNvSpPr>
            <a:spLocks noChangeArrowheads="1"/>
          </p:cNvSpPr>
          <p:nvPr/>
        </p:nvSpPr>
        <p:spPr bwMode="auto">
          <a:xfrm>
            <a:off x="47244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main()</a:t>
            </a:r>
          </a:p>
        </p:txBody>
      </p:sp>
      <p:sp>
        <p:nvSpPr>
          <p:cNvPr id="37915" name="Rectangle 60"/>
          <p:cNvSpPr>
            <a:spLocks noChangeArrowheads="1"/>
          </p:cNvSpPr>
          <p:nvPr/>
        </p:nvSpPr>
        <p:spPr bwMode="auto">
          <a:xfrm>
            <a:off x="47244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300" b="1">
                <a:solidFill>
                  <a:srgbClr val="000000"/>
                </a:solidFill>
                <a:latin typeface="AvantGarde" pitchFamily="34" charset="0"/>
              </a:rPr>
              <a:t>count(0)</a:t>
            </a:r>
          </a:p>
        </p:txBody>
      </p:sp>
      <p:sp>
        <p:nvSpPr>
          <p:cNvPr id="37916" name="Rectangle 61"/>
          <p:cNvSpPr>
            <a:spLocks noChangeArrowheads="1"/>
          </p:cNvSpPr>
          <p:nvPr/>
        </p:nvSpPr>
        <p:spPr bwMode="auto">
          <a:xfrm>
            <a:off x="47244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300" b="1">
                <a:solidFill>
                  <a:srgbClr val="000000"/>
                </a:solidFill>
                <a:latin typeface="AvantGarde" pitchFamily="34" charset="0"/>
              </a:rPr>
              <a:t>count(1)</a:t>
            </a:r>
          </a:p>
        </p:txBody>
      </p:sp>
      <p:sp>
        <p:nvSpPr>
          <p:cNvPr id="37917" name="Text Box 62"/>
          <p:cNvSpPr txBox="1">
            <a:spLocks noChangeArrowheads="1"/>
          </p:cNvSpPr>
          <p:nvPr/>
        </p:nvSpPr>
        <p:spPr bwMode="auto">
          <a:xfrm>
            <a:off x="6184900" y="3479800"/>
            <a:ext cx="1473200" cy="62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Time 4:</a:t>
            </a:r>
          </a:p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Push:  count(2)</a:t>
            </a:r>
          </a:p>
        </p:txBody>
      </p:sp>
      <p:sp>
        <p:nvSpPr>
          <p:cNvPr id="37918" name="Line 63"/>
          <p:cNvSpPr>
            <a:spLocks noChangeShapeType="1"/>
          </p:cNvSpPr>
          <p:nvPr/>
        </p:nvSpPr>
        <p:spPr bwMode="auto">
          <a:xfrm>
            <a:off x="60960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19" name="Line 64"/>
          <p:cNvSpPr>
            <a:spLocks noChangeShapeType="1"/>
          </p:cNvSpPr>
          <p:nvPr/>
        </p:nvSpPr>
        <p:spPr bwMode="auto">
          <a:xfrm>
            <a:off x="6096000" y="3276600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0" name="Line 65"/>
          <p:cNvSpPr>
            <a:spLocks noChangeShapeType="1"/>
          </p:cNvSpPr>
          <p:nvPr/>
        </p:nvSpPr>
        <p:spPr bwMode="auto">
          <a:xfrm flipV="1">
            <a:off x="7023100" y="1219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1" name="Rectangle 66"/>
          <p:cNvSpPr>
            <a:spLocks noChangeArrowheads="1"/>
          </p:cNvSpPr>
          <p:nvPr/>
        </p:nvSpPr>
        <p:spPr bwMode="auto">
          <a:xfrm>
            <a:off x="6108700" y="2962275"/>
            <a:ext cx="9144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main()</a:t>
            </a:r>
          </a:p>
        </p:txBody>
      </p:sp>
      <p:sp>
        <p:nvSpPr>
          <p:cNvPr id="37922" name="Rectangle 67"/>
          <p:cNvSpPr>
            <a:spLocks noChangeArrowheads="1"/>
          </p:cNvSpPr>
          <p:nvPr/>
        </p:nvSpPr>
        <p:spPr bwMode="auto">
          <a:xfrm>
            <a:off x="6108700" y="2663825"/>
            <a:ext cx="914400" cy="3000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300" b="1">
                <a:solidFill>
                  <a:srgbClr val="000000"/>
                </a:solidFill>
                <a:latin typeface="AvantGarde" pitchFamily="34" charset="0"/>
              </a:rPr>
              <a:t>count(0)</a:t>
            </a:r>
          </a:p>
        </p:txBody>
      </p:sp>
      <p:sp>
        <p:nvSpPr>
          <p:cNvPr id="37923" name="Rectangle 68"/>
          <p:cNvSpPr>
            <a:spLocks noChangeArrowheads="1"/>
          </p:cNvSpPr>
          <p:nvPr/>
        </p:nvSpPr>
        <p:spPr bwMode="auto">
          <a:xfrm>
            <a:off x="6108700" y="23669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300" b="1">
                <a:solidFill>
                  <a:srgbClr val="000000"/>
                </a:solidFill>
                <a:latin typeface="AvantGarde" pitchFamily="34" charset="0"/>
              </a:rPr>
              <a:t>count(1)</a:t>
            </a:r>
          </a:p>
        </p:txBody>
      </p:sp>
      <p:sp>
        <p:nvSpPr>
          <p:cNvPr id="37924" name="Text Box 69"/>
          <p:cNvSpPr txBox="1">
            <a:spLocks noChangeArrowheads="1"/>
          </p:cNvSpPr>
          <p:nvPr/>
        </p:nvSpPr>
        <p:spPr bwMode="auto">
          <a:xfrm>
            <a:off x="6477000" y="4724400"/>
            <a:ext cx="2362200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Inside count(2):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print (index);	</a:t>
            </a:r>
            <a:r>
              <a:rPr lang="en-US" sz="1200" b="1">
                <a:solidFill>
                  <a:schemeClr val="accent2"/>
                </a:solidFill>
                <a:latin typeface="AvantGarde" pitchFamily="34" charset="0"/>
                <a:sym typeface="Wingdings" panose="05000000000000000000" pitchFamily="2" charset="2"/>
              </a:rPr>
              <a:t>  2</a:t>
            </a:r>
            <a:r>
              <a:rPr lang="en-US" sz="1200" b="1">
                <a:solidFill>
                  <a:schemeClr val="accent2"/>
                </a:solidFill>
                <a:latin typeface="AvantGarde" pitchFamily="34" charset="0"/>
              </a:rPr>
              <a:t>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if (index &lt; 2) 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latin typeface="AvantGarde" pitchFamily="34" charset="0"/>
              </a:rPr>
              <a:t>     count(index+1);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solidFill>
                  <a:srgbClr val="FF3300"/>
                </a:solidFill>
                <a:latin typeface="AvantGarde" pitchFamily="34" charset="0"/>
              </a:rPr>
              <a:t>This condition now fails!	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sz="1200" b="1">
                <a:solidFill>
                  <a:srgbClr val="FF3300"/>
                </a:solidFill>
                <a:latin typeface="AvantGarde" pitchFamily="34" charset="0"/>
              </a:rPr>
              <a:t>Hence, recursion stops, and we proceed to pop all methods off the stack.</a:t>
            </a:r>
          </a:p>
        </p:txBody>
      </p:sp>
      <p:sp>
        <p:nvSpPr>
          <p:cNvPr id="37925" name="Rectangle 71"/>
          <p:cNvSpPr>
            <a:spLocks noChangeArrowheads="1"/>
          </p:cNvSpPr>
          <p:nvPr/>
        </p:nvSpPr>
        <p:spPr bwMode="auto">
          <a:xfrm>
            <a:off x="6096000" y="2062163"/>
            <a:ext cx="914400" cy="3000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300" b="1">
                <a:solidFill>
                  <a:srgbClr val="000000"/>
                </a:solidFill>
                <a:latin typeface="AvantGarde" pitchFamily="34" charset="0"/>
              </a:rPr>
              <a:t>count(2)</a:t>
            </a:r>
          </a:p>
        </p:txBody>
      </p:sp>
      <p:sp>
        <p:nvSpPr>
          <p:cNvPr id="37926" name="Text Box 72"/>
          <p:cNvSpPr txBox="1">
            <a:spLocks noChangeArrowheads="1"/>
          </p:cNvSpPr>
          <p:nvPr/>
        </p:nvSpPr>
        <p:spPr bwMode="auto">
          <a:xfrm>
            <a:off x="7616825" y="3490913"/>
            <a:ext cx="1458913" cy="62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Times 5-8:</a:t>
            </a:r>
          </a:p>
          <a:p>
            <a:pPr algn="ctr" eaLnBrk="1" hangingPunct="1"/>
            <a:r>
              <a:rPr lang="en-US" sz="1400" b="1">
                <a:solidFill>
                  <a:srgbClr val="000000"/>
                </a:solidFill>
                <a:latin typeface="AvantGarde" pitchFamily="34" charset="0"/>
              </a:rPr>
              <a:t>Pop everything</a:t>
            </a:r>
          </a:p>
        </p:txBody>
      </p:sp>
      <p:sp>
        <p:nvSpPr>
          <p:cNvPr id="37927" name="Line 73"/>
          <p:cNvSpPr>
            <a:spLocks noChangeShapeType="1"/>
          </p:cNvSpPr>
          <p:nvPr/>
        </p:nvSpPr>
        <p:spPr bwMode="auto">
          <a:xfrm>
            <a:off x="75279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8" name="Line 74"/>
          <p:cNvSpPr>
            <a:spLocks noChangeShapeType="1"/>
          </p:cNvSpPr>
          <p:nvPr/>
        </p:nvSpPr>
        <p:spPr bwMode="auto">
          <a:xfrm>
            <a:off x="7527925" y="3287713"/>
            <a:ext cx="927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29" name="Line 75"/>
          <p:cNvSpPr>
            <a:spLocks noChangeShapeType="1"/>
          </p:cNvSpPr>
          <p:nvPr/>
        </p:nvSpPr>
        <p:spPr bwMode="auto">
          <a:xfrm flipV="1">
            <a:off x="8455025" y="1230313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930" name="Text Box 80"/>
          <p:cNvSpPr txBox="1">
            <a:spLocks noChangeArrowheads="1"/>
          </p:cNvSpPr>
          <p:nvPr/>
        </p:nvSpPr>
        <p:spPr bwMode="auto">
          <a:xfrm>
            <a:off x="7146925" y="2908300"/>
            <a:ext cx="43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cs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sz="2000" b="1">
                <a:solidFill>
                  <a:srgbClr val="000000"/>
                </a:solidFill>
                <a:latin typeface="AvantGarde" pitchFamily="34" charset="0"/>
              </a:rPr>
              <a:t>…</a:t>
            </a:r>
          </a:p>
        </p:txBody>
      </p:sp>
      <p:sp>
        <p:nvSpPr>
          <p:cNvPr id="37931" name="Line 81"/>
          <p:cNvSpPr>
            <a:spLocks noChangeShapeType="1"/>
          </p:cNvSpPr>
          <p:nvPr/>
        </p:nvSpPr>
        <p:spPr bwMode="auto">
          <a:xfrm flipV="1">
            <a:off x="6629400" y="41148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factorial()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int factorial(int n)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int x, y;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	if (n == 0)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		return 1;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 x = n-1;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 y = factorial(x);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 return n * y;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800" smtClean="0"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FF00"/>
              </a:solidFill>
              <a:latin typeface="Lucida Console" panose="020B0609040504020204" pitchFamily="49" charset="0"/>
            </a:endParaRPr>
          </a:p>
          <a:p>
            <a:pPr eaLnBrk="1" hangingPunct="1">
              <a:buFontTx/>
              <a:buNone/>
            </a:pPr>
            <a:endParaRPr lang="en-US" smtClean="0">
              <a:solidFill>
                <a:srgbClr val="FFFF00"/>
              </a:solidFill>
              <a:latin typeface="Lucida Console" panose="020B0609040504020204" pitchFamily="49" charset="0"/>
            </a:endParaRPr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4343400" y="23622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FF"/>
                </a:solidFill>
                <a:latin typeface="Verdana" panose="020B0604030504040204" pitchFamily="34" charset="0"/>
              </a:rPr>
              <a:t>Base case</a:t>
            </a:r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 flipH="1" flipV="1">
            <a:off x="3276600" y="2590800"/>
            <a:ext cx="8382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2743200" y="4251325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000">
                <a:solidFill>
                  <a:srgbClr val="FF00FF"/>
                </a:solidFill>
                <a:latin typeface="Verdana" panose="020B0604030504040204" pitchFamily="34" charset="0"/>
              </a:rPr>
              <a:t>Recursive case deals with a simpler (smaller) version of the task</a:t>
            </a:r>
          </a:p>
        </p:txBody>
      </p:sp>
      <p:sp>
        <p:nvSpPr>
          <p:cNvPr id="38919" name="Line 9"/>
          <p:cNvSpPr>
            <a:spLocks noChangeShapeType="1"/>
          </p:cNvSpPr>
          <p:nvPr/>
        </p:nvSpPr>
        <p:spPr bwMode="auto">
          <a:xfrm flipH="1" flipV="1">
            <a:off x="2819400" y="3657600"/>
            <a:ext cx="609600" cy="5334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factorial()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686800" cy="4525963"/>
          </a:xfrm>
        </p:spPr>
        <p:txBody>
          <a:bodyPr/>
          <a:lstStyle/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int factorial(int n)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int x, y;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	if (n == 0) 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		return 1;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 x = n-1;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 y = factorial(x);</a:t>
            </a:r>
          </a:p>
          <a:p>
            <a:pPr eaLnBrk="1" hangingPunct="1">
              <a:buFont typeface="Wingdings 3" panose="05040102010807070707" pitchFamily="18" charset="2"/>
              <a:buNone/>
            </a:pPr>
            <a:r>
              <a:rPr lang="en-US" sz="1800" smtClean="0">
                <a:latin typeface="Lucida Console" panose="020B0609040504020204" pitchFamily="49" charset="0"/>
              </a:rPr>
              <a:t>   return n * y; // return n * factorial(n-1); </a:t>
            </a:r>
          </a:p>
          <a:p>
            <a:r>
              <a:rPr lang="en-US" sz="1800" smtClean="0">
                <a:latin typeface="Lucida Console" panose="020B0609040504020204" pitchFamily="49" charset="0"/>
              </a:rPr>
              <a:t>}</a:t>
            </a:r>
            <a:r>
              <a:rPr lang="en-GB" sz="1800" smtClean="0"/>
              <a:t> </a:t>
            </a:r>
          </a:p>
          <a:p>
            <a:r>
              <a:rPr lang="en-GB" sz="1800" smtClean="0"/>
              <a:t> void main()</a:t>
            </a:r>
          </a:p>
          <a:p>
            <a:r>
              <a:rPr lang="en-GB" sz="1800" smtClean="0"/>
              <a:t>{	int n;</a:t>
            </a:r>
          </a:p>
          <a:p>
            <a:r>
              <a:rPr lang="en-GB" sz="1800" smtClean="0"/>
              <a:t>     	cout&lt;&lt; "Factorial is " &lt;&lt; factorial(4);</a:t>
            </a:r>
          </a:p>
          <a:p>
            <a:r>
              <a:rPr lang="en-GB" sz="1800" smtClean="0"/>
              <a:t>}</a:t>
            </a:r>
          </a:p>
          <a:p>
            <a:pPr eaLnBrk="1" hangingPunct="1">
              <a:buFont typeface="Wingdings 3" panose="05040102010807070707" pitchFamily="18" charset="2"/>
              <a:buNone/>
            </a:pPr>
            <a:endParaRPr lang="en-US" sz="1800" smtClean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2052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1262063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A new activation record is created for </a:t>
            </a:r>
            <a:r>
              <a:rPr lang="en-US" i="1" dirty="0" smtClean="0"/>
              <a:t>every</a:t>
            </a:r>
            <a:r>
              <a:rPr lang="en-US" dirty="0" smtClean="0"/>
              <a:t>  function invocation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Including recursive invocations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en-US" dirty="0" smtClean="0"/>
          </a:p>
        </p:txBody>
      </p:sp>
      <p:graphicFrame>
        <p:nvGraphicFramePr>
          <p:cNvPr id="43012" name="Object 1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8600" y="2747963"/>
          <a:ext cx="8729663" cy="372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747963"/>
                        <a:ext cx="8729663" cy="3729037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4506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recursion?</a:t>
            </a:r>
          </a:p>
          <a:p>
            <a:pPr eaLnBrk="1" hangingPunct="1"/>
            <a:r>
              <a:rPr lang="en-US" smtClean="0"/>
              <a:t>Examples of recursion</a:t>
            </a:r>
          </a:p>
          <a:p>
            <a:pPr eaLnBrk="1" hangingPunct="1"/>
            <a:r>
              <a:rPr lang="en-US" smtClean="0"/>
              <a:t>Advantages and Disadvantages 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Chapter Outline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0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8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5120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5325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4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2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5734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5939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8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6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4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function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2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definitions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85800" indent="-6858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50000"/>
              <a:buFontTx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Sometimes, the best way to solve a problem is by solving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smaller version </a:t>
            </a:r>
            <a:r>
              <a:rPr lang="en-US" sz="2400" dirty="0" smtClean="0">
                <a:cs typeface="Times New Roman" pitchFamily="18" charset="0"/>
              </a:rPr>
              <a:t>of the exact same problem first</a:t>
            </a:r>
          </a:p>
          <a:p>
            <a:pPr marL="685800" indent="-6858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50000"/>
              <a:buFont typeface="Wingdings 3"/>
              <a:buChar char=""/>
              <a:defRPr/>
            </a:pPr>
            <a:endParaRPr lang="en-US" sz="2400" dirty="0" smtClean="0">
              <a:cs typeface="Times New Roman" pitchFamily="18" charset="0"/>
            </a:endParaRPr>
          </a:p>
          <a:p>
            <a:pPr marL="685800" indent="-6858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50000"/>
              <a:buFontTx/>
              <a:buChar char="•"/>
              <a:defRPr/>
            </a:pPr>
            <a:r>
              <a:rPr lang="en-US" sz="2400" dirty="0" smtClean="0">
                <a:cs typeface="Times New Roman" pitchFamily="18" charset="0"/>
              </a:rPr>
              <a:t>Recursion is a technique that solves a problem by solving a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cs typeface="Times New Roman" pitchFamily="18" charset="0"/>
              </a:rPr>
              <a:t>smaller problem of the same type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</a:p>
          <a:p>
            <a:pPr marL="685800" indent="-6858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50000"/>
              <a:buFontTx/>
              <a:buChar char="•"/>
              <a:defRPr/>
            </a:pPr>
            <a:endParaRPr lang="en-US" sz="2400" dirty="0" smtClean="0">
              <a:latin typeface="Tahoma" pitchFamily="34" charset="0"/>
            </a:endParaRPr>
          </a:p>
          <a:p>
            <a:pPr marL="685800" indent="-685800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Pct val="150000"/>
              <a:buFontTx/>
              <a:buChar char="•"/>
              <a:defRPr/>
            </a:pPr>
            <a:r>
              <a:rPr lang="en-US" sz="2400" dirty="0" smtClean="0"/>
              <a:t>A procedure that is defined in terms of itself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method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0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Recursive invocation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new activation record is created for </a:t>
            </a:r>
            <a:r>
              <a:rPr lang="en-US" i="1" smtClean="0"/>
              <a:t>every</a:t>
            </a:r>
            <a:r>
              <a:rPr lang="en-US" smtClean="0"/>
              <a:t> method invocation</a:t>
            </a:r>
          </a:p>
          <a:p>
            <a:pPr lvl="1" eaLnBrk="1" hangingPunct="1"/>
            <a:r>
              <a:rPr lang="en-US" smtClean="0"/>
              <a:t>Including recursive invocations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</p:txBody>
      </p:sp>
      <p:graphicFrame>
        <p:nvGraphicFramePr>
          <p:cNvPr id="6963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14338" y="2819400"/>
          <a:ext cx="8729662" cy="372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VISIO" r:id="rId4" imgW="4323522" imgH="1848678" progId="Visio.Drawing.6">
                  <p:embed/>
                </p:oleObj>
              </mc:Choice>
              <mc:Fallback>
                <p:oleObj name="VISIO" r:id="rId4" imgW="4323522" imgH="1848678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2819400"/>
                        <a:ext cx="8729662" cy="3729038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Multiplication of Natural Numbers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724400"/>
          </a:xfrm>
        </p:spPr>
        <p:txBody>
          <a:bodyPr>
            <a:no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Recursive definition of multiplication is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    a * b = a if b==1                 // stopping state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   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 * b = a 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*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(b</a:t>
            </a:r>
            <a:r>
              <a:rPr lang="en-US" sz="26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</a:rPr>
              <a:t>-1) + a if b&gt;1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For Example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6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600" dirty="0" smtClean="0"/>
              <a:t>     6*3 = 6*2+6 =  6*1+6+6 = 6+6+6 = 18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  	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Recursive Function for Multiplication of Natural Numbers</a:t>
            </a:r>
          </a:p>
        </p:txBody>
      </p:sp>
      <p:sp>
        <p:nvSpPr>
          <p:cNvPr id="737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mult</a:t>
            </a:r>
            <a:r>
              <a:rPr lang="en-US" sz="2800" dirty="0" smtClean="0"/>
              <a:t>(</a:t>
            </a:r>
            <a:r>
              <a:rPr lang="en-US" sz="2800" dirty="0" err="1" smtClean="0"/>
              <a:t>int</a:t>
            </a:r>
            <a:r>
              <a:rPr lang="en-US" sz="2800" dirty="0" smtClean="0"/>
              <a:t> a, </a:t>
            </a:r>
            <a:r>
              <a:rPr lang="en-US" sz="2800" dirty="0" err="1" smtClean="0"/>
              <a:t>int</a:t>
            </a:r>
            <a:r>
              <a:rPr lang="en-US" sz="2800" dirty="0" smtClean="0"/>
              <a:t> b)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{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	   if </a:t>
            </a:r>
            <a:r>
              <a:rPr lang="en-US" sz="2800" dirty="0" smtClean="0"/>
              <a:t>(b==1 )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        return a;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     </a:t>
            </a:r>
            <a:r>
              <a:rPr lang="en-US" sz="2800" dirty="0" smtClean="0"/>
              <a:t>else{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800" dirty="0"/>
              <a:t> </a:t>
            </a:r>
            <a:r>
              <a:rPr lang="en-US" sz="2800" dirty="0" smtClean="0"/>
              <a:t>		</a:t>
            </a: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/>
              <a:t>x, y;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        y = b-1;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        x = </a:t>
            </a:r>
            <a:r>
              <a:rPr lang="en-US" sz="2800" dirty="0" err="1" smtClean="0"/>
              <a:t>mult</a:t>
            </a:r>
            <a:r>
              <a:rPr lang="en-US" sz="2800" dirty="0" smtClean="0"/>
              <a:t>(</a:t>
            </a:r>
            <a:r>
              <a:rPr lang="en-US" sz="2800" dirty="0" err="1" smtClean="0"/>
              <a:t>a,y</a:t>
            </a:r>
            <a:r>
              <a:rPr lang="en-US" sz="28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        return </a:t>
            </a:r>
            <a:r>
              <a:rPr lang="en-US" sz="2800" dirty="0" err="1" smtClean="0"/>
              <a:t>a+x</a:t>
            </a:r>
            <a:r>
              <a:rPr lang="en-US" sz="2800" dirty="0" smtClean="0"/>
              <a:t>; 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	   }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dirty="0" smtClean="0"/>
              <a:t>}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  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Fibonacci numbers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sequence generated is:0, 1, 1, 2, 3, 5, 8, 13, 21, 34, …</a:t>
            </a:r>
          </a:p>
          <a:p>
            <a:pPr marL="365760" indent="-256032" algn="just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The next number is the sum of the previous two numbers</a:t>
            </a:r>
          </a:p>
          <a:p>
            <a:pPr marL="1379538" indent="-465138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fib(n) = n if n==0 or n==1</a:t>
            </a:r>
          </a:p>
          <a:p>
            <a:pPr marL="1379538" indent="-465138" algn="just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Fib(n) = fib(n-1) + fib(n - 2) if n&gt;=2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 for Fibonacci numbers</a:t>
            </a:r>
          </a:p>
        </p:txBody>
      </p:sp>
      <p:sp>
        <p:nvSpPr>
          <p:cNvPr id="445444" name="Rectangle 4"/>
          <p:cNvSpPr>
            <a:spLocks noChangeArrowheads="1"/>
          </p:cNvSpPr>
          <p:nvPr/>
        </p:nvSpPr>
        <p:spPr bwMode="auto">
          <a:xfrm>
            <a:off x="609600" y="1371600"/>
            <a:ext cx="8077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int fib(int n)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   int x,y;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   if (n&lt;=1)  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		return n;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   x = fib(n-1);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   y = fib(n-2);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   return x + y;</a:t>
            </a:r>
          </a:p>
          <a:p>
            <a:pPr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sz="2400">
                <a:latin typeface="Lucida Console" panose="020B0609040504020204" pitchFamily="49" charset="0"/>
              </a:rPr>
              <a:t>}</a:t>
            </a:r>
          </a:p>
          <a:p>
            <a:pPr lvl="1" algn="ctr" eaLnBrk="1" hangingPunct="1">
              <a:spcBef>
                <a:spcPct val="20000"/>
              </a:spcBef>
              <a:buClrTx/>
              <a:buFontTx/>
              <a:buNone/>
            </a:pPr>
            <a:endParaRPr lang="en-US" sz="2400">
              <a:latin typeface="Lucida Console" panose="020B0609040504020204" pitchFamily="49" charset="0"/>
            </a:endParaRPr>
          </a:p>
          <a:p>
            <a:pPr algn="ctr" eaLnBrk="1" hangingPunct="1">
              <a:spcBef>
                <a:spcPct val="20000"/>
              </a:spcBef>
              <a:buClrTx/>
              <a:buSzTx/>
              <a:buFontTx/>
              <a:buNone/>
            </a:pPr>
            <a:endParaRPr 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Fibonacci numbers</a:t>
            </a:r>
          </a:p>
        </p:txBody>
      </p:sp>
      <p:grpSp>
        <p:nvGrpSpPr>
          <p:cNvPr id="2" name="Group 190"/>
          <p:cNvGrpSpPr>
            <a:grpSpLocks noChangeAspect="1"/>
          </p:cNvGrpSpPr>
          <p:nvPr/>
        </p:nvGrpSpPr>
        <p:grpSpPr bwMode="auto">
          <a:xfrm>
            <a:off x="914400" y="1172034"/>
            <a:ext cx="7086600" cy="5411187"/>
            <a:chOff x="1728" y="1684"/>
            <a:chExt cx="2448" cy="1870"/>
          </a:xfrm>
          <a:solidFill>
            <a:srgbClr val="009999"/>
          </a:solidFill>
        </p:grpSpPr>
        <p:sp>
          <p:nvSpPr>
            <p:cNvPr id="46084" name="AutoShape 189"/>
            <p:cNvSpPr>
              <a:spLocks noChangeAspect="1" noChangeArrowheads="1" noTextEdit="1"/>
            </p:cNvSpPr>
            <p:nvPr/>
          </p:nvSpPr>
          <p:spPr bwMode="auto">
            <a:xfrm>
              <a:off x="1728" y="1684"/>
              <a:ext cx="2448" cy="186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85" name="Rectangle 191"/>
            <p:cNvSpPr>
              <a:spLocks noChangeArrowheads="1"/>
            </p:cNvSpPr>
            <p:nvPr/>
          </p:nvSpPr>
          <p:spPr bwMode="auto">
            <a:xfrm>
              <a:off x="1728" y="1690"/>
              <a:ext cx="2448" cy="1864"/>
            </a:xfrm>
            <a:prstGeom prst="rect">
              <a:avLst/>
            </a:prstGeom>
            <a:grp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86" name="Rectangle 192"/>
            <p:cNvSpPr>
              <a:spLocks noChangeArrowheads="1"/>
            </p:cNvSpPr>
            <p:nvPr/>
          </p:nvSpPr>
          <p:spPr bwMode="auto">
            <a:xfrm>
              <a:off x="2574" y="1906"/>
              <a:ext cx="534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87" name="Rectangle 193"/>
            <p:cNvSpPr>
              <a:spLocks noChangeArrowheads="1"/>
            </p:cNvSpPr>
            <p:nvPr/>
          </p:nvSpPr>
          <p:spPr bwMode="auto">
            <a:xfrm>
              <a:off x="2574" y="1906"/>
              <a:ext cx="534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88" name="Freeform 194"/>
            <p:cNvSpPr>
              <a:spLocks/>
            </p:cNvSpPr>
            <p:nvPr/>
          </p:nvSpPr>
          <p:spPr bwMode="auto">
            <a:xfrm>
              <a:off x="2618" y="1952"/>
              <a:ext cx="28" cy="46"/>
            </a:xfrm>
            <a:custGeom>
              <a:avLst/>
              <a:gdLst>
                <a:gd name="T0" fmla="*/ 0 w 28"/>
                <a:gd name="T1" fmla="*/ 46 h 46"/>
                <a:gd name="T2" fmla="*/ 0 w 28"/>
                <a:gd name="T3" fmla="*/ 0 h 46"/>
                <a:gd name="T4" fmla="*/ 28 w 28"/>
                <a:gd name="T5" fmla="*/ 0 h 46"/>
                <a:gd name="T6" fmla="*/ 28 w 28"/>
                <a:gd name="T7" fmla="*/ 4 h 46"/>
                <a:gd name="T8" fmla="*/ 6 w 28"/>
                <a:gd name="T9" fmla="*/ 4 h 46"/>
                <a:gd name="T10" fmla="*/ 6 w 28"/>
                <a:gd name="T11" fmla="*/ 20 h 46"/>
                <a:gd name="T12" fmla="*/ 26 w 28"/>
                <a:gd name="T13" fmla="*/ 20 h 46"/>
                <a:gd name="T14" fmla="*/ 26 w 28"/>
                <a:gd name="T15" fmla="*/ 26 h 46"/>
                <a:gd name="T16" fmla="*/ 6 w 28"/>
                <a:gd name="T17" fmla="*/ 26 h 46"/>
                <a:gd name="T18" fmla="*/ 6 w 28"/>
                <a:gd name="T19" fmla="*/ 46 h 46"/>
                <a:gd name="T20" fmla="*/ 0 w 28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6"/>
                <a:gd name="T35" fmla="*/ 28 w 28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6">
                  <a:moveTo>
                    <a:pt x="0" y="46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89" name="Freeform 195"/>
            <p:cNvSpPr>
              <a:spLocks noEditPoints="1"/>
            </p:cNvSpPr>
            <p:nvPr/>
          </p:nvSpPr>
          <p:spPr bwMode="auto">
            <a:xfrm>
              <a:off x="2654" y="1948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0" name="Freeform 196"/>
            <p:cNvSpPr>
              <a:spLocks noEditPoints="1"/>
            </p:cNvSpPr>
            <p:nvPr/>
          </p:nvSpPr>
          <p:spPr bwMode="auto">
            <a:xfrm>
              <a:off x="2692" y="1948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6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2 w 30"/>
                <a:gd name="T15" fmla="*/ 16 h 50"/>
                <a:gd name="T16" fmla="*/ 14 w 30"/>
                <a:gd name="T17" fmla="*/ 16 h 50"/>
                <a:gd name="T18" fmla="*/ 18 w 30"/>
                <a:gd name="T19" fmla="*/ 14 h 50"/>
                <a:gd name="T20" fmla="*/ 24 w 30"/>
                <a:gd name="T21" fmla="*/ 16 h 50"/>
                <a:gd name="T22" fmla="*/ 28 w 30"/>
                <a:gd name="T23" fmla="*/ 20 h 50"/>
                <a:gd name="T24" fmla="*/ 30 w 30"/>
                <a:gd name="T25" fmla="*/ 24 h 50"/>
                <a:gd name="T26" fmla="*/ 30 w 30"/>
                <a:gd name="T27" fmla="*/ 32 h 50"/>
                <a:gd name="T28" fmla="*/ 30 w 30"/>
                <a:gd name="T29" fmla="*/ 40 h 50"/>
                <a:gd name="T30" fmla="*/ 26 w 30"/>
                <a:gd name="T31" fmla="*/ 44 h 50"/>
                <a:gd name="T32" fmla="*/ 24 w 30"/>
                <a:gd name="T33" fmla="*/ 48 h 50"/>
                <a:gd name="T34" fmla="*/ 22 w 30"/>
                <a:gd name="T35" fmla="*/ 48 h 50"/>
                <a:gd name="T36" fmla="*/ 20 w 30"/>
                <a:gd name="T37" fmla="*/ 50 h 50"/>
                <a:gd name="T38" fmla="*/ 16 w 30"/>
                <a:gd name="T39" fmla="*/ 50 h 50"/>
                <a:gd name="T40" fmla="*/ 14 w 30"/>
                <a:gd name="T41" fmla="*/ 50 h 50"/>
                <a:gd name="T42" fmla="*/ 12 w 30"/>
                <a:gd name="T43" fmla="*/ 50 h 50"/>
                <a:gd name="T44" fmla="*/ 10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6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2 w 30"/>
                <a:gd name="T59" fmla="*/ 44 h 50"/>
                <a:gd name="T60" fmla="*/ 14 w 30"/>
                <a:gd name="T61" fmla="*/ 46 h 50"/>
                <a:gd name="T62" fmla="*/ 16 w 30"/>
                <a:gd name="T63" fmla="*/ 46 h 50"/>
                <a:gd name="T64" fmla="*/ 18 w 30"/>
                <a:gd name="T65" fmla="*/ 44 h 50"/>
                <a:gd name="T66" fmla="*/ 22 w 30"/>
                <a:gd name="T67" fmla="*/ 42 h 50"/>
                <a:gd name="T68" fmla="*/ 24 w 30"/>
                <a:gd name="T69" fmla="*/ 38 h 50"/>
                <a:gd name="T70" fmla="*/ 24 w 30"/>
                <a:gd name="T71" fmla="*/ 32 h 50"/>
                <a:gd name="T72" fmla="*/ 24 w 30"/>
                <a:gd name="T73" fmla="*/ 28 h 50"/>
                <a:gd name="T74" fmla="*/ 22 w 30"/>
                <a:gd name="T75" fmla="*/ 24 h 50"/>
                <a:gd name="T76" fmla="*/ 20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2 w 30"/>
                <a:gd name="T83" fmla="*/ 22 h 50"/>
                <a:gd name="T84" fmla="*/ 10 w 30"/>
                <a:gd name="T85" fmla="*/ 24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8" y="20"/>
                  </a:lnTo>
                  <a:lnTo>
                    <a:pt x="30" y="24"/>
                  </a:lnTo>
                  <a:lnTo>
                    <a:pt x="30" y="32"/>
                  </a:lnTo>
                  <a:lnTo>
                    <a:pt x="30" y="40"/>
                  </a:lnTo>
                  <a:lnTo>
                    <a:pt x="26" y="44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50"/>
                  </a:lnTo>
                  <a:lnTo>
                    <a:pt x="16" y="50"/>
                  </a:lnTo>
                  <a:lnTo>
                    <a:pt x="14" y="50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1" name="Freeform 197"/>
            <p:cNvSpPr>
              <a:spLocks noEditPoints="1"/>
            </p:cNvSpPr>
            <p:nvPr/>
          </p:nvSpPr>
          <p:spPr bwMode="auto">
            <a:xfrm>
              <a:off x="2730" y="1962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0 w 32"/>
                <a:gd name="T3" fmla="*/ 36 h 36"/>
                <a:gd name="T4" fmla="*/ 6 w 32"/>
                <a:gd name="T5" fmla="*/ 34 h 36"/>
                <a:gd name="T6" fmla="*/ 4 w 32"/>
                <a:gd name="T7" fmla="*/ 32 h 36"/>
                <a:gd name="T8" fmla="*/ 0 w 32"/>
                <a:gd name="T9" fmla="*/ 26 h 36"/>
                <a:gd name="T10" fmla="*/ 0 w 32"/>
                <a:gd name="T11" fmla="*/ 18 h 36"/>
                <a:gd name="T12" fmla="*/ 0 w 32"/>
                <a:gd name="T13" fmla="*/ 12 h 36"/>
                <a:gd name="T14" fmla="*/ 4 w 32"/>
                <a:gd name="T15" fmla="*/ 6 h 36"/>
                <a:gd name="T16" fmla="*/ 6 w 32"/>
                <a:gd name="T17" fmla="*/ 4 h 36"/>
                <a:gd name="T18" fmla="*/ 10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4 h 36"/>
                <a:gd name="T26" fmla="*/ 28 w 32"/>
                <a:gd name="T27" fmla="*/ 6 h 36"/>
                <a:gd name="T28" fmla="*/ 30 w 32"/>
                <a:gd name="T29" fmla="*/ 12 h 36"/>
                <a:gd name="T30" fmla="*/ 32 w 32"/>
                <a:gd name="T31" fmla="*/ 18 h 36"/>
                <a:gd name="T32" fmla="*/ 30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2 w 32"/>
                <a:gd name="T47" fmla="*/ 28 h 36"/>
                <a:gd name="T48" fmla="*/ 24 w 32"/>
                <a:gd name="T49" fmla="*/ 24 h 36"/>
                <a:gd name="T50" fmla="*/ 26 w 32"/>
                <a:gd name="T51" fmla="*/ 18 h 36"/>
                <a:gd name="T52" fmla="*/ 24 w 32"/>
                <a:gd name="T53" fmla="*/ 14 h 36"/>
                <a:gd name="T54" fmla="*/ 22 w 32"/>
                <a:gd name="T55" fmla="*/ 10 h 36"/>
                <a:gd name="T56" fmla="*/ 20 w 32"/>
                <a:gd name="T57" fmla="*/ 6 h 36"/>
                <a:gd name="T58" fmla="*/ 16 w 32"/>
                <a:gd name="T59" fmla="*/ 6 h 36"/>
                <a:gd name="T60" fmla="*/ 10 w 32"/>
                <a:gd name="T61" fmla="*/ 6 h 36"/>
                <a:gd name="T62" fmla="*/ 8 w 32"/>
                <a:gd name="T63" fmla="*/ 10 h 36"/>
                <a:gd name="T64" fmla="*/ 6 w 32"/>
                <a:gd name="T65" fmla="*/ 14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0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0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2" y="28"/>
                  </a:lnTo>
                  <a:lnTo>
                    <a:pt x="24" y="24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0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2" name="Freeform 198"/>
            <p:cNvSpPr>
              <a:spLocks/>
            </p:cNvSpPr>
            <p:nvPr/>
          </p:nvSpPr>
          <p:spPr bwMode="auto">
            <a:xfrm>
              <a:off x="2770" y="1962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8 w 28"/>
                <a:gd name="T11" fmla="*/ 6 h 36"/>
                <a:gd name="T12" fmla="*/ 10 w 28"/>
                <a:gd name="T13" fmla="*/ 2 h 36"/>
                <a:gd name="T14" fmla="*/ 14 w 28"/>
                <a:gd name="T15" fmla="*/ 2 h 36"/>
                <a:gd name="T16" fmla="*/ 18 w 28"/>
                <a:gd name="T17" fmla="*/ 0 h 36"/>
                <a:gd name="T18" fmla="*/ 22 w 28"/>
                <a:gd name="T19" fmla="*/ 2 h 36"/>
                <a:gd name="T20" fmla="*/ 26 w 28"/>
                <a:gd name="T21" fmla="*/ 4 h 36"/>
                <a:gd name="T22" fmla="*/ 26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2 h 36"/>
                <a:gd name="T40" fmla="*/ 22 w 28"/>
                <a:gd name="T41" fmla="*/ 10 h 36"/>
                <a:gd name="T42" fmla="*/ 20 w 28"/>
                <a:gd name="T43" fmla="*/ 8 h 36"/>
                <a:gd name="T44" fmla="*/ 20 w 28"/>
                <a:gd name="T45" fmla="*/ 8 h 36"/>
                <a:gd name="T46" fmla="*/ 18 w 28"/>
                <a:gd name="T47" fmla="*/ 8 h 36"/>
                <a:gd name="T48" fmla="*/ 18 w 28"/>
                <a:gd name="T49" fmla="*/ 8 h 36"/>
                <a:gd name="T50" fmla="*/ 16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8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8" y="6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3" name="Freeform 199"/>
            <p:cNvSpPr>
              <a:spLocks noEditPoints="1"/>
            </p:cNvSpPr>
            <p:nvPr/>
          </p:nvSpPr>
          <p:spPr bwMode="auto">
            <a:xfrm>
              <a:off x="2808" y="1962"/>
              <a:ext cx="32" cy="36"/>
            </a:xfrm>
            <a:custGeom>
              <a:avLst/>
              <a:gdLst>
                <a:gd name="T0" fmla="*/ 18 w 32"/>
                <a:gd name="T1" fmla="*/ 34 h 36"/>
                <a:gd name="T2" fmla="*/ 12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0 w 32"/>
                <a:gd name="T9" fmla="*/ 22 h 36"/>
                <a:gd name="T10" fmla="*/ 10 w 32"/>
                <a:gd name="T11" fmla="*/ 16 h 36"/>
                <a:gd name="T12" fmla="*/ 20 w 32"/>
                <a:gd name="T13" fmla="*/ 16 h 36"/>
                <a:gd name="T14" fmla="*/ 20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4 w 32"/>
                <a:gd name="T21" fmla="*/ 6 h 36"/>
                <a:gd name="T22" fmla="*/ 10 w 32"/>
                <a:gd name="T23" fmla="*/ 6 h 36"/>
                <a:gd name="T24" fmla="*/ 6 w 32"/>
                <a:gd name="T25" fmla="*/ 8 h 36"/>
                <a:gd name="T26" fmla="*/ 2 w 32"/>
                <a:gd name="T27" fmla="*/ 4 h 36"/>
                <a:gd name="T28" fmla="*/ 8 w 32"/>
                <a:gd name="T29" fmla="*/ 2 h 36"/>
                <a:gd name="T30" fmla="*/ 14 w 32"/>
                <a:gd name="T31" fmla="*/ 0 h 36"/>
                <a:gd name="T32" fmla="*/ 24 w 32"/>
                <a:gd name="T33" fmla="*/ 4 h 36"/>
                <a:gd name="T34" fmla="*/ 26 w 32"/>
                <a:gd name="T35" fmla="*/ 8 h 36"/>
                <a:gd name="T36" fmla="*/ 26 w 32"/>
                <a:gd name="T37" fmla="*/ 12 h 36"/>
                <a:gd name="T38" fmla="*/ 26 w 32"/>
                <a:gd name="T39" fmla="*/ 28 h 36"/>
                <a:gd name="T40" fmla="*/ 26 w 32"/>
                <a:gd name="T41" fmla="*/ 30 h 36"/>
                <a:gd name="T42" fmla="*/ 28 w 32"/>
                <a:gd name="T43" fmla="*/ 30 h 36"/>
                <a:gd name="T44" fmla="*/ 28 w 32"/>
                <a:gd name="T45" fmla="*/ 32 h 36"/>
                <a:gd name="T46" fmla="*/ 30 w 32"/>
                <a:gd name="T47" fmla="*/ 32 h 36"/>
                <a:gd name="T48" fmla="*/ 32 w 32"/>
                <a:gd name="T49" fmla="*/ 36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0 w 32"/>
                <a:gd name="T57" fmla="*/ 18 h 36"/>
                <a:gd name="T58" fmla="*/ 12 w 32"/>
                <a:gd name="T59" fmla="*/ 20 h 36"/>
                <a:gd name="T60" fmla="*/ 6 w 32"/>
                <a:gd name="T61" fmla="*/ 24 h 36"/>
                <a:gd name="T62" fmla="*/ 6 w 32"/>
                <a:gd name="T63" fmla="*/ 28 h 36"/>
                <a:gd name="T64" fmla="*/ 8 w 32"/>
                <a:gd name="T65" fmla="*/ 32 h 36"/>
                <a:gd name="T66" fmla="*/ 14 w 32"/>
                <a:gd name="T67" fmla="*/ 32 h 36"/>
                <a:gd name="T68" fmla="*/ 18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18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4"/>
                  </a:lnTo>
                  <a:lnTo>
                    <a:pt x="22" y="32"/>
                  </a:lnTo>
                  <a:close/>
                  <a:moveTo>
                    <a:pt x="20" y="28"/>
                  </a:moveTo>
                  <a:lnTo>
                    <a:pt x="20" y="18"/>
                  </a:lnTo>
                  <a:lnTo>
                    <a:pt x="18" y="18"/>
                  </a:lnTo>
                  <a:lnTo>
                    <a:pt x="12" y="20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4" name="Freeform 200"/>
            <p:cNvSpPr>
              <a:spLocks/>
            </p:cNvSpPr>
            <p:nvPr/>
          </p:nvSpPr>
          <p:spPr bwMode="auto">
            <a:xfrm>
              <a:off x="2848" y="1962"/>
              <a:ext cx="28" cy="36"/>
            </a:xfrm>
            <a:custGeom>
              <a:avLst/>
              <a:gdLst>
                <a:gd name="T0" fmla="*/ 28 w 28"/>
                <a:gd name="T1" fmla="*/ 34 h 36"/>
                <a:gd name="T2" fmla="*/ 24 w 28"/>
                <a:gd name="T3" fmla="*/ 36 h 36"/>
                <a:gd name="T4" fmla="*/ 18 w 28"/>
                <a:gd name="T5" fmla="*/ 36 h 36"/>
                <a:gd name="T6" fmla="*/ 12 w 28"/>
                <a:gd name="T7" fmla="*/ 36 h 36"/>
                <a:gd name="T8" fmla="*/ 8 w 28"/>
                <a:gd name="T9" fmla="*/ 34 h 36"/>
                <a:gd name="T10" fmla="*/ 4 w 28"/>
                <a:gd name="T11" fmla="*/ 32 h 36"/>
                <a:gd name="T12" fmla="*/ 0 w 28"/>
                <a:gd name="T13" fmla="*/ 26 h 36"/>
                <a:gd name="T14" fmla="*/ 0 w 28"/>
                <a:gd name="T15" fmla="*/ 18 h 36"/>
                <a:gd name="T16" fmla="*/ 0 w 28"/>
                <a:gd name="T17" fmla="*/ 12 h 36"/>
                <a:gd name="T18" fmla="*/ 4 w 28"/>
                <a:gd name="T19" fmla="*/ 6 h 36"/>
                <a:gd name="T20" fmla="*/ 8 w 28"/>
                <a:gd name="T21" fmla="*/ 4 h 36"/>
                <a:gd name="T22" fmla="*/ 12 w 28"/>
                <a:gd name="T23" fmla="*/ 2 h 36"/>
                <a:gd name="T24" fmla="*/ 18 w 28"/>
                <a:gd name="T25" fmla="*/ 0 h 36"/>
                <a:gd name="T26" fmla="*/ 22 w 28"/>
                <a:gd name="T27" fmla="*/ 2 h 36"/>
                <a:gd name="T28" fmla="*/ 28 w 28"/>
                <a:gd name="T29" fmla="*/ 2 h 36"/>
                <a:gd name="T30" fmla="*/ 28 w 28"/>
                <a:gd name="T31" fmla="*/ 8 h 36"/>
                <a:gd name="T32" fmla="*/ 22 w 28"/>
                <a:gd name="T33" fmla="*/ 6 h 36"/>
                <a:gd name="T34" fmla="*/ 18 w 28"/>
                <a:gd name="T35" fmla="*/ 6 h 36"/>
                <a:gd name="T36" fmla="*/ 12 w 28"/>
                <a:gd name="T37" fmla="*/ 6 h 36"/>
                <a:gd name="T38" fmla="*/ 8 w 28"/>
                <a:gd name="T39" fmla="*/ 10 h 36"/>
                <a:gd name="T40" fmla="*/ 6 w 28"/>
                <a:gd name="T41" fmla="*/ 14 h 36"/>
                <a:gd name="T42" fmla="*/ 6 w 28"/>
                <a:gd name="T43" fmla="*/ 18 h 36"/>
                <a:gd name="T44" fmla="*/ 6 w 28"/>
                <a:gd name="T45" fmla="*/ 24 h 36"/>
                <a:gd name="T46" fmla="*/ 8 w 28"/>
                <a:gd name="T47" fmla="*/ 28 h 36"/>
                <a:gd name="T48" fmla="*/ 12 w 28"/>
                <a:gd name="T49" fmla="*/ 30 h 36"/>
                <a:gd name="T50" fmla="*/ 18 w 28"/>
                <a:gd name="T51" fmla="*/ 32 h 36"/>
                <a:gd name="T52" fmla="*/ 24 w 28"/>
                <a:gd name="T53" fmla="*/ 32 h 36"/>
                <a:gd name="T54" fmla="*/ 28 w 28"/>
                <a:gd name="T55" fmla="*/ 30 h 36"/>
                <a:gd name="T56" fmla="*/ 28 w 28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6"/>
                <a:gd name="T89" fmla="*/ 28 w 28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6">
                  <a:moveTo>
                    <a:pt x="28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28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5" name="Freeform 201"/>
            <p:cNvSpPr>
              <a:spLocks/>
            </p:cNvSpPr>
            <p:nvPr/>
          </p:nvSpPr>
          <p:spPr bwMode="auto">
            <a:xfrm>
              <a:off x="2886" y="196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2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0 w 30"/>
                <a:gd name="T13" fmla="*/ 26 h 36"/>
                <a:gd name="T14" fmla="*/ 0 w 30"/>
                <a:gd name="T15" fmla="*/ 18 h 36"/>
                <a:gd name="T16" fmla="*/ 0 w 30"/>
                <a:gd name="T17" fmla="*/ 12 h 36"/>
                <a:gd name="T18" fmla="*/ 4 w 30"/>
                <a:gd name="T19" fmla="*/ 6 h 36"/>
                <a:gd name="T20" fmla="*/ 8 w 30"/>
                <a:gd name="T21" fmla="*/ 4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2 w 30"/>
                <a:gd name="T33" fmla="*/ 6 h 36"/>
                <a:gd name="T34" fmla="*/ 18 w 30"/>
                <a:gd name="T35" fmla="*/ 6 h 36"/>
                <a:gd name="T36" fmla="*/ 12 w 30"/>
                <a:gd name="T37" fmla="*/ 6 h 36"/>
                <a:gd name="T38" fmla="*/ 10 w 30"/>
                <a:gd name="T39" fmla="*/ 10 h 36"/>
                <a:gd name="T40" fmla="*/ 6 w 30"/>
                <a:gd name="T41" fmla="*/ 14 h 36"/>
                <a:gd name="T42" fmla="*/ 6 w 30"/>
                <a:gd name="T43" fmla="*/ 18 h 36"/>
                <a:gd name="T44" fmla="*/ 6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18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6" name="Freeform 202"/>
            <p:cNvSpPr>
              <a:spLocks noEditPoints="1"/>
            </p:cNvSpPr>
            <p:nvPr/>
          </p:nvSpPr>
          <p:spPr bwMode="auto">
            <a:xfrm>
              <a:off x="2924" y="1948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7" name="Freeform 203"/>
            <p:cNvSpPr>
              <a:spLocks/>
            </p:cNvSpPr>
            <p:nvPr/>
          </p:nvSpPr>
          <p:spPr bwMode="auto">
            <a:xfrm>
              <a:off x="2968" y="1948"/>
              <a:ext cx="24" cy="58"/>
            </a:xfrm>
            <a:custGeom>
              <a:avLst/>
              <a:gdLst>
                <a:gd name="T0" fmla="*/ 24 w 24"/>
                <a:gd name="T1" fmla="*/ 58 h 58"/>
                <a:gd name="T2" fmla="*/ 16 w 24"/>
                <a:gd name="T3" fmla="*/ 58 h 58"/>
                <a:gd name="T4" fmla="*/ 12 w 24"/>
                <a:gd name="T5" fmla="*/ 54 h 58"/>
                <a:gd name="T6" fmla="*/ 6 w 24"/>
                <a:gd name="T7" fmla="*/ 50 h 58"/>
                <a:gd name="T8" fmla="*/ 4 w 24"/>
                <a:gd name="T9" fmla="*/ 44 h 58"/>
                <a:gd name="T10" fmla="*/ 2 w 24"/>
                <a:gd name="T11" fmla="*/ 36 h 58"/>
                <a:gd name="T12" fmla="*/ 0 w 24"/>
                <a:gd name="T13" fmla="*/ 30 h 58"/>
                <a:gd name="T14" fmla="*/ 2 w 24"/>
                <a:gd name="T15" fmla="*/ 22 h 58"/>
                <a:gd name="T16" fmla="*/ 4 w 24"/>
                <a:gd name="T17" fmla="*/ 16 h 58"/>
                <a:gd name="T18" fmla="*/ 6 w 24"/>
                <a:gd name="T19" fmla="*/ 10 h 58"/>
                <a:gd name="T20" fmla="*/ 12 w 24"/>
                <a:gd name="T21" fmla="*/ 6 h 58"/>
                <a:gd name="T22" fmla="*/ 16 w 24"/>
                <a:gd name="T23" fmla="*/ 2 h 58"/>
                <a:gd name="T24" fmla="*/ 24 w 24"/>
                <a:gd name="T25" fmla="*/ 0 h 58"/>
                <a:gd name="T26" fmla="*/ 24 w 24"/>
                <a:gd name="T27" fmla="*/ 4 h 58"/>
                <a:gd name="T28" fmla="*/ 18 w 24"/>
                <a:gd name="T29" fmla="*/ 6 h 58"/>
                <a:gd name="T30" fmla="*/ 14 w 24"/>
                <a:gd name="T31" fmla="*/ 10 h 58"/>
                <a:gd name="T32" fmla="*/ 10 w 24"/>
                <a:gd name="T33" fmla="*/ 14 h 58"/>
                <a:gd name="T34" fmla="*/ 8 w 24"/>
                <a:gd name="T35" fmla="*/ 18 h 58"/>
                <a:gd name="T36" fmla="*/ 8 w 24"/>
                <a:gd name="T37" fmla="*/ 24 h 58"/>
                <a:gd name="T38" fmla="*/ 6 w 24"/>
                <a:gd name="T39" fmla="*/ 30 h 58"/>
                <a:gd name="T40" fmla="*/ 8 w 24"/>
                <a:gd name="T41" fmla="*/ 36 h 58"/>
                <a:gd name="T42" fmla="*/ 8 w 24"/>
                <a:gd name="T43" fmla="*/ 42 h 58"/>
                <a:gd name="T44" fmla="*/ 10 w 24"/>
                <a:gd name="T45" fmla="*/ 46 h 58"/>
                <a:gd name="T46" fmla="*/ 14 w 24"/>
                <a:gd name="T47" fmla="*/ 50 h 58"/>
                <a:gd name="T48" fmla="*/ 18 w 24"/>
                <a:gd name="T49" fmla="*/ 52 h 58"/>
                <a:gd name="T50" fmla="*/ 24 w 24"/>
                <a:gd name="T51" fmla="*/ 54 h 58"/>
                <a:gd name="T52" fmla="*/ 24 w 24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24" y="58"/>
                  </a:moveTo>
                  <a:lnTo>
                    <a:pt x="16" y="58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30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4" y="54"/>
                  </a:lnTo>
                  <a:lnTo>
                    <a:pt x="24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099" name="Freeform 205"/>
            <p:cNvSpPr>
              <a:spLocks/>
            </p:cNvSpPr>
            <p:nvPr/>
          </p:nvSpPr>
          <p:spPr bwMode="auto">
            <a:xfrm>
              <a:off x="3040" y="1948"/>
              <a:ext cx="22" cy="58"/>
            </a:xfrm>
            <a:custGeom>
              <a:avLst/>
              <a:gdLst>
                <a:gd name="T0" fmla="*/ 0 w 22"/>
                <a:gd name="T1" fmla="*/ 0 h 58"/>
                <a:gd name="T2" fmla="*/ 6 w 22"/>
                <a:gd name="T3" fmla="*/ 2 h 58"/>
                <a:gd name="T4" fmla="*/ 12 w 22"/>
                <a:gd name="T5" fmla="*/ 6 h 58"/>
                <a:gd name="T6" fmla="*/ 16 w 22"/>
                <a:gd name="T7" fmla="*/ 10 h 58"/>
                <a:gd name="T8" fmla="*/ 20 w 22"/>
                <a:gd name="T9" fmla="*/ 16 h 58"/>
                <a:gd name="T10" fmla="*/ 22 w 22"/>
                <a:gd name="T11" fmla="*/ 22 h 58"/>
                <a:gd name="T12" fmla="*/ 22 w 22"/>
                <a:gd name="T13" fmla="*/ 30 h 58"/>
                <a:gd name="T14" fmla="*/ 22 w 22"/>
                <a:gd name="T15" fmla="*/ 36 h 58"/>
                <a:gd name="T16" fmla="*/ 20 w 22"/>
                <a:gd name="T17" fmla="*/ 44 h 58"/>
                <a:gd name="T18" fmla="*/ 16 w 22"/>
                <a:gd name="T19" fmla="*/ 50 h 58"/>
                <a:gd name="T20" fmla="*/ 12 w 22"/>
                <a:gd name="T21" fmla="*/ 54 h 58"/>
                <a:gd name="T22" fmla="*/ 6 w 22"/>
                <a:gd name="T23" fmla="*/ 58 h 58"/>
                <a:gd name="T24" fmla="*/ 0 w 22"/>
                <a:gd name="T25" fmla="*/ 58 h 58"/>
                <a:gd name="T26" fmla="*/ 0 w 22"/>
                <a:gd name="T27" fmla="*/ 54 h 58"/>
                <a:gd name="T28" fmla="*/ 4 w 22"/>
                <a:gd name="T29" fmla="*/ 52 h 58"/>
                <a:gd name="T30" fmla="*/ 10 w 22"/>
                <a:gd name="T31" fmla="*/ 50 h 58"/>
                <a:gd name="T32" fmla="*/ 12 w 22"/>
                <a:gd name="T33" fmla="*/ 46 h 58"/>
                <a:gd name="T34" fmla="*/ 14 w 22"/>
                <a:gd name="T35" fmla="*/ 42 h 58"/>
                <a:gd name="T36" fmla="*/ 16 w 22"/>
                <a:gd name="T37" fmla="*/ 36 h 58"/>
                <a:gd name="T38" fmla="*/ 16 w 22"/>
                <a:gd name="T39" fmla="*/ 30 h 58"/>
                <a:gd name="T40" fmla="*/ 16 w 22"/>
                <a:gd name="T41" fmla="*/ 24 h 58"/>
                <a:gd name="T42" fmla="*/ 14 w 22"/>
                <a:gd name="T43" fmla="*/ 18 h 58"/>
                <a:gd name="T44" fmla="*/ 12 w 22"/>
                <a:gd name="T45" fmla="*/ 14 h 58"/>
                <a:gd name="T46" fmla="*/ 10 w 22"/>
                <a:gd name="T47" fmla="*/ 10 h 58"/>
                <a:gd name="T48" fmla="*/ 4 w 22"/>
                <a:gd name="T49" fmla="*/ 6 h 58"/>
                <a:gd name="T50" fmla="*/ 0 w 22"/>
                <a:gd name="T51" fmla="*/ 4 h 58"/>
                <a:gd name="T52" fmla="*/ 0 w 22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0" y="0"/>
                  </a:moveTo>
                  <a:lnTo>
                    <a:pt x="6" y="2"/>
                  </a:lnTo>
                  <a:lnTo>
                    <a:pt x="12" y="6"/>
                  </a:lnTo>
                  <a:lnTo>
                    <a:pt x="16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6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4" y="52"/>
                  </a:lnTo>
                  <a:lnTo>
                    <a:pt x="10" y="50"/>
                  </a:lnTo>
                  <a:lnTo>
                    <a:pt x="12" y="46"/>
                  </a:lnTo>
                  <a:lnTo>
                    <a:pt x="14" y="42"/>
                  </a:lnTo>
                  <a:lnTo>
                    <a:pt x="16" y="36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4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0" name="Rectangle 206"/>
            <p:cNvSpPr>
              <a:spLocks noChangeArrowheads="1"/>
            </p:cNvSpPr>
            <p:nvPr/>
          </p:nvSpPr>
          <p:spPr bwMode="auto">
            <a:xfrm>
              <a:off x="2196" y="2264"/>
              <a:ext cx="534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1" name="Rectangle 207"/>
            <p:cNvSpPr>
              <a:spLocks noChangeArrowheads="1"/>
            </p:cNvSpPr>
            <p:nvPr/>
          </p:nvSpPr>
          <p:spPr bwMode="auto">
            <a:xfrm>
              <a:off x="2196" y="2264"/>
              <a:ext cx="534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2" name="Freeform 208"/>
            <p:cNvSpPr>
              <a:spLocks/>
            </p:cNvSpPr>
            <p:nvPr/>
          </p:nvSpPr>
          <p:spPr bwMode="auto">
            <a:xfrm>
              <a:off x="2240" y="2310"/>
              <a:ext cx="28" cy="46"/>
            </a:xfrm>
            <a:custGeom>
              <a:avLst/>
              <a:gdLst>
                <a:gd name="T0" fmla="*/ 0 w 28"/>
                <a:gd name="T1" fmla="*/ 46 h 46"/>
                <a:gd name="T2" fmla="*/ 0 w 28"/>
                <a:gd name="T3" fmla="*/ 0 h 46"/>
                <a:gd name="T4" fmla="*/ 28 w 28"/>
                <a:gd name="T5" fmla="*/ 0 h 46"/>
                <a:gd name="T6" fmla="*/ 28 w 28"/>
                <a:gd name="T7" fmla="*/ 4 h 46"/>
                <a:gd name="T8" fmla="*/ 6 w 28"/>
                <a:gd name="T9" fmla="*/ 4 h 46"/>
                <a:gd name="T10" fmla="*/ 6 w 28"/>
                <a:gd name="T11" fmla="*/ 20 h 46"/>
                <a:gd name="T12" fmla="*/ 26 w 28"/>
                <a:gd name="T13" fmla="*/ 20 h 46"/>
                <a:gd name="T14" fmla="*/ 26 w 28"/>
                <a:gd name="T15" fmla="*/ 26 h 46"/>
                <a:gd name="T16" fmla="*/ 6 w 28"/>
                <a:gd name="T17" fmla="*/ 26 h 46"/>
                <a:gd name="T18" fmla="*/ 6 w 28"/>
                <a:gd name="T19" fmla="*/ 46 h 46"/>
                <a:gd name="T20" fmla="*/ 0 w 28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6"/>
                <a:gd name="T35" fmla="*/ 28 w 28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6">
                  <a:moveTo>
                    <a:pt x="0" y="46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3" name="Freeform 209"/>
            <p:cNvSpPr>
              <a:spLocks noEditPoints="1"/>
            </p:cNvSpPr>
            <p:nvPr/>
          </p:nvSpPr>
          <p:spPr bwMode="auto">
            <a:xfrm>
              <a:off x="2276" y="2306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4" name="Freeform 210"/>
            <p:cNvSpPr>
              <a:spLocks noEditPoints="1"/>
            </p:cNvSpPr>
            <p:nvPr/>
          </p:nvSpPr>
          <p:spPr bwMode="auto">
            <a:xfrm>
              <a:off x="2314" y="2306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6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2 w 30"/>
                <a:gd name="T15" fmla="*/ 16 h 50"/>
                <a:gd name="T16" fmla="*/ 14 w 30"/>
                <a:gd name="T17" fmla="*/ 16 h 50"/>
                <a:gd name="T18" fmla="*/ 18 w 30"/>
                <a:gd name="T19" fmla="*/ 14 h 50"/>
                <a:gd name="T20" fmla="*/ 24 w 30"/>
                <a:gd name="T21" fmla="*/ 16 h 50"/>
                <a:gd name="T22" fmla="*/ 28 w 30"/>
                <a:gd name="T23" fmla="*/ 20 h 50"/>
                <a:gd name="T24" fmla="*/ 30 w 30"/>
                <a:gd name="T25" fmla="*/ 24 h 50"/>
                <a:gd name="T26" fmla="*/ 30 w 30"/>
                <a:gd name="T27" fmla="*/ 32 h 50"/>
                <a:gd name="T28" fmla="*/ 30 w 30"/>
                <a:gd name="T29" fmla="*/ 40 h 50"/>
                <a:gd name="T30" fmla="*/ 26 w 30"/>
                <a:gd name="T31" fmla="*/ 44 h 50"/>
                <a:gd name="T32" fmla="*/ 24 w 30"/>
                <a:gd name="T33" fmla="*/ 48 h 50"/>
                <a:gd name="T34" fmla="*/ 22 w 30"/>
                <a:gd name="T35" fmla="*/ 48 h 50"/>
                <a:gd name="T36" fmla="*/ 20 w 30"/>
                <a:gd name="T37" fmla="*/ 50 h 50"/>
                <a:gd name="T38" fmla="*/ 16 w 30"/>
                <a:gd name="T39" fmla="*/ 50 h 50"/>
                <a:gd name="T40" fmla="*/ 14 w 30"/>
                <a:gd name="T41" fmla="*/ 50 h 50"/>
                <a:gd name="T42" fmla="*/ 12 w 30"/>
                <a:gd name="T43" fmla="*/ 50 h 50"/>
                <a:gd name="T44" fmla="*/ 10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6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2 w 30"/>
                <a:gd name="T59" fmla="*/ 44 h 50"/>
                <a:gd name="T60" fmla="*/ 14 w 30"/>
                <a:gd name="T61" fmla="*/ 46 h 50"/>
                <a:gd name="T62" fmla="*/ 16 w 30"/>
                <a:gd name="T63" fmla="*/ 46 h 50"/>
                <a:gd name="T64" fmla="*/ 18 w 30"/>
                <a:gd name="T65" fmla="*/ 44 h 50"/>
                <a:gd name="T66" fmla="*/ 22 w 30"/>
                <a:gd name="T67" fmla="*/ 42 h 50"/>
                <a:gd name="T68" fmla="*/ 24 w 30"/>
                <a:gd name="T69" fmla="*/ 38 h 50"/>
                <a:gd name="T70" fmla="*/ 24 w 30"/>
                <a:gd name="T71" fmla="*/ 32 h 50"/>
                <a:gd name="T72" fmla="*/ 24 w 30"/>
                <a:gd name="T73" fmla="*/ 28 h 50"/>
                <a:gd name="T74" fmla="*/ 22 w 30"/>
                <a:gd name="T75" fmla="*/ 24 h 50"/>
                <a:gd name="T76" fmla="*/ 20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2 w 30"/>
                <a:gd name="T83" fmla="*/ 22 h 50"/>
                <a:gd name="T84" fmla="*/ 10 w 30"/>
                <a:gd name="T85" fmla="*/ 24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8" y="20"/>
                  </a:lnTo>
                  <a:lnTo>
                    <a:pt x="30" y="24"/>
                  </a:lnTo>
                  <a:lnTo>
                    <a:pt x="30" y="32"/>
                  </a:lnTo>
                  <a:lnTo>
                    <a:pt x="30" y="40"/>
                  </a:lnTo>
                  <a:lnTo>
                    <a:pt x="26" y="44"/>
                  </a:lnTo>
                  <a:lnTo>
                    <a:pt x="24" y="48"/>
                  </a:lnTo>
                  <a:lnTo>
                    <a:pt x="22" y="48"/>
                  </a:lnTo>
                  <a:lnTo>
                    <a:pt x="20" y="50"/>
                  </a:lnTo>
                  <a:lnTo>
                    <a:pt x="16" y="50"/>
                  </a:lnTo>
                  <a:lnTo>
                    <a:pt x="14" y="50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5" name="Freeform 211"/>
            <p:cNvSpPr>
              <a:spLocks noEditPoints="1"/>
            </p:cNvSpPr>
            <p:nvPr/>
          </p:nvSpPr>
          <p:spPr bwMode="auto">
            <a:xfrm>
              <a:off x="2352" y="2320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0 w 32"/>
                <a:gd name="T3" fmla="*/ 36 h 36"/>
                <a:gd name="T4" fmla="*/ 6 w 32"/>
                <a:gd name="T5" fmla="*/ 34 h 36"/>
                <a:gd name="T6" fmla="*/ 4 w 32"/>
                <a:gd name="T7" fmla="*/ 32 h 36"/>
                <a:gd name="T8" fmla="*/ 0 w 32"/>
                <a:gd name="T9" fmla="*/ 26 h 36"/>
                <a:gd name="T10" fmla="*/ 0 w 32"/>
                <a:gd name="T11" fmla="*/ 18 h 36"/>
                <a:gd name="T12" fmla="*/ 0 w 32"/>
                <a:gd name="T13" fmla="*/ 12 h 36"/>
                <a:gd name="T14" fmla="*/ 4 w 32"/>
                <a:gd name="T15" fmla="*/ 6 h 36"/>
                <a:gd name="T16" fmla="*/ 6 w 32"/>
                <a:gd name="T17" fmla="*/ 4 h 36"/>
                <a:gd name="T18" fmla="*/ 10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4 h 36"/>
                <a:gd name="T26" fmla="*/ 28 w 32"/>
                <a:gd name="T27" fmla="*/ 6 h 36"/>
                <a:gd name="T28" fmla="*/ 30 w 32"/>
                <a:gd name="T29" fmla="*/ 12 h 36"/>
                <a:gd name="T30" fmla="*/ 32 w 32"/>
                <a:gd name="T31" fmla="*/ 18 h 36"/>
                <a:gd name="T32" fmla="*/ 30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2 w 32"/>
                <a:gd name="T47" fmla="*/ 28 h 36"/>
                <a:gd name="T48" fmla="*/ 24 w 32"/>
                <a:gd name="T49" fmla="*/ 24 h 36"/>
                <a:gd name="T50" fmla="*/ 26 w 32"/>
                <a:gd name="T51" fmla="*/ 18 h 36"/>
                <a:gd name="T52" fmla="*/ 24 w 32"/>
                <a:gd name="T53" fmla="*/ 14 h 36"/>
                <a:gd name="T54" fmla="*/ 22 w 32"/>
                <a:gd name="T55" fmla="*/ 10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10 h 36"/>
                <a:gd name="T64" fmla="*/ 6 w 32"/>
                <a:gd name="T65" fmla="*/ 14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2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0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6" y="4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2" y="28"/>
                  </a:lnTo>
                  <a:lnTo>
                    <a:pt x="24" y="24"/>
                  </a:lnTo>
                  <a:lnTo>
                    <a:pt x="26" y="18"/>
                  </a:lnTo>
                  <a:lnTo>
                    <a:pt x="24" y="14"/>
                  </a:lnTo>
                  <a:lnTo>
                    <a:pt x="22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6" name="Freeform 212"/>
            <p:cNvSpPr>
              <a:spLocks/>
            </p:cNvSpPr>
            <p:nvPr/>
          </p:nvSpPr>
          <p:spPr bwMode="auto">
            <a:xfrm>
              <a:off x="2392" y="2320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8 w 28"/>
                <a:gd name="T11" fmla="*/ 6 h 36"/>
                <a:gd name="T12" fmla="*/ 12 w 28"/>
                <a:gd name="T13" fmla="*/ 2 h 36"/>
                <a:gd name="T14" fmla="*/ 14 w 28"/>
                <a:gd name="T15" fmla="*/ 2 h 36"/>
                <a:gd name="T16" fmla="*/ 18 w 28"/>
                <a:gd name="T17" fmla="*/ 0 h 36"/>
                <a:gd name="T18" fmla="*/ 22 w 28"/>
                <a:gd name="T19" fmla="*/ 2 h 36"/>
                <a:gd name="T20" fmla="*/ 26 w 28"/>
                <a:gd name="T21" fmla="*/ 4 h 36"/>
                <a:gd name="T22" fmla="*/ 26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2 h 36"/>
                <a:gd name="T40" fmla="*/ 22 w 28"/>
                <a:gd name="T41" fmla="*/ 10 h 36"/>
                <a:gd name="T42" fmla="*/ 20 w 28"/>
                <a:gd name="T43" fmla="*/ 8 h 36"/>
                <a:gd name="T44" fmla="*/ 20 w 28"/>
                <a:gd name="T45" fmla="*/ 8 h 36"/>
                <a:gd name="T46" fmla="*/ 18 w 28"/>
                <a:gd name="T47" fmla="*/ 8 h 36"/>
                <a:gd name="T48" fmla="*/ 18 w 28"/>
                <a:gd name="T49" fmla="*/ 8 h 36"/>
                <a:gd name="T50" fmla="*/ 16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8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8" y="6"/>
                  </a:lnTo>
                  <a:lnTo>
                    <a:pt x="12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7" name="Freeform 213"/>
            <p:cNvSpPr>
              <a:spLocks noEditPoints="1"/>
            </p:cNvSpPr>
            <p:nvPr/>
          </p:nvSpPr>
          <p:spPr bwMode="auto">
            <a:xfrm>
              <a:off x="2430" y="2320"/>
              <a:ext cx="32" cy="36"/>
            </a:xfrm>
            <a:custGeom>
              <a:avLst/>
              <a:gdLst>
                <a:gd name="T0" fmla="*/ 18 w 32"/>
                <a:gd name="T1" fmla="*/ 34 h 36"/>
                <a:gd name="T2" fmla="*/ 12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0 w 32"/>
                <a:gd name="T9" fmla="*/ 22 h 36"/>
                <a:gd name="T10" fmla="*/ 10 w 32"/>
                <a:gd name="T11" fmla="*/ 16 h 36"/>
                <a:gd name="T12" fmla="*/ 20 w 32"/>
                <a:gd name="T13" fmla="*/ 16 h 36"/>
                <a:gd name="T14" fmla="*/ 20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4 w 32"/>
                <a:gd name="T21" fmla="*/ 6 h 36"/>
                <a:gd name="T22" fmla="*/ 12 w 32"/>
                <a:gd name="T23" fmla="*/ 6 h 36"/>
                <a:gd name="T24" fmla="*/ 6 w 32"/>
                <a:gd name="T25" fmla="*/ 8 h 36"/>
                <a:gd name="T26" fmla="*/ 2 w 32"/>
                <a:gd name="T27" fmla="*/ 4 h 36"/>
                <a:gd name="T28" fmla="*/ 8 w 32"/>
                <a:gd name="T29" fmla="*/ 2 h 36"/>
                <a:gd name="T30" fmla="*/ 14 w 32"/>
                <a:gd name="T31" fmla="*/ 0 h 36"/>
                <a:gd name="T32" fmla="*/ 24 w 32"/>
                <a:gd name="T33" fmla="*/ 4 h 36"/>
                <a:gd name="T34" fmla="*/ 26 w 32"/>
                <a:gd name="T35" fmla="*/ 8 h 36"/>
                <a:gd name="T36" fmla="*/ 26 w 32"/>
                <a:gd name="T37" fmla="*/ 12 h 36"/>
                <a:gd name="T38" fmla="*/ 26 w 32"/>
                <a:gd name="T39" fmla="*/ 28 h 36"/>
                <a:gd name="T40" fmla="*/ 26 w 32"/>
                <a:gd name="T41" fmla="*/ 30 h 36"/>
                <a:gd name="T42" fmla="*/ 28 w 32"/>
                <a:gd name="T43" fmla="*/ 30 h 36"/>
                <a:gd name="T44" fmla="*/ 28 w 32"/>
                <a:gd name="T45" fmla="*/ 32 h 36"/>
                <a:gd name="T46" fmla="*/ 30 w 32"/>
                <a:gd name="T47" fmla="*/ 32 h 36"/>
                <a:gd name="T48" fmla="*/ 32 w 32"/>
                <a:gd name="T49" fmla="*/ 36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0 w 32"/>
                <a:gd name="T57" fmla="*/ 18 h 36"/>
                <a:gd name="T58" fmla="*/ 12 w 32"/>
                <a:gd name="T59" fmla="*/ 20 h 36"/>
                <a:gd name="T60" fmla="*/ 6 w 32"/>
                <a:gd name="T61" fmla="*/ 24 h 36"/>
                <a:gd name="T62" fmla="*/ 6 w 32"/>
                <a:gd name="T63" fmla="*/ 28 h 36"/>
                <a:gd name="T64" fmla="*/ 8 w 32"/>
                <a:gd name="T65" fmla="*/ 32 h 36"/>
                <a:gd name="T66" fmla="*/ 14 w 32"/>
                <a:gd name="T67" fmla="*/ 32 h 36"/>
                <a:gd name="T68" fmla="*/ 18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18" y="34"/>
                  </a:lnTo>
                  <a:lnTo>
                    <a:pt x="16" y="36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8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4"/>
                  </a:lnTo>
                  <a:lnTo>
                    <a:pt x="22" y="32"/>
                  </a:lnTo>
                  <a:close/>
                  <a:moveTo>
                    <a:pt x="20" y="28"/>
                  </a:moveTo>
                  <a:lnTo>
                    <a:pt x="20" y="18"/>
                  </a:lnTo>
                  <a:lnTo>
                    <a:pt x="18" y="18"/>
                  </a:lnTo>
                  <a:lnTo>
                    <a:pt x="12" y="20"/>
                  </a:lnTo>
                  <a:lnTo>
                    <a:pt x="8" y="20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2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8" name="Freeform 214"/>
            <p:cNvSpPr>
              <a:spLocks/>
            </p:cNvSpPr>
            <p:nvPr/>
          </p:nvSpPr>
          <p:spPr bwMode="auto">
            <a:xfrm>
              <a:off x="2470" y="2320"/>
              <a:ext cx="28" cy="36"/>
            </a:xfrm>
            <a:custGeom>
              <a:avLst/>
              <a:gdLst>
                <a:gd name="T0" fmla="*/ 28 w 28"/>
                <a:gd name="T1" fmla="*/ 34 h 36"/>
                <a:gd name="T2" fmla="*/ 24 w 28"/>
                <a:gd name="T3" fmla="*/ 36 h 36"/>
                <a:gd name="T4" fmla="*/ 18 w 28"/>
                <a:gd name="T5" fmla="*/ 36 h 36"/>
                <a:gd name="T6" fmla="*/ 12 w 28"/>
                <a:gd name="T7" fmla="*/ 36 h 36"/>
                <a:gd name="T8" fmla="*/ 8 w 28"/>
                <a:gd name="T9" fmla="*/ 34 h 36"/>
                <a:gd name="T10" fmla="*/ 4 w 28"/>
                <a:gd name="T11" fmla="*/ 32 h 36"/>
                <a:gd name="T12" fmla="*/ 0 w 28"/>
                <a:gd name="T13" fmla="*/ 26 h 36"/>
                <a:gd name="T14" fmla="*/ 0 w 28"/>
                <a:gd name="T15" fmla="*/ 18 h 36"/>
                <a:gd name="T16" fmla="*/ 0 w 28"/>
                <a:gd name="T17" fmla="*/ 12 h 36"/>
                <a:gd name="T18" fmla="*/ 4 w 28"/>
                <a:gd name="T19" fmla="*/ 6 h 36"/>
                <a:gd name="T20" fmla="*/ 8 w 28"/>
                <a:gd name="T21" fmla="*/ 4 h 36"/>
                <a:gd name="T22" fmla="*/ 12 w 28"/>
                <a:gd name="T23" fmla="*/ 2 h 36"/>
                <a:gd name="T24" fmla="*/ 18 w 28"/>
                <a:gd name="T25" fmla="*/ 0 h 36"/>
                <a:gd name="T26" fmla="*/ 22 w 28"/>
                <a:gd name="T27" fmla="*/ 2 h 36"/>
                <a:gd name="T28" fmla="*/ 28 w 28"/>
                <a:gd name="T29" fmla="*/ 2 h 36"/>
                <a:gd name="T30" fmla="*/ 28 w 28"/>
                <a:gd name="T31" fmla="*/ 8 h 36"/>
                <a:gd name="T32" fmla="*/ 22 w 28"/>
                <a:gd name="T33" fmla="*/ 6 h 36"/>
                <a:gd name="T34" fmla="*/ 18 w 28"/>
                <a:gd name="T35" fmla="*/ 6 h 36"/>
                <a:gd name="T36" fmla="*/ 12 w 28"/>
                <a:gd name="T37" fmla="*/ 6 h 36"/>
                <a:gd name="T38" fmla="*/ 8 w 28"/>
                <a:gd name="T39" fmla="*/ 10 h 36"/>
                <a:gd name="T40" fmla="*/ 6 w 28"/>
                <a:gd name="T41" fmla="*/ 14 h 36"/>
                <a:gd name="T42" fmla="*/ 6 w 28"/>
                <a:gd name="T43" fmla="*/ 18 h 36"/>
                <a:gd name="T44" fmla="*/ 6 w 28"/>
                <a:gd name="T45" fmla="*/ 24 h 36"/>
                <a:gd name="T46" fmla="*/ 8 w 28"/>
                <a:gd name="T47" fmla="*/ 28 h 36"/>
                <a:gd name="T48" fmla="*/ 12 w 28"/>
                <a:gd name="T49" fmla="*/ 30 h 36"/>
                <a:gd name="T50" fmla="*/ 18 w 28"/>
                <a:gd name="T51" fmla="*/ 32 h 36"/>
                <a:gd name="T52" fmla="*/ 24 w 28"/>
                <a:gd name="T53" fmla="*/ 32 h 36"/>
                <a:gd name="T54" fmla="*/ 28 w 28"/>
                <a:gd name="T55" fmla="*/ 30 h 36"/>
                <a:gd name="T56" fmla="*/ 28 w 28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6"/>
                <a:gd name="T89" fmla="*/ 28 w 28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6">
                  <a:moveTo>
                    <a:pt x="28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28" y="30"/>
                  </a:lnTo>
                  <a:lnTo>
                    <a:pt x="28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09" name="Freeform 215"/>
            <p:cNvSpPr>
              <a:spLocks/>
            </p:cNvSpPr>
            <p:nvPr/>
          </p:nvSpPr>
          <p:spPr bwMode="auto">
            <a:xfrm>
              <a:off x="2508" y="2320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2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4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2 w 30"/>
                <a:gd name="T33" fmla="*/ 6 h 36"/>
                <a:gd name="T34" fmla="*/ 18 w 30"/>
                <a:gd name="T35" fmla="*/ 6 h 36"/>
                <a:gd name="T36" fmla="*/ 12 w 30"/>
                <a:gd name="T37" fmla="*/ 6 h 36"/>
                <a:gd name="T38" fmla="*/ 10 w 30"/>
                <a:gd name="T39" fmla="*/ 10 h 36"/>
                <a:gd name="T40" fmla="*/ 6 w 30"/>
                <a:gd name="T41" fmla="*/ 14 h 36"/>
                <a:gd name="T42" fmla="*/ 6 w 30"/>
                <a:gd name="T43" fmla="*/ 18 h 36"/>
                <a:gd name="T44" fmla="*/ 6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18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0" name="Freeform 216"/>
            <p:cNvSpPr>
              <a:spLocks noEditPoints="1"/>
            </p:cNvSpPr>
            <p:nvPr/>
          </p:nvSpPr>
          <p:spPr bwMode="auto">
            <a:xfrm>
              <a:off x="2546" y="2306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1" name="Freeform 217"/>
            <p:cNvSpPr>
              <a:spLocks/>
            </p:cNvSpPr>
            <p:nvPr/>
          </p:nvSpPr>
          <p:spPr bwMode="auto">
            <a:xfrm>
              <a:off x="2590" y="2306"/>
              <a:ext cx="24" cy="58"/>
            </a:xfrm>
            <a:custGeom>
              <a:avLst/>
              <a:gdLst>
                <a:gd name="T0" fmla="*/ 24 w 24"/>
                <a:gd name="T1" fmla="*/ 58 h 58"/>
                <a:gd name="T2" fmla="*/ 16 w 24"/>
                <a:gd name="T3" fmla="*/ 58 h 58"/>
                <a:gd name="T4" fmla="*/ 12 w 24"/>
                <a:gd name="T5" fmla="*/ 54 h 58"/>
                <a:gd name="T6" fmla="*/ 6 w 24"/>
                <a:gd name="T7" fmla="*/ 50 h 58"/>
                <a:gd name="T8" fmla="*/ 4 w 24"/>
                <a:gd name="T9" fmla="*/ 44 h 58"/>
                <a:gd name="T10" fmla="*/ 2 w 24"/>
                <a:gd name="T11" fmla="*/ 36 h 58"/>
                <a:gd name="T12" fmla="*/ 0 w 24"/>
                <a:gd name="T13" fmla="*/ 30 h 58"/>
                <a:gd name="T14" fmla="*/ 2 w 24"/>
                <a:gd name="T15" fmla="*/ 22 h 58"/>
                <a:gd name="T16" fmla="*/ 4 w 24"/>
                <a:gd name="T17" fmla="*/ 16 h 58"/>
                <a:gd name="T18" fmla="*/ 6 w 24"/>
                <a:gd name="T19" fmla="*/ 10 h 58"/>
                <a:gd name="T20" fmla="*/ 12 w 24"/>
                <a:gd name="T21" fmla="*/ 6 h 58"/>
                <a:gd name="T22" fmla="*/ 16 w 24"/>
                <a:gd name="T23" fmla="*/ 2 h 58"/>
                <a:gd name="T24" fmla="*/ 24 w 24"/>
                <a:gd name="T25" fmla="*/ 0 h 58"/>
                <a:gd name="T26" fmla="*/ 24 w 24"/>
                <a:gd name="T27" fmla="*/ 4 h 58"/>
                <a:gd name="T28" fmla="*/ 18 w 24"/>
                <a:gd name="T29" fmla="*/ 6 h 58"/>
                <a:gd name="T30" fmla="*/ 14 w 24"/>
                <a:gd name="T31" fmla="*/ 10 h 58"/>
                <a:gd name="T32" fmla="*/ 10 w 24"/>
                <a:gd name="T33" fmla="*/ 14 h 58"/>
                <a:gd name="T34" fmla="*/ 8 w 24"/>
                <a:gd name="T35" fmla="*/ 18 h 58"/>
                <a:gd name="T36" fmla="*/ 8 w 24"/>
                <a:gd name="T37" fmla="*/ 24 h 58"/>
                <a:gd name="T38" fmla="*/ 6 w 24"/>
                <a:gd name="T39" fmla="*/ 30 h 58"/>
                <a:gd name="T40" fmla="*/ 8 w 24"/>
                <a:gd name="T41" fmla="*/ 36 h 58"/>
                <a:gd name="T42" fmla="*/ 8 w 24"/>
                <a:gd name="T43" fmla="*/ 42 h 58"/>
                <a:gd name="T44" fmla="*/ 10 w 24"/>
                <a:gd name="T45" fmla="*/ 46 h 58"/>
                <a:gd name="T46" fmla="*/ 14 w 24"/>
                <a:gd name="T47" fmla="*/ 50 h 58"/>
                <a:gd name="T48" fmla="*/ 18 w 24"/>
                <a:gd name="T49" fmla="*/ 52 h 58"/>
                <a:gd name="T50" fmla="*/ 24 w 24"/>
                <a:gd name="T51" fmla="*/ 54 h 58"/>
                <a:gd name="T52" fmla="*/ 24 w 24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24" y="58"/>
                  </a:moveTo>
                  <a:lnTo>
                    <a:pt x="16" y="58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30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4" y="54"/>
                  </a:lnTo>
                  <a:lnTo>
                    <a:pt x="24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2" name="Freeform 218"/>
            <p:cNvSpPr>
              <a:spLocks noEditPoints="1"/>
            </p:cNvSpPr>
            <p:nvPr/>
          </p:nvSpPr>
          <p:spPr bwMode="auto">
            <a:xfrm>
              <a:off x="2998" y="1948"/>
              <a:ext cx="32" cy="46"/>
            </a:xfrm>
            <a:custGeom>
              <a:avLst/>
              <a:gdLst>
                <a:gd name="T0" fmla="*/ 20 w 32"/>
                <a:gd name="T1" fmla="*/ 46 h 46"/>
                <a:gd name="T2" fmla="*/ 20 w 32"/>
                <a:gd name="T3" fmla="*/ 32 h 46"/>
                <a:gd name="T4" fmla="*/ 0 w 32"/>
                <a:gd name="T5" fmla="*/ 32 h 46"/>
                <a:gd name="T6" fmla="*/ 0 w 32"/>
                <a:gd name="T7" fmla="*/ 28 h 46"/>
                <a:gd name="T8" fmla="*/ 20 w 32"/>
                <a:gd name="T9" fmla="*/ 0 h 46"/>
                <a:gd name="T10" fmla="*/ 26 w 32"/>
                <a:gd name="T11" fmla="*/ 0 h 46"/>
                <a:gd name="T12" fmla="*/ 26 w 32"/>
                <a:gd name="T13" fmla="*/ 28 h 46"/>
                <a:gd name="T14" fmla="*/ 32 w 32"/>
                <a:gd name="T15" fmla="*/ 28 h 46"/>
                <a:gd name="T16" fmla="*/ 32 w 32"/>
                <a:gd name="T17" fmla="*/ 32 h 46"/>
                <a:gd name="T18" fmla="*/ 26 w 32"/>
                <a:gd name="T19" fmla="*/ 32 h 46"/>
                <a:gd name="T20" fmla="*/ 26 w 32"/>
                <a:gd name="T21" fmla="*/ 46 h 46"/>
                <a:gd name="T22" fmla="*/ 20 w 32"/>
                <a:gd name="T23" fmla="*/ 46 h 46"/>
                <a:gd name="T24" fmla="*/ 4 w 32"/>
                <a:gd name="T25" fmla="*/ 28 h 46"/>
                <a:gd name="T26" fmla="*/ 20 w 32"/>
                <a:gd name="T27" fmla="*/ 28 h 46"/>
                <a:gd name="T28" fmla="*/ 20 w 32"/>
                <a:gd name="T29" fmla="*/ 8 h 46"/>
                <a:gd name="T30" fmla="*/ 4 w 32"/>
                <a:gd name="T31" fmla="*/ 28 h 4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2"/>
                <a:gd name="T49" fmla="*/ 0 h 46"/>
                <a:gd name="T50" fmla="*/ 32 w 32"/>
                <a:gd name="T51" fmla="*/ 46 h 4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2" h="46">
                  <a:moveTo>
                    <a:pt x="20" y="46"/>
                  </a:moveTo>
                  <a:lnTo>
                    <a:pt x="20" y="32"/>
                  </a:lnTo>
                  <a:lnTo>
                    <a:pt x="0" y="32"/>
                  </a:lnTo>
                  <a:lnTo>
                    <a:pt x="0" y="28"/>
                  </a:lnTo>
                  <a:lnTo>
                    <a:pt x="20" y="0"/>
                  </a:lnTo>
                  <a:lnTo>
                    <a:pt x="26" y="0"/>
                  </a:lnTo>
                  <a:lnTo>
                    <a:pt x="26" y="28"/>
                  </a:lnTo>
                  <a:lnTo>
                    <a:pt x="32" y="28"/>
                  </a:lnTo>
                  <a:lnTo>
                    <a:pt x="32" y="32"/>
                  </a:lnTo>
                  <a:lnTo>
                    <a:pt x="26" y="32"/>
                  </a:lnTo>
                  <a:lnTo>
                    <a:pt x="26" y="46"/>
                  </a:lnTo>
                  <a:lnTo>
                    <a:pt x="20" y="46"/>
                  </a:lnTo>
                  <a:close/>
                  <a:moveTo>
                    <a:pt x="4" y="28"/>
                  </a:moveTo>
                  <a:lnTo>
                    <a:pt x="20" y="28"/>
                  </a:lnTo>
                  <a:lnTo>
                    <a:pt x="20" y="8"/>
                  </a:lnTo>
                  <a:lnTo>
                    <a:pt x="4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3" name="Freeform 219"/>
            <p:cNvSpPr>
              <a:spLocks/>
            </p:cNvSpPr>
            <p:nvPr/>
          </p:nvSpPr>
          <p:spPr bwMode="auto">
            <a:xfrm>
              <a:off x="2662" y="2306"/>
              <a:ext cx="22" cy="58"/>
            </a:xfrm>
            <a:custGeom>
              <a:avLst/>
              <a:gdLst>
                <a:gd name="T0" fmla="*/ 0 w 22"/>
                <a:gd name="T1" fmla="*/ 0 h 58"/>
                <a:gd name="T2" fmla="*/ 6 w 22"/>
                <a:gd name="T3" fmla="*/ 2 h 58"/>
                <a:gd name="T4" fmla="*/ 12 w 22"/>
                <a:gd name="T5" fmla="*/ 6 h 58"/>
                <a:gd name="T6" fmla="*/ 16 w 22"/>
                <a:gd name="T7" fmla="*/ 10 h 58"/>
                <a:gd name="T8" fmla="*/ 20 w 22"/>
                <a:gd name="T9" fmla="*/ 16 h 58"/>
                <a:gd name="T10" fmla="*/ 22 w 22"/>
                <a:gd name="T11" fmla="*/ 22 h 58"/>
                <a:gd name="T12" fmla="*/ 22 w 22"/>
                <a:gd name="T13" fmla="*/ 30 h 58"/>
                <a:gd name="T14" fmla="*/ 22 w 22"/>
                <a:gd name="T15" fmla="*/ 36 h 58"/>
                <a:gd name="T16" fmla="*/ 20 w 22"/>
                <a:gd name="T17" fmla="*/ 44 h 58"/>
                <a:gd name="T18" fmla="*/ 16 w 22"/>
                <a:gd name="T19" fmla="*/ 50 h 58"/>
                <a:gd name="T20" fmla="*/ 12 w 22"/>
                <a:gd name="T21" fmla="*/ 54 h 58"/>
                <a:gd name="T22" fmla="*/ 6 w 22"/>
                <a:gd name="T23" fmla="*/ 58 h 58"/>
                <a:gd name="T24" fmla="*/ 0 w 22"/>
                <a:gd name="T25" fmla="*/ 58 h 58"/>
                <a:gd name="T26" fmla="*/ 0 w 22"/>
                <a:gd name="T27" fmla="*/ 54 h 58"/>
                <a:gd name="T28" fmla="*/ 6 w 22"/>
                <a:gd name="T29" fmla="*/ 52 h 58"/>
                <a:gd name="T30" fmla="*/ 10 w 22"/>
                <a:gd name="T31" fmla="*/ 50 h 58"/>
                <a:gd name="T32" fmla="*/ 12 w 22"/>
                <a:gd name="T33" fmla="*/ 46 h 58"/>
                <a:gd name="T34" fmla="*/ 14 w 22"/>
                <a:gd name="T35" fmla="*/ 42 h 58"/>
                <a:gd name="T36" fmla="*/ 16 w 22"/>
                <a:gd name="T37" fmla="*/ 36 h 58"/>
                <a:gd name="T38" fmla="*/ 16 w 22"/>
                <a:gd name="T39" fmla="*/ 30 h 58"/>
                <a:gd name="T40" fmla="*/ 16 w 22"/>
                <a:gd name="T41" fmla="*/ 24 h 58"/>
                <a:gd name="T42" fmla="*/ 14 w 22"/>
                <a:gd name="T43" fmla="*/ 18 h 58"/>
                <a:gd name="T44" fmla="*/ 12 w 22"/>
                <a:gd name="T45" fmla="*/ 14 h 58"/>
                <a:gd name="T46" fmla="*/ 10 w 22"/>
                <a:gd name="T47" fmla="*/ 10 h 58"/>
                <a:gd name="T48" fmla="*/ 6 w 22"/>
                <a:gd name="T49" fmla="*/ 6 h 58"/>
                <a:gd name="T50" fmla="*/ 0 w 22"/>
                <a:gd name="T51" fmla="*/ 4 h 58"/>
                <a:gd name="T52" fmla="*/ 0 w 22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0" y="0"/>
                  </a:moveTo>
                  <a:lnTo>
                    <a:pt x="6" y="2"/>
                  </a:lnTo>
                  <a:lnTo>
                    <a:pt x="12" y="6"/>
                  </a:lnTo>
                  <a:lnTo>
                    <a:pt x="16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6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2" y="46"/>
                  </a:lnTo>
                  <a:lnTo>
                    <a:pt x="14" y="42"/>
                  </a:lnTo>
                  <a:lnTo>
                    <a:pt x="16" y="36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4" name="Rectangle 220"/>
            <p:cNvSpPr>
              <a:spLocks noChangeArrowheads="1"/>
            </p:cNvSpPr>
            <p:nvPr/>
          </p:nvSpPr>
          <p:spPr bwMode="auto">
            <a:xfrm>
              <a:off x="3288" y="2264"/>
              <a:ext cx="540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5" name="Rectangle 221"/>
            <p:cNvSpPr>
              <a:spLocks noChangeArrowheads="1"/>
            </p:cNvSpPr>
            <p:nvPr/>
          </p:nvSpPr>
          <p:spPr bwMode="auto">
            <a:xfrm>
              <a:off x="3288" y="2264"/>
              <a:ext cx="540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6" name="Freeform 222"/>
            <p:cNvSpPr>
              <a:spLocks/>
            </p:cNvSpPr>
            <p:nvPr/>
          </p:nvSpPr>
          <p:spPr bwMode="auto">
            <a:xfrm>
              <a:off x="3334" y="2310"/>
              <a:ext cx="30" cy="46"/>
            </a:xfrm>
            <a:custGeom>
              <a:avLst/>
              <a:gdLst>
                <a:gd name="T0" fmla="*/ 0 w 30"/>
                <a:gd name="T1" fmla="*/ 46 h 46"/>
                <a:gd name="T2" fmla="*/ 0 w 30"/>
                <a:gd name="T3" fmla="*/ 0 h 46"/>
                <a:gd name="T4" fmla="*/ 30 w 30"/>
                <a:gd name="T5" fmla="*/ 0 h 46"/>
                <a:gd name="T6" fmla="*/ 30 w 30"/>
                <a:gd name="T7" fmla="*/ 4 h 46"/>
                <a:gd name="T8" fmla="*/ 6 w 30"/>
                <a:gd name="T9" fmla="*/ 4 h 46"/>
                <a:gd name="T10" fmla="*/ 6 w 30"/>
                <a:gd name="T11" fmla="*/ 20 h 46"/>
                <a:gd name="T12" fmla="*/ 26 w 30"/>
                <a:gd name="T13" fmla="*/ 20 h 46"/>
                <a:gd name="T14" fmla="*/ 26 w 30"/>
                <a:gd name="T15" fmla="*/ 26 h 46"/>
                <a:gd name="T16" fmla="*/ 6 w 30"/>
                <a:gd name="T17" fmla="*/ 26 h 46"/>
                <a:gd name="T18" fmla="*/ 6 w 30"/>
                <a:gd name="T19" fmla="*/ 46 h 46"/>
                <a:gd name="T20" fmla="*/ 0 w 30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6"/>
                <a:gd name="T35" fmla="*/ 30 w 30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6">
                  <a:moveTo>
                    <a:pt x="0" y="4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7" name="Freeform 223"/>
            <p:cNvSpPr>
              <a:spLocks noEditPoints="1"/>
            </p:cNvSpPr>
            <p:nvPr/>
          </p:nvSpPr>
          <p:spPr bwMode="auto">
            <a:xfrm>
              <a:off x="3370" y="2306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8" name="Freeform 224"/>
            <p:cNvSpPr>
              <a:spLocks noEditPoints="1"/>
            </p:cNvSpPr>
            <p:nvPr/>
          </p:nvSpPr>
          <p:spPr bwMode="auto">
            <a:xfrm>
              <a:off x="3410" y="2306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4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0 w 30"/>
                <a:gd name="T15" fmla="*/ 16 h 50"/>
                <a:gd name="T16" fmla="*/ 14 w 30"/>
                <a:gd name="T17" fmla="*/ 16 h 50"/>
                <a:gd name="T18" fmla="*/ 16 w 30"/>
                <a:gd name="T19" fmla="*/ 14 h 50"/>
                <a:gd name="T20" fmla="*/ 22 w 30"/>
                <a:gd name="T21" fmla="*/ 16 h 50"/>
                <a:gd name="T22" fmla="*/ 26 w 30"/>
                <a:gd name="T23" fmla="*/ 20 h 50"/>
                <a:gd name="T24" fmla="*/ 28 w 30"/>
                <a:gd name="T25" fmla="*/ 24 h 50"/>
                <a:gd name="T26" fmla="*/ 30 w 30"/>
                <a:gd name="T27" fmla="*/ 32 h 50"/>
                <a:gd name="T28" fmla="*/ 28 w 30"/>
                <a:gd name="T29" fmla="*/ 40 h 50"/>
                <a:gd name="T30" fmla="*/ 26 w 30"/>
                <a:gd name="T31" fmla="*/ 44 h 50"/>
                <a:gd name="T32" fmla="*/ 24 w 30"/>
                <a:gd name="T33" fmla="*/ 48 h 50"/>
                <a:gd name="T34" fmla="*/ 20 w 30"/>
                <a:gd name="T35" fmla="*/ 48 h 50"/>
                <a:gd name="T36" fmla="*/ 18 w 30"/>
                <a:gd name="T37" fmla="*/ 50 h 50"/>
                <a:gd name="T38" fmla="*/ 16 w 30"/>
                <a:gd name="T39" fmla="*/ 50 h 50"/>
                <a:gd name="T40" fmla="*/ 12 w 30"/>
                <a:gd name="T41" fmla="*/ 50 h 50"/>
                <a:gd name="T42" fmla="*/ 10 w 30"/>
                <a:gd name="T43" fmla="*/ 50 h 50"/>
                <a:gd name="T44" fmla="*/ 8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4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0 w 30"/>
                <a:gd name="T59" fmla="*/ 44 h 50"/>
                <a:gd name="T60" fmla="*/ 12 w 30"/>
                <a:gd name="T61" fmla="*/ 46 h 50"/>
                <a:gd name="T62" fmla="*/ 14 w 30"/>
                <a:gd name="T63" fmla="*/ 46 h 50"/>
                <a:gd name="T64" fmla="*/ 18 w 30"/>
                <a:gd name="T65" fmla="*/ 44 h 50"/>
                <a:gd name="T66" fmla="*/ 20 w 30"/>
                <a:gd name="T67" fmla="*/ 42 h 50"/>
                <a:gd name="T68" fmla="*/ 22 w 30"/>
                <a:gd name="T69" fmla="*/ 38 h 50"/>
                <a:gd name="T70" fmla="*/ 24 w 30"/>
                <a:gd name="T71" fmla="*/ 32 h 50"/>
                <a:gd name="T72" fmla="*/ 24 w 30"/>
                <a:gd name="T73" fmla="*/ 28 h 50"/>
                <a:gd name="T74" fmla="*/ 22 w 30"/>
                <a:gd name="T75" fmla="*/ 24 h 50"/>
                <a:gd name="T76" fmla="*/ 18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0 w 30"/>
                <a:gd name="T83" fmla="*/ 22 h 50"/>
                <a:gd name="T84" fmla="*/ 8 w 30"/>
                <a:gd name="T85" fmla="*/ 24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2" y="16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6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8" y="48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19" name="Freeform 225"/>
            <p:cNvSpPr>
              <a:spLocks noEditPoints="1"/>
            </p:cNvSpPr>
            <p:nvPr/>
          </p:nvSpPr>
          <p:spPr bwMode="auto">
            <a:xfrm>
              <a:off x="3446" y="2320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2 w 32"/>
                <a:gd name="T3" fmla="*/ 36 h 36"/>
                <a:gd name="T4" fmla="*/ 8 w 32"/>
                <a:gd name="T5" fmla="*/ 34 h 36"/>
                <a:gd name="T6" fmla="*/ 4 w 32"/>
                <a:gd name="T7" fmla="*/ 32 h 36"/>
                <a:gd name="T8" fmla="*/ 2 w 32"/>
                <a:gd name="T9" fmla="*/ 26 h 36"/>
                <a:gd name="T10" fmla="*/ 0 w 32"/>
                <a:gd name="T11" fmla="*/ 18 h 36"/>
                <a:gd name="T12" fmla="*/ 2 w 32"/>
                <a:gd name="T13" fmla="*/ 12 h 36"/>
                <a:gd name="T14" fmla="*/ 4 w 32"/>
                <a:gd name="T15" fmla="*/ 6 h 36"/>
                <a:gd name="T16" fmla="*/ 8 w 32"/>
                <a:gd name="T17" fmla="*/ 4 h 36"/>
                <a:gd name="T18" fmla="*/ 12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4 h 36"/>
                <a:gd name="T26" fmla="*/ 28 w 32"/>
                <a:gd name="T27" fmla="*/ 6 h 36"/>
                <a:gd name="T28" fmla="*/ 32 w 32"/>
                <a:gd name="T29" fmla="*/ 12 h 36"/>
                <a:gd name="T30" fmla="*/ 32 w 32"/>
                <a:gd name="T31" fmla="*/ 18 h 36"/>
                <a:gd name="T32" fmla="*/ 32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4 w 32"/>
                <a:gd name="T47" fmla="*/ 28 h 36"/>
                <a:gd name="T48" fmla="*/ 26 w 32"/>
                <a:gd name="T49" fmla="*/ 24 h 36"/>
                <a:gd name="T50" fmla="*/ 26 w 32"/>
                <a:gd name="T51" fmla="*/ 18 h 36"/>
                <a:gd name="T52" fmla="*/ 26 w 32"/>
                <a:gd name="T53" fmla="*/ 14 h 36"/>
                <a:gd name="T54" fmla="*/ 24 w 32"/>
                <a:gd name="T55" fmla="*/ 10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10 h 36"/>
                <a:gd name="T64" fmla="*/ 6 w 32"/>
                <a:gd name="T65" fmla="*/ 14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2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0" name="Freeform 226"/>
            <p:cNvSpPr>
              <a:spLocks/>
            </p:cNvSpPr>
            <p:nvPr/>
          </p:nvSpPr>
          <p:spPr bwMode="auto">
            <a:xfrm>
              <a:off x="3486" y="2320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10 w 28"/>
                <a:gd name="T11" fmla="*/ 6 h 36"/>
                <a:gd name="T12" fmla="*/ 12 w 28"/>
                <a:gd name="T13" fmla="*/ 2 h 36"/>
                <a:gd name="T14" fmla="*/ 16 w 28"/>
                <a:gd name="T15" fmla="*/ 2 h 36"/>
                <a:gd name="T16" fmla="*/ 18 w 28"/>
                <a:gd name="T17" fmla="*/ 0 h 36"/>
                <a:gd name="T18" fmla="*/ 24 w 28"/>
                <a:gd name="T19" fmla="*/ 2 h 36"/>
                <a:gd name="T20" fmla="*/ 26 w 28"/>
                <a:gd name="T21" fmla="*/ 4 h 36"/>
                <a:gd name="T22" fmla="*/ 28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2 h 36"/>
                <a:gd name="T40" fmla="*/ 22 w 28"/>
                <a:gd name="T41" fmla="*/ 10 h 36"/>
                <a:gd name="T42" fmla="*/ 22 w 28"/>
                <a:gd name="T43" fmla="*/ 8 h 36"/>
                <a:gd name="T44" fmla="*/ 20 w 28"/>
                <a:gd name="T45" fmla="*/ 8 h 36"/>
                <a:gd name="T46" fmla="*/ 20 w 28"/>
                <a:gd name="T47" fmla="*/ 8 h 36"/>
                <a:gd name="T48" fmla="*/ 18 w 28"/>
                <a:gd name="T49" fmla="*/ 8 h 36"/>
                <a:gd name="T50" fmla="*/ 18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10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1" name="Freeform 227"/>
            <p:cNvSpPr>
              <a:spLocks noEditPoints="1"/>
            </p:cNvSpPr>
            <p:nvPr/>
          </p:nvSpPr>
          <p:spPr bwMode="auto">
            <a:xfrm>
              <a:off x="3524" y="2320"/>
              <a:ext cx="32" cy="36"/>
            </a:xfrm>
            <a:custGeom>
              <a:avLst/>
              <a:gdLst>
                <a:gd name="T0" fmla="*/ 20 w 32"/>
                <a:gd name="T1" fmla="*/ 34 h 36"/>
                <a:gd name="T2" fmla="*/ 14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2 w 32"/>
                <a:gd name="T9" fmla="*/ 22 h 36"/>
                <a:gd name="T10" fmla="*/ 10 w 32"/>
                <a:gd name="T11" fmla="*/ 16 h 36"/>
                <a:gd name="T12" fmla="*/ 22 w 32"/>
                <a:gd name="T13" fmla="*/ 16 h 36"/>
                <a:gd name="T14" fmla="*/ 22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6 w 32"/>
                <a:gd name="T21" fmla="*/ 6 h 36"/>
                <a:gd name="T22" fmla="*/ 12 w 32"/>
                <a:gd name="T23" fmla="*/ 6 h 36"/>
                <a:gd name="T24" fmla="*/ 6 w 32"/>
                <a:gd name="T25" fmla="*/ 8 h 36"/>
                <a:gd name="T26" fmla="*/ 2 w 32"/>
                <a:gd name="T27" fmla="*/ 4 h 36"/>
                <a:gd name="T28" fmla="*/ 10 w 32"/>
                <a:gd name="T29" fmla="*/ 2 h 36"/>
                <a:gd name="T30" fmla="*/ 16 w 32"/>
                <a:gd name="T31" fmla="*/ 0 h 36"/>
                <a:gd name="T32" fmla="*/ 26 w 32"/>
                <a:gd name="T33" fmla="*/ 4 h 36"/>
                <a:gd name="T34" fmla="*/ 28 w 32"/>
                <a:gd name="T35" fmla="*/ 8 h 36"/>
                <a:gd name="T36" fmla="*/ 28 w 32"/>
                <a:gd name="T37" fmla="*/ 12 h 36"/>
                <a:gd name="T38" fmla="*/ 28 w 32"/>
                <a:gd name="T39" fmla="*/ 28 h 36"/>
                <a:gd name="T40" fmla="*/ 28 w 32"/>
                <a:gd name="T41" fmla="*/ 30 h 36"/>
                <a:gd name="T42" fmla="*/ 28 w 32"/>
                <a:gd name="T43" fmla="*/ 30 h 36"/>
                <a:gd name="T44" fmla="*/ 30 w 32"/>
                <a:gd name="T45" fmla="*/ 32 h 36"/>
                <a:gd name="T46" fmla="*/ 32 w 32"/>
                <a:gd name="T47" fmla="*/ 32 h 36"/>
                <a:gd name="T48" fmla="*/ 32 w 32"/>
                <a:gd name="T49" fmla="*/ 36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2 w 32"/>
                <a:gd name="T57" fmla="*/ 18 h 36"/>
                <a:gd name="T58" fmla="*/ 14 w 32"/>
                <a:gd name="T59" fmla="*/ 20 h 36"/>
                <a:gd name="T60" fmla="*/ 8 w 32"/>
                <a:gd name="T61" fmla="*/ 24 h 36"/>
                <a:gd name="T62" fmla="*/ 6 w 32"/>
                <a:gd name="T63" fmla="*/ 28 h 36"/>
                <a:gd name="T64" fmla="*/ 10 w 32"/>
                <a:gd name="T65" fmla="*/ 32 h 36"/>
                <a:gd name="T66" fmla="*/ 14 w 32"/>
                <a:gd name="T67" fmla="*/ 32 h 36"/>
                <a:gd name="T68" fmla="*/ 20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26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2" y="32"/>
                  </a:lnTo>
                  <a:close/>
                  <a:moveTo>
                    <a:pt x="22" y="28"/>
                  </a:moveTo>
                  <a:lnTo>
                    <a:pt x="22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2" name="Freeform 228"/>
            <p:cNvSpPr>
              <a:spLocks/>
            </p:cNvSpPr>
            <p:nvPr/>
          </p:nvSpPr>
          <p:spPr bwMode="auto">
            <a:xfrm>
              <a:off x="3564" y="2320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2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4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4 w 30"/>
                <a:gd name="T33" fmla="*/ 6 h 36"/>
                <a:gd name="T34" fmla="*/ 18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3" name="Freeform 229"/>
            <p:cNvSpPr>
              <a:spLocks/>
            </p:cNvSpPr>
            <p:nvPr/>
          </p:nvSpPr>
          <p:spPr bwMode="auto">
            <a:xfrm>
              <a:off x="3602" y="2320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20 w 30"/>
                <a:gd name="T5" fmla="*/ 36 h 36"/>
                <a:gd name="T6" fmla="*/ 14 w 30"/>
                <a:gd name="T7" fmla="*/ 36 h 36"/>
                <a:gd name="T8" fmla="*/ 10 w 30"/>
                <a:gd name="T9" fmla="*/ 34 h 36"/>
                <a:gd name="T10" fmla="*/ 6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6 w 30"/>
                <a:gd name="T19" fmla="*/ 6 h 36"/>
                <a:gd name="T20" fmla="*/ 8 w 30"/>
                <a:gd name="T21" fmla="*/ 4 h 36"/>
                <a:gd name="T22" fmla="*/ 14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30 w 30"/>
                <a:gd name="T29" fmla="*/ 2 h 36"/>
                <a:gd name="T30" fmla="*/ 30 w 30"/>
                <a:gd name="T31" fmla="*/ 8 h 36"/>
                <a:gd name="T32" fmla="*/ 24 w 30"/>
                <a:gd name="T33" fmla="*/ 6 h 36"/>
                <a:gd name="T34" fmla="*/ 20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0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2"/>
                  </a:lnTo>
                  <a:lnTo>
                    <a:pt x="30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4" name="Freeform 230"/>
            <p:cNvSpPr>
              <a:spLocks noEditPoints="1"/>
            </p:cNvSpPr>
            <p:nvPr/>
          </p:nvSpPr>
          <p:spPr bwMode="auto">
            <a:xfrm>
              <a:off x="3642" y="2306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5" name="Freeform 231"/>
            <p:cNvSpPr>
              <a:spLocks/>
            </p:cNvSpPr>
            <p:nvPr/>
          </p:nvSpPr>
          <p:spPr bwMode="auto">
            <a:xfrm>
              <a:off x="3686" y="2306"/>
              <a:ext cx="22" cy="58"/>
            </a:xfrm>
            <a:custGeom>
              <a:avLst/>
              <a:gdLst>
                <a:gd name="T0" fmla="*/ 22 w 22"/>
                <a:gd name="T1" fmla="*/ 58 h 58"/>
                <a:gd name="T2" fmla="*/ 16 w 22"/>
                <a:gd name="T3" fmla="*/ 58 h 58"/>
                <a:gd name="T4" fmla="*/ 10 w 22"/>
                <a:gd name="T5" fmla="*/ 54 h 58"/>
                <a:gd name="T6" fmla="*/ 6 w 22"/>
                <a:gd name="T7" fmla="*/ 50 h 58"/>
                <a:gd name="T8" fmla="*/ 2 w 22"/>
                <a:gd name="T9" fmla="*/ 44 h 58"/>
                <a:gd name="T10" fmla="*/ 0 w 22"/>
                <a:gd name="T11" fmla="*/ 36 h 58"/>
                <a:gd name="T12" fmla="*/ 0 w 22"/>
                <a:gd name="T13" fmla="*/ 30 h 58"/>
                <a:gd name="T14" fmla="*/ 0 w 22"/>
                <a:gd name="T15" fmla="*/ 22 h 58"/>
                <a:gd name="T16" fmla="*/ 2 w 22"/>
                <a:gd name="T17" fmla="*/ 16 h 58"/>
                <a:gd name="T18" fmla="*/ 6 w 22"/>
                <a:gd name="T19" fmla="*/ 10 h 58"/>
                <a:gd name="T20" fmla="*/ 10 w 22"/>
                <a:gd name="T21" fmla="*/ 6 h 58"/>
                <a:gd name="T22" fmla="*/ 16 w 22"/>
                <a:gd name="T23" fmla="*/ 2 h 58"/>
                <a:gd name="T24" fmla="*/ 22 w 22"/>
                <a:gd name="T25" fmla="*/ 0 h 58"/>
                <a:gd name="T26" fmla="*/ 22 w 22"/>
                <a:gd name="T27" fmla="*/ 4 h 58"/>
                <a:gd name="T28" fmla="*/ 18 w 22"/>
                <a:gd name="T29" fmla="*/ 6 h 58"/>
                <a:gd name="T30" fmla="*/ 14 w 22"/>
                <a:gd name="T31" fmla="*/ 10 h 58"/>
                <a:gd name="T32" fmla="*/ 10 w 22"/>
                <a:gd name="T33" fmla="*/ 14 h 58"/>
                <a:gd name="T34" fmla="*/ 8 w 22"/>
                <a:gd name="T35" fmla="*/ 18 h 58"/>
                <a:gd name="T36" fmla="*/ 6 w 22"/>
                <a:gd name="T37" fmla="*/ 24 h 58"/>
                <a:gd name="T38" fmla="*/ 6 w 22"/>
                <a:gd name="T39" fmla="*/ 30 h 58"/>
                <a:gd name="T40" fmla="*/ 6 w 22"/>
                <a:gd name="T41" fmla="*/ 36 h 58"/>
                <a:gd name="T42" fmla="*/ 8 w 22"/>
                <a:gd name="T43" fmla="*/ 42 h 58"/>
                <a:gd name="T44" fmla="*/ 10 w 22"/>
                <a:gd name="T45" fmla="*/ 46 h 58"/>
                <a:gd name="T46" fmla="*/ 14 w 22"/>
                <a:gd name="T47" fmla="*/ 50 h 58"/>
                <a:gd name="T48" fmla="*/ 18 w 22"/>
                <a:gd name="T49" fmla="*/ 52 h 58"/>
                <a:gd name="T50" fmla="*/ 22 w 22"/>
                <a:gd name="T51" fmla="*/ 54 h 58"/>
                <a:gd name="T52" fmla="*/ 22 w 22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22" y="58"/>
                  </a:moveTo>
                  <a:lnTo>
                    <a:pt x="16" y="58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2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6" name="Freeform 232"/>
            <p:cNvSpPr>
              <a:spLocks/>
            </p:cNvSpPr>
            <p:nvPr/>
          </p:nvSpPr>
          <p:spPr bwMode="auto">
            <a:xfrm>
              <a:off x="2633" y="2312"/>
              <a:ext cx="26" cy="48"/>
            </a:xfrm>
            <a:custGeom>
              <a:avLst/>
              <a:gdLst>
                <a:gd name="T0" fmla="*/ 0 w 26"/>
                <a:gd name="T1" fmla="*/ 46 h 48"/>
                <a:gd name="T2" fmla="*/ 0 w 26"/>
                <a:gd name="T3" fmla="*/ 42 h 48"/>
                <a:gd name="T4" fmla="*/ 4 w 26"/>
                <a:gd name="T5" fmla="*/ 42 h 48"/>
                <a:gd name="T6" fmla="*/ 8 w 26"/>
                <a:gd name="T7" fmla="*/ 44 h 48"/>
                <a:gd name="T8" fmla="*/ 10 w 26"/>
                <a:gd name="T9" fmla="*/ 44 h 48"/>
                <a:gd name="T10" fmla="*/ 12 w 26"/>
                <a:gd name="T11" fmla="*/ 44 h 48"/>
                <a:gd name="T12" fmla="*/ 16 w 26"/>
                <a:gd name="T13" fmla="*/ 42 h 48"/>
                <a:gd name="T14" fmla="*/ 18 w 26"/>
                <a:gd name="T15" fmla="*/ 40 h 48"/>
                <a:gd name="T16" fmla="*/ 20 w 26"/>
                <a:gd name="T17" fmla="*/ 38 h 48"/>
                <a:gd name="T18" fmla="*/ 20 w 26"/>
                <a:gd name="T19" fmla="*/ 34 h 48"/>
                <a:gd name="T20" fmla="*/ 20 w 26"/>
                <a:gd name="T21" fmla="*/ 30 h 48"/>
                <a:gd name="T22" fmla="*/ 18 w 26"/>
                <a:gd name="T23" fmla="*/ 28 h 48"/>
                <a:gd name="T24" fmla="*/ 14 w 26"/>
                <a:gd name="T25" fmla="*/ 26 h 48"/>
                <a:gd name="T26" fmla="*/ 8 w 26"/>
                <a:gd name="T27" fmla="*/ 24 h 48"/>
                <a:gd name="T28" fmla="*/ 4 w 26"/>
                <a:gd name="T29" fmla="*/ 24 h 48"/>
                <a:gd name="T30" fmla="*/ 4 w 26"/>
                <a:gd name="T31" fmla="*/ 20 h 48"/>
                <a:gd name="T32" fmla="*/ 6 w 26"/>
                <a:gd name="T33" fmla="*/ 20 h 48"/>
                <a:gd name="T34" fmla="*/ 12 w 26"/>
                <a:gd name="T35" fmla="*/ 20 h 48"/>
                <a:gd name="T36" fmla="*/ 16 w 26"/>
                <a:gd name="T37" fmla="*/ 20 h 48"/>
                <a:gd name="T38" fmla="*/ 16 w 26"/>
                <a:gd name="T39" fmla="*/ 18 h 48"/>
                <a:gd name="T40" fmla="*/ 18 w 26"/>
                <a:gd name="T41" fmla="*/ 16 h 48"/>
                <a:gd name="T42" fmla="*/ 20 w 26"/>
                <a:gd name="T43" fmla="*/ 14 h 48"/>
                <a:gd name="T44" fmla="*/ 20 w 26"/>
                <a:gd name="T45" fmla="*/ 12 h 48"/>
                <a:gd name="T46" fmla="*/ 20 w 26"/>
                <a:gd name="T47" fmla="*/ 10 h 48"/>
                <a:gd name="T48" fmla="*/ 18 w 26"/>
                <a:gd name="T49" fmla="*/ 8 h 48"/>
                <a:gd name="T50" fmla="*/ 16 w 26"/>
                <a:gd name="T51" fmla="*/ 6 h 48"/>
                <a:gd name="T52" fmla="*/ 12 w 26"/>
                <a:gd name="T53" fmla="*/ 6 h 48"/>
                <a:gd name="T54" fmla="*/ 6 w 26"/>
                <a:gd name="T55" fmla="*/ 6 h 48"/>
                <a:gd name="T56" fmla="*/ 2 w 26"/>
                <a:gd name="T57" fmla="*/ 8 h 48"/>
                <a:gd name="T58" fmla="*/ 2 w 26"/>
                <a:gd name="T59" fmla="*/ 2 h 48"/>
                <a:gd name="T60" fmla="*/ 6 w 26"/>
                <a:gd name="T61" fmla="*/ 2 h 48"/>
                <a:gd name="T62" fmla="*/ 12 w 26"/>
                <a:gd name="T63" fmla="*/ 0 h 48"/>
                <a:gd name="T64" fmla="*/ 18 w 26"/>
                <a:gd name="T65" fmla="*/ 2 h 48"/>
                <a:gd name="T66" fmla="*/ 22 w 26"/>
                <a:gd name="T67" fmla="*/ 4 h 48"/>
                <a:gd name="T68" fmla="*/ 24 w 26"/>
                <a:gd name="T69" fmla="*/ 8 h 48"/>
                <a:gd name="T70" fmla="*/ 26 w 26"/>
                <a:gd name="T71" fmla="*/ 12 h 48"/>
                <a:gd name="T72" fmla="*/ 26 w 26"/>
                <a:gd name="T73" fmla="*/ 14 h 48"/>
                <a:gd name="T74" fmla="*/ 24 w 26"/>
                <a:gd name="T75" fmla="*/ 16 h 48"/>
                <a:gd name="T76" fmla="*/ 24 w 26"/>
                <a:gd name="T77" fmla="*/ 18 h 48"/>
                <a:gd name="T78" fmla="*/ 22 w 26"/>
                <a:gd name="T79" fmla="*/ 20 h 48"/>
                <a:gd name="T80" fmla="*/ 20 w 26"/>
                <a:gd name="T81" fmla="*/ 20 h 48"/>
                <a:gd name="T82" fmla="*/ 18 w 26"/>
                <a:gd name="T83" fmla="*/ 22 h 48"/>
                <a:gd name="T84" fmla="*/ 22 w 26"/>
                <a:gd name="T85" fmla="*/ 24 h 48"/>
                <a:gd name="T86" fmla="*/ 24 w 26"/>
                <a:gd name="T87" fmla="*/ 28 h 48"/>
                <a:gd name="T88" fmla="*/ 26 w 26"/>
                <a:gd name="T89" fmla="*/ 30 h 48"/>
                <a:gd name="T90" fmla="*/ 26 w 26"/>
                <a:gd name="T91" fmla="*/ 34 h 48"/>
                <a:gd name="T92" fmla="*/ 26 w 26"/>
                <a:gd name="T93" fmla="*/ 38 h 48"/>
                <a:gd name="T94" fmla="*/ 24 w 26"/>
                <a:gd name="T95" fmla="*/ 42 h 48"/>
                <a:gd name="T96" fmla="*/ 22 w 26"/>
                <a:gd name="T97" fmla="*/ 44 h 48"/>
                <a:gd name="T98" fmla="*/ 20 w 26"/>
                <a:gd name="T99" fmla="*/ 46 h 48"/>
                <a:gd name="T100" fmla="*/ 16 w 26"/>
                <a:gd name="T101" fmla="*/ 48 h 48"/>
                <a:gd name="T102" fmla="*/ 10 w 26"/>
                <a:gd name="T103" fmla="*/ 48 h 48"/>
                <a:gd name="T104" fmla="*/ 6 w 26"/>
                <a:gd name="T105" fmla="*/ 48 h 48"/>
                <a:gd name="T106" fmla="*/ 0 w 26"/>
                <a:gd name="T107" fmla="*/ 46 h 4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26"/>
                <a:gd name="T163" fmla="*/ 0 h 48"/>
                <a:gd name="T164" fmla="*/ 26 w 26"/>
                <a:gd name="T165" fmla="*/ 48 h 48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26" h="48">
                  <a:moveTo>
                    <a:pt x="0" y="46"/>
                  </a:moveTo>
                  <a:lnTo>
                    <a:pt x="0" y="42"/>
                  </a:lnTo>
                  <a:lnTo>
                    <a:pt x="4" y="42"/>
                  </a:lnTo>
                  <a:lnTo>
                    <a:pt x="8" y="44"/>
                  </a:lnTo>
                  <a:lnTo>
                    <a:pt x="10" y="44"/>
                  </a:lnTo>
                  <a:lnTo>
                    <a:pt x="12" y="44"/>
                  </a:lnTo>
                  <a:lnTo>
                    <a:pt x="16" y="42"/>
                  </a:lnTo>
                  <a:lnTo>
                    <a:pt x="18" y="40"/>
                  </a:lnTo>
                  <a:lnTo>
                    <a:pt x="20" y="38"/>
                  </a:lnTo>
                  <a:lnTo>
                    <a:pt x="20" y="34"/>
                  </a:lnTo>
                  <a:lnTo>
                    <a:pt x="20" y="30"/>
                  </a:lnTo>
                  <a:lnTo>
                    <a:pt x="18" y="28"/>
                  </a:lnTo>
                  <a:lnTo>
                    <a:pt x="14" y="26"/>
                  </a:lnTo>
                  <a:lnTo>
                    <a:pt x="8" y="24"/>
                  </a:lnTo>
                  <a:lnTo>
                    <a:pt x="4" y="24"/>
                  </a:lnTo>
                  <a:lnTo>
                    <a:pt x="4" y="20"/>
                  </a:lnTo>
                  <a:lnTo>
                    <a:pt x="6" y="20"/>
                  </a:lnTo>
                  <a:lnTo>
                    <a:pt x="12" y="20"/>
                  </a:lnTo>
                  <a:lnTo>
                    <a:pt x="16" y="20"/>
                  </a:lnTo>
                  <a:lnTo>
                    <a:pt x="16" y="18"/>
                  </a:lnTo>
                  <a:lnTo>
                    <a:pt x="18" y="16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6" y="6"/>
                  </a:lnTo>
                  <a:lnTo>
                    <a:pt x="2" y="8"/>
                  </a:lnTo>
                  <a:lnTo>
                    <a:pt x="2" y="2"/>
                  </a:lnTo>
                  <a:lnTo>
                    <a:pt x="6" y="2"/>
                  </a:lnTo>
                  <a:lnTo>
                    <a:pt x="12" y="0"/>
                  </a:lnTo>
                  <a:lnTo>
                    <a:pt x="18" y="2"/>
                  </a:lnTo>
                  <a:lnTo>
                    <a:pt x="22" y="4"/>
                  </a:lnTo>
                  <a:lnTo>
                    <a:pt x="24" y="8"/>
                  </a:lnTo>
                  <a:lnTo>
                    <a:pt x="26" y="12"/>
                  </a:lnTo>
                  <a:lnTo>
                    <a:pt x="26" y="14"/>
                  </a:lnTo>
                  <a:lnTo>
                    <a:pt x="24" y="16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0"/>
                  </a:lnTo>
                  <a:lnTo>
                    <a:pt x="18" y="22"/>
                  </a:lnTo>
                  <a:lnTo>
                    <a:pt x="22" y="24"/>
                  </a:lnTo>
                  <a:lnTo>
                    <a:pt x="24" y="28"/>
                  </a:lnTo>
                  <a:lnTo>
                    <a:pt x="26" y="30"/>
                  </a:lnTo>
                  <a:lnTo>
                    <a:pt x="26" y="34"/>
                  </a:lnTo>
                  <a:lnTo>
                    <a:pt x="26" y="38"/>
                  </a:lnTo>
                  <a:lnTo>
                    <a:pt x="24" y="42"/>
                  </a:lnTo>
                  <a:lnTo>
                    <a:pt x="22" y="44"/>
                  </a:lnTo>
                  <a:lnTo>
                    <a:pt x="20" y="46"/>
                  </a:lnTo>
                  <a:lnTo>
                    <a:pt x="16" y="48"/>
                  </a:lnTo>
                  <a:lnTo>
                    <a:pt x="10" y="48"/>
                  </a:lnTo>
                  <a:lnTo>
                    <a:pt x="6" y="48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7" name="Freeform 233"/>
            <p:cNvSpPr>
              <a:spLocks/>
            </p:cNvSpPr>
            <p:nvPr/>
          </p:nvSpPr>
          <p:spPr bwMode="auto">
            <a:xfrm>
              <a:off x="3756" y="2306"/>
              <a:ext cx="24" cy="58"/>
            </a:xfrm>
            <a:custGeom>
              <a:avLst/>
              <a:gdLst>
                <a:gd name="T0" fmla="*/ 0 w 24"/>
                <a:gd name="T1" fmla="*/ 0 h 58"/>
                <a:gd name="T2" fmla="*/ 8 w 24"/>
                <a:gd name="T3" fmla="*/ 2 h 58"/>
                <a:gd name="T4" fmla="*/ 12 w 24"/>
                <a:gd name="T5" fmla="*/ 6 h 58"/>
                <a:gd name="T6" fmla="*/ 18 w 24"/>
                <a:gd name="T7" fmla="*/ 10 h 58"/>
                <a:gd name="T8" fmla="*/ 20 w 24"/>
                <a:gd name="T9" fmla="*/ 16 h 58"/>
                <a:gd name="T10" fmla="*/ 22 w 24"/>
                <a:gd name="T11" fmla="*/ 22 h 58"/>
                <a:gd name="T12" fmla="*/ 24 w 24"/>
                <a:gd name="T13" fmla="*/ 30 h 58"/>
                <a:gd name="T14" fmla="*/ 22 w 24"/>
                <a:gd name="T15" fmla="*/ 36 h 58"/>
                <a:gd name="T16" fmla="*/ 20 w 24"/>
                <a:gd name="T17" fmla="*/ 44 h 58"/>
                <a:gd name="T18" fmla="*/ 18 w 24"/>
                <a:gd name="T19" fmla="*/ 50 h 58"/>
                <a:gd name="T20" fmla="*/ 12 w 24"/>
                <a:gd name="T21" fmla="*/ 54 h 58"/>
                <a:gd name="T22" fmla="*/ 8 w 24"/>
                <a:gd name="T23" fmla="*/ 58 h 58"/>
                <a:gd name="T24" fmla="*/ 0 w 24"/>
                <a:gd name="T25" fmla="*/ 58 h 58"/>
                <a:gd name="T26" fmla="*/ 0 w 24"/>
                <a:gd name="T27" fmla="*/ 54 h 58"/>
                <a:gd name="T28" fmla="*/ 6 w 24"/>
                <a:gd name="T29" fmla="*/ 52 h 58"/>
                <a:gd name="T30" fmla="*/ 10 w 24"/>
                <a:gd name="T31" fmla="*/ 50 h 58"/>
                <a:gd name="T32" fmla="*/ 14 w 24"/>
                <a:gd name="T33" fmla="*/ 46 h 58"/>
                <a:gd name="T34" fmla="*/ 16 w 24"/>
                <a:gd name="T35" fmla="*/ 42 h 58"/>
                <a:gd name="T36" fmla="*/ 18 w 24"/>
                <a:gd name="T37" fmla="*/ 36 h 58"/>
                <a:gd name="T38" fmla="*/ 18 w 24"/>
                <a:gd name="T39" fmla="*/ 30 h 58"/>
                <a:gd name="T40" fmla="*/ 18 w 24"/>
                <a:gd name="T41" fmla="*/ 24 h 58"/>
                <a:gd name="T42" fmla="*/ 16 w 24"/>
                <a:gd name="T43" fmla="*/ 18 h 58"/>
                <a:gd name="T44" fmla="*/ 14 w 24"/>
                <a:gd name="T45" fmla="*/ 14 h 58"/>
                <a:gd name="T46" fmla="*/ 10 w 24"/>
                <a:gd name="T47" fmla="*/ 10 h 58"/>
                <a:gd name="T48" fmla="*/ 6 w 24"/>
                <a:gd name="T49" fmla="*/ 6 h 58"/>
                <a:gd name="T50" fmla="*/ 0 w 24"/>
                <a:gd name="T51" fmla="*/ 4 h 58"/>
                <a:gd name="T52" fmla="*/ 0 w 24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0" y="0"/>
                  </a:moveTo>
                  <a:lnTo>
                    <a:pt x="8" y="2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4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8" name="Rectangle 234"/>
            <p:cNvSpPr>
              <a:spLocks noChangeArrowheads="1"/>
            </p:cNvSpPr>
            <p:nvPr/>
          </p:nvSpPr>
          <p:spPr bwMode="auto">
            <a:xfrm>
              <a:off x="1800" y="2616"/>
              <a:ext cx="540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29" name="Rectangle 235"/>
            <p:cNvSpPr>
              <a:spLocks noChangeArrowheads="1"/>
            </p:cNvSpPr>
            <p:nvPr/>
          </p:nvSpPr>
          <p:spPr bwMode="auto">
            <a:xfrm>
              <a:off x="1800" y="2616"/>
              <a:ext cx="540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0" name="Freeform 236"/>
            <p:cNvSpPr>
              <a:spLocks/>
            </p:cNvSpPr>
            <p:nvPr/>
          </p:nvSpPr>
          <p:spPr bwMode="auto">
            <a:xfrm>
              <a:off x="1846" y="2662"/>
              <a:ext cx="30" cy="46"/>
            </a:xfrm>
            <a:custGeom>
              <a:avLst/>
              <a:gdLst>
                <a:gd name="T0" fmla="*/ 0 w 30"/>
                <a:gd name="T1" fmla="*/ 46 h 46"/>
                <a:gd name="T2" fmla="*/ 0 w 30"/>
                <a:gd name="T3" fmla="*/ 0 h 46"/>
                <a:gd name="T4" fmla="*/ 30 w 30"/>
                <a:gd name="T5" fmla="*/ 0 h 46"/>
                <a:gd name="T6" fmla="*/ 30 w 30"/>
                <a:gd name="T7" fmla="*/ 4 h 46"/>
                <a:gd name="T8" fmla="*/ 6 w 30"/>
                <a:gd name="T9" fmla="*/ 4 h 46"/>
                <a:gd name="T10" fmla="*/ 6 w 30"/>
                <a:gd name="T11" fmla="*/ 20 h 46"/>
                <a:gd name="T12" fmla="*/ 26 w 30"/>
                <a:gd name="T13" fmla="*/ 20 h 46"/>
                <a:gd name="T14" fmla="*/ 26 w 30"/>
                <a:gd name="T15" fmla="*/ 26 h 46"/>
                <a:gd name="T16" fmla="*/ 6 w 30"/>
                <a:gd name="T17" fmla="*/ 26 h 46"/>
                <a:gd name="T18" fmla="*/ 6 w 30"/>
                <a:gd name="T19" fmla="*/ 46 h 46"/>
                <a:gd name="T20" fmla="*/ 0 w 30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6"/>
                <a:gd name="T35" fmla="*/ 30 w 30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6">
                  <a:moveTo>
                    <a:pt x="0" y="4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1" name="Freeform 237"/>
            <p:cNvSpPr>
              <a:spLocks noEditPoints="1"/>
            </p:cNvSpPr>
            <p:nvPr/>
          </p:nvSpPr>
          <p:spPr bwMode="auto">
            <a:xfrm>
              <a:off x="1882" y="2658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2" name="Freeform 238"/>
            <p:cNvSpPr>
              <a:spLocks noEditPoints="1"/>
            </p:cNvSpPr>
            <p:nvPr/>
          </p:nvSpPr>
          <p:spPr bwMode="auto">
            <a:xfrm>
              <a:off x="1922" y="2658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4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0 w 30"/>
                <a:gd name="T15" fmla="*/ 16 h 50"/>
                <a:gd name="T16" fmla="*/ 14 w 30"/>
                <a:gd name="T17" fmla="*/ 16 h 50"/>
                <a:gd name="T18" fmla="*/ 16 w 30"/>
                <a:gd name="T19" fmla="*/ 14 h 50"/>
                <a:gd name="T20" fmla="*/ 22 w 30"/>
                <a:gd name="T21" fmla="*/ 16 h 50"/>
                <a:gd name="T22" fmla="*/ 26 w 30"/>
                <a:gd name="T23" fmla="*/ 20 h 50"/>
                <a:gd name="T24" fmla="*/ 28 w 30"/>
                <a:gd name="T25" fmla="*/ 24 h 50"/>
                <a:gd name="T26" fmla="*/ 30 w 30"/>
                <a:gd name="T27" fmla="*/ 32 h 50"/>
                <a:gd name="T28" fmla="*/ 28 w 30"/>
                <a:gd name="T29" fmla="*/ 40 h 50"/>
                <a:gd name="T30" fmla="*/ 26 w 30"/>
                <a:gd name="T31" fmla="*/ 44 h 50"/>
                <a:gd name="T32" fmla="*/ 24 w 30"/>
                <a:gd name="T33" fmla="*/ 48 h 50"/>
                <a:gd name="T34" fmla="*/ 20 w 30"/>
                <a:gd name="T35" fmla="*/ 48 h 50"/>
                <a:gd name="T36" fmla="*/ 18 w 30"/>
                <a:gd name="T37" fmla="*/ 50 h 50"/>
                <a:gd name="T38" fmla="*/ 16 w 30"/>
                <a:gd name="T39" fmla="*/ 50 h 50"/>
                <a:gd name="T40" fmla="*/ 12 w 30"/>
                <a:gd name="T41" fmla="*/ 50 h 50"/>
                <a:gd name="T42" fmla="*/ 10 w 30"/>
                <a:gd name="T43" fmla="*/ 50 h 50"/>
                <a:gd name="T44" fmla="*/ 8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4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0 w 30"/>
                <a:gd name="T59" fmla="*/ 44 h 50"/>
                <a:gd name="T60" fmla="*/ 12 w 30"/>
                <a:gd name="T61" fmla="*/ 46 h 50"/>
                <a:gd name="T62" fmla="*/ 14 w 30"/>
                <a:gd name="T63" fmla="*/ 46 h 50"/>
                <a:gd name="T64" fmla="*/ 18 w 30"/>
                <a:gd name="T65" fmla="*/ 44 h 50"/>
                <a:gd name="T66" fmla="*/ 20 w 30"/>
                <a:gd name="T67" fmla="*/ 42 h 50"/>
                <a:gd name="T68" fmla="*/ 22 w 30"/>
                <a:gd name="T69" fmla="*/ 38 h 50"/>
                <a:gd name="T70" fmla="*/ 24 w 30"/>
                <a:gd name="T71" fmla="*/ 32 h 50"/>
                <a:gd name="T72" fmla="*/ 24 w 30"/>
                <a:gd name="T73" fmla="*/ 28 h 50"/>
                <a:gd name="T74" fmla="*/ 22 w 30"/>
                <a:gd name="T75" fmla="*/ 24 h 50"/>
                <a:gd name="T76" fmla="*/ 18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0 w 30"/>
                <a:gd name="T83" fmla="*/ 22 h 50"/>
                <a:gd name="T84" fmla="*/ 8 w 30"/>
                <a:gd name="T85" fmla="*/ 24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2" y="16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6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8" y="48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3" name="Freeform 239"/>
            <p:cNvSpPr>
              <a:spLocks noEditPoints="1"/>
            </p:cNvSpPr>
            <p:nvPr/>
          </p:nvSpPr>
          <p:spPr bwMode="auto">
            <a:xfrm>
              <a:off x="1958" y="2672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2 w 32"/>
                <a:gd name="T3" fmla="*/ 36 h 36"/>
                <a:gd name="T4" fmla="*/ 8 w 32"/>
                <a:gd name="T5" fmla="*/ 34 h 36"/>
                <a:gd name="T6" fmla="*/ 4 w 32"/>
                <a:gd name="T7" fmla="*/ 32 h 36"/>
                <a:gd name="T8" fmla="*/ 2 w 32"/>
                <a:gd name="T9" fmla="*/ 26 h 36"/>
                <a:gd name="T10" fmla="*/ 0 w 32"/>
                <a:gd name="T11" fmla="*/ 18 h 36"/>
                <a:gd name="T12" fmla="*/ 2 w 32"/>
                <a:gd name="T13" fmla="*/ 12 h 36"/>
                <a:gd name="T14" fmla="*/ 4 w 32"/>
                <a:gd name="T15" fmla="*/ 6 h 36"/>
                <a:gd name="T16" fmla="*/ 8 w 32"/>
                <a:gd name="T17" fmla="*/ 4 h 36"/>
                <a:gd name="T18" fmla="*/ 12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4 h 36"/>
                <a:gd name="T26" fmla="*/ 28 w 32"/>
                <a:gd name="T27" fmla="*/ 6 h 36"/>
                <a:gd name="T28" fmla="*/ 32 w 32"/>
                <a:gd name="T29" fmla="*/ 12 h 36"/>
                <a:gd name="T30" fmla="*/ 32 w 32"/>
                <a:gd name="T31" fmla="*/ 18 h 36"/>
                <a:gd name="T32" fmla="*/ 32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4 w 32"/>
                <a:gd name="T47" fmla="*/ 28 h 36"/>
                <a:gd name="T48" fmla="*/ 26 w 32"/>
                <a:gd name="T49" fmla="*/ 24 h 36"/>
                <a:gd name="T50" fmla="*/ 26 w 32"/>
                <a:gd name="T51" fmla="*/ 18 h 36"/>
                <a:gd name="T52" fmla="*/ 26 w 32"/>
                <a:gd name="T53" fmla="*/ 14 h 36"/>
                <a:gd name="T54" fmla="*/ 24 w 32"/>
                <a:gd name="T55" fmla="*/ 10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10 h 36"/>
                <a:gd name="T64" fmla="*/ 6 w 32"/>
                <a:gd name="T65" fmla="*/ 14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2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4" name="Freeform 240"/>
            <p:cNvSpPr>
              <a:spLocks/>
            </p:cNvSpPr>
            <p:nvPr/>
          </p:nvSpPr>
          <p:spPr bwMode="auto">
            <a:xfrm>
              <a:off x="1998" y="2672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10 w 28"/>
                <a:gd name="T11" fmla="*/ 6 h 36"/>
                <a:gd name="T12" fmla="*/ 12 w 28"/>
                <a:gd name="T13" fmla="*/ 2 h 36"/>
                <a:gd name="T14" fmla="*/ 16 w 28"/>
                <a:gd name="T15" fmla="*/ 2 h 36"/>
                <a:gd name="T16" fmla="*/ 18 w 28"/>
                <a:gd name="T17" fmla="*/ 0 h 36"/>
                <a:gd name="T18" fmla="*/ 24 w 28"/>
                <a:gd name="T19" fmla="*/ 2 h 36"/>
                <a:gd name="T20" fmla="*/ 26 w 28"/>
                <a:gd name="T21" fmla="*/ 4 h 36"/>
                <a:gd name="T22" fmla="*/ 28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2 h 36"/>
                <a:gd name="T40" fmla="*/ 22 w 28"/>
                <a:gd name="T41" fmla="*/ 10 h 36"/>
                <a:gd name="T42" fmla="*/ 22 w 28"/>
                <a:gd name="T43" fmla="*/ 10 h 36"/>
                <a:gd name="T44" fmla="*/ 20 w 28"/>
                <a:gd name="T45" fmla="*/ 8 h 36"/>
                <a:gd name="T46" fmla="*/ 20 w 28"/>
                <a:gd name="T47" fmla="*/ 8 h 36"/>
                <a:gd name="T48" fmla="*/ 18 w 28"/>
                <a:gd name="T49" fmla="*/ 8 h 36"/>
                <a:gd name="T50" fmla="*/ 18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10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5" name="Freeform 241"/>
            <p:cNvSpPr>
              <a:spLocks noEditPoints="1"/>
            </p:cNvSpPr>
            <p:nvPr/>
          </p:nvSpPr>
          <p:spPr bwMode="auto">
            <a:xfrm>
              <a:off x="2036" y="2672"/>
              <a:ext cx="32" cy="36"/>
            </a:xfrm>
            <a:custGeom>
              <a:avLst/>
              <a:gdLst>
                <a:gd name="T0" fmla="*/ 20 w 32"/>
                <a:gd name="T1" fmla="*/ 34 h 36"/>
                <a:gd name="T2" fmla="*/ 14 w 32"/>
                <a:gd name="T3" fmla="*/ 36 h 36"/>
                <a:gd name="T4" fmla="*/ 6 w 32"/>
                <a:gd name="T5" fmla="*/ 36 h 36"/>
                <a:gd name="T6" fmla="*/ 2 w 32"/>
                <a:gd name="T7" fmla="*/ 30 h 36"/>
                <a:gd name="T8" fmla="*/ 2 w 32"/>
                <a:gd name="T9" fmla="*/ 22 h 36"/>
                <a:gd name="T10" fmla="*/ 10 w 32"/>
                <a:gd name="T11" fmla="*/ 16 h 36"/>
                <a:gd name="T12" fmla="*/ 22 w 32"/>
                <a:gd name="T13" fmla="*/ 16 h 36"/>
                <a:gd name="T14" fmla="*/ 22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6 w 32"/>
                <a:gd name="T21" fmla="*/ 6 h 36"/>
                <a:gd name="T22" fmla="*/ 12 w 32"/>
                <a:gd name="T23" fmla="*/ 6 h 36"/>
                <a:gd name="T24" fmla="*/ 6 w 32"/>
                <a:gd name="T25" fmla="*/ 8 h 36"/>
                <a:gd name="T26" fmla="*/ 2 w 32"/>
                <a:gd name="T27" fmla="*/ 4 h 36"/>
                <a:gd name="T28" fmla="*/ 10 w 32"/>
                <a:gd name="T29" fmla="*/ 2 h 36"/>
                <a:gd name="T30" fmla="*/ 16 w 32"/>
                <a:gd name="T31" fmla="*/ 0 h 36"/>
                <a:gd name="T32" fmla="*/ 26 w 32"/>
                <a:gd name="T33" fmla="*/ 4 h 36"/>
                <a:gd name="T34" fmla="*/ 28 w 32"/>
                <a:gd name="T35" fmla="*/ 8 h 36"/>
                <a:gd name="T36" fmla="*/ 28 w 32"/>
                <a:gd name="T37" fmla="*/ 12 h 36"/>
                <a:gd name="T38" fmla="*/ 28 w 32"/>
                <a:gd name="T39" fmla="*/ 28 h 36"/>
                <a:gd name="T40" fmla="*/ 28 w 32"/>
                <a:gd name="T41" fmla="*/ 30 h 36"/>
                <a:gd name="T42" fmla="*/ 28 w 32"/>
                <a:gd name="T43" fmla="*/ 30 h 36"/>
                <a:gd name="T44" fmla="*/ 30 w 32"/>
                <a:gd name="T45" fmla="*/ 32 h 36"/>
                <a:gd name="T46" fmla="*/ 32 w 32"/>
                <a:gd name="T47" fmla="*/ 32 h 36"/>
                <a:gd name="T48" fmla="*/ 32 w 32"/>
                <a:gd name="T49" fmla="*/ 36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2 w 32"/>
                <a:gd name="T57" fmla="*/ 18 h 36"/>
                <a:gd name="T58" fmla="*/ 14 w 32"/>
                <a:gd name="T59" fmla="*/ 20 h 36"/>
                <a:gd name="T60" fmla="*/ 8 w 32"/>
                <a:gd name="T61" fmla="*/ 24 h 36"/>
                <a:gd name="T62" fmla="*/ 6 w 32"/>
                <a:gd name="T63" fmla="*/ 28 h 36"/>
                <a:gd name="T64" fmla="*/ 10 w 32"/>
                <a:gd name="T65" fmla="*/ 32 h 36"/>
                <a:gd name="T66" fmla="*/ 14 w 32"/>
                <a:gd name="T67" fmla="*/ 32 h 36"/>
                <a:gd name="T68" fmla="*/ 20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2" y="30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26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2" y="32"/>
                  </a:lnTo>
                  <a:close/>
                  <a:moveTo>
                    <a:pt x="22" y="28"/>
                  </a:moveTo>
                  <a:lnTo>
                    <a:pt x="22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6" name="Freeform 242"/>
            <p:cNvSpPr>
              <a:spLocks/>
            </p:cNvSpPr>
            <p:nvPr/>
          </p:nvSpPr>
          <p:spPr bwMode="auto">
            <a:xfrm>
              <a:off x="2076" y="267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4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4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4 w 30"/>
                <a:gd name="T33" fmla="*/ 6 h 36"/>
                <a:gd name="T34" fmla="*/ 18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7" name="Freeform 243"/>
            <p:cNvSpPr>
              <a:spLocks/>
            </p:cNvSpPr>
            <p:nvPr/>
          </p:nvSpPr>
          <p:spPr bwMode="auto">
            <a:xfrm>
              <a:off x="2114" y="267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20 w 30"/>
                <a:gd name="T5" fmla="*/ 36 h 36"/>
                <a:gd name="T6" fmla="*/ 14 w 30"/>
                <a:gd name="T7" fmla="*/ 36 h 36"/>
                <a:gd name="T8" fmla="*/ 10 w 30"/>
                <a:gd name="T9" fmla="*/ 34 h 36"/>
                <a:gd name="T10" fmla="*/ 6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6 w 30"/>
                <a:gd name="T19" fmla="*/ 6 h 36"/>
                <a:gd name="T20" fmla="*/ 10 w 30"/>
                <a:gd name="T21" fmla="*/ 4 h 36"/>
                <a:gd name="T22" fmla="*/ 14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30 w 30"/>
                <a:gd name="T29" fmla="*/ 2 h 36"/>
                <a:gd name="T30" fmla="*/ 30 w 30"/>
                <a:gd name="T31" fmla="*/ 8 h 36"/>
                <a:gd name="T32" fmla="*/ 24 w 30"/>
                <a:gd name="T33" fmla="*/ 6 h 36"/>
                <a:gd name="T34" fmla="*/ 20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0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10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2"/>
                  </a:lnTo>
                  <a:lnTo>
                    <a:pt x="30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8" name="Freeform 244"/>
            <p:cNvSpPr>
              <a:spLocks noEditPoints="1"/>
            </p:cNvSpPr>
            <p:nvPr/>
          </p:nvSpPr>
          <p:spPr bwMode="auto">
            <a:xfrm>
              <a:off x="2154" y="2658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39" name="Freeform 245"/>
            <p:cNvSpPr>
              <a:spLocks/>
            </p:cNvSpPr>
            <p:nvPr/>
          </p:nvSpPr>
          <p:spPr bwMode="auto">
            <a:xfrm>
              <a:off x="2198" y="2658"/>
              <a:ext cx="22" cy="58"/>
            </a:xfrm>
            <a:custGeom>
              <a:avLst/>
              <a:gdLst>
                <a:gd name="T0" fmla="*/ 22 w 22"/>
                <a:gd name="T1" fmla="*/ 58 h 58"/>
                <a:gd name="T2" fmla="*/ 16 w 22"/>
                <a:gd name="T3" fmla="*/ 58 h 58"/>
                <a:gd name="T4" fmla="*/ 10 w 22"/>
                <a:gd name="T5" fmla="*/ 54 h 58"/>
                <a:gd name="T6" fmla="*/ 6 w 22"/>
                <a:gd name="T7" fmla="*/ 50 h 58"/>
                <a:gd name="T8" fmla="*/ 2 w 22"/>
                <a:gd name="T9" fmla="*/ 44 h 58"/>
                <a:gd name="T10" fmla="*/ 0 w 22"/>
                <a:gd name="T11" fmla="*/ 36 h 58"/>
                <a:gd name="T12" fmla="*/ 0 w 22"/>
                <a:gd name="T13" fmla="*/ 30 h 58"/>
                <a:gd name="T14" fmla="*/ 0 w 22"/>
                <a:gd name="T15" fmla="*/ 22 h 58"/>
                <a:gd name="T16" fmla="*/ 2 w 22"/>
                <a:gd name="T17" fmla="*/ 16 h 58"/>
                <a:gd name="T18" fmla="*/ 6 w 22"/>
                <a:gd name="T19" fmla="*/ 10 h 58"/>
                <a:gd name="T20" fmla="*/ 10 w 22"/>
                <a:gd name="T21" fmla="*/ 6 h 58"/>
                <a:gd name="T22" fmla="*/ 16 w 22"/>
                <a:gd name="T23" fmla="*/ 2 h 58"/>
                <a:gd name="T24" fmla="*/ 22 w 22"/>
                <a:gd name="T25" fmla="*/ 0 h 58"/>
                <a:gd name="T26" fmla="*/ 22 w 22"/>
                <a:gd name="T27" fmla="*/ 4 h 58"/>
                <a:gd name="T28" fmla="*/ 18 w 22"/>
                <a:gd name="T29" fmla="*/ 6 h 58"/>
                <a:gd name="T30" fmla="*/ 14 w 22"/>
                <a:gd name="T31" fmla="*/ 10 h 58"/>
                <a:gd name="T32" fmla="*/ 10 w 22"/>
                <a:gd name="T33" fmla="*/ 14 h 58"/>
                <a:gd name="T34" fmla="*/ 8 w 22"/>
                <a:gd name="T35" fmla="*/ 18 h 58"/>
                <a:gd name="T36" fmla="*/ 6 w 22"/>
                <a:gd name="T37" fmla="*/ 24 h 58"/>
                <a:gd name="T38" fmla="*/ 6 w 22"/>
                <a:gd name="T39" fmla="*/ 30 h 58"/>
                <a:gd name="T40" fmla="*/ 6 w 22"/>
                <a:gd name="T41" fmla="*/ 36 h 58"/>
                <a:gd name="T42" fmla="*/ 8 w 22"/>
                <a:gd name="T43" fmla="*/ 42 h 58"/>
                <a:gd name="T44" fmla="*/ 10 w 22"/>
                <a:gd name="T45" fmla="*/ 46 h 58"/>
                <a:gd name="T46" fmla="*/ 14 w 22"/>
                <a:gd name="T47" fmla="*/ 50 h 58"/>
                <a:gd name="T48" fmla="*/ 18 w 22"/>
                <a:gd name="T49" fmla="*/ 52 h 58"/>
                <a:gd name="T50" fmla="*/ 22 w 22"/>
                <a:gd name="T51" fmla="*/ 54 h 58"/>
                <a:gd name="T52" fmla="*/ 22 w 22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22" y="58"/>
                  </a:moveTo>
                  <a:lnTo>
                    <a:pt x="16" y="58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2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1" name="Freeform 247"/>
            <p:cNvSpPr>
              <a:spLocks/>
            </p:cNvSpPr>
            <p:nvPr/>
          </p:nvSpPr>
          <p:spPr bwMode="auto">
            <a:xfrm>
              <a:off x="2268" y="2658"/>
              <a:ext cx="24" cy="58"/>
            </a:xfrm>
            <a:custGeom>
              <a:avLst/>
              <a:gdLst>
                <a:gd name="T0" fmla="*/ 0 w 24"/>
                <a:gd name="T1" fmla="*/ 0 h 58"/>
                <a:gd name="T2" fmla="*/ 8 w 24"/>
                <a:gd name="T3" fmla="*/ 2 h 58"/>
                <a:gd name="T4" fmla="*/ 12 w 24"/>
                <a:gd name="T5" fmla="*/ 6 h 58"/>
                <a:gd name="T6" fmla="*/ 18 w 24"/>
                <a:gd name="T7" fmla="*/ 10 h 58"/>
                <a:gd name="T8" fmla="*/ 20 w 24"/>
                <a:gd name="T9" fmla="*/ 16 h 58"/>
                <a:gd name="T10" fmla="*/ 22 w 24"/>
                <a:gd name="T11" fmla="*/ 22 h 58"/>
                <a:gd name="T12" fmla="*/ 24 w 24"/>
                <a:gd name="T13" fmla="*/ 30 h 58"/>
                <a:gd name="T14" fmla="*/ 22 w 24"/>
                <a:gd name="T15" fmla="*/ 36 h 58"/>
                <a:gd name="T16" fmla="*/ 20 w 24"/>
                <a:gd name="T17" fmla="*/ 44 h 58"/>
                <a:gd name="T18" fmla="*/ 18 w 24"/>
                <a:gd name="T19" fmla="*/ 50 h 58"/>
                <a:gd name="T20" fmla="*/ 12 w 24"/>
                <a:gd name="T21" fmla="*/ 54 h 58"/>
                <a:gd name="T22" fmla="*/ 8 w 24"/>
                <a:gd name="T23" fmla="*/ 58 h 58"/>
                <a:gd name="T24" fmla="*/ 0 w 24"/>
                <a:gd name="T25" fmla="*/ 58 h 58"/>
                <a:gd name="T26" fmla="*/ 0 w 24"/>
                <a:gd name="T27" fmla="*/ 54 h 58"/>
                <a:gd name="T28" fmla="*/ 6 w 24"/>
                <a:gd name="T29" fmla="*/ 52 h 58"/>
                <a:gd name="T30" fmla="*/ 10 w 24"/>
                <a:gd name="T31" fmla="*/ 50 h 58"/>
                <a:gd name="T32" fmla="*/ 14 w 24"/>
                <a:gd name="T33" fmla="*/ 46 h 58"/>
                <a:gd name="T34" fmla="*/ 16 w 24"/>
                <a:gd name="T35" fmla="*/ 42 h 58"/>
                <a:gd name="T36" fmla="*/ 18 w 24"/>
                <a:gd name="T37" fmla="*/ 36 h 58"/>
                <a:gd name="T38" fmla="*/ 18 w 24"/>
                <a:gd name="T39" fmla="*/ 30 h 58"/>
                <a:gd name="T40" fmla="*/ 18 w 24"/>
                <a:gd name="T41" fmla="*/ 24 h 58"/>
                <a:gd name="T42" fmla="*/ 16 w 24"/>
                <a:gd name="T43" fmla="*/ 18 h 58"/>
                <a:gd name="T44" fmla="*/ 14 w 24"/>
                <a:gd name="T45" fmla="*/ 14 h 58"/>
                <a:gd name="T46" fmla="*/ 10 w 24"/>
                <a:gd name="T47" fmla="*/ 10 h 58"/>
                <a:gd name="T48" fmla="*/ 6 w 24"/>
                <a:gd name="T49" fmla="*/ 6 h 58"/>
                <a:gd name="T50" fmla="*/ 0 w 24"/>
                <a:gd name="T51" fmla="*/ 4 h 58"/>
                <a:gd name="T52" fmla="*/ 0 w 24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0" y="0"/>
                  </a:moveTo>
                  <a:lnTo>
                    <a:pt x="8" y="2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4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2" name="Rectangle 248"/>
            <p:cNvSpPr>
              <a:spLocks noChangeArrowheads="1"/>
            </p:cNvSpPr>
            <p:nvPr/>
          </p:nvSpPr>
          <p:spPr bwMode="auto">
            <a:xfrm>
              <a:off x="2412" y="2866"/>
              <a:ext cx="534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3" name="Rectangle 249"/>
            <p:cNvSpPr>
              <a:spLocks noChangeArrowheads="1"/>
            </p:cNvSpPr>
            <p:nvPr/>
          </p:nvSpPr>
          <p:spPr bwMode="auto">
            <a:xfrm>
              <a:off x="2412" y="2866"/>
              <a:ext cx="534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4" name="Freeform 250"/>
            <p:cNvSpPr>
              <a:spLocks/>
            </p:cNvSpPr>
            <p:nvPr/>
          </p:nvSpPr>
          <p:spPr bwMode="auto">
            <a:xfrm>
              <a:off x="2456" y="2912"/>
              <a:ext cx="28" cy="46"/>
            </a:xfrm>
            <a:custGeom>
              <a:avLst/>
              <a:gdLst>
                <a:gd name="T0" fmla="*/ 0 w 28"/>
                <a:gd name="T1" fmla="*/ 46 h 46"/>
                <a:gd name="T2" fmla="*/ 0 w 28"/>
                <a:gd name="T3" fmla="*/ 0 h 46"/>
                <a:gd name="T4" fmla="*/ 28 w 28"/>
                <a:gd name="T5" fmla="*/ 0 h 46"/>
                <a:gd name="T6" fmla="*/ 28 w 28"/>
                <a:gd name="T7" fmla="*/ 4 h 46"/>
                <a:gd name="T8" fmla="*/ 6 w 28"/>
                <a:gd name="T9" fmla="*/ 4 h 46"/>
                <a:gd name="T10" fmla="*/ 6 w 28"/>
                <a:gd name="T11" fmla="*/ 22 h 46"/>
                <a:gd name="T12" fmla="*/ 26 w 28"/>
                <a:gd name="T13" fmla="*/ 22 h 46"/>
                <a:gd name="T14" fmla="*/ 26 w 28"/>
                <a:gd name="T15" fmla="*/ 26 h 46"/>
                <a:gd name="T16" fmla="*/ 6 w 28"/>
                <a:gd name="T17" fmla="*/ 26 h 46"/>
                <a:gd name="T18" fmla="*/ 6 w 28"/>
                <a:gd name="T19" fmla="*/ 46 h 46"/>
                <a:gd name="T20" fmla="*/ 0 w 28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6"/>
                <a:gd name="T35" fmla="*/ 28 w 28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6">
                  <a:moveTo>
                    <a:pt x="0" y="46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6" y="4"/>
                  </a:lnTo>
                  <a:lnTo>
                    <a:pt x="6" y="22"/>
                  </a:lnTo>
                  <a:lnTo>
                    <a:pt x="26" y="22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5" name="Freeform 251"/>
            <p:cNvSpPr>
              <a:spLocks noEditPoints="1"/>
            </p:cNvSpPr>
            <p:nvPr/>
          </p:nvSpPr>
          <p:spPr bwMode="auto">
            <a:xfrm>
              <a:off x="2492" y="2908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6" name="Freeform 252"/>
            <p:cNvSpPr>
              <a:spLocks noEditPoints="1"/>
            </p:cNvSpPr>
            <p:nvPr/>
          </p:nvSpPr>
          <p:spPr bwMode="auto">
            <a:xfrm>
              <a:off x="2530" y="2908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6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2 w 30"/>
                <a:gd name="T15" fmla="*/ 18 h 50"/>
                <a:gd name="T16" fmla="*/ 14 w 30"/>
                <a:gd name="T17" fmla="*/ 16 h 50"/>
                <a:gd name="T18" fmla="*/ 18 w 30"/>
                <a:gd name="T19" fmla="*/ 16 h 50"/>
                <a:gd name="T20" fmla="*/ 24 w 30"/>
                <a:gd name="T21" fmla="*/ 16 h 50"/>
                <a:gd name="T22" fmla="*/ 28 w 30"/>
                <a:gd name="T23" fmla="*/ 20 h 50"/>
                <a:gd name="T24" fmla="*/ 30 w 30"/>
                <a:gd name="T25" fmla="*/ 26 h 50"/>
                <a:gd name="T26" fmla="*/ 30 w 30"/>
                <a:gd name="T27" fmla="*/ 32 h 50"/>
                <a:gd name="T28" fmla="*/ 30 w 30"/>
                <a:gd name="T29" fmla="*/ 40 h 50"/>
                <a:gd name="T30" fmla="*/ 26 w 30"/>
                <a:gd name="T31" fmla="*/ 46 h 50"/>
                <a:gd name="T32" fmla="*/ 24 w 30"/>
                <a:gd name="T33" fmla="*/ 48 h 50"/>
                <a:gd name="T34" fmla="*/ 22 w 30"/>
                <a:gd name="T35" fmla="*/ 50 h 50"/>
                <a:gd name="T36" fmla="*/ 20 w 30"/>
                <a:gd name="T37" fmla="*/ 50 h 50"/>
                <a:gd name="T38" fmla="*/ 16 w 30"/>
                <a:gd name="T39" fmla="*/ 50 h 50"/>
                <a:gd name="T40" fmla="*/ 14 w 30"/>
                <a:gd name="T41" fmla="*/ 50 h 50"/>
                <a:gd name="T42" fmla="*/ 12 w 30"/>
                <a:gd name="T43" fmla="*/ 50 h 50"/>
                <a:gd name="T44" fmla="*/ 10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6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2 w 30"/>
                <a:gd name="T59" fmla="*/ 46 h 50"/>
                <a:gd name="T60" fmla="*/ 14 w 30"/>
                <a:gd name="T61" fmla="*/ 46 h 50"/>
                <a:gd name="T62" fmla="*/ 16 w 30"/>
                <a:gd name="T63" fmla="*/ 46 h 50"/>
                <a:gd name="T64" fmla="*/ 18 w 30"/>
                <a:gd name="T65" fmla="*/ 46 h 50"/>
                <a:gd name="T66" fmla="*/ 22 w 30"/>
                <a:gd name="T67" fmla="*/ 44 h 50"/>
                <a:gd name="T68" fmla="*/ 24 w 30"/>
                <a:gd name="T69" fmla="*/ 40 h 50"/>
                <a:gd name="T70" fmla="*/ 24 w 30"/>
                <a:gd name="T71" fmla="*/ 34 h 50"/>
                <a:gd name="T72" fmla="*/ 24 w 30"/>
                <a:gd name="T73" fmla="*/ 28 h 50"/>
                <a:gd name="T74" fmla="*/ 22 w 30"/>
                <a:gd name="T75" fmla="*/ 24 h 50"/>
                <a:gd name="T76" fmla="*/ 20 w 30"/>
                <a:gd name="T77" fmla="*/ 22 h 50"/>
                <a:gd name="T78" fmla="*/ 16 w 30"/>
                <a:gd name="T79" fmla="*/ 22 h 50"/>
                <a:gd name="T80" fmla="*/ 14 w 30"/>
                <a:gd name="T81" fmla="*/ 22 h 50"/>
                <a:gd name="T82" fmla="*/ 12 w 30"/>
                <a:gd name="T83" fmla="*/ 24 h 50"/>
                <a:gd name="T84" fmla="*/ 10 w 30"/>
                <a:gd name="T85" fmla="*/ 26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2" y="18"/>
                  </a:lnTo>
                  <a:lnTo>
                    <a:pt x="14" y="16"/>
                  </a:lnTo>
                  <a:lnTo>
                    <a:pt x="18" y="16"/>
                  </a:lnTo>
                  <a:lnTo>
                    <a:pt x="24" y="16"/>
                  </a:lnTo>
                  <a:lnTo>
                    <a:pt x="28" y="20"/>
                  </a:lnTo>
                  <a:lnTo>
                    <a:pt x="30" y="26"/>
                  </a:lnTo>
                  <a:lnTo>
                    <a:pt x="30" y="32"/>
                  </a:lnTo>
                  <a:lnTo>
                    <a:pt x="30" y="40"/>
                  </a:lnTo>
                  <a:lnTo>
                    <a:pt x="26" y="46"/>
                  </a:lnTo>
                  <a:lnTo>
                    <a:pt x="24" y="48"/>
                  </a:lnTo>
                  <a:lnTo>
                    <a:pt x="22" y="50"/>
                  </a:lnTo>
                  <a:lnTo>
                    <a:pt x="20" y="50"/>
                  </a:lnTo>
                  <a:lnTo>
                    <a:pt x="16" y="50"/>
                  </a:lnTo>
                  <a:lnTo>
                    <a:pt x="14" y="50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18" y="46"/>
                  </a:lnTo>
                  <a:lnTo>
                    <a:pt x="22" y="44"/>
                  </a:lnTo>
                  <a:lnTo>
                    <a:pt x="24" y="40"/>
                  </a:lnTo>
                  <a:lnTo>
                    <a:pt x="24" y="34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6" y="22"/>
                  </a:lnTo>
                  <a:lnTo>
                    <a:pt x="14" y="22"/>
                  </a:lnTo>
                  <a:lnTo>
                    <a:pt x="12" y="24"/>
                  </a:lnTo>
                  <a:lnTo>
                    <a:pt x="10" y="26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7" name="Freeform 253"/>
            <p:cNvSpPr>
              <a:spLocks noEditPoints="1"/>
            </p:cNvSpPr>
            <p:nvPr/>
          </p:nvSpPr>
          <p:spPr bwMode="auto">
            <a:xfrm>
              <a:off x="2568" y="2924"/>
              <a:ext cx="32" cy="34"/>
            </a:xfrm>
            <a:custGeom>
              <a:avLst/>
              <a:gdLst>
                <a:gd name="T0" fmla="*/ 16 w 32"/>
                <a:gd name="T1" fmla="*/ 34 h 34"/>
                <a:gd name="T2" fmla="*/ 10 w 32"/>
                <a:gd name="T3" fmla="*/ 34 h 34"/>
                <a:gd name="T4" fmla="*/ 6 w 32"/>
                <a:gd name="T5" fmla="*/ 32 h 34"/>
                <a:gd name="T6" fmla="*/ 4 w 32"/>
                <a:gd name="T7" fmla="*/ 30 h 34"/>
                <a:gd name="T8" fmla="*/ 0 w 32"/>
                <a:gd name="T9" fmla="*/ 24 h 34"/>
                <a:gd name="T10" fmla="*/ 0 w 32"/>
                <a:gd name="T11" fmla="*/ 18 h 34"/>
                <a:gd name="T12" fmla="*/ 0 w 32"/>
                <a:gd name="T13" fmla="*/ 10 h 34"/>
                <a:gd name="T14" fmla="*/ 4 w 32"/>
                <a:gd name="T15" fmla="*/ 4 h 34"/>
                <a:gd name="T16" fmla="*/ 6 w 32"/>
                <a:gd name="T17" fmla="*/ 2 h 34"/>
                <a:gd name="T18" fmla="*/ 10 w 32"/>
                <a:gd name="T19" fmla="*/ 0 h 34"/>
                <a:gd name="T20" fmla="*/ 16 w 32"/>
                <a:gd name="T21" fmla="*/ 0 h 34"/>
                <a:gd name="T22" fmla="*/ 20 w 32"/>
                <a:gd name="T23" fmla="*/ 0 h 34"/>
                <a:gd name="T24" fmla="*/ 24 w 32"/>
                <a:gd name="T25" fmla="*/ 2 h 34"/>
                <a:gd name="T26" fmla="*/ 28 w 32"/>
                <a:gd name="T27" fmla="*/ 4 h 34"/>
                <a:gd name="T28" fmla="*/ 30 w 32"/>
                <a:gd name="T29" fmla="*/ 10 h 34"/>
                <a:gd name="T30" fmla="*/ 32 w 32"/>
                <a:gd name="T31" fmla="*/ 18 h 34"/>
                <a:gd name="T32" fmla="*/ 30 w 32"/>
                <a:gd name="T33" fmla="*/ 24 h 34"/>
                <a:gd name="T34" fmla="*/ 28 w 32"/>
                <a:gd name="T35" fmla="*/ 30 h 34"/>
                <a:gd name="T36" fmla="*/ 24 w 32"/>
                <a:gd name="T37" fmla="*/ 32 h 34"/>
                <a:gd name="T38" fmla="*/ 20 w 32"/>
                <a:gd name="T39" fmla="*/ 34 h 34"/>
                <a:gd name="T40" fmla="*/ 16 w 32"/>
                <a:gd name="T41" fmla="*/ 34 h 34"/>
                <a:gd name="T42" fmla="*/ 16 w 32"/>
                <a:gd name="T43" fmla="*/ 30 h 34"/>
                <a:gd name="T44" fmla="*/ 20 w 32"/>
                <a:gd name="T45" fmla="*/ 30 h 34"/>
                <a:gd name="T46" fmla="*/ 22 w 32"/>
                <a:gd name="T47" fmla="*/ 26 h 34"/>
                <a:gd name="T48" fmla="*/ 24 w 32"/>
                <a:gd name="T49" fmla="*/ 22 h 34"/>
                <a:gd name="T50" fmla="*/ 26 w 32"/>
                <a:gd name="T51" fmla="*/ 18 h 34"/>
                <a:gd name="T52" fmla="*/ 24 w 32"/>
                <a:gd name="T53" fmla="*/ 12 h 34"/>
                <a:gd name="T54" fmla="*/ 22 w 32"/>
                <a:gd name="T55" fmla="*/ 8 h 34"/>
                <a:gd name="T56" fmla="*/ 20 w 32"/>
                <a:gd name="T57" fmla="*/ 6 h 34"/>
                <a:gd name="T58" fmla="*/ 16 w 32"/>
                <a:gd name="T59" fmla="*/ 4 h 34"/>
                <a:gd name="T60" fmla="*/ 12 w 32"/>
                <a:gd name="T61" fmla="*/ 6 h 34"/>
                <a:gd name="T62" fmla="*/ 8 w 32"/>
                <a:gd name="T63" fmla="*/ 8 h 34"/>
                <a:gd name="T64" fmla="*/ 6 w 32"/>
                <a:gd name="T65" fmla="*/ 12 h 34"/>
                <a:gd name="T66" fmla="*/ 6 w 32"/>
                <a:gd name="T67" fmla="*/ 18 h 34"/>
                <a:gd name="T68" fmla="*/ 6 w 32"/>
                <a:gd name="T69" fmla="*/ 22 h 34"/>
                <a:gd name="T70" fmla="*/ 8 w 32"/>
                <a:gd name="T71" fmla="*/ 26 h 34"/>
                <a:gd name="T72" fmla="*/ 10 w 32"/>
                <a:gd name="T73" fmla="*/ 30 h 34"/>
                <a:gd name="T74" fmla="*/ 16 w 32"/>
                <a:gd name="T75" fmla="*/ 30 h 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4"/>
                <a:gd name="T116" fmla="*/ 32 w 32"/>
                <a:gd name="T117" fmla="*/ 34 h 3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4">
                  <a:moveTo>
                    <a:pt x="16" y="34"/>
                  </a:moveTo>
                  <a:lnTo>
                    <a:pt x="10" y="34"/>
                  </a:lnTo>
                  <a:lnTo>
                    <a:pt x="6" y="32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4"/>
                  </a:lnTo>
                  <a:lnTo>
                    <a:pt x="6" y="2"/>
                  </a:lnTo>
                  <a:lnTo>
                    <a:pt x="10" y="0"/>
                  </a:lnTo>
                  <a:lnTo>
                    <a:pt x="16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8" y="4"/>
                  </a:lnTo>
                  <a:lnTo>
                    <a:pt x="30" y="10"/>
                  </a:lnTo>
                  <a:lnTo>
                    <a:pt x="32" y="18"/>
                  </a:lnTo>
                  <a:lnTo>
                    <a:pt x="30" y="24"/>
                  </a:lnTo>
                  <a:lnTo>
                    <a:pt x="28" y="30"/>
                  </a:lnTo>
                  <a:lnTo>
                    <a:pt x="24" y="32"/>
                  </a:lnTo>
                  <a:lnTo>
                    <a:pt x="20" y="34"/>
                  </a:lnTo>
                  <a:lnTo>
                    <a:pt x="16" y="34"/>
                  </a:lnTo>
                  <a:close/>
                  <a:moveTo>
                    <a:pt x="16" y="30"/>
                  </a:moveTo>
                  <a:lnTo>
                    <a:pt x="20" y="30"/>
                  </a:lnTo>
                  <a:lnTo>
                    <a:pt x="22" y="26"/>
                  </a:lnTo>
                  <a:lnTo>
                    <a:pt x="24" y="22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6" y="4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0" y="30"/>
                  </a:lnTo>
                  <a:lnTo>
                    <a:pt x="16" y="3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8" name="Freeform 254"/>
            <p:cNvSpPr>
              <a:spLocks/>
            </p:cNvSpPr>
            <p:nvPr/>
          </p:nvSpPr>
          <p:spPr bwMode="auto">
            <a:xfrm>
              <a:off x="2608" y="2924"/>
              <a:ext cx="28" cy="34"/>
            </a:xfrm>
            <a:custGeom>
              <a:avLst/>
              <a:gdLst>
                <a:gd name="T0" fmla="*/ 0 w 28"/>
                <a:gd name="T1" fmla="*/ 34 h 34"/>
                <a:gd name="T2" fmla="*/ 0 w 28"/>
                <a:gd name="T3" fmla="*/ 0 h 34"/>
                <a:gd name="T4" fmla="*/ 6 w 28"/>
                <a:gd name="T5" fmla="*/ 0 h 34"/>
                <a:gd name="T6" fmla="*/ 6 w 28"/>
                <a:gd name="T7" fmla="*/ 6 h 34"/>
                <a:gd name="T8" fmla="*/ 6 w 28"/>
                <a:gd name="T9" fmla="*/ 6 h 34"/>
                <a:gd name="T10" fmla="*/ 8 w 28"/>
                <a:gd name="T11" fmla="*/ 4 h 34"/>
                <a:gd name="T12" fmla="*/ 10 w 28"/>
                <a:gd name="T13" fmla="*/ 2 h 34"/>
                <a:gd name="T14" fmla="*/ 14 w 28"/>
                <a:gd name="T15" fmla="*/ 0 h 34"/>
                <a:gd name="T16" fmla="*/ 18 w 28"/>
                <a:gd name="T17" fmla="*/ 0 h 34"/>
                <a:gd name="T18" fmla="*/ 22 w 28"/>
                <a:gd name="T19" fmla="*/ 0 h 34"/>
                <a:gd name="T20" fmla="*/ 26 w 28"/>
                <a:gd name="T21" fmla="*/ 2 h 34"/>
                <a:gd name="T22" fmla="*/ 26 w 28"/>
                <a:gd name="T23" fmla="*/ 4 h 34"/>
                <a:gd name="T24" fmla="*/ 28 w 28"/>
                <a:gd name="T25" fmla="*/ 6 h 34"/>
                <a:gd name="T26" fmla="*/ 28 w 28"/>
                <a:gd name="T27" fmla="*/ 8 h 34"/>
                <a:gd name="T28" fmla="*/ 28 w 28"/>
                <a:gd name="T29" fmla="*/ 12 h 34"/>
                <a:gd name="T30" fmla="*/ 28 w 28"/>
                <a:gd name="T31" fmla="*/ 34 h 34"/>
                <a:gd name="T32" fmla="*/ 22 w 28"/>
                <a:gd name="T33" fmla="*/ 34 h 34"/>
                <a:gd name="T34" fmla="*/ 22 w 28"/>
                <a:gd name="T35" fmla="*/ 12 h 34"/>
                <a:gd name="T36" fmla="*/ 22 w 28"/>
                <a:gd name="T37" fmla="*/ 12 h 34"/>
                <a:gd name="T38" fmla="*/ 22 w 28"/>
                <a:gd name="T39" fmla="*/ 10 h 34"/>
                <a:gd name="T40" fmla="*/ 22 w 28"/>
                <a:gd name="T41" fmla="*/ 8 h 34"/>
                <a:gd name="T42" fmla="*/ 20 w 28"/>
                <a:gd name="T43" fmla="*/ 8 h 34"/>
                <a:gd name="T44" fmla="*/ 20 w 28"/>
                <a:gd name="T45" fmla="*/ 6 h 34"/>
                <a:gd name="T46" fmla="*/ 18 w 28"/>
                <a:gd name="T47" fmla="*/ 6 h 34"/>
                <a:gd name="T48" fmla="*/ 18 w 28"/>
                <a:gd name="T49" fmla="*/ 6 h 34"/>
                <a:gd name="T50" fmla="*/ 16 w 28"/>
                <a:gd name="T51" fmla="*/ 6 h 34"/>
                <a:gd name="T52" fmla="*/ 14 w 28"/>
                <a:gd name="T53" fmla="*/ 6 h 34"/>
                <a:gd name="T54" fmla="*/ 12 w 28"/>
                <a:gd name="T55" fmla="*/ 8 h 34"/>
                <a:gd name="T56" fmla="*/ 8 w 28"/>
                <a:gd name="T57" fmla="*/ 10 h 34"/>
                <a:gd name="T58" fmla="*/ 6 w 28"/>
                <a:gd name="T59" fmla="*/ 12 h 34"/>
                <a:gd name="T60" fmla="*/ 6 w 28"/>
                <a:gd name="T61" fmla="*/ 34 h 34"/>
                <a:gd name="T62" fmla="*/ 0 w 28"/>
                <a:gd name="T63" fmla="*/ 34 h 34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4"/>
                <a:gd name="T98" fmla="*/ 28 w 28"/>
                <a:gd name="T99" fmla="*/ 34 h 34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4">
                  <a:moveTo>
                    <a:pt x="0" y="34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6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6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12"/>
                  </a:lnTo>
                  <a:lnTo>
                    <a:pt x="28" y="34"/>
                  </a:lnTo>
                  <a:lnTo>
                    <a:pt x="22" y="3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2"/>
                  </a:lnTo>
                  <a:lnTo>
                    <a:pt x="6" y="34"/>
                  </a:lnTo>
                  <a:lnTo>
                    <a:pt x="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49" name="Freeform 255"/>
            <p:cNvSpPr>
              <a:spLocks noEditPoints="1"/>
            </p:cNvSpPr>
            <p:nvPr/>
          </p:nvSpPr>
          <p:spPr bwMode="auto">
            <a:xfrm>
              <a:off x="2646" y="2924"/>
              <a:ext cx="32" cy="34"/>
            </a:xfrm>
            <a:custGeom>
              <a:avLst/>
              <a:gdLst>
                <a:gd name="T0" fmla="*/ 18 w 32"/>
                <a:gd name="T1" fmla="*/ 32 h 34"/>
                <a:gd name="T2" fmla="*/ 12 w 32"/>
                <a:gd name="T3" fmla="*/ 34 h 34"/>
                <a:gd name="T4" fmla="*/ 6 w 32"/>
                <a:gd name="T5" fmla="*/ 34 h 34"/>
                <a:gd name="T6" fmla="*/ 0 w 32"/>
                <a:gd name="T7" fmla="*/ 30 h 34"/>
                <a:gd name="T8" fmla="*/ 0 w 32"/>
                <a:gd name="T9" fmla="*/ 22 h 34"/>
                <a:gd name="T10" fmla="*/ 10 w 32"/>
                <a:gd name="T11" fmla="*/ 16 h 34"/>
                <a:gd name="T12" fmla="*/ 20 w 32"/>
                <a:gd name="T13" fmla="*/ 14 h 34"/>
                <a:gd name="T14" fmla="*/ 20 w 32"/>
                <a:gd name="T15" fmla="*/ 10 h 34"/>
                <a:gd name="T16" fmla="*/ 20 w 32"/>
                <a:gd name="T17" fmla="*/ 6 h 34"/>
                <a:gd name="T18" fmla="*/ 18 w 32"/>
                <a:gd name="T19" fmla="*/ 6 h 34"/>
                <a:gd name="T20" fmla="*/ 14 w 32"/>
                <a:gd name="T21" fmla="*/ 4 h 34"/>
                <a:gd name="T22" fmla="*/ 10 w 32"/>
                <a:gd name="T23" fmla="*/ 4 h 34"/>
                <a:gd name="T24" fmla="*/ 6 w 32"/>
                <a:gd name="T25" fmla="*/ 6 h 34"/>
                <a:gd name="T26" fmla="*/ 2 w 32"/>
                <a:gd name="T27" fmla="*/ 2 h 34"/>
                <a:gd name="T28" fmla="*/ 8 w 32"/>
                <a:gd name="T29" fmla="*/ 0 h 34"/>
                <a:gd name="T30" fmla="*/ 14 w 32"/>
                <a:gd name="T31" fmla="*/ 0 h 34"/>
                <a:gd name="T32" fmla="*/ 24 w 32"/>
                <a:gd name="T33" fmla="*/ 2 h 34"/>
                <a:gd name="T34" fmla="*/ 26 w 32"/>
                <a:gd name="T35" fmla="*/ 6 h 34"/>
                <a:gd name="T36" fmla="*/ 26 w 32"/>
                <a:gd name="T37" fmla="*/ 10 h 34"/>
                <a:gd name="T38" fmla="*/ 26 w 32"/>
                <a:gd name="T39" fmla="*/ 26 h 34"/>
                <a:gd name="T40" fmla="*/ 26 w 32"/>
                <a:gd name="T41" fmla="*/ 28 h 34"/>
                <a:gd name="T42" fmla="*/ 28 w 32"/>
                <a:gd name="T43" fmla="*/ 30 h 34"/>
                <a:gd name="T44" fmla="*/ 28 w 32"/>
                <a:gd name="T45" fmla="*/ 30 h 34"/>
                <a:gd name="T46" fmla="*/ 30 w 32"/>
                <a:gd name="T47" fmla="*/ 30 h 34"/>
                <a:gd name="T48" fmla="*/ 32 w 32"/>
                <a:gd name="T49" fmla="*/ 34 h 34"/>
                <a:gd name="T50" fmla="*/ 28 w 32"/>
                <a:gd name="T51" fmla="*/ 34 h 34"/>
                <a:gd name="T52" fmla="*/ 24 w 32"/>
                <a:gd name="T53" fmla="*/ 34 h 34"/>
                <a:gd name="T54" fmla="*/ 22 w 32"/>
                <a:gd name="T55" fmla="*/ 30 h 34"/>
                <a:gd name="T56" fmla="*/ 20 w 32"/>
                <a:gd name="T57" fmla="*/ 18 h 34"/>
                <a:gd name="T58" fmla="*/ 12 w 32"/>
                <a:gd name="T59" fmla="*/ 18 h 34"/>
                <a:gd name="T60" fmla="*/ 6 w 32"/>
                <a:gd name="T61" fmla="*/ 22 h 34"/>
                <a:gd name="T62" fmla="*/ 6 w 32"/>
                <a:gd name="T63" fmla="*/ 26 h 34"/>
                <a:gd name="T64" fmla="*/ 8 w 32"/>
                <a:gd name="T65" fmla="*/ 30 h 34"/>
                <a:gd name="T66" fmla="*/ 14 w 32"/>
                <a:gd name="T67" fmla="*/ 30 h 34"/>
                <a:gd name="T68" fmla="*/ 18 w 32"/>
                <a:gd name="T69" fmla="*/ 28 h 34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4"/>
                <a:gd name="T107" fmla="*/ 32 w 32"/>
                <a:gd name="T108" fmla="*/ 34 h 34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4">
                  <a:moveTo>
                    <a:pt x="22" y="30"/>
                  </a:moveTo>
                  <a:lnTo>
                    <a:pt x="18" y="32"/>
                  </a:lnTo>
                  <a:lnTo>
                    <a:pt x="16" y="34"/>
                  </a:lnTo>
                  <a:lnTo>
                    <a:pt x="12" y="34"/>
                  </a:lnTo>
                  <a:lnTo>
                    <a:pt x="10" y="34"/>
                  </a:lnTo>
                  <a:lnTo>
                    <a:pt x="6" y="34"/>
                  </a:lnTo>
                  <a:lnTo>
                    <a:pt x="2" y="32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6" y="14"/>
                  </a:lnTo>
                  <a:lnTo>
                    <a:pt x="20" y="14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4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2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8" y="0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8" y="30"/>
                  </a:lnTo>
                  <a:lnTo>
                    <a:pt x="30" y="30"/>
                  </a:lnTo>
                  <a:lnTo>
                    <a:pt x="32" y="30"/>
                  </a:lnTo>
                  <a:lnTo>
                    <a:pt x="32" y="34"/>
                  </a:lnTo>
                  <a:lnTo>
                    <a:pt x="30" y="34"/>
                  </a:lnTo>
                  <a:lnTo>
                    <a:pt x="28" y="34"/>
                  </a:lnTo>
                  <a:lnTo>
                    <a:pt x="26" y="34"/>
                  </a:lnTo>
                  <a:lnTo>
                    <a:pt x="24" y="34"/>
                  </a:lnTo>
                  <a:lnTo>
                    <a:pt x="22" y="32"/>
                  </a:lnTo>
                  <a:lnTo>
                    <a:pt x="22" y="30"/>
                  </a:lnTo>
                  <a:close/>
                  <a:moveTo>
                    <a:pt x="20" y="26"/>
                  </a:moveTo>
                  <a:lnTo>
                    <a:pt x="20" y="18"/>
                  </a:lnTo>
                  <a:lnTo>
                    <a:pt x="18" y="18"/>
                  </a:lnTo>
                  <a:lnTo>
                    <a:pt x="12" y="18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6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2" y="30"/>
                  </a:lnTo>
                  <a:lnTo>
                    <a:pt x="14" y="30"/>
                  </a:lnTo>
                  <a:lnTo>
                    <a:pt x="16" y="30"/>
                  </a:lnTo>
                  <a:lnTo>
                    <a:pt x="18" y="28"/>
                  </a:lnTo>
                  <a:lnTo>
                    <a:pt x="20" y="2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0" name="Freeform 256"/>
            <p:cNvSpPr>
              <a:spLocks/>
            </p:cNvSpPr>
            <p:nvPr/>
          </p:nvSpPr>
          <p:spPr bwMode="auto">
            <a:xfrm>
              <a:off x="2686" y="2924"/>
              <a:ext cx="28" cy="34"/>
            </a:xfrm>
            <a:custGeom>
              <a:avLst/>
              <a:gdLst>
                <a:gd name="T0" fmla="*/ 28 w 28"/>
                <a:gd name="T1" fmla="*/ 34 h 34"/>
                <a:gd name="T2" fmla="*/ 24 w 28"/>
                <a:gd name="T3" fmla="*/ 34 h 34"/>
                <a:gd name="T4" fmla="*/ 18 w 28"/>
                <a:gd name="T5" fmla="*/ 34 h 34"/>
                <a:gd name="T6" fmla="*/ 12 w 28"/>
                <a:gd name="T7" fmla="*/ 34 h 34"/>
                <a:gd name="T8" fmla="*/ 8 w 28"/>
                <a:gd name="T9" fmla="*/ 32 h 34"/>
                <a:gd name="T10" fmla="*/ 4 w 28"/>
                <a:gd name="T11" fmla="*/ 30 h 34"/>
                <a:gd name="T12" fmla="*/ 0 w 28"/>
                <a:gd name="T13" fmla="*/ 24 h 34"/>
                <a:gd name="T14" fmla="*/ 0 w 28"/>
                <a:gd name="T15" fmla="*/ 18 h 34"/>
                <a:gd name="T16" fmla="*/ 0 w 28"/>
                <a:gd name="T17" fmla="*/ 10 h 34"/>
                <a:gd name="T18" fmla="*/ 4 w 28"/>
                <a:gd name="T19" fmla="*/ 4 h 34"/>
                <a:gd name="T20" fmla="*/ 8 w 28"/>
                <a:gd name="T21" fmla="*/ 2 h 34"/>
                <a:gd name="T22" fmla="*/ 12 w 28"/>
                <a:gd name="T23" fmla="*/ 0 h 34"/>
                <a:gd name="T24" fmla="*/ 18 w 28"/>
                <a:gd name="T25" fmla="*/ 0 h 34"/>
                <a:gd name="T26" fmla="*/ 22 w 28"/>
                <a:gd name="T27" fmla="*/ 0 h 34"/>
                <a:gd name="T28" fmla="*/ 28 w 28"/>
                <a:gd name="T29" fmla="*/ 2 h 34"/>
                <a:gd name="T30" fmla="*/ 28 w 28"/>
                <a:gd name="T31" fmla="*/ 6 h 34"/>
                <a:gd name="T32" fmla="*/ 22 w 28"/>
                <a:gd name="T33" fmla="*/ 4 h 34"/>
                <a:gd name="T34" fmla="*/ 18 w 28"/>
                <a:gd name="T35" fmla="*/ 4 h 34"/>
                <a:gd name="T36" fmla="*/ 12 w 28"/>
                <a:gd name="T37" fmla="*/ 6 h 34"/>
                <a:gd name="T38" fmla="*/ 8 w 28"/>
                <a:gd name="T39" fmla="*/ 8 h 34"/>
                <a:gd name="T40" fmla="*/ 6 w 28"/>
                <a:gd name="T41" fmla="*/ 12 h 34"/>
                <a:gd name="T42" fmla="*/ 6 w 28"/>
                <a:gd name="T43" fmla="*/ 18 h 34"/>
                <a:gd name="T44" fmla="*/ 6 w 28"/>
                <a:gd name="T45" fmla="*/ 22 h 34"/>
                <a:gd name="T46" fmla="*/ 8 w 28"/>
                <a:gd name="T47" fmla="*/ 26 h 34"/>
                <a:gd name="T48" fmla="*/ 12 w 28"/>
                <a:gd name="T49" fmla="*/ 30 h 34"/>
                <a:gd name="T50" fmla="*/ 18 w 28"/>
                <a:gd name="T51" fmla="*/ 30 h 34"/>
                <a:gd name="T52" fmla="*/ 24 w 28"/>
                <a:gd name="T53" fmla="*/ 30 h 34"/>
                <a:gd name="T54" fmla="*/ 28 w 28"/>
                <a:gd name="T55" fmla="*/ 28 h 34"/>
                <a:gd name="T56" fmla="*/ 28 w 28"/>
                <a:gd name="T57" fmla="*/ 34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4"/>
                <a:gd name="T89" fmla="*/ 28 w 28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4">
                  <a:moveTo>
                    <a:pt x="28" y="34"/>
                  </a:moveTo>
                  <a:lnTo>
                    <a:pt x="24" y="34"/>
                  </a:lnTo>
                  <a:lnTo>
                    <a:pt x="18" y="34"/>
                  </a:lnTo>
                  <a:lnTo>
                    <a:pt x="12" y="34"/>
                  </a:lnTo>
                  <a:lnTo>
                    <a:pt x="8" y="32"/>
                  </a:lnTo>
                  <a:lnTo>
                    <a:pt x="4" y="30"/>
                  </a:lnTo>
                  <a:lnTo>
                    <a:pt x="0" y="24"/>
                  </a:lnTo>
                  <a:lnTo>
                    <a:pt x="0" y="18"/>
                  </a:lnTo>
                  <a:lnTo>
                    <a:pt x="0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8" y="26"/>
                  </a:lnTo>
                  <a:lnTo>
                    <a:pt x="12" y="30"/>
                  </a:lnTo>
                  <a:lnTo>
                    <a:pt x="18" y="30"/>
                  </a:lnTo>
                  <a:lnTo>
                    <a:pt x="24" y="30"/>
                  </a:lnTo>
                  <a:lnTo>
                    <a:pt x="28" y="28"/>
                  </a:lnTo>
                  <a:lnTo>
                    <a:pt x="28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1" name="Freeform 257"/>
            <p:cNvSpPr>
              <a:spLocks/>
            </p:cNvSpPr>
            <p:nvPr/>
          </p:nvSpPr>
          <p:spPr bwMode="auto">
            <a:xfrm>
              <a:off x="2724" y="2924"/>
              <a:ext cx="30" cy="34"/>
            </a:xfrm>
            <a:custGeom>
              <a:avLst/>
              <a:gdLst>
                <a:gd name="T0" fmla="*/ 30 w 30"/>
                <a:gd name="T1" fmla="*/ 34 h 34"/>
                <a:gd name="T2" fmla="*/ 24 w 30"/>
                <a:gd name="T3" fmla="*/ 34 h 34"/>
                <a:gd name="T4" fmla="*/ 18 w 30"/>
                <a:gd name="T5" fmla="*/ 34 h 34"/>
                <a:gd name="T6" fmla="*/ 12 w 30"/>
                <a:gd name="T7" fmla="*/ 34 h 34"/>
                <a:gd name="T8" fmla="*/ 8 w 30"/>
                <a:gd name="T9" fmla="*/ 32 h 34"/>
                <a:gd name="T10" fmla="*/ 4 w 30"/>
                <a:gd name="T11" fmla="*/ 30 h 34"/>
                <a:gd name="T12" fmla="*/ 2 w 30"/>
                <a:gd name="T13" fmla="*/ 24 h 34"/>
                <a:gd name="T14" fmla="*/ 0 w 30"/>
                <a:gd name="T15" fmla="*/ 18 h 34"/>
                <a:gd name="T16" fmla="*/ 2 w 30"/>
                <a:gd name="T17" fmla="*/ 10 h 34"/>
                <a:gd name="T18" fmla="*/ 4 w 30"/>
                <a:gd name="T19" fmla="*/ 4 h 34"/>
                <a:gd name="T20" fmla="*/ 8 w 30"/>
                <a:gd name="T21" fmla="*/ 2 h 34"/>
                <a:gd name="T22" fmla="*/ 12 w 30"/>
                <a:gd name="T23" fmla="*/ 0 h 34"/>
                <a:gd name="T24" fmla="*/ 18 w 30"/>
                <a:gd name="T25" fmla="*/ 0 h 34"/>
                <a:gd name="T26" fmla="*/ 24 w 30"/>
                <a:gd name="T27" fmla="*/ 0 h 34"/>
                <a:gd name="T28" fmla="*/ 28 w 30"/>
                <a:gd name="T29" fmla="*/ 2 h 34"/>
                <a:gd name="T30" fmla="*/ 28 w 30"/>
                <a:gd name="T31" fmla="*/ 6 h 34"/>
                <a:gd name="T32" fmla="*/ 22 w 30"/>
                <a:gd name="T33" fmla="*/ 4 h 34"/>
                <a:gd name="T34" fmla="*/ 18 w 30"/>
                <a:gd name="T35" fmla="*/ 4 h 34"/>
                <a:gd name="T36" fmla="*/ 12 w 30"/>
                <a:gd name="T37" fmla="*/ 6 h 34"/>
                <a:gd name="T38" fmla="*/ 10 w 30"/>
                <a:gd name="T39" fmla="*/ 8 h 34"/>
                <a:gd name="T40" fmla="*/ 6 w 30"/>
                <a:gd name="T41" fmla="*/ 12 h 34"/>
                <a:gd name="T42" fmla="*/ 6 w 30"/>
                <a:gd name="T43" fmla="*/ 18 h 34"/>
                <a:gd name="T44" fmla="*/ 6 w 30"/>
                <a:gd name="T45" fmla="*/ 22 h 34"/>
                <a:gd name="T46" fmla="*/ 10 w 30"/>
                <a:gd name="T47" fmla="*/ 26 h 34"/>
                <a:gd name="T48" fmla="*/ 14 w 30"/>
                <a:gd name="T49" fmla="*/ 30 h 34"/>
                <a:gd name="T50" fmla="*/ 18 w 30"/>
                <a:gd name="T51" fmla="*/ 30 h 34"/>
                <a:gd name="T52" fmla="*/ 24 w 30"/>
                <a:gd name="T53" fmla="*/ 30 h 34"/>
                <a:gd name="T54" fmla="*/ 30 w 30"/>
                <a:gd name="T55" fmla="*/ 28 h 34"/>
                <a:gd name="T56" fmla="*/ 30 w 30"/>
                <a:gd name="T57" fmla="*/ 34 h 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4"/>
                <a:gd name="T89" fmla="*/ 30 w 30"/>
                <a:gd name="T90" fmla="*/ 34 h 3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4">
                  <a:moveTo>
                    <a:pt x="30" y="34"/>
                  </a:moveTo>
                  <a:lnTo>
                    <a:pt x="24" y="34"/>
                  </a:lnTo>
                  <a:lnTo>
                    <a:pt x="18" y="34"/>
                  </a:lnTo>
                  <a:lnTo>
                    <a:pt x="12" y="34"/>
                  </a:lnTo>
                  <a:lnTo>
                    <a:pt x="8" y="32"/>
                  </a:lnTo>
                  <a:lnTo>
                    <a:pt x="4" y="30"/>
                  </a:lnTo>
                  <a:lnTo>
                    <a:pt x="2" y="24"/>
                  </a:lnTo>
                  <a:lnTo>
                    <a:pt x="0" y="18"/>
                  </a:lnTo>
                  <a:lnTo>
                    <a:pt x="2" y="10"/>
                  </a:lnTo>
                  <a:lnTo>
                    <a:pt x="4" y="4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28" y="2"/>
                  </a:lnTo>
                  <a:lnTo>
                    <a:pt x="28" y="6"/>
                  </a:lnTo>
                  <a:lnTo>
                    <a:pt x="22" y="4"/>
                  </a:lnTo>
                  <a:lnTo>
                    <a:pt x="18" y="4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2"/>
                  </a:lnTo>
                  <a:lnTo>
                    <a:pt x="10" y="26"/>
                  </a:lnTo>
                  <a:lnTo>
                    <a:pt x="14" y="30"/>
                  </a:lnTo>
                  <a:lnTo>
                    <a:pt x="18" y="30"/>
                  </a:lnTo>
                  <a:lnTo>
                    <a:pt x="24" y="30"/>
                  </a:lnTo>
                  <a:lnTo>
                    <a:pt x="30" y="28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2" name="Freeform 258"/>
            <p:cNvSpPr>
              <a:spLocks noEditPoints="1"/>
            </p:cNvSpPr>
            <p:nvPr/>
          </p:nvSpPr>
          <p:spPr bwMode="auto">
            <a:xfrm>
              <a:off x="2762" y="2908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3" name="Freeform 259"/>
            <p:cNvSpPr>
              <a:spLocks/>
            </p:cNvSpPr>
            <p:nvPr/>
          </p:nvSpPr>
          <p:spPr bwMode="auto">
            <a:xfrm>
              <a:off x="2806" y="2908"/>
              <a:ext cx="24" cy="60"/>
            </a:xfrm>
            <a:custGeom>
              <a:avLst/>
              <a:gdLst>
                <a:gd name="T0" fmla="*/ 24 w 24"/>
                <a:gd name="T1" fmla="*/ 60 h 60"/>
                <a:gd name="T2" fmla="*/ 16 w 24"/>
                <a:gd name="T3" fmla="*/ 58 h 60"/>
                <a:gd name="T4" fmla="*/ 12 w 24"/>
                <a:gd name="T5" fmla="*/ 54 h 60"/>
                <a:gd name="T6" fmla="*/ 6 w 24"/>
                <a:gd name="T7" fmla="*/ 50 h 60"/>
                <a:gd name="T8" fmla="*/ 4 w 24"/>
                <a:gd name="T9" fmla="*/ 44 h 60"/>
                <a:gd name="T10" fmla="*/ 2 w 24"/>
                <a:gd name="T11" fmla="*/ 38 h 60"/>
                <a:gd name="T12" fmla="*/ 0 w 24"/>
                <a:gd name="T13" fmla="*/ 30 h 60"/>
                <a:gd name="T14" fmla="*/ 2 w 24"/>
                <a:gd name="T15" fmla="*/ 24 h 60"/>
                <a:gd name="T16" fmla="*/ 4 w 24"/>
                <a:gd name="T17" fmla="*/ 16 h 60"/>
                <a:gd name="T18" fmla="*/ 6 w 24"/>
                <a:gd name="T19" fmla="*/ 10 h 60"/>
                <a:gd name="T20" fmla="*/ 12 w 24"/>
                <a:gd name="T21" fmla="*/ 6 h 60"/>
                <a:gd name="T22" fmla="*/ 16 w 24"/>
                <a:gd name="T23" fmla="*/ 2 h 60"/>
                <a:gd name="T24" fmla="*/ 24 w 24"/>
                <a:gd name="T25" fmla="*/ 0 h 60"/>
                <a:gd name="T26" fmla="*/ 24 w 24"/>
                <a:gd name="T27" fmla="*/ 6 h 60"/>
                <a:gd name="T28" fmla="*/ 18 w 24"/>
                <a:gd name="T29" fmla="*/ 8 h 60"/>
                <a:gd name="T30" fmla="*/ 14 w 24"/>
                <a:gd name="T31" fmla="*/ 10 h 60"/>
                <a:gd name="T32" fmla="*/ 10 w 24"/>
                <a:gd name="T33" fmla="*/ 14 h 60"/>
                <a:gd name="T34" fmla="*/ 8 w 24"/>
                <a:gd name="T35" fmla="*/ 18 h 60"/>
                <a:gd name="T36" fmla="*/ 8 w 24"/>
                <a:gd name="T37" fmla="*/ 24 h 60"/>
                <a:gd name="T38" fmla="*/ 6 w 24"/>
                <a:gd name="T39" fmla="*/ 30 h 60"/>
                <a:gd name="T40" fmla="*/ 8 w 24"/>
                <a:gd name="T41" fmla="*/ 36 h 60"/>
                <a:gd name="T42" fmla="*/ 8 w 24"/>
                <a:gd name="T43" fmla="*/ 42 h 60"/>
                <a:gd name="T44" fmla="*/ 10 w 24"/>
                <a:gd name="T45" fmla="*/ 46 h 60"/>
                <a:gd name="T46" fmla="*/ 14 w 24"/>
                <a:gd name="T47" fmla="*/ 50 h 60"/>
                <a:gd name="T48" fmla="*/ 18 w 24"/>
                <a:gd name="T49" fmla="*/ 54 h 60"/>
                <a:gd name="T50" fmla="*/ 24 w 24"/>
                <a:gd name="T51" fmla="*/ 54 h 60"/>
                <a:gd name="T52" fmla="*/ 24 w 24"/>
                <a:gd name="T53" fmla="*/ 60 h 6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60"/>
                <a:gd name="T83" fmla="*/ 24 w 24"/>
                <a:gd name="T84" fmla="*/ 60 h 6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60">
                  <a:moveTo>
                    <a:pt x="24" y="60"/>
                  </a:moveTo>
                  <a:lnTo>
                    <a:pt x="16" y="58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8"/>
                  </a:lnTo>
                  <a:lnTo>
                    <a:pt x="0" y="30"/>
                  </a:lnTo>
                  <a:lnTo>
                    <a:pt x="2" y="24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6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6"/>
                  </a:lnTo>
                  <a:lnTo>
                    <a:pt x="18" y="8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30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4"/>
                  </a:lnTo>
                  <a:lnTo>
                    <a:pt x="24" y="54"/>
                  </a:lnTo>
                  <a:lnTo>
                    <a:pt x="24" y="6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4" name="Freeform 260"/>
            <p:cNvSpPr>
              <a:spLocks/>
            </p:cNvSpPr>
            <p:nvPr/>
          </p:nvSpPr>
          <p:spPr bwMode="auto">
            <a:xfrm>
              <a:off x="2233" y="2665"/>
              <a:ext cx="26" cy="46"/>
            </a:xfrm>
            <a:custGeom>
              <a:avLst/>
              <a:gdLst>
                <a:gd name="T0" fmla="*/ 0 w 26"/>
                <a:gd name="T1" fmla="*/ 46 h 46"/>
                <a:gd name="T2" fmla="*/ 0 w 26"/>
                <a:gd name="T3" fmla="*/ 40 h 46"/>
                <a:gd name="T4" fmla="*/ 4 w 26"/>
                <a:gd name="T5" fmla="*/ 34 h 46"/>
                <a:gd name="T6" fmla="*/ 12 w 26"/>
                <a:gd name="T7" fmla="*/ 26 h 46"/>
                <a:gd name="T8" fmla="*/ 14 w 26"/>
                <a:gd name="T9" fmla="*/ 24 h 46"/>
                <a:gd name="T10" fmla="*/ 20 w 26"/>
                <a:gd name="T11" fmla="*/ 18 h 46"/>
                <a:gd name="T12" fmla="*/ 20 w 26"/>
                <a:gd name="T13" fmla="*/ 12 h 46"/>
                <a:gd name="T14" fmla="*/ 20 w 26"/>
                <a:gd name="T15" fmla="*/ 10 h 46"/>
                <a:gd name="T16" fmla="*/ 18 w 26"/>
                <a:gd name="T17" fmla="*/ 6 h 46"/>
                <a:gd name="T18" fmla="*/ 16 w 26"/>
                <a:gd name="T19" fmla="*/ 4 h 46"/>
                <a:gd name="T20" fmla="*/ 12 w 26"/>
                <a:gd name="T21" fmla="*/ 4 h 46"/>
                <a:gd name="T22" fmla="*/ 10 w 26"/>
                <a:gd name="T23" fmla="*/ 4 h 46"/>
                <a:gd name="T24" fmla="*/ 10 w 26"/>
                <a:gd name="T25" fmla="*/ 4 h 46"/>
                <a:gd name="T26" fmla="*/ 8 w 26"/>
                <a:gd name="T27" fmla="*/ 4 h 46"/>
                <a:gd name="T28" fmla="*/ 6 w 26"/>
                <a:gd name="T29" fmla="*/ 6 h 46"/>
                <a:gd name="T30" fmla="*/ 4 w 26"/>
                <a:gd name="T31" fmla="*/ 6 h 46"/>
                <a:gd name="T32" fmla="*/ 2 w 26"/>
                <a:gd name="T33" fmla="*/ 8 h 46"/>
                <a:gd name="T34" fmla="*/ 2 w 26"/>
                <a:gd name="T35" fmla="*/ 2 h 46"/>
                <a:gd name="T36" fmla="*/ 6 w 26"/>
                <a:gd name="T37" fmla="*/ 0 h 46"/>
                <a:gd name="T38" fmla="*/ 12 w 26"/>
                <a:gd name="T39" fmla="*/ 0 h 46"/>
                <a:gd name="T40" fmla="*/ 16 w 26"/>
                <a:gd name="T41" fmla="*/ 0 h 46"/>
                <a:gd name="T42" fmla="*/ 20 w 26"/>
                <a:gd name="T43" fmla="*/ 2 h 46"/>
                <a:gd name="T44" fmla="*/ 22 w 26"/>
                <a:gd name="T45" fmla="*/ 4 h 46"/>
                <a:gd name="T46" fmla="*/ 24 w 26"/>
                <a:gd name="T47" fmla="*/ 6 h 46"/>
                <a:gd name="T48" fmla="*/ 26 w 26"/>
                <a:gd name="T49" fmla="*/ 8 h 46"/>
                <a:gd name="T50" fmla="*/ 26 w 26"/>
                <a:gd name="T51" fmla="*/ 12 h 46"/>
                <a:gd name="T52" fmla="*/ 26 w 26"/>
                <a:gd name="T53" fmla="*/ 16 h 46"/>
                <a:gd name="T54" fmla="*/ 24 w 26"/>
                <a:gd name="T55" fmla="*/ 18 h 46"/>
                <a:gd name="T56" fmla="*/ 22 w 26"/>
                <a:gd name="T57" fmla="*/ 22 h 46"/>
                <a:gd name="T58" fmla="*/ 18 w 26"/>
                <a:gd name="T59" fmla="*/ 26 h 46"/>
                <a:gd name="T60" fmla="*/ 16 w 26"/>
                <a:gd name="T61" fmla="*/ 28 h 46"/>
                <a:gd name="T62" fmla="*/ 14 w 26"/>
                <a:gd name="T63" fmla="*/ 30 h 46"/>
                <a:gd name="T64" fmla="*/ 12 w 26"/>
                <a:gd name="T65" fmla="*/ 32 h 46"/>
                <a:gd name="T66" fmla="*/ 10 w 26"/>
                <a:gd name="T67" fmla="*/ 34 h 46"/>
                <a:gd name="T68" fmla="*/ 10 w 26"/>
                <a:gd name="T69" fmla="*/ 36 h 46"/>
                <a:gd name="T70" fmla="*/ 8 w 26"/>
                <a:gd name="T71" fmla="*/ 38 h 46"/>
                <a:gd name="T72" fmla="*/ 8 w 26"/>
                <a:gd name="T73" fmla="*/ 40 h 46"/>
                <a:gd name="T74" fmla="*/ 26 w 26"/>
                <a:gd name="T75" fmla="*/ 40 h 46"/>
                <a:gd name="T76" fmla="*/ 26 w 26"/>
                <a:gd name="T77" fmla="*/ 46 h 46"/>
                <a:gd name="T78" fmla="*/ 0 w 26"/>
                <a:gd name="T79" fmla="*/ 46 h 4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6"/>
                <a:gd name="T121" fmla="*/ 0 h 46"/>
                <a:gd name="T122" fmla="*/ 26 w 26"/>
                <a:gd name="T123" fmla="*/ 46 h 4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6" h="46">
                  <a:moveTo>
                    <a:pt x="0" y="46"/>
                  </a:moveTo>
                  <a:lnTo>
                    <a:pt x="0" y="40"/>
                  </a:lnTo>
                  <a:lnTo>
                    <a:pt x="4" y="34"/>
                  </a:lnTo>
                  <a:lnTo>
                    <a:pt x="12" y="26"/>
                  </a:lnTo>
                  <a:lnTo>
                    <a:pt x="14" y="24"/>
                  </a:lnTo>
                  <a:lnTo>
                    <a:pt x="20" y="18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18" y="6"/>
                  </a:lnTo>
                  <a:lnTo>
                    <a:pt x="16" y="4"/>
                  </a:lnTo>
                  <a:lnTo>
                    <a:pt x="12" y="4"/>
                  </a:lnTo>
                  <a:lnTo>
                    <a:pt x="10" y="4"/>
                  </a:lnTo>
                  <a:lnTo>
                    <a:pt x="8" y="4"/>
                  </a:lnTo>
                  <a:lnTo>
                    <a:pt x="6" y="6"/>
                  </a:lnTo>
                  <a:lnTo>
                    <a:pt x="4" y="6"/>
                  </a:lnTo>
                  <a:lnTo>
                    <a:pt x="2" y="8"/>
                  </a:lnTo>
                  <a:lnTo>
                    <a:pt x="2" y="2"/>
                  </a:lnTo>
                  <a:lnTo>
                    <a:pt x="6" y="0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2" y="4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6" y="12"/>
                  </a:lnTo>
                  <a:lnTo>
                    <a:pt x="26" y="16"/>
                  </a:lnTo>
                  <a:lnTo>
                    <a:pt x="24" y="18"/>
                  </a:lnTo>
                  <a:lnTo>
                    <a:pt x="22" y="22"/>
                  </a:lnTo>
                  <a:lnTo>
                    <a:pt x="18" y="26"/>
                  </a:lnTo>
                  <a:lnTo>
                    <a:pt x="16" y="28"/>
                  </a:lnTo>
                  <a:lnTo>
                    <a:pt x="14" y="30"/>
                  </a:lnTo>
                  <a:lnTo>
                    <a:pt x="12" y="32"/>
                  </a:lnTo>
                  <a:lnTo>
                    <a:pt x="10" y="34"/>
                  </a:lnTo>
                  <a:lnTo>
                    <a:pt x="10" y="36"/>
                  </a:lnTo>
                  <a:lnTo>
                    <a:pt x="8" y="38"/>
                  </a:lnTo>
                  <a:lnTo>
                    <a:pt x="8" y="40"/>
                  </a:lnTo>
                  <a:lnTo>
                    <a:pt x="26" y="40"/>
                  </a:lnTo>
                  <a:lnTo>
                    <a:pt x="2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5" name="Freeform 261"/>
            <p:cNvSpPr>
              <a:spLocks/>
            </p:cNvSpPr>
            <p:nvPr/>
          </p:nvSpPr>
          <p:spPr bwMode="auto">
            <a:xfrm>
              <a:off x="2878" y="2908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6 w 22"/>
                <a:gd name="T3" fmla="*/ 2 h 60"/>
                <a:gd name="T4" fmla="*/ 12 w 22"/>
                <a:gd name="T5" fmla="*/ 6 h 60"/>
                <a:gd name="T6" fmla="*/ 16 w 22"/>
                <a:gd name="T7" fmla="*/ 10 h 60"/>
                <a:gd name="T8" fmla="*/ 20 w 22"/>
                <a:gd name="T9" fmla="*/ 16 h 60"/>
                <a:gd name="T10" fmla="*/ 22 w 22"/>
                <a:gd name="T11" fmla="*/ 24 h 60"/>
                <a:gd name="T12" fmla="*/ 22 w 22"/>
                <a:gd name="T13" fmla="*/ 30 h 60"/>
                <a:gd name="T14" fmla="*/ 22 w 22"/>
                <a:gd name="T15" fmla="*/ 38 h 60"/>
                <a:gd name="T16" fmla="*/ 20 w 22"/>
                <a:gd name="T17" fmla="*/ 44 h 60"/>
                <a:gd name="T18" fmla="*/ 16 w 22"/>
                <a:gd name="T19" fmla="*/ 50 h 60"/>
                <a:gd name="T20" fmla="*/ 12 w 22"/>
                <a:gd name="T21" fmla="*/ 54 h 60"/>
                <a:gd name="T22" fmla="*/ 6 w 22"/>
                <a:gd name="T23" fmla="*/ 58 h 60"/>
                <a:gd name="T24" fmla="*/ 0 w 22"/>
                <a:gd name="T25" fmla="*/ 60 h 60"/>
                <a:gd name="T26" fmla="*/ 0 w 22"/>
                <a:gd name="T27" fmla="*/ 54 h 60"/>
                <a:gd name="T28" fmla="*/ 6 w 22"/>
                <a:gd name="T29" fmla="*/ 54 h 60"/>
                <a:gd name="T30" fmla="*/ 10 w 22"/>
                <a:gd name="T31" fmla="*/ 50 h 60"/>
                <a:gd name="T32" fmla="*/ 12 w 22"/>
                <a:gd name="T33" fmla="*/ 46 h 60"/>
                <a:gd name="T34" fmla="*/ 14 w 22"/>
                <a:gd name="T35" fmla="*/ 42 h 60"/>
                <a:gd name="T36" fmla="*/ 16 w 22"/>
                <a:gd name="T37" fmla="*/ 36 h 60"/>
                <a:gd name="T38" fmla="*/ 16 w 22"/>
                <a:gd name="T39" fmla="*/ 30 h 60"/>
                <a:gd name="T40" fmla="*/ 16 w 22"/>
                <a:gd name="T41" fmla="*/ 24 h 60"/>
                <a:gd name="T42" fmla="*/ 14 w 22"/>
                <a:gd name="T43" fmla="*/ 18 h 60"/>
                <a:gd name="T44" fmla="*/ 12 w 22"/>
                <a:gd name="T45" fmla="*/ 14 h 60"/>
                <a:gd name="T46" fmla="*/ 10 w 22"/>
                <a:gd name="T47" fmla="*/ 10 h 60"/>
                <a:gd name="T48" fmla="*/ 6 w 22"/>
                <a:gd name="T49" fmla="*/ 8 h 60"/>
                <a:gd name="T50" fmla="*/ 0 w 22"/>
                <a:gd name="T51" fmla="*/ 6 h 60"/>
                <a:gd name="T52" fmla="*/ 0 w 22"/>
                <a:gd name="T53" fmla="*/ 0 h 6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0"/>
                <a:gd name="T83" fmla="*/ 22 w 22"/>
                <a:gd name="T84" fmla="*/ 60 h 6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0">
                  <a:moveTo>
                    <a:pt x="0" y="0"/>
                  </a:moveTo>
                  <a:lnTo>
                    <a:pt x="6" y="2"/>
                  </a:lnTo>
                  <a:lnTo>
                    <a:pt x="12" y="6"/>
                  </a:lnTo>
                  <a:lnTo>
                    <a:pt x="16" y="10"/>
                  </a:lnTo>
                  <a:lnTo>
                    <a:pt x="20" y="1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22" y="38"/>
                  </a:lnTo>
                  <a:lnTo>
                    <a:pt x="20" y="44"/>
                  </a:lnTo>
                  <a:lnTo>
                    <a:pt x="16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10" y="50"/>
                  </a:lnTo>
                  <a:lnTo>
                    <a:pt x="12" y="46"/>
                  </a:lnTo>
                  <a:lnTo>
                    <a:pt x="14" y="42"/>
                  </a:lnTo>
                  <a:lnTo>
                    <a:pt x="16" y="36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6" name="Rectangle 262"/>
            <p:cNvSpPr>
              <a:spLocks noChangeArrowheads="1"/>
            </p:cNvSpPr>
            <p:nvPr/>
          </p:nvSpPr>
          <p:spPr bwMode="auto">
            <a:xfrm>
              <a:off x="1728" y="3402"/>
              <a:ext cx="540" cy="144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7" name="Rectangle 263"/>
            <p:cNvSpPr>
              <a:spLocks noChangeArrowheads="1"/>
            </p:cNvSpPr>
            <p:nvPr/>
          </p:nvSpPr>
          <p:spPr bwMode="auto">
            <a:xfrm>
              <a:off x="1728" y="3402"/>
              <a:ext cx="540" cy="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8" name="Freeform 264"/>
            <p:cNvSpPr>
              <a:spLocks/>
            </p:cNvSpPr>
            <p:nvPr/>
          </p:nvSpPr>
          <p:spPr bwMode="auto">
            <a:xfrm>
              <a:off x="1774" y="3450"/>
              <a:ext cx="30" cy="46"/>
            </a:xfrm>
            <a:custGeom>
              <a:avLst/>
              <a:gdLst>
                <a:gd name="T0" fmla="*/ 0 w 30"/>
                <a:gd name="T1" fmla="*/ 46 h 46"/>
                <a:gd name="T2" fmla="*/ 0 w 30"/>
                <a:gd name="T3" fmla="*/ 0 h 46"/>
                <a:gd name="T4" fmla="*/ 30 w 30"/>
                <a:gd name="T5" fmla="*/ 0 h 46"/>
                <a:gd name="T6" fmla="*/ 30 w 30"/>
                <a:gd name="T7" fmla="*/ 4 h 46"/>
                <a:gd name="T8" fmla="*/ 6 w 30"/>
                <a:gd name="T9" fmla="*/ 4 h 46"/>
                <a:gd name="T10" fmla="*/ 6 w 30"/>
                <a:gd name="T11" fmla="*/ 20 h 46"/>
                <a:gd name="T12" fmla="*/ 26 w 30"/>
                <a:gd name="T13" fmla="*/ 20 h 46"/>
                <a:gd name="T14" fmla="*/ 26 w 30"/>
                <a:gd name="T15" fmla="*/ 26 h 46"/>
                <a:gd name="T16" fmla="*/ 6 w 30"/>
                <a:gd name="T17" fmla="*/ 26 h 46"/>
                <a:gd name="T18" fmla="*/ 6 w 30"/>
                <a:gd name="T19" fmla="*/ 46 h 46"/>
                <a:gd name="T20" fmla="*/ 0 w 30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6"/>
                <a:gd name="T35" fmla="*/ 30 w 30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6">
                  <a:moveTo>
                    <a:pt x="0" y="4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59" name="Freeform 265"/>
            <p:cNvSpPr>
              <a:spLocks noEditPoints="1"/>
            </p:cNvSpPr>
            <p:nvPr/>
          </p:nvSpPr>
          <p:spPr bwMode="auto">
            <a:xfrm>
              <a:off x="1810" y="3446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0" name="Freeform 266"/>
            <p:cNvSpPr>
              <a:spLocks noEditPoints="1"/>
            </p:cNvSpPr>
            <p:nvPr/>
          </p:nvSpPr>
          <p:spPr bwMode="auto">
            <a:xfrm>
              <a:off x="1850" y="3446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4 w 30"/>
                <a:gd name="T9" fmla="*/ 22 h 50"/>
                <a:gd name="T10" fmla="*/ 6 w 30"/>
                <a:gd name="T11" fmla="*/ 22 h 50"/>
                <a:gd name="T12" fmla="*/ 8 w 30"/>
                <a:gd name="T13" fmla="*/ 18 h 50"/>
                <a:gd name="T14" fmla="*/ 10 w 30"/>
                <a:gd name="T15" fmla="*/ 16 h 50"/>
                <a:gd name="T16" fmla="*/ 14 w 30"/>
                <a:gd name="T17" fmla="*/ 16 h 50"/>
                <a:gd name="T18" fmla="*/ 16 w 30"/>
                <a:gd name="T19" fmla="*/ 14 h 50"/>
                <a:gd name="T20" fmla="*/ 22 w 30"/>
                <a:gd name="T21" fmla="*/ 16 h 50"/>
                <a:gd name="T22" fmla="*/ 26 w 30"/>
                <a:gd name="T23" fmla="*/ 20 h 50"/>
                <a:gd name="T24" fmla="*/ 28 w 30"/>
                <a:gd name="T25" fmla="*/ 24 h 50"/>
                <a:gd name="T26" fmla="*/ 30 w 30"/>
                <a:gd name="T27" fmla="*/ 32 h 50"/>
                <a:gd name="T28" fmla="*/ 28 w 30"/>
                <a:gd name="T29" fmla="*/ 38 h 50"/>
                <a:gd name="T30" fmla="*/ 26 w 30"/>
                <a:gd name="T31" fmla="*/ 44 h 50"/>
                <a:gd name="T32" fmla="*/ 24 w 30"/>
                <a:gd name="T33" fmla="*/ 46 h 50"/>
                <a:gd name="T34" fmla="*/ 20 w 30"/>
                <a:gd name="T35" fmla="*/ 48 h 50"/>
                <a:gd name="T36" fmla="*/ 18 w 30"/>
                <a:gd name="T37" fmla="*/ 50 h 50"/>
                <a:gd name="T38" fmla="*/ 16 w 30"/>
                <a:gd name="T39" fmla="*/ 50 h 50"/>
                <a:gd name="T40" fmla="*/ 12 w 30"/>
                <a:gd name="T41" fmla="*/ 50 h 50"/>
                <a:gd name="T42" fmla="*/ 10 w 30"/>
                <a:gd name="T43" fmla="*/ 50 h 50"/>
                <a:gd name="T44" fmla="*/ 8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4 w 30"/>
                <a:gd name="T51" fmla="*/ 50 h 50"/>
                <a:gd name="T52" fmla="*/ 0 w 30"/>
                <a:gd name="T53" fmla="*/ 50 h 50"/>
                <a:gd name="T54" fmla="*/ 6 w 30"/>
                <a:gd name="T55" fmla="*/ 40 h 50"/>
                <a:gd name="T56" fmla="*/ 8 w 30"/>
                <a:gd name="T57" fmla="*/ 42 h 50"/>
                <a:gd name="T58" fmla="*/ 10 w 30"/>
                <a:gd name="T59" fmla="*/ 44 h 50"/>
                <a:gd name="T60" fmla="*/ 12 w 30"/>
                <a:gd name="T61" fmla="*/ 46 h 50"/>
                <a:gd name="T62" fmla="*/ 14 w 30"/>
                <a:gd name="T63" fmla="*/ 46 h 50"/>
                <a:gd name="T64" fmla="*/ 18 w 30"/>
                <a:gd name="T65" fmla="*/ 44 h 50"/>
                <a:gd name="T66" fmla="*/ 20 w 30"/>
                <a:gd name="T67" fmla="*/ 42 h 50"/>
                <a:gd name="T68" fmla="*/ 22 w 30"/>
                <a:gd name="T69" fmla="*/ 38 h 50"/>
                <a:gd name="T70" fmla="*/ 24 w 30"/>
                <a:gd name="T71" fmla="*/ 32 h 50"/>
                <a:gd name="T72" fmla="*/ 22 w 30"/>
                <a:gd name="T73" fmla="*/ 26 h 50"/>
                <a:gd name="T74" fmla="*/ 22 w 30"/>
                <a:gd name="T75" fmla="*/ 24 h 50"/>
                <a:gd name="T76" fmla="*/ 18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0 w 30"/>
                <a:gd name="T83" fmla="*/ 22 h 50"/>
                <a:gd name="T84" fmla="*/ 8 w 30"/>
                <a:gd name="T85" fmla="*/ 24 h 50"/>
                <a:gd name="T86" fmla="*/ 6 w 30"/>
                <a:gd name="T87" fmla="*/ 26 h 50"/>
                <a:gd name="T88" fmla="*/ 6 w 30"/>
                <a:gd name="T89" fmla="*/ 40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8" y="18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2" y="16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32"/>
                  </a:lnTo>
                  <a:lnTo>
                    <a:pt x="28" y="38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8" y="48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0" y="50"/>
                  </a:lnTo>
                  <a:close/>
                  <a:moveTo>
                    <a:pt x="6" y="40"/>
                  </a:moveTo>
                  <a:lnTo>
                    <a:pt x="8" y="42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2"/>
                  </a:lnTo>
                  <a:lnTo>
                    <a:pt x="22" y="26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1" name="Freeform 267"/>
            <p:cNvSpPr>
              <a:spLocks noEditPoints="1"/>
            </p:cNvSpPr>
            <p:nvPr/>
          </p:nvSpPr>
          <p:spPr bwMode="auto">
            <a:xfrm>
              <a:off x="1886" y="3460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2 w 32"/>
                <a:gd name="T3" fmla="*/ 36 h 36"/>
                <a:gd name="T4" fmla="*/ 8 w 32"/>
                <a:gd name="T5" fmla="*/ 34 h 36"/>
                <a:gd name="T6" fmla="*/ 4 w 32"/>
                <a:gd name="T7" fmla="*/ 32 h 36"/>
                <a:gd name="T8" fmla="*/ 2 w 32"/>
                <a:gd name="T9" fmla="*/ 26 h 36"/>
                <a:gd name="T10" fmla="*/ 0 w 32"/>
                <a:gd name="T11" fmla="*/ 18 h 36"/>
                <a:gd name="T12" fmla="*/ 2 w 32"/>
                <a:gd name="T13" fmla="*/ 12 h 36"/>
                <a:gd name="T14" fmla="*/ 4 w 32"/>
                <a:gd name="T15" fmla="*/ 6 h 36"/>
                <a:gd name="T16" fmla="*/ 8 w 32"/>
                <a:gd name="T17" fmla="*/ 2 h 36"/>
                <a:gd name="T18" fmla="*/ 12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2 h 36"/>
                <a:gd name="T26" fmla="*/ 28 w 32"/>
                <a:gd name="T27" fmla="*/ 6 h 36"/>
                <a:gd name="T28" fmla="*/ 32 w 32"/>
                <a:gd name="T29" fmla="*/ 12 h 36"/>
                <a:gd name="T30" fmla="*/ 32 w 32"/>
                <a:gd name="T31" fmla="*/ 18 h 36"/>
                <a:gd name="T32" fmla="*/ 32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4 w 32"/>
                <a:gd name="T47" fmla="*/ 28 h 36"/>
                <a:gd name="T48" fmla="*/ 26 w 32"/>
                <a:gd name="T49" fmla="*/ 24 h 36"/>
                <a:gd name="T50" fmla="*/ 26 w 32"/>
                <a:gd name="T51" fmla="*/ 18 h 36"/>
                <a:gd name="T52" fmla="*/ 26 w 32"/>
                <a:gd name="T53" fmla="*/ 12 h 36"/>
                <a:gd name="T54" fmla="*/ 24 w 32"/>
                <a:gd name="T55" fmla="*/ 8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8 h 36"/>
                <a:gd name="T64" fmla="*/ 6 w 32"/>
                <a:gd name="T65" fmla="*/ 12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2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6" y="12"/>
                  </a:lnTo>
                  <a:lnTo>
                    <a:pt x="24" y="8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2" name="Freeform 268"/>
            <p:cNvSpPr>
              <a:spLocks/>
            </p:cNvSpPr>
            <p:nvPr/>
          </p:nvSpPr>
          <p:spPr bwMode="auto">
            <a:xfrm>
              <a:off x="1926" y="3460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10 w 28"/>
                <a:gd name="T11" fmla="*/ 4 h 36"/>
                <a:gd name="T12" fmla="*/ 12 w 28"/>
                <a:gd name="T13" fmla="*/ 2 h 36"/>
                <a:gd name="T14" fmla="*/ 16 w 28"/>
                <a:gd name="T15" fmla="*/ 2 h 36"/>
                <a:gd name="T16" fmla="*/ 18 w 28"/>
                <a:gd name="T17" fmla="*/ 0 h 36"/>
                <a:gd name="T18" fmla="*/ 24 w 28"/>
                <a:gd name="T19" fmla="*/ 2 h 36"/>
                <a:gd name="T20" fmla="*/ 26 w 28"/>
                <a:gd name="T21" fmla="*/ 4 h 36"/>
                <a:gd name="T22" fmla="*/ 28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0 h 36"/>
                <a:gd name="T40" fmla="*/ 22 w 28"/>
                <a:gd name="T41" fmla="*/ 10 h 36"/>
                <a:gd name="T42" fmla="*/ 22 w 28"/>
                <a:gd name="T43" fmla="*/ 8 h 36"/>
                <a:gd name="T44" fmla="*/ 20 w 28"/>
                <a:gd name="T45" fmla="*/ 8 h 36"/>
                <a:gd name="T46" fmla="*/ 20 w 28"/>
                <a:gd name="T47" fmla="*/ 8 h 36"/>
                <a:gd name="T48" fmla="*/ 18 w 28"/>
                <a:gd name="T49" fmla="*/ 6 h 36"/>
                <a:gd name="T50" fmla="*/ 18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10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10" y="4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3" name="Freeform 269"/>
            <p:cNvSpPr>
              <a:spLocks noEditPoints="1"/>
            </p:cNvSpPr>
            <p:nvPr/>
          </p:nvSpPr>
          <p:spPr bwMode="auto">
            <a:xfrm>
              <a:off x="1964" y="3460"/>
              <a:ext cx="32" cy="36"/>
            </a:xfrm>
            <a:custGeom>
              <a:avLst/>
              <a:gdLst>
                <a:gd name="T0" fmla="*/ 18 w 32"/>
                <a:gd name="T1" fmla="*/ 34 h 36"/>
                <a:gd name="T2" fmla="*/ 14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2 w 32"/>
                <a:gd name="T9" fmla="*/ 22 h 36"/>
                <a:gd name="T10" fmla="*/ 10 w 32"/>
                <a:gd name="T11" fmla="*/ 16 h 36"/>
                <a:gd name="T12" fmla="*/ 22 w 32"/>
                <a:gd name="T13" fmla="*/ 16 h 36"/>
                <a:gd name="T14" fmla="*/ 22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6 w 32"/>
                <a:gd name="T21" fmla="*/ 6 h 36"/>
                <a:gd name="T22" fmla="*/ 12 w 32"/>
                <a:gd name="T23" fmla="*/ 6 h 36"/>
                <a:gd name="T24" fmla="*/ 6 w 32"/>
                <a:gd name="T25" fmla="*/ 6 h 36"/>
                <a:gd name="T26" fmla="*/ 2 w 32"/>
                <a:gd name="T27" fmla="*/ 4 h 36"/>
                <a:gd name="T28" fmla="*/ 10 w 32"/>
                <a:gd name="T29" fmla="*/ 2 h 36"/>
                <a:gd name="T30" fmla="*/ 16 w 32"/>
                <a:gd name="T31" fmla="*/ 0 h 36"/>
                <a:gd name="T32" fmla="*/ 26 w 32"/>
                <a:gd name="T33" fmla="*/ 4 h 36"/>
                <a:gd name="T34" fmla="*/ 28 w 32"/>
                <a:gd name="T35" fmla="*/ 8 h 36"/>
                <a:gd name="T36" fmla="*/ 28 w 32"/>
                <a:gd name="T37" fmla="*/ 12 h 36"/>
                <a:gd name="T38" fmla="*/ 28 w 32"/>
                <a:gd name="T39" fmla="*/ 28 h 36"/>
                <a:gd name="T40" fmla="*/ 28 w 32"/>
                <a:gd name="T41" fmla="*/ 30 h 36"/>
                <a:gd name="T42" fmla="*/ 28 w 32"/>
                <a:gd name="T43" fmla="*/ 30 h 36"/>
                <a:gd name="T44" fmla="*/ 30 w 32"/>
                <a:gd name="T45" fmla="*/ 32 h 36"/>
                <a:gd name="T46" fmla="*/ 32 w 32"/>
                <a:gd name="T47" fmla="*/ 32 h 36"/>
                <a:gd name="T48" fmla="*/ 32 w 32"/>
                <a:gd name="T49" fmla="*/ 34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2 w 32"/>
                <a:gd name="T57" fmla="*/ 18 h 36"/>
                <a:gd name="T58" fmla="*/ 14 w 32"/>
                <a:gd name="T59" fmla="*/ 20 h 36"/>
                <a:gd name="T60" fmla="*/ 6 w 32"/>
                <a:gd name="T61" fmla="*/ 22 h 36"/>
                <a:gd name="T62" fmla="*/ 6 w 32"/>
                <a:gd name="T63" fmla="*/ 28 h 36"/>
                <a:gd name="T64" fmla="*/ 10 w 32"/>
                <a:gd name="T65" fmla="*/ 30 h 36"/>
                <a:gd name="T66" fmla="*/ 14 w 32"/>
                <a:gd name="T67" fmla="*/ 32 h 36"/>
                <a:gd name="T68" fmla="*/ 20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18" y="34"/>
                  </a:lnTo>
                  <a:lnTo>
                    <a:pt x="16" y="34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2" y="8"/>
                  </a:lnTo>
                  <a:lnTo>
                    <a:pt x="20" y="8"/>
                  </a:lnTo>
                  <a:lnTo>
                    <a:pt x="20" y="6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6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0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26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2" y="32"/>
                  </a:lnTo>
                  <a:close/>
                  <a:moveTo>
                    <a:pt x="22" y="28"/>
                  </a:moveTo>
                  <a:lnTo>
                    <a:pt x="22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6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4" name="Freeform 270"/>
            <p:cNvSpPr>
              <a:spLocks/>
            </p:cNvSpPr>
            <p:nvPr/>
          </p:nvSpPr>
          <p:spPr bwMode="auto">
            <a:xfrm>
              <a:off x="2004" y="3460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2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2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4 w 30"/>
                <a:gd name="T33" fmla="*/ 6 h 36"/>
                <a:gd name="T34" fmla="*/ 18 w 30"/>
                <a:gd name="T35" fmla="*/ 6 h 36"/>
                <a:gd name="T36" fmla="*/ 14 w 30"/>
                <a:gd name="T37" fmla="*/ 6 h 36"/>
                <a:gd name="T38" fmla="*/ 10 w 30"/>
                <a:gd name="T39" fmla="*/ 8 h 36"/>
                <a:gd name="T40" fmla="*/ 6 w 30"/>
                <a:gd name="T41" fmla="*/ 12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0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5" name="Freeform 271"/>
            <p:cNvSpPr>
              <a:spLocks/>
            </p:cNvSpPr>
            <p:nvPr/>
          </p:nvSpPr>
          <p:spPr bwMode="auto">
            <a:xfrm>
              <a:off x="2042" y="3460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20 w 30"/>
                <a:gd name="T5" fmla="*/ 36 h 36"/>
                <a:gd name="T6" fmla="*/ 14 w 30"/>
                <a:gd name="T7" fmla="*/ 36 h 36"/>
                <a:gd name="T8" fmla="*/ 10 w 30"/>
                <a:gd name="T9" fmla="*/ 34 h 36"/>
                <a:gd name="T10" fmla="*/ 6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6 w 30"/>
                <a:gd name="T19" fmla="*/ 6 h 36"/>
                <a:gd name="T20" fmla="*/ 8 w 30"/>
                <a:gd name="T21" fmla="*/ 2 h 36"/>
                <a:gd name="T22" fmla="*/ 14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30 w 30"/>
                <a:gd name="T29" fmla="*/ 2 h 36"/>
                <a:gd name="T30" fmla="*/ 30 w 30"/>
                <a:gd name="T31" fmla="*/ 8 h 36"/>
                <a:gd name="T32" fmla="*/ 24 w 30"/>
                <a:gd name="T33" fmla="*/ 6 h 36"/>
                <a:gd name="T34" fmla="*/ 20 w 30"/>
                <a:gd name="T35" fmla="*/ 6 h 36"/>
                <a:gd name="T36" fmla="*/ 14 w 30"/>
                <a:gd name="T37" fmla="*/ 6 h 36"/>
                <a:gd name="T38" fmla="*/ 10 w 30"/>
                <a:gd name="T39" fmla="*/ 8 h 36"/>
                <a:gd name="T40" fmla="*/ 8 w 30"/>
                <a:gd name="T41" fmla="*/ 12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0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0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8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2"/>
                  </a:lnTo>
                  <a:lnTo>
                    <a:pt x="30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8"/>
                  </a:lnTo>
                  <a:lnTo>
                    <a:pt x="8" y="12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6" name="Freeform 272"/>
            <p:cNvSpPr>
              <a:spLocks noEditPoints="1"/>
            </p:cNvSpPr>
            <p:nvPr/>
          </p:nvSpPr>
          <p:spPr bwMode="auto">
            <a:xfrm>
              <a:off x="2082" y="3446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7" name="Freeform 273"/>
            <p:cNvSpPr>
              <a:spLocks/>
            </p:cNvSpPr>
            <p:nvPr/>
          </p:nvSpPr>
          <p:spPr bwMode="auto">
            <a:xfrm>
              <a:off x="2126" y="3446"/>
              <a:ext cx="22" cy="58"/>
            </a:xfrm>
            <a:custGeom>
              <a:avLst/>
              <a:gdLst>
                <a:gd name="T0" fmla="*/ 22 w 22"/>
                <a:gd name="T1" fmla="*/ 58 h 58"/>
                <a:gd name="T2" fmla="*/ 16 w 22"/>
                <a:gd name="T3" fmla="*/ 58 h 58"/>
                <a:gd name="T4" fmla="*/ 10 w 22"/>
                <a:gd name="T5" fmla="*/ 54 h 58"/>
                <a:gd name="T6" fmla="*/ 6 w 22"/>
                <a:gd name="T7" fmla="*/ 50 h 58"/>
                <a:gd name="T8" fmla="*/ 2 w 22"/>
                <a:gd name="T9" fmla="*/ 44 h 58"/>
                <a:gd name="T10" fmla="*/ 0 w 22"/>
                <a:gd name="T11" fmla="*/ 36 h 58"/>
                <a:gd name="T12" fmla="*/ 0 w 22"/>
                <a:gd name="T13" fmla="*/ 30 h 58"/>
                <a:gd name="T14" fmla="*/ 0 w 22"/>
                <a:gd name="T15" fmla="*/ 22 h 58"/>
                <a:gd name="T16" fmla="*/ 2 w 22"/>
                <a:gd name="T17" fmla="*/ 16 h 58"/>
                <a:gd name="T18" fmla="*/ 6 w 22"/>
                <a:gd name="T19" fmla="*/ 10 h 58"/>
                <a:gd name="T20" fmla="*/ 10 w 22"/>
                <a:gd name="T21" fmla="*/ 4 h 58"/>
                <a:gd name="T22" fmla="*/ 16 w 22"/>
                <a:gd name="T23" fmla="*/ 2 h 58"/>
                <a:gd name="T24" fmla="*/ 22 w 22"/>
                <a:gd name="T25" fmla="*/ 0 h 58"/>
                <a:gd name="T26" fmla="*/ 22 w 22"/>
                <a:gd name="T27" fmla="*/ 4 h 58"/>
                <a:gd name="T28" fmla="*/ 18 w 22"/>
                <a:gd name="T29" fmla="*/ 6 h 58"/>
                <a:gd name="T30" fmla="*/ 12 w 22"/>
                <a:gd name="T31" fmla="*/ 8 h 58"/>
                <a:gd name="T32" fmla="*/ 10 w 22"/>
                <a:gd name="T33" fmla="*/ 12 h 58"/>
                <a:gd name="T34" fmla="*/ 8 w 22"/>
                <a:gd name="T35" fmla="*/ 18 h 58"/>
                <a:gd name="T36" fmla="*/ 6 w 22"/>
                <a:gd name="T37" fmla="*/ 24 h 58"/>
                <a:gd name="T38" fmla="*/ 6 w 22"/>
                <a:gd name="T39" fmla="*/ 30 h 58"/>
                <a:gd name="T40" fmla="*/ 6 w 22"/>
                <a:gd name="T41" fmla="*/ 36 h 58"/>
                <a:gd name="T42" fmla="*/ 8 w 22"/>
                <a:gd name="T43" fmla="*/ 42 h 58"/>
                <a:gd name="T44" fmla="*/ 10 w 22"/>
                <a:gd name="T45" fmla="*/ 46 h 58"/>
                <a:gd name="T46" fmla="*/ 12 w 22"/>
                <a:gd name="T47" fmla="*/ 50 h 58"/>
                <a:gd name="T48" fmla="*/ 18 w 22"/>
                <a:gd name="T49" fmla="*/ 52 h 58"/>
                <a:gd name="T50" fmla="*/ 22 w 22"/>
                <a:gd name="T51" fmla="*/ 54 h 58"/>
                <a:gd name="T52" fmla="*/ 22 w 22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22" y="58"/>
                  </a:moveTo>
                  <a:lnTo>
                    <a:pt x="16" y="58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4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2" y="8"/>
                  </a:lnTo>
                  <a:lnTo>
                    <a:pt x="10" y="12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2" y="50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2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69" name="Freeform 275"/>
            <p:cNvSpPr>
              <a:spLocks/>
            </p:cNvSpPr>
            <p:nvPr/>
          </p:nvSpPr>
          <p:spPr bwMode="auto">
            <a:xfrm>
              <a:off x="2196" y="3446"/>
              <a:ext cx="24" cy="58"/>
            </a:xfrm>
            <a:custGeom>
              <a:avLst/>
              <a:gdLst>
                <a:gd name="T0" fmla="*/ 0 w 24"/>
                <a:gd name="T1" fmla="*/ 0 h 58"/>
                <a:gd name="T2" fmla="*/ 8 w 24"/>
                <a:gd name="T3" fmla="*/ 2 h 58"/>
                <a:gd name="T4" fmla="*/ 12 w 24"/>
                <a:gd name="T5" fmla="*/ 4 h 58"/>
                <a:gd name="T6" fmla="*/ 18 w 24"/>
                <a:gd name="T7" fmla="*/ 10 h 58"/>
                <a:gd name="T8" fmla="*/ 20 w 24"/>
                <a:gd name="T9" fmla="*/ 16 h 58"/>
                <a:gd name="T10" fmla="*/ 22 w 24"/>
                <a:gd name="T11" fmla="*/ 22 h 58"/>
                <a:gd name="T12" fmla="*/ 24 w 24"/>
                <a:gd name="T13" fmla="*/ 30 h 58"/>
                <a:gd name="T14" fmla="*/ 22 w 24"/>
                <a:gd name="T15" fmla="*/ 36 h 58"/>
                <a:gd name="T16" fmla="*/ 20 w 24"/>
                <a:gd name="T17" fmla="*/ 44 h 58"/>
                <a:gd name="T18" fmla="*/ 18 w 24"/>
                <a:gd name="T19" fmla="*/ 50 h 58"/>
                <a:gd name="T20" fmla="*/ 12 w 24"/>
                <a:gd name="T21" fmla="*/ 54 h 58"/>
                <a:gd name="T22" fmla="*/ 8 w 24"/>
                <a:gd name="T23" fmla="*/ 58 h 58"/>
                <a:gd name="T24" fmla="*/ 0 w 24"/>
                <a:gd name="T25" fmla="*/ 58 h 58"/>
                <a:gd name="T26" fmla="*/ 0 w 24"/>
                <a:gd name="T27" fmla="*/ 54 h 58"/>
                <a:gd name="T28" fmla="*/ 6 w 24"/>
                <a:gd name="T29" fmla="*/ 52 h 58"/>
                <a:gd name="T30" fmla="*/ 10 w 24"/>
                <a:gd name="T31" fmla="*/ 50 h 58"/>
                <a:gd name="T32" fmla="*/ 14 w 24"/>
                <a:gd name="T33" fmla="*/ 46 h 58"/>
                <a:gd name="T34" fmla="*/ 16 w 24"/>
                <a:gd name="T35" fmla="*/ 42 h 58"/>
                <a:gd name="T36" fmla="*/ 18 w 24"/>
                <a:gd name="T37" fmla="*/ 36 h 58"/>
                <a:gd name="T38" fmla="*/ 18 w 24"/>
                <a:gd name="T39" fmla="*/ 30 h 58"/>
                <a:gd name="T40" fmla="*/ 18 w 24"/>
                <a:gd name="T41" fmla="*/ 24 h 58"/>
                <a:gd name="T42" fmla="*/ 16 w 24"/>
                <a:gd name="T43" fmla="*/ 18 h 58"/>
                <a:gd name="T44" fmla="*/ 14 w 24"/>
                <a:gd name="T45" fmla="*/ 12 h 58"/>
                <a:gd name="T46" fmla="*/ 10 w 24"/>
                <a:gd name="T47" fmla="*/ 8 h 58"/>
                <a:gd name="T48" fmla="*/ 6 w 24"/>
                <a:gd name="T49" fmla="*/ 6 h 58"/>
                <a:gd name="T50" fmla="*/ 0 w 24"/>
                <a:gd name="T51" fmla="*/ 4 h 58"/>
                <a:gd name="T52" fmla="*/ 0 w 24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0" y="0"/>
                  </a:moveTo>
                  <a:lnTo>
                    <a:pt x="8" y="2"/>
                  </a:lnTo>
                  <a:lnTo>
                    <a:pt x="12" y="4"/>
                  </a:lnTo>
                  <a:lnTo>
                    <a:pt x="18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4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14" y="12"/>
                  </a:lnTo>
                  <a:lnTo>
                    <a:pt x="10" y="8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0" name="Rectangle 276"/>
            <p:cNvSpPr>
              <a:spLocks noChangeArrowheads="1"/>
            </p:cNvSpPr>
            <p:nvPr/>
          </p:nvSpPr>
          <p:spPr bwMode="auto">
            <a:xfrm>
              <a:off x="2412" y="3402"/>
              <a:ext cx="534" cy="144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1" name="Rectangle 277"/>
            <p:cNvSpPr>
              <a:spLocks noChangeArrowheads="1"/>
            </p:cNvSpPr>
            <p:nvPr/>
          </p:nvSpPr>
          <p:spPr bwMode="auto">
            <a:xfrm>
              <a:off x="2412" y="3402"/>
              <a:ext cx="534" cy="144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2" name="Freeform 278"/>
            <p:cNvSpPr>
              <a:spLocks/>
            </p:cNvSpPr>
            <p:nvPr/>
          </p:nvSpPr>
          <p:spPr bwMode="auto">
            <a:xfrm>
              <a:off x="2456" y="3450"/>
              <a:ext cx="28" cy="46"/>
            </a:xfrm>
            <a:custGeom>
              <a:avLst/>
              <a:gdLst>
                <a:gd name="T0" fmla="*/ 0 w 28"/>
                <a:gd name="T1" fmla="*/ 46 h 46"/>
                <a:gd name="T2" fmla="*/ 0 w 28"/>
                <a:gd name="T3" fmla="*/ 0 h 46"/>
                <a:gd name="T4" fmla="*/ 28 w 28"/>
                <a:gd name="T5" fmla="*/ 0 h 46"/>
                <a:gd name="T6" fmla="*/ 28 w 28"/>
                <a:gd name="T7" fmla="*/ 4 h 46"/>
                <a:gd name="T8" fmla="*/ 6 w 28"/>
                <a:gd name="T9" fmla="*/ 4 h 46"/>
                <a:gd name="T10" fmla="*/ 6 w 28"/>
                <a:gd name="T11" fmla="*/ 20 h 46"/>
                <a:gd name="T12" fmla="*/ 26 w 28"/>
                <a:gd name="T13" fmla="*/ 20 h 46"/>
                <a:gd name="T14" fmla="*/ 26 w 28"/>
                <a:gd name="T15" fmla="*/ 26 h 46"/>
                <a:gd name="T16" fmla="*/ 6 w 28"/>
                <a:gd name="T17" fmla="*/ 26 h 46"/>
                <a:gd name="T18" fmla="*/ 6 w 28"/>
                <a:gd name="T19" fmla="*/ 46 h 46"/>
                <a:gd name="T20" fmla="*/ 0 w 28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8"/>
                <a:gd name="T34" fmla="*/ 0 h 46"/>
                <a:gd name="T35" fmla="*/ 28 w 28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8" h="46">
                  <a:moveTo>
                    <a:pt x="0" y="46"/>
                  </a:moveTo>
                  <a:lnTo>
                    <a:pt x="0" y="0"/>
                  </a:lnTo>
                  <a:lnTo>
                    <a:pt x="28" y="0"/>
                  </a:lnTo>
                  <a:lnTo>
                    <a:pt x="28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3" name="Freeform 279"/>
            <p:cNvSpPr>
              <a:spLocks noEditPoints="1"/>
            </p:cNvSpPr>
            <p:nvPr/>
          </p:nvSpPr>
          <p:spPr bwMode="auto">
            <a:xfrm>
              <a:off x="2492" y="3446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4" name="Freeform 280"/>
            <p:cNvSpPr>
              <a:spLocks noEditPoints="1"/>
            </p:cNvSpPr>
            <p:nvPr/>
          </p:nvSpPr>
          <p:spPr bwMode="auto">
            <a:xfrm>
              <a:off x="2530" y="3446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6 w 30"/>
                <a:gd name="T9" fmla="*/ 22 h 50"/>
                <a:gd name="T10" fmla="*/ 6 w 30"/>
                <a:gd name="T11" fmla="*/ 22 h 50"/>
                <a:gd name="T12" fmla="*/ 8 w 30"/>
                <a:gd name="T13" fmla="*/ 18 h 50"/>
                <a:gd name="T14" fmla="*/ 12 w 30"/>
                <a:gd name="T15" fmla="*/ 16 h 50"/>
                <a:gd name="T16" fmla="*/ 14 w 30"/>
                <a:gd name="T17" fmla="*/ 16 h 50"/>
                <a:gd name="T18" fmla="*/ 18 w 30"/>
                <a:gd name="T19" fmla="*/ 14 h 50"/>
                <a:gd name="T20" fmla="*/ 24 w 30"/>
                <a:gd name="T21" fmla="*/ 16 h 50"/>
                <a:gd name="T22" fmla="*/ 28 w 30"/>
                <a:gd name="T23" fmla="*/ 20 h 50"/>
                <a:gd name="T24" fmla="*/ 30 w 30"/>
                <a:gd name="T25" fmla="*/ 24 h 50"/>
                <a:gd name="T26" fmla="*/ 30 w 30"/>
                <a:gd name="T27" fmla="*/ 32 h 50"/>
                <a:gd name="T28" fmla="*/ 30 w 30"/>
                <a:gd name="T29" fmla="*/ 38 h 50"/>
                <a:gd name="T30" fmla="*/ 26 w 30"/>
                <a:gd name="T31" fmla="*/ 44 h 50"/>
                <a:gd name="T32" fmla="*/ 24 w 30"/>
                <a:gd name="T33" fmla="*/ 46 h 50"/>
                <a:gd name="T34" fmla="*/ 22 w 30"/>
                <a:gd name="T35" fmla="*/ 48 h 50"/>
                <a:gd name="T36" fmla="*/ 20 w 30"/>
                <a:gd name="T37" fmla="*/ 50 h 50"/>
                <a:gd name="T38" fmla="*/ 16 w 30"/>
                <a:gd name="T39" fmla="*/ 50 h 50"/>
                <a:gd name="T40" fmla="*/ 14 w 30"/>
                <a:gd name="T41" fmla="*/ 50 h 50"/>
                <a:gd name="T42" fmla="*/ 12 w 30"/>
                <a:gd name="T43" fmla="*/ 50 h 50"/>
                <a:gd name="T44" fmla="*/ 10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6 w 30"/>
                <a:gd name="T51" fmla="*/ 50 h 50"/>
                <a:gd name="T52" fmla="*/ 0 w 30"/>
                <a:gd name="T53" fmla="*/ 50 h 50"/>
                <a:gd name="T54" fmla="*/ 6 w 30"/>
                <a:gd name="T55" fmla="*/ 40 h 50"/>
                <a:gd name="T56" fmla="*/ 8 w 30"/>
                <a:gd name="T57" fmla="*/ 42 h 50"/>
                <a:gd name="T58" fmla="*/ 12 w 30"/>
                <a:gd name="T59" fmla="*/ 44 h 50"/>
                <a:gd name="T60" fmla="*/ 14 w 30"/>
                <a:gd name="T61" fmla="*/ 46 h 50"/>
                <a:gd name="T62" fmla="*/ 16 w 30"/>
                <a:gd name="T63" fmla="*/ 46 h 50"/>
                <a:gd name="T64" fmla="*/ 18 w 30"/>
                <a:gd name="T65" fmla="*/ 44 h 50"/>
                <a:gd name="T66" fmla="*/ 22 w 30"/>
                <a:gd name="T67" fmla="*/ 42 h 50"/>
                <a:gd name="T68" fmla="*/ 24 w 30"/>
                <a:gd name="T69" fmla="*/ 38 h 50"/>
                <a:gd name="T70" fmla="*/ 24 w 30"/>
                <a:gd name="T71" fmla="*/ 32 h 50"/>
                <a:gd name="T72" fmla="*/ 24 w 30"/>
                <a:gd name="T73" fmla="*/ 26 h 50"/>
                <a:gd name="T74" fmla="*/ 22 w 30"/>
                <a:gd name="T75" fmla="*/ 24 h 50"/>
                <a:gd name="T76" fmla="*/ 20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2 w 30"/>
                <a:gd name="T83" fmla="*/ 22 h 50"/>
                <a:gd name="T84" fmla="*/ 10 w 30"/>
                <a:gd name="T85" fmla="*/ 24 h 50"/>
                <a:gd name="T86" fmla="*/ 6 w 30"/>
                <a:gd name="T87" fmla="*/ 26 h 50"/>
                <a:gd name="T88" fmla="*/ 6 w 30"/>
                <a:gd name="T89" fmla="*/ 40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6" y="22"/>
                  </a:lnTo>
                  <a:lnTo>
                    <a:pt x="8" y="18"/>
                  </a:lnTo>
                  <a:lnTo>
                    <a:pt x="12" y="16"/>
                  </a:lnTo>
                  <a:lnTo>
                    <a:pt x="14" y="16"/>
                  </a:lnTo>
                  <a:lnTo>
                    <a:pt x="18" y="14"/>
                  </a:lnTo>
                  <a:lnTo>
                    <a:pt x="24" y="16"/>
                  </a:lnTo>
                  <a:lnTo>
                    <a:pt x="28" y="20"/>
                  </a:lnTo>
                  <a:lnTo>
                    <a:pt x="30" y="24"/>
                  </a:lnTo>
                  <a:lnTo>
                    <a:pt x="30" y="32"/>
                  </a:lnTo>
                  <a:lnTo>
                    <a:pt x="30" y="38"/>
                  </a:lnTo>
                  <a:lnTo>
                    <a:pt x="26" y="44"/>
                  </a:lnTo>
                  <a:lnTo>
                    <a:pt x="24" y="46"/>
                  </a:lnTo>
                  <a:lnTo>
                    <a:pt x="22" y="48"/>
                  </a:lnTo>
                  <a:lnTo>
                    <a:pt x="20" y="50"/>
                  </a:lnTo>
                  <a:lnTo>
                    <a:pt x="16" y="50"/>
                  </a:lnTo>
                  <a:lnTo>
                    <a:pt x="14" y="50"/>
                  </a:lnTo>
                  <a:lnTo>
                    <a:pt x="12" y="50"/>
                  </a:lnTo>
                  <a:lnTo>
                    <a:pt x="10" y="48"/>
                  </a:lnTo>
                  <a:lnTo>
                    <a:pt x="6" y="46"/>
                  </a:lnTo>
                  <a:lnTo>
                    <a:pt x="6" y="50"/>
                  </a:lnTo>
                  <a:lnTo>
                    <a:pt x="0" y="50"/>
                  </a:lnTo>
                  <a:close/>
                  <a:moveTo>
                    <a:pt x="6" y="40"/>
                  </a:moveTo>
                  <a:lnTo>
                    <a:pt x="8" y="42"/>
                  </a:lnTo>
                  <a:lnTo>
                    <a:pt x="12" y="44"/>
                  </a:lnTo>
                  <a:lnTo>
                    <a:pt x="14" y="46"/>
                  </a:lnTo>
                  <a:lnTo>
                    <a:pt x="16" y="46"/>
                  </a:lnTo>
                  <a:lnTo>
                    <a:pt x="18" y="44"/>
                  </a:lnTo>
                  <a:lnTo>
                    <a:pt x="22" y="42"/>
                  </a:lnTo>
                  <a:lnTo>
                    <a:pt x="24" y="38"/>
                  </a:lnTo>
                  <a:lnTo>
                    <a:pt x="24" y="32"/>
                  </a:lnTo>
                  <a:lnTo>
                    <a:pt x="24" y="26"/>
                  </a:lnTo>
                  <a:lnTo>
                    <a:pt x="22" y="24"/>
                  </a:lnTo>
                  <a:lnTo>
                    <a:pt x="20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2" y="22"/>
                  </a:lnTo>
                  <a:lnTo>
                    <a:pt x="10" y="24"/>
                  </a:lnTo>
                  <a:lnTo>
                    <a:pt x="6" y="26"/>
                  </a:lnTo>
                  <a:lnTo>
                    <a:pt x="6" y="4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5" name="Freeform 281"/>
            <p:cNvSpPr>
              <a:spLocks noEditPoints="1"/>
            </p:cNvSpPr>
            <p:nvPr/>
          </p:nvSpPr>
          <p:spPr bwMode="auto">
            <a:xfrm>
              <a:off x="2568" y="3460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0 w 32"/>
                <a:gd name="T3" fmla="*/ 36 h 36"/>
                <a:gd name="T4" fmla="*/ 6 w 32"/>
                <a:gd name="T5" fmla="*/ 34 h 36"/>
                <a:gd name="T6" fmla="*/ 4 w 32"/>
                <a:gd name="T7" fmla="*/ 32 h 36"/>
                <a:gd name="T8" fmla="*/ 0 w 32"/>
                <a:gd name="T9" fmla="*/ 26 h 36"/>
                <a:gd name="T10" fmla="*/ 0 w 32"/>
                <a:gd name="T11" fmla="*/ 18 h 36"/>
                <a:gd name="T12" fmla="*/ 0 w 32"/>
                <a:gd name="T13" fmla="*/ 12 h 36"/>
                <a:gd name="T14" fmla="*/ 4 w 32"/>
                <a:gd name="T15" fmla="*/ 6 h 36"/>
                <a:gd name="T16" fmla="*/ 6 w 32"/>
                <a:gd name="T17" fmla="*/ 2 h 36"/>
                <a:gd name="T18" fmla="*/ 10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2 h 36"/>
                <a:gd name="T26" fmla="*/ 28 w 32"/>
                <a:gd name="T27" fmla="*/ 6 h 36"/>
                <a:gd name="T28" fmla="*/ 30 w 32"/>
                <a:gd name="T29" fmla="*/ 12 h 36"/>
                <a:gd name="T30" fmla="*/ 32 w 32"/>
                <a:gd name="T31" fmla="*/ 18 h 36"/>
                <a:gd name="T32" fmla="*/ 30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2 w 32"/>
                <a:gd name="T47" fmla="*/ 28 h 36"/>
                <a:gd name="T48" fmla="*/ 24 w 32"/>
                <a:gd name="T49" fmla="*/ 24 h 36"/>
                <a:gd name="T50" fmla="*/ 26 w 32"/>
                <a:gd name="T51" fmla="*/ 18 h 36"/>
                <a:gd name="T52" fmla="*/ 24 w 32"/>
                <a:gd name="T53" fmla="*/ 12 h 36"/>
                <a:gd name="T54" fmla="*/ 22 w 32"/>
                <a:gd name="T55" fmla="*/ 8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8 h 36"/>
                <a:gd name="T64" fmla="*/ 6 w 32"/>
                <a:gd name="T65" fmla="*/ 12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0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0" y="36"/>
                  </a:lnTo>
                  <a:lnTo>
                    <a:pt x="6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2"/>
                  </a:lnTo>
                  <a:lnTo>
                    <a:pt x="28" y="6"/>
                  </a:lnTo>
                  <a:lnTo>
                    <a:pt x="30" y="12"/>
                  </a:lnTo>
                  <a:lnTo>
                    <a:pt x="32" y="18"/>
                  </a:lnTo>
                  <a:lnTo>
                    <a:pt x="30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2" y="28"/>
                  </a:lnTo>
                  <a:lnTo>
                    <a:pt x="24" y="24"/>
                  </a:lnTo>
                  <a:lnTo>
                    <a:pt x="26" y="18"/>
                  </a:lnTo>
                  <a:lnTo>
                    <a:pt x="24" y="12"/>
                  </a:lnTo>
                  <a:lnTo>
                    <a:pt x="22" y="8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6" name="Freeform 282"/>
            <p:cNvSpPr>
              <a:spLocks/>
            </p:cNvSpPr>
            <p:nvPr/>
          </p:nvSpPr>
          <p:spPr bwMode="auto">
            <a:xfrm>
              <a:off x="2608" y="3460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8 w 28"/>
                <a:gd name="T11" fmla="*/ 4 h 36"/>
                <a:gd name="T12" fmla="*/ 10 w 28"/>
                <a:gd name="T13" fmla="*/ 2 h 36"/>
                <a:gd name="T14" fmla="*/ 14 w 28"/>
                <a:gd name="T15" fmla="*/ 2 h 36"/>
                <a:gd name="T16" fmla="*/ 18 w 28"/>
                <a:gd name="T17" fmla="*/ 0 h 36"/>
                <a:gd name="T18" fmla="*/ 22 w 28"/>
                <a:gd name="T19" fmla="*/ 2 h 36"/>
                <a:gd name="T20" fmla="*/ 26 w 28"/>
                <a:gd name="T21" fmla="*/ 4 h 36"/>
                <a:gd name="T22" fmla="*/ 26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0 h 36"/>
                <a:gd name="T40" fmla="*/ 22 w 28"/>
                <a:gd name="T41" fmla="*/ 10 h 36"/>
                <a:gd name="T42" fmla="*/ 20 w 28"/>
                <a:gd name="T43" fmla="*/ 8 h 36"/>
                <a:gd name="T44" fmla="*/ 20 w 28"/>
                <a:gd name="T45" fmla="*/ 8 h 36"/>
                <a:gd name="T46" fmla="*/ 18 w 28"/>
                <a:gd name="T47" fmla="*/ 8 h 36"/>
                <a:gd name="T48" fmla="*/ 18 w 28"/>
                <a:gd name="T49" fmla="*/ 6 h 36"/>
                <a:gd name="T50" fmla="*/ 16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8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8" y="4"/>
                  </a:lnTo>
                  <a:lnTo>
                    <a:pt x="10" y="2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7" name="Freeform 283"/>
            <p:cNvSpPr>
              <a:spLocks noEditPoints="1"/>
            </p:cNvSpPr>
            <p:nvPr/>
          </p:nvSpPr>
          <p:spPr bwMode="auto">
            <a:xfrm>
              <a:off x="2646" y="3460"/>
              <a:ext cx="32" cy="36"/>
            </a:xfrm>
            <a:custGeom>
              <a:avLst/>
              <a:gdLst>
                <a:gd name="T0" fmla="*/ 18 w 32"/>
                <a:gd name="T1" fmla="*/ 34 h 36"/>
                <a:gd name="T2" fmla="*/ 12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0 w 32"/>
                <a:gd name="T9" fmla="*/ 22 h 36"/>
                <a:gd name="T10" fmla="*/ 10 w 32"/>
                <a:gd name="T11" fmla="*/ 16 h 36"/>
                <a:gd name="T12" fmla="*/ 20 w 32"/>
                <a:gd name="T13" fmla="*/ 16 h 36"/>
                <a:gd name="T14" fmla="*/ 20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4 w 32"/>
                <a:gd name="T21" fmla="*/ 6 h 36"/>
                <a:gd name="T22" fmla="*/ 10 w 32"/>
                <a:gd name="T23" fmla="*/ 6 h 36"/>
                <a:gd name="T24" fmla="*/ 6 w 32"/>
                <a:gd name="T25" fmla="*/ 6 h 36"/>
                <a:gd name="T26" fmla="*/ 2 w 32"/>
                <a:gd name="T27" fmla="*/ 4 h 36"/>
                <a:gd name="T28" fmla="*/ 8 w 32"/>
                <a:gd name="T29" fmla="*/ 2 h 36"/>
                <a:gd name="T30" fmla="*/ 14 w 32"/>
                <a:gd name="T31" fmla="*/ 0 h 36"/>
                <a:gd name="T32" fmla="*/ 24 w 32"/>
                <a:gd name="T33" fmla="*/ 4 h 36"/>
                <a:gd name="T34" fmla="*/ 26 w 32"/>
                <a:gd name="T35" fmla="*/ 8 h 36"/>
                <a:gd name="T36" fmla="*/ 26 w 32"/>
                <a:gd name="T37" fmla="*/ 12 h 36"/>
                <a:gd name="T38" fmla="*/ 26 w 32"/>
                <a:gd name="T39" fmla="*/ 28 h 36"/>
                <a:gd name="T40" fmla="*/ 26 w 32"/>
                <a:gd name="T41" fmla="*/ 30 h 36"/>
                <a:gd name="T42" fmla="*/ 28 w 32"/>
                <a:gd name="T43" fmla="*/ 30 h 36"/>
                <a:gd name="T44" fmla="*/ 28 w 32"/>
                <a:gd name="T45" fmla="*/ 32 h 36"/>
                <a:gd name="T46" fmla="*/ 30 w 32"/>
                <a:gd name="T47" fmla="*/ 32 h 36"/>
                <a:gd name="T48" fmla="*/ 32 w 32"/>
                <a:gd name="T49" fmla="*/ 34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0 w 32"/>
                <a:gd name="T57" fmla="*/ 18 h 36"/>
                <a:gd name="T58" fmla="*/ 12 w 32"/>
                <a:gd name="T59" fmla="*/ 20 h 36"/>
                <a:gd name="T60" fmla="*/ 6 w 32"/>
                <a:gd name="T61" fmla="*/ 22 h 36"/>
                <a:gd name="T62" fmla="*/ 6 w 32"/>
                <a:gd name="T63" fmla="*/ 28 h 36"/>
                <a:gd name="T64" fmla="*/ 8 w 32"/>
                <a:gd name="T65" fmla="*/ 30 h 36"/>
                <a:gd name="T66" fmla="*/ 14 w 32"/>
                <a:gd name="T67" fmla="*/ 32 h 36"/>
                <a:gd name="T68" fmla="*/ 18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18" y="34"/>
                  </a:lnTo>
                  <a:lnTo>
                    <a:pt x="16" y="34"/>
                  </a:lnTo>
                  <a:lnTo>
                    <a:pt x="12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2" y="34"/>
                  </a:lnTo>
                  <a:lnTo>
                    <a:pt x="0" y="30"/>
                  </a:lnTo>
                  <a:lnTo>
                    <a:pt x="0" y="26"/>
                  </a:lnTo>
                  <a:lnTo>
                    <a:pt x="0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6" y="16"/>
                  </a:lnTo>
                  <a:lnTo>
                    <a:pt x="20" y="16"/>
                  </a:lnTo>
                  <a:lnTo>
                    <a:pt x="20" y="12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8" y="2"/>
                  </a:lnTo>
                  <a:lnTo>
                    <a:pt x="12" y="0"/>
                  </a:lnTo>
                  <a:lnTo>
                    <a:pt x="14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6" y="6"/>
                  </a:lnTo>
                  <a:lnTo>
                    <a:pt x="26" y="8"/>
                  </a:lnTo>
                  <a:lnTo>
                    <a:pt x="26" y="10"/>
                  </a:lnTo>
                  <a:lnTo>
                    <a:pt x="26" y="12"/>
                  </a:lnTo>
                  <a:lnTo>
                    <a:pt x="26" y="26"/>
                  </a:lnTo>
                  <a:lnTo>
                    <a:pt x="26" y="28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28" y="32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4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2" y="34"/>
                  </a:lnTo>
                  <a:lnTo>
                    <a:pt x="22" y="32"/>
                  </a:lnTo>
                  <a:close/>
                  <a:moveTo>
                    <a:pt x="20" y="28"/>
                  </a:moveTo>
                  <a:lnTo>
                    <a:pt x="20" y="18"/>
                  </a:lnTo>
                  <a:lnTo>
                    <a:pt x="18" y="18"/>
                  </a:lnTo>
                  <a:lnTo>
                    <a:pt x="12" y="20"/>
                  </a:lnTo>
                  <a:lnTo>
                    <a:pt x="8" y="20"/>
                  </a:lnTo>
                  <a:lnTo>
                    <a:pt x="6" y="22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6" y="30"/>
                  </a:lnTo>
                  <a:lnTo>
                    <a:pt x="8" y="30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18" y="30"/>
                  </a:lnTo>
                  <a:lnTo>
                    <a:pt x="20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8" name="Freeform 284"/>
            <p:cNvSpPr>
              <a:spLocks/>
            </p:cNvSpPr>
            <p:nvPr/>
          </p:nvSpPr>
          <p:spPr bwMode="auto">
            <a:xfrm>
              <a:off x="2686" y="3460"/>
              <a:ext cx="28" cy="36"/>
            </a:xfrm>
            <a:custGeom>
              <a:avLst/>
              <a:gdLst>
                <a:gd name="T0" fmla="*/ 28 w 28"/>
                <a:gd name="T1" fmla="*/ 34 h 36"/>
                <a:gd name="T2" fmla="*/ 24 w 28"/>
                <a:gd name="T3" fmla="*/ 36 h 36"/>
                <a:gd name="T4" fmla="*/ 18 w 28"/>
                <a:gd name="T5" fmla="*/ 36 h 36"/>
                <a:gd name="T6" fmla="*/ 12 w 28"/>
                <a:gd name="T7" fmla="*/ 36 h 36"/>
                <a:gd name="T8" fmla="*/ 8 w 28"/>
                <a:gd name="T9" fmla="*/ 34 h 36"/>
                <a:gd name="T10" fmla="*/ 4 w 28"/>
                <a:gd name="T11" fmla="*/ 32 h 36"/>
                <a:gd name="T12" fmla="*/ 0 w 28"/>
                <a:gd name="T13" fmla="*/ 26 h 36"/>
                <a:gd name="T14" fmla="*/ 0 w 28"/>
                <a:gd name="T15" fmla="*/ 18 h 36"/>
                <a:gd name="T16" fmla="*/ 0 w 28"/>
                <a:gd name="T17" fmla="*/ 12 h 36"/>
                <a:gd name="T18" fmla="*/ 4 w 28"/>
                <a:gd name="T19" fmla="*/ 6 h 36"/>
                <a:gd name="T20" fmla="*/ 8 w 28"/>
                <a:gd name="T21" fmla="*/ 2 h 36"/>
                <a:gd name="T22" fmla="*/ 12 w 28"/>
                <a:gd name="T23" fmla="*/ 2 h 36"/>
                <a:gd name="T24" fmla="*/ 18 w 28"/>
                <a:gd name="T25" fmla="*/ 0 h 36"/>
                <a:gd name="T26" fmla="*/ 22 w 28"/>
                <a:gd name="T27" fmla="*/ 2 h 36"/>
                <a:gd name="T28" fmla="*/ 28 w 28"/>
                <a:gd name="T29" fmla="*/ 2 h 36"/>
                <a:gd name="T30" fmla="*/ 28 w 28"/>
                <a:gd name="T31" fmla="*/ 8 h 36"/>
                <a:gd name="T32" fmla="*/ 22 w 28"/>
                <a:gd name="T33" fmla="*/ 6 h 36"/>
                <a:gd name="T34" fmla="*/ 18 w 28"/>
                <a:gd name="T35" fmla="*/ 6 h 36"/>
                <a:gd name="T36" fmla="*/ 12 w 28"/>
                <a:gd name="T37" fmla="*/ 6 h 36"/>
                <a:gd name="T38" fmla="*/ 8 w 28"/>
                <a:gd name="T39" fmla="*/ 8 h 36"/>
                <a:gd name="T40" fmla="*/ 6 w 28"/>
                <a:gd name="T41" fmla="*/ 12 h 36"/>
                <a:gd name="T42" fmla="*/ 6 w 28"/>
                <a:gd name="T43" fmla="*/ 18 h 36"/>
                <a:gd name="T44" fmla="*/ 6 w 28"/>
                <a:gd name="T45" fmla="*/ 24 h 36"/>
                <a:gd name="T46" fmla="*/ 8 w 28"/>
                <a:gd name="T47" fmla="*/ 28 h 36"/>
                <a:gd name="T48" fmla="*/ 12 w 28"/>
                <a:gd name="T49" fmla="*/ 30 h 36"/>
                <a:gd name="T50" fmla="*/ 18 w 28"/>
                <a:gd name="T51" fmla="*/ 32 h 36"/>
                <a:gd name="T52" fmla="*/ 24 w 28"/>
                <a:gd name="T53" fmla="*/ 30 h 36"/>
                <a:gd name="T54" fmla="*/ 28 w 28"/>
                <a:gd name="T55" fmla="*/ 30 h 36"/>
                <a:gd name="T56" fmla="*/ 28 w 28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"/>
                <a:gd name="T88" fmla="*/ 0 h 36"/>
                <a:gd name="T89" fmla="*/ 28 w 28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" h="36">
                  <a:moveTo>
                    <a:pt x="28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0" y="2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2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8" y="32"/>
                  </a:lnTo>
                  <a:lnTo>
                    <a:pt x="24" y="30"/>
                  </a:lnTo>
                  <a:lnTo>
                    <a:pt x="28" y="30"/>
                  </a:lnTo>
                  <a:lnTo>
                    <a:pt x="28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79" name="Freeform 285"/>
            <p:cNvSpPr>
              <a:spLocks/>
            </p:cNvSpPr>
            <p:nvPr/>
          </p:nvSpPr>
          <p:spPr bwMode="auto">
            <a:xfrm>
              <a:off x="2724" y="3460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2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2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2 w 30"/>
                <a:gd name="T33" fmla="*/ 6 h 36"/>
                <a:gd name="T34" fmla="*/ 18 w 30"/>
                <a:gd name="T35" fmla="*/ 6 h 36"/>
                <a:gd name="T36" fmla="*/ 12 w 30"/>
                <a:gd name="T37" fmla="*/ 6 h 36"/>
                <a:gd name="T38" fmla="*/ 10 w 30"/>
                <a:gd name="T39" fmla="*/ 8 h 36"/>
                <a:gd name="T40" fmla="*/ 6 w 30"/>
                <a:gd name="T41" fmla="*/ 12 h 36"/>
                <a:gd name="T42" fmla="*/ 6 w 30"/>
                <a:gd name="T43" fmla="*/ 18 h 36"/>
                <a:gd name="T44" fmla="*/ 6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18 w 30"/>
                <a:gd name="T51" fmla="*/ 32 h 36"/>
                <a:gd name="T52" fmla="*/ 24 w 30"/>
                <a:gd name="T53" fmla="*/ 30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2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2" y="6"/>
                  </a:lnTo>
                  <a:lnTo>
                    <a:pt x="10" y="8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18" y="32"/>
                  </a:lnTo>
                  <a:lnTo>
                    <a:pt x="24" y="30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0" name="Freeform 286"/>
            <p:cNvSpPr>
              <a:spLocks noEditPoints="1"/>
            </p:cNvSpPr>
            <p:nvPr/>
          </p:nvSpPr>
          <p:spPr bwMode="auto">
            <a:xfrm>
              <a:off x="2762" y="3446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1" name="Freeform 287"/>
            <p:cNvSpPr>
              <a:spLocks/>
            </p:cNvSpPr>
            <p:nvPr/>
          </p:nvSpPr>
          <p:spPr bwMode="auto">
            <a:xfrm>
              <a:off x="2806" y="3446"/>
              <a:ext cx="24" cy="58"/>
            </a:xfrm>
            <a:custGeom>
              <a:avLst/>
              <a:gdLst>
                <a:gd name="T0" fmla="*/ 24 w 24"/>
                <a:gd name="T1" fmla="*/ 58 h 58"/>
                <a:gd name="T2" fmla="*/ 16 w 24"/>
                <a:gd name="T3" fmla="*/ 58 h 58"/>
                <a:gd name="T4" fmla="*/ 12 w 24"/>
                <a:gd name="T5" fmla="*/ 54 h 58"/>
                <a:gd name="T6" fmla="*/ 6 w 24"/>
                <a:gd name="T7" fmla="*/ 50 h 58"/>
                <a:gd name="T8" fmla="*/ 4 w 24"/>
                <a:gd name="T9" fmla="*/ 44 h 58"/>
                <a:gd name="T10" fmla="*/ 2 w 24"/>
                <a:gd name="T11" fmla="*/ 36 h 58"/>
                <a:gd name="T12" fmla="*/ 0 w 24"/>
                <a:gd name="T13" fmla="*/ 30 h 58"/>
                <a:gd name="T14" fmla="*/ 2 w 24"/>
                <a:gd name="T15" fmla="*/ 22 h 58"/>
                <a:gd name="T16" fmla="*/ 4 w 24"/>
                <a:gd name="T17" fmla="*/ 16 h 58"/>
                <a:gd name="T18" fmla="*/ 6 w 24"/>
                <a:gd name="T19" fmla="*/ 10 h 58"/>
                <a:gd name="T20" fmla="*/ 12 w 24"/>
                <a:gd name="T21" fmla="*/ 4 h 58"/>
                <a:gd name="T22" fmla="*/ 16 w 24"/>
                <a:gd name="T23" fmla="*/ 2 h 58"/>
                <a:gd name="T24" fmla="*/ 24 w 24"/>
                <a:gd name="T25" fmla="*/ 0 h 58"/>
                <a:gd name="T26" fmla="*/ 24 w 24"/>
                <a:gd name="T27" fmla="*/ 4 h 58"/>
                <a:gd name="T28" fmla="*/ 18 w 24"/>
                <a:gd name="T29" fmla="*/ 6 h 58"/>
                <a:gd name="T30" fmla="*/ 14 w 24"/>
                <a:gd name="T31" fmla="*/ 8 h 58"/>
                <a:gd name="T32" fmla="*/ 10 w 24"/>
                <a:gd name="T33" fmla="*/ 12 h 58"/>
                <a:gd name="T34" fmla="*/ 8 w 24"/>
                <a:gd name="T35" fmla="*/ 18 h 58"/>
                <a:gd name="T36" fmla="*/ 8 w 24"/>
                <a:gd name="T37" fmla="*/ 24 h 58"/>
                <a:gd name="T38" fmla="*/ 6 w 24"/>
                <a:gd name="T39" fmla="*/ 30 h 58"/>
                <a:gd name="T40" fmla="*/ 8 w 24"/>
                <a:gd name="T41" fmla="*/ 36 h 58"/>
                <a:gd name="T42" fmla="*/ 8 w 24"/>
                <a:gd name="T43" fmla="*/ 42 h 58"/>
                <a:gd name="T44" fmla="*/ 10 w 24"/>
                <a:gd name="T45" fmla="*/ 46 h 58"/>
                <a:gd name="T46" fmla="*/ 14 w 24"/>
                <a:gd name="T47" fmla="*/ 50 h 58"/>
                <a:gd name="T48" fmla="*/ 18 w 24"/>
                <a:gd name="T49" fmla="*/ 52 h 58"/>
                <a:gd name="T50" fmla="*/ 24 w 24"/>
                <a:gd name="T51" fmla="*/ 54 h 58"/>
                <a:gd name="T52" fmla="*/ 24 w 24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24" y="58"/>
                  </a:moveTo>
                  <a:lnTo>
                    <a:pt x="16" y="58"/>
                  </a:lnTo>
                  <a:lnTo>
                    <a:pt x="12" y="54"/>
                  </a:lnTo>
                  <a:lnTo>
                    <a:pt x="6" y="50"/>
                  </a:lnTo>
                  <a:lnTo>
                    <a:pt x="4" y="44"/>
                  </a:lnTo>
                  <a:lnTo>
                    <a:pt x="2" y="36"/>
                  </a:lnTo>
                  <a:lnTo>
                    <a:pt x="0" y="30"/>
                  </a:lnTo>
                  <a:lnTo>
                    <a:pt x="2" y="22"/>
                  </a:lnTo>
                  <a:lnTo>
                    <a:pt x="4" y="16"/>
                  </a:lnTo>
                  <a:lnTo>
                    <a:pt x="6" y="10"/>
                  </a:lnTo>
                  <a:lnTo>
                    <a:pt x="12" y="4"/>
                  </a:lnTo>
                  <a:lnTo>
                    <a:pt x="16" y="2"/>
                  </a:lnTo>
                  <a:lnTo>
                    <a:pt x="24" y="0"/>
                  </a:lnTo>
                  <a:lnTo>
                    <a:pt x="24" y="4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0" y="12"/>
                  </a:lnTo>
                  <a:lnTo>
                    <a:pt x="8" y="18"/>
                  </a:lnTo>
                  <a:lnTo>
                    <a:pt x="8" y="24"/>
                  </a:lnTo>
                  <a:lnTo>
                    <a:pt x="6" y="30"/>
                  </a:lnTo>
                  <a:lnTo>
                    <a:pt x="8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4" y="54"/>
                  </a:lnTo>
                  <a:lnTo>
                    <a:pt x="24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2" name="Freeform 288"/>
            <p:cNvSpPr>
              <a:spLocks/>
            </p:cNvSpPr>
            <p:nvPr/>
          </p:nvSpPr>
          <p:spPr bwMode="auto">
            <a:xfrm>
              <a:off x="2840" y="2911"/>
              <a:ext cx="32" cy="48"/>
            </a:xfrm>
            <a:custGeom>
              <a:avLst/>
              <a:gdLst>
                <a:gd name="T0" fmla="*/ 0 w 32"/>
                <a:gd name="T1" fmla="*/ 48 h 48"/>
                <a:gd name="T2" fmla="*/ 0 w 32"/>
                <a:gd name="T3" fmla="*/ 42 h 48"/>
                <a:gd name="T4" fmla="*/ 14 w 32"/>
                <a:gd name="T5" fmla="*/ 42 h 48"/>
                <a:gd name="T6" fmla="*/ 14 w 32"/>
                <a:gd name="T7" fmla="*/ 8 h 48"/>
                <a:gd name="T8" fmla="*/ 0 w 32"/>
                <a:gd name="T9" fmla="*/ 10 h 48"/>
                <a:gd name="T10" fmla="*/ 0 w 32"/>
                <a:gd name="T11" fmla="*/ 6 h 48"/>
                <a:gd name="T12" fmla="*/ 20 w 32"/>
                <a:gd name="T13" fmla="*/ 0 h 48"/>
                <a:gd name="T14" fmla="*/ 20 w 32"/>
                <a:gd name="T15" fmla="*/ 42 h 48"/>
                <a:gd name="T16" fmla="*/ 32 w 32"/>
                <a:gd name="T17" fmla="*/ 42 h 48"/>
                <a:gd name="T18" fmla="*/ 32 w 32"/>
                <a:gd name="T19" fmla="*/ 48 h 48"/>
                <a:gd name="T20" fmla="*/ 0 w 32"/>
                <a:gd name="T21" fmla="*/ 48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48"/>
                <a:gd name="T35" fmla="*/ 32 w 32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48">
                  <a:moveTo>
                    <a:pt x="0" y="48"/>
                  </a:moveTo>
                  <a:lnTo>
                    <a:pt x="0" y="42"/>
                  </a:lnTo>
                  <a:lnTo>
                    <a:pt x="14" y="42"/>
                  </a:lnTo>
                  <a:lnTo>
                    <a:pt x="14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42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3" name="Freeform 289"/>
            <p:cNvSpPr>
              <a:spLocks/>
            </p:cNvSpPr>
            <p:nvPr/>
          </p:nvSpPr>
          <p:spPr bwMode="auto">
            <a:xfrm>
              <a:off x="2878" y="3446"/>
              <a:ext cx="22" cy="58"/>
            </a:xfrm>
            <a:custGeom>
              <a:avLst/>
              <a:gdLst>
                <a:gd name="T0" fmla="*/ 0 w 22"/>
                <a:gd name="T1" fmla="*/ 0 h 58"/>
                <a:gd name="T2" fmla="*/ 6 w 22"/>
                <a:gd name="T3" fmla="*/ 2 h 58"/>
                <a:gd name="T4" fmla="*/ 12 w 22"/>
                <a:gd name="T5" fmla="*/ 4 h 58"/>
                <a:gd name="T6" fmla="*/ 16 w 22"/>
                <a:gd name="T7" fmla="*/ 10 h 58"/>
                <a:gd name="T8" fmla="*/ 20 w 22"/>
                <a:gd name="T9" fmla="*/ 16 h 58"/>
                <a:gd name="T10" fmla="*/ 22 w 22"/>
                <a:gd name="T11" fmla="*/ 22 h 58"/>
                <a:gd name="T12" fmla="*/ 22 w 22"/>
                <a:gd name="T13" fmla="*/ 30 h 58"/>
                <a:gd name="T14" fmla="*/ 22 w 22"/>
                <a:gd name="T15" fmla="*/ 36 h 58"/>
                <a:gd name="T16" fmla="*/ 20 w 22"/>
                <a:gd name="T17" fmla="*/ 44 h 58"/>
                <a:gd name="T18" fmla="*/ 16 w 22"/>
                <a:gd name="T19" fmla="*/ 50 h 58"/>
                <a:gd name="T20" fmla="*/ 12 w 22"/>
                <a:gd name="T21" fmla="*/ 54 h 58"/>
                <a:gd name="T22" fmla="*/ 6 w 22"/>
                <a:gd name="T23" fmla="*/ 58 h 58"/>
                <a:gd name="T24" fmla="*/ 0 w 22"/>
                <a:gd name="T25" fmla="*/ 58 h 58"/>
                <a:gd name="T26" fmla="*/ 0 w 22"/>
                <a:gd name="T27" fmla="*/ 54 h 58"/>
                <a:gd name="T28" fmla="*/ 6 w 22"/>
                <a:gd name="T29" fmla="*/ 52 h 58"/>
                <a:gd name="T30" fmla="*/ 10 w 22"/>
                <a:gd name="T31" fmla="*/ 50 h 58"/>
                <a:gd name="T32" fmla="*/ 12 w 22"/>
                <a:gd name="T33" fmla="*/ 46 h 58"/>
                <a:gd name="T34" fmla="*/ 14 w 22"/>
                <a:gd name="T35" fmla="*/ 42 h 58"/>
                <a:gd name="T36" fmla="*/ 16 w 22"/>
                <a:gd name="T37" fmla="*/ 36 h 58"/>
                <a:gd name="T38" fmla="*/ 16 w 22"/>
                <a:gd name="T39" fmla="*/ 30 h 58"/>
                <a:gd name="T40" fmla="*/ 16 w 22"/>
                <a:gd name="T41" fmla="*/ 24 h 58"/>
                <a:gd name="T42" fmla="*/ 14 w 22"/>
                <a:gd name="T43" fmla="*/ 18 h 58"/>
                <a:gd name="T44" fmla="*/ 12 w 22"/>
                <a:gd name="T45" fmla="*/ 12 h 58"/>
                <a:gd name="T46" fmla="*/ 10 w 22"/>
                <a:gd name="T47" fmla="*/ 8 h 58"/>
                <a:gd name="T48" fmla="*/ 6 w 22"/>
                <a:gd name="T49" fmla="*/ 6 h 58"/>
                <a:gd name="T50" fmla="*/ 0 w 22"/>
                <a:gd name="T51" fmla="*/ 4 h 58"/>
                <a:gd name="T52" fmla="*/ 0 w 22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0" y="0"/>
                  </a:moveTo>
                  <a:lnTo>
                    <a:pt x="6" y="2"/>
                  </a:lnTo>
                  <a:lnTo>
                    <a:pt x="12" y="4"/>
                  </a:lnTo>
                  <a:lnTo>
                    <a:pt x="16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2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6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2" y="46"/>
                  </a:lnTo>
                  <a:lnTo>
                    <a:pt x="14" y="42"/>
                  </a:lnTo>
                  <a:lnTo>
                    <a:pt x="16" y="36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2" y="12"/>
                  </a:lnTo>
                  <a:lnTo>
                    <a:pt x="10" y="8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4" name="Rectangle 290"/>
            <p:cNvSpPr>
              <a:spLocks noChangeArrowheads="1"/>
            </p:cNvSpPr>
            <p:nvPr/>
          </p:nvSpPr>
          <p:spPr bwMode="auto">
            <a:xfrm>
              <a:off x="2946" y="2616"/>
              <a:ext cx="540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5" name="Rectangle 291"/>
            <p:cNvSpPr>
              <a:spLocks noChangeArrowheads="1"/>
            </p:cNvSpPr>
            <p:nvPr/>
          </p:nvSpPr>
          <p:spPr bwMode="auto">
            <a:xfrm>
              <a:off x="2946" y="2616"/>
              <a:ext cx="540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6" name="Freeform 292"/>
            <p:cNvSpPr>
              <a:spLocks/>
            </p:cNvSpPr>
            <p:nvPr/>
          </p:nvSpPr>
          <p:spPr bwMode="auto">
            <a:xfrm>
              <a:off x="2992" y="2662"/>
              <a:ext cx="30" cy="46"/>
            </a:xfrm>
            <a:custGeom>
              <a:avLst/>
              <a:gdLst>
                <a:gd name="T0" fmla="*/ 0 w 30"/>
                <a:gd name="T1" fmla="*/ 46 h 46"/>
                <a:gd name="T2" fmla="*/ 0 w 30"/>
                <a:gd name="T3" fmla="*/ 0 h 46"/>
                <a:gd name="T4" fmla="*/ 30 w 30"/>
                <a:gd name="T5" fmla="*/ 0 h 46"/>
                <a:gd name="T6" fmla="*/ 30 w 30"/>
                <a:gd name="T7" fmla="*/ 4 h 46"/>
                <a:gd name="T8" fmla="*/ 6 w 30"/>
                <a:gd name="T9" fmla="*/ 4 h 46"/>
                <a:gd name="T10" fmla="*/ 6 w 30"/>
                <a:gd name="T11" fmla="*/ 20 h 46"/>
                <a:gd name="T12" fmla="*/ 26 w 30"/>
                <a:gd name="T13" fmla="*/ 20 h 46"/>
                <a:gd name="T14" fmla="*/ 26 w 30"/>
                <a:gd name="T15" fmla="*/ 26 h 46"/>
                <a:gd name="T16" fmla="*/ 6 w 30"/>
                <a:gd name="T17" fmla="*/ 26 h 46"/>
                <a:gd name="T18" fmla="*/ 6 w 30"/>
                <a:gd name="T19" fmla="*/ 46 h 46"/>
                <a:gd name="T20" fmla="*/ 0 w 30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6"/>
                <a:gd name="T35" fmla="*/ 30 w 30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6">
                  <a:moveTo>
                    <a:pt x="0" y="4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7" name="Freeform 293"/>
            <p:cNvSpPr>
              <a:spLocks noEditPoints="1"/>
            </p:cNvSpPr>
            <p:nvPr/>
          </p:nvSpPr>
          <p:spPr bwMode="auto">
            <a:xfrm>
              <a:off x="3028" y="2658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8" name="Freeform 294"/>
            <p:cNvSpPr>
              <a:spLocks noEditPoints="1"/>
            </p:cNvSpPr>
            <p:nvPr/>
          </p:nvSpPr>
          <p:spPr bwMode="auto">
            <a:xfrm>
              <a:off x="3068" y="2658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4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0 w 30"/>
                <a:gd name="T15" fmla="*/ 16 h 50"/>
                <a:gd name="T16" fmla="*/ 14 w 30"/>
                <a:gd name="T17" fmla="*/ 16 h 50"/>
                <a:gd name="T18" fmla="*/ 16 w 30"/>
                <a:gd name="T19" fmla="*/ 14 h 50"/>
                <a:gd name="T20" fmla="*/ 22 w 30"/>
                <a:gd name="T21" fmla="*/ 16 h 50"/>
                <a:gd name="T22" fmla="*/ 26 w 30"/>
                <a:gd name="T23" fmla="*/ 20 h 50"/>
                <a:gd name="T24" fmla="*/ 28 w 30"/>
                <a:gd name="T25" fmla="*/ 24 h 50"/>
                <a:gd name="T26" fmla="*/ 30 w 30"/>
                <a:gd name="T27" fmla="*/ 32 h 50"/>
                <a:gd name="T28" fmla="*/ 28 w 30"/>
                <a:gd name="T29" fmla="*/ 40 h 50"/>
                <a:gd name="T30" fmla="*/ 26 w 30"/>
                <a:gd name="T31" fmla="*/ 44 h 50"/>
                <a:gd name="T32" fmla="*/ 24 w 30"/>
                <a:gd name="T33" fmla="*/ 48 h 50"/>
                <a:gd name="T34" fmla="*/ 20 w 30"/>
                <a:gd name="T35" fmla="*/ 48 h 50"/>
                <a:gd name="T36" fmla="*/ 18 w 30"/>
                <a:gd name="T37" fmla="*/ 50 h 50"/>
                <a:gd name="T38" fmla="*/ 16 w 30"/>
                <a:gd name="T39" fmla="*/ 50 h 50"/>
                <a:gd name="T40" fmla="*/ 12 w 30"/>
                <a:gd name="T41" fmla="*/ 50 h 50"/>
                <a:gd name="T42" fmla="*/ 10 w 30"/>
                <a:gd name="T43" fmla="*/ 50 h 50"/>
                <a:gd name="T44" fmla="*/ 8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4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0 w 30"/>
                <a:gd name="T59" fmla="*/ 44 h 50"/>
                <a:gd name="T60" fmla="*/ 12 w 30"/>
                <a:gd name="T61" fmla="*/ 46 h 50"/>
                <a:gd name="T62" fmla="*/ 14 w 30"/>
                <a:gd name="T63" fmla="*/ 46 h 50"/>
                <a:gd name="T64" fmla="*/ 18 w 30"/>
                <a:gd name="T65" fmla="*/ 44 h 50"/>
                <a:gd name="T66" fmla="*/ 20 w 30"/>
                <a:gd name="T67" fmla="*/ 42 h 50"/>
                <a:gd name="T68" fmla="*/ 22 w 30"/>
                <a:gd name="T69" fmla="*/ 38 h 50"/>
                <a:gd name="T70" fmla="*/ 24 w 30"/>
                <a:gd name="T71" fmla="*/ 32 h 50"/>
                <a:gd name="T72" fmla="*/ 22 w 30"/>
                <a:gd name="T73" fmla="*/ 28 h 50"/>
                <a:gd name="T74" fmla="*/ 22 w 30"/>
                <a:gd name="T75" fmla="*/ 24 h 50"/>
                <a:gd name="T76" fmla="*/ 18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0 w 30"/>
                <a:gd name="T83" fmla="*/ 22 h 50"/>
                <a:gd name="T84" fmla="*/ 8 w 30"/>
                <a:gd name="T85" fmla="*/ 24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2" y="16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6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8" y="48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2"/>
                  </a:lnTo>
                  <a:lnTo>
                    <a:pt x="22" y="28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89" name="Freeform 295"/>
            <p:cNvSpPr>
              <a:spLocks noEditPoints="1"/>
            </p:cNvSpPr>
            <p:nvPr/>
          </p:nvSpPr>
          <p:spPr bwMode="auto">
            <a:xfrm>
              <a:off x="3104" y="2672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2 w 32"/>
                <a:gd name="T3" fmla="*/ 36 h 36"/>
                <a:gd name="T4" fmla="*/ 8 w 32"/>
                <a:gd name="T5" fmla="*/ 34 h 36"/>
                <a:gd name="T6" fmla="*/ 4 w 32"/>
                <a:gd name="T7" fmla="*/ 32 h 36"/>
                <a:gd name="T8" fmla="*/ 2 w 32"/>
                <a:gd name="T9" fmla="*/ 26 h 36"/>
                <a:gd name="T10" fmla="*/ 0 w 32"/>
                <a:gd name="T11" fmla="*/ 18 h 36"/>
                <a:gd name="T12" fmla="*/ 2 w 32"/>
                <a:gd name="T13" fmla="*/ 12 h 36"/>
                <a:gd name="T14" fmla="*/ 4 w 32"/>
                <a:gd name="T15" fmla="*/ 6 h 36"/>
                <a:gd name="T16" fmla="*/ 8 w 32"/>
                <a:gd name="T17" fmla="*/ 4 h 36"/>
                <a:gd name="T18" fmla="*/ 12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4 h 36"/>
                <a:gd name="T26" fmla="*/ 28 w 32"/>
                <a:gd name="T27" fmla="*/ 6 h 36"/>
                <a:gd name="T28" fmla="*/ 32 w 32"/>
                <a:gd name="T29" fmla="*/ 12 h 36"/>
                <a:gd name="T30" fmla="*/ 32 w 32"/>
                <a:gd name="T31" fmla="*/ 18 h 36"/>
                <a:gd name="T32" fmla="*/ 32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4 w 32"/>
                <a:gd name="T47" fmla="*/ 28 h 36"/>
                <a:gd name="T48" fmla="*/ 26 w 32"/>
                <a:gd name="T49" fmla="*/ 24 h 36"/>
                <a:gd name="T50" fmla="*/ 26 w 32"/>
                <a:gd name="T51" fmla="*/ 18 h 36"/>
                <a:gd name="T52" fmla="*/ 26 w 32"/>
                <a:gd name="T53" fmla="*/ 14 h 36"/>
                <a:gd name="T54" fmla="*/ 24 w 32"/>
                <a:gd name="T55" fmla="*/ 10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10 h 36"/>
                <a:gd name="T64" fmla="*/ 6 w 32"/>
                <a:gd name="T65" fmla="*/ 14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2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0" name="Freeform 296"/>
            <p:cNvSpPr>
              <a:spLocks/>
            </p:cNvSpPr>
            <p:nvPr/>
          </p:nvSpPr>
          <p:spPr bwMode="auto">
            <a:xfrm>
              <a:off x="3144" y="2672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10 w 28"/>
                <a:gd name="T11" fmla="*/ 6 h 36"/>
                <a:gd name="T12" fmla="*/ 12 w 28"/>
                <a:gd name="T13" fmla="*/ 2 h 36"/>
                <a:gd name="T14" fmla="*/ 16 w 28"/>
                <a:gd name="T15" fmla="*/ 2 h 36"/>
                <a:gd name="T16" fmla="*/ 18 w 28"/>
                <a:gd name="T17" fmla="*/ 0 h 36"/>
                <a:gd name="T18" fmla="*/ 24 w 28"/>
                <a:gd name="T19" fmla="*/ 2 h 36"/>
                <a:gd name="T20" fmla="*/ 26 w 28"/>
                <a:gd name="T21" fmla="*/ 4 h 36"/>
                <a:gd name="T22" fmla="*/ 28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2 h 36"/>
                <a:gd name="T40" fmla="*/ 22 w 28"/>
                <a:gd name="T41" fmla="*/ 10 h 36"/>
                <a:gd name="T42" fmla="*/ 22 w 28"/>
                <a:gd name="T43" fmla="*/ 10 h 36"/>
                <a:gd name="T44" fmla="*/ 20 w 28"/>
                <a:gd name="T45" fmla="*/ 8 h 36"/>
                <a:gd name="T46" fmla="*/ 20 w 28"/>
                <a:gd name="T47" fmla="*/ 8 h 36"/>
                <a:gd name="T48" fmla="*/ 18 w 28"/>
                <a:gd name="T49" fmla="*/ 8 h 36"/>
                <a:gd name="T50" fmla="*/ 18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10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1" name="Freeform 297"/>
            <p:cNvSpPr>
              <a:spLocks noEditPoints="1"/>
            </p:cNvSpPr>
            <p:nvPr/>
          </p:nvSpPr>
          <p:spPr bwMode="auto">
            <a:xfrm>
              <a:off x="3182" y="2672"/>
              <a:ext cx="32" cy="36"/>
            </a:xfrm>
            <a:custGeom>
              <a:avLst/>
              <a:gdLst>
                <a:gd name="T0" fmla="*/ 20 w 32"/>
                <a:gd name="T1" fmla="*/ 34 h 36"/>
                <a:gd name="T2" fmla="*/ 14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2 w 32"/>
                <a:gd name="T9" fmla="*/ 22 h 36"/>
                <a:gd name="T10" fmla="*/ 10 w 32"/>
                <a:gd name="T11" fmla="*/ 16 h 36"/>
                <a:gd name="T12" fmla="*/ 22 w 32"/>
                <a:gd name="T13" fmla="*/ 16 h 36"/>
                <a:gd name="T14" fmla="*/ 22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6 w 32"/>
                <a:gd name="T21" fmla="*/ 6 h 36"/>
                <a:gd name="T22" fmla="*/ 12 w 32"/>
                <a:gd name="T23" fmla="*/ 6 h 36"/>
                <a:gd name="T24" fmla="*/ 6 w 32"/>
                <a:gd name="T25" fmla="*/ 8 h 36"/>
                <a:gd name="T26" fmla="*/ 2 w 32"/>
                <a:gd name="T27" fmla="*/ 4 h 36"/>
                <a:gd name="T28" fmla="*/ 10 w 32"/>
                <a:gd name="T29" fmla="*/ 2 h 36"/>
                <a:gd name="T30" fmla="*/ 16 w 32"/>
                <a:gd name="T31" fmla="*/ 0 h 36"/>
                <a:gd name="T32" fmla="*/ 26 w 32"/>
                <a:gd name="T33" fmla="*/ 4 h 36"/>
                <a:gd name="T34" fmla="*/ 28 w 32"/>
                <a:gd name="T35" fmla="*/ 8 h 36"/>
                <a:gd name="T36" fmla="*/ 28 w 32"/>
                <a:gd name="T37" fmla="*/ 12 h 36"/>
                <a:gd name="T38" fmla="*/ 28 w 32"/>
                <a:gd name="T39" fmla="*/ 28 h 36"/>
                <a:gd name="T40" fmla="*/ 28 w 32"/>
                <a:gd name="T41" fmla="*/ 30 h 36"/>
                <a:gd name="T42" fmla="*/ 28 w 32"/>
                <a:gd name="T43" fmla="*/ 30 h 36"/>
                <a:gd name="T44" fmla="*/ 30 w 32"/>
                <a:gd name="T45" fmla="*/ 32 h 36"/>
                <a:gd name="T46" fmla="*/ 32 w 32"/>
                <a:gd name="T47" fmla="*/ 32 h 36"/>
                <a:gd name="T48" fmla="*/ 32 w 32"/>
                <a:gd name="T49" fmla="*/ 36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2 w 32"/>
                <a:gd name="T57" fmla="*/ 18 h 36"/>
                <a:gd name="T58" fmla="*/ 14 w 32"/>
                <a:gd name="T59" fmla="*/ 20 h 36"/>
                <a:gd name="T60" fmla="*/ 8 w 32"/>
                <a:gd name="T61" fmla="*/ 24 h 36"/>
                <a:gd name="T62" fmla="*/ 6 w 32"/>
                <a:gd name="T63" fmla="*/ 28 h 36"/>
                <a:gd name="T64" fmla="*/ 10 w 32"/>
                <a:gd name="T65" fmla="*/ 32 h 36"/>
                <a:gd name="T66" fmla="*/ 14 w 32"/>
                <a:gd name="T67" fmla="*/ 32 h 36"/>
                <a:gd name="T68" fmla="*/ 20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26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2" y="32"/>
                  </a:lnTo>
                  <a:close/>
                  <a:moveTo>
                    <a:pt x="22" y="28"/>
                  </a:moveTo>
                  <a:lnTo>
                    <a:pt x="22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2" name="Freeform 298"/>
            <p:cNvSpPr>
              <a:spLocks/>
            </p:cNvSpPr>
            <p:nvPr/>
          </p:nvSpPr>
          <p:spPr bwMode="auto">
            <a:xfrm>
              <a:off x="3222" y="267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2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4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4 w 30"/>
                <a:gd name="T33" fmla="*/ 6 h 36"/>
                <a:gd name="T34" fmla="*/ 18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6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3" name="Freeform 299"/>
            <p:cNvSpPr>
              <a:spLocks/>
            </p:cNvSpPr>
            <p:nvPr/>
          </p:nvSpPr>
          <p:spPr bwMode="auto">
            <a:xfrm>
              <a:off x="3260" y="267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20 w 30"/>
                <a:gd name="T5" fmla="*/ 36 h 36"/>
                <a:gd name="T6" fmla="*/ 14 w 30"/>
                <a:gd name="T7" fmla="*/ 36 h 36"/>
                <a:gd name="T8" fmla="*/ 10 w 30"/>
                <a:gd name="T9" fmla="*/ 34 h 36"/>
                <a:gd name="T10" fmla="*/ 6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6 w 30"/>
                <a:gd name="T19" fmla="*/ 6 h 36"/>
                <a:gd name="T20" fmla="*/ 8 w 30"/>
                <a:gd name="T21" fmla="*/ 4 h 36"/>
                <a:gd name="T22" fmla="*/ 14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30 w 30"/>
                <a:gd name="T29" fmla="*/ 2 h 36"/>
                <a:gd name="T30" fmla="*/ 30 w 30"/>
                <a:gd name="T31" fmla="*/ 8 h 36"/>
                <a:gd name="T32" fmla="*/ 24 w 30"/>
                <a:gd name="T33" fmla="*/ 6 h 36"/>
                <a:gd name="T34" fmla="*/ 20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0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2"/>
                  </a:lnTo>
                  <a:lnTo>
                    <a:pt x="30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4" name="Freeform 300"/>
            <p:cNvSpPr>
              <a:spLocks noEditPoints="1"/>
            </p:cNvSpPr>
            <p:nvPr/>
          </p:nvSpPr>
          <p:spPr bwMode="auto">
            <a:xfrm>
              <a:off x="3300" y="2658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5" name="Freeform 301"/>
            <p:cNvSpPr>
              <a:spLocks/>
            </p:cNvSpPr>
            <p:nvPr/>
          </p:nvSpPr>
          <p:spPr bwMode="auto">
            <a:xfrm>
              <a:off x="3344" y="2658"/>
              <a:ext cx="22" cy="58"/>
            </a:xfrm>
            <a:custGeom>
              <a:avLst/>
              <a:gdLst>
                <a:gd name="T0" fmla="*/ 22 w 22"/>
                <a:gd name="T1" fmla="*/ 58 h 58"/>
                <a:gd name="T2" fmla="*/ 16 w 22"/>
                <a:gd name="T3" fmla="*/ 58 h 58"/>
                <a:gd name="T4" fmla="*/ 10 w 22"/>
                <a:gd name="T5" fmla="*/ 54 h 58"/>
                <a:gd name="T6" fmla="*/ 6 w 22"/>
                <a:gd name="T7" fmla="*/ 50 h 58"/>
                <a:gd name="T8" fmla="*/ 2 w 22"/>
                <a:gd name="T9" fmla="*/ 44 h 58"/>
                <a:gd name="T10" fmla="*/ 0 w 22"/>
                <a:gd name="T11" fmla="*/ 36 h 58"/>
                <a:gd name="T12" fmla="*/ 0 w 22"/>
                <a:gd name="T13" fmla="*/ 30 h 58"/>
                <a:gd name="T14" fmla="*/ 0 w 22"/>
                <a:gd name="T15" fmla="*/ 22 h 58"/>
                <a:gd name="T16" fmla="*/ 2 w 22"/>
                <a:gd name="T17" fmla="*/ 16 h 58"/>
                <a:gd name="T18" fmla="*/ 6 w 22"/>
                <a:gd name="T19" fmla="*/ 10 h 58"/>
                <a:gd name="T20" fmla="*/ 10 w 22"/>
                <a:gd name="T21" fmla="*/ 6 h 58"/>
                <a:gd name="T22" fmla="*/ 16 w 22"/>
                <a:gd name="T23" fmla="*/ 2 h 58"/>
                <a:gd name="T24" fmla="*/ 22 w 22"/>
                <a:gd name="T25" fmla="*/ 0 h 58"/>
                <a:gd name="T26" fmla="*/ 22 w 22"/>
                <a:gd name="T27" fmla="*/ 4 h 58"/>
                <a:gd name="T28" fmla="*/ 18 w 22"/>
                <a:gd name="T29" fmla="*/ 6 h 58"/>
                <a:gd name="T30" fmla="*/ 14 w 22"/>
                <a:gd name="T31" fmla="*/ 10 h 58"/>
                <a:gd name="T32" fmla="*/ 10 w 22"/>
                <a:gd name="T33" fmla="*/ 14 h 58"/>
                <a:gd name="T34" fmla="*/ 8 w 22"/>
                <a:gd name="T35" fmla="*/ 18 h 58"/>
                <a:gd name="T36" fmla="*/ 6 w 22"/>
                <a:gd name="T37" fmla="*/ 24 h 58"/>
                <a:gd name="T38" fmla="*/ 6 w 22"/>
                <a:gd name="T39" fmla="*/ 30 h 58"/>
                <a:gd name="T40" fmla="*/ 6 w 22"/>
                <a:gd name="T41" fmla="*/ 36 h 58"/>
                <a:gd name="T42" fmla="*/ 8 w 22"/>
                <a:gd name="T43" fmla="*/ 42 h 58"/>
                <a:gd name="T44" fmla="*/ 10 w 22"/>
                <a:gd name="T45" fmla="*/ 46 h 58"/>
                <a:gd name="T46" fmla="*/ 12 w 22"/>
                <a:gd name="T47" fmla="*/ 50 h 58"/>
                <a:gd name="T48" fmla="*/ 18 w 22"/>
                <a:gd name="T49" fmla="*/ 52 h 58"/>
                <a:gd name="T50" fmla="*/ 22 w 22"/>
                <a:gd name="T51" fmla="*/ 54 h 58"/>
                <a:gd name="T52" fmla="*/ 22 w 22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22" y="58"/>
                  </a:moveTo>
                  <a:lnTo>
                    <a:pt x="16" y="58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2" y="50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2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6" name="Freeform 302"/>
            <p:cNvSpPr>
              <a:spLocks/>
            </p:cNvSpPr>
            <p:nvPr/>
          </p:nvSpPr>
          <p:spPr bwMode="auto">
            <a:xfrm>
              <a:off x="3712" y="2316"/>
              <a:ext cx="28" cy="48"/>
            </a:xfrm>
            <a:custGeom>
              <a:avLst/>
              <a:gdLst>
                <a:gd name="T0" fmla="*/ 0 w 28"/>
                <a:gd name="T1" fmla="*/ 48 h 48"/>
                <a:gd name="T2" fmla="*/ 0 w 28"/>
                <a:gd name="T3" fmla="*/ 42 h 48"/>
                <a:gd name="T4" fmla="*/ 6 w 28"/>
                <a:gd name="T5" fmla="*/ 36 h 48"/>
                <a:gd name="T6" fmla="*/ 12 w 28"/>
                <a:gd name="T7" fmla="*/ 28 h 48"/>
                <a:gd name="T8" fmla="*/ 16 w 28"/>
                <a:gd name="T9" fmla="*/ 26 h 48"/>
                <a:gd name="T10" fmla="*/ 20 w 28"/>
                <a:gd name="T11" fmla="*/ 20 h 48"/>
                <a:gd name="T12" fmla="*/ 22 w 28"/>
                <a:gd name="T13" fmla="*/ 14 h 48"/>
                <a:gd name="T14" fmla="*/ 20 w 28"/>
                <a:gd name="T15" fmla="*/ 10 h 48"/>
                <a:gd name="T16" fmla="*/ 20 w 28"/>
                <a:gd name="T17" fmla="*/ 8 h 48"/>
                <a:gd name="T18" fmla="*/ 16 w 28"/>
                <a:gd name="T19" fmla="*/ 6 h 48"/>
                <a:gd name="T20" fmla="*/ 14 w 28"/>
                <a:gd name="T21" fmla="*/ 6 h 48"/>
                <a:gd name="T22" fmla="*/ 12 w 28"/>
                <a:gd name="T23" fmla="*/ 6 h 48"/>
                <a:gd name="T24" fmla="*/ 10 w 28"/>
                <a:gd name="T25" fmla="*/ 6 h 48"/>
                <a:gd name="T26" fmla="*/ 8 w 28"/>
                <a:gd name="T27" fmla="*/ 6 h 48"/>
                <a:gd name="T28" fmla="*/ 6 w 28"/>
                <a:gd name="T29" fmla="*/ 6 h 48"/>
                <a:gd name="T30" fmla="*/ 4 w 28"/>
                <a:gd name="T31" fmla="*/ 8 h 48"/>
                <a:gd name="T32" fmla="*/ 2 w 28"/>
                <a:gd name="T33" fmla="*/ 8 h 48"/>
                <a:gd name="T34" fmla="*/ 2 w 28"/>
                <a:gd name="T35" fmla="*/ 4 h 48"/>
                <a:gd name="T36" fmla="*/ 8 w 28"/>
                <a:gd name="T37" fmla="*/ 2 h 48"/>
                <a:gd name="T38" fmla="*/ 14 w 28"/>
                <a:gd name="T39" fmla="*/ 0 h 48"/>
                <a:gd name="T40" fmla="*/ 18 w 28"/>
                <a:gd name="T41" fmla="*/ 2 h 48"/>
                <a:gd name="T42" fmla="*/ 22 w 28"/>
                <a:gd name="T43" fmla="*/ 2 h 48"/>
                <a:gd name="T44" fmla="*/ 24 w 28"/>
                <a:gd name="T45" fmla="*/ 4 h 48"/>
                <a:gd name="T46" fmla="*/ 26 w 28"/>
                <a:gd name="T47" fmla="*/ 8 h 48"/>
                <a:gd name="T48" fmla="*/ 28 w 28"/>
                <a:gd name="T49" fmla="*/ 10 h 48"/>
                <a:gd name="T50" fmla="*/ 28 w 28"/>
                <a:gd name="T51" fmla="*/ 14 h 48"/>
                <a:gd name="T52" fmla="*/ 28 w 28"/>
                <a:gd name="T53" fmla="*/ 16 h 48"/>
                <a:gd name="T54" fmla="*/ 26 w 28"/>
                <a:gd name="T55" fmla="*/ 20 h 48"/>
                <a:gd name="T56" fmla="*/ 24 w 28"/>
                <a:gd name="T57" fmla="*/ 24 h 48"/>
                <a:gd name="T58" fmla="*/ 20 w 28"/>
                <a:gd name="T59" fmla="*/ 28 h 48"/>
                <a:gd name="T60" fmla="*/ 18 w 28"/>
                <a:gd name="T61" fmla="*/ 30 h 48"/>
                <a:gd name="T62" fmla="*/ 16 w 28"/>
                <a:gd name="T63" fmla="*/ 32 h 48"/>
                <a:gd name="T64" fmla="*/ 14 w 28"/>
                <a:gd name="T65" fmla="*/ 34 h 48"/>
                <a:gd name="T66" fmla="*/ 12 w 28"/>
                <a:gd name="T67" fmla="*/ 36 h 48"/>
                <a:gd name="T68" fmla="*/ 10 w 28"/>
                <a:gd name="T69" fmla="*/ 38 h 48"/>
                <a:gd name="T70" fmla="*/ 10 w 28"/>
                <a:gd name="T71" fmla="*/ 40 h 48"/>
                <a:gd name="T72" fmla="*/ 8 w 28"/>
                <a:gd name="T73" fmla="*/ 42 h 48"/>
                <a:gd name="T74" fmla="*/ 26 w 28"/>
                <a:gd name="T75" fmla="*/ 42 h 48"/>
                <a:gd name="T76" fmla="*/ 26 w 28"/>
                <a:gd name="T77" fmla="*/ 48 h 48"/>
                <a:gd name="T78" fmla="*/ 0 w 28"/>
                <a:gd name="T79" fmla="*/ 48 h 48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8"/>
                <a:gd name="T121" fmla="*/ 0 h 48"/>
                <a:gd name="T122" fmla="*/ 28 w 28"/>
                <a:gd name="T123" fmla="*/ 48 h 48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8" h="48">
                  <a:moveTo>
                    <a:pt x="0" y="48"/>
                  </a:moveTo>
                  <a:lnTo>
                    <a:pt x="0" y="42"/>
                  </a:lnTo>
                  <a:lnTo>
                    <a:pt x="6" y="36"/>
                  </a:lnTo>
                  <a:lnTo>
                    <a:pt x="12" y="28"/>
                  </a:lnTo>
                  <a:lnTo>
                    <a:pt x="16" y="26"/>
                  </a:lnTo>
                  <a:lnTo>
                    <a:pt x="20" y="20"/>
                  </a:lnTo>
                  <a:lnTo>
                    <a:pt x="22" y="14"/>
                  </a:lnTo>
                  <a:lnTo>
                    <a:pt x="20" y="10"/>
                  </a:lnTo>
                  <a:lnTo>
                    <a:pt x="20" y="8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8" y="6"/>
                  </a:lnTo>
                  <a:lnTo>
                    <a:pt x="6" y="6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8" y="2"/>
                  </a:lnTo>
                  <a:lnTo>
                    <a:pt x="14" y="0"/>
                  </a:lnTo>
                  <a:lnTo>
                    <a:pt x="18" y="2"/>
                  </a:lnTo>
                  <a:lnTo>
                    <a:pt x="22" y="2"/>
                  </a:lnTo>
                  <a:lnTo>
                    <a:pt x="24" y="4"/>
                  </a:lnTo>
                  <a:lnTo>
                    <a:pt x="26" y="8"/>
                  </a:lnTo>
                  <a:lnTo>
                    <a:pt x="28" y="10"/>
                  </a:lnTo>
                  <a:lnTo>
                    <a:pt x="28" y="14"/>
                  </a:lnTo>
                  <a:lnTo>
                    <a:pt x="28" y="16"/>
                  </a:lnTo>
                  <a:lnTo>
                    <a:pt x="26" y="20"/>
                  </a:lnTo>
                  <a:lnTo>
                    <a:pt x="24" y="24"/>
                  </a:lnTo>
                  <a:lnTo>
                    <a:pt x="20" y="28"/>
                  </a:lnTo>
                  <a:lnTo>
                    <a:pt x="18" y="30"/>
                  </a:lnTo>
                  <a:lnTo>
                    <a:pt x="16" y="32"/>
                  </a:lnTo>
                  <a:lnTo>
                    <a:pt x="14" y="34"/>
                  </a:lnTo>
                  <a:lnTo>
                    <a:pt x="12" y="36"/>
                  </a:lnTo>
                  <a:lnTo>
                    <a:pt x="10" y="38"/>
                  </a:lnTo>
                  <a:lnTo>
                    <a:pt x="10" y="40"/>
                  </a:lnTo>
                  <a:lnTo>
                    <a:pt x="8" y="42"/>
                  </a:lnTo>
                  <a:lnTo>
                    <a:pt x="26" y="42"/>
                  </a:lnTo>
                  <a:lnTo>
                    <a:pt x="26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7" name="Freeform 303"/>
            <p:cNvSpPr>
              <a:spLocks/>
            </p:cNvSpPr>
            <p:nvPr/>
          </p:nvSpPr>
          <p:spPr bwMode="auto">
            <a:xfrm>
              <a:off x="3414" y="2658"/>
              <a:ext cx="24" cy="58"/>
            </a:xfrm>
            <a:custGeom>
              <a:avLst/>
              <a:gdLst>
                <a:gd name="T0" fmla="*/ 0 w 24"/>
                <a:gd name="T1" fmla="*/ 0 h 58"/>
                <a:gd name="T2" fmla="*/ 8 w 24"/>
                <a:gd name="T3" fmla="*/ 2 h 58"/>
                <a:gd name="T4" fmla="*/ 12 w 24"/>
                <a:gd name="T5" fmla="*/ 6 h 58"/>
                <a:gd name="T6" fmla="*/ 18 w 24"/>
                <a:gd name="T7" fmla="*/ 10 h 58"/>
                <a:gd name="T8" fmla="*/ 20 w 24"/>
                <a:gd name="T9" fmla="*/ 16 h 58"/>
                <a:gd name="T10" fmla="*/ 22 w 24"/>
                <a:gd name="T11" fmla="*/ 22 h 58"/>
                <a:gd name="T12" fmla="*/ 24 w 24"/>
                <a:gd name="T13" fmla="*/ 30 h 58"/>
                <a:gd name="T14" fmla="*/ 22 w 24"/>
                <a:gd name="T15" fmla="*/ 36 h 58"/>
                <a:gd name="T16" fmla="*/ 20 w 24"/>
                <a:gd name="T17" fmla="*/ 44 h 58"/>
                <a:gd name="T18" fmla="*/ 18 w 24"/>
                <a:gd name="T19" fmla="*/ 50 h 58"/>
                <a:gd name="T20" fmla="*/ 12 w 24"/>
                <a:gd name="T21" fmla="*/ 54 h 58"/>
                <a:gd name="T22" fmla="*/ 8 w 24"/>
                <a:gd name="T23" fmla="*/ 58 h 58"/>
                <a:gd name="T24" fmla="*/ 0 w 24"/>
                <a:gd name="T25" fmla="*/ 58 h 58"/>
                <a:gd name="T26" fmla="*/ 0 w 24"/>
                <a:gd name="T27" fmla="*/ 54 h 58"/>
                <a:gd name="T28" fmla="*/ 6 w 24"/>
                <a:gd name="T29" fmla="*/ 52 h 58"/>
                <a:gd name="T30" fmla="*/ 10 w 24"/>
                <a:gd name="T31" fmla="*/ 50 h 58"/>
                <a:gd name="T32" fmla="*/ 14 w 24"/>
                <a:gd name="T33" fmla="*/ 46 h 58"/>
                <a:gd name="T34" fmla="*/ 16 w 24"/>
                <a:gd name="T35" fmla="*/ 42 h 58"/>
                <a:gd name="T36" fmla="*/ 18 w 24"/>
                <a:gd name="T37" fmla="*/ 36 h 58"/>
                <a:gd name="T38" fmla="*/ 18 w 24"/>
                <a:gd name="T39" fmla="*/ 30 h 58"/>
                <a:gd name="T40" fmla="*/ 18 w 24"/>
                <a:gd name="T41" fmla="*/ 24 h 58"/>
                <a:gd name="T42" fmla="*/ 16 w 24"/>
                <a:gd name="T43" fmla="*/ 18 h 58"/>
                <a:gd name="T44" fmla="*/ 14 w 24"/>
                <a:gd name="T45" fmla="*/ 14 h 58"/>
                <a:gd name="T46" fmla="*/ 10 w 24"/>
                <a:gd name="T47" fmla="*/ 10 h 58"/>
                <a:gd name="T48" fmla="*/ 6 w 24"/>
                <a:gd name="T49" fmla="*/ 6 h 58"/>
                <a:gd name="T50" fmla="*/ 0 w 24"/>
                <a:gd name="T51" fmla="*/ 4 h 58"/>
                <a:gd name="T52" fmla="*/ 0 w 24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0" y="0"/>
                  </a:moveTo>
                  <a:lnTo>
                    <a:pt x="8" y="2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4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8" name="Rectangle 304"/>
            <p:cNvSpPr>
              <a:spLocks noChangeArrowheads="1"/>
            </p:cNvSpPr>
            <p:nvPr/>
          </p:nvSpPr>
          <p:spPr bwMode="auto">
            <a:xfrm>
              <a:off x="3630" y="2616"/>
              <a:ext cx="540" cy="142"/>
            </a:xfrm>
            <a:prstGeom prst="rect">
              <a:avLst/>
            </a:prstGeom>
            <a:grpFill/>
            <a:ln w="0">
              <a:solidFill>
                <a:srgbClr val="CCCCFF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199" name="Rectangle 305"/>
            <p:cNvSpPr>
              <a:spLocks noChangeArrowheads="1"/>
            </p:cNvSpPr>
            <p:nvPr/>
          </p:nvSpPr>
          <p:spPr bwMode="auto">
            <a:xfrm>
              <a:off x="3630" y="2616"/>
              <a:ext cx="540" cy="142"/>
            </a:xfrm>
            <a:prstGeom prst="rect">
              <a:avLst/>
            </a:prstGeom>
            <a:grp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0" name="Freeform 306"/>
            <p:cNvSpPr>
              <a:spLocks/>
            </p:cNvSpPr>
            <p:nvPr/>
          </p:nvSpPr>
          <p:spPr bwMode="auto">
            <a:xfrm>
              <a:off x="3676" y="2662"/>
              <a:ext cx="30" cy="46"/>
            </a:xfrm>
            <a:custGeom>
              <a:avLst/>
              <a:gdLst>
                <a:gd name="T0" fmla="*/ 0 w 30"/>
                <a:gd name="T1" fmla="*/ 46 h 46"/>
                <a:gd name="T2" fmla="*/ 0 w 30"/>
                <a:gd name="T3" fmla="*/ 0 h 46"/>
                <a:gd name="T4" fmla="*/ 30 w 30"/>
                <a:gd name="T5" fmla="*/ 0 h 46"/>
                <a:gd name="T6" fmla="*/ 30 w 30"/>
                <a:gd name="T7" fmla="*/ 4 h 46"/>
                <a:gd name="T8" fmla="*/ 6 w 30"/>
                <a:gd name="T9" fmla="*/ 4 h 46"/>
                <a:gd name="T10" fmla="*/ 6 w 30"/>
                <a:gd name="T11" fmla="*/ 20 h 46"/>
                <a:gd name="T12" fmla="*/ 26 w 30"/>
                <a:gd name="T13" fmla="*/ 20 h 46"/>
                <a:gd name="T14" fmla="*/ 26 w 30"/>
                <a:gd name="T15" fmla="*/ 26 h 46"/>
                <a:gd name="T16" fmla="*/ 6 w 30"/>
                <a:gd name="T17" fmla="*/ 26 h 46"/>
                <a:gd name="T18" fmla="*/ 6 w 30"/>
                <a:gd name="T19" fmla="*/ 46 h 46"/>
                <a:gd name="T20" fmla="*/ 0 w 30"/>
                <a:gd name="T21" fmla="*/ 46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6"/>
                <a:gd name="T35" fmla="*/ 30 w 30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6">
                  <a:moveTo>
                    <a:pt x="0" y="46"/>
                  </a:moveTo>
                  <a:lnTo>
                    <a:pt x="0" y="0"/>
                  </a:lnTo>
                  <a:lnTo>
                    <a:pt x="30" y="0"/>
                  </a:lnTo>
                  <a:lnTo>
                    <a:pt x="30" y="4"/>
                  </a:lnTo>
                  <a:lnTo>
                    <a:pt x="6" y="4"/>
                  </a:lnTo>
                  <a:lnTo>
                    <a:pt x="6" y="20"/>
                  </a:lnTo>
                  <a:lnTo>
                    <a:pt x="26" y="20"/>
                  </a:lnTo>
                  <a:lnTo>
                    <a:pt x="26" y="26"/>
                  </a:lnTo>
                  <a:lnTo>
                    <a:pt x="6" y="26"/>
                  </a:lnTo>
                  <a:lnTo>
                    <a:pt x="6" y="46"/>
                  </a:lnTo>
                  <a:lnTo>
                    <a:pt x="0" y="4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1" name="Freeform 307"/>
            <p:cNvSpPr>
              <a:spLocks noEditPoints="1"/>
            </p:cNvSpPr>
            <p:nvPr/>
          </p:nvSpPr>
          <p:spPr bwMode="auto">
            <a:xfrm>
              <a:off x="3712" y="2658"/>
              <a:ext cx="20" cy="50"/>
            </a:xfrm>
            <a:custGeom>
              <a:avLst/>
              <a:gdLst>
                <a:gd name="T0" fmla="*/ 14 w 20"/>
                <a:gd name="T1" fmla="*/ 50 h 50"/>
                <a:gd name="T2" fmla="*/ 14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20 w 20"/>
                <a:gd name="T9" fmla="*/ 16 h 50"/>
                <a:gd name="T10" fmla="*/ 20 w 20"/>
                <a:gd name="T11" fmla="*/ 50 h 50"/>
                <a:gd name="T12" fmla="*/ 14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4" y="50"/>
                  </a:moveTo>
                  <a:lnTo>
                    <a:pt x="14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20" y="16"/>
                  </a:lnTo>
                  <a:lnTo>
                    <a:pt x="20" y="50"/>
                  </a:lnTo>
                  <a:lnTo>
                    <a:pt x="14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2" name="Freeform 308"/>
            <p:cNvSpPr>
              <a:spLocks noEditPoints="1"/>
            </p:cNvSpPr>
            <p:nvPr/>
          </p:nvSpPr>
          <p:spPr bwMode="auto">
            <a:xfrm>
              <a:off x="3752" y="2658"/>
              <a:ext cx="30" cy="50"/>
            </a:xfrm>
            <a:custGeom>
              <a:avLst/>
              <a:gdLst>
                <a:gd name="T0" fmla="*/ 0 w 30"/>
                <a:gd name="T1" fmla="*/ 50 h 50"/>
                <a:gd name="T2" fmla="*/ 0 w 30"/>
                <a:gd name="T3" fmla="*/ 0 h 50"/>
                <a:gd name="T4" fmla="*/ 6 w 30"/>
                <a:gd name="T5" fmla="*/ 0 h 50"/>
                <a:gd name="T6" fmla="*/ 6 w 30"/>
                <a:gd name="T7" fmla="*/ 16 h 50"/>
                <a:gd name="T8" fmla="*/ 4 w 30"/>
                <a:gd name="T9" fmla="*/ 22 h 50"/>
                <a:gd name="T10" fmla="*/ 6 w 30"/>
                <a:gd name="T11" fmla="*/ 22 h 50"/>
                <a:gd name="T12" fmla="*/ 8 w 30"/>
                <a:gd name="T13" fmla="*/ 20 h 50"/>
                <a:gd name="T14" fmla="*/ 10 w 30"/>
                <a:gd name="T15" fmla="*/ 16 h 50"/>
                <a:gd name="T16" fmla="*/ 14 w 30"/>
                <a:gd name="T17" fmla="*/ 16 h 50"/>
                <a:gd name="T18" fmla="*/ 16 w 30"/>
                <a:gd name="T19" fmla="*/ 14 h 50"/>
                <a:gd name="T20" fmla="*/ 22 w 30"/>
                <a:gd name="T21" fmla="*/ 16 h 50"/>
                <a:gd name="T22" fmla="*/ 26 w 30"/>
                <a:gd name="T23" fmla="*/ 20 h 50"/>
                <a:gd name="T24" fmla="*/ 28 w 30"/>
                <a:gd name="T25" fmla="*/ 24 h 50"/>
                <a:gd name="T26" fmla="*/ 30 w 30"/>
                <a:gd name="T27" fmla="*/ 32 h 50"/>
                <a:gd name="T28" fmla="*/ 28 w 30"/>
                <a:gd name="T29" fmla="*/ 40 h 50"/>
                <a:gd name="T30" fmla="*/ 26 w 30"/>
                <a:gd name="T31" fmla="*/ 44 h 50"/>
                <a:gd name="T32" fmla="*/ 24 w 30"/>
                <a:gd name="T33" fmla="*/ 48 h 50"/>
                <a:gd name="T34" fmla="*/ 20 w 30"/>
                <a:gd name="T35" fmla="*/ 48 h 50"/>
                <a:gd name="T36" fmla="*/ 18 w 30"/>
                <a:gd name="T37" fmla="*/ 50 h 50"/>
                <a:gd name="T38" fmla="*/ 16 w 30"/>
                <a:gd name="T39" fmla="*/ 50 h 50"/>
                <a:gd name="T40" fmla="*/ 12 w 30"/>
                <a:gd name="T41" fmla="*/ 50 h 50"/>
                <a:gd name="T42" fmla="*/ 10 w 30"/>
                <a:gd name="T43" fmla="*/ 50 h 50"/>
                <a:gd name="T44" fmla="*/ 8 w 30"/>
                <a:gd name="T45" fmla="*/ 48 h 50"/>
                <a:gd name="T46" fmla="*/ 6 w 30"/>
                <a:gd name="T47" fmla="*/ 46 h 50"/>
                <a:gd name="T48" fmla="*/ 6 w 30"/>
                <a:gd name="T49" fmla="*/ 46 h 50"/>
                <a:gd name="T50" fmla="*/ 4 w 30"/>
                <a:gd name="T51" fmla="*/ 50 h 50"/>
                <a:gd name="T52" fmla="*/ 0 w 30"/>
                <a:gd name="T53" fmla="*/ 50 h 50"/>
                <a:gd name="T54" fmla="*/ 6 w 30"/>
                <a:gd name="T55" fmla="*/ 42 h 50"/>
                <a:gd name="T56" fmla="*/ 8 w 30"/>
                <a:gd name="T57" fmla="*/ 44 h 50"/>
                <a:gd name="T58" fmla="*/ 10 w 30"/>
                <a:gd name="T59" fmla="*/ 44 h 50"/>
                <a:gd name="T60" fmla="*/ 12 w 30"/>
                <a:gd name="T61" fmla="*/ 46 h 50"/>
                <a:gd name="T62" fmla="*/ 14 w 30"/>
                <a:gd name="T63" fmla="*/ 46 h 50"/>
                <a:gd name="T64" fmla="*/ 18 w 30"/>
                <a:gd name="T65" fmla="*/ 44 h 50"/>
                <a:gd name="T66" fmla="*/ 20 w 30"/>
                <a:gd name="T67" fmla="*/ 42 h 50"/>
                <a:gd name="T68" fmla="*/ 22 w 30"/>
                <a:gd name="T69" fmla="*/ 38 h 50"/>
                <a:gd name="T70" fmla="*/ 24 w 30"/>
                <a:gd name="T71" fmla="*/ 32 h 50"/>
                <a:gd name="T72" fmla="*/ 24 w 30"/>
                <a:gd name="T73" fmla="*/ 28 h 50"/>
                <a:gd name="T74" fmla="*/ 22 w 30"/>
                <a:gd name="T75" fmla="*/ 24 h 50"/>
                <a:gd name="T76" fmla="*/ 18 w 30"/>
                <a:gd name="T77" fmla="*/ 22 h 50"/>
                <a:gd name="T78" fmla="*/ 16 w 30"/>
                <a:gd name="T79" fmla="*/ 20 h 50"/>
                <a:gd name="T80" fmla="*/ 14 w 30"/>
                <a:gd name="T81" fmla="*/ 22 h 50"/>
                <a:gd name="T82" fmla="*/ 10 w 30"/>
                <a:gd name="T83" fmla="*/ 22 h 50"/>
                <a:gd name="T84" fmla="*/ 8 w 30"/>
                <a:gd name="T85" fmla="*/ 24 h 50"/>
                <a:gd name="T86" fmla="*/ 6 w 30"/>
                <a:gd name="T87" fmla="*/ 28 h 50"/>
                <a:gd name="T88" fmla="*/ 6 w 30"/>
                <a:gd name="T89" fmla="*/ 42 h 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0"/>
                <a:gd name="T136" fmla="*/ 0 h 50"/>
                <a:gd name="T137" fmla="*/ 30 w 30"/>
                <a:gd name="T138" fmla="*/ 50 h 50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0" h="50">
                  <a:moveTo>
                    <a:pt x="0" y="5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6" y="16"/>
                  </a:lnTo>
                  <a:lnTo>
                    <a:pt x="4" y="22"/>
                  </a:lnTo>
                  <a:lnTo>
                    <a:pt x="6" y="22"/>
                  </a:lnTo>
                  <a:lnTo>
                    <a:pt x="8" y="20"/>
                  </a:lnTo>
                  <a:lnTo>
                    <a:pt x="10" y="16"/>
                  </a:lnTo>
                  <a:lnTo>
                    <a:pt x="14" y="16"/>
                  </a:lnTo>
                  <a:lnTo>
                    <a:pt x="16" y="14"/>
                  </a:lnTo>
                  <a:lnTo>
                    <a:pt x="22" y="16"/>
                  </a:lnTo>
                  <a:lnTo>
                    <a:pt x="26" y="20"/>
                  </a:lnTo>
                  <a:lnTo>
                    <a:pt x="28" y="24"/>
                  </a:lnTo>
                  <a:lnTo>
                    <a:pt x="30" y="32"/>
                  </a:lnTo>
                  <a:lnTo>
                    <a:pt x="28" y="40"/>
                  </a:lnTo>
                  <a:lnTo>
                    <a:pt x="26" y="44"/>
                  </a:lnTo>
                  <a:lnTo>
                    <a:pt x="24" y="48"/>
                  </a:lnTo>
                  <a:lnTo>
                    <a:pt x="20" y="48"/>
                  </a:lnTo>
                  <a:lnTo>
                    <a:pt x="18" y="50"/>
                  </a:lnTo>
                  <a:lnTo>
                    <a:pt x="16" y="50"/>
                  </a:lnTo>
                  <a:lnTo>
                    <a:pt x="12" y="50"/>
                  </a:lnTo>
                  <a:lnTo>
                    <a:pt x="10" y="50"/>
                  </a:lnTo>
                  <a:lnTo>
                    <a:pt x="8" y="48"/>
                  </a:lnTo>
                  <a:lnTo>
                    <a:pt x="6" y="46"/>
                  </a:lnTo>
                  <a:lnTo>
                    <a:pt x="4" y="50"/>
                  </a:lnTo>
                  <a:lnTo>
                    <a:pt x="0" y="50"/>
                  </a:lnTo>
                  <a:close/>
                  <a:moveTo>
                    <a:pt x="6" y="42"/>
                  </a:moveTo>
                  <a:lnTo>
                    <a:pt x="8" y="44"/>
                  </a:lnTo>
                  <a:lnTo>
                    <a:pt x="10" y="44"/>
                  </a:lnTo>
                  <a:lnTo>
                    <a:pt x="12" y="46"/>
                  </a:lnTo>
                  <a:lnTo>
                    <a:pt x="14" y="46"/>
                  </a:lnTo>
                  <a:lnTo>
                    <a:pt x="18" y="44"/>
                  </a:lnTo>
                  <a:lnTo>
                    <a:pt x="20" y="42"/>
                  </a:lnTo>
                  <a:lnTo>
                    <a:pt x="22" y="38"/>
                  </a:lnTo>
                  <a:lnTo>
                    <a:pt x="24" y="32"/>
                  </a:lnTo>
                  <a:lnTo>
                    <a:pt x="24" y="28"/>
                  </a:lnTo>
                  <a:lnTo>
                    <a:pt x="22" y="24"/>
                  </a:lnTo>
                  <a:lnTo>
                    <a:pt x="18" y="22"/>
                  </a:lnTo>
                  <a:lnTo>
                    <a:pt x="16" y="20"/>
                  </a:lnTo>
                  <a:lnTo>
                    <a:pt x="14" y="22"/>
                  </a:lnTo>
                  <a:lnTo>
                    <a:pt x="10" y="22"/>
                  </a:lnTo>
                  <a:lnTo>
                    <a:pt x="8" y="24"/>
                  </a:lnTo>
                  <a:lnTo>
                    <a:pt x="6" y="28"/>
                  </a:lnTo>
                  <a:lnTo>
                    <a:pt x="6" y="4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3" name="Freeform 309"/>
            <p:cNvSpPr>
              <a:spLocks noEditPoints="1"/>
            </p:cNvSpPr>
            <p:nvPr/>
          </p:nvSpPr>
          <p:spPr bwMode="auto">
            <a:xfrm>
              <a:off x="3788" y="2672"/>
              <a:ext cx="32" cy="36"/>
            </a:xfrm>
            <a:custGeom>
              <a:avLst/>
              <a:gdLst>
                <a:gd name="T0" fmla="*/ 16 w 32"/>
                <a:gd name="T1" fmla="*/ 36 h 36"/>
                <a:gd name="T2" fmla="*/ 12 w 32"/>
                <a:gd name="T3" fmla="*/ 36 h 36"/>
                <a:gd name="T4" fmla="*/ 8 w 32"/>
                <a:gd name="T5" fmla="*/ 34 h 36"/>
                <a:gd name="T6" fmla="*/ 4 w 32"/>
                <a:gd name="T7" fmla="*/ 32 h 36"/>
                <a:gd name="T8" fmla="*/ 2 w 32"/>
                <a:gd name="T9" fmla="*/ 26 h 36"/>
                <a:gd name="T10" fmla="*/ 0 w 32"/>
                <a:gd name="T11" fmla="*/ 18 h 36"/>
                <a:gd name="T12" fmla="*/ 2 w 32"/>
                <a:gd name="T13" fmla="*/ 12 h 36"/>
                <a:gd name="T14" fmla="*/ 4 w 32"/>
                <a:gd name="T15" fmla="*/ 6 h 36"/>
                <a:gd name="T16" fmla="*/ 8 w 32"/>
                <a:gd name="T17" fmla="*/ 4 h 36"/>
                <a:gd name="T18" fmla="*/ 12 w 32"/>
                <a:gd name="T19" fmla="*/ 2 h 36"/>
                <a:gd name="T20" fmla="*/ 16 w 32"/>
                <a:gd name="T21" fmla="*/ 0 h 36"/>
                <a:gd name="T22" fmla="*/ 20 w 32"/>
                <a:gd name="T23" fmla="*/ 2 h 36"/>
                <a:gd name="T24" fmla="*/ 24 w 32"/>
                <a:gd name="T25" fmla="*/ 4 h 36"/>
                <a:gd name="T26" fmla="*/ 28 w 32"/>
                <a:gd name="T27" fmla="*/ 6 h 36"/>
                <a:gd name="T28" fmla="*/ 32 w 32"/>
                <a:gd name="T29" fmla="*/ 12 h 36"/>
                <a:gd name="T30" fmla="*/ 32 w 32"/>
                <a:gd name="T31" fmla="*/ 18 h 36"/>
                <a:gd name="T32" fmla="*/ 32 w 32"/>
                <a:gd name="T33" fmla="*/ 26 h 36"/>
                <a:gd name="T34" fmla="*/ 28 w 32"/>
                <a:gd name="T35" fmla="*/ 32 h 36"/>
                <a:gd name="T36" fmla="*/ 24 w 32"/>
                <a:gd name="T37" fmla="*/ 34 h 36"/>
                <a:gd name="T38" fmla="*/ 20 w 32"/>
                <a:gd name="T39" fmla="*/ 36 h 36"/>
                <a:gd name="T40" fmla="*/ 16 w 32"/>
                <a:gd name="T41" fmla="*/ 36 h 36"/>
                <a:gd name="T42" fmla="*/ 16 w 32"/>
                <a:gd name="T43" fmla="*/ 32 h 36"/>
                <a:gd name="T44" fmla="*/ 20 w 32"/>
                <a:gd name="T45" fmla="*/ 30 h 36"/>
                <a:gd name="T46" fmla="*/ 24 w 32"/>
                <a:gd name="T47" fmla="*/ 28 h 36"/>
                <a:gd name="T48" fmla="*/ 26 w 32"/>
                <a:gd name="T49" fmla="*/ 24 h 36"/>
                <a:gd name="T50" fmla="*/ 26 w 32"/>
                <a:gd name="T51" fmla="*/ 18 h 36"/>
                <a:gd name="T52" fmla="*/ 26 w 32"/>
                <a:gd name="T53" fmla="*/ 14 h 36"/>
                <a:gd name="T54" fmla="*/ 24 w 32"/>
                <a:gd name="T55" fmla="*/ 10 h 36"/>
                <a:gd name="T56" fmla="*/ 20 w 32"/>
                <a:gd name="T57" fmla="*/ 6 h 36"/>
                <a:gd name="T58" fmla="*/ 16 w 32"/>
                <a:gd name="T59" fmla="*/ 6 h 36"/>
                <a:gd name="T60" fmla="*/ 12 w 32"/>
                <a:gd name="T61" fmla="*/ 6 h 36"/>
                <a:gd name="T62" fmla="*/ 8 w 32"/>
                <a:gd name="T63" fmla="*/ 10 h 36"/>
                <a:gd name="T64" fmla="*/ 6 w 32"/>
                <a:gd name="T65" fmla="*/ 14 h 36"/>
                <a:gd name="T66" fmla="*/ 6 w 32"/>
                <a:gd name="T67" fmla="*/ 18 h 36"/>
                <a:gd name="T68" fmla="*/ 6 w 32"/>
                <a:gd name="T69" fmla="*/ 24 h 36"/>
                <a:gd name="T70" fmla="*/ 8 w 32"/>
                <a:gd name="T71" fmla="*/ 28 h 36"/>
                <a:gd name="T72" fmla="*/ 12 w 32"/>
                <a:gd name="T73" fmla="*/ 30 h 36"/>
                <a:gd name="T74" fmla="*/ 16 w 32"/>
                <a:gd name="T75" fmla="*/ 32 h 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2"/>
                <a:gd name="T115" fmla="*/ 0 h 36"/>
                <a:gd name="T116" fmla="*/ 32 w 32"/>
                <a:gd name="T117" fmla="*/ 36 h 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2" h="36">
                  <a:moveTo>
                    <a:pt x="16" y="36"/>
                  </a:moveTo>
                  <a:lnTo>
                    <a:pt x="12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0" y="2"/>
                  </a:lnTo>
                  <a:lnTo>
                    <a:pt x="24" y="4"/>
                  </a:lnTo>
                  <a:lnTo>
                    <a:pt x="28" y="6"/>
                  </a:lnTo>
                  <a:lnTo>
                    <a:pt x="32" y="12"/>
                  </a:lnTo>
                  <a:lnTo>
                    <a:pt x="32" y="18"/>
                  </a:lnTo>
                  <a:lnTo>
                    <a:pt x="32" y="26"/>
                  </a:lnTo>
                  <a:lnTo>
                    <a:pt x="28" y="32"/>
                  </a:lnTo>
                  <a:lnTo>
                    <a:pt x="24" y="34"/>
                  </a:lnTo>
                  <a:lnTo>
                    <a:pt x="20" y="36"/>
                  </a:lnTo>
                  <a:lnTo>
                    <a:pt x="16" y="36"/>
                  </a:lnTo>
                  <a:close/>
                  <a:moveTo>
                    <a:pt x="16" y="32"/>
                  </a:moveTo>
                  <a:lnTo>
                    <a:pt x="20" y="30"/>
                  </a:lnTo>
                  <a:lnTo>
                    <a:pt x="24" y="28"/>
                  </a:lnTo>
                  <a:lnTo>
                    <a:pt x="26" y="24"/>
                  </a:lnTo>
                  <a:lnTo>
                    <a:pt x="26" y="18"/>
                  </a:lnTo>
                  <a:lnTo>
                    <a:pt x="26" y="14"/>
                  </a:lnTo>
                  <a:lnTo>
                    <a:pt x="24" y="10"/>
                  </a:lnTo>
                  <a:lnTo>
                    <a:pt x="20" y="6"/>
                  </a:lnTo>
                  <a:lnTo>
                    <a:pt x="16" y="6"/>
                  </a:lnTo>
                  <a:lnTo>
                    <a:pt x="12" y="6"/>
                  </a:lnTo>
                  <a:lnTo>
                    <a:pt x="8" y="10"/>
                  </a:lnTo>
                  <a:lnTo>
                    <a:pt x="6" y="14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8" y="28"/>
                  </a:lnTo>
                  <a:lnTo>
                    <a:pt x="12" y="30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4" name="Freeform 310"/>
            <p:cNvSpPr>
              <a:spLocks/>
            </p:cNvSpPr>
            <p:nvPr/>
          </p:nvSpPr>
          <p:spPr bwMode="auto">
            <a:xfrm>
              <a:off x="3828" y="2672"/>
              <a:ext cx="28" cy="36"/>
            </a:xfrm>
            <a:custGeom>
              <a:avLst/>
              <a:gdLst>
                <a:gd name="T0" fmla="*/ 0 w 28"/>
                <a:gd name="T1" fmla="*/ 36 h 36"/>
                <a:gd name="T2" fmla="*/ 0 w 28"/>
                <a:gd name="T3" fmla="*/ 2 h 36"/>
                <a:gd name="T4" fmla="*/ 6 w 28"/>
                <a:gd name="T5" fmla="*/ 2 h 36"/>
                <a:gd name="T6" fmla="*/ 6 w 28"/>
                <a:gd name="T7" fmla="*/ 8 h 36"/>
                <a:gd name="T8" fmla="*/ 6 w 28"/>
                <a:gd name="T9" fmla="*/ 8 h 36"/>
                <a:gd name="T10" fmla="*/ 10 w 28"/>
                <a:gd name="T11" fmla="*/ 6 h 36"/>
                <a:gd name="T12" fmla="*/ 12 w 28"/>
                <a:gd name="T13" fmla="*/ 2 h 36"/>
                <a:gd name="T14" fmla="*/ 16 w 28"/>
                <a:gd name="T15" fmla="*/ 2 h 36"/>
                <a:gd name="T16" fmla="*/ 18 w 28"/>
                <a:gd name="T17" fmla="*/ 0 h 36"/>
                <a:gd name="T18" fmla="*/ 24 w 28"/>
                <a:gd name="T19" fmla="*/ 2 h 36"/>
                <a:gd name="T20" fmla="*/ 26 w 28"/>
                <a:gd name="T21" fmla="*/ 4 h 36"/>
                <a:gd name="T22" fmla="*/ 28 w 28"/>
                <a:gd name="T23" fmla="*/ 6 h 36"/>
                <a:gd name="T24" fmla="*/ 28 w 28"/>
                <a:gd name="T25" fmla="*/ 8 h 36"/>
                <a:gd name="T26" fmla="*/ 28 w 28"/>
                <a:gd name="T27" fmla="*/ 10 h 36"/>
                <a:gd name="T28" fmla="*/ 28 w 28"/>
                <a:gd name="T29" fmla="*/ 12 h 36"/>
                <a:gd name="T30" fmla="*/ 28 w 28"/>
                <a:gd name="T31" fmla="*/ 36 h 36"/>
                <a:gd name="T32" fmla="*/ 22 w 28"/>
                <a:gd name="T33" fmla="*/ 36 h 36"/>
                <a:gd name="T34" fmla="*/ 22 w 28"/>
                <a:gd name="T35" fmla="*/ 14 h 36"/>
                <a:gd name="T36" fmla="*/ 22 w 28"/>
                <a:gd name="T37" fmla="*/ 12 h 36"/>
                <a:gd name="T38" fmla="*/ 22 w 28"/>
                <a:gd name="T39" fmla="*/ 12 h 36"/>
                <a:gd name="T40" fmla="*/ 22 w 28"/>
                <a:gd name="T41" fmla="*/ 10 h 36"/>
                <a:gd name="T42" fmla="*/ 22 w 28"/>
                <a:gd name="T43" fmla="*/ 10 h 36"/>
                <a:gd name="T44" fmla="*/ 20 w 28"/>
                <a:gd name="T45" fmla="*/ 8 h 36"/>
                <a:gd name="T46" fmla="*/ 20 w 28"/>
                <a:gd name="T47" fmla="*/ 8 h 36"/>
                <a:gd name="T48" fmla="*/ 18 w 28"/>
                <a:gd name="T49" fmla="*/ 8 h 36"/>
                <a:gd name="T50" fmla="*/ 18 w 28"/>
                <a:gd name="T51" fmla="*/ 6 h 36"/>
                <a:gd name="T52" fmla="*/ 14 w 28"/>
                <a:gd name="T53" fmla="*/ 8 h 36"/>
                <a:gd name="T54" fmla="*/ 12 w 28"/>
                <a:gd name="T55" fmla="*/ 8 h 36"/>
                <a:gd name="T56" fmla="*/ 10 w 28"/>
                <a:gd name="T57" fmla="*/ 10 h 36"/>
                <a:gd name="T58" fmla="*/ 6 w 28"/>
                <a:gd name="T59" fmla="*/ 14 h 36"/>
                <a:gd name="T60" fmla="*/ 6 w 28"/>
                <a:gd name="T61" fmla="*/ 36 h 36"/>
                <a:gd name="T62" fmla="*/ 0 w 28"/>
                <a:gd name="T63" fmla="*/ 36 h 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8"/>
                <a:gd name="T97" fmla="*/ 0 h 36"/>
                <a:gd name="T98" fmla="*/ 28 w 28"/>
                <a:gd name="T99" fmla="*/ 36 h 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8" h="36">
                  <a:moveTo>
                    <a:pt x="0" y="36"/>
                  </a:moveTo>
                  <a:lnTo>
                    <a:pt x="0" y="2"/>
                  </a:lnTo>
                  <a:lnTo>
                    <a:pt x="6" y="2"/>
                  </a:lnTo>
                  <a:lnTo>
                    <a:pt x="6" y="8"/>
                  </a:lnTo>
                  <a:lnTo>
                    <a:pt x="10" y="6"/>
                  </a:lnTo>
                  <a:lnTo>
                    <a:pt x="12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6" y="4"/>
                  </a:lnTo>
                  <a:lnTo>
                    <a:pt x="28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36"/>
                  </a:lnTo>
                  <a:lnTo>
                    <a:pt x="22" y="36"/>
                  </a:lnTo>
                  <a:lnTo>
                    <a:pt x="22" y="14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8"/>
                  </a:lnTo>
                  <a:lnTo>
                    <a:pt x="18" y="6"/>
                  </a:lnTo>
                  <a:lnTo>
                    <a:pt x="14" y="8"/>
                  </a:lnTo>
                  <a:lnTo>
                    <a:pt x="12" y="8"/>
                  </a:lnTo>
                  <a:lnTo>
                    <a:pt x="10" y="10"/>
                  </a:lnTo>
                  <a:lnTo>
                    <a:pt x="6" y="14"/>
                  </a:lnTo>
                  <a:lnTo>
                    <a:pt x="6" y="36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5" name="Freeform 311"/>
            <p:cNvSpPr>
              <a:spLocks noEditPoints="1"/>
            </p:cNvSpPr>
            <p:nvPr/>
          </p:nvSpPr>
          <p:spPr bwMode="auto">
            <a:xfrm>
              <a:off x="3866" y="2672"/>
              <a:ext cx="32" cy="36"/>
            </a:xfrm>
            <a:custGeom>
              <a:avLst/>
              <a:gdLst>
                <a:gd name="T0" fmla="*/ 20 w 32"/>
                <a:gd name="T1" fmla="*/ 34 h 36"/>
                <a:gd name="T2" fmla="*/ 14 w 32"/>
                <a:gd name="T3" fmla="*/ 36 h 36"/>
                <a:gd name="T4" fmla="*/ 6 w 32"/>
                <a:gd name="T5" fmla="*/ 36 h 36"/>
                <a:gd name="T6" fmla="*/ 0 w 32"/>
                <a:gd name="T7" fmla="*/ 30 h 36"/>
                <a:gd name="T8" fmla="*/ 2 w 32"/>
                <a:gd name="T9" fmla="*/ 22 h 36"/>
                <a:gd name="T10" fmla="*/ 10 w 32"/>
                <a:gd name="T11" fmla="*/ 16 h 36"/>
                <a:gd name="T12" fmla="*/ 22 w 32"/>
                <a:gd name="T13" fmla="*/ 16 h 36"/>
                <a:gd name="T14" fmla="*/ 22 w 32"/>
                <a:gd name="T15" fmla="*/ 10 h 36"/>
                <a:gd name="T16" fmla="*/ 20 w 32"/>
                <a:gd name="T17" fmla="*/ 8 h 36"/>
                <a:gd name="T18" fmla="*/ 18 w 32"/>
                <a:gd name="T19" fmla="*/ 6 h 36"/>
                <a:gd name="T20" fmla="*/ 16 w 32"/>
                <a:gd name="T21" fmla="*/ 6 h 36"/>
                <a:gd name="T22" fmla="*/ 12 w 32"/>
                <a:gd name="T23" fmla="*/ 6 h 36"/>
                <a:gd name="T24" fmla="*/ 6 w 32"/>
                <a:gd name="T25" fmla="*/ 8 h 36"/>
                <a:gd name="T26" fmla="*/ 2 w 32"/>
                <a:gd name="T27" fmla="*/ 4 h 36"/>
                <a:gd name="T28" fmla="*/ 10 w 32"/>
                <a:gd name="T29" fmla="*/ 2 h 36"/>
                <a:gd name="T30" fmla="*/ 16 w 32"/>
                <a:gd name="T31" fmla="*/ 0 h 36"/>
                <a:gd name="T32" fmla="*/ 26 w 32"/>
                <a:gd name="T33" fmla="*/ 4 h 36"/>
                <a:gd name="T34" fmla="*/ 28 w 32"/>
                <a:gd name="T35" fmla="*/ 8 h 36"/>
                <a:gd name="T36" fmla="*/ 28 w 32"/>
                <a:gd name="T37" fmla="*/ 12 h 36"/>
                <a:gd name="T38" fmla="*/ 28 w 32"/>
                <a:gd name="T39" fmla="*/ 28 h 36"/>
                <a:gd name="T40" fmla="*/ 28 w 32"/>
                <a:gd name="T41" fmla="*/ 30 h 36"/>
                <a:gd name="T42" fmla="*/ 28 w 32"/>
                <a:gd name="T43" fmla="*/ 30 h 36"/>
                <a:gd name="T44" fmla="*/ 30 w 32"/>
                <a:gd name="T45" fmla="*/ 32 h 36"/>
                <a:gd name="T46" fmla="*/ 32 w 32"/>
                <a:gd name="T47" fmla="*/ 32 h 36"/>
                <a:gd name="T48" fmla="*/ 32 w 32"/>
                <a:gd name="T49" fmla="*/ 36 h 36"/>
                <a:gd name="T50" fmla="*/ 28 w 32"/>
                <a:gd name="T51" fmla="*/ 36 h 36"/>
                <a:gd name="T52" fmla="*/ 24 w 32"/>
                <a:gd name="T53" fmla="*/ 36 h 36"/>
                <a:gd name="T54" fmla="*/ 22 w 32"/>
                <a:gd name="T55" fmla="*/ 32 h 36"/>
                <a:gd name="T56" fmla="*/ 22 w 32"/>
                <a:gd name="T57" fmla="*/ 18 h 36"/>
                <a:gd name="T58" fmla="*/ 14 w 32"/>
                <a:gd name="T59" fmla="*/ 20 h 36"/>
                <a:gd name="T60" fmla="*/ 8 w 32"/>
                <a:gd name="T61" fmla="*/ 24 h 36"/>
                <a:gd name="T62" fmla="*/ 6 w 32"/>
                <a:gd name="T63" fmla="*/ 28 h 36"/>
                <a:gd name="T64" fmla="*/ 10 w 32"/>
                <a:gd name="T65" fmla="*/ 32 h 36"/>
                <a:gd name="T66" fmla="*/ 14 w 32"/>
                <a:gd name="T67" fmla="*/ 32 h 36"/>
                <a:gd name="T68" fmla="*/ 20 w 32"/>
                <a:gd name="T69" fmla="*/ 30 h 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2"/>
                <a:gd name="T106" fmla="*/ 0 h 36"/>
                <a:gd name="T107" fmla="*/ 32 w 32"/>
                <a:gd name="T108" fmla="*/ 36 h 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2" h="36">
                  <a:moveTo>
                    <a:pt x="22" y="32"/>
                  </a:moveTo>
                  <a:lnTo>
                    <a:pt x="20" y="34"/>
                  </a:lnTo>
                  <a:lnTo>
                    <a:pt x="16" y="36"/>
                  </a:lnTo>
                  <a:lnTo>
                    <a:pt x="14" y="36"/>
                  </a:lnTo>
                  <a:lnTo>
                    <a:pt x="10" y="36"/>
                  </a:lnTo>
                  <a:lnTo>
                    <a:pt x="6" y="36"/>
                  </a:lnTo>
                  <a:lnTo>
                    <a:pt x="4" y="34"/>
                  </a:lnTo>
                  <a:lnTo>
                    <a:pt x="0" y="30"/>
                  </a:lnTo>
                  <a:lnTo>
                    <a:pt x="0" y="28"/>
                  </a:lnTo>
                  <a:lnTo>
                    <a:pt x="2" y="22"/>
                  </a:lnTo>
                  <a:lnTo>
                    <a:pt x="4" y="18"/>
                  </a:lnTo>
                  <a:lnTo>
                    <a:pt x="10" y="16"/>
                  </a:lnTo>
                  <a:lnTo>
                    <a:pt x="18" y="16"/>
                  </a:lnTo>
                  <a:lnTo>
                    <a:pt x="22" y="16"/>
                  </a:lnTo>
                  <a:lnTo>
                    <a:pt x="22" y="12"/>
                  </a:lnTo>
                  <a:lnTo>
                    <a:pt x="22" y="10"/>
                  </a:lnTo>
                  <a:lnTo>
                    <a:pt x="20" y="8"/>
                  </a:lnTo>
                  <a:lnTo>
                    <a:pt x="18" y="6"/>
                  </a:lnTo>
                  <a:lnTo>
                    <a:pt x="16" y="6"/>
                  </a:lnTo>
                  <a:lnTo>
                    <a:pt x="14" y="6"/>
                  </a:lnTo>
                  <a:lnTo>
                    <a:pt x="12" y="6"/>
                  </a:lnTo>
                  <a:lnTo>
                    <a:pt x="10" y="6"/>
                  </a:lnTo>
                  <a:lnTo>
                    <a:pt x="6" y="8"/>
                  </a:lnTo>
                  <a:lnTo>
                    <a:pt x="2" y="8"/>
                  </a:lnTo>
                  <a:lnTo>
                    <a:pt x="2" y="4"/>
                  </a:lnTo>
                  <a:lnTo>
                    <a:pt x="6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6" y="0"/>
                  </a:lnTo>
                  <a:lnTo>
                    <a:pt x="22" y="2"/>
                  </a:lnTo>
                  <a:lnTo>
                    <a:pt x="26" y="4"/>
                  </a:lnTo>
                  <a:lnTo>
                    <a:pt x="26" y="6"/>
                  </a:lnTo>
                  <a:lnTo>
                    <a:pt x="28" y="8"/>
                  </a:lnTo>
                  <a:lnTo>
                    <a:pt x="28" y="10"/>
                  </a:lnTo>
                  <a:lnTo>
                    <a:pt x="28" y="12"/>
                  </a:lnTo>
                  <a:lnTo>
                    <a:pt x="28" y="26"/>
                  </a:lnTo>
                  <a:lnTo>
                    <a:pt x="28" y="28"/>
                  </a:lnTo>
                  <a:lnTo>
                    <a:pt x="28" y="30"/>
                  </a:lnTo>
                  <a:lnTo>
                    <a:pt x="30" y="32"/>
                  </a:lnTo>
                  <a:lnTo>
                    <a:pt x="32" y="32"/>
                  </a:lnTo>
                  <a:lnTo>
                    <a:pt x="32" y="36"/>
                  </a:lnTo>
                  <a:lnTo>
                    <a:pt x="30" y="36"/>
                  </a:lnTo>
                  <a:lnTo>
                    <a:pt x="28" y="36"/>
                  </a:lnTo>
                  <a:lnTo>
                    <a:pt x="26" y="36"/>
                  </a:lnTo>
                  <a:lnTo>
                    <a:pt x="24" y="36"/>
                  </a:lnTo>
                  <a:lnTo>
                    <a:pt x="24" y="34"/>
                  </a:lnTo>
                  <a:lnTo>
                    <a:pt x="22" y="32"/>
                  </a:lnTo>
                  <a:close/>
                  <a:moveTo>
                    <a:pt x="22" y="28"/>
                  </a:moveTo>
                  <a:lnTo>
                    <a:pt x="22" y="18"/>
                  </a:lnTo>
                  <a:lnTo>
                    <a:pt x="20" y="18"/>
                  </a:lnTo>
                  <a:lnTo>
                    <a:pt x="14" y="20"/>
                  </a:lnTo>
                  <a:lnTo>
                    <a:pt x="10" y="20"/>
                  </a:lnTo>
                  <a:lnTo>
                    <a:pt x="8" y="24"/>
                  </a:lnTo>
                  <a:lnTo>
                    <a:pt x="6" y="26"/>
                  </a:lnTo>
                  <a:lnTo>
                    <a:pt x="6" y="28"/>
                  </a:lnTo>
                  <a:lnTo>
                    <a:pt x="8" y="30"/>
                  </a:lnTo>
                  <a:lnTo>
                    <a:pt x="10" y="32"/>
                  </a:lnTo>
                  <a:lnTo>
                    <a:pt x="12" y="32"/>
                  </a:lnTo>
                  <a:lnTo>
                    <a:pt x="14" y="32"/>
                  </a:lnTo>
                  <a:lnTo>
                    <a:pt x="16" y="30"/>
                  </a:lnTo>
                  <a:lnTo>
                    <a:pt x="20" y="30"/>
                  </a:lnTo>
                  <a:lnTo>
                    <a:pt x="22" y="2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6" name="Freeform 312"/>
            <p:cNvSpPr>
              <a:spLocks/>
            </p:cNvSpPr>
            <p:nvPr/>
          </p:nvSpPr>
          <p:spPr bwMode="auto">
            <a:xfrm>
              <a:off x="3906" y="267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18 w 30"/>
                <a:gd name="T5" fmla="*/ 36 h 36"/>
                <a:gd name="T6" fmla="*/ 14 w 30"/>
                <a:gd name="T7" fmla="*/ 36 h 36"/>
                <a:gd name="T8" fmla="*/ 8 w 30"/>
                <a:gd name="T9" fmla="*/ 34 h 36"/>
                <a:gd name="T10" fmla="*/ 4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4 w 30"/>
                <a:gd name="T19" fmla="*/ 6 h 36"/>
                <a:gd name="T20" fmla="*/ 8 w 30"/>
                <a:gd name="T21" fmla="*/ 4 h 36"/>
                <a:gd name="T22" fmla="*/ 12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28 w 30"/>
                <a:gd name="T29" fmla="*/ 2 h 36"/>
                <a:gd name="T30" fmla="*/ 28 w 30"/>
                <a:gd name="T31" fmla="*/ 8 h 36"/>
                <a:gd name="T32" fmla="*/ 24 w 30"/>
                <a:gd name="T33" fmla="*/ 6 h 36"/>
                <a:gd name="T34" fmla="*/ 18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18" y="36"/>
                  </a:lnTo>
                  <a:lnTo>
                    <a:pt x="14" y="36"/>
                  </a:lnTo>
                  <a:lnTo>
                    <a:pt x="8" y="34"/>
                  </a:lnTo>
                  <a:lnTo>
                    <a:pt x="4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4" y="6"/>
                  </a:lnTo>
                  <a:lnTo>
                    <a:pt x="8" y="4"/>
                  </a:lnTo>
                  <a:lnTo>
                    <a:pt x="12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28" y="2"/>
                  </a:lnTo>
                  <a:lnTo>
                    <a:pt x="28" y="8"/>
                  </a:lnTo>
                  <a:lnTo>
                    <a:pt x="24" y="6"/>
                  </a:lnTo>
                  <a:lnTo>
                    <a:pt x="18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7" name="Freeform 313"/>
            <p:cNvSpPr>
              <a:spLocks/>
            </p:cNvSpPr>
            <p:nvPr/>
          </p:nvSpPr>
          <p:spPr bwMode="auto">
            <a:xfrm>
              <a:off x="3944" y="2672"/>
              <a:ext cx="30" cy="36"/>
            </a:xfrm>
            <a:custGeom>
              <a:avLst/>
              <a:gdLst>
                <a:gd name="T0" fmla="*/ 30 w 30"/>
                <a:gd name="T1" fmla="*/ 34 h 36"/>
                <a:gd name="T2" fmla="*/ 24 w 30"/>
                <a:gd name="T3" fmla="*/ 36 h 36"/>
                <a:gd name="T4" fmla="*/ 20 w 30"/>
                <a:gd name="T5" fmla="*/ 36 h 36"/>
                <a:gd name="T6" fmla="*/ 14 w 30"/>
                <a:gd name="T7" fmla="*/ 36 h 36"/>
                <a:gd name="T8" fmla="*/ 10 w 30"/>
                <a:gd name="T9" fmla="*/ 34 h 36"/>
                <a:gd name="T10" fmla="*/ 6 w 30"/>
                <a:gd name="T11" fmla="*/ 32 h 36"/>
                <a:gd name="T12" fmla="*/ 2 w 30"/>
                <a:gd name="T13" fmla="*/ 26 h 36"/>
                <a:gd name="T14" fmla="*/ 0 w 30"/>
                <a:gd name="T15" fmla="*/ 18 h 36"/>
                <a:gd name="T16" fmla="*/ 2 w 30"/>
                <a:gd name="T17" fmla="*/ 12 h 36"/>
                <a:gd name="T18" fmla="*/ 6 w 30"/>
                <a:gd name="T19" fmla="*/ 6 h 36"/>
                <a:gd name="T20" fmla="*/ 8 w 30"/>
                <a:gd name="T21" fmla="*/ 4 h 36"/>
                <a:gd name="T22" fmla="*/ 14 w 30"/>
                <a:gd name="T23" fmla="*/ 2 h 36"/>
                <a:gd name="T24" fmla="*/ 18 w 30"/>
                <a:gd name="T25" fmla="*/ 0 h 36"/>
                <a:gd name="T26" fmla="*/ 24 w 30"/>
                <a:gd name="T27" fmla="*/ 2 h 36"/>
                <a:gd name="T28" fmla="*/ 30 w 30"/>
                <a:gd name="T29" fmla="*/ 2 h 36"/>
                <a:gd name="T30" fmla="*/ 30 w 30"/>
                <a:gd name="T31" fmla="*/ 8 h 36"/>
                <a:gd name="T32" fmla="*/ 24 w 30"/>
                <a:gd name="T33" fmla="*/ 6 h 36"/>
                <a:gd name="T34" fmla="*/ 20 w 30"/>
                <a:gd name="T35" fmla="*/ 6 h 36"/>
                <a:gd name="T36" fmla="*/ 14 w 30"/>
                <a:gd name="T37" fmla="*/ 6 h 36"/>
                <a:gd name="T38" fmla="*/ 10 w 30"/>
                <a:gd name="T39" fmla="*/ 10 h 36"/>
                <a:gd name="T40" fmla="*/ 8 w 30"/>
                <a:gd name="T41" fmla="*/ 14 h 36"/>
                <a:gd name="T42" fmla="*/ 6 w 30"/>
                <a:gd name="T43" fmla="*/ 18 h 36"/>
                <a:gd name="T44" fmla="*/ 8 w 30"/>
                <a:gd name="T45" fmla="*/ 24 h 36"/>
                <a:gd name="T46" fmla="*/ 10 w 30"/>
                <a:gd name="T47" fmla="*/ 28 h 36"/>
                <a:gd name="T48" fmla="*/ 14 w 30"/>
                <a:gd name="T49" fmla="*/ 30 h 36"/>
                <a:gd name="T50" fmla="*/ 20 w 30"/>
                <a:gd name="T51" fmla="*/ 32 h 36"/>
                <a:gd name="T52" fmla="*/ 24 w 30"/>
                <a:gd name="T53" fmla="*/ 32 h 36"/>
                <a:gd name="T54" fmla="*/ 30 w 30"/>
                <a:gd name="T55" fmla="*/ 30 h 36"/>
                <a:gd name="T56" fmla="*/ 30 w 30"/>
                <a:gd name="T57" fmla="*/ 34 h 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0"/>
                <a:gd name="T88" fmla="*/ 0 h 36"/>
                <a:gd name="T89" fmla="*/ 30 w 30"/>
                <a:gd name="T90" fmla="*/ 36 h 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0" h="36">
                  <a:moveTo>
                    <a:pt x="30" y="34"/>
                  </a:moveTo>
                  <a:lnTo>
                    <a:pt x="24" y="36"/>
                  </a:lnTo>
                  <a:lnTo>
                    <a:pt x="20" y="36"/>
                  </a:lnTo>
                  <a:lnTo>
                    <a:pt x="14" y="36"/>
                  </a:lnTo>
                  <a:lnTo>
                    <a:pt x="10" y="34"/>
                  </a:lnTo>
                  <a:lnTo>
                    <a:pt x="6" y="32"/>
                  </a:lnTo>
                  <a:lnTo>
                    <a:pt x="2" y="26"/>
                  </a:lnTo>
                  <a:lnTo>
                    <a:pt x="0" y="18"/>
                  </a:lnTo>
                  <a:lnTo>
                    <a:pt x="2" y="12"/>
                  </a:lnTo>
                  <a:lnTo>
                    <a:pt x="6" y="6"/>
                  </a:lnTo>
                  <a:lnTo>
                    <a:pt x="8" y="4"/>
                  </a:lnTo>
                  <a:lnTo>
                    <a:pt x="14" y="2"/>
                  </a:lnTo>
                  <a:lnTo>
                    <a:pt x="18" y="0"/>
                  </a:lnTo>
                  <a:lnTo>
                    <a:pt x="24" y="2"/>
                  </a:lnTo>
                  <a:lnTo>
                    <a:pt x="30" y="2"/>
                  </a:lnTo>
                  <a:lnTo>
                    <a:pt x="30" y="8"/>
                  </a:lnTo>
                  <a:lnTo>
                    <a:pt x="24" y="6"/>
                  </a:lnTo>
                  <a:lnTo>
                    <a:pt x="20" y="6"/>
                  </a:lnTo>
                  <a:lnTo>
                    <a:pt x="14" y="6"/>
                  </a:lnTo>
                  <a:lnTo>
                    <a:pt x="10" y="10"/>
                  </a:lnTo>
                  <a:lnTo>
                    <a:pt x="8" y="14"/>
                  </a:lnTo>
                  <a:lnTo>
                    <a:pt x="6" y="18"/>
                  </a:lnTo>
                  <a:lnTo>
                    <a:pt x="8" y="24"/>
                  </a:lnTo>
                  <a:lnTo>
                    <a:pt x="10" y="28"/>
                  </a:lnTo>
                  <a:lnTo>
                    <a:pt x="14" y="30"/>
                  </a:lnTo>
                  <a:lnTo>
                    <a:pt x="20" y="32"/>
                  </a:lnTo>
                  <a:lnTo>
                    <a:pt x="24" y="32"/>
                  </a:lnTo>
                  <a:lnTo>
                    <a:pt x="30" y="30"/>
                  </a:lnTo>
                  <a:lnTo>
                    <a:pt x="30" y="34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8" name="Freeform 314"/>
            <p:cNvSpPr>
              <a:spLocks noEditPoints="1"/>
            </p:cNvSpPr>
            <p:nvPr/>
          </p:nvSpPr>
          <p:spPr bwMode="auto">
            <a:xfrm>
              <a:off x="3984" y="2658"/>
              <a:ext cx="20" cy="50"/>
            </a:xfrm>
            <a:custGeom>
              <a:avLst/>
              <a:gdLst>
                <a:gd name="T0" fmla="*/ 12 w 20"/>
                <a:gd name="T1" fmla="*/ 50 h 50"/>
                <a:gd name="T2" fmla="*/ 12 w 20"/>
                <a:gd name="T3" fmla="*/ 20 h 50"/>
                <a:gd name="T4" fmla="*/ 0 w 20"/>
                <a:gd name="T5" fmla="*/ 20 h 50"/>
                <a:gd name="T6" fmla="*/ 0 w 20"/>
                <a:gd name="T7" fmla="*/ 16 h 50"/>
                <a:gd name="T8" fmla="*/ 18 w 20"/>
                <a:gd name="T9" fmla="*/ 16 h 50"/>
                <a:gd name="T10" fmla="*/ 18 w 20"/>
                <a:gd name="T11" fmla="*/ 50 h 50"/>
                <a:gd name="T12" fmla="*/ 12 w 20"/>
                <a:gd name="T13" fmla="*/ 50 h 50"/>
                <a:gd name="T14" fmla="*/ 12 w 20"/>
                <a:gd name="T15" fmla="*/ 8 h 50"/>
                <a:gd name="T16" fmla="*/ 12 w 20"/>
                <a:gd name="T17" fmla="*/ 0 h 50"/>
                <a:gd name="T18" fmla="*/ 20 w 20"/>
                <a:gd name="T19" fmla="*/ 0 h 50"/>
                <a:gd name="T20" fmla="*/ 20 w 20"/>
                <a:gd name="T21" fmla="*/ 8 h 50"/>
                <a:gd name="T22" fmla="*/ 12 w 20"/>
                <a:gd name="T23" fmla="*/ 8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0"/>
                <a:gd name="T37" fmla="*/ 0 h 50"/>
                <a:gd name="T38" fmla="*/ 20 w 20"/>
                <a:gd name="T39" fmla="*/ 50 h 5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0" h="50">
                  <a:moveTo>
                    <a:pt x="12" y="50"/>
                  </a:moveTo>
                  <a:lnTo>
                    <a:pt x="12" y="20"/>
                  </a:lnTo>
                  <a:lnTo>
                    <a:pt x="0" y="20"/>
                  </a:lnTo>
                  <a:lnTo>
                    <a:pt x="0" y="16"/>
                  </a:lnTo>
                  <a:lnTo>
                    <a:pt x="18" y="16"/>
                  </a:lnTo>
                  <a:lnTo>
                    <a:pt x="18" y="50"/>
                  </a:lnTo>
                  <a:lnTo>
                    <a:pt x="12" y="50"/>
                  </a:lnTo>
                  <a:close/>
                  <a:moveTo>
                    <a:pt x="12" y="8"/>
                  </a:moveTo>
                  <a:lnTo>
                    <a:pt x="12" y="0"/>
                  </a:lnTo>
                  <a:lnTo>
                    <a:pt x="20" y="0"/>
                  </a:lnTo>
                  <a:lnTo>
                    <a:pt x="20" y="8"/>
                  </a:lnTo>
                  <a:lnTo>
                    <a:pt x="12" y="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09" name="Freeform 315"/>
            <p:cNvSpPr>
              <a:spLocks/>
            </p:cNvSpPr>
            <p:nvPr/>
          </p:nvSpPr>
          <p:spPr bwMode="auto">
            <a:xfrm>
              <a:off x="4028" y="2658"/>
              <a:ext cx="22" cy="58"/>
            </a:xfrm>
            <a:custGeom>
              <a:avLst/>
              <a:gdLst>
                <a:gd name="T0" fmla="*/ 22 w 22"/>
                <a:gd name="T1" fmla="*/ 58 h 58"/>
                <a:gd name="T2" fmla="*/ 16 w 22"/>
                <a:gd name="T3" fmla="*/ 58 h 58"/>
                <a:gd name="T4" fmla="*/ 10 w 22"/>
                <a:gd name="T5" fmla="*/ 54 h 58"/>
                <a:gd name="T6" fmla="*/ 6 w 22"/>
                <a:gd name="T7" fmla="*/ 50 h 58"/>
                <a:gd name="T8" fmla="*/ 2 w 22"/>
                <a:gd name="T9" fmla="*/ 44 h 58"/>
                <a:gd name="T10" fmla="*/ 0 w 22"/>
                <a:gd name="T11" fmla="*/ 36 h 58"/>
                <a:gd name="T12" fmla="*/ 0 w 22"/>
                <a:gd name="T13" fmla="*/ 30 h 58"/>
                <a:gd name="T14" fmla="*/ 0 w 22"/>
                <a:gd name="T15" fmla="*/ 22 h 58"/>
                <a:gd name="T16" fmla="*/ 2 w 22"/>
                <a:gd name="T17" fmla="*/ 16 h 58"/>
                <a:gd name="T18" fmla="*/ 6 w 22"/>
                <a:gd name="T19" fmla="*/ 10 h 58"/>
                <a:gd name="T20" fmla="*/ 10 w 22"/>
                <a:gd name="T21" fmla="*/ 6 h 58"/>
                <a:gd name="T22" fmla="*/ 16 w 22"/>
                <a:gd name="T23" fmla="*/ 2 h 58"/>
                <a:gd name="T24" fmla="*/ 22 w 22"/>
                <a:gd name="T25" fmla="*/ 0 h 58"/>
                <a:gd name="T26" fmla="*/ 22 w 22"/>
                <a:gd name="T27" fmla="*/ 4 h 58"/>
                <a:gd name="T28" fmla="*/ 18 w 22"/>
                <a:gd name="T29" fmla="*/ 6 h 58"/>
                <a:gd name="T30" fmla="*/ 14 w 22"/>
                <a:gd name="T31" fmla="*/ 10 h 58"/>
                <a:gd name="T32" fmla="*/ 10 w 22"/>
                <a:gd name="T33" fmla="*/ 14 h 58"/>
                <a:gd name="T34" fmla="*/ 8 w 22"/>
                <a:gd name="T35" fmla="*/ 18 h 58"/>
                <a:gd name="T36" fmla="*/ 6 w 22"/>
                <a:gd name="T37" fmla="*/ 24 h 58"/>
                <a:gd name="T38" fmla="*/ 6 w 22"/>
                <a:gd name="T39" fmla="*/ 30 h 58"/>
                <a:gd name="T40" fmla="*/ 6 w 22"/>
                <a:gd name="T41" fmla="*/ 36 h 58"/>
                <a:gd name="T42" fmla="*/ 8 w 22"/>
                <a:gd name="T43" fmla="*/ 42 h 58"/>
                <a:gd name="T44" fmla="*/ 10 w 22"/>
                <a:gd name="T45" fmla="*/ 46 h 58"/>
                <a:gd name="T46" fmla="*/ 14 w 22"/>
                <a:gd name="T47" fmla="*/ 50 h 58"/>
                <a:gd name="T48" fmla="*/ 18 w 22"/>
                <a:gd name="T49" fmla="*/ 52 h 58"/>
                <a:gd name="T50" fmla="*/ 22 w 22"/>
                <a:gd name="T51" fmla="*/ 54 h 58"/>
                <a:gd name="T52" fmla="*/ 22 w 22"/>
                <a:gd name="T53" fmla="*/ 58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58"/>
                <a:gd name="T83" fmla="*/ 22 w 22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58">
                  <a:moveTo>
                    <a:pt x="22" y="58"/>
                  </a:moveTo>
                  <a:lnTo>
                    <a:pt x="16" y="58"/>
                  </a:lnTo>
                  <a:lnTo>
                    <a:pt x="10" y="54"/>
                  </a:lnTo>
                  <a:lnTo>
                    <a:pt x="6" y="50"/>
                  </a:lnTo>
                  <a:lnTo>
                    <a:pt x="2" y="44"/>
                  </a:lnTo>
                  <a:lnTo>
                    <a:pt x="0" y="36"/>
                  </a:lnTo>
                  <a:lnTo>
                    <a:pt x="0" y="30"/>
                  </a:lnTo>
                  <a:lnTo>
                    <a:pt x="0" y="22"/>
                  </a:lnTo>
                  <a:lnTo>
                    <a:pt x="2" y="16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6" y="2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8" y="6"/>
                  </a:lnTo>
                  <a:lnTo>
                    <a:pt x="14" y="10"/>
                  </a:lnTo>
                  <a:lnTo>
                    <a:pt x="10" y="14"/>
                  </a:lnTo>
                  <a:lnTo>
                    <a:pt x="8" y="18"/>
                  </a:lnTo>
                  <a:lnTo>
                    <a:pt x="6" y="24"/>
                  </a:lnTo>
                  <a:lnTo>
                    <a:pt x="6" y="30"/>
                  </a:lnTo>
                  <a:lnTo>
                    <a:pt x="6" y="36"/>
                  </a:lnTo>
                  <a:lnTo>
                    <a:pt x="8" y="42"/>
                  </a:lnTo>
                  <a:lnTo>
                    <a:pt x="10" y="46"/>
                  </a:lnTo>
                  <a:lnTo>
                    <a:pt x="14" y="50"/>
                  </a:lnTo>
                  <a:lnTo>
                    <a:pt x="18" y="52"/>
                  </a:lnTo>
                  <a:lnTo>
                    <a:pt x="22" y="54"/>
                  </a:lnTo>
                  <a:lnTo>
                    <a:pt x="22" y="5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0" name="Freeform 316"/>
            <p:cNvSpPr>
              <a:spLocks/>
            </p:cNvSpPr>
            <p:nvPr/>
          </p:nvSpPr>
          <p:spPr bwMode="auto">
            <a:xfrm>
              <a:off x="3380" y="2671"/>
              <a:ext cx="30" cy="48"/>
            </a:xfrm>
            <a:custGeom>
              <a:avLst/>
              <a:gdLst>
                <a:gd name="T0" fmla="*/ 0 w 30"/>
                <a:gd name="T1" fmla="*/ 48 h 48"/>
                <a:gd name="T2" fmla="*/ 0 w 30"/>
                <a:gd name="T3" fmla="*/ 42 h 48"/>
                <a:gd name="T4" fmla="*/ 12 w 30"/>
                <a:gd name="T5" fmla="*/ 42 h 48"/>
                <a:gd name="T6" fmla="*/ 12 w 30"/>
                <a:gd name="T7" fmla="*/ 8 h 48"/>
                <a:gd name="T8" fmla="*/ 0 w 30"/>
                <a:gd name="T9" fmla="*/ 10 h 48"/>
                <a:gd name="T10" fmla="*/ 0 w 30"/>
                <a:gd name="T11" fmla="*/ 6 h 48"/>
                <a:gd name="T12" fmla="*/ 18 w 30"/>
                <a:gd name="T13" fmla="*/ 0 h 48"/>
                <a:gd name="T14" fmla="*/ 18 w 30"/>
                <a:gd name="T15" fmla="*/ 42 h 48"/>
                <a:gd name="T16" fmla="*/ 30 w 30"/>
                <a:gd name="T17" fmla="*/ 42 h 48"/>
                <a:gd name="T18" fmla="*/ 30 w 30"/>
                <a:gd name="T19" fmla="*/ 48 h 48"/>
                <a:gd name="T20" fmla="*/ 0 w 30"/>
                <a:gd name="T21" fmla="*/ 48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48"/>
                <a:gd name="T35" fmla="*/ 30 w 30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48">
                  <a:moveTo>
                    <a:pt x="0" y="48"/>
                  </a:moveTo>
                  <a:lnTo>
                    <a:pt x="0" y="42"/>
                  </a:lnTo>
                  <a:lnTo>
                    <a:pt x="12" y="42"/>
                  </a:lnTo>
                  <a:lnTo>
                    <a:pt x="12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18" y="0"/>
                  </a:lnTo>
                  <a:lnTo>
                    <a:pt x="18" y="42"/>
                  </a:lnTo>
                  <a:lnTo>
                    <a:pt x="30" y="42"/>
                  </a:lnTo>
                  <a:lnTo>
                    <a:pt x="30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1" name="Freeform 317"/>
            <p:cNvSpPr>
              <a:spLocks/>
            </p:cNvSpPr>
            <p:nvPr/>
          </p:nvSpPr>
          <p:spPr bwMode="auto">
            <a:xfrm>
              <a:off x="4098" y="2658"/>
              <a:ext cx="24" cy="58"/>
            </a:xfrm>
            <a:custGeom>
              <a:avLst/>
              <a:gdLst>
                <a:gd name="T0" fmla="*/ 0 w 24"/>
                <a:gd name="T1" fmla="*/ 0 h 58"/>
                <a:gd name="T2" fmla="*/ 8 w 24"/>
                <a:gd name="T3" fmla="*/ 2 h 58"/>
                <a:gd name="T4" fmla="*/ 12 w 24"/>
                <a:gd name="T5" fmla="*/ 6 h 58"/>
                <a:gd name="T6" fmla="*/ 18 w 24"/>
                <a:gd name="T7" fmla="*/ 10 h 58"/>
                <a:gd name="T8" fmla="*/ 20 w 24"/>
                <a:gd name="T9" fmla="*/ 16 h 58"/>
                <a:gd name="T10" fmla="*/ 22 w 24"/>
                <a:gd name="T11" fmla="*/ 22 h 58"/>
                <a:gd name="T12" fmla="*/ 24 w 24"/>
                <a:gd name="T13" fmla="*/ 30 h 58"/>
                <a:gd name="T14" fmla="*/ 22 w 24"/>
                <a:gd name="T15" fmla="*/ 36 h 58"/>
                <a:gd name="T16" fmla="*/ 20 w 24"/>
                <a:gd name="T17" fmla="*/ 44 h 58"/>
                <a:gd name="T18" fmla="*/ 18 w 24"/>
                <a:gd name="T19" fmla="*/ 50 h 58"/>
                <a:gd name="T20" fmla="*/ 12 w 24"/>
                <a:gd name="T21" fmla="*/ 54 h 58"/>
                <a:gd name="T22" fmla="*/ 8 w 24"/>
                <a:gd name="T23" fmla="*/ 58 h 58"/>
                <a:gd name="T24" fmla="*/ 0 w 24"/>
                <a:gd name="T25" fmla="*/ 58 h 58"/>
                <a:gd name="T26" fmla="*/ 0 w 24"/>
                <a:gd name="T27" fmla="*/ 54 h 58"/>
                <a:gd name="T28" fmla="*/ 6 w 24"/>
                <a:gd name="T29" fmla="*/ 52 h 58"/>
                <a:gd name="T30" fmla="*/ 10 w 24"/>
                <a:gd name="T31" fmla="*/ 50 h 58"/>
                <a:gd name="T32" fmla="*/ 14 w 24"/>
                <a:gd name="T33" fmla="*/ 46 h 58"/>
                <a:gd name="T34" fmla="*/ 16 w 24"/>
                <a:gd name="T35" fmla="*/ 42 h 58"/>
                <a:gd name="T36" fmla="*/ 18 w 24"/>
                <a:gd name="T37" fmla="*/ 36 h 58"/>
                <a:gd name="T38" fmla="*/ 18 w 24"/>
                <a:gd name="T39" fmla="*/ 30 h 58"/>
                <a:gd name="T40" fmla="*/ 18 w 24"/>
                <a:gd name="T41" fmla="*/ 24 h 58"/>
                <a:gd name="T42" fmla="*/ 16 w 24"/>
                <a:gd name="T43" fmla="*/ 18 h 58"/>
                <a:gd name="T44" fmla="*/ 14 w 24"/>
                <a:gd name="T45" fmla="*/ 14 h 58"/>
                <a:gd name="T46" fmla="*/ 10 w 24"/>
                <a:gd name="T47" fmla="*/ 10 h 58"/>
                <a:gd name="T48" fmla="*/ 6 w 24"/>
                <a:gd name="T49" fmla="*/ 6 h 58"/>
                <a:gd name="T50" fmla="*/ 0 w 24"/>
                <a:gd name="T51" fmla="*/ 4 h 58"/>
                <a:gd name="T52" fmla="*/ 0 w 24"/>
                <a:gd name="T53" fmla="*/ 0 h 5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4"/>
                <a:gd name="T82" fmla="*/ 0 h 58"/>
                <a:gd name="T83" fmla="*/ 24 w 24"/>
                <a:gd name="T84" fmla="*/ 58 h 5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4" h="58">
                  <a:moveTo>
                    <a:pt x="0" y="0"/>
                  </a:moveTo>
                  <a:lnTo>
                    <a:pt x="8" y="2"/>
                  </a:lnTo>
                  <a:lnTo>
                    <a:pt x="12" y="6"/>
                  </a:lnTo>
                  <a:lnTo>
                    <a:pt x="18" y="10"/>
                  </a:lnTo>
                  <a:lnTo>
                    <a:pt x="20" y="16"/>
                  </a:lnTo>
                  <a:lnTo>
                    <a:pt x="22" y="22"/>
                  </a:lnTo>
                  <a:lnTo>
                    <a:pt x="24" y="30"/>
                  </a:lnTo>
                  <a:lnTo>
                    <a:pt x="22" y="36"/>
                  </a:lnTo>
                  <a:lnTo>
                    <a:pt x="20" y="44"/>
                  </a:lnTo>
                  <a:lnTo>
                    <a:pt x="18" y="50"/>
                  </a:lnTo>
                  <a:lnTo>
                    <a:pt x="12" y="54"/>
                  </a:lnTo>
                  <a:lnTo>
                    <a:pt x="8" y="58"/>
                  </a:lnTo>
                  <a:lnTo>
                    <a:pt x="0" y="58"/>
                  </a:lnTo>
                  <a:lnTo>
                    <a:pt x="0" y="54"/>
                  </a:lnTo>
                  <a:lnTo>
                    <a:pt x="6" y="52"/>
                  </a:lnTo>
                  <a:lnTo>
                    <a:pt x="10" y="50"/>
                  </a:lnTo>
                  <a:lnTo>
                    <a:pt x="14" y="46"/>
                  </a:lnTo>
                  <a:lnTo>
                    <a:pt x="16" y="42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16" y="18"/>
                  </a:lnTo>
                  <a:lnTo>
                    <a:pt x="14" y="14"/>
                  </a:lnTo>
                  <a:lnTo>
                    <a:pt x="10" y="10"/>
                  </a:lnTo>
                  <a:lnTo>
                    <a:pt x="6" y="6"/>
                  </a:lnTo>
                  <a:lnTo>
                    <a:pt x="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2" name="Line 318"/>
            <p:cNvSpPr>
              <a:spLocks noChangeShapeType="1"/>
            </p:cNvSpPr>
            <p:nvPr/>
          </p:nvSpPr>
          <p:spPr bwMode="auto">
            <a:xfrm flipH="1">
              <a:off x="1998" y="2788"/>
              <a:ext cx="66" cy="614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3" name="Freeform 319"/>
            <p:cNvSpPr>
              <a:spLocks/>
            </p:cNvSpPr>
            <p:nvPr/>
          </p:nvSpPr>
          <p:spPr bwMode="auto">
            <a:xfrm>
              <a:off x="2052" y="2758"/>
              <a:ext cx="30" cy="36"/>
            </a:xfrm>
            <a:custGeom>
              <a:avLst/>
              <a:gdLst>
                <a:gd name="T0" fmla="*/ 30 w 30"/>
                <a:gd name="T1" fmla="*/ 36 h 36"/>
                <a:gd name="T2" fmla="*/ 18 w 30"/>
                <a:gd name="T3" fmla="*/ 0 h 36"/>
                <a:gd name="T4" fmla="*/ 0 w 30"/>
                <a:gd name="T5" fmla="*/ 30 h 36"/>
                <a:gd name="T6" fmla="*/ 30 w 30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6"/>
                <a:gd name="T14" fmla="*/ 30 w 3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6">
                  <a:moveTo>
                    <a:pt x="30" y="36"/>
                  </a:moveTo>
                  <a:lnTo>
                    <a:pt x="18" y="0"/>
                  </a:lnTo>
                  <a:lnTo>
                    <a:pt x="0" y="30"/>
                  </a:lnTo>
                  <a:lnTo>
                    <a:pt x="30" y="36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4" name="Freeform 320"/>
            <p:cNvSpPr>
              <a:spLocks/>
            </p:cNvSpPr>
            <p:nvPr/>
          </p:nvSpPr>
          <p:spPr bwMode="auto">
            <a:xfrm>
              <a:off x="2052" y="2758"/>
              <a:ext cx="30" cy="36"/>
            </a:xfrm>
            <a:custGeom>
              <a:avLst/>
              <a:gdLst>
                <a:gd name="T0" fmla="*/ 30 w 30"/>
                <a:gd name="T1" fmla="*/ 36 h 36"/>
                <a:gd name="T2" fmla="*/ 18 w 30"/>
                <a:gd name="T3" fmla="*/ 0 h 36"/>
                <a:gd name="T4" fmla="*/ 0 w 30"/>
                <a:gd name="T5" fmla="*/ 30 h 36"/>
                <a:gd name="T6" fmla="*/ 30 w 30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6"/>
                <a:gd name="T14" fmla="*/ 30 w 3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6">
                  <a:moveTo>
                    <a:pt x="30" y="36"/>
                  </a:moveTo>
                  <a:lnTo>
                    <a:pt x="18" y="0"/>
                  </a:lnTo>
                  <a:lnTo>
                    <a:pt x="0" y="30"/>
                  </a:lnTo>
                  <a:lnTo>
                    <a:pt x="30" y="36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5" name="Line 321"/>
            <p:cNvSpPr>
              <a:spLocks noChangeShapeType="1"/>
            </p:cNvSpPr>
            <p:nvPr/>
          </p:nvSpPr>
          <p:spPr bwMode="auto">
            <a:xfrm>
              <a:off x="2088" y="2776"/>
              <a:ext cx="594" cy="626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6" name="Freeform 322"/>
            <p:cNvSpPr>
              <a:spLocks/>
            </p:cNvSpPr>
            <p:nvPr/>
          </p:nvSpPr>
          <p:spPr bwMode="auto">
            <a:xfrm>
              <a:off x="2070" y="2758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0 w 36"/>
                <a:gd name="T3" fmla="*/ 0 h 36"/>
                <a:gd name="T4" fmla="*/ 36 w 36"/>
                <a:gd name="T5" fmla="*/ 12 h 36"/>
                <a:gd name="T6" fmla="*/ 12 w 36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6"/>
                <a:gd name="T14" fmla="*/ 36 w 3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6">
                  <a:moveTo>
                    <a:pt x="12" y="36"/>
                  </a:moveTo>
                  <a:lnTo>
                    <a:pt x="0" y="0"/>
                  </a:lnTo>
                  <a:lnTo>
                    <a:pt x="36" y="12"/>
                  </a:lnTo>
                  <a:lnTo>
                    <a:pt x="12" y="36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7" name="Freeform 323"/>
            <p:cNvSpPr>
              <a:spLocks/>
            </p:cNvSpPr>
            <p:nvPr/>
          </p:nvSpPr>
          <p:spPr bwMode="auto">
            <a:xfrm>
              <a:off x="2070" y="2758"/>
              <a:ext cx="36" cy="36"/>
            </a:xfrm>
            <a:custGeom>
              <a:avLst/>
              <a:gdLst>
                <a:gd name="T0" fmla="*/ 12 w 36"/>
                <a:gd name="T1" fmla="*/ 36 h 36"/>
                <a:gd name="T2" fmla="*/ 0 w 36"/>
                <a:gd name="T3" fmla="*/ 0 h 36"/>
                <a:gd name="T4" fmla="*/ 36 w 36"/>
                <a:gd name="T5" fmla="*/ 12 h 36"/>
                <a:gd name="T6" fmla="*/ 12 w 36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6"/>
                <a:gd name="T14" fmla="*/ 36 w 36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6">
                  <a:moveTo>
                    <a:pt x="12" y="36"/>
                  </a:moveTo>
                  <a:lnTo>
                    <a:pt x="0" y="0"/>
                  </a:lnTo>
                  <a:lnTo>
                    <a:pt x="36" y="12"/>
                  </a:lnTo>
                  <a:lnTo>
                    <a:pt x="12" y="36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8" name="Line 324"/>
            <p:cNvSpPr>
              <a:spLocks noChangeShapeType="1"/>
            </p:cNvSpPr>
            <p:nvPr/>
          </p:nvSpPr>
          <p:spPr bwMode="auto">
            <a:xfrm flipH="1">
              <a:off x="2070" y="2418"/>
              <a:ext cx="372" cy="198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19" name="Freeform 325"/>
            <p:cNvSpPr>
              <a:spLocks/>
            </p:cNvSpPr>
            <p:nvPr/>
          </p:nvSpPr>
          <p:spPr bwMode="auto">
            <a:xfrm>
              <a:off x="2430" y="2406"/>
              <a:ext cx="36" cy="30"/>
            </a:xfrm>
            <a:custGeom>
              <a:avLst/>
              <a:gdLst>
                <a:gd name="T0" fmla="*/ 12 w 36"/>
                <a:gd name="T1" fmla="*/ 30 h 30"/>
                <a:gd name="T2" fmla="*/ 36 w 36"/>
                <a:gd name="T3" fmla="*/ 0 h 30"/>
                <a:gd name="T4" fmla="*/ 0 w 36"/>
                <a:gd name="T5" fmla="*/ 0 h 30"/>
                <a:gd name="T6" fmla="*/ 12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2" y="3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2" y="3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0" name="Freeform 326"/>
            <p:cNvSpPr>
              <a:spLocks/>
            </p:cNvSpPr>
            <p:nvPr/>
          </p:nvSpPr>
          <p:spPr bwMode="auto">
            <a:xfrm>
              <a:off x="2430" y="2406"/>
              <a:ext cx="36" cy="30"/>
            </a:xfrm>
            <a:custGeom>
              <a:avLst/>
              <a:gdLst>
                <a:gd name="T0" fmla="*/ 12 w 36"/>
                <a:gd name="T1" fmla="*/ 30 h 30"/>
                <a:gd name="T2" fmla="*/ 36 w 36"/>
                <a:gd name="T3" fmla="*/ 0 h 30"/>
                <a:gd name="T4" fmla="*/ 0 w 36"/>
                <a:gd name="T5" fmla="*/ 0 h 30"/>
                <a:gd name="T6" fmla="*/ 12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2" y="3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2" y="30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1" name="Line 327"/>
            <p:cNvSpPr>
              <a:spLocks noChangeShapeType="1"/>
            </p:cNvSpPr>
            <p:nvPr/>
          </p:nvSpPr>
          <p:spPr bwMode="auto">
            <a:xfrm>
              <a:off x="2478" y="2430"/>
              <a:ext cx="204" cy="436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2" name="Freeform 328"/>
            <p:cNvSpPr>
              <a:spLocks/>
            </p:cNvSpPr>
            <p:nvPr/>
          </p:nvSpPr>
          <p:spPr bwMode="auto">
            <a:xfrm>
              <a:off x="2466" y="2406"/>
              <a:ext cx="30" cy="36"/>
            </a:xfrm>
            <a:custGeom>
              <a:avLst/>
              <a:gdLst>
                <a:gd name="T0" fmla="*/ 0 w 30"/>
                <a:gd name="T1" fmla="*/ 36 h 36"/>
                <a:gd name="T2" fmla="*/ 0 w 30"/>
                <a:gd name="T3" fmla="*/ 0 h 36"/>
                <a:gd name="T4" fmla="*/ 30 w 30"/>
                <a:gd name="T5" fmla="*/ 24 h 36"/>
                <a:gd name="T6" fmla="*/ 0 w 30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6"/>
                <a:gd name="T14" fmla="*/ 30 w 3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6">
                  <a:moveTo>
                    <a:pt x="0" y="36"/>
                  </a:moveTo>
                  <a:lnTo>
                    <a:pt x="0" y="0"/>
                  </a:lnTo>
                  <a:lnTo>
                    <a:pt x="30" y="24"/>
                  </a:lnTo>
                  <a:lnTo>
                    <a:pt x="0" y="36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3" name="Freeform 329"/>
            <p:cNvSpPr>
              <a:spLocks/>
            </p:cNvSpPr>
            <p:nvPr/>
          </p:nvSpPr>
          <p:spPr bwMode="auto">
            <a:xfrm>
              <a:off x="2466" y="2406"/>
              <a:ext cx="30" cy="36"/>
            </a:xfrm>
            <a:custGeom>
              <a:avLst/>
              <a:gdLst>
                <a:gd name="T0" fmla="*/ 0 w 30"/>
                <a:gd name="T1" fmla="*/ 36 h 36"/>
                <a:gd name="T2" fmla="*/ 0 w 30"/>
                <a:gd name="T3" fmla="*/ 0 h 36"/>
                <a:gd name="T4" fmla="*/ 30 w 30"/>
                <a:gd name="T5" fmla="*/ 24 h 36"/>
                <a:gd name="T6" fmla="*/ 0 w 30"/>
                <a:gd name="T7" fmla="*/ 36 h 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"/>
                <a:gd name="T13" fmla="*/ 0 h 36"/>
                <a:gd name="T14" fmla="*/ 30 w 30"/>
                <a:gd name="T15" fmla="*/ 36 h 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" h="36">
                  <a:moveTo>
                    <a:pt x="0" y="36"/>
                  </a:moveTo>
                  <a:lnTo>
                    <a:pt x="0" y="0"/>
                  </a:lnTo>
                  <a:lnTo>
                    <a:pt x="30" y="24"/>
                  </a:lnTo>
                  <a:lnTo>
                    <a:pt x="0" y="36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4" name="Freeform 330"/>
            <p:cNvSpPr>
              <a:spLocks/>
            </p:cNvSpPr>
            <p:nvPr/>
          </p:nvSpPr>
          <p:spPr bwMode="auto">
            <a:xfrm>
              <a:off x="2466" y="2060"/>
              <a:ext cx="348" cy="204"/>
            </a:xfrm>
            <a:custGeom>
              <a:avLst/>
              <a:gdLst>
                <a:gd name="T0" fmla="*/ 348 w 348"/>
                <a:gd name="T1" fmla="*/ 0 h 204"/>
                <a:gd name="T2" fmla="*/ 0 w 348"/>
                <a:gd name="T3" fmla="*/ 204 h 204"/>
                <a:gd name="T4" fmla="*/ 348 w 348"/>
                <a:gd name="T5" fmla="*/ 0 h 204"/>
                <a:gd name="T6" fmla="*/ 0 60000 65536"/>
                <a:gd name="T7" fmla="*/ 0 60000 65536"/>
                <a:gd name="T8" fmla="*/ 0 60000 65536"/>
                <a:gd name="T9" fmla="*/ 0 w 348"/>
                <a:gd name="T10" fmla="*/ 0 h 204"/>
                <a:gd name="T11" fmla="*/ 348 w 348"/>
                <a:gd name="T12" fmla="*/ 204 h 2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48" h="204">
                  <a:moveTo>
                    <a:pt x="348" y="0"/>
                  </a:moveTo>
                  <a:lnTo>
                    <a:pt x="0" y="204"/>
                  </a:lnTo>
                  <a:lnTo>
                    <a:pt x="348" y="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5" name="Line 331"/>
            <p:cNvSpPr>
              <a:spLocks noChangeShapeType="1"/>
            </p:cNvSpPr>
            <p:nvPr/>
          </p:nvSpPr>
          <p:spPr bwMode="auto">
            <a:xfrm flipH="1">
              <a:off x="2466" y="2060"/>
              <a:ext cx="348" cy="204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6" name="Freeform 332"/>
            <p:cNvSpPr>
              <a:spLocks/>
            </p:cNvSpPr>
            <p:nvPr/>
          </p:nvSpPr>
          <p:spPr bwMode="auto">
            <a:xfrm>
              <a:off x="2802" y="2048"/>
              <a:ext cx="36" cy="30"/>
            </a:xfrm>
            <a:custGeom>
              <a:avLst/>
              <a:gdLst>
                <a:gd name="T0" fmla="*/ 18 w 36"/>
                <a:gd name="T1" fmla="*/ 30 h 30"/>
                <a:gd name="T2" fmla="*/ 36 w 36"/>
                <a:gd name="T3" fmla="*/ 0 h 30"/>
                <a:gd name="T4" fmla="*/ 0 w 36"/>
                <a:gd name="T5" fmla="*/ 0 h 30"/>
                <a:gd name="T6" fmla="*/ 18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8" y="3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3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7" name="Freeform 333"/>
            <p:cNvSpPr>
              <a:spLocks/>
            </p:cNvSpPr>
            <p:nvPr/>
          </p:nvSpPr>
          <p:spPr bwMode="auto">
            <a:xfrm>
              <a:off x="2802" y="2048"/>
              <a:ext cx="36" cy="30"/>
            </a:xfrm>
            <a:custGeom>
              <a:avLst/>
              <a:gdLst>
                <a:gd name="T0" fmla="*/ 18 w 36"/>
                <a:gd name="T1" fmla="*/ 30 h 30"/>
                <a:gd name="T2" fmla="*/ 36 w 36"/>
                <a:gd name="T3" fmla="*/ 0 h 30"/>
                <a:gd name="T4" fmla="*/ 0 w 36"/>
                <a:gd name="T5" fmla="*/ 0 h 30"/>
                <a:gd name="T6" fmla="*/ 18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8" y="3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30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8" name="Freeform 334"/>
            <p:cNvSpPr>
              <a:spLocks/>
            </p:cNvSpPr>
            <p:nvPr/>
          </p:nvSpPr>
          <p:spPr bwMode="auto">
            <a:xfrm>
              <a:off x="2868" y="2054"/>
              <a:ext cx="690" cy="210"/>
            </a:xfrm>
            <a:custGeom>
              <a:avLst/>
              <a:gdLst>
                <a:gd name="T0" fmla="*/ 0 w 690"/>
                <a:gd name="T1" fmla="*/ 0 h 210"/>
                <a:gd name="T2" fmla="*/ 690 w 690"/>
                <a:gd name="T3" fmla="*/ 210 h 210"/>
                <a:gd name="T4" fmla="*/ 0 w 690"/>
                <a:gd name="T5" fmla="*/ 0 h 210"/>
                <a:gd name="T6" fmla="*/ 0 60000 65536"/>
                <a:gd name="T7" fmla="*/ 0 60000 65536"/>
                <a:gd name="T8" fmla="*/ 0 60000 65536"/>
                <a:gd name="T9" fmla="*/ 0 w 690"/>
                <a:gd name="T10" fmla="*/ 0 h 210"/>
                <a:gd name="T11" fmla="*/ 690 w 690"/>
                <a:gd name="T12" fmla="*/ 210 h 21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90" h="210">
                  <a:moveTo>
                    <a:pt x="0" y="0"/>
                  </a:moveTo>
                  <a:lnTo>
                    <a:pt x="690" y="21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29" name="Line 335"/>
            <p:cNvSpPr>
              <a:spLocks noChangeShapeType="1"/>
            </p:cNvSpPr>
            <p:nvPr/>
          </p:nvSpPr>
          <p:spPr bwMode="auto">
            <a:xfrm>
              <a:off x="2868" y="2054"/>
              <a:ext cx="690" cy="210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0" name="Freeform 336"/>
            <p:cNvSpPr>
              <a:spLocks/>
            </p:cNvSpPr>
            <p:nvPr/>
          </p:nvSpPr>
          <p:spPr bwMode="auto">
            <a:xfrm>
              <a:off x="2838" y="2042"/>
              <a:ext cx="36" cy="30"/>
            </a:xfrm>
            <a:custGeom>
              <a:avLst/>
              <a:gdLst>
                <a:gd name="T0" fmla="*/ 24 w 36"/>
                <a:gd name="T1" fmla="*/ 30 h 30"/>
                <a:gd name="T2" fmla="*/ 0 w 36"/>
                <a:gd name="T3" fmla="*/ 6 h 30"/>
                <a:gd name="T4" fmla="*/ 36 w 36"/>
                <a:gd name="T5" fmla="*/ 0 h 30"/>
                <a:gd name="T6" fmla="*/ 24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24" y="30"/>
                  </a:moveTo>
                  <a:lnTo>
                    <a:pt x="0" y="6"/>
                  </a:lnTo>
                  <a:lnTo>
                    <a:pt x="36" y="0"/>
                  </a:lnTo>
                  <a:lnTo>
                    <a:pt x="24" y="3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1" name="Freeform 337"/>
            <p:cNvSpPr>
              <a:spLocks/>
            </p:cNvSpPr>
            <p:nvPr/>
          </p:nvSpPr>
          <p:spPr bwMode="auto">
            <a:xfrm>
              <a:off x="2838" y="2042"/>
              <a:ext cx="36" cy="30"/>
            </a:xfrm>
            <a:custGeom>
              <a:avLst/>
              <a:gdLst>
                <a:gd name="T0" fmla="*/ 24 w 36"/>
                <a:gd name="T1" fmla="*/ 30 h 30"/>
                <a:gd name="T2" fmla="*/ 0 w 36"/>
                <a:gd name="T3" fmla="*/ 6 h 30"/>
                <a:gd name="T4" fmla="*/ 36 w 36"/>
                <a:gd name="T5" fmla="*/ 0 h 30"/>
                <a:gd name="T6" fmla="*/ 24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24" y="30"/>
                  </a:moveTo>
                  <a:lnTo>
                    <a:pt x="0" y="6"/>
                  </a:lnTo>
                  <a:lnTo>
                    <a:pt x="36" y="0"/>
                  </a:lnTo>
                  <a:lnTo>
                    <a:pt x="24" y="30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3" name="Line 339"/>
            <p:cNvSpPr>
              <a:spLocks noChangeShapeType="1"/>
            </p:cNvSpPr>
            <p:nvPr/>
          </p:nvSpPr>
          <p:spPr bwMode="auto">
            <a:xfrm flipH="1">
              <a:off x="3216" y="2418"/>
              <a:ext cx="318" cy="198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4" name="Freeform 340"/>
            <p:cNvSpPr>
              <a:spLocks/>
            </p:cNvSpPr>
            <p:nvPr/>
          </p:nvSpPr>
          <p:spPr bwMode="auto">
            <a:xfrm>
              <a:off x="3522" y="2406"/>
              <a:ext cx="36" cy="30"/>
            </a:xfrm>
            <a:custGeom>
              <a:avLst/>
              <a:gdLst>
                <a:gd name="T0" fmla="*/ 18 w 36"/>
                <a:gd name="T1" fmla="*/ 30 h 30"/>
                <a:gd name="T2" fmla="*/ 36 w 36"/>
                <a:gd name="T3" fmla="*/ 0 h 30"/>
                <a:gd name="T4" fmla="*/ 0 w 36"/>
                <a:gd name="T5" fmla="*/ 0 h 30"/>
                <a:gd name="T6" fmla="*/ 18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8" y="3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3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5" name="Freeform 341"/>
            <p:cNvSpPr>
              <a:spLocks/>
            </p:cNvSpPr>
            <p:nvPr/>
          </p:nvSpPr>
          <p:spPr bwMode="auto">
            <a:xfrm>
              <a:off x="3522" y="2406"/>
              <a:ext cx="36" cy="30"/>
            </a:xfrm>
            <a:custGeom>
              <a:avLst/>
              <a:gdLst>
                <a:gd name="T0" fmla="*/ 18 w 36"/>
                <a:gd name="T1" fmla="*/ 30 h 30"/>
                <a:gd name="T2" fmla="*/ 36 w 36"/>
                <a:gd name="T3" fmla="*/ 0 h 30"/>
                <a:gd name="T4" fmla="*/ 0 w 36"/>
                <a:gd name="T5" fmla="*/ 0 h 30"/>
                <a:gd name="T6" fmla="*/ 18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8" y="30"/>
                  </a:moveTo>
                  <a:lnTo>
                    <a:pt x="36" y="0"/>
                  </a:lnTo>
                  <a:lnTo>
                    <a:pt x="0" y="0"/>
                  </a:lnTo>
                  <a:lnTo>
                    <a:pt x="18" y="30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6" name="Line 342"/>
            <p:cNvSpPr>
              <a:spLocks noChangeShapeType="1"/>
            </p:cNvSpPr>
            <p:nvPr/>
          </p:nvSpPr>
          <p:spPr bwMode="auto">
            <a:xfrm>
              <a:off x="3582" y="2418"/>
              <a:ext cx="318" cy="198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7" name="Freeform 343"/>
            <p:cNvSpPr>
              <a:spLocks/>
            </p:cNvSpPr>
            <p:nvPr/>
          </p:nvSpPr>
          <p:spPr bwMode="auto">
            <a:xfrm>
              <a:off x="3558" y="2406"/>
              <a:ext cx="36" cy="30"/>
            </a:xfrm>
            <a:custGeom>
              <a:avLst/>
              <a:gdLst>
                <a:gd name="T0" fmla="*/ 18 w 36"/>
                <a:gd name="T1" fmla="*/ 30 h 30"/>
                <a:gd name="T2" fmla="*/ 0 w 36"/>
                <a:gd name="T3" fmla="*/ 0 h 30"/>
                <a:gd name="T4" fmla="*/ 36 w 36"/>
                <a:gd name="T5" fmla="*/ 0 h 30"/>
                <a:gd name="T6" fmla="*/ 18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8" y="3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18" y="3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8" name="Freeform 344"/>
            <p:cNvSpPr>
              <a:spLocks/>
            </p:cNvSpPr>
            <p:nvPr/>
          </p:nvSpPr>
          <p:spPr bwMode="auto">
            <a:xfrm>
              <a:off x="3558" y="2406"/>
              <a:ext cx="36" cy="30"/>
            </a:xfrm>
            <a:custGeom>
              <a:avLst/>
              <a:gdLst>
                <a:gd name="T0" fmla="*/ 18 w 36"/>
                <a:gd name="T1" fmla="*/ 30 h 30"/>
                <a:gd name="T2" fmla="*/ 0 w 36"/>
                <a:gd name="T3" fmla="*/ 0 h 30"/>
                <a:gd name="T4" fmla="*/ 36 w 36"/>
                <a:gd name="T5" fmla="*/ 0 h 30"/>
                <a:gd name="T6" fmla="*/ 18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18" y="30"/>
                  </a:moveTo>
                  <a:lnTo>
                    <a:pt x="0" y="0"/>
                  </a:lnTo>
                  <a:lnTo>
                    <a:pt x="36" y="0"/>
                  </a:lnTo>
                  <a:lnTo>
                    <a:pt x="18" y="30"/>
                  </a:lnTo>
                </a:path>
              </a:pathLst>
            </a:custGeom>
            <a:grpFill/>
            <a:ln w="1270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39" name="Freeform 345"/>
            <p:cNvSpPr>
              <a:spLocks/>
            </p:cNvSpPr>
            <p:nvPr/>
          </p:nvSpPr>
          <p:spPr bwMode="auto">
            <a:xfrm>
              <a:off x="2838" y="1720"/>
              <a:ext cx="1" cy="186"/>
            </a:xfrm>
            <a:custGeom>
              <a:avLst/>
              <a:gdLst>
                <a:gd name="T0" fmla="*/ 0 w 1"/>
                <a:gd name="T1" fmla="*/ 0 h 186"/>
                <a:gd name="T2" fmla="*/ 0 w 1"/>
                <a:gd name="T3" fmla="*/ 186 h 186"/>
                <a:gd name="T4" fmla="*/ 0 w 1"/>
                <a:gd name="T5" fmla="*/ 0 h 186"/>
                <a:gd name="T6" fmla="*/ 0 60000 65536"/>
                <a:gd name="T7" fmla="*/ 0 60000 65536"/>
                <a:gd name="T8" fmla="*/ 0 60000 65536"/>
                <a:gd name="T9" fmla="*/ 0 w 1"/>
                <a:gd name="T10" fmla="*/ 0 h 186"/>
                <a:gd name="T11" fmla="*/ 1 w 1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86">
                  <a:moveTo>
                    <a:pt x="0" y="0"/>
                  </a:moveTo>
                  <a:lnTo>
                    <a:pt x="0" y="18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0" name="Line 346"/>
            <p:cNvSpPr>
              <a:spLocks noChangeShapeType="1"/>
            </p:cNvSpPr>
            <p:nvPr/>
          </p:nvSpPr>
          <p:spPr bwMode="auto">
            <a:xfrm>
              <a:off x="2838" y="1720"/>
              <a:ext cx="1" cy="186"/>
            </a:xfrm>
            <a:prstGeom prst="line">
              <a:avLst/>
            </a:prstGeom>
            <a:grpFill/>
            <a:ln w="635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1" name="Freeform 347"/>
            <p:cNvSpPr>
              <a:spLocks/>
            </p:cNvSpPr>
            <p:nvPr/>
          </p:nvSpPr>
          <p:spPr bwMode="auto">
            <a:xfrm>
              <a:off x="2820" y="1690"/>
              <a:ext cx="36" cy="30"/>
            </a:xfrm>
            <a:custGeom>
              <a:avLst/>
              <a:gdLst>
                <a:gd name="T0" fmla="*/ 36 w 36"/>
                <a:gd name="T1" fmla="*/ 30 h 30"/>
                <a:gd name="T2" fmla="*/ 18 w 36"/>
                <a:gd name="T3" fmla="*/ 0 h 30"/>
                <a:gd name="T4" fmla="*/ 0 w 36"/>
                <a:gd name="T5" fmla="*/ 30 h 30"/>
                <a:gd name="T6" fmla="*/ 36 w 36"/>
                <a:gd name="T7" fmla="*/ 30 h 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"/>
                <a:gd name="T13" fmla="*/ 0 h 30"/>
                <a:gd name="T14" fmla="*/ 36 w 36"/>
                <a:gd name="T15" fmla="*/ 30 h 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" h="30">
                  <a:moveTo>
                    <a:pt x="36" y="30"/>
                  </a:moveTo>
                  <a:lnTo>
                    <a:pt x="18" y="0"/>
                  </a:lnTo>
                  <a:lnTo>
                    <a:pt x="0" y="30"/>
                  </a:lnTo>
                  <a:lnTo>
                    <a:pt x="36" y="3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2" name="Freeform 348"/>
            <p:cNvSpPr>
              <a:spLocks/>
            </p:cNvSpPr>
            <p:nvPr/>
          </p:nvSpPr>
          <p:spPr bwMode="auto">
            <a:xfrm>
              <a:off x="2567" y="2106"/>
              <a:ext cx="30" cy="46"/>
            </a:xfrm>
            <a:custGeom>
              <a:avLst/>
              <a:gdLst>
                <a:gd name="T0" fmla="*/ 6 w 30"/>
                <a:gd name="T1" fmla="*/ 16 h 46"/>
                <a:gd name="T2" fmla="*/ 6 w 30"/>
                <a:gd name="T3" fmla="*/ 14 h 46"/>
                <a:gd name="T4" fmla="*/ 8 w 30"/>
                <a:gd name="T5" fmla="*/ 10 h 46"/>
                <a:gd name="T6" fmla="*/ 10 w 30"/>
                <a:gd name="T7" fmla="*/ 8 h 46"/>
                <a:gd name="T8" fmla="*/ 12 w 30"/>
                <a:gd name="T9" fmla="*/ 6 h 46"/>
                <a:gd name="T10" fmla="*/ 16 w 30"/>
                <a:gd name="T11" fmla="*/ 6 h 46"/>
                <a:gd name="T12" fmla="*/ 20 w 30"/>
                <a:gd name="T13" fmla="*/ 6 h 46"/>
                <a:gd name="T14" fmla="*/ 22 w 30"/>
                <a:gd name="T15" fmla="*/ 8 h 46"/>
                <a:gd name="T16" fmla="*/ 24 w 30"/>
                <a:gd name="T17" fmla="*/ 12 h 46"/>
                <a:gd name="T18" fmla="*/ 26 w 30"/>
                <a:gd name="T19" fmla="*/ 14 h 46"/>
                <a:gd name="T20" fmla="*/ 24 w 30"/>
                <a:gd name="T21" fmla="*/ 18 h 46"/>
                <a:gd name="T22" fmla="*/ 22 w 30"/>
                <a:gd name="T23" fmla="*/ 20 h 46"/>
                <a:gd name="T24" fmla="*/ 20 w 30"/>
                <a:gd name="T25" fmla="*/ 22 h 46"/>
                <a:gd name="T26" fmla="*/ 16 w 30"/>
                <a:gd name="T27" fmla="*/ 24 h 46"/>
                <a:gd name="T28" fmla="*/ 10 w 30"/>
                <a:gd name="T29" fmla="*/ 28 h 46"/>
                <a:gd name="T30" fmla="*/ 6 w 30"/>
                <a:gd name="T31" fmla="*/ 32 h 46"/>
                <a:gd name="T32" fmla="*/ 2 w 30"/>
                <a:gd name="T33" fmla="*/ 34 h 46"/>
                <a:gd name="T34" fmla="*/ 0 w 30"/>
                <a:gd name="T35" fmla="*/ 40 h 46"/>
                <a:gd name="T36" fmla="*/ 0 w 30"/>
                <a:gd name="T37" fmla="*/ 46 h 46"/>
                <a:gd name="T38" fmla="*/ 30 w 30"/>
                <a:gd name="T39" fmla="*/ 46 h 46"/>
                <a:gd name="T40" fmla="*/ 30 w 30"/>
                <a:gd name="T41" fmla="*/ 40 h 46"/>
                <a:gd name="T42" fmla="*/ 6 w 30"/>
                <a:gd name="T43" fmla="*/ 40 h 46"/>
                <a:gd name="T44" fmla="*/ 6 w 30"/>
                <a:gd name="T45" fmla="*/ 40 h 46"/>
                <a:gd name="T46" fmla="*/ 8 w 30"/>
                <a:gd name="T47" fmla="*/ 38 h 46"/>
                <a:gd name="T48" fmla="*/ 10 w 30"/>
                <a:gd name="T49" fmla="*/ 34 h 46"/>
                <a:gd name="T50" fmla="*/ 14 w 30"/>
                <a:gd name="T51" fmla="*/ 32 h 46"/>
                <a:gd name="T52" fmla="*/ 18 w 30"/>
                <a:gd name="T53" fmla="*/ 30 h 46"/>
                <a:gd name="T54" fmla="*/ 24 w 30"/>
                <a:gd name="T55" fmla="*/ 26 h 46"/>
                <a:gd name="T56" fmla="*/ 28 w 30"/>
                <a:gd name="T57" fmla="*/ 24 h 46"/>
                <a:gd name="T58" fmla="*/ 30 w 30"/>
                <a:gd name="T59" fmla="*/ 20 h 46"/>
                <a:gd name="T60" fmla="*/ 30 w 30"/>
                <a:gd name="T61" fmla="*/ 14 h 46"/>
                <a:gd name="T62" fmla="*/ 30 w 30"/>
                <a:gd name="T63" fmla="*/ 8 h 46"/>
                <a:gd name="T64" fmla="*/ 26 w 30"/>
                <a:gd name="T65" fmla="*/ 4 h 46"/>
                <a:gd name="T66" fmla="*/ 22 w 30"/>
                <a:gd name="T67" fmla="*/ 2 h 46"/>
                <a:gd name="T68" fmla="*/ 16 w 30"/>
                <a:gd name="T69" fmla="*/ 0 h 46"/>
                <a:gd name="T70" fmla="*/ 12 w 30"/>
                <a:gd name="T71" fmla="*/ 2 h 46"/>
                <a:gd name="T72" fmla="*/ 6 w 30"/>
                <a:gd name="T73" fmla="*/ 4 h 46"/>
                <a:gd name="T74" fmla="*/ 4 w 30"/>
                <a:gd name="T75" fmla="*/ 6 h 46"/>
                <a:gd name="T76" fmla="*/ 2 w 30"/>
                <a:gd name="T77" fmla="*/ 10 h 46"/>
                <a:gd name="T78" fmla="*/ 2 w 30"/>
                <a:gd name="T79" fmla="*/ 16 h 46"/>
                <a:gd name="T80" fmla="*/ 6 w 30"/>
                <a:gd name="T81" fmla="*/ 16 h 4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0"/>
                <a:gd name="T124" fmla="*/ 0 h 46"/>
                <a:gd name="T125" fmla="*/ 30 w 30"/>
                <a:gd name="T126" fmla="*/ 46 h 4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0" h="46">
                  <a:moveTo>
                    <a:pt x="6" y="16"/>
                  </a:moveTo>
                  <a:lnTo>
                    <a:pt x="6" y="14"/>
                  </a:lnTo>
                  <a:lnTo>
                    <a:pt x="8" y="10"/>
                  </a:lnTo>
                  <a:lnTo>
                    <a:pt x="10" y="8"/>
                  </a:lnTo>
                  <a:lnTo>
                    <a:pt x="12" y="6"/>
                  </a:lnTo>
                  <a:lnTo>
                    <a:pt x="16" y="6"/>
                  </a:lnTo>
                  <a:lnTo>
                    <a:pt x="20" y="6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26" y="14"/>
                  </a:lnTo>
                  <a:lnTo>
                    <a:pt x="24" y="18"/>
                  </a:lnTo>
                  <a:lnTo>
                    <a:pt x="22" y="20"/>
                  </a:lnTo>
                  <a:lnTo>
                    <a:pt x="20" y="22"/>
                  </a:lnTo>
                  <a:lnTo>
                    <a:pt x="16" y="24"/>
                  </a:lnTo>
                  <a:lnTo>
                    <a:pt x="10" y="28"/>
                  </a:lnTo>
                  <a:lnTo>
                    <a:pt x="6" y="32"/>
                  </a:lnTo>
                  <a:lnTo>
                    <a:pt x="2" y="34"/>
                  </a:lnTo>
                  <a:lnTo>
                    <a:pt x="0" y="40"/>
                  </a:lnTo>
                  <a:lnTo>
                    <a:pt x="0" y="46"/>
                  </a:lnTo>
                  <a:lnTo>
                    <a:pt x="30" y="46"/>
                  </a:lnTo>
                  <a:lnTo>
                    <a:pt x="30" y="40"/>
                  </a:lnTo>
                  <a:lnTo>
                    <a:pt x="6" y="40"/>
                  </a:lnTo>
                  <a:lnTo>
                    <a:pt x="8" y="38"/>
                  </a:lnTo>
                  <a:lnTo>
                    <a:pt x="10" y="34"/>
                  </a:lnTo>
                  <a:lnTo>
                    <a:pt x="14" y="32"/>
                  </a:lnTo>
                  <a:lnTo>
                    <a:pt x="18" y="30"/>
                  </a:lnTo>
                  <a:lnTo>
                    <a:pt x="24" y="26"/>
                  </a:lnTo>
                  <a:lnTo>
                    <a:pt x="28" y="24"/>
                  </a:lnTo>
                  <a:lnTo>
                    <a:pt x="30" y="20"/>
                  </a:lnTo>
                  <a:lnTo>
                    <a:pt x="30" y="14"/>
                  </a:lnTo>
                  <a:lnTo>
                    <a:pt x="30" y="8"/>
                  </a:lnTo>
                  <a:lnTo>
                    <a:pt x="26" y="4"/>
                  </a:lnTo>
                  <a:lnTo>
                    <a:pt x="22" y="2"/>
                  </a:lnTo>
                  <a:lnTo>
                    <a:pt x="16" y="0"/>
                  </a:lnTo>
                  <a:lnTo>
                    <a:pt x="12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10"/>
                  </a:lnTo>
                  <a:lnTo>
                    <a:pt x="2" y="16"/>
                  </a:lnTo>
                  <a:lnTo>
                    <a:pt x="6" y="16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3" name="Freeform 349"/>
            <p:cNvSpPr>
              <a:spLocks/>
            </p:cNvSpPr>
            <p:nvPr/>
          </p:nvSpPr>
          <p:spPr bwMode="auto">
            <a:xfrm>
              <a:off x="3398" y="2516"/>
              <a:ext cx="14" cy="46"/>
            </a:xfrm>
            <a:custGeom>
              <a:avLst/>
              <a:gdLst>
                <a:gd name="T0" fmla="*/ 14 w 14"/>
                <a:gd name="T1" fmla="*/ 0 h 46"/>
                <a:gd name="T2" fmla="*/ 12 w 14"/>
                <a:gd name="T3" fmla="*/ 0 h 46"/>
                <a:gd name="T4" fmla="*/ 10 w 14"/>
                <a:gd name="T5" fmla="*/ 6 h 46"/>
                <a:gd name="T6" fmla="*/ 8 w 14"/>
                <a:gd name="T7" fmla="*/ 8 h 46"/>
                <a:gd name="T8" fmla="*/ 4 w 14"/>
                <a:gd name="T9" fmla="*/ 8 h 46"/>
                <a:gd name="T10" fmla="*/ 0 w 14"/>
                <a:gd name="T11" fmla="*/ 10 h 46"/>
                <a:gd name="T12" fmla="*/ 0 w 14"/>
                <a:gd name="T13" fmla="*/ 14 h 46"/>
                <a:gd name="T14" fmla="*/ 10 w 14"/>
                <a:gd name="T15" fmla="*/ 14 h 46"/>
                <a:gd name="T16" fmla="*/ 10 w 14"/>
                <a:gd name="T17" fmla="*/ 46 h 46"/>
                <a:gd name="T18" fmla="*/ 14 w 14"/>
                <a:gd name="T19" fmla="*/ 46 h 46"/>
                <a:gd name="T20" fmla="*/ 14 w 14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46"/>
                <a:gd name="T35" fmla="*/ 14 w 14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46">
                  <a:moveTo>
                    <a:pt x="14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lnTo>
                    <a:pt x="14" y="4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5" name="Freeform 351"/>
            <p:cNvSpPr>
              <a:spLocks/>
            </p:cNvSpPr>
            <p:nvPr/>
          </p:nvSpPr>
          <p:spPr bwMode="auto">
            <a:xfrm>
              <a:off x="2860" y="1779"/>
              <a:ext cx="30" cy="46"/>
            </a:xfrm>
            <a:custGeom>
              <a:avLst/>
              <a:gdLst>
                <a:gd name="T0" fmla="*/ 10 w 30"/>
                <a:gd name="T1" fmla="*/ 24 h 46"/>
                <a:gd name="T2" fmla="*/ 12 w 30"/>
                <a:gd name="T3" fmla="*/ 24 h 46"/>
                <a:gd name="T4" fmla="*/ 14 w 30"/>
                <a:gd name="T5" fmla="*/ 24 h 46"/>
                <a:gd name="T6" fmla="*/ 16 w 30"/>
                <a:gd name="T7" fmla="*/ 26 h 46"/>
                <a:gd name="T8" fmla="*/ 20 w 30"/>
                <a:gd name="T9" fmla="*/ 26 h 46"/>
                <a:gd name="T10" fmla="*/ 24 w 30"/>
                <a:gd name="T11" fmla="*/ 28 h 46"/>
                <a:gd name="T12" fmla="*/ 24 w 30"/>
                <a:gd name="T13" fmla="*/ 34 h 46"/>
                <a:gd name="T14" fmla="*/ 24 w 30"/>
                <a:gd name="T15" fmla="*/ 36 h 46"/>
                <a:gd name="T16" fmla="*/ 22 w 30"/>
                <a:gd name="T17" fmla="*/ 40 h 46"/>
                <a:gd name="T18" fmla="*/ 18 w 30"/>
                <a:gd name="T19" fmla="*/ 42 h 46"/>
                <a:gd name="T20" fmla="*/ 14 w 30"/>
                <a:gd name="T21" fmla="*/ 42 h 46"/>
                <a:gd name="T22" fmla="*/ 8 w 30"/>
                <a:gd name="T23" fmla="*/ 40 h 46"/>
                <a:gd name="T24" fmla="*/ 6 w 30"/>
                <a:gd name="T25" fmla="*/ 38 h 46"/>
                <a:gd name="T26" fmla="*/ 4 w 30"/>
                <a:gd name="T27" fmla="*/ 36 h 46"/>
                <a:gd name="T28" fmla="*/ 4 w 30"/>
                <a:gd name="T29" fmla="*/ 32 h 46"/>
                <a:gd name="T30" fmla="*/ 0 w 30"/>
                <a:gd name="T31" fmla="*/ 32 h 46"/>
                <a:gd name="T32" fmla="*/ 0 w 30"/>
                <a:gd name="T33" fmla="*/ 36 h 46"/>
                <a:gd name="T34" fmla="*/ 0 w 30"/>
                <a:gd name="T35" fmla="*/ 40 h 46"/>
                <a:gd name="T36" fmla="*/ 2 w 30"/>
                <a:gd name="T37" fmla="*/ 42 h 46"/>
                <a:gd name="T38" fmla="*/ 6 w 30"/>
                <a:gd name="T39" fmla="*/ 44 h 46"/>
                <a:gd name="T40" fmla="*/ 10 w 30"/>
                <a:gd name="T41" fmla="*/ 46 h 46"/>
                <a:gd name="T42" fmla="*/ 14 w 30"/>
                <a:gd name="T43" fmla="*/ 46 h 46"/>
                <a:gd name="T44" fmla="*/ 20 w 30"/>
                <a:gd name="T45" fmla="*/ 46 h 46"/>
                <a:gd name="T46" fmla="*/ 24 w 30"/>
                <a:gd name="T47" fmla="*/ 44 h 46"/>
                <a:gd name="T48" fmla="*/ 26 w 30"/>
                <a:gd name="T49" fmla="*/ 42 h 46"/>
                <a:gd name="T50" fmla="*/ 28 w 30"/>
                <a:gd name="T51" fmla="*/ 38 h 46"/>
                <a:gd name="T52" fmla="*/ 30 w 30"/>
                <a:gd name="T53" fmla="*/ 32 h 46"/>
                <a:gd name="T54" fmla="*/ 30 w 30"/>
                <a:gd name="T55" fmla="*/ 28 h 46"/>
                <a:gd name="T56" fmla="*/ 28 w 30"/>
                <a:gd name="T57" fmla="*/ 26 h 46"/>
                <a:gd name="T58" fmla="*/ 26 w 30"/>
                <a:gd name="T59" fmla="*/ 24 h 46"/>
                <a:gd name="T60" fmla="*/ 22 w 30"/>
                <a:gd name="T61" fmla="*/ 22 h 46"/>
                <a:gd name="T62" fmla="*/ 22 w 30"/>
                <a:gd name="T63" fmla="*/ 22 h 46"/>
                <a:gd name="T64" fmla="*/ 24 w 30"/>
                <a:gd name="T65" fmla="*/ 20 h 46"/>
                <a:gd name="T66" fmla="*/ 26 w 30"/>
                <a:gd name="T67" fmla="*/ 20 h 46"/>
                <a:gd name="T68" fmla="*/ 28 w 30"/>
                <a:gd name="T69" fmla="*/ 16 h 46"/>
                <a:gd name="T70" fmla="*/ 28 w 30"/>
                <a:gd name="T71" fmla="*/ 12 h 46"/>
                <a:gd name="T72" fmla="*/ 26 w 30"/>
                <a:gd name="T73" fmla="*/ 8 h 46"/>
                <a:gd name="T74" fmla="*/ 24 w 30"/>
                <a:gd name="T75" fmla="*/ 4 h 46"/>
                <a:gd name="T76" fmla="*/ 20 w 30"/>
                <a:gd name="T77" fmla="*/ 2 h 46"/>
                <a:gd name="T78" fmla="*/ 14 w 30"/>
                <a:gd name="T79" fmla="*/ 0 h 46"/>
                <a:gd name="T80" fmla="*/ 8 w 30"/>
                <a:gd name="T81" fmla="*/ 2 h 46"/>
                <a:gd name="T82" fmla="*/ 6 w 30"/>
                <a:gd name="T83" fmla="*/ 4 h 46"/>
                <a:gd name="T84" fmla="*/ 2 w 30"/>
                <a:gd name="T85" fmla="*/ 6 h 46"/>
                <a:gd name="T86" fmla="*/ 0 w 30"/>
                <a:gd name="T87" fmla="*/ 10 h 46"/>
                <a:gd name="T88" fmla="*/ 0 w 30"/>
                <a:gd name="T89" fmla="*/ 16 h 46"/>
                <a:gd name="T90" fmla="*/ 4 w 30"/>
                <a:gd name="T91" fmla="*/ 16 h 46"/>
                <a:gd name="T92" fmla="*/ 6 w 30"/>
                <a:gd name="T93" fmla="*/ 12 h 46"/>
                <a:gd name="T94" fmla="*/ 6 w 30"/>
                <a:gd name="T95" fmla="*/ 10 h 46"/>
                <a:gd name="T96" fmla="*/ 10 w 30"/>
                <a:gd name="T97" fmla="*/ 6 h 46"/>
                <a:gd name="T98" fmla="*/ 14 w 30"/>
                <a:gd name="T99" fmla="*/ 6 h 46"/>
                <a:gd name="T100" fmla="*/ 18 w 30"/>
                <a:gd name="T101" fmla="*/ 6 h 46"/>
                <a:gd name="T102" fmla="*/ 20 w 30"/>
                <a:gd name="T103" fmla="*/ 8 h 46"/>
                <a:gd name="T104" fmla="*/ 22 w 30"/>
                <a:gd name="T105" fmla="*/ 10 h 46"/>
                <a:gd name="T106" fmla="*/ 22 w 30"/>
                <a:gd name="T107" fmla="*/ 12 h 46"/>
                <a:gd name="T108" fmla="*/ 22 w 30"/>
                <a:gd name="T109" fmla="*/ 16 h 46"/>
                <a:gd name="T110" fmla="*/ 20 w 30"/>
                <a:gd name="T111" fmla="*/ 18 h 46"/>
                <a:gd name="T112" fmla="*/ 16 w 30"/>
                <a:gd name="T113" fmla="*/ 20 h 46"/>
                <a:gd name="T114" fmla="*/ 14 w 30"/>
                <a:gd name="T115" fmla="*/ 20 h 46"/>
                <a:gd name="T116" fmla="*/ 12 w 30"/>
                <a:gd name="T117" fmla="*/ 20 h 46"/>
                <a:gd name="T118" fmla="*/ 10 w 30"/>
                <a:gd name="T119" fmla="*/ 20 h 46"/>
                <a:gd name="T120" fmla="*/ 10 w 30"/>
                <a:gd name="T121" fmla="*/ 24 h 4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30"/>
                <a:gd name="T184" fmla="*/ 0 h 46"/>
                <a:gd name="T185" fmla="*/ 30 w 30"/>
                <a:gd name="T186" fmla="*/ 46 h 4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30" h="46">
                  <a:moveTo>
                    <a:pt x="10" y="24"/>
                  </a:moveTo>
                  <a:lnTo>
                    <a:pt x="12" y="24"/>
                  </a:lnTo>
                  <a:lnTo>
                    <a:pt x="14" y="24"/>
                  </a:lnTo>
                  <a:lnTo>
                    <a:pt x="16" y="26"/>
                  </a:lnTo>
                  <a:lnTo>
                    <a:pt x="20" y="26"/>
                  </a:lnTo>
                  <a:lnTo>
                    <a:pt x="24" y="28"/>
                  </a:lnTo>
                  <a:lnTo>
                    <a:pt x="24" y="34"/>
                  </a:lnTo>
                  <a:lnTo>
                    <a:pt x="24" y="36"/>
                  </a:lnTo>
                  <a:lnTo>
                    <a:pt x="22" y="40"/>
                  </a:lnTo>
                  <a:lnTo>
                    <a:pt x="18" y="42"/>
                  </a:lnTo>
                  <a:lnTo>
                    <a:pt x="14" y="42"/>
                  </a:lnTo>
                  <a:lnTo>
                    <a:pt x="8" y="40"/>
                  </a:lnTo>
                  <a:lnTo>
                    <a:pt x="6" y="38"/>
                  </a:lnTo>
                  <a:lnTo>
                    <a:pt x="4" y="36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2" y="42"/>
                  </a:lnTo>
                  <a:lnTo>
                    <a:pt x="6" y="44"/>
                  </a:lnTo>
                  <a:lnTo>
                    <a:pt x="10" y="46"/>
                  </a:lnTo>
                  <a:lnTo>
                    <a:pt x="14" y="46"/>
                  </a:lnTo>
                  <a:lnTo>
                    <a:pt x="20" y="46"/>
                  </a:lnTo>
                  <a:lnTo>
                    <a:pt x="24" y="44"/>
                  </a:lnTo>
                  <a:lnTo>
                    <a:pt x="26" y="42"/>
                  </a:lnTo>
                  <a:lnTo>
                    <a:pt x="28" y="38"/>
                  </a:lnTo>
                  <a:lnTo>
                    <a:pt x="30" y="32"/>
                  </a:lnTo>
                  <a:lnTo>
                    <a:pt x="30" y="28"/>
                  </a:lnTo>
                  <a:lnTo>
                    <a:pt x="28" y="26"/>
                  </a:lnTo>
                  <a:lnTo>
                    <a:pt x="26" y="24"/>
                  </a:lnTo>
                  <a:lnTo>
                    <a:pt x="22" y="22"/>
                  </a:lnTo>
                  <a:lnTo>
                    <a:pt x="24" y="20"/>
                  </a:lnTo>
                  <a:lnTo>
                    <a:pt x="26" y="20"/>
                  </a:lnTo>
                  <a:lnTo>
                    <a:pt x="28" y="16"/>
                  </a:lnTo>
                  <a:lnTo>
                    <a:pt x="28" y="12"/>
                  </a:lnTo>
                  <a:lnTo>
                    <a:pt x="26" y="8"/>
                  </a:lnTo>
                  <a:lnTo>
                    <a:pt x="24" y="4"/>
                  </a:lnTo>
                  <a:lnTo>
                    <a:pt x="20" y="2"/>
                  </a:lnTo>
                  <a:lnTo>
                    <a:pt x="14" y="0"/>
                  </a:lnTo>
                  <a:lnTo>
                    <a:pt x="8" y="2"/>
                  </a:lnTo>
                  <a:lnTo>
                    <a:pt x="6" y="4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4" y="16"/>
                  </a:lnTo>
                  <a:lnTo>
                    <a:pt x="6" y="12"/>
                  </a:lnTo>
                  <a:lnTo>
                    <a:pt x="6" y="10"/>
                  </a:lnTo>
                  <a:lnTo>
                    <a:pt x="10" y="6"/>
                  </a:lnTo>
                  <a:lnTo>
                    <a:pt x="14" y="6"/>
                  </a:lnTo>
                  <a:lnTo>
                    <a:pt x="18" y="6"/>
                  </a:lnTo>
                  <a:lnTo>
                    <a:pt x="20" y="8"/>
                  </a:lnTo>
                  <a:lnTo>
                    <a:pt x="22" y="10"/>
                  </a:lnTo>
                  <a:lnTo>
                    <a:pt x="22" y="12"/>
                  </a:lnTo>
                  <a:lnTo>
                    <a:pt x="22" y="16"/>
                  </a:lnTo>
                  <a:lnTo>
                    <a:pt x="20" y="18"/>
                  </a:lnTo>
                  <a:lnTo>
                    <a:pt x="16" y="20"/>
                  </a:lnTo>
                  <a:lnTo>
                    <a:pt x="14" y="20"/>
                  </a:lnTo>
                  <a:lnTo>
                    <a:pt x="12" y="20"/>
                  </a:lnTo>
                  <a:lnTo>
                    <a:pt x="10" y="20"/>
                  </a:lnTo>
                  <a:lnTo>
                    <a:pt x="10" y="24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6" name="Freeform 352"/>
            <p:cNvSpPr>
              <a:spLocks/>
            </p:cNvSpPr>
            <p:nvPr/>
          </p:nvSpPr>
          <p:spPr bwMode="auto">
            <a:xfrm>
              <a:off x="2612" y="2618"/>
              <a:ext cx="14" cy="46"/>
            </a:xfrm>
            <a:custGeom>
              <a:avLst/>
              <a:gdLst>
                <a:gd name="T0" fmla="*/ 14 w 14"/>
                <a:gd name="T1" fmla="*/ 0 h 46"/>
                <a:gd name="T2" fmla="*/ 12 w 14"/>
                <a:gd name="T3" fmla="*/ 0 h 46"/>
                <a:gd name="T4" fmla="*/ 10 w 14"/>
                <a:gd name="T5" fmla="*/ 6 h 46"/>
                <a:gd name="T6" fmla="*/ 8 w 14"/>
                <a:gd name="T7" fmla="*/ 8 h 46"/>
                <a:gd name="T8" fmla="*/ 4 w 14"/>
                <a:gd name="T9" fmla="*/ 8 h 46"/>
                <a:gd name="T10" fmla="*/ 0 w 14"/>
                <a:gd name="T11" fmla="*/ 10 h 46"/>
                <a:gd name="T12" fmla="*/ 0 w 14"/>
                <a:gd name="T13" fmla="*/ 14 h 46"/>
                <a:gd name="T14" fmla="*/ 10 w 14"/>
                <a:gd name="T15" fmla="*/ 14 h 46"/>
                <a:gd name="T16" fmla="*/ 10 w 14"/>
                <a:gd name="T17" fmla="*/ 46 h 46"/>
                <a:gd name="T18" fmla="*/ 14 w 14"/>
                <a:gd name="T19" fmla="*/ 46 h 46"/>
                <a:gd name="T20" fmla="*/ 14 w 14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46"/>
                <a:gd name="T35" fmla="*/ 14 w 14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46">
                  <a:moveTo>
                    <a:pt x="14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lnTo>
                    <a:pt x="14" y="4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46249" name="Freeform 355"/>
            <p:cNvSpPr>
              <a:spLocks/>
            </p:cNvSpPr>
            <p:nvPr/>
          </p:nvSpPr>
          <p:spPr bwMode="auto">
            <a:xfrm>
              <a:off x="2366" y="3110"/>
              <a:ext cx="14" cy="46"/>
            </a:xfrm>
            <a:custGeom>
              <a:avLst/>
              <a:gdLst>
                <a:gd name="T0" fmla="*/ 14 w 14"/>
                <a:gd name="T1" fmla="*/ 0 h 46"/>
                <a:gd name="T2" fmla="*/ 12 w 14"/>
                <a:gd name="T3" fmla="*/ 0 h 46"/>
                <a:gd name="T4" fmla="*/ 10 w 14"/>
                <a:gd name="T5" fmla="*/ 6 h 46"/>
                <a:gd name="T6" fmla="*/ 8 w 14"/>
                <a:gd name="T7" fmla="*/ 8 h 46"/>
                <a:gd name="T8" fmla="*/ 4 w 14"/>
                <a:gd name="T9" fmla="*/ 8 h 46"/>
                <a:gd name="T10" fmla="*/ 0 w 14"/>
                <a:gd name="T11" fmla="*/ 10 h 46"/>
                <a:gd name="T12" fmla="*/ 0 w 14"/>
                <a:gd name="T13" fmla="*/ 14 h 46"/>
                <a:gd name="T14" fmla="*/ 10 w 14"/>
                <a:gd name="T15" fmla="*/ 14 h 46"/>
                <a:gd name="T16" fmla="*/ 10 w 14"/>
                <a:gd name="T17" fmla="*/ 46 h 46"/>
                <a:gd name="T18" fmla="*/ 14 w 14"/>
                <a:gd name="T19" fmla="*/ 46 h 46"/>
                <a:gd name="T20" fmla="*/ 14 w 14"/>
                <a:gd name="T21" fmla="*/ 0 h 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4"/>
                <a:gd name="T34" fmla="*/ 0 h 46"/>
                <a:gd name="T35" fmla="*/ 14 w 14"/>
                <a:gd name="T36" fmla="*/ 46 h 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4" h="46">
                  <a:moveTo>
                    <a:pt x="14" y="0"/>
                  </a:moveTo>
                  <a:lnTo>
                    <a:pt x="12" y="0"/>
                  </a:lnTo>
                  <a:lnTo>
                    <a:pt x="10" y="6"/>
                  </a:lnTo>
                  <a:lnTo>
                    <a:pt x="8" y="8"/>
                  </a:lnTo>
                  <a:lnTo>
                    <a:pt x="4" y="8"/>
                  </a:lnTo>
                  <a:lnTo>
                    <a:pt x="0" y="10"/>
                  </a:lnTo>
                  <a:lnTo>
                    <a:pt x="0" y="14"/>
                  </a:lnTo>
                  <a:lnTo>
                    <a:pt x="10" y="14"/>
                  </a:lnTo>
                  <a:lnTo>
                    <a:pt x="10" y="46"/>
                  </a:lnTo>
                  <a:lnTo>
                    <a:pt x="14" y="46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342" name="Freeform 261"/>
            <p:cNvSpPr>
              <a:spLocks/>
            </p:cNvSpPr>
            <p:nvPr/>
          </p:nvSpPr>
          <p:spPr bwMode="auto">
            <a:xfrm>
              <a:off x="2880" y="3452"/>
              <a:ext cx="22" cy="60"/>
            </a:xfrm>
            <a:custGeom>
              <a:avLst/>
              <a:gdLst>
                <a:gd name="T0" fmla="*/ 0 w 22"/>
                <a:gd name="T1" fmla="*/ 0 h 60"/>
                <a:gd name="T2" fmla="*/ 6 w 22"/>
                <a:gd name="T3" fmla="*/ 2 h 60"/>
                <a:gd name="T4" fmla="*/ 12 w 22"/>
                <a:gd name="T5" fmla="*/ 6 h 60"/>
                <a:gd name="T6" fmla="*/ 16 w 22"/>
                <a:gd name="T7" fmla="*/ 10 h 60"/>
                <a:gd name="T8" fmla="*/ 20 w 22"/>
                <a:gd name="T9" fmla="*/ 16 h 60"/>
                <a:gd name="T10" fmla="*/ 22 w 22"/>
                <a:gd name="T11" fmla="*/ 24 h 60"/>
                <a:gd name="T12" fmla="*/ 22 w 22"/>
                <a:gd name="T13" fmla="*/ 30 h 60"/>
                <a:gd name="T14" fmla="*/ 22 w 22"/>
                <a:gd name="T15" fmla="*/ 38 h 60"/>
                <a:gd name="T16" fmla="*/ 20 w 22"/>
                <a:gd name="T17" fmla="*/ 44 h 60"/>
                <a:gd name="T18" fmla="*/ 16 w 22"/>
                <a:gd name="T19" fmla="*/ 50 h 60"/>
                <a:gd name="T20" fmla="*/ 12 w 22"/>
                <a:gd name="T21" fmla="*/ 54 h 60"/>
                <a:gd name="T22" fmla="*/ 6 w 22"/>
                <a:gd name="T23" fmla="*/ 58 h 60"/>
                <a:gd name="T24" fmla="*/ 0 w 22"/>
                <a:gd name="T25" fmla="*/ 60 h 60"/>
                <a:gd name="T26" fmla="*/ 0 w 22"/>
                <a:gd name="T27" fmla="*/ 54 h 60"/>
                <a:gd name="T28" fmla="*/ 6 w 22"/>
                <a:gd name="T29" fmla="*/ 54 h 60"/>
                <a:gd name="T30" fmla="*/ 10 w 22"/>
                <a:gd name="T31" fmla="*/ 50 h 60"/>
                <a:gd name="T32" fmla="*/ 12 w 22"/>
                <a:gd name="T33" fmla="*/ 46 h 60"/>
                <a:gd name="T34" fmla="*/ 14 w 22"/>
                <a:gd name="T35" fmla="*/ 42 h 60"/>
                <a:gd name="T36" fmla="*/ 16 w 22"/>
                <a:gd name="T37" fmla="*/ 36 h 60"/>
                <a:gd name="T38" fmla="*/ 16 w 22"/>
                <a:gd name="T39" fmla="*/ 30 h 60"/>
                <a:gd name="T40" fmla="*/ 16 w 22"/>
                <a:gd name="T41" fmla="*/ 24 h 60"/>
                <a:gd name="T42" fmla="*/ 14 w 22"/>
                <a:gd name="T43" fmla="*/ 18 h 60"/>
                <a:gd name="T44" fmla="*/ 12 w 22"/>
                <a:gd name="T45" fmla="*/ 14 h 60"/>
                <a:gd name="T46" fmla="*/ 10 w 22"/>
                <a:gd name="T47" fmla="*/ 10 h 60"/>
                <a:gd name="T48" fmla="*/ 6 w 22"/>
                <a:gd name="T49" fmla="*/ 8 h 60"/>
                <a:gd name="T50" fmla="*/ 0 w 22"/>
                <a:gd name="T51" fmla="*/ 6 h 60"/>
                <a:gd name="T52" fmla="*/ 0 w 22"/>
                <a:gd name="T53" fmla="*/ 0 h 6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2"/>
                <a:gd name="T82" fmla="*/ 0 h 60"/>
                <a:gd name="T83" fmla="*/ 22 w 22"/>
                <a:gd name="T84" fmla="*/ 60 h 6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2" h="60">
                  <a:moveTo>
                    <a:pt x="0" y="0"/>
                  </a:moveTo>
                  <a:lnTo>
                    <a:pt x="6" y="2"/>
                  </a:lnTo>
                  <a:lnTo>
                    <a:pt x="12" y="6"/>
                  </a:lnTo>
                  <a:lnTo>
                    <a:pt x="16" y="10"/>
                  </a:lnTo>
                  <a:lnTo>
                    <a:pt x="20" y="1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22" y="38"/>
                  </a:lnTo>
                  <a:lnTo>
                    <a:pt x="20" y="44"/>
                  </a:lnTo>
                  <a:lnTo>
                    <a:pt x="16" y="50"/>
                  </a:lnTo>
                  <a:lnTo>
                    <a:pt x="12" y="54"/>
                  </a:lnTo>
                  <a:lnTo>
                    <a:pt x="6" y="58"/>
                  </a:lnTo>
                  <a:lnTo>
                    <a:pt x="0" y="60"/>
                  </a:lnTo>
                  <a:lnTo>
                    <a:pt x="0" y="54"/>
                  </a:lnTo>
                  <a:lnTo>
                    <a:pt x="6" y="54"/>
                  </a:lnTo>
                  <a:lnTo>
                    <a:pt x="10" y="50"/>
                  </a:lnTo>
                  <a:lnTo>
                    <a:pt x="12" y="46"/>
                  </a:lnTo>
                  <a:lnTo>
                    <a:pt x="14" y="42"/>
                  </a:lnTo>
                  <a:lnTo>
                    <a:pt x="16" y="36"/>
                  </a:lnTo>
                  <a:lnTo>
                    <a:pt x="16" y="30"/>
                  </a:lnTo>
                  <a:lnTo>
                    <a:pt x="16" y="24"/>
                  </a:lnTo>
                  <a:lnTo>
                    <a:pt x="14" y="18"/>
                  </a:lnTo>
                  <a:lnTo>
                    <a:pt x="12" y="14"/>
                  </a:lnTo>
                  <a:lnTo>
                    <a:pt x="10" y="10"/>
                  </a:lnTo>
                  <a:lnTo>
                    <a:pt x="6" y="8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  <p:sp>
          <p:nvSpPr>
            <p:cNvPr id="343" name="Freeform 288"/>
            <p:cNvSpPr>
              <a:spLocks/>
            </p:cNvSpPr>
            <p:nvPr/>
          </p:nvSpPr>
          <p:spPr bwMode="auto">
            <a:xfrm>
              <a:off x="2842" y="3455"/>
              <a:ext cx="32" cy="48"/>
            </a:xfrm>
            <a:custGeom>
              <a:avLst/>
              <a:gdLst>
                <a:gd name="T0" fmla="*/ 0 w 32"/>
                <a:gd name="T1" fmla="*/ 48 h 48"/>
                <a:gd name="T2" fmla="*/ 0 w 32"/>
                <a:gd name="T3" fmla="*/ 42 h 48"/>
                <a:gd name="T4" fmla="*/ 14 w 32"/>
                <a:gd name="T5" fmla="*/ 42 h 48"/>
                <a:gd name="T6" fmla="*/ 14 w 32"/>
                <a:gd name="T7" fmla="*/ 8 h 48"/>
                <a:gd name="T8" fmla="*/ 0 w 32"/>
                <a:gd name="T9" fmla="*/ 10 h 48"/>
                <a:gd name="T10" fmla="*/ 0 w 32"/>
                <a:gd name="T11" fmla="*/ 6 h 48"/>
                <a:gd name="T12" fmla="*/ 20 w 32"/>
                <a:gd name="T13" fmla="*/ 0 h 48"/>
                <a:gd name="T14" fmla="*/ 20 w 32"/>
                <a:gd name="T15" fmla="*/ 42 h 48"/>
                <a:gd name="T16" fmla="*/ 32 w 32"/>
                <a:gd name="T17" fmla="*/ 42 h 48"/>
                <a:gd name="T18" fmla="*/ 32 w 32"/>
                <a:gd name="T19" fmla="*/ 48 h 48"/>
                <a:gd name="T20" fmla="*/ 0 w 32"/>
                <a:gd name="T21" fmla="*/ 48 h 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"/>
                <a:gd name="T34" fmla="*/ 0 h 48"/>
                <a:gd name="T35" fmla="*/ 32 w 32"/>
                <a:gd name="T36" fmla="*/ 48 h 4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" h="48">
                  <a:moveTo>
                    <a:pt x="0" y="48"/>
                  </a:moveTo>
                  <a:lnTo>
                    <a:pt x="0" y="42"/>
                  </a:lnTo>
                  <a:lnTo>
                    <a:pt x="14" y="42"/>
                  </a:lnTo>
                  <a:lnTo>
                    <a:pt x="14" y="8"/>
                  </a:lnTo>
                  <a:lnTo>
                    <a:pt x="0" y="10"/>
                  </a:lnTo>
                  <a:lnTo>
                    <a:pt x="0" y="6"/>
                  </a:lnTo>
                  <a:lnTo>
                    <a:pt x="20" y="0"/>
                  </a:lnTo>
                  <a:lnTo>
                    <a:pt x="20" y="42"/>
                  </a:lnTo>
                  <a:lnTo>
                    <a:pt x="32" y="42"/>
                  </a:lnTo>
                  <a:lnTo>
                    <a:pt x="32" y="48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1" hangingPunct="1">
                <a:defRPr/>
              </a:pPr>
              <a:endParaRPr lang="en-US" dirty="0">
                <a:blipFill>
                  <a:blip r:embed="rId3"/>
                  <a:tile tx="0" ty="0" sx="100000" sy="100000" flip="none" algn="tl"/>
                </a:blipFill>
              </a:endParaRPr>
            </a:p>
          </p:txBody>
        </p:sp>
      </p:grpSp>
      <p:sp>
        <p:nvSpPr>
          <p:cNvPr id="170" name="TextBox 169"/>
          <p:cNvSpPr txBox="1"/>
          <p:nvPr/>
        </p:nvSpPr>
        <p:spPr>
          <a:xfrm>
            <a:off x="8534400" y="4300538"/>
            <a:ext cx="762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endParaRPr lang="en-US" sz="1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45" name="TextBox 344"/>
          <p:cNvSpPr txBox="1"/>
          <p:nvPr/>
        </p:nvSpPr>
        <p:spPr>
          <a:xfrm flipH="1" flipV="1">
            <a:off x="1919514" y="5105400"/>
            <a:ext cx="7620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1200" b="1" dirty="0">
                <a:ln/>
                <a:solidFill>
                  <a:srgbClr val="DAF967"/>
                </a:solidFill>
              </a:rPr>
              <a:t>0</a:t>
            </a:r>
          </a:p>
        </p:txBody>
      </p:sp>
      <p:sp>
        <p:nvSpPr>
          <p:cNvPr id="79878" name="Freeform 352"/>
          <p:cNvSpPr>
            <a:spLocks/>
          </p:cNvSpPr>
          <p:nvPr/>
        </p:nvSpPr>
        <p:spPr bwMode="auto">
          <a:xfrm>
            <a:off x="2320925" y="3429000"/>
            <a:ext cx="41275" cy="133350"/>
          </a:xfrm>
          <a:custGeom>
            <a:avLst/>
            <a:gdLst>
              <a:gd name="T0" fmla="*/ 2147483646 w 14"/>
              <a:gd name="T1" fmla="*/ 0 h 46"/>
              <a:gd name="T2" fmla="*/ 2147483646 w 14"/>
              <a:gd name="T3" fmla="*/ 0 h 46"/>
              <a:gd name="T4" fmla="*/ 2147483646 w 14"/>
              <a:gd name="T5" fmla="*/ 2147483646 h 46"/>
              <a:gd name="T6" fmla="*/ 2147483646 w 14"/>
              <a:gd name="T7" fmla="*/ 2147483646 h 46"/>
              <a:gd name="T8" fmla="*/ 2147483646 w 14"/>
              <a:gd name="T9" fmla="*/ 2147483646 h 46"/>
              <a:gd name="T10" fmla="*/ 0 w 14"/>
              <a:gd name="T11" fmla="*/ 2147483646 h 46"/>
              <a:gd name="T12" fmla="*/ 0 w 14"/>
              <a:gd name="T13" fmla="*/ 2147483646 h 46"/>
              <a:gd name="T14" fmla="*/ 2147483646 w 14"/>
              <a:gd name="T15" fmla="*/ 2147483646 h 46"/>
              <a:gd name="T16" fmla="*/ 2147483646 w 14"/>
              <a:gd name="T17" fmla="*/ 2147483646 h 46"/>
              <a:gd name="T18" fmla="*/ 2147483646 w 14"/>
              <a:gd name="T19" fmla="*/ 2147483646 h 46"/>
              <a:gd name="T20" fmla="*/ 2147483646 w 14"/>
              <a:gd name="T21" fmla="*/ 0 h 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"/>
              <a:gd name="T34" fmla="*/ 0 h 46"/>
              <a:gd name="T35" fmla="*/ 14 w 14"/>
              <a:gd name="T36" fmla="*/ 46 h 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" h="46">
                <a:moveTo>
                  <a:pt x="14" y="0"/>
                </a:moveTo>
                <a:lnTo>
                  <a:pt x="12" y="0"/>
                </a:lnTo>
                <a:lnTo>
                  <a:pt x="10" y="6"/>
                </a:lnTo>
                <a:lnTo>
                  <a:pt x="8" y="8"/>
                </a:lnTo>
                <a:lnTo>
                  <a:pt x="4" y="8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46"/>
                </a:lnTo>
                <a:lnTo>
                  <a:pt x="14" y="46"/>
                </a:lnTo>
                <a:lnTo>
                  <a:pt x="14" y="0"/>
                </a:lnTo>
                <a:close/>
              </a:path>
            </a:pathLst>
          </a:custGeom>
          <a:solidFill>
            <a:srgbClr val="009999"/>
          </a:solidFill>
          <a:ln w="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879" name="Freeform 352"/>
          <p:cNvSpPr>
            <a:spLocks/>
          </p:cNvSpPr>
          <p:nvPr/>
        </p:nvSpPr>
        <p:spPr bwMode="auto">
          <a:xfrm>
            <a:off x="5181600" y="2286000"/>
            <a:ext cx="41275" cy="133350"/>
          </a:xfrm>
          <a:custGeom>
            <a:avLst/>
            <a:gdLst>
              <a:gd name="T0" fmla="*/ 2147483646 w 14"/>
              <a:gd name="T1" fmla="*/ 0 h 46"/>
              <a:gd name="T2" fmla="*/ 2147483646 w 14"/>
              <a:gd name="T3" fmla="*/ 0 h 46"/>
              <a:gd name="T4" fmla="*/ 2147483646 w 14"/>
              <a:gd name="T5" fmla="*/ 2147483646 h 46"/>
              <a:gd name="T6" fmla="*/ 2147483646 w 14"/>
              <a:gd name="T7" fmla="*/ 2147483646 h 46"/>
              <a:gd name="T8" fmla="*/ 2147483646 w 14"/>
              <a:gd name="T9" fmla="*/ 2147483646 h 46"/>
              <a:gd name="T10" fmla="*/ 0 w 14"/>
              <a:gd name="T11" fmla="*/ 2147483646 h 46"/>
              <a:gd name="T12" fmla="*/ 0 w 14"/>
              <a:gd name="T13" fmla="*/ 2147483646 h 46"/>
              <a:gd name="T14" fmla="*/ 2147483646 w 14"/>
              <a:gd name="T15" fmla="*/ 2147483646 h 46"/>
              <a:gd name="T16" fmla="*/ 2147483646 w 14"/>
              <a:gd name="T17" fmla="*/ 2147483646 h 46"/>
              <a:gd name="T18" fmla="*/ 2147483646 w 14"/>
              <a:gd name="T19" fmla="*/ 2147483646 h 46"/>
              <a:gd name="T20" fmla="*/ 2147483646 w 14"/>
              <a:gd name="T21" fmla="*/ 0 h 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4"/>
              <a:gd name="T34" fmla="*/ 0 h 46"/>
              <a:gd name="T35" fmla="*/ 14 w 14"/>
              <a:gd name="T36" fmla="*/ 46 h 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4" h="46">
                <a:moveTo>
                  <a:pt x="14" y="0"/>
                </a:moveTo>
                <a:lnTo>
                  <a:pt x="12" y="0"/>
                </a:lnTo>
                <a:lnTo>
                  <a:pt x="10" y="6"/>
                </a:lnTo>
                <a:lnTo>
                  <a:pt x="8" y="8"/>
                </a:lnTo>
                <a:lnTo>
                  <a:pt x="4" y="8"/>
                </a:lnTo>
                <a:lnTo>
                  <a:pt x="0" y="10"/>
                </a:lnTo>
                <a:lnTo>
                  <a:pt x="0" y="14"/>
                </a:lnTo>
                <a:lnTo>
                  <a:pt x="10" y="14"/>
                </a:lnTo>
                <a:lnTo>
                  <a:pt x="10" y="46"/>
                </a:lnTo>
                <a:lnTo>
                  <a:pt x="14" y="46"/>
                </a:lnTo>
                <a:lnTo>
                  <a:pt x="14" y="0"/>
                </a:lnTo>
                <a:close/>
              </a:path>
            </a:pathLst>
          </a:custGeom>
          <a:solidFill>
            <a:srgbClr val="009999"/>
          </a:solidFill>
          <a:ln w="0">
            <a:solidFill>
              <a:srgbClr val="FFFF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 flipH="1" flipV="1">
            <a:off x="2249712" y="6248400"/>
            <a:ext cx="7620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1200" b="1" dirty="0">
                <a:ln/>
                <a:solidFill>
                  <a:srgbClr val="DAF967"/>
                </a:solidFill>
              </a:rPr>
              <a:t>0</a:t>
            </a:r>
          </a:p>
        </p:txBody>
      </p:sp>
      <p:sp>
        <p:nvSpPr>
          <p:cNvPr id="174" name="TextBox 173"/>
          <p:cNvSpPr txBox="1"/>
          <p:nvPr/>
        </p:nvSpPr>
        <p:spPr>
          <a:xfrm flipH="1" flipV="1">
            <a:off x="7739742" y="3947886"/>
            <a:ext cx="7620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1200" b="1" dirty="0">
                <a:ln/>
                <a:solidFill>
                  <a:srgbClr val="DAF967"/>
                </a:solidFill>
              </a:rPr>
              <a:t>0</a:t>
            </a:r>
          </a:p>
        </p:txBody>
      </p:sp>
      <p:sp>
        <p:nvSpPr>
          <p:cNvPr id="175" name="TextBox 174"/>
          <p:cNvSpPr txBox="1"/>
          <p:nvPr/>
        </p:nvSpPr>
        <p:spPr>
          <a:xfrm flipH="1" flipV="1">
            <a:off x="7010400" y="3432630"/>
            <a:ext cx="76200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1200" b="1" dirty="0">
                <a:ln/>
                <a:solidFill>
                  <a:srgbClr val="DAF967"/>
                </a:solidFill>
              </a:rPr>
              <a:t>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Infinite recursion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A common programming error when using</a:t>
            </a:r>
            <a:br>
              <a:rPr lang="en-US" smtClean="0"/>
            </a:br>
            <a:r>
              <a:rPr lang="en-US" smtClean="0"/>
              <a:t> recursion is to not stop making recursive calls.</a:t>
            </a:r>
          </a:p>
          <a:p>
            <a:pPr lvl="1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The program will continue to recurse until</a:t>
            </a:r>
            <a:br>
              <a:rPr lang="en-US" smtClean="0"/>
            </a:br>
            <a:r>
              <a:rPr lang="en-US" smtClean="0"/>
              <a:t> it runs out of memory.</a:t>
            </a:r>
          </a:p>
          <a:p>
            <a:pPr lvl="1" algn="just" eaLnBrk="1" hangingPunct="1">
              <a:spcBef>
                <a:spcPts val="100"/>
              </a:spcBef>
              <a:spcAft>
                <a:spcPts val="100"/>
              </a:spcAft>
            </a:pPr>
            <a:r>
              <a:rPr lang="en-US" smtClean="0"/>
              <a:t>Be sure that your recursive calls are made with simpler or smaller subproblems, and that your algorithm has a base case that terminates the recursion.</a:t>
            </a:r>
          </a:p>
          <a:p>
            <a:pPr eaLnBrk="1" hangingPunct="1"/>
            <a:endParaRPr lang="en-US" smtClean="0"/>
          </a:p>
        </p:txBody>
      </p:sp>
      <p:pic>
        <p:nvPicPr>
          <p:cNvPr id="81924" name="Picture 4" descr="JavaAlarm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45400" y="228600"/>
            <a:ext cx="1193800" cy="1104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Binary search</a:t>
            </a:r>
          </a:p>
        </p:txBody>
      </p:sp>
      <p:sp>
        <p:nvSpPr>
          <p:cNvPr id="8397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839200" cy="2660650"/>
          </a:xfrm>
        </p:spPr>
        <p:txBody>
          <a:bodyPr/>
          <a:lstStyle/>
          <a:p>
            <a:pPr algn="just" eaLnBrk="1" hangingPunct="1"/>
            <a:r>
              <a:rPr lang="en-US" sz="1800" smtClean="0"/>
              <a:t>Compare the entry to the middle element of the list. If the entry matches the middle element, the desired entry has been located and the search is over.</a:t>
            </a:r>
          </a:p>
          <a:p>
            <a:pPr algn="just" eaLnBrk="1" hangingPunct="1"/>
            <a:r>
              <a:rPr lang="en-US" sz="1800" smtClean="0"/>
              <a:t>If the entry doesn’t match, then if the entry is in the list it must be either to the left or right of the middle element.</a:t>
            </a:r>
          </a:p>
          <a:p>
            <a:pPr algn="just" eaLnBrk="1" hangingPunct="1"/>
            <a:r>
              <a:rPr lang="en-US" sz="1800" smtClean="0"/>
              <a:t>The correct sublist can be searched using the same strategy. </a:t>
            </a:r>
          </a:p>
          <a:p>
            <a:pPr algn="just" eaLnBrk="1" hangingPunct="1"/>
            <a:endParaRPr lang="en-US" sz="1800" smtClean="0"/>
          </a:p>
        </p:txBody>
      </p:sp>
      <p:graphicFrame>
        <p:nvGraphicFramePr>
          <p:cNvPr id="83972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247775" y="3124200"/>
          <a:ext cx="6335713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4" name="Visio" r:id="rId4" imgW="3054773" imgH="1446896" progId="Visio.Drawing.6">
                  <p:embed/>
                </p:oleObj>
              </mc:Choice>
              <mc:Fallback>
                <p:oleObj name="Visio" r:id="rId4" imgW="3054773" imgH="1446896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775" y="3124200"/>
                        <a:ext cx="6335713" cy="3111500"/>
                      </a:xfrm>
                      <a:prstGeom prst="rect">
                        <a:avLst/>
                      </a:prstGeom>
                      <a:solidFill>
                        <a:srgbClr val="0099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 for Binary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138"/>
            <a:ext cx="8686800" cy="4525962"/>
          </a:xfrm>
        </p:spPr>
        <p:txBody>
          <a:bodyPr>
            <a:normAutofit/>
          </a:bodyPr>
          <a:lstStyle/>
          <a:p>
            <a:pPr indent="-365125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err="1" smtClean="0">
                <a:solidFill>
                  <a:schemeClr val="accent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</a:t>
            </a:r>
            <a:r>
              <a:rPr lang="en-US" sz="2400" dirty="0" err="1" smtClean="0">
                <a:latin typeface="Lucida Console" pitchFamily="49" charset="0"/>
              </a:rPr>
              <a:t>binsrch</a:t>
            </a:r>
            <a:r>
              <a:rPr lang="en-US" sz="2400" dirty="0" smtClean="0">
                <a:latin typeface="Lucida Console" pitchFamily="49" charset="0"/>
              </a:rPr>
              <a:t>(</a:t>
            </a:r>
            <a:r>
              <a:rPr lang="en-US" sz="2400" dirty="0" err="1" smtClean="0">
                <a:solidFill>
                  <a:schemeClr val="accent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a[], </a:t>
            </a:r>
            <a:r>
              <a:rPr lang="en-US" sz="2400" dirty="0" err="1" smtClean="0">
                <a:solidFill>
                  <a:schemeClr val="accent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x, </a:t>
            </a:r>
            <a:r>
              <a:rPr lang="en-US" sz="2400" dirty="0" err="1" smtClean="0">
                <a:solidFill>
                  <a:schemeClr val="accent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low, </a:t>
            </a:r>
            <a:r>
              <a:rPr lang="en-US" sz="2400" dirty="0" err="1" smtClean="0">
                <a:solidFill>
                  <a:schemeClr val="accent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high)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{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</a:t>
            </a:r>
            <a:r>
              <a:rPr lang="en-US" sz="2400" dirty="0" err="1" smtClean="0">
                <a:solidFill>
                  <a:schemeClr val="accent2"/>
                </a:solidFill>
                <a:latin typeface="Lucida Console" pitchFamily="49" charset="0"/>
              </a:rPr>
              <a:t>int</a:t>
            </a:r>
            <a:r>
              <a:rPr lang="en-US" sz="2400" dirty="0" smtClean="0">
                <a:latin typeface="Lucida Console" pitchFamily="49" charset="0"/>
              </a:rPr>
              <a:t> mid;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latin typeface="Lucida Console" pitchFamily="49" charset="0"/>
              </a:rPr>
              <a:t> (low &gt; high)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return</a:t>
            </a:r>
            <a:r>
              <a:rPr lang="en-US" sz="2400" dirty="0" smtClean="0">
                <a:latin typeface="Lucida Console" pitchFamily="49" charset="0"/>
              </a:rPr>
              <a:t> (-1);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mid = (low + high)/2;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if</a:t>
            </a:r>
            <a:r>
              <a:rPr lang="en-US" sz="2400" dirty="0" smtClean="0">
                <a:latin typeface="Lucida Console" pitchFamily="49" charset="0"/>
              </a:rPr>
              <a:t> (x == a[mid])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		</a:t>
            </a:r>
            <a:r>
              <a:rPr lang="en-US" sz="2400" b="1" dirty="0" smtClean="0">
                <a:latin typeface="Lucida Console" pitchFamily="49" charset="0"/>
              </a:rPr>
              <a:t>return</a:t>
            </a:r>
            <a:r>
              <a:rPr lang="en-US" sz="2400" dirty="0" smtClean="0">
                <a:latin typeface="Lucida Console" pitchFamily="49" charset="0"/>
              </a:rPr>
              <a:t> mid;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b="1" dirty="0" smtClean="0">
                <a:latin typeface="Lucida Console" pitchFamily="49" charset="0"/>
              </a:rPr>
              <a:t>	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else if</a:t>
            </a:r>
            <a:r>
              <a:rPr lang="en-US" sz="2400" b="1" dirty="0" smtClean="0">
                <a:latin typeface="Lucida Console" pitchFamily="49" charset="0"/>
              </a:rPr>
              <a:t> </a:t>
            </a:r>
            <a:r>
              <a:rPr lang="en-US" sz="2400" dirty="0" smtClean="0">
                <a:latin typeface="Lucida Console" pitchFamily="49" charset="0"/>
              </a:rPr>
              <a:t>(x &lt; a[mid])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1654175" algn="l"/>
              </a:tabLst>
              <a:defRPr/>
            </a:pPr>
            <a:r>
              <a:rPr lang="en-US" sz="2400" dirty="0" smtClean="0">
                <a:latin typeface="Lucida Console" pitchFamily="49" charset="0"/>
              </a:rPr>
              <a:t>		 </a:t>
            </a:r>
            <a:r>
              <a:rPr lang="en-US" sz="2400" dirty="0" err="1" smtClean="0">
                <a:latin typeface="Lucida Console" pitchFamily="49" charset="0"/>
              </a:rPr>
              <a:t>binsrch</a:t>
            </a:r>
            <a:r>
              <a:rPr lang="en-US" sz="2400" dirty="0" smtClean="0">
                <a:latin typeface="Lucida Console" pitchFamily="49" charset="0"/>
              </a:rPr>
              <a:t>(a, x, low, mid-1);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tabLst>
                <a:tab pos="973138" algn="l"/>
              </a:tabLst>
              <a:defRPr/>
            </a:pPr>
            <a:r>
              <a:rPr lang="en-US" sz="2400" dirty="0" smtClean="0">
                <a:latin typeface="Lucida Console" pitchFamily="49" charset="0"/>
              </a:rPr>
              <a:t>		  </a:t>
            </a:r>
            <a:r>
              <a:rPr lang="en-US" sz="2400" dirty="0" smtClean="0">
                <a:solidFill>
                  <a:schemeClr val="accent2"/>
                </a:solidFill>
                <a:latin typeface="Lucida Console" pitchFamily="49" charset="0"/>
              </a:rPr>
              <a:t>else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 typeface="Wingdings 3" panose="05040102010807070707" pitchFamily="18" charset="2"/>
              <a:buNone/>
              <a:tabLst>
                <a:tab pos="1262063" algn="l"/>
              </a:tabLst>
              <a:defRPr/>
            </a:pPr>
            <a:r>
              <a:rPr lang="en-US" sz="2400" dirty="0" smtClean="0">
                <a:latin typeface="Lucida Console" pitchFamily="49" charset="0"/>
              </a:rPr>
              <a:t>		   </a:t>
            </a:r>
            <a:r>
              <a:rPr lang="en-US" sz="2400" dirty="0" err="1" smtClean="0">
                <a:latin typeface="Lucida Console" pitchFamily="49" charset="0"/>
              </a:rPr>
              <a:t>binsrch</a:t>
            </a:r>
            <a:r>
              <a:rPr lang="en-US" sz="2400" dirty="0" smtClean="0">
                <a:latin typeface="Lucida Console" pitchFamily="49" charset="0"/>
              </a:rPr>
              <a:t>(a, x, mid+1, high);</a:t>
            </a:r>
          </a:p>
          <a:p>
            <a:pPr marL="365760" indent="-256032"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 smtClean="0">
                <a:latin typeface="Lucida Console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 smtClean="0">
                <a:latin typeface="Tahoma" panose="020B0604030504040204" pitchFamily="34" charset="0"/>
              </a:rPr>
              <a:t>L16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6911F-094B-4382-9F2E-EEE4DAF767AD}" type="slidenum">
              <a:rPr lang="en-US" sz="10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000" smtClean="0">
              <a:latin typeface="Tahoma" panose="020B060403050404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 simple example of a recursively defined function is the </a:t>
            </a:r>
            <a:r>
              <a:rPr lang="en-US" b="1" i="1" smtClean="0"/>
              <a:t>factorial</a:t>
            </a:r>
            <a:r>
              <a:rPr lang="en-US" smtClean="0"/>
              <a:t> function: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i="1" smtClean="0"/>
              <a:t>          n</a:t>
            </a:r>
            <a:r>
              <a:rPr lang="en-US" smtClean="0"/>
              <a:t>! = 1</a:t>
            </a:r>
            <a:r>
              <a:rPr lang="en-US" smtClean="0">
                <a:latin typeface="Times New Roman" panose="02020603050405020304" pitchFamily="18" charset="0"/>
              </a:rPr>
              <a:t>·</a:t>
            </a:r>
            <a:r>
              <a:rPr lang="en-US" smtClean="0"/>
              <a:t> 2</a:t>
            </a:r>
            <a:r>
              <a:rPr lang="en-US" smtClean="0">
                <a:latin typeface="Times New Roman" panose="02020603050405020304" pitchFamily="18" charset="0"/>
              </a:rPr>
              <a:t>·</a:t>
            </a:r>
            <a:r>
              <a:rPr lang="en-US" smtClean="0"/>
              <a:t> 3</a:t>
            </a:r>
            <a:r>
              <a:rPr lang="en-US" smtClean="0">
                <a:latin typeface="Times New Roman" panose="02020603050405020304" pitchFamily="18" charset="0"/>
              </a:rPr>
              <a:t>·</a:t>
            </a:r>
            <a:r>
              <a:rPr lang="en-US" smtClean="0"/>
              <a:t> 4 </a:t>
            </a:r>
            <a:r>
              <a:rPr lang="en-US" smtClean="0">
                <a:latin typeface="Times New Roman" panose="02020603050405020304" pitchFamily="18" charset="0"/>
              </a:rPr>
              <a:t>···</a:t>
            </a:r>
            <a:r>
              <a:rPr lang="en-US" smtClean="0"/>
              <a:t>(</a:t>
            </a:r>
            <a:r>
              <a:rPr lang="en-US" i="1" smtClean="0"/>
              <a:t>n </a:t>
            </a:r>
            <a:r>
              <a:rPr lang="en-US" smtClean="0">
                <a:latin typeface="Times New Roman" panose="02020603050405020304" pitchFamily="18" charset="0"/>
              </a:rPr>
              <a:t>–</a:t>
            </a:r>
            <a:r>
              <a:rPr lang="en-US" smtClean="0"/>
              <a:t>2)</a:t>
            </a:r>
            <a:r>
              <a:rPr lang="en-US" smtClean="0">
                <a:latin typeface="Times New Roman" panose="02020603050405020304" pitchFamily="18" charset="0"/>
              </a:rPr>
              <a:t>·</a:t>
            </a:r>
            <a:r>
              <a:rPr lang="en-US" smtClean="0"/>
              <a:t>(</a:t>
            </a:r>
            <a:r>
              <a:rPr lang="en-US" i="1" smtClean="0"/>
              <a:t>n </a:t>
            </a:r>
            <a:r>
              <a:rPr lang="en-US" smtClean="0">
                <a:latin typeface="Times New Roman" panose="02020603050405020304" pitchFamily="18" charset="0"/>
              </a:rPr>
              <a:t>–</a:t>
            </a:r>
            <a:r>
              <a:rPr lang="en-US" smtClean="0"/>
              <a:t>1)</a:t>
            </a:r>
            <a:r>
              <a:rPr lang="en-US" smtClean="0">
                <a:latin typeface="Times New Roman" panose="02020603050405020304" pitchFamily="18" charset="0"/>
              </a:rPr>
              <a:t>·</a:t>
            </a:r>
            <a:r>
              <a:rPr lang="en-US" i="1" smtClean="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  i.e., the product of the first </a:t>
            </a:r>
            <a:r>
              <a:rPr lang="en-US" i="1" smtClean="0"/>
              <a:t>n </a:t>
            </a:r>
            <a:r>
              <a:rPr lang="en-US" smtClean="0"/>
              <a:t>positive numbers (by convention, the product of nothing is 1, so that 0! = 1).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Q:  Find a recursive definition for </a:t>
            </a:r>
            <a:r>
              <a:rPr lang="en-US" i="1" smtClean="0"/>
              <a:t>n</a:t>
            </a:r>
            <a:r>
              <a:rPr lang="en-US" smtClean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9947872"/>
              </p:ext>
            </p:extLst>
          </p:nvPr>
        </p:nvGraphicFramePr>
        <p:xfrm>
          <a:off x="457200" y="1524000"/>
          <a:ext cx="8229600" cy="4145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29600"/>
              </a:tblGrid>
              <a:tr h="403860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check whether the number is prime or not by using recursion.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prime(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no,int</a:t>
                      </a:r>
                      <a:r>
                        <a:rPr lang="en-US" sz="1800" dirty="0">
                          <a:effectLst/>
                        </a:rPr>
                        <a:t> 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if(</a:t>
                      </a:r>
                      <a:r>
                        <a:rPr lang="en-US" sz="1800" dirty="0" err="1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==1)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	return 1;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else </a:t>
                      </a:r>
                      <a:r>
                        <a:rPr lang="en-US" sz="1800" dirty="0" smtClean="0">
                          <a:effectLst/>
                        </a:rPr>
                        <a:t>if(no % </a:t>
                      </a:r>
                      <a:r>
                        <a:rPr lang="en-US" sz="1800" dirty="0" err="1" smtClean="0">
                          <a:effectLst/>
                        </a:rPr>
                        <a:t>i</a:t>
                      </a:r>
                      <a:r>
                        <a:rPr lang="en-US" sz="1800" dirty="0">
                          <a:effectLst/>
                        </a:rPr>
                        <a:t>==0)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	return 0;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}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else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	</a:t>
                      </a:r>
                      <a:r>
                        <a:rPr lang="en-US" sz="1800" dirty="0" err="1">
                          <a:effectLst/>
                        </a:rPr>
                        <a:t>int</a:t>
                      </a:r>
                      <a:r>
                        <a:rPr lang="en-US" sz="1800" dirty="0">
                          <a:effectLst/>
                        </a:rPr>
                        <a:t> x=prime(no</a:t>
                      </a:r>
                      <a:r>
                        <a:rPr lang="en-US" sz="1800" dirty="0" smtClean="0">
                          <a:effectLst/>
                        </a:rPr>
                        <a:t>, i-1</a:t>
                      </a:r>
                      <a:r>
                        <a:rPr lang="en-US" sz="1800" dirty="0">
                          <a:effectLst/>
                        </a:rPr>
                        <a:t>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	return x;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	}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}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 smtClean="0">
                <a:effectLst/>
              </a:rPr>
              <a:t>prime or not by using recursion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08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Finding GCD </a:t>
            </a:r>
            <a:r>
              <a:rPr lang="en-US" dirty="0">
                <a:effectLst/>
              </a:rPr>
              <a:t>of two number by using recursion </a:t>
            </a:r>
            <a:endParaRPr lang="en-US" dirty="0"/>
          </a:p>
        </p:txBody>
      </p:sp>
      <p:pic>
        <p:nvPicPr>
          <p:cNvPr id="7" name="Content Placeholder 6" descr="The common factors of 8 and 12 are in bold.  So, the highest common factor is 4.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524000"/>
            <a:ext cx="601980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667000" y="3733800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gcd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b)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	if(b == 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	    return a;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	else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	    return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gcd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(b, a % b);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4985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315200" cy="1143000"/>
          </a:xfrm>
        </p:spPr>
        <p:txBody>
          <a:bodyPr/>
          <a:lstStyle/>
          <a:p>
            <a:pPr algn="ctr">
              <a:defRPr/>
            </a:pPr>
            <a:r>
              <a:rPr lang="en-US" smtClean="0"/>
              <a:t>Summary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9144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smtClean="0"/>
              <a:t>Recursion is a valuable tool that allows some problems to be solved in an elegant and efficient manner.</a:t>
            </a:r>
          </a:p>
          <a:p>
            <a:pPr>
              <a:buFontTx/>
              <a:buNone/>
            </a:pPr>
            <a:r>
              <a:rPr lang="en-US" sz="2600" smtClean="0"/>
              <a:t>Functions can sometimes require more than one recursive call in order to accomplish their task.</a:t>
            </a:r>
          </a:p>
          <a:p>
            <a:pPr>
              <a:buFontTx/>
              <a:buNone/>
            </a:pPr>
            <a:r>
              <a:rPr lang="en-US" sz="2600" smtClean="0"/>
              <a:t>There are problems for which we can design a solution,  but the nature of the problem makes solving it  </a:t>
            </a:r>
            <a:r>
              <a:rPr lang="en-US" sz="2600" i="1" smtClean="0"/>
              <a:t>effectively uncomputable</a:t>
            </a:r>
            <a:r>
              <a:rPr lang="en-US" sz="260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000" smtClean="0">
                <a:latin typeface="Tahoma" panose="020B0604030504040204" pitchFamily="34" charset="0"/>
              </a:rPr>
              <a:t>L16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1535045-4DDE-41FB-A1B7-AEBC6A881972}" type="slidenum">
              <a:rPr lang="en-US" sz="10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000" smtClean="0">
              <a:latin typeface="Tahoma" panose="020B060403050404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029200"/>
          </a:xfrm>
        </p:spPr>
        <p:txBody>
          <a:bodyPr>
            <a:normAutofit lnSpcReduction="10000"/>
          </a:bodyPr>
          <a:lstStyle/>
          <a:p>
            <a:pPr indent="12890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n!  = 1 if n==0</a:t>
            </a:r>
            <a:endParaRPr lang="en-US" sz="28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	          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 n 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*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2800" i="1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-1) * n-2* ……1 if n&gt;0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To compute the value of 5!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0! = 1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1! = 1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2! = 2*1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3! = 3*2*1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4! = 4*3*2*1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5! = 5*4*3*2*1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2800" dirty="0" smtClean="0"/>
              <a:t>………….</a:t>
            </a:r>
          </a:p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  	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Recursion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867400"/>
          </a:xfrm>
        </p:spPr>
        <p:txBody>
          <a:bodyPr>
            <a:normAutofit fontScale="70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4000" dirty="0" smtClean="0"/>
              <a:t>We can define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4000" dirty="0" smtClean="0"/>
              <a:t>	 0! = 1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	 1! = 1 </a:t>
            </a:r>
            <a:r>
              <a:rPr lang="en-US" sz="4000" dirty="0" smtClean="0">
                <a:latin typeface="Times New Roman" pitchFamily="18" charset="0"/>
              </a:rPr>
              <a:t>*</a:t>
            </a:r>
            <a:r>
              <a:rPr lang="en-US" sz="4000" dirty="0" smtClean="0"/>
              <a:t> 0!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	 2! = 2 * 1!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	 3! = 3 * 2!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	 4! = 4 * 3!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 	 4! = 5 </a:t>
            </a:r>
            <a:r>
              <a:rPr lang="en-US" sz="4000" dirty="0" smtClean="0">
                <a:latin typeface="Times New Roman" pitchFamily="18" charset="0"/>
              </a:rPr>
              <a:t>* 4</a:t>
            </a:r>
            <a:r>
              <a:rPr lang="en-US" sz="4000" dirty="0" smtClean="0"/>
              <a:t>!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40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Mathematically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4000" dirty="0" smtClean="0"/>
          </a:p>
          <a:p>
            <a:pPr indent="1173163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n!  = 1 if n==0</a:t>
            </a:r>
            <a:endParaRPr lang="en-US" sz="4000" i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r>
              <a:rPr lang="en-US" sz="4000" dirty="0" smtClean="0"/>
              <a:t>	          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!=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 n 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</a:rPr>
              <a:t>*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n </a:t>
            </a: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</a:rPr>
              <a:t>-1) * n-2* ……1 if n&gt;0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  	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Recursive Definition of Factorial Function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410200"/>
          </a:xfrm>
        </p:spPr>
        <p:txBody>
          <a:bodyPr>
            <a:normAutofit/>
          </a:bodyPr>
          <a:lstStyle/>
          <a:p>
            <a:pPr marL="115888" indent="-6350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To compute the value of a recursive function, e.g. 5!, value of 4! is required. For 4! Value of 3! Is required.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14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EG:  5! = 5 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 4! = 5 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 4 </a:t>
            </a:r>
            <a:r>
              <a:rPr lang="en-US" sz="2800" dirty="0" smtClean="0">
                <a:latin typeface="Times New Roman" pitchFamily="18" charset="0"/>
              </a:rPr>
              <a:t>·</a:t>
            </a:r>
            <a:r>
              <a:rPr lang="en-US" sz="2800" dirty="0" smtClean="0"/>
              <a:t> 3! 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   	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  <a:defRPr/>
            </a:pPr>
            <a:endParaRPr lang="en-US" sz="2800" dirty="0" smtClean="0"/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2057400" y="4038600"/>
            <a:ext cx="2362200" cy="609600"/>
          </a:xfrm>
          <a:prstGeom prst="cloudCallout">
            <a:avLst>
              <a:gd name="adj1" fmla="val 28227"/>
              <a:gd name="adj2" fmla="val -119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recursion</a:t>
            </a: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V="1">
            <a:off x="198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 flipH="1" flipV="1">
            <a:off x="3200400" y="4572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/>
              <a:t>Recursive Functions</a:t>
            </a:r>
            <a:br>
              <a:rPr lang="en-US" smtClean="0"/>
            </a:br>
            <a:r>
              <a:rPr lang="en-US" smtClean="0"/>
              <a:t>Factorial</a:t>
            </a:r>
          </a:p>
        </p:txBody>
      </p:sp>
      <p:sp>
        <p:nvSpPr>
          <p:cNvPr id="266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EG:  5!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2!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	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EG:  5!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2!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		  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2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1!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  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</p:txBody>
      </p:sp>
      <p:sp>
        <p:nvSpPr>
          <p:cNvPr id="26628" name="AutoShape 4"/>
          <p:cNvSpPr>
            <a:spLocks noChangeArrowheads="1"/>
          </p:cNvSpPr>
          <p:nvPr/>
        </p:nvSpPr>
        <p:spPr bwMode="auto">
          <a:xfrm>
            <a:off x="2057400" y="1295400"/>
            <a:ext cx="2657475" cy="685800"/>
          </a:xfrm>
          <a:prstGeom prst="cloudCallout">
            <a:avLst>
              <a:gd name="adj1" fmla="val 28227"/>
              <a:gd name="adj2" fmla="val -119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recursion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V="1">
            <a:off x="1981200" y="1676400"/>
            <a:ext cx="428625" cy="600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 flipV="1">
            <a:off x="3200400" y="1828800"/>
            <a:ext cx="85725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1" name="Line 8"/>
          <p:cNvSpPr>
            <a:spLocks noChangeShapeType="1"/>
          </p:cNvSpPr>
          <p:nvPr/>
        </p:nvSpPr>
        <p:spPr bwMode="auto">
          <a:xfrm>
            <a:off x="3886200" y="16764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2" name="AutoShape 4"/>
          <p:cNvSpPr>
            <a:spLocks noChangeArrowheads="1"/>
          </p:cNvSpPr>
          <p:nvPr/>
        </p:nvSpPr>
        <p:spPr bwMode="auto">
          <a:xfrm>
            <a:off x="2286000" y="3657600"/>
            <a:ext cx="2362200" cy="609600"/>
          </a:xfrm>
          <a:prstGeom prst="cloudCallout">
            <a:avLst>
              <a:gd name="adj1" fmla="val 28227"/>
              <a:gd name="adj2" fmla="val -119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recursion</a:t>
            </a:r>
          </a:p>
        </p:txBody>
      </p:sp>
      <p:sp>
        <p:nvSpPr>
          <p:cNvPr id="26633" name="Line 5"/>
          <p:cNvSpPr>
            <a:spLocks noChangeShapeType="1"/>
          </p:cNvSpPr>
          <p:nvPr/>
        </p:nvSpPr>
        <p:spPr bwMode="auto">
          <a:xfrm flipV="1">
            <a:off x="22098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4" name="Line 6"/>
          <p:cNvSpPr>
            <a:spLocks noChangeShapeType="1"/>
          </p:cNvSpPr>
          <p:nvPr/>
        </p:nvSpPr>
        <p:spPr bwMode="auto">
          <a:xfrm flipH="1" flipV="1">
            <a:off x="3429000" y="41910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5" name="Line 7"/>
          <p:cNvSpPr>
            <a:spLocks noChangeShapeType="1"/>
          </p:cNvSpPr>
          <p:nvPr/>
        </p:nvSpPr>
        <p:spPr bwMode="auto">
          <a:xfrm flipV="1">
            <a:off x="2209800" y="41148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6636" name="Line 8"/>
          <p:cNvSpPr>
            <a:spLocks noChangeShapeType="1"/>
          </p:cNvSpPr>
          <p:nvPr/>
        </p:nvSpPr>
        <p:spPr bwMode="auto">
          <a:xfrm>
            <a:off x="4114800" y="4038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mtClean="0"/>
              <a:t>Recursive Functions</a:t>
            </a:r>
            <a:br>
              <a:rPr lang="en-US" smtClean="0"/>
            </a:br>
            <a:r>
              <a:rPr lang="en-US" smtClean="0"/>
              <a:t>Factorial</a:t>
            </a:r>
          </a:p>
        </p:txBody>
      </p:sp>
      <p:sp>
        <p:nvSpPr>
          <p:cNvPr id="286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EG:  5!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2!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		  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2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1! = 5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4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3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2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1 </a:t>
            </a:r>
            <a:r>
              <a:rPr lang="en-US" sz="2800" smtClean="0">
                <a:latin typeface="Times New Roman" panose="02020603050405020304" pitchFamily="18" charset="0"/>
              </a:rPr>
              <a:t>·</a:t>
            </a:r>
            <a:r>
              <a:rPr lang="en-US" sz="2800" smtClean="0"/>
              <a:t> 0!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0! = 1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1! = 1 * 0! = 1* 1 = 1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2! = 2 * 1! = 2* 1 = 2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3! = 3 * 2! = 3* 1 = 6</a:t>
            </a:r>
          </a:p>
          <a:p>
            <a:pPr eaLnBrk="1" hangingPunct="1"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sz="2800" smtClean="0"/>
              <a:t>4! = 4 * 3! = 4* 6 = 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smtClean="0"/>
              <a:t>5! = 5 * 4! = 5* 24 = 120   	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smtClean="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>
            <a:off x="2286000" y="1447800"/>
            <a:ext cx="2362200" cy="609600"/>
          </a:xfrm>
          <a:prstGeom prst="cloudCallout">
            <a:avLst>
              <a:gd name="adj1" fmla="val 28227"/>
              <a:gd name="adj2" fmla="val -1197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>
                <a:latin typeface="Tahoma" panose="020B0604030504040204" pitchFamily="34" charset="0"/>
              </a:rPr>
              <a:t>recursion</a:t>
            </a:r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 flipV="1">
            <a:off x="2209800" y="182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H="1" flipV="1">
            <a:off x="3429000" y="1981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 flipV="1">
            <a:off x="2209800" y="1905000"/>
            <a:ext cx="6858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H="1" flipV="1">
            <a:off x="3733800" y="19812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4114800" y="1828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5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12620</TotalTime>
  <Words>1282</Words>
  <Application>Microsoft Office PowerPoint</Application>
  <PresentationFormat>On-screen Show (4:3)</PresentationFormat>
  <Paragraphs>389</Paragraphs>
  <Slides>42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6" baseType="lpstr">
      <vt:lpstr>Arial</vt:lpstr>
      <vt:lpstr>AvantGarde</vt:lpstr>
      <vt:lpstr>Calibri</vt:lpstr>
      <vt:lpstr>Lucida Console</vt:lpstr>
      <vt:lpstr>Lucida Sans Unicode</vt:lpstr>
      <vt:lpstr>Tahoma</vt:lpstr>
      <vt:lpstr>Times New Roman</vt:lpstr>
      <vt:lpstr>Verdana</vt:lpstr>
      <vt:lpstr>Wingdings</vt:lpstr>
      <vt:lpstr>Wingdings 2</vt:lpstr>
      <vt:lpstr>Wingdings 3</vt:lpstr>
      <vt:lpstr>Concourse</vt:lpstr>
      <vt:lpstr>VISIO</vt:lpstr>
      <vt:lpstr>Visio</vt:lpstr>
      <vt:lpstr>Recursion</vt:lpstr>
      <vt:lpstr>Chapter Outline</vt:lpstr>
      <vt:lpstr>Recursive definitions</vt:lpstr>
      <vt:lpstr>Recursion </vt:lpstr>
      <vt:lpstr>Recursion</vt:lpstr>
      <vt:lpstr>Recursion</vt:lpstr>
      <vt:lpstr>Recursive Definition of Factorial Function</vt:lpstr>
      <vt:lpstr>Recursive Functions Factorial</vt:lpstr>
      <vt:lpstr>Recursive Functions Factorial</vt:lpstr>
      <vt:lpstr>Algorithm for Factorial</vt:lpstr>
      <vt:lpstr>The Simple Recursion Program</vt:lpstr>
      <vt:lpstr>Recursive methods</vt:lpstr>
      <vt:lpstr>Four basic rules of recursion </vt:lpstr>
      <vt:lpstr>Stacks and Recursion</vt:lpstr>
      <vt:lpstr>Stacks and Recursion in Action</vt:lpstr>
      <vt:lpstr>Function factorial()</vt:lpstr>
      <vt:lpstr>Function factorial()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Recursive invocation</vt:lpstr>
      <vt:lpstr>Multiplication of Natural Numbers</vt:lpstr>
      <vt:lpstr>Recursive Function for Multiplication of Natural Numbers</vt:lpstr>
      <vt:lpstr>Fibonacci numbers</vt:lpstr>
      <vt:lpstr>Function for Fibonacci numbers</vt:lpstr>
      <vt:lpstr>Fibonacci numbers</vt:lpstr>
      <vt:lpstr>Infinite recursion</vt:lpstr>
      <vt:lpstr>Binary search</vt:lpstr>
      <vt:lpstr>Algorithm for Binary Search</vt:lpstr>
      <vt:lpstr>prime or not by using recursion</vt:lpstr>
      <vt:lpstr>Finding GCD of two number by using recursion </vt:lpstr>
      <vt:lpstr>Summary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Fischer</dc:creator>
  <cp:lastModifiedBy>Zayan</cp:lastModifiedBy>
  <cp:revision>242</cp:revision>
  <cp:lastPrinted>1601-01-01T00:00:00Z</cp:lastPrinted>
  <dcterms:created xsi:type="dcterms:W3CDTF">2003-05-03T17:40:23Z</dcterms:created>
  <dcterms:modified xsi:type="dcterms:W3CDTF">2016-10-26T11:44:54Z</dcterms:modified>
</cp:coreProperties>
</file>