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63"/>
  </p:notesMasterIdLst>
  <p:handoutMasterIdLst>
    <p:handoutMasterId r:id="rId64"/>
  </p:handoutMasterIdLst>
  <p:sldIdLst>
    <p:sldId id="259" r:id="rId2"/>
    <p:sldId id="361" r:id="rId3"/>
    <p:sldId id="362" r:id="rId4"/>
    <p:sldId id="363" r:id="rId5"/>
    <p:sldId id="402" r:id="rId6"/>
    <p:sldId id="403" r:id="rId7"/>
    <p:sldId id="365" r:id="rId8"/>
    <p:sldId id="367" r:id="rId9"/>
    <p:sldId id="438" r:id="rId10"/>
    <p:sldId id="368" r:id="rId11"/>
    <p:sldId id="369" r:id="rId12"/>
    <p:sldId id="404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4" r:id="rId25"/>
    <p:sldId id="386" r:id="rId26"/>
    <p:sldId id="385" r:id="rId27"/>
    <p:sldId id="408" r:id="rId28"/>
    <p:sldId id="387" r:id="rId29"/>
    <p:sldId id="388" r:id="rId30"/>
    <p:sldId id="389" r:id="rId31"/>
    <p:sldId id="407" r:id="rId32"/>
    <p:sldId id="390" r:id="rId33"/>
    <p:sldId id="391" r:id="rId34"/>
    <p:sldId id="405" r:id="rId35"/>
    <p:sldId id="406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9" r:id="rId44"/>
    <p:sldId id="410" r:id="rId45"/>
    <p:sldId id="434" r:id="rId46"/>
    <p:sldId id="435" r:id="rId47"/>
    <p:sldId id="436" r:id="rId48"/>
    <p:sldId id="437" r:id="rId49"/>
    <p:sldId id="412" r:id="rId50"/>
    <p:sldId id="415" r:id="rId51"/>
    <p:sldId id="416" r:id="rId52"/>
    <p:sldId id="417" r:id="rId53"/>
    <p:sldId id="418" r:id="rId54"/>
    <p:sldId id="439" r:id="rId55"/>
    <p:sldId id="443" r:id="rId56"/>
    <p:sldId id="440" r:id="rId57"/>
    <p:sldId id="442" r:id="rId58"/>
    <p:sldId id="444" r:id="rId59"/>
    <p:sldId id="419" r:id="rId60"/>
    <p:sldId id="420" r:id="rId61"/>
    <p:sldId id="421" r:id="rId6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4" autoAdjust="0"/>
    <p:restoredTop sz="90929"/>
  </p:normalViewPr>
  <p:slideViewPr>
    <p:cSldViewPr>
      <p:cViewPr varScale="1">
        <p:scale>
          <a:sx n="74" d="100"/>
          <a:sy n="74" d="100"/>
        </p:scale>
        <p:origin x="10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5.xml"/><Relationship Id="rId13" Type="http://schemas.openxmlformats.org/officeDocument/2006/relationships/slide" Target="slides/slide50.xml"/><Relationship Id="rId3" Type="http://schemas.openxmlformats.org/officeDocument/2006/relationships/slide" Target="slides/slide31.xml"/><Relationship Id="rId7" Type="http://schemas.openxmlformats.org/officeDocument/2006/relationships/slide" Target="slides/slide44.xml"/><Relationship Id="rId12" Type="http://schemas.openxmlformats.org/officeDocument/2006/relationships/slide" Target="slides/slide49.xml"/><Relationship Id="rId2" Type="http://schemas.openxmlformats.org/officeDocument/2006/relationships/slide" Target="slides/slide27.xml"/><Relationship Id="rId16" Type="http://schemas.openxmlformats.org/officeDocument/2006/relationships/slide" Target="slides/slide61.xml"/><Relationship Id="rId1" Type="http://schemas.openxmlformats.org/officeDocument/2006/relationships/slide" Target="slides/slide12.xml"/><Relationship Id="rId6" Type="http://schemas.openxmlformats.org/officeDocument/2006/relationships/slide" Target="slides/slide43.xml"/><Relationship Id="rId11" Type="http://schemas.openxmlformats.org/officeDocument/2006/relationships/slide" Target="slides/slide48.xml"/><Relationship Id="rId5" Type="http://schemas.openxmlformats.org/officeDocument/2006/relationships/slide" Target="slides/slide35.xml"/><Relationship Id="rId15" Type="http://schemas.openxmlformats.org/officeDocument/2006/relationships/slide" Target="slides/slide52.xml"/><Relationship Id="rId10" Type="http://schemas.openxmlformats.org/officeDocument/2006/relationships/slide" Target="slides/slide47.xml"/><Relationship Id="rId4" Type="http://schemas.openxmlformats.org/officeDocument/2006/relationships/slide" Target="slides/slide34.xml"/><Relationship Id="rId9" Type="http://schemas.openxmlformats.org/officeDocument/2006/relationships/slide" Target="slides/slide46.xml"/><Relationship Id="rId14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EC1131-BF9A-49B8-A213-980754E7A1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61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D309F-436B-4011-9011-3C91CC0A1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0606E39-B96A-4A1F-AC22-6D80D8092EF9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5066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0E07AE6-855E-4664-AA08-4D71595F58E7}" type="slidenum">
              <a:rPr lang="en-US" altLang="zh-TW" sz="1200"/>
              <a:pPr eaLnBrk="1" hangingPunct="1"/>
              <a:t>35</a:t>
            </a:fld>
            <a:endParaRPr lang="en-US" altLang="zh-TW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104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FA38C51-8487-4992-902C-D575B4C958C7}" type="slidenum">
              <a:rPr lang="en-US" altLang="zh-TW" sz="1200"/>
              <a:pPr eaLnBrk="1" hangingPunct="1"/>
              <a:t>43</a:t>
            </a:fld>
            <a:endParaRPr lang="en-US" altLang="zh-TW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9262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0F9F1B-AE40-4FF2-9A2F-F4311E3C3BCD}" type="slidenum">
              <a:rPr lang="en-US" altLang="zh-TW" sz="1200"/>
              <a:pPr eaLnBrk="1" hangingPunct="1"/>
              <a:t>44</a:t>
            </a:fld>
            <a:endParaRPr lang="en-US" altLang="zh-TW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4887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28E8F95-919A-434B-84ED-FAF0DDC25D11}" type="slidenum">
              <a:rPr lang="en-US" altLang="zh-TW" sz="1200"/>
              <a:pPr eaLnBrk="1" hangingPunct="1"/>
              <a:t>45</a:t>
            </a:fld>
            <a:endParaRPr lang="en-US" altLang="zh-TW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655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33950D1-A7E5-48A1-BDFC-5171CE4F5396}" type="slidenum">
              <a:rPr lang="en-US" altLang="zh-TW" sz="1200"/>
              <a:pPr eaLnBrk="1" hangingPunct="1"/>
              <a:t>46</a:t>
            </a:fld>
            <a:endParaRPr lang="en-US" altLang="zh-TW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2047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944D6CC-BDC4-48D5-B0E4-CC285764BEE4}" type="slidenum">
              <a:rPr lang="en-US" altLang="zh-TW" sz="1200"/>
              <a:pPr eaLnBrk="1" hangingPunct="1"/>
              <a:t>47</a:t>
            </a:fld>
            <a:endParaRPr lang="en-US" altLang="zh-TW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8242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AD6F067-379D-4E3C-960B-3AC46113C459}" type="slidenum">
              <a:rPr lang="en-US" altLang="zh-TW" sz="1200"/>
              <a:pPr eaLnBrk="1" hangingPunct="1"/>
              <a:t>48</a:t>
            </a:fld>
            <a:endParaRPr lang="en-US" altLang="zh-TW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5366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41F7280-5BE3-435B-845F-B0940879439A}" type="slidenum">
              <a:rPr lang="en-US" altLang="zh-TW" sz="1200"/>
              <a:pPr eaLnBrk="1" hangingPunct="1"/>
              <a:t>49</a:t>
            </a:fld>
            <a:endParaRPr lang="en-US" altLang="zh-TW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952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77F19E4-39BB-45B6-A1E2-2096521A4BB6}" type="slidenum">
              <a:rPr lang="en-US" altLang="zh-TW" sz="1200"/>
              <a:pPr eaLnBrk="1" hangingPunct="1"/>
              <a:t>50</a:t>
            </a:fld>
            <a:endParaRPr lang="en-US" altLang="zh-TW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9889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BB85D3-49BA-4C90-A598-DFA53131265C}" type="slidenum">
              <a:rPr lang="en-US" altLang="zh-TW" sz="1200"/>
              <a:pPr eaLnBrk="1" hangingPunct="1"/>
              <a:t>51</a:t>
            </a:fld>
            <a:endParaRPr lang="en-US" altLang="zh-TW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764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5081B76-14D6-498F-9B28-3ECC53116D37}" type="slidenum">
              <a:rPr lang="en-US" altLang="zh-TW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8903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76189C3-F5D3-40C8-8856-A72D2EE0F5AA}" type="slidenum">
              <a:rPr lang="en-US" altLang="zh-TW" sz="1200"/>
              <a:pPr eaLnBrk="1" hangingPunct="1"/>
              <a:t>52</a:t>
            </a:fld>
            <a:endParaRPr lang="en-US" altLang="zh-TW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2971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CD0DFAF-A93E-4DEE-B34F-BC1B5DFD80F0}" type="slidenum">
              <a:rPr lang="en-US" altLang="zh-TW" sz="1200"/>
              <a:pPr eaLnBrk="1" hangingPunct="1"/>
              <a:t>53</a:t>
            </a:fld>
            <a:endParaRPr lang="en-US" altLang="zh-TW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9768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D459485-ECE9-4685-9787-A7BE99091FA7}" type="slidenum">
              <a:rPr lang="en-US" altLang="zh-TW" sz="1200"/>
              <a:pPr eaLnBrk="1" hangingPunct="1"/>
              <a:t>59</a:t>
            </a:fld>
            <a:endParaRPr lang="en-US" altLang="zh-TW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87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7091F49-A090-46AD-942B-E29300390D33}" type="slidenum">
              <a:rPr lang="en-US" altLang="zh-TW" sz="1200"/>
              <a:pPr eaLnBrk="1" hangingPunct="1"/>
              <a:t>60</a:t>
            </a:fld>
            <a:endParaRPr lang="en-US" altLang="zh-TW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8318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5D73CA4-DA78-4BA0-BCC9-2BBE7D5D8A68}" type="slidenum">
              <a:rPr lang="en-US" altLang="zh-TW" sz="1200"/>
              <a:pPr eaLnBrk="1" hangingPunct="1"/>
              <a:t>61</a:t>
            </a:fld>
            <a:endParaRPr lang="en-US" altLang="zh-TW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550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9D9543F-A9CD-46D9-8AE3-2CA9A75D4D6D}" type="slidenum">
              <a:rPr lang="en-US" altLang="zh-TW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846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309F-436B-4011-9011-3C91CC0A18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C39C0AA-7E7C-4BDA-8733-E2235BAA9949}" type="slidenum">
              <a:rPr lang="en-US" altLang="zh-TW" sz="1200"/>
              <a:pPr eaLnBrk="1" hangingPunct="1"/>
              <a:t>12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148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309F-436B-4011-9011-3C91CC0A18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6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0626C97-8AC6-4BF3-9D80-81D44ABFF8B7}" type="slidenum">
              <a:rPr lang="en-US" altLang="zh-TW" sz="1200"/>
              <a:pPr eaLnBrk="1" hangingPunct="1"/>
              <a:t>27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271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B26F87D-D655-4420-BA2E-249649AC9F42}" type="slidenum">
              <a:rPr lang="en-US" altLang="zh-TW" sz="1200"/>
              <a:pPr eaLnBrk="1" hangingPunct="1"/>
              <a:t>31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275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7621D6F-92EF-4269-BD75-9DD13E8B0E6F}" type="slidenum">
              <a:rPr lang="en-US" altLang="zh-TW" sz="1200"/>
              <a:pPr eaLnBrk="1" hangingPunct="1"/>
              <a:t>34</a:t>
            </a:fld>
            <a:endParaRPr lang="en-US" altLang="zh-TW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903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848BF4-91AE-479A-857C-0F91661D5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03C53-EB48-4090-913D-A4DA8687E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51C44-8917-4D67-A68C-9D55643182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2763B-3C3B-44BA-9A0D-9840B0ADC3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7F21C-0C84-4EFA-9D73-42655D620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11780-8ACE-4A6B-92E3-B140B9C5C2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8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003F0-BB4E-4402-A321-30C9618BBD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8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111A8-F1D2-46B3-B757-69F23039DC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AA84-50ED-42DD-96BC-F671C37F74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9EAF5-BC0D-4775-8286-2C5E9A8D28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7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8678E-9A05-4E58-BA7C-D5144ADA6E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BDE5CD6-02D1-4A42-9BCF-281795BA16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2" r:id="rId2"/>
    <p:sldLayoutId id="2147484067" r:id="rId3"/>
    <p:sldLayoutId id="2147484068" r:id="rId4"/>
    <p:sldLayoutId id="2147484069" r:id="rId5"/>
    <p:sldLayoutId id="2147484070" r:id="rId6"/>
    <p:sldLayoutId id="2147484063" r:id="rId7"/>
    <p:sldLayoutId id="2147484071" r:id="rId8"/>
    <p:sldLayoutId id="2147484072" r:id="rId9"/>
    <p:sldLayoutId id="2147484064" r:id="rId10"/>
    <p:sldLayoutId id="214748406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tree-pictur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6175" y="2590800"/>
            <a:ext cx="2181225" cy="3048000"/>
          </a:xfr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0"/>
            <a:ext cx="8229600" cy="13335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Strictly Binary </a:t>
            </a:r>
            <a:r>
              <a:rPr lang="en-US" dirty="0"/>
              <a:t>Trees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848600" cy="4191000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en-US" sz="2800" smtClean="0"/>
              <a:t>If every non leaf node in a binary tree has nonleaf left and right subtree the tree is called strictly binary tree.</a:t>
            </a:r>
          </a:p>
          <a:p>
            <a:pPr lvl="1" eaLnBrk="1" hangingPunct="1"/>
            <a:r>
              <a:rPr lang="en-US" sz="2800" smtClean="0"/>
              <a:t>A strictly binary tree with n leaves always contains 2n-1 nodes.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i="1" smtClean="0"/>
          </a:p>
        </p:txBody>
      </p:sp>
      <p:sp>
        <p:nvSpPr>
          <p:cNvPr id="19460" name="Oval 39"/>
          <p:cNvSpPr>
            <a:spLocks noChangeArrowheads="1"/>
          </p:cNvSpPr>
          <p:nvPr/>
        </p:nvSpPr>
        <p:spPr bwMode="auto">
          <a:xfrm>
            <a:off x="6248400" y="3324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1" name="Oval 40"/>
          <p:cNvSpPr>
            <a:spLocks noChangeArrowheads="1"/>
          </p:cNvSpPr>
          <p:nvPr/>
        </p:nvSpPr>
        <p:spPr bwMode="auto">
          <a:xfrm>
            <a:off x="57150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2" name="Oval 41"/>
          <p:cNvSpPr>
            <a:spLocks noChangeArrowheads="1"/>
          </p:cNvSpPr>
          <p:nvPr/>
        </p:nvSpPr>
        <p:spPr bwMode="auto">
          <a:xfrm>
            <a:off x="67056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3" name="Oval 42"/>
          <p:cNvSpPr>
            <a:spLocks noChangeArrowheads="1"/>
          </p:cNvSpPr>
          <p:nvPr/>
        </p:nvSpPr>
        <p:spPr bwMode="auto">
          <a:xfrm>
            <a:off x="5029200" y="4876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4" name="Oval 43"/>
          <p:cNvSpPr>
            <a:spLocks noChangeArrowheads="1"/>
          </p:cNvSpPr>
          <p:nvPr/>
        </p:nvSpPr>
        <p:spPr bwMode="auto">
          <a:xfrm>
            <a:off x="5715000" y="5638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9465" name="AutoShape 44"/>
          <p:cNvCxnSpPr>
            <a:cxnSpLocks noChangeShapeType="1"/>
          </p:cNvCxnSpPr>
          <p:nvPr/>
        </p:nvCxnSpPr>
        <p:spPr bwMode="auto">
          <a:xfrm flipH="1">
            <a:off x="5486400" y="4419600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46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6629400" y="37338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47"/>
          <p:cNvCxnSpPr>
            <a:cxnSpLocks noChangeShapeType="1"/>
            <a:stCxn id="19460" idx="4"/>
            <a:endCxn id="19461" idx="0"/>
          </p:cNvCxnSpPr>
          <p:nvPr/>
        </p:nvCxnSpPr>
        <p:spPr bwMode="auto">
          <a:xfrm flipH="1">
            <a:off x="6096000" y="37338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48"/>
          <p:cNvCxnSpPr>
            <a:cxnSpLocks noChangeShapeType="1"/>
            <a:stCxn id="19462" idx="4"/>
          </p:cNvCxnSpPr>
          <p:nvPr/>
        </p:nvCxnSpPr>
        <p:spPr bwMode="auto">
          <a:xfrm>
            <a:off x="7086600" y="45243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Oval 49"/>
          <p:cNvSpPr>
            <a:spLocks noChangeArrowheads="1"/>
          </p:cNvSpPr>
          <p:nvPr/>
        </p:nvSpPr>
        <p:spPr bwMode="auto">
          <a:xfrm>
            <a:off x="72390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70" name="Oval 39"/>
          <p:cNvSpPr>
            <a:spLocks noChangeArrowheads="1"/>
          </p:cNvSpPr>
          <p:nvPr/>
        </p:nvSpPr>
        <p:spPr bwMode="auto">
          <a:xfrm>
            <a:off x="2667000" y="34766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71" name="Oval 40"/>
          <p:cNvSpPr>
            <a:spLocks noChangeArrowheads="1"/>
          </p:cNvSpPr>
          <p:nvPr/>
        </p:nvSpPr>
        <p:spPr bwMode="auto">
          <a:xfrm>
            <a:off x="21336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72" name="Oval 41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73" name="Oval 42"/>
          <p:cNvSpPr>
            <a:spLocks noChangeArrowheads="1"/>
          </p:cNvSpPr>
          <p:nvPr/>
        </p:nvSpPr>
        <p:spPr bwMode="auto">
          <a:xfrm>
            <a:off x="6858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74" name="Oval 43"/>
          <p:cNvSpPr>
            <a:spLocks noChangeArrowheads="1"/>
          </p:cNvSpPr>
          <p:nvPr/>
        </p:nvSpPr>
        <p:spPr bwMode="auto">
          <a:xfrm>
            <a:off x="2895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9475" name="AutoShape 44"/>
          <p:cNvCxnSpPr>
            <a:cxnSpLocks noChangeShapeType="1"/>
            <a:stCxn id="19471" idx="2"/>
            <a:endCxn id="19473" idx="0"/>
          </p:cNvCxnSpPr>
          <p:nvPr/>
        </p:nvCxnSpPr>
        <p:spPr bwMode="auto">
          <a:xfrm rot="10800000" flipV="1">
            <a:off x="1066800" y="4457700"/>
            <a:ext cx="1066800" cy="64770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45"/>
          <p:cNvCxnSpPr>
            <a:cxnSpLocks noChangeShapeType="1"/>
            <a:stCxn id="19472" idx="4"/>
            <a:endCxn id="19474" idx="0"/>
          </p:cNvCxnSpPr>
          <p:nvPr/>
        </p:nvCxnSpPr>
        <p:spPr bwMode="auto">
          <a:xfrm rot="5400000">
            <a:off x="3162300" y="4762500"/>
            <a:ext cx="457200" cy="22860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46"/>
          <p:cNvCxnSpPr>
            <a:cxnSpLocks noChangeShapeType="1"/>
            <a:stCxn id="19470" idx="4"/>
            <a:endCxn id="19472" idx="0"/>
          </p:cNvCxnSpPr>
          <p:nvPr/>
        </p:nvCxnSpPr>
        <p:spPr bwMode="auto">
          <a:xfrm>
            <a:off x="3048000" y="38862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47"/>
          <p:cNvCxnSpPr>
            <a:cxnSpLocks noChangeShapeType="1"/>
            <a:stCxn id="19470" idx="4"/>
            <a:endCxn id="19471" idx="0"/>
          </p:cNvCxnSpPr>
          <p:nvPr/>
        </p:nvCxnSpPr>
        <p:spPr bwMode="auto">
          <a:xfrm flipH="1">
            <a:off x="2514600" y="38862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48"/>
          <p:cNvCxnSpPr>
            <a:cxnSpLocks noChangeShapeType="1"/>
            <a:stCxn id="19472" idx="4"/>
          </p:cNvCxnSpPr>
          <p:nvPr/>
        </p:nvCxnSpPr>
        <p:spPr bwMode="auto">
          <a:xfrm>
            <a:off x="3505200" y="46767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Oval 49"/>
          <p:cNvSpPr>
            <a:spLocks noChangeArrowheads="1"/>
          </p:cNvSpPr>
          <p:nvPr/>
        </p:nvSpPr>
        <p:spPr bwMode="auto">
          <a:xfrm>
            <a:off x="38100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9481" name="AutoShape 48"/>
          <p:cNvCxnSpPr>
            <a:cxnSpLocks noChangeShapeType="1"/>
          </p:cNvCxnSpPr>
          <p:nvPr/>
        </p:nvCxnSpPr>
        <p:spPr bwMode="auto">
          <a:xfrm rot="16200000" flipH="1">
            <a:off x="2057400" y="4876800"/>
            <a:ext cx="533400" cy="7620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2" name="Oval 49"/>
          <p:cNvSpPr>
            <a:spLocks noChangeArrowheads="1"/>
          </p:cNvSpPr>
          <p:nvPr/>
        </p:nvSpPr>
        <p:spPr bwMode="auto">
          <a:xfrm>
            <a:off x="1905000" y="51816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83" name="Oval 41"/>
          <p:cNvSpPr>
            <a:spLocks noChangeArrowheads="1"/>
          </p:cNvSpPr>
          <p:nvPr/>
        </p:nvSpPr>
        <p:spPr bwMode="auto">
          <a:xfrm>
            <a:off x="7772400" y="5715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9484" name="AutoShape 46"/>
          <p:cNvCxnSpPr>
            <a:cxnSpLocks noChangeShapeType="1"/>
            <a:endCxn id="19483" idx="0"/>
          </p:cNvCxnSpPr>
          <p:nvPr/>
        </p:nvCxnSpPr>
        <p:spPr bwMode="auto">
          <a:xfrm>
            <a:off x="7696200" y="53340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AutoShape 47"/>
          <p:cNvCxnSpPr>
            <a:cxnSpLocks noChangeShapeType="1"/>
          </p:cNvCxnSpPr>
          <p:nvPr/>
        </p:nvCxnSpPr>
        <p:spPr bwMode="auto">
          <a:xfrm flipH="1">
            <a:off x="7162800" y="53340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6" name="Oval 49"/>
          <p:cNvSpPr>
            <a:spLocks noChangeArrowheads="1"/>
          </p:cNvSpPr>
          <p:nvPr/>
        </p:nvSpPr>
        <p:spPr bwMode="auto">
          <a:xfrm>
            <a:off x="6858000" y="5715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87" name="Oval 41"/>
          <p:cNvSpPr>
            <a:spLocks noChangeArrowheads="1"/>
          </p:cNvSpPr>
          <p:nvPr/>
        </p:nvSpPr>
        <p:spPr bwMode="auto">
          <a:xfrm>
            <a:off x="6172200" y="4876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9488" name="AutoShape 46"/>
          <p:cNvCxnSpPr>
            <a:cxnSpLocks noChangeShapeType="1"/>
            <a:endCxn id="19487" idx="0"/>
          </p:cNvCxnSpPr>
          <p:nvPr/>
        </p:nvCxnSpPr>
        <p:spPr bwMode="auto">
          <a:xfrm>
            <a:off x="6096000" y="44958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AutoShape 44"/>
          <p:cNvCxnSpPr>
            <a:cxnSpLocks noChangeShapeType="1"/>
          </p:cNvCxnSpPr>
          <p:nvPr/>
        </p:nvCxnSpPr>
        <p:spPr bwMode="auto">
          <a:xfrm flipH="1">
            <a:off x="6172200" y="5257800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0"/>
            <a:ext cx="8229600" cy="13335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Complete Binary </a:t>
            </a:r>
            <a:r>
              <a:rPr lang="en-US" dirty="0"/>
              <a:t>Trees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848600" cy="4191000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en-US" sz="2800" smtClean="0"/>
              <a:t>A complete binary tree of depth d is strictly binary tree all of whose laves are at level d.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i="1" smtClean="0"/>
          </a:p>
        </p:txBody>
      </p:sp>
      <p:sp>
        <p:nvSpPr>
          <p:cNvPr id="20484" name="Oval 21"/>
          <p:cNvSpPr>
            <a:spLocks noChangeArrowheads="1"/>
          </p:cNvSpPr>
          <p:nvPr/>
        </p:nvSpPr>
        <p:spPr bwMode="auto">
          <a:xfrm>
            <a:off x="2667000" y="31242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5" name="Oval 22"/>
          <p:cNvSpPr>
            <a:spLocks noChangeArrowheads="1"/>
          </p:cNvSpPr>
          <p:nvPr/>
        </p:nvSpPr>
        <p:spPr bwMode="auto">
          <a:xfrm>
            <a:off x="2438400" y="35052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6" name="Oval 23"/>
          <p:cNvSpPr>
            <a:spLocks noChangeArrowheads="1"/>
          </p:cNvSpPr>
          <p:nvPr/>
        </p:nvSpPr>
        <p:spPr bwMode="auto">
          <a:xfrm>
            <a:off x="2895600" y="35052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7" name="Oval 24"/>
          <p:cNvSpPr>
            <a:spLocks noChangeArrowheads="1"/>
          </p:cNvSpPr>
          <p:nvPr/>
        </p:nvSpPr>
        <p:spPr bwMode="auto">
          <a:xfrm>
            <a:off x="2209800" y="38862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8" name="Oval 25"/>
          <p:cNvSpPr>
            <a:spLocks noChangeArrowheads="1"/>
          </p:cNvSpPr>
          <p:nvPr/>
        </p:nvSpPr>
        <p:spPr bwMode="auto">
          <a:xfrm>
            <a:off x="1905000" y="41910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9" name="Oval 26"/>
          <p:cNvSpPr>
            <a:spLocks noChangeArrowheads="1"/>
          </p:cNvSpPr>
          <p:nvPr/>
        </p:nvSpPr>
        <p:spPr bwMode="auto">
          <a:xfrm>
            <a:off x="2514600" y="3914775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0" name="Oval 27"/>
          <p:cNvSpPr>
            <a:spLocks noChangeArrowheads="1"/>
          </p:cNvSpPr>
          <p:nvPr/>
        </p:nvSpPr>
        <p:spPr bwMode="auto">
          <a:xfrm>
            <a:off x="2895600" y="3897313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1" name="Oval 28"/>
          <p:cNvSpPr>
            <a:spLocks noChangeArrowheads="1"/>
          </p:cNvSpPr>
          <p:nvPr/>
        </p:nvSpPr>
        <p:spPr bwMode="auto">
          <a:xfrm>
            <a:off x="3200400" y="3781425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2" name="Oval 29"/>
          <p:cNvSpPr>
            <a:spLocks noChangeArrowheads="1"/>
          </p:cNvSpPr>
          <p:nvPr/>
        </p:nvSpPr>
        <p:spPr bwMode="auto">
          <a:xfrm>
            <a:off x="2133600" y="43434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0493" name="AutoShape 30"/>
          <p:cNvCxnSpPr>
            <a:cxnSpLocks noChangeShapeType="1"/>
            <a:stCxn id="20484" idx="4"/>
            <a:endCxn id="20485" idx="0"/>
          </p:cNvCxnSpPr>
          <p:nvPr/>
        </p:nvCxnSpPr>
        <p:spPr bwMode="auto">
          <a:xfrm flipH="1">
            <a:off x="2514600" y="3305175"/>
            <a:ext cx="2286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31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743200" y="3305175"/>
            <a:ext cx="2286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32"/>
          <p:cNvCxnSpPr>
            <a:cxnSpLocks noChangeShapeType="1"/>
            <a:stCxn id="20485" idx="4"/>
            <a:endCxn id="20487" idx="0"/>
          </p:cNvCxnSpPr>
          <p:nvPr/>
        </p:nvCxnSpPr>
        <p:spPr bwMode="auto">
          <a:xfrm flipH="1">
            <a:off x="2286000" y="3686175"/>
            <a:ext cx="2286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33"/>
          <p:cNvCxnSpPr>
            <a:cxnSpLocks noChangeShapeType="1"/>
          </p:cNvCxnSpPr>
          <p:nvPr/>
        </p:nvCxnSpPr>
        <p:spPr bwMode="auto">
          <a:xfrm flipH="1">
            <a:off x="2057400" y="3962400"/>
            <a:ext cx="152400" cy="2476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34"/>
          <p:cNvCxnSpPr>
            <a:cxnSpLocks noChangeShapeType="1"/>
            <a:stCxn id="20485" idx="4"/>
            <a:endCxn id="20489" idx="0"/>
          </p:cNvCxnSpPr>
          <p:nvPr/>
        </p:nvCxnSpPr>
        <p:spPr bwMode="auto">
          <a:xfrm rot="16200000" flipH="1">
            <a:off x="2424112" y="3748088"/>
            <a:ext cx="257175" cy="7620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35"/>
          <p:cNvCxnSpPr>
            <a:cxnSpLocks noChangeShapeType="1"/>
            <a:endCxn id="20490" idx="0"/>
          </p:cNvCxnSpPr>
          <p:nvPr/>
        </p:nvCxnSpPr>
        <p:spPr bwMode="auto">
          <a:xfrm rot="5400000">
            <a:off x="2866232" y="3774281"/>
            <a:ext cx="228600" cy="17463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36"/>
          <p:cNvCxnSpPr>
            <a:cxnSpLocks noChangeShapeType="1"/>
            <a:endCxn id="20491" idx="0"/>
          </p:cNvCxnSpPr>
          <p:nvPr/>
        </p:nvCxnSpPr>
        <p:spPr bwMode="auto">
          <a:xfrm>
            <a:off x="3048000" y="3581400"/>
            <a:ext cx="2286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37"/>
          <p:cNvCxnSpPr>
            <a:cxnSpLocks noChangeShapeType="1"/>
            <a:stCxn id="20487" idx="4"/>
            <a:endCxn id="20492" idx="0"/>
          </p:cNvCxnSpPr>
          <p:nvPr/>
        </p:nvCxnSpPr>
        <p:spPr bwMode="auto">
          <a:xfrm rot="5400000">
            <a:off x="2095500" y="4152900"/>
            <a:ext cx="304800" cy="7620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Oval 38"/>
          <p:cNvSpPr>
            <a:spLocks noChangeArrowheads="1"/>
          </p:cNvSpPr>
          <p:nvPr/>
        </p:nvSpPr>
        <p:spPr bwMode="auto">
          <a:xfrm>
            <a:off x="4876800" y="3200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02" name="Oval 39"/>
          <p:cNvSpPr>
            <a:spLocks noChangeArrowheads="1"/>
          </p:cNvSpPr>
          <p:nvPr/>
        </p:nvSpPr>
        <p:spPr bwMode="auto">
          <a:xfrm>
            <a:off x="4648200" y="3581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03" name="Oval 40"/>
          <p:cNvSpPr>
            <a:spLocks noChangeArrowheads="1"/>
          </p:cNvSpPr>
          <p:nvPr/>
        </p:nvSpPr>
        <p:spPr bwMode="auto">
          <a:xfrm>
            <a:off x="5105400" y="3581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04" name="Oval 41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05" name="Oval 42"/>
          <p:cNvSpPr>
            <a:spLocks noChangeArrowheads="1"/>
          </p:cNvSpPr>
          <p:nvPr/>
        </p:nvSpPr>
        <p:spPr bwMode="auto">
          <a:xfrm>
            <a:off x="4267200" y="44196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06" name="Oval 43"/>
          <p:cNvSpPr>
            <a:spLocks noChangeArrowheads="1"/>
          </p:cNvSpPr>
          <p:nvPr/>
        </p:nvSpPr>
        <p:spPr bwMode="auto">
          <a:xfrm>
            <a:off x="4724400" y="3962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07" name="Oval 44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08" name="Oval 45"/>
          <p:cNvSpPr>
            <a:spLocks noChangeArrowheads="1"/>
          </p:cNvSpPr>
          <p:nvPr/>
        </p:nvSpPr>
        <p:spPr bwMode="auto">
          <a:xfrm>
            <a:off x="5334000" y="3962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09" name="Oval 46"/>
          <p:cNvSpPr>
            <a:spLocks noChangeArrowheads="1"/>
          </p:cNvSpPr>
          <p:nvPr/>
        </p:nvSpPr>
        <p:spPr bwMode="auto">
          <a:xfrm>
            <a:off x="4648200" y="44196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0510" name="AutoShape 47"/>
          <p:cNvCxnSpPr>
            <a:cxnSpLocks noChangeShapeType="1"/>
            <a:stCxn id="20501" idx="4"/>
            <a:endCxn id="20502" idx="0"/>
          </p:cNvCxnSpPr>
          <p:nvPr/>
        </p:nvCxnSpPr>
        <p:spPr bwMode="auto">
          <a:xfrm flipH="1">
            <a:off x="4724400" y="3352800"/>
            <a:ext cx="2286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48"/>
          <p:cNvCxnSpPr>
            <a:cxnSpLocks noChangeShapeType="1"/>
            <a:stCxn id="20501" idx="4"/>
            <a:endCxn id="20503" idx="0"/>
          </p:cNvCxnSpPr>
          <p:nvPr/>
        </p:nvCxnSpPr>
        <p:spPr bwMode="auto">
          <a:xfrm>
            <a:off x="4953000" y="3352800"/>
            <a:ext cx="2286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49"/>
          <p:cNvCxnSpPr>
            <a:cxnSpLocks noChangeShapeType="1"/>
            <a:stCxn id="20502" idx="4"/>
            <a:endCxn id="20504" idx="0"/>
          </p:cNvCxnSpPr>
          <p:nvPr/>
        </p:nvCxnSpPr>
        <p:spPr bwMode="auto">
          <a:xfrm flipH="1">
            <a:off x="4495800" y="3733800"/>
            <a:ext cx="2286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50"/>
          <p:cNvCxnSpPr>
            <a:cxnSpLocks noChangeShapeType="1"/>
            <a:stCxn id="20504" idx="4"/>
            <a:endCxn id="20505" idx="0"/>
          </p:cNvCxnSpPr>
          <p:nvPr/>
        </p:nvCxnSpPr>
        <p:spPr bwMode="auto">
          <a:xfrm flipH="1">
            <a:off x="4343400" y="4114800"/>
            <a:ext cx="152400" cy="3048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4" name="AutoShape 51"/>
          <p:cNvCxnSpPr>
            <a:cxnSpLocks noChangeShapeType="1"/>
            <a:stCxn id="20502" idx="4"/>
            <a:endCxn id="20506" idx="0"/>
          </p:cNvCxnSpPr>
          <p:nvPr/>
        </p:nvCxnSpPr>
        <p:spPr bwMode="auto">
          <a:xfrm>
            <a:off x="4724400" y="3733800"/>
            <a:ext cx="762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52"/>
          <p:cNvCxnSpPr>
            <a:cxnSpLocks noChangeShapeType="1"/>
            <a:stCxn id="20503" idx="4"/>
            <a:endCxn id="20507" idx="0"/>
          </p:cNvCxnSpPr>
          <p:nvPr/>
        </p:nvCxnSpPr>
        <p:spPr bwMode="auto">
          <a:xfrm flipH="1">
            <a:off x="5105400" y="3733800"/>
            <a:ext cx="762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53"/>
          <p:cNvCxnSpPr>
            <a:cxnSpLocks noChangeShapeType="1"/>
            <a:stCxn id="20503" idx="4"/>
            <a:endCxn id="20508" idx="0"/>
          </p:cNvCxnSpPr>
          <p:nvPr/>
        </p:nvCxnSpPr>
        <p:spPr bwMode="auto">
          <a:xfrm>
            <a:off x="5181600" y="3733800"/>
            <a:ext cx="2286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7" name="AutoShape 54"/>
          <p:cNvCxnSpPr>
            <a:cxnSpLocks noChangeShapeType="1"/>
            <a:stCxn id="20506" idx="4"/>
            <a:endCxn id="20509" idx="0"/>
          </p:cNvCxnSpPr>
          <p:nvPr/>
        </p:nvCxnSpPr>
        <p:spPr bwMode="auto">
          <a:xfrm flipH="1">
            <a:off x="4724400" y="4114800"/>
            <a:ext cx="76200" cy="3048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8" name="Oval 55"/>
          <p:cNvSpPr>
            <a:spLocks noChangeArrowheads="1"/>
          </p:cNvSpPr>
          <p:nvPr/>
        </p:nvSpPr>
        <p:spPr bwMode="auto">
          <a:xfrm>
            <a:off x="6781800" y="3200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19" name="Oval 56"/>
          <p:cNvSpPr>
            <a:spLocks noChangeArrowheads="1"/>
          </p:cNvSpPr>
          <p:nvPr/>
        </p:nvSpPr>
        <p:spPr bwMode="auto">
          <a:xfrm>
            <a:off x="6553200" y="3581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20" name="Oval 57"/>
          <p:cNvSpPr>
            <a:spLocks noChangeArrowheads="1"/>
          </p:cNvSpPr>
          <p:nvPr/>
        </p:nvSpPr>
        <p:spPr bwMode="auto">
          <a:xfrm>
            <a:off x="7010400" y="3581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21" name="Oval 58"/>
          <p:cNvSpPr>
            <a:spLocks noChangeArrowheads="1"/>
          </p:cNvSpPr>
          <p:nvPr/>
        </p:nvSpPr>
        <p:spPr bwMode="auto">
          <a:xfrm>
            <a:off x="6324600" y="3962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22" name="Oval 59"/>
          <p:cNvSpPr>
            <a:spLocks noChangeArrowheads="1"/>
          </p:cNvSpPr>
          <p:nvPr/>
        </p:nvSpPr>
        <p:spPr bwMode="auto">
          <a:xfrm>
            <a:off x="6172200" y="44196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23" name="Oval 60"/>
          <p:cNvSpPr>
            <a:spLocks noChangeArrowheads="1"/>
          </p:cNvSpPr>
          <p:nvPr/>
        </p:nvSpPr>
        <p:spPr bwMode="auto">
          <a:xfrm>
            <a:off x="6629400" y="3962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24" name="Oval 61"/>
          <p:cNvSpPr>
            <a:spLocks noChangeArrowheads="1"/>
          </p:cNvSpPr>
          <p:nvPr/>
        </p:nvSpPr>
        <p:spPr bwMode="auto">
          <a:xfrm>
            <a:off x="6934200" y="3962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25" name="Oval 63"/>
          <p:cNvSpPr>
            <a:spLocks noChangeArrowheads="1"/>
          </p:cNvSpPr>
          <p:nvPr/>
        </p:nvSpPr>
        <p:spPr bwMode="auto">
          <a:xfrm>
            <a:off x="6477000" y="44196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0526" name="AutoShape 64"/>
          <p:cNvCxnSpPr>
            <a:cxnSpLocks noChangeShapeType="1"/>
            <a:stCxn id="20518" idx="4"/>
            <a:endCxn id="20519" idx="0"/>
          </p:cNvCxnSpPr>
          <p:nvPr/>
        </p:nvCxnSpPr>
        <p:spPr bwMode="auto">
          <a:xfrm flipH="1">
            <a:off x="6629400" y="3352800"/>
            <a:ext cx="2286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65"/>
          <p:cNvCxnSpPr>
            <a:cxnSpLocks noChangeShapeType="1"/>
            <a:stCxn id="20518" idx="4"/>
            <a:endCxn id="20520" idx="0"/>
          </p:cNvCxnSpPr>
          <p:nvPr/>
        </p:nvCxnSpPr>
        <p:spPr bwMode="auto">
          <a:xfrm>
            <a:off x="6858000" y="3352800"/>
            <a:ext cx="2286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8" name="AutoShape 66"/>
          <p:cNvCxnSpPr>
            <a:cxnSpLocks noChangeShapeType="1"/>
            <a:stCxn id="20519" idx="4"/>
            <a:endCxn id="20521" idx="0"/>
          </p:cNvCxnSpPr>
          <p:nvPr/>
        </p:nvCxnSpPr>
        <p:spPr bwMode="auto">
          <a:xfrm flipH="1">
            <a:off x="6400800" y="3733800"/>
            <a:ext cx="2286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67"/>
          <p:cNvCxnSpPr>
            <a:cxnSpLocks noChangeShapeType="1"/>
            <a:stCxn id="20521" idx="4"/>
            <a:endCxn id="20522" idx="0"/>
          </p:cNvCxnSpPr>
          <p:nvPr/>
        </p:nvCxnSpPr>
        <p:spPr bwMode="auto">
          <a:xfrm flipH="1">
            <a:off x="6248400" y="4114800"/>
            <a:ext cx="152400" cy="3048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68"/>
          <p:cNvCxnSpPr>
            <a:cxnSpLocks noChangeShapeType="1"/>
            <a:stCxn id="20519" idx="4"/>
            <a:endCxn id="20523" idx="0"/>
          </p:cNvCxnSpPr>
          <p:nvPr/>
        </p:nvCxnSpPr>
        <p:spPr bwMode="auto">
          <a:xfrm>
            <a:off x="6629400" y="3733800"/>
            <a:ext cx="762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69"/>
          <p:cNvCxnSpPr>
            <a:cxnSpLocks noChangeShapeType="1"/>
            <a:stCxn id="20520" idx="4"/>
            <a:endCxn id="20524" idx="0"/>
          </p:cNvCxnSpPr>
          <p:nvPr/>
        </p:nvCxnSpPr>
        <p:spPr bwMode="auto">
          <a:xfrm flipH="1">
            <a:off x="7010400" y="3733800"/>
            <a:ext cx="76200" cy="2286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71"/>
          <p:cNvCxnSpPr>
            <a:cxnSpLocks noChangeShapeType="1"/>
            <a:stCxn id="20521" idx="5"/>
            <a:endCxn id="20525" idx="0"/>
          </p:cNvCxnSpPr>
          <p:nvPr/>
        </p:nvCxnSpPr>
        <p:spPr bwMode="auto">
          <a:xfrm>
            <a:off x="6454775" y="4092575"/>
            <a:ext cx="98425" cy="327025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Text Box 72"/>
          <p:cNvSpPr txBox="1">
            <a:spLocks noChangeArrowheads="1"/>
          </p:cNvSpPr>
          <p:nvPr/>
        </p:nvSpPr>
        <p:spPr bwMode="auto">
          <a:xfrm>
            <a:off x="2133600" y="4953000"/>
            <a:ext cx="111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complete</a:t>
            </a:r>
          </a:p>
        </p:txBody>
      </p:sp>
      <p:sp>
        <p:nvSpPr>
          <p:cNvPr id="20534" name="Text Box 73"/>
          <p:cNvSpPr txBox="1">
            <a:spLocks noChangeArrowheads="1"/>
          </p:cNvSpPr>
          <p:nvPr/>
        </p:nvSpPr>
        <p:spPr bwMode="auto">
          <a:xfrm>
            <a:off x="4025900" y="4953000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incomplete</a:t>
            </a:r>
          </a:p>
        </p:txBody>
      </p:sp>
      <p:sp>
        <p:nvSpPr>
          <p:cNvPr id="20535" name="Text Box 74"/>
          <p:cNvSpPr txBox="1">
            <a:spLocks noChangeArrowheads="1"/>
          </p:cNvSpPr>
          <p:nvPr/>
        </p:nvSpPr>
        <p:spPr bwMode="auto">
          <a:xfrm>
            <a:off x="6172200" y="4953000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incomplete</a:t>
            </a:r>
          </a:p>
        </p:txBody>
      </p:sp>
      <p:sp>
        <p:nvSpPr>
          <p:cNvPr id="20536" name="Line 75"/>
          <p:cNvSpPr>
            <a:spLocks noChangeShapeType="1"/>
          </p:cNvSpPr>
          <p:nvPr/>
        </p:nvSpPr>
        <p:spPr bwMode="auto">
          <a:xfrm>
            <a:off x="1828800" y="3124200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Text Box 76"/>
          <p:cNvSpPr txBox="1">
            <a:spLocks noChangeArrowheads="1"/>
          </p:cNvSpPr>
          <p:nvPr/>
        </p:nvSpPr>
        <p:spPr bwMode="auto">
          <a:xfrm>
            <a:off x="838200" y="3429000"/>
            <a:ext cx="94615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depth 1</a:t>
            </a:r>
          </a:p>
          <a:p>
            <a:pPr eaLnBrk="1" hangingPunct="1"/>
            <a:r>
              <a:rPr lang="en-US" sz="1800"/>
              <a:t>depth 2</a:t>
            </a:r>
          </a:p>
          <a:p>
            <a:pPr eaLnBrk="1" hangingPunct="1"/>
            <a:r>
              <a:rPr lang="en-US" sz="1800"/>
              <a:t>depth 3</a:t>
            </a:r>
          </a:p>
        </p:txBody>
      </p:sp>
      <p:sp>
        <p:nvSpPr>
          <p:cNvPr id="20538" name="Oval 25"/>
          <p:cNvSpPr>
            <a:spLocks noChangeArrowheads="1"/>
          </p:cNvSpPr>
          <p:nvPr/>
        </p:nvSpPr>
        <p:spPr bwMode="auto">
          <a:xfrm>
            <a:off x="2362200" y="44196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39" name="Oval 29"/>
          <p:cNvSpPr>
            <a:spLocks noChangeArrowheads="1"/>
          </p:cNvSpPr>
          <p:nvPr/>
        </p:nvSpPr>
        <p:spPr bwMode="auto">
          <a:xfrm>
            <a:off x="3076575" y="44196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0540" name="AutoShape 33"/>
          <p:cNvCxnSpPr>
            <a:cxnSpLocks noChangeShapeType="1"/>
            <a:stCxn id="20489" idx="3"/>
            <a:endCxn id="20538" idx="0"/>
          </p:cNvCxnSpPr>
          <p:nvPr/>
        </p:nvCxnSpPr>
        <p:spPr bwMode="auto">
          <a:xfrm rot="5400000">
            <a:off x="2300288" y="4183062"/>
            <a:ext cx="374650" cy="98425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37"/>
          <p:cNvCxnSpPr>
            <a:cxnSpLocks noChangeShapeType="1"/>
            <a:endCxn id="20539" idx="0"/>
          </p:cNvCxnSpPr>
          <p:nvPr/>
        </p:nvCxnSpPr>
        <p:spPr bwMode="auto">
          <a:xfrm rot="16200000" flipH="1">
            <a:off x="2909888" y="4176712"/>
            <a:ext cx="381000" cy="104775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Oval 25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0543" name="AutoShape 33"/>
          <p:cNvCxnSpPr>
            <a:cxnSpLocks noChangeShapeType="1"/>
            <a:stCxn id="20490" idx="3"/>
            <a:endCxn id="20542" idx="0"/>
          </p:cNvCxnSpPr>
          <p:nvPr/>
        </p:nvCxnSpPr>
        <p:spPr bwMode="auto">
          <a:xfrm rot="5400000">
            <a:off x="2710657" y="4212431"/>
            <a:ext cx="392112" cy="22225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4" name="Oval 25"/>
          <p:cNvSpPr>
            <a:spLocks noChangeArrowheads="1"/>
          </p:cNvSpPr>
          <p:nvPr/>
        </p:nvSpPr>
        <p:spPr bwMode="auto">
          <a:xfrm>
            <a:off x="3352800" y="43434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0545" name="AutoShape 33"/>
          <p:cNvCxnSpPr>
            <a:cxnSpLocks noChangeShapeType="1"/>
            <a:endCxn id="20544" idx="1"/>
          </p:cNvCxnSpPr>
          <p:nvPr/>
        </p:nvCxnSpPr>
        <p:spPr bwMode="auto">
          <a:xfrm rot="16200000" flipH="1">
            <a:off x="3162300" y="4152900"/>
            <a:ext cx="403225" cy="22225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6" name="AutoShape 37"/>
          <p:cNvCxnSpPr>
            <a:cxnSpLocks noChangeShapeType="1"/>
            <a:stCxn id="20491" idx="5"/>
            <a:endCxn id="20547" idx="0"/>
          </p:cNvCxnSpPr>
          <p:nvPr/>
        </p:nvCxnSpPr>
        <p:spPr bwMode="auto">
          <a:xfrm rot="16200000" flipH="1">
            <a:off x="3316288" y="3925887"/>
            <a:ext cx="355600" cy="327025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7" name="Oval 25"/>
          <p:cNvSpPr>
            <a:spLocks noChangeArrowheads="1"/>
          </p:cNvSpPr>
          <p:nvPr/>
        </p:nvSpPr>
        <p:spPr bwMode="auto">
          <a:xfrm>
            <a:off x="3581400" y="42672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48" name="Oval 29"/>
          <p:cNvSpPr>
            <a:spLocks noChangeArrowheads="1"/>
          </p:cNvSpPr>
          <p:nvPr/>
        </p:nvSpPr>
        <p:spPr bwMode="auto">
          <a:xfrm>
            <a:off x="2590800" y="44196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0549" name="AutoShape 37"/>
          <p:cNvCxnSpPr>
            <a:cxnSpLocks noChangeShapeType="1"/>
            <a:endCxn id="20548" idx="0"/>
          </p:cNvCxnSpPr>
          <p:nvPr/>
        </p:nvCxnSpPr>
        <p:spPr bwMode="auto">
          <a:xfrm rot="16200000" flipH="1">
            <a:off x="2454275" y="4206875"/>
            <a:ext cx="327025" cy="98425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u="sng">
                <a:solidFill>
                  <a:schemeClr val="hlink"/>
                </a:solidFill>
              </a:rPr>
              <a:t>Complete binary tree</a:t>
            </a:r>
            <a:r>
              <a:rPr lang="en-US" altLang="zh-TW" sz="4000"/>
              <a:t> of depth 3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84313"/>
            <a:ext cx="8250237" cy="5373687"/>
          </a:xfrm>
        </p:spPr>
        <p:txBody>
          <a:bodyPr/>
          <a:lstStyle/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2000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600" b="1" dirty="0" smtClean="0"/>
          </a:p>
          <a:p>
            <a:pPr marL="357188" indent="-357188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r>
              <a:rPr lang="en-US" altLang="zh-TW" sz="2800" dirty="0" smtClean="0"/>
              <a:t># of nodes in a complete binary tree of depth d: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4184650" y="14843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2813050" y="4456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1822450" y="4456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755650" y="4456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194050" y="34655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1289050" y="34655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2203450" y="2551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1516" name="Oval 11"/>
          <p:cNvSpPr>
            <a:spLocks noChangeArrowheads="1"/>
          </p:cNvSpPr>
          <p:nvPr/>
        </p:nvSpPr>
        <p:spPr bwMode="auto">
          <a:xfrm>
            <a:off x="3727450" y="4456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K</a:t>
            </a: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6775450" y="4456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21518" name="Oval 13"/>
          <p:cNvSpPr>
            <a:spLocks noChangeArrowheads="1"/>
          </p:cNvSpPr>
          <p:nvPr/>
        </p:nvSpPr>
        <p:spPr bwMode="auto">
          <a:xfrm>
            <a:off x="5784850" y="4456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4718050" y="4456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7156450" y="34655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5251450" y="34655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6165850" y="2551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7689850" y="445611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 flipV="1">
            <a:off x="2689225" y="1931988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H="1">
            <a:off x="1822450" y="308451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 flipH="1">
            <a:off x="1136650" y="39989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1822450" y="399891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2813050" y="3008313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H="1">
            <a:off x="3194050" y="407511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3727450" y="3998913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 flipH="1">
            <a:off x="5784850" y="30845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 flipH="1">
            <a:off x="5099050" y="39989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5784850" y="399891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 flipH="1">
            <a:off x="7080250" y="4075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0"/>
          <p:cNvSpPr>
            <a:spLocks noChangeShapeType="1"/>
          </p:cNvSpPr>
          <p:nvPr/>
        </p:nvSpPr>
        <p:spPr bwMode="auto">
          <a:xfrm>
            <a:off x="7689850" y="399891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1"/>
          <p:cNvSpPr>
            <a:spLocks noChangeShapeType="1"/>
          </p:cNvSpPr>
          <p:nvPr/>
        </p:nvSpPr>
        <p:spPr bwMode="auto">
          <a:xfrm>
            <a:off x="6699250" y="3008313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32"/>
          <p:cNvSpPr>
            <a:spLocks noChangeShapeType="1"/>
          </p:cNvSpPr>
          <p:nvPr/>
        </p:nvSpPr>
        <p:spPr bwMode="auto">
          <a:xfrm>
            <a:off x="4794250" y="1865313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/>
              <a:t>Complete  </a:t>
            </a:r>
            <a:r>
              <a:rPr lang="de-DE" dirty="0" smtClean="0"/>
              <a:t>Binary Trees</a:t>
            </a:r>
            <a:endParaRPr lang="de-DE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534400" cy="2286000"/>
          </a:xfrm>
        </p:spPr>
        <p:txBody>
          <a:bodyPr>
            <a:normAutofit fontScale="77500" lnSpcReduction="20000"/>
          </a:bodyPr>
          <a:lstStyle/>
          <a:p>
            <a:pPr marL="685800" indent="-68580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4400" dirty="0"/>
              <a:t>Properties:</a:t>
            </a:r>
          </a:p>
          <a:p>
            <a:pPr marL="685800" indent="-68580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A complete tree with depth n has at most 2</a:t>
            </a:r>
            <a:r>
              <a:rPr lang="en-US" sz="2600" baseline="30000" dirty="0"/>
              <a:t>n+1 </a:t>
            </a:r>
            <a:r>
              <a:rPr lang="en-US" sz="2600" dirty="0"/>
              <a:t>– 1  elements</a:t>
            </a:r>
          </a:p>
          <a:p>
            <a:pPr marL="685800" indent="-68580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600" dirty="0" smtClean="0"/>
              <a:t>At level l </a:t>
            </a:r>
            <a:r>
              <a:rPr lang="en-US" sz="2600" dirty="0"/>
              <a:t>complete tree </a:t>
            </a:r>
            <a:r>
              <a:rPr lang="en-US" sz="2600" dirty="0" smtClean="0"/>
              <a:t>contains at most </a:t>
            </a:r>
            <a:r>
              <a:rPr lang="en-US" sz="2600" dirty="0"/>
              <a:t>least </a:t>
            </a:r>
            <a:r>
              <a:rPr lang="en-US" sz="2600" dirty="0" smtClean="0"/>
              <a:t>2</a:t>
            </a:r>
            <a:r>
              <a:rPr lang="en-US" sz="2600" baseline="30000" dirty="0" smtClean="0"/>
              <a:t>l </a:t>
            </a:r>
            <a:r>
              <a:rPr lang="en-US" sz="2600" dirty="0"/>
              <a:t>elements</a:t>
            </a:r>
            <a:endParaRPr lang="en-US" sz="2600" baseline="30000" dirty="0"/>
          </a:p>
          <a:p>
            <a:pPr marL="685800" indent="-685800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The index of the left child of node k is 2k+1, the index of the right child of node is 2k+2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2667000" y="41148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0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2438400" y="44958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1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2895600" y="44958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2209800" y="48768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514600" y="48768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2819400" y="48768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3124200" y="4876800"/>
            <a:ext cx="152400" cy="152400"/>
          </a:xfrm>
          <a:prstGeom prst="ellipse">
            <a:avLst/>
          </a:prstGeom>
          <a:solidFill>
            <a:srgbClr val="33CC33"/>
          </a:solidFill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cxnSp>
        <p:nvCxnSpPr>
          <p:cNvPr id="22540" name="AutoShape 13"/>
          <p:cNvCxnSpPr>
            <a:cxnSpLocks noChangeShapeType="1"/>
            <a:stCxn id="22533" idx="4"/>
            <a:endCxn id="22534" idx="0"/>
          </p:cNvCxnSpPr>
          <p:nvPr/>
        </p:nvCxnSpPr>
        <p:spPr bwMode="auto">
          <a:xfrm flipH="1">
            <a:off x="2514600" y="4295775"/>
            <a:ext cx="2286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4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2743200" y="4295775"/>
            <a:ext cx="2286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5"/>
          <p:cNvCxnSpPr>
            <a:cxnSpLocks noChangeShapeType="1"/>
            <a:stCxn id="22534" idx="4"/>
            <a:endCxn id="22536" idx="0"/>
          </p:cNvCxnSpPr>
          <p:nvPr/>
        </p:nvCxnSpPr>
        <p:spPr bwMode="auto">
          <a:xfrm flipH="1">
            <a:off x="2286000" y="4676775"/>
            <a:ext cx="2286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7"/>
          <p:cNvCxnSpPr>
            <a:cxnSpLocks noChangeShapeType="1"/>
            <a:stCxn id="22534" idx="4"/>
            <a:endCxn id="22537" idx="0"/>
          </p:cNvCxnSpPr>
          <p:nvPr/>
        </p:nvCxnSpPr>
        <p:spPr bwMode="auto">
          <a:xfrm>
            <a:off x="2514600" y="4676775"/>
            <a:ext cx="762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8"/>
          <p:cNvCxnSpPr>
            <a:cxnSpLocks noChangeShapeType="1"/>
            <a:stCxn id="22535" idx="4"/>
            <a:endCxn id="22538" idx="0"/>
          </p:cNvCxnSpPr>
          <p:nvPr/>
        </p:nvCxnSpPr>
        <p:spPr bwMode="auto">
          <a:xfrm flipH="1">
            <a:off x="2895600" y="4676775"/>
            <a:ext cx="762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9"/>
          <p:cNvCxnSpPr>
            <a:cxnSpLocks noChangeShapeType="1"/>
            <a:stCxn id="22535" idx="4"/>
            <a:endCxn id="22539" idx="0"/>
          </p:cNvCxnSpPr>
          <p:nvPr/>
        </p:nvCxnSpPr>
        <p:spPr bwMode="auto">
          <a:xfrm>
            <a:off x="2971800" y="4676775"/>
            <a:ext cx="228600" cy="17145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Line 56"/>
          <p:cNvSpPr>
            <a:spLocks noChangeShapeType="1"/>
          </p:cNvSpPr>
          <p:nvPr/>
        </p:nvSpPr>
        <p:spPr bwMode="auto">
          <a:xfrm>
            <a:off x="1828800" y="4114800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57"/>
          <p:cNvSpPr txBox="1">
            <a:spLocks noChangeArrowheads="1"/>
          </p:cNvSpPr>
          <p:nvPr/>
        </p:nvSpPr>
        <p:spPr bwMode="auto">
          <a:xfrm>
            <a:off x="827810" y="4191000"/>
            <a:ext cx="9669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dirty="0"/>
              <a:t>depth </a:t>
            </a:r>
            <a:r>
              <a:rPr lang="en-US" sz="1800" dirty="0" smtClean="0"/>
              <a:t>0</a:t>
            </a:r>
            <a:endParaRPr lang="en-US" sz="1800" dirty="0"/>
          </a:p>
          <a:p>
            <a:pPr eaLnBrk="1" hangingPunct="1"/>
            <a:r>
              <a:rPr lang="en-US" sz="1800" dirty="0"/>
              <a:t>depth </a:t>
            </a:r>
            <a:r>
              <a:rPr lang="en-US" sz="1800" dirty="0" smtClean="0"/>
              <a:t>1</a:t>
            </a:r>
            <a:endParaRPr lang="en-US" sz="1800" dirty="0"/>
          </a:p>
          <a:p>
            <a:pPr eaLnBrk="1" hangingPunct="1"/>
            <a:r>
              <a:rPr lang="en-US" sz="1800" dirty="0"/>
              <a:t>depth </a:t>
            </a:r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98E64CB-30C8-45D3-8E57-96B8C0B9F3DE}" type="slidenum">
              <a:rPr lang="en-US" sz="1000"/>
              <a:pPr eaLnBrk="1" hangingPunct="1"/>
              <a:t>14</a:t>
            </a:fld>
            <a:endParaRPr lang="en-US" sz="100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Other Kinds of Binary Trees</a:t>
            </a:r>
            <a:br>
              <a:rPr lang="en-US" sz="4000" dirty="0"/>
            </a:br>
            <a:r>
              <a:rPr lang="en-US" sz="4000" dirty="0"/>
              <a:t>(Almost Complete Binary trees)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724400"/>
          </a:xfrm>
        </p:spPr>
        <p:txBody>
          <a:bodyPr>
            <a:normAutofit/>
          </a:bodyPr>
          <a:lstStyle/>
          <a:p>
            <a:pPr marL="58738" indent="508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A binary tree of depth d is </a:t>
            </a:r>
            <a:r>
              <a:rPr lang="en-US" b="1" dirty="0" smtClean="0"/>
              <a:t>Almost </a:t>
            </a:r>
            <a:r>
              <a:rPr lang="en-US" b="1" dirty="0"/>
              <a:t>Complete </a:t>
            </a:r>
            <a:r>
              <a:rPr lang="en-US" b="1" u="sng" dirty="0"/>
              <a:t>Binary </a:t>
            </a:r>
            <a:r>
              <a:rPr lang="en-US" b="1" u="sng" dirty="0" smtClean="0"/>
              <a:t>Tree </a:t>
            </a:r>
            <a:r>
              <a:rPr lang="en-US" dirty="0" smtClean="0"/>
              <a:t>if 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3"/>
              <a:buAutoNum type="arabicPeriod"/>
              <a:defRPr/>
            </a:pPr>
            <a:r>
              <a:rPr lang="en-US" dirty="0" smtClean="0"/>
              <a:t>Any node at level less than d-1 has two sons.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3"/>
              <a:buAutoNum type="arabicPeriod"/>
              <a:defRPr/>
            </a:pPr>
            <a:r>
              <a:rPr lang="en-US" dirty="0" smtClean="0"/>
              <a:t>For any node </a:t>
            </a:r>
            <a:r>
              <a:rPr lang="en-US" dirty="0" err="1" smtClean="0"/>
              <a:t>nd</a:t>
            </a:r>
            <a:r>
              <a:rPr lang="en-US" dirty="0" smtClean="0"/>
              <a:t> in the tree with right descendent at level d, </a:t>
            </a:r>
            <a:r>
              <a:rPr lang="en-US" dirty="0" err="1" smtClean="0"/>
              <a:t>nd</a:t>
            </a:r>
            <a:r>
              <a:rPr lang="en-US" dirty="0" smtClean="0"/>
              <a:t> must have a left son and every left descendent of </a:t>
            </a:r>
            <a:r>
              <a:rPr lang="en-US" dirty="0" err="1" smtClean="0"/>
              <a:t>nd</a:t>
            </a:r>
            <a:r>
              <a:rPr lang="en-US" dirty="0" smtClean="0"/>
              <a:t> is either a leaf at level d or has two sons.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Almost Complete  Binary Tree </a:t>
            </a:r>
            <a:endParaRPr lang="de-DE" dirty="0"/>
          </a:p>
        </p:txBody>
      </p:sp>
      <p:grpSp>
        <p:nvGrpSpPr>
          <p:cNvPr id="24579" name="Group 66"/>
          <p:cNvGrpSpPr>
            <a:grpSpLocks/>
          </p:cNvGrpSpPr>
          <p:nvPr/>
        </p:nvGrpSpPr>
        <p:grpSpPr bwMode="auto">
          <a:xfrm>
            <a:off x="992188" y="992188"/>
            <a:ext cx="2665412" cy="2989262"/>
            <a:chOff x="1952" y="1807"/>
            <a:chExt cx="880" cy="889"/>
          </a:xfrm>
        </p:grpSpPr>
        <p:sp>
          <p:nvSpPr>
            <p:cNvPr id="24642" name="Oval 67"/>
            <p:cNvSpPr>
              <a:spLocks noChangeArrowheads="1"/>
            </p:cNvSpPr>
            <p:nvPr/>
          </p:nvSpPr>
          <p:spPr bwMode="auto">
            <a:xfrm>
              <a:off x="2448" y="1807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3" name="Oval 68"/>
            <p:cNvSpPr>
              <a:spLocks noChangeArrowheads="1"/>
            </p:cNvSpPr>
            <p:nvPr/>
          </p:nvSpPr>
          <p:spPr bwMode="auto">
            <a:xfrm>
              <a:off x="2208" y="1999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4" name="Oval 69"/>
            <p:cNvSpPr>
              <a:spLocks noChangeArrowheads="1"/>
            </p:cNvSpPr>
            <p:nvPr/>
          </p:nvSpPr>
          <p:spPr bwMode="auto">
            <a:xfrm>
              <a:off x="2688" y="1999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5" name="Oval 70"/>
            <p:cNvSpPr>
              <a:spLocks noChangeArrowheads="1"/>
            </p:cNvSpPr>
            <p:nvPr/>
          </p:nvSpPr>
          <p:spPr bwMode="auto">
            <a:xfrm>
              <a:off x="2064" y="2287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6" name="Oval 71"/>
            <p:cNvSpPr>
              <a:spLocks noChangeArrowheads="1"/>
            </p:cNvSpPr>
            <p:nvPr/>
          </p:nvSpPr>
          <p:spPr bwMode="auto">
            <a:xfrm>
              <a:off x="2352" y="2287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7" name="Line 74"/>
            <p:cNvSpPr>
              <a:spLocks noChangeShapeType="1"/>
            </p:cNvSpPr>
            <p:nvPr/>
          </p:nvSpPr>
          <p:spPr bwMode="auto">
            <a:xfrm flipH="1">
              <a:off x="2310" y="1872"/>
              <a:ext cx="1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Line 75"/>
            <p:cNvSpPr>
              <a:spLocks noChangeShapeType="1"/>
            </p:cNvSpPr>
            <p:nvPr/>
          </p:nvSpPr>
          <p:spPr bwMode="auto">
            <a:xfrm flipH="1">
              <a:off x="2153" y="2095"/>
              <a:ext cx="103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76"/>
            <p:cNvSpPr>
              <a:spLocks noChangeShapeType="1"/>
            </p:cNvSpPr>
            <p:nvPr/>
          </p:nvSpPr>
          <p:spPr bwMode="auto">
            <a:xfrm>
              <a:off x="2256" y="2095"/>
              <a:ext cx="12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77"/>
            <p:cNvSpPr>
              <a:spLocks noChangeShapeType="1"/>
            </p:cNvSpPr>
            <p:nvPr/>
          </p:nvSpPr>
          <p:spPr bwMode="auto">
            <a:xfrm>
              <a:off x="2558" y="1877"/>
              <a:ext cx="162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Line 78"/>
            <p:cNvSpPr>
              <a:spLocks noChangeShapeType="1"/>
            </p:cNvSpPr>
            <p:nvPr/>
          </p:nvSpPr>
          <p:spPr bwMode="auto">
            <a:xfrm flipH="1">
              <a:off x="2016" y="2383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76"/>
            <p:cNvSpPr>
              <a:spLocks noChangeShapeType="1"/>
            </p:cNvSpPr>
            <p:nvPr/>
          </p:nvSpPr>
          <p:spPr bwMode="auto">
            <a:xfrm>
              <a:off x="2169" y="237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Oval 70"/>
            <p:cNvSpPr>
              <a:spLocks noChangeArrowheads="1"/>
            </p:cNvSpPr>
            <p:nvPr/>
          </p:nvSpPr>
          <p:spPr bwMode="auto">
            <a:xfrm>
              <a:off x="1952" y="260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4" name="Oval 70"/>
            <p:cNvSpPr>
              <a:spLocks noChangeArrowheads="1"/>
            </p:cNvSpPr>
            <p:nvPr/>
          </p:nvSpPr>
          <p:spPr bwMode="auto">
            <a:xfrm>
              <a:off x="2231" y="260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4580" name="Group 66"/>
          <p:cNvGrpSpPr>
            <a:grpSpLocks/>
          </p:cNvGrpSpPr>
          <p:nvPr/>
        </p:nvGrpSpPr>
        <p:grpSpPr bwMode="auto">
          <a:xfrm>
            <a:off x="2057400" y="992188"/>
            <a:ext cx="6553200" cy="5789612"/>
            <a:chOff x="667" y="1790"/>
            <a:chExt cx="2566" cy="1980"/>
          </a:xfrm>
        </p:grpSpPr>
        <p:sp>
          <p:nvSpPr>
            <p:cNvPr id="24585" name="Oval 67"/>
            <p:cNvSpPr>
              <a:spLocks noChangeArrowheads="1"/>
            </p:cNvSpPr>
            <p:nvPr/>
          </p:nvSpPr>
          <p:spPr bwMode="auto">
            <a:xfrm>
              <a:off x="2448" y="179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86" name="Oval 68"/>
            <p:cNvSpPr>
              <a:spLocks noChangeArrowheads="1"/>
            </p:cNvSpPr>
            <p:nvPr/>
          </p:nvSpPr>
          <p:spPr bwMode="auto">
            <a:xfrm>
              <a:off x="2208" y="198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87" name="Oval 69"/>
            <p:cNvSpPr>
              <a:spLocks noChangeArrowheads="1"/>
            </p:cNvSpPr>
            <p:nvPr/>
          </p:nvSpPr>
          <p:spPr bwMode="auto">
            <a:xfrm>
              <a:off x="2688" y="198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88" name="Oval 70"/>
            <p:cNvSpPr>
              <a:spLocks noChangeArrowheads="1"/>
            </p:cNvSpPr>
            <p:nvPr/>
          </p:nvSpPr>
          <p:spPr bwMode="auto">
            <a:xfrm>
              <a:off x="2064" y="227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89" name="Oval 71"/>
            <p:cNvSpPr>
              <a:spLocks noChangeArrowheads="1"/>
            </p:cNvSpPr>
            <p:nvPr/>
          </p:nvSpPr>
          <p:spPr bwMode="auto">
            <a:xfrm>
              <a:off x="1920" y="2606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0" name="Oval 72"/>
            <p:cNvSpPr>
              <a:spLocks noChangeArrowheads="1"/>
            </p:cNvSpPr>
            <p:nvPr/>
          </p:nvSpPr>
          <p:spPr bwMode="auto">
            <a:xfrm>
              <a:off x="2544" y="222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1" name="Oval 73"/>
            <p:cNvSpPr>
              <a:spLocks noChangeArrowheads="1"/>
            </p:cNvSpPr>
            <p:nvPr/>
          </p:nvSpPr>
          <p:spPr bwMode="auto">
            <a:xfrm>
              <a:off x="2880" y="222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2" name="Line 74"/>
            <p:cNvSpPr>
              <a:spLocks noChangeShapeType="1"/>
            </p:cNvSpPr>
            <p:nvPr/>
          </p:nvSpPr>
          <p:spPr bwMode="auto">
            <a:xfrm flipH="1">
              <a:off x="2309" y="1858"/>
              <a:ext cx="158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75"/>
            <p:cNvSpPr>
              <a:spLocks noChangeShapeType="1"/>
            </p:cNvSpPr>
            <p:nvPr/>
          </p:nvSpPr>
          <p:spPr bwMode="auto">
            <a:xfrm flipH="1">
              <a:off x="2159" y="2083"/>
              <a:ext cx="9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76"/>
            <p:cNvSpPr>
              <a:spLocks noChangeShapeType="1"/>
            </p:cNvSpPr>
            <p:nvPr/>
          </p:nvSpPr>
          <p:spPr bwMode="auto">
            <a:xfrm>
              <a:off x="2256" y="20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77"/>
            <p:cNvSpPr>
              <a:spLocks noChangeShapeType="1"/>
            </p:cNvSpPr>
            <p:nvPr/>
          </p:nvSpPr>
          <p:spPr bwMode="auto">
            <a:xfrm>
              <a:off x="2577" y="1868"/>
              <a:ext cx="159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78"/>
            <p:cNvSpPr>
              <a:spLocks noChangeShapeType="1"/>
            </p:cNvSpPr>
            <p:nvPr/>
          </p:nvSpPr>
          <p:spPr bwMode="auto">
            <a:xfrm flipH="1">
              <a:off x="2016" y="236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79"/>
            <p:cNvSpPr>
              <a:spLocks noChangeShapeType="1"/>
            </p:cNvSpPr>
            <p:nvPr/>
          </p:nvSpPr>
          <p:spPr bwMode="auto">
            <a:xfrm>
              <a:off x="2815" y="2072"/>
              <a:ext cx="9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Oval 71"/>
            <p:cNvSpPr>
              <a:spLocks noChangeArrowheads="1"/>
            </p:cNvSpPr>
            <p:nvPr/>
          </p:nvSpPr>
          <p:spPr bwMode="auto">
            <a:xfrm>
              <a:off x="2352" y="231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99" name="Oval 71"/>
            <p:cNvSpPr>
              <a:spLocks noChangeArrowheads="1"/>
            </p:cNvSpPr>
            <p:nvPr/>
          </p:nvSpPr>
          <p:spPr bwMode="auto">
            <a:xfrm>
              <a:off x="2256" y="255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0" name="Line 76"/>
            <p:cNvSpPr>
              <a:spLocks noChangeShapeType="1"/>
            </p:cNvSpPr>
            <p:nvPr/>
          </p:nvSpPr>
          <p:spPr bwMode="auto">
            <a:xfrm>
              <a:off x="2160" y="2366"/>
              <a:ext cx="148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74"/>
            <p:cNvSpPr>
              <a:spLocks noChangeShapeType="1"/>
            </p:cNvSpPr>
            <p:nvPr/>
          </p:nvSpPr>
          <p:spPr bwMode="auto">
            <a:xfrm flipH="1">
              <a:off x="2640" y="2077"/>
              <a:ext cx="86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Oval 71"/>
            <p:cNvSpPr>
              <a:spLocks noChangeArrowheads="1"/>
            </p:cNvSpPr>
            <p:nvPr/>
          </p:nvSpPr>
          <p:spPr bwMode="auto">
            <a:xfrm>
              <a:off x="2448" y="255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3" name="Line 78"/>
            <p:cNvSpPr>
              <a:spLocks noChangeShapeType="1"/>
            </p:cNvSpPr>
            <p:nvPr/>
          </p:nvSpPr>
          <p:spPr bwMode="auto">
            <a:xfrm flipH="1">
              <a:off x="2544" y="231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Oval 71"/>
            <p:cNvSpPr>
              <a:spLocks noChangeArrowheads="1"/>
            </p:cNvSpPr>
            <p:nvPr/>
          </p:nvSpPr>
          <p:spPr bwMode="auto">
            <a:xfrm>
              <a:off x="2784" y="251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5" name="Line 76"/>
            <p:cNvSpPr>
              <a:spLocks noChangeShapeType="1"/>
            </p:cNvSpPr>
            <p:nvPr/>
          </p:nvSpPr>
          <p:spPr bwMode="auto">
            <a:xfrm>
              <a:off x="2640" y="231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Oval 67"/>
            <p:cNvSpPr>
              <a:spLocks noChangeArrowheads="1"/>
            </p:cNvSpPr>
            <p:nvPr/>
          </p:nvSpPr>
          <p:spPr bwMode="auto">
            <a:xfrm>
              <a:off x="1195" y="2676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7" name="Oval 68"/>
            <p:cNvSpPr>
              <a:spLocks noChangeArrowheads="1"/>
            </p:cNvSpPr>
            <p:nvPr/>
          </p:nvSpPr>
          <p:spPr bwMode="auto">
            <a:xfrm>
              <a:off x="955" y="286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8" name="Oval 69"/>
            <p:cNvSpPr>
              <a:spLocks noChangeArrowheads="1"/>
            </p:cNvSpPr>
            <p:nvPr/>
          </p:nvSpPr>
          <p:spPr bwMode="auto">
            <a:xfrm>
              <a:off x="1435" y="286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9" name="Oval 70"/>
            <p:cNvSpPr>
              <a:spLocks noChangeArrowheads="1"/>
            </p:cNvSpPr>
            <p:nvPr/>
          </p:nvSpPr>
          <p:spPr bwMode="auto">
            <a:xfrm>
              <a:off x="811" y="3156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0" name="Oval 71"/>
            <p:cNvSpPr>
              <a:spLocks noChangeArrowheads="1"/>
            </p:cNvSpPr>
            <p:nvPr/>
          </p:nvSpPr>
          <p:spPr bwMode="auto">
            <a:xfrm>
              <a:off x="667" y="349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1" name="Oval 72"/>
            <p:cNvSpPr>
              <a:spLocks noChangeArrowheads="1"/>
            </p:cNvSpPr>
            <p:nvPr/>
          </p:nvSpPr>
          <p:spPr bwMode="auto">
            <a:xfrm>
              <a:off x="1291" y="310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2" name="Oval 73"/>
            <p:cNvSpPr>
              <a:spLocks noChangeArrowheads="1"/>
            </p:cNvSpPr>
            <p:nvPr/>
          </p:nvSpPr>
          <p:spPr bwMode="auto">
            <a:xfrm>
              <a:off x="1627" y="310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3" name="Line 74"/>
            <p:cNvSpPr>
              <a:spLocks noChangeShapeType="1"/>
            </p:cNvSpPr>
            <p:nvPr/>
          </p:nvSpPr>
          <p:spPr bwMode="auto">
            <a:xfrm flipH="1">
              <a:off x="1051" y="2749"/>
              <a:ext cx="158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Line 75"/>
            <p:cNvSpPr>
              <a:spLocks noChangeShapeType="1"/>
            </p:cNvSpPr>
            <p:nvPr/>
          </p:nvSpPr>
          <p:spPr bwMode="auto">
            <a:xfrm flipH="1">
              <a:off x="906" y="2969"/>
              <a:ext cx="9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76"/>
            <p:cNvSpPr>
              <a:spLocks noChangeShapeType="1"/>
            </p:cNvSpPr>
            <p:nvPr/>
          </p:nvSpPr>
          <p:spPr bwMode="auto">
            <a:xfrm>
              <a:off x="1003" y="29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Line 77"/>
            <p:cNvSpPr>
              <a:spLocks noChangeShapeType="1"/>
            </p:cNvSpPr>
            <p:nvPr/>
          </p:nvSpPr>
          <p:spPr bwMode="auto">
            <a:xfrm>
              <a:off x="1323" y="2754"/>
              <a:ext cx="16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78"/>
            <p:cNvSpPr>
              <a:spLocks noChangeShapeType="1"/>
            </p:cNvSpPr>
            <p:nvPr/>
          </p:nvSpPr>
          <p:spPr bwMode="auto">
            <a:xfrm flipH="1">
              <a:off x="763" y="325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79"/>
            <p:cNvSpPr>
              <a:spLocks noChangeShapeType="1"/>
            </p:cNvSpPr>
            <p:nvPr/>
          </p:nvSpPr>
          <p:spPr bwMode="auto">
            <a:xfrm>
              <a:off x="1562" y="2958"/>
              <a:ext cx="9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Oval 71"/>
            <p:cNvSpPr>
              <a:spLocks noChangeArrowheads="1"/>
            </p:cNvSpPr>
            <p:nvPr/>
          </p:nvSpPr>
          <p:spPr bwMode="auto">
            <a:xfrm>
              <a:off x="1099" y="3204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0" name="Oval 71"/>
            <p:cNvSpPr>
              <a:spLocks noChangeArrowheads="1"/>
            </p:cNvSpPr>
            <p:nvPr/>
          </p:nvSpPr>
          <p:spPr bwMode="auto">
            <a:xfrm>
              <a:off x="1003" y="3444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1" name="Line 76"/>
            <p:cNvSpPr>
              <a:spLocks noChangeShapeType="1"/>
            </p:cNvSpPr>
            <p:nvPr/>
          </p:nvSpPr>
          <p:spPr bwMode="auto">
            <a:xfrm>
              <a:off x="907" y="3252"/>
              <a:ext cx="148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Line 74"/>
            <p:cNvSpPr>
              <a:spLocks noChangeShapeType="1"/>
            </p:cNvSpPr>
            <p:nvPr/>
          </p:nvSpPr>
          <p:spPr bwMode="auto">
            <a:xfrm flipH="1">
              <a:off x="1387" y="2963"/>
              <a:ext cx="86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Oval 67"/>
            <p:cNvSpPr>
              <a:spLocks noChangeArrowheads="1"/>
            </p:cNvSpPr>
            <p:nvPr/>
          </p:nvSpPr>
          <p:spPr bwMode="auto">
            <a:xfrm>
              <a:off x="2657" y="285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4" name="Oval 68"/>
            <p:cNvSpPr>
              <a:spLocks noChangeArrowheads="1"/>
            </p:cNvSpPr>
            <p:nvPr/>
          </p:nvSpPr>
          <p:spPr bwMode="auto">
            <a:xfrm>
              <a:off x="2417" y="305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5" name="Oval 69"/>
            <p:cNvSpPr>
              <a:spLocks noChangeArrowheads="1"/>
            </p:cNvSpPr>
            <p:nvPr/>
          </p:nvSpPr>
          <p:spPr bwMode="auto">
            <a:xfrm>
              <a:off x="2897" y="305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6" name="Oval 70"/>
            <p:cNvSpPr>
              <a:spLocks noChangeArrowheads="1"/>
            </p:cNvSpPr>
            <p:nvPr/>
          </p:nvSpPr>
          <p:spPr bwMode="auto">
            <a:xfrm>
              <a:off x="2273" y="332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7" name="Oval 71"/>
            <p:cNvSpPr>
              <a:spLocks noChangeArrowheads="1"/>
            </p:cNvSpPr>
            <p:nvPr/>
          </p:nvSpPr>
          <p:spPr bwMode="auto">
            <a:xfrm>
              <a:off x="2129" y="3674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8" name="Oval 72"/>
            <p:cNvSpPr>
              <a:spLocks noChangeArrowheads="1"/>
            </p:cNvSpPr>
            <p:nvPr/>
          </p:nvSpPr>
          <p:spPr bwMode="auto">
            <a:xfrm>
              <a:off x="2753" y="329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9" name="Oval 73"/>
            <p:cNvSpPr>
              <a:spLocks noChangeArrowheads="1"/>
            </p:cNvSpPr>
            <p:nvPr/>
          </p:nvSpPr>
          <p:spPr bwMode="auto">
            <a:xfrm>
              <a:off x="3089" y="329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0" name="Line 74"/>
            <p:cNvSpPr>
              <a:spLocks noChangeShapeType="1"/>
            </p:cNvSpPr>
            <p:nvPr/>
          </p:nvSpPr>
          <p:spPr bwMode="auto">
            <a:xfrm flipH="1">
              <a:off x="2517" y="2936"/>
              <a:ext cx="149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1" name="Line 75"/>
            <p:cNvSpPr>
              <a:spLocks noChangeShapeType="1"/>
            </p:cNvSpPr>
            <p:nvPr/>
          </p:nvSpPr>
          <p:spPr bwMode="auto">
            <a:xfrm flipH="1">
              <a:off x="2368" y="3151"/>
              <a:ext cx="9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Line 76"/>
            <p:cNvSpPr>
              <a:spLocks noChangeShapeType="1"/>
            </p:cNvSpPr>
            <p:nvPr/>
          </p:nvSpPr>
          <p:spPr bwMode="auto">
            <a:xfrm>
              <a:off x="2505" y="314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Line 77"/>
            <p:cNvSpPr>
              <a:spLocks noChangeShapeType="1"/>
            </p:cNvSpPr>
            <p:nvPr/>
          </p:nvSpPr>
          <p:spPr bwMode="auto">
            <a:xfrm>
              <a:off x="2785" y="2936"/>
              <a:ext cx="16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Line 78"/>
            <p:cNvSpPr>
              <a:spLocks noChangeShapeType="1"/>
            </p:cNvSpPr>
            <p:nvPr/>
          </p:nvSpPr>
          <p:spPr bwMode="auto">
            <a:xfrm flipH="1">
              <a:off x="2225" y="343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Line 79"/>
            <p:cNvSpPr>
              <a:spLocks noChangeShapeType="1"/>
            </p:cNvSpPr>
            <p:nvPr/>
          </p:nvSpPr>
          <p:spPr bwMode="auto">
            <a:xfrm>
              <a:off x="3024" y="3140"/>
              <a:ext cx="9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Oval 71"/>
            <p:cNvSpPr>
              <a:spLocks noChangeArrowheads="1"/>
            </p:cNvSpPr>
            <p:nvPr/>
          </p:nvSpPr>
          <p:spPr bwMode="auto">
            <a:xfrm>
              <a:off x="2606" y="3386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7" name="Oval 71"/>
            <p:cNvSpPr>
              <a:spLocks noChangeArrowheads="1"/>
            </p:cNvSpPr>
            <p:nvPr/>
          </p:nvSpPr>
          <p:spPr bwMode="auto">
            <a:xfrm>
              <a:off x="2344" y="3666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8" name="Line 76"/>
            <p:cNvSpPr>
              <a:spLocks noChangeShapeType="1"/>
            </p:cNvSpPr>
            <p:nvPr/>
          </p:nvSpPr>
          <p:spPr bwMode="auto">
            <a:xfrm>
              <a:off x="2338" y="3431"/>
              <a:ext cx="6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Line 74"/>
            <p:cNvSpPr>
              <a:spLocks noChangeShapeType="1"/>
            </p:cNvSpPr>
            <p:nvPr/>
          </p:nvSpPr>
          <p:spPr bwMode="auto">
            <a:xfrm flipH="1">
              <a:off x="2849" y="3145"/>
              <a:ext cx="86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Oval 72"/>
            <p:cNvSpPr>
              <a:spLocks noChangeArrowheads="1"/>
            </p:cNvSpPr>
            <p:nvPr/>
          </p:nvSpPr>
          <p:spPr bwMode="auto">
            <a:xfrm>
              <a:off x="2451" y="356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1" name="Line 74"/>
            <p:cNvSpPr>
              <a:spLocks noChangeShapeType="1"/>
            </p:cNvSpPr>
            <p:nvPr/>
          </p:nvSpPr>
          <p:spPr bwMode="auto">
            <a:xfrm flipH="1">
              <a:off x="2552" y="3468"/>
              <a:ext cx="86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" name="TextBox 66"/>
          <p:cNvSpPr txBox="1">
            <a:spLocks noChangeArrowheads="1"/>
          </p:cNvSpPr>
          <p:nvPr/>
        </p:nvSpPr>
        <p:spPr bwMode="auto">
          <a:xfrm>
            <a:off x="1219200" y="41148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(a)</a:t>
            </a:r>
          </a:p>
        </p:txBody>
      </p:sp>
      <p:sp>
        <p:nvSpPr>
          <p:cNvPr id="24582" name="TextBox 67"/>
          <p:cNvSpPr txBox="1">
            <a:spLocks noChangeArrowheads="1"/>
          </p:cNvSpPr>
          <p:nvPr/>
        </p:nvSpPr>
        <p:spPr bwMode="auto">
          <a:xfrm>
            <a:off x="6172200" y="35814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(b)</a:t>
            </a:r>
          </a:p>
        </p:txBody>
      </p:sp>
      <p:sp>
        <p:nvSpPr>
          <p:cNvPr id="24583" name="TextBox 67"/>
          <p:cNvSpPr txBox="1">
            <a:spLocks noChangeArrowheads="1"/>
          </p:cNvSpPr>
          <p:nvPr/>
        </p:nvSpPr>
        <p:spPr bwMode="auto">
          <a:xfrm>
            <a:off x="3505200" y="55626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(c)</a:t>
            </a:r>
          </a:p>
        </p:txBody>
      </p:sp>
      <p:sp>
        <p:nvSpPr>
          <p:cNvPr id="24584" name="TextBox 67"/>
          <p:cNvSpPr txBox="1">
            <a:spLocks noChangeArrowheads="1"/>
          </p:cNvSpPr>
          <p:nvPr/>
        </p:nvSpPr>
        <p:spPr bwMode="auto">
          <a:xfrm>
            <a:off x="7696200" y="60198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(d)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91600" cy="4800600"/>
          </a:xfrm>
        </p:spPr>
        <p:txBody>
          <a:bodyPr lIns="90488" tIns="44450" rIns="90488" bIns="44450"/>
          <a:lstStyle/>
          <a:p>
            <a:pPr marL="2060575" lvl="2" indent="-1392238" eaLnBrk="1" hangingPunct="1">
              <a:buFont typeface="Desdemona" pitchFamily="82" charset="0"/>
              <a:buNone/>
              <a:tabLst>
                <a:tab pos="1887538" algn="l"/>
              </a:tabLst>
              <a:defRPr/>
            </a:pPr>
            <a:r>
              <a:rPr lang="en-US" sz="2600" b="1" i="1" dirty="0" smtClean="0">
                <a:solidFill>
                  <a:schemeClr val="tx2"/>
                </a:solidFill>
              </a:rPr>
              <a:t>Let p be a pointer to a node </a:t>
            </a:r>
            <a:r>
              <a:rPr lang="en-US" sz="2600" b="1" i="1" dirty="0" err="1" smtClean="0">
                <a:solidFill>
                  <a:schemeClr val="tx2"/>
                </a:solidFill>
              </a:rPr>
              <a:t>nd</a:t>
            </a:r>
            <a:r>
              <a:rPr lang="en-US" sz="2600" b="1" i="1" dirty="0" smtClean="0">
                <a:solidFill>
                  <a:schemeClr val="tx2"/>
                </a:solidFill>
              </a:rPr>
              <a:t> of a binary tree then</a:t>
            </a:r>
          </a:p>
          <a:p>
            <a:pPr marL="682625" lvl="2" indent="-14288" eaLnBrk="1" hangingPunct="1">
              <a:buFont typeface="Wingdings 2" panose="05020102010507070707" pitchFamily="18" charset="2"/>
              <a:buNone/>
              <a:tabLst>
                <a:tab pos="1887538" algn="l"/>
              </a:tabLst>
              <a:defRPr/>
            </a:pPr>
            <a:r>
              <a:rPr lang="en-US" sz="2600" b="1" i="1" dirty="0" smtClean="0">
                <a:solidFill>
                  <a:schemeClr val="tx2"/>
                </a:solidFill>
              </a:rPr>
              <a:t>info(p) </a:t>
            </a:r>
            <a:r>
              <a:rPr lang="en-US" sz="2600" dirty="0" smtClean="0">
                <a:solidFill>
                  <a:schemeClr val="tx2"/>
                </a:solidFill>
              </a:rPr>
              <a:t>returns contents of </a:t>
            </a:r>
            <a:r>
              <a:rPr lang="en-US" sz="2600" dirty="0" err="1" smtClean="0">
                <a:solidFill>
                  <a:schemeClr val="tx2"/>
                </a:solidFill>
              </a:rPr>
              <a:t>nd</a:t>
            </a:r>
            <a:r>
              <a:rPr lang="en-US" sz="2600" dirty="0" smtClean="0">
                <a:solidFill>
                  <a:schemeClr val="tx2"/>
                </a:solidFill>
              </a:rPr>
              <a:t>.</a:t>
            </a:r>
          </a:p>
          <a:p>
            <a:pPr marL="2060575" lvl="2" indent="-1392238" eaLnBrk="1" hangingPunct="1">
              <a:buFont typeface="Desdemona" pitchFamily="82" charset="0"/>
              <a:buNone/>
              <a:tabLst>
                <a:tab pos="1887538" algn="l"/>
              </a:tabLst>
              <a:defRPr/>
            </a:pPr>
            <a:r>
              <a:rPr lang="en-US" sz="2600" b="1" i="1" dirty="0" smtClean="0">
                <a:solidFill>
                  <a:schemeClr val="tx2"/>
                </a:solidFill>
              </a:rPr>
              <a:t>left(p) </a:t>
            </a:r>
            <a:r>
              <a:rPr lang="en-US" sz="2600" dirty="0" smtClean="0">
                <a:solidFill>
                  <a:schemeClr val="tx2"/>
                </a:solidFill>
              </a:rPr>
              <a:t>returns pointer to the left son of </a:t>
            </a:r>
            <a:r>
              <a:rPr lang="en-US" sz="2600" dirty="0" err="1" smtClean="0">
                <a:solidFill>
                  <a:schemeClr val="tx2"/>
                </a:solidFill>
              </a:rPr>
              <a:t>nd</a:t>
            </a:r>
            <a:r>
              <a:rPr lang="en-US" sz="2600" dirty="0" smtClean="0">
                <a:solidFill>
                  <a:schemeClr val="tx2"/>
                </a:solidFill>
              </a:rPr>
              <a:t>.</a:t>
            </a:r>
          </a:p>
          <a:p>
            <a:pPr marL="1262063" lvl="2" indent="-593725" eaLnBrk="1" hangingPunct="1">
              <a:buFont typeface="Desdemona" pitchFamily="82" charset="0"/>
              <a:buNone/>
              <a:defRPr/>
            </a:pPr>
            <a:r>
              <a:rPr lang="en-US" sz="2600" b="1" i="1" dirty="0" smtClean="0">
                <a:solidFill>
                  <a:schemeClr val="tx2"/>
                </a:solidFill>
              </a:rPr>
              <a:t>right(p) </a:t>
            </a:r>
            <a:r>
              <a:rPr lang="en-US" sz="2600" dirty="0" smtClean="0">
                <a:solidFill>
                  <a:schemeClr val="tx2"/>
                </a:solidFill>
              </a:rPr>
              <a:t>returns pointer to the right son of </a:t>
            </a:r>
            <a:r>
              <a:rPr lang="en-US" sz="2600" dirty="0" err="1" smtClean="0">
                <a:solidFill>
                  <a:schemeClr val="tx2"/>
                </a:solidFill>
              </a:rPr>
              <a:t>nd</a:t>
            </a:r>
            <a:r>
              <a:rPr lang="en-US" sz="2600" dirty="0" smtClean="0">
                <a:solidFill>
                  <a:schemeClr val="tx2"/>
                </a:solidFill>
              </a:rPr>
              <a:t>.</a:t>
            </a:r>
            <a:endParaRPr lang="en-US" sz="2600" b="1" i="1" dirty="0" smtClean="0">
              <a:solidFill>
                <a:schemeClr val="tx2"/>
              </a:solidFill>
            </a:endParaRPr>
          </a:p>
          <a:p>
            <a:pPr marL="1262063" lvl="2" indent="-593725" eaLnBrk="1" hangingPunct="1">
              <a:buFont typeface="Desdemona" pitchFamily="82" charset="0"/>
              <a:buNone/>
              <a:defRPr/>
            </a:pPr>
            <a:r>
              <a:rPr lang="en-US" sz="2600" b="1" i="1" dirty="0" smtClean="0">
                <a:solidFill>
                  <a:schemeClr val="tx2"/>
                </a:solidFill>
              </a:rPr>
              <a:t>Father(p) </a:t>
            </a:r>
            <a:r>
              <a:rPr lang="en-US" sz="2600" dirty="0" smtClean="0">
                <a:solidFill>
                  <a:schemeClr val="tx2"/>
                </a:solidFill>
              </a:rPr>
              <a:t>returns pointer to father of </a:t>
            </a:r>
            <a:r>
              <a:rPr lang="en-US" sz="2600" dirty="0" err="1" smtClean="0">
                <a:solidFill>
                  <a:schemeClr val="tx2"/>
                </a:solidFill>
              </a:rPr>
              <a:t>nd</a:t>
            </a:r>
            <a:r>
              <a:rPr lang="en-US" sz="2600" dirty="0" smtClean="0">
                <a:solidFill>
                  <a:schemeClr val="tx2"/>
                </a:solidFill>
              </a:rPr>
              <a:t>.</a:t>
            </a:r>
            <a:endParaRPr lang="en-US" sz="2600" b="1" i="1" dirty="0" smtClean="0">
              <a:solidFill>
                <a:schemeClr val="tx2"/>
              </a:solidFill>
            </a:endParaRPr>
          </a:p>
          <a:p>
            <a:pPr marL="1262063" lvl="2" indent="-593725" eaLnBrk="1" hangingPunct="1">
              <a:buFont typeface="Desdemona" pitchFamily="82" charset="0"/>
              <a:buNone/>
              <a:defRPr/>
            </a:pPr>
            <a:r>
              <a:rPr lang="en-US" sz="2600" b="1" i="1" dirty="0" smtClean="0">
                <a:solidFill>
                  <a:schemeClr val="tx2"/>
                </a:solidFill>
              </a:rPr>
              <a:t>brother(p)</a:t>
            </a:r>
            <a:r>
              <a:rPr lang="en-US" sz="2600" dirty="0" smtClean="0">
                <a:solidFill>
                  <a:schemeClr val="tx2"/>
                </a:solidFill>
              </a:rPr>
              <a:t> returns pointer to brother of </a:t>
            </a:r>
            <a:r>
              <a:rPr lang="en-US" sz="2600" dirty="0" err="1" smtClean="0">
                <a:solidFill>
                  <a:schemeClr val="tx2"/>
                </a:solidFill>
              </a:rPr>
              <a:t>nd</a:t>
            </a:r>
            <a:r>
              <a:rPr lang="en-US" sz="2600" dirty="0" smtClean="0">
                <a:solidFill>
                  <a:schemeClr val="tx2"/>
                </a:solidFill>
              </a:rPr>
              <a:t>.</a:t>
            </a:r>
          </a:p>
          <a:p>
            <a:pPr marL="1262063" lvl="2" indent="-593725" eaLnBrk="1" hangingPunct="1">
              <a:buFont typeface="Desdemona" pitchFamily="82" charset="0"/>
              <a:buNone/>
              <a:defRPr/>
            </a:pPr>
            <a:r>
              <a:rPr lang="en-US" sz="2600" b="1" i="1" dirty="0" err="1" smtClean="0">
                <a:solidFill>
                  <a:schemeClr val="tx2"/>
                </a:solidFill>
              </a:rPr>
              <a:t>Isleft</a:t>
            </a:r>
            <a:r>
              <a:rPr lang="en-US" sz="2600" b="1" i="1" dirty="0" smtClean="0">
                <a:solidFill>
                  <a:schemeClr val="tx2"/>
                </a:solidFill>
              </a:rPr>
              <a:t>(p) </a:t>
            </a:r>
            <a:r>
              <a:rPr lang="en-US" sz="2600" dirty="0" smtClean="0">
                <a:solidFill>
                  <a:schemeClr val="tx2"/>
                </a:solidFill>
              </a:rPr>
              <a:t>returns value true if </a:t>
            </a:r>
            <a:r>
              <a:rPr lang="en-US" sz="2600" dirty="0" err="1" smtClean="0">
                <a:solidFill>
                  <a:schemeClr val="tx2"/>
                </a:solidFill>
              </a:rPr>
              <a:t>nd</a:t>
            </a:r>
            <a:r>
              <a:rPr lang="en-US" sz="2600" dirty="0" smtClean="0">
                <a:solidFill>
                  <a:schemeClr val="tx2"/>
                </a:solidFill>
              </a:rPr>
              <a:t> is left son</a:t>
            </a:r>
          </a:p>
          <a:p>
            <a:pPr marL="1262063" lvl="2" indent="-593725" eaLnBrk="1" hangingPunct="1">
              <a:buFont typeface="Wingdings 2" panose="05020102010507070707" pitchFamily="18" charset="2"/>
              <a:buNone/>
              <a:defRPr/>
            </a:pPr>
            <a:r>
              <a:rPr lang="en-US" sz="2600" b="1" i="1" dirty="0" err="1" smtClean="0">
                <a:solidFill>
                  <a:schemeClr val="tx2"/>
                </a:solidFill>
              </a:rPr>
              <a:t>isright</a:t>
            </a:r>
            <a:r>
              <a:rPr lang="en-US" sz="2600" b="1" i="1" dirty="0" smtClean="0">
                <a:solidFill>
                  <a:schemeClr val="tx2"/>
                </a:solidFill>
              </a:rPr>
              <a:t>(p) </a:t>
            </a:r>
            <a:r>
              <a:rPr lang="en-US" sz="2600" dirty="0" smtClean="0">
                <a:solidFill>
                  <a:schemeClr val="tx2"/>
                </a:solidFill>
              </a:rPr>
              <a:t>returns value true if </a:t>
            </a:r>
            <a:r>
              <a:rPr lang="en-US" sz="2600" dirty="0" err="1" smtClean="0">
                <a:solidFill>
                  <a:schemeClr val="tx2"/>
                </a:solidFill>
              </a:rPr>
              <a:t>nd</a:t>
            </a:r>
            <a:r>
              <a:rPr lang="en-US" sz="2600" dirty="0" smtClean="0">
                <a:solidFill>
                  <a:schemeClr val="tx2"/>
                </a:solidFill>
              </a:rPr>
              <a:t> is right son</a:t>
            </a:r>
          </a:p>
          <a:p>
            <a:pPr marL="1262063" lvl="2" indent="-593725" eaLnBrk="1" hangingPunct="1">
              <a:buFont typeface="Desdemona" pitchFamily="82" charset="0"/>
              <a:buNone/>
              <a:defRPr/>
            </a:pP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924800" cy="914400"/>
          </a:xfrm>
        </p:spPr>
        <p:txBody>
          <a:bodyPr lIns="90488" tIns="44450" rIns="90488" bIns="4445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Operations on Binary Trees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91600" cy="4800600"/>
          </a:xfrm>
        </p:spPr>
        <p:txBody>
          <a:bodyPr lIns="90488" tIns="44450" rIns="90488" bIns="44450"/>
          <a:lstStyle/>
          <a:p>
            <a:pPr marL="2060575" lvl="2" indent="-1392238" eaLnBrk="1" hangingPunct="1">
              <a:buFont typeface="Desdemona" pitchFamily="82" charset="0"/>
              <a:buNone/>
              <a:tabLst>
                <a:tab pos="1887538" algn="l"/>
              </a:tabLst>
            </a:pPr>
            <a:r>
              <a:rPr lang="en-US" sz="2600" b="1" i="1" dirty="0" smtClean="0">
                <a:solidFill>
                  <a:schemeClr val="tx2"/>
                </a:solidFill>
              </a:rPr>
              <a:t>q = father(p);</a:t>
            </a:r>
          </a:p>
          <a:p>
            <a:pPr marL="2060575" lvl="2" indent="-1392238" eaLnBrk="1" hangingPunct="1">
              <a:buFont typeface="Desdemona" pitchFamily="82" charset="0"/>
              <a:buNone/>
              <a:tabLst>
                <a:tab pos="1887538" algn="l"/>
              </a:tabLst>
            </a:pPr>
            <a:r>
              <a:rPr lang="en-US" sz="2600" b="1" i="1" dirty="0" smtClean="0">
                <a:solidFill>
                  <a:schemeClr val="tx2"/>
                </a:solidFill>
              </a:rPr>
              <a:t>If (q==null)</a:t>
            </a:r>
          </a:p>
          <a:p>
            <a:pPr marL="2060575" lvl="2" indent="-1392238" eaLnBrk="1" hangingPunct="1">
              <a:buFont typeface="Desdemona" pitchFamily="82" charset="0"/>
              <a:buNone/>
              <a:tabLst>
                <a:tab pos="1887538" algn="l"/>
              </a:tabLst>
            </a:pPr>
            <a:r>
              <a:rPr lang="en-US" sz="2600" b="1" i="1" dirty="0" smtClean="0">
                <a:solidFill>
                  <a:schemeClr val="tx2"/>
                </a:solidFill>
              </a:rPr>
              <a:t>   return false;</a:t>
            </a:r>
          </a:p>
          <a:p>
            <a:pPr marL="2060575" lvl="2" indent="-1392238" eaLnBrk="1" hangingPunct="1">
              <a:buFont typeface="Desdemona" pitchFamily="82" charset="0"/>
              <a:buNone/>
              <a:tabLst>
                <a:tab pos="1887538" algn="l"/>
              </a:tabLst>
            </a:pPr>
            <a:r>
              <a:rPr lang="en-US" sz="2600" b="1" i="1" dirty="0" smtClean="0">
                <a:solidFill>
                  <a:schemeClr val="tx2"/>
                </a:solidFill>
              </a:rPr>
              <a:t>If (left(q)==p)</a:t>
            </a:r>
          </a:p>
          <a:p>
            <a:pPr marL="2060575" lvl="2" indent="-1392238" eaLnBrk="1" hangingPunct="1">
              <a:buFont typeface="Desdemona" pitchFamily="82" charset="0"/>
              <a:buNone/>
              <a:tabLst>
                <a:tab pos="1887538" algn="l"/>
              </a:tabLst>
            </a:pPr>
            <a:r>
              <a:rPr lang="en-US" sz="2600" b="1" i="1" dirty="0" smtClean="0">
                <a:solidFill>
                  <a:schemeClr val="tx2"/>
                </a:solidFill>
              </a:rPr>
              <a:t>   return true;</a:t>
            </a:r>
          </a:p>
          <a:p>
            <a:pPr marL="2060575" lvl="2" indent="-1392238" eaLnBrk="1" hangingPunct="1">
              <a:buFont typeface="Wingdings 2" panose="05020102010507070707" pitchFamily="18" charset="2"/>
              <a:buNone/>
              <a:tabLst>
                <a:tab pos="1887538" algn="l"/>
              </a:tabLst>
            </a:pPr>
            <a:r>
              <a:rPr lang="en-US" sz="2600" b="1" i="1" dirty="0" smtClean="0">
                <a:solidFill>
                  <a:schemeClr val="tx2"/>
                </a:solidFill>
              </a:rPr>
              <a:t>return false;</a:t>
            </a:r>
            <a:endParaRPr lang="en-US" sz="2600" b="1" dirty="0" smtClean="0">
              <a:solidFill>
                <a:schemeClr val="tx2"/>
              </a:solidFill>
            </a:endParaRPr>
          </a:p>
          <a:p>
            <a:pPr marL="2060575" lvl="2" indent="-1392238" eaLnBrk="1" hangingPunct="1">
              <a:buFont typeface="Desdemona" pitchFamily="82" charset="0"/>
              <a:buNone/>
              <a:tabLst>
                <a:tab pos="1887538" algn="l"/>
              </a:tabLst>
            </a:pP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924800" cy="914400"/>
          </a:xfrm>
        </p:spPr>
        <p:txBody>
          <a:bodyPr lIns="90488" tIns="44450" rIns="90488" bIns="4445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 for </a:t>
            </a:r>
            <a:r>
              <a:rPr lang="en-US" dirty="0" err="1" smtClean="0"/>
              <a:t>isleft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91600" cy="4800600"/>
          </a:xfrm>
        </p:spPr>
        <p:txBody>
          <a:bodyPr lIns="90488" tIns="44450" rIns="90488" bIns="44450"/>
          <a:lstStyle/>
          <a:p>
            <a:pPr marL="290513" lvl="2" indent="0" eaLnBrk="1" hangingPunct="1"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600" smtClean="0">
                <a:solidFill>
                  <a:schemeClr val="tx2"/>
                </a:solidFill>
              </a:rPr>
              <a:t>A tree can be used to find out all the duplicates in the list. No of comparisons can be reduced using  binary tree. </a:t>
            </a:r>
          </a:p>
          <a:p>
            <a:pPr marL="290513" lvl="2" indent="0" eaLnBrk="1" hangingPunct="1">
              <a:tabLst>
                <a:tab pos="465138" algn="l"/>
                <a:tab pos="1887538" algn="l"/>
              </a:tabLst>
            </a:pPr>
            <a:r>
              <a:rPr lang="en-US" sz="2600" smtClean="0">
                <a:solidFill>
                  <a:schemeClr val="tx2"/>
                </a:solidFill>
              </a:rPr>
              <a:t> First number is selected as root.</a:t>
            </a:r>
          </a:p>
          <a:p>
            <a:pPr marL="290513" lvl="2" indent="0" eaLnBrk="1" hangingPunct="1">
              <a:tabLst>
                <a:tab pos="465138" algn="l"/>
                <a:tab pos="1887538" algn="l"/>
              </a:tabLst>
            </a:pPr>
            <a:r>
              <a:rPr lang="en-US" sz="2600" smtClean="0">
                <a:solidFill>
                  <a:schemeClr val="tx2"/>
                </a:solidFill>
              </a:rPr>
              <a:t>Each successive number is then compared with root</a:t>
            </a:r>
          </a:p>
          <a:p>
            <a:pPr marL="574675" lvl="3" indent="0" eaLnBrk="1" hangingPunct="1">
              <a:tabLst>
                <a:tab pos="465138" algn="l"/>
                <a:tab pos="1887538" algn="l"/>
              </a:tabLst>
            </a:pPr>
            <a:r>
              <a:rPr lang="en-US" sz="2400" smtClean="0">
                <a:solidFill>
                  <a:schemeClr val="tx2"/>
                </a:solidFill>
              </a:rPr>
              <a:t>If it matches it is duplicate.</a:t>
            </a:r>
          </a:p>
          <a:p>
            <a:pPr marL="574675" lvl="3" indent="0" eaLnBrk="1" hangingPunct="1">
              <a:tabLst>
                <a:tab pos="465138" algn="l"/>
                <a:tab pos="1887538" algn="l"/>
              </a:tabLst>
            </a:pPr>
            <a:r>
              <a:rPr lang="en-US" sz="2400" smtClean="0">
                <a:solidFill>
                  <a:schemeClr val="tx2"/>
                </a:solidFill>
              </a:rPr>
              <a:t>If number is smaller then search left sub tree.</a:t>
            </a:r>
          </a:p>
          <a:p>
            <a:pPr marL="574675" lvl="3" indent="0" eaLnBrk="1" hangingPunct="1">
              <a:tabLst>
                <a:tab pos="465138" algn="l"/>
                <a:tab pos="1887538" algn="l"/>
              </a:tabLst>
            </a:pPr>
            <a:r>
              <a:rPr lang="en-US" sz="2400" smtClean="0">
                <a:solidFill>
                  <a:schemeClr val="tx2"/>
                </a:solidFill>
              </a:rPr>
              <a:t>If number is larger then search right sub tree.</a:t>
            </a:r>
          </a:p>
          <a:p>
            <a:pPr marL="574675" lvl="3" indent="0" eaLnBrk="1" hangingPunct="1">
              <a:tabLst>
                <a:tab pos="465138" algn="l"/>
                <a:tab pos="1887538" algn="l"/>
              </a:tabLst>
            </a:pPr>
            <a:endParaRPr lang="en-US" sz="2400" smtClean="0">
              <a:solidFill>
                <a:schemeClr val="tx2"/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924800" cy="914400"/>
          </a:xfrm>
        </p:spPr>
        <p:txBody>
          <a:bodyPr lIns="90488" tIns="44450" rIns="90488" bIns="4445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Applications of Binary Trees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91600" cy="4800600"/>
          </a:xfrm>
        </p:spPr>
        <p:txBody>
          <a:bodyPr lIns="90488" tIns="44450" rIns="90488" bIns="44450"/>
          <a:lstStyle/>
          <a:p>
            <a:pPr marL="290513" lvl="2" indent="0" eaLnBrk="1" hangingPunct="1"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600" dirty="0" smtClean="0">
                <a:solidFill>
                  <a:schemeClr val="tx2"/>
                </a:solidFill>
              </a:rPr>
              <a:t>Input : 14,15,4,9,7,18,3,5,16,4,20,17,9,14,5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924800" cy="914400"/>
          </a:xfrm>
        </p:spPr>
        <p:txBody>
          <a:bodyPr lIns="90488" tIns="44450" rIns="90488" bIns="4445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Applications of Binary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21336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 rot="5400000">
            <a:off x="3619500" y="2627313"/>
            <a:ext cx="382587" cy="30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76600" y="28956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009900" y="3390900"/>
            <a:ext cx="382588" cy="30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90800" y="36576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Connector 11"/>
          <p:cNvCxnSpPr>
            <a:stCxn id="8" idx="5"/>
          </p:cNvCxnSpPr>
          <p:nvPr/>
        </p:nvCxnSpPr>
        <p:spPr>
          <a:xfrm rot="16200000" flipH="1">
            <a:off x="3656013" y="3427413"/>
            <a:ext cx="458787" cy="306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10000" y="37338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619500" y="4305300"/>
            <a:ext cx="382588" cy="30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0400" y="4572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2933700" y="5067300"/>
            <a:ext cx="382588" cy="30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5334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4343400" y="2590800"/>
            <a:ext cx="458788" cy="30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586288" y="287813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4951413" y="3427413"/>
            <a:ext cx="458787" cy="306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05400" y="37338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4840288" y="4230688"/>
            <a:ext cx="382587" cy="306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95800" y="4572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5486400" y="4267200"/>
            <a:ext cx="458788" cy="30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640388" y="457358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4876800" y="5105400"/>
            <a:ext cx="458788" cy="30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30788" y="541178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724400"/>
          </a:xfrm>
        </p:spPr>
        <p:txBody>
          <a:bodyPr/>
          <a:lstStyle/>
          <a:p>
            <a:pPr lvl="1" eaLnBrk="1" hangingPunct="1"/>
            <a:r>
              <a:rPr lang="en-US" smtClean="0"/>
              <a:t>A tree has a set of nodes and directed edges that connect them</a:t>
            </a:r>
          </a:p>
          <a:p>
            <a:pPr lvl="1" eaLnBrk="1" hangingPunct="1"/>
            <a:r>
              <a:rPr lang="en-US" smtClean="0"/>
              <a:t>One node is distinguished as the root</a:t>
            </a:r>
          </a:p>
          <a:p>
            <a:pPr lvl="1" eaLnBrk="1" hangingPunct="1"/>
            <a:r>
              <a:rPr lang="en-US" smtClean="0"/>
              <a:t>Every node (except the root) is connected by exactly one edge from exactly one other node</a:t>
            </a:r>
          </a:p>
          <a:p>
            <a:pPr lvl="1" eaLnBrk="1" hangingPunct="1"/>
            <a:r>
              <a:rPr lang="en-US" smtClean="0"/>
              <a:t>A unique path traverses from the root to each node 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086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Trees in General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97075" y="4535488"/>
          <a:ext cx="4860925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5185562" imgH="3465271" progId="Visio.Drawing.6">
                  <p:embed/>
                </p:oleObj>
              </mc:Choice>
              <mc:Fallback>
                <p:oleObj name="Visio" r:id="rId3" imgW="5185562" imgH="3465271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245" b="41777"/>
                      <a:stretch>
                        <a:fillRect/>
                      </a:stretch>
                    </p:blipFill>
                    <p:spPr bwMode="auto">
                      <a:xfrm>
                        <a:off x="1997075" y="4535488"/>
                        <a:ext cx="4860925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252913" y="469106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Root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685800"/>
            <a:ext cx="7696200" cy="5715000"/>
          </a:xfrm>
        </p:spPr>
        <p:txBody>
          <a:bodyPr lIns="90488" tIns="44450" rIns="90488" bIns="44450"/>
          <a:lstStyle/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Get (no);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root = </a:t>
            </a:r>
            <a:r>
              <a:rPr lang="en-US" sz="2200" dirty="0" err="1" smtClean="0">
                <a:solidFill>
                  <a:schemeClr val="tx2"/>
                </a:solidFill>
              </a:rPr>
              <a:t>maketree</a:t>
            </a:r>
            <a:r>
              <a:rPr lang="en-US" sz="2200" dirty="0" smtClean="0">
                <a:solidFill>
                  <a:schemeClr val="tx2"/>
                </a:solidFill>
              </a:rPr>
              <a:t>(no);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while (there are numbers left in the input)</a:t>
            </a:r>
            <a:r>
              <a:rPr lang="en-US" sz="2200" b="1" dirty="0" smtClean="0">
                <a:solidFill>
                  <a:srgbClr val="FF0000"/>
                </a:solidFill>
              </a:rPr>
              <a:t>{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Get(no);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 p=q=root;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 while(no!=info(p) &amp;&amp; q!=NULL)</a:t>
            </a: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      p = q;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      if (no&lt;info(p))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         q = left(p);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       else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	         q = right(p);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b="1" dirty="0" smtClean="0">
                <a:solidFill>
                  <a:schemeClr val="tx2"/>
                </a:solidFill>
              </a:rPr>
              <a:t>   </a:t>
            </a:r>
            <a:r>
              <a:rPr lang="en-US" sz="2200" b="1" dirty="0" smtClean="0">
                <a:solidFill>
                  <a:srgbClr val="7030A0"/>
                </a:solidFill>
              </a:rPr>
              <a:t> } </a:t>
            </a:r>
            <a:r>
              <a:rPr lang="en-US" sz="2200" dirty="0" smtClean="0">
                <a:solidFill>
                  <a:schemeClr val="tx2"/>
                </a:solidFill>
              </a:rPr>
              <a:t>/* end while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if (no == info(p)) S.O.P(“Duplicate”);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else if (no &lt;info(p)) 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       </a:t>
            </a:r>
            <a:r>
              <a:rPr lang="en-US" sz="2200" dirty="0" err="1" smtClean="0">
                <a:solidFill>
                  <a:schemeClr val="tx2"/>
                </a:solidFill>
              </a:rPr>
              <a:t>setleft</a:t>
            </a:r>
            <a:r>
              <a:rPr lang="en-US" sz="2200" dirty="0" smtClean="0">
                <a:solidFill>
                  <a:schemeClr val="tx2"/>
                </a:solidFill>
              </a:rPr>
              <a:t>(p, no);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dirty="0" smtClean="0">
                <a:solidFill>
                  <a:schemeClr val="tx2"/>
                </a:solidFill>
              </a:rPr>
              <a:t>  else </a:t>
            </a:r>
            <a:r>
              <a:rPr lang="en-US" sz="2200" dirty="0" err="1" smtClean="0">
                <a:solidFill>
                  <a:schemeClr val="tx2"/>
                </a:solidFill>
              </a:rPr>
              <a:t>setright</a:t>
            </a:r>
            <a:r>
              <a:rPr lang="en-US" sz="2200" dirty="0" smtClean="0">
                <a:solidFill>
                  <a:schemeClr val="tx2"/>
                </a:solidFill>
              </a:rPr>
              <a:t>(p, no);</a:t>
            </a:r>
          </a:p>
          <a:p>
            <a:pPr marL="290513" lvl="2" indent="0" eaLnBrk="1" hangingPunct="1">
              <a:spcBef>
                <a:spcPct val="0"/>
              </a:spcBef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r>
              <a:rPr lang="en-US" sz="2200" b="1" dirty="0" smtClean="0">
                <a:solidFill>
                  <a:srgbClr val="FF0000"/>
                </a:solidFill>
              </a:rPr>
              <a:t>}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/* end while</a:t>
            </a:r>
          </a:p>
          <a:p>
            <a:pPr marL="290513" lvl="2" indent="0" eaLnBrk="1" hangingPunct="1">
              <a:buFont typeface="Desdemona" pitchFamily="82" charset="0"/>
              <a:buNone/>
              <a:tabLst>
                <a:tab pos="465138" algn="l"/>
                <a:tab pos="1887538" algn="l"/>
              </a:tabLst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574675" lvl="3" indent="0" eaLnBrk="1" hangingPunct="1">
              <a:tabLst>
                <a:tab pos="465138" algn="l"/>
                <a:tab pos="1887538" algn="l"/>
              </a:tabLst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924800" cy="609600"/>
          </a:xfrm>
        </p:spPr>
        <p:txBody>
          <a:bodyPr lIns="90488" tIns="44450" rIns="90488" bIns="4445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Search Trees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property</a:t>
            </a:r>
          </a:p>
          <a:p>
            <a:pPr lvl="1" eaLnBrk="1" hangingPunct="1"/>
            <a:r>
              <a:rPr lang="en-US" smtClean="0"/>
              <a:t>Value at node</a:t>
            </a:r>
          </a:p>
          <a:p>
            <a:pPr lvl="2" eaLnBrk="1" hangingPunct="1"/>
            <a:r>
              <a:rPr lang="en-US" smtClean="0"/>
              <a:t>Smaller values in left subtree</a:t>
            </a:r>
          </a:p>
          <a:p>
            <a:pPr lvl="2" eaLnBrk="1" hangingPunct="1"/>
            <a:r>
              <a:rPr lang="en-US" smtClean="0"/>
              <a:t>Larger values in right subtree</a:t>
            </a:r>
          </a:p>
          <a:p>
            <a:pPr lvl="1" eaLnBrk="1" hangingPunct="1"/>
            <a:r>
              <a:rPr lang="en-US" smtClean="0"/>
              <a:t>Example</a:t>
            </a:r>
          </a:p>
          <a:p>
            <a:pPr lvl="2" eaLnBrk="1" hangingPunct="1"/>
            <a:r>
              <a:rPr lang="en-US" smtClean="0">
                <a:solidFill>
                  <a:srgbClr val="FF3300"/>
                </a:solidFill>
              </a:rPr>
              <a:t>X </a:t>
            </a:r>
            <a:r>
              <a:rPr lang="en-US" smtClean="0">
                <a:solidFill>
                  <a:schemeClr val="tx2"/>
                </a:solidFill>
              </a:rPr>
              <a:t>&gt;</a:t>
            </a:r>
            <a:r>
              <a:rPr lang="en-US" smtClean="0">
                <a:solidFill>
                  <a:srgbClr val="FF3300"/>
                </a:solidFill>
              </a:rPr>
              <a:t> Y</a:t>
            </a:r>
          </a:p>
          <a:p>
            <a:pPr lvl="2" eaLnBrk="1" hangingPunct="1"/>
            <a:r>
              <a:rPr lang="en-US" smtClean="0">
                <a:solidFill>
                  <a:srgbClr val="FF3300"/>
                </a:solidFill>
              </a:rPr>
              <a:t>X </a:t>
            </a:r>
            <a:r>
              <a:rPr lang="en-US" smtClean="0">
                <a:solidFill>
                  <a:schemeClr val="tx2"/>
                </a:solidFill>
              </a:rPr>
              <a:t>&lt;</a:t>
            </a:r>
            <a:r>
              <a:rPr lang="en-US" smtClean="0">
                <a:solidFill>
                  <a:srgbClr val="FF3300"/>
                </a:solidFill>
              </a:rPr>
              <a:t> Z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810000" y="3505200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971800" y="505777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4953000" y="513397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30727" name="AutoShape 11"/>
          <p:cNvCxnSpPr>
            <a:cxnSpLocks noChangeShapeType="1"/>
            <a:stCxn id="30724" idx="4"/>
            <a:endCxn id="30726" idx="0"/>
          </p:cNvCxnSpPr>
          <p:nvPr/>
        </p:nvCxnSpPr>
        <p:spPr bwMode="auto">
          <a:xfrm>
            <a:off x="4429125" y="4422775"/>
            <a:ext cx="1143000" cy="6826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AutoShape 12"/>
          <p:cNvCxnSpPr>
            <a:cxnSpLocks noChangeShapeType="1"/>
            <a:stCxn id="30724" idx="4"/>
            <a:endCxn id="30725" idx="0"/>
          </p:cNvCxnSpPr>
          <p:nvPr/>
        </p:nvCxnSpPr>
        <p:spPr bwMode="auto">
          <a:xfrm flipH="1">
            <a:off x="3590925" y="4422775"/>
            <a:ext cx="838200" cy="606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9" name="Text Box 28"/>
          <p:cNvSpPr txBox="1">
            <a:spLocks noChangeArrowheads="1"/>
          </p:cNvSpPr>
          <p:nvPr/>
        </p:nvSpPr>
        <p:spPr bwMode="auto">
          <a:xfrm>
            <a:off x="3200400" y="5286375"/>
            <a:ext cx="61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0730" name="Text Box 29"/>
          <p:cNvSpPr txBox="1">
            <a:spLocks noChangeArrowheads="1"/>
          </p:cNvSpPr>
          <p:nvPr/>
        </p:nvSpPr>
        <p:spPr bwMode="auto">
          <a:xfrm>
            <a:off x="3962400" y="3686175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0731" name="Text Box 30"/>
          <p:cNvSpPr txBox="1">
            <a:spLocks noChangeArrowheads="1"/>
          </p:cNvSpPr>
          <p:nvPr/>
        </p:nvSpPr>
        <p:spPr bwMode="auto">
          <a:xfrm>
            <a:off x="5105400" y="536257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Search Trees</a:t>
            </a:r>
          </a:p>
        </p:txBody>
      </p:sp>
      <p:sp>
        <p:nvSpPr>
          <p:cNvPr id="31747" name="Rectangle 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  <a:p>
            <a:pPr lvl="1" eaLnBrk="1" hangingPunct="1"/>
            <a:endParaRPr lang="en-US" smtClean="0"/>
          </a:p>
        </p:txBody>
      </p:sp>
      <p:sp>
        <p:nvSpPr>
          <p:cNvPr id="31748" name="Oval 38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9" name="Oval 39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0" name="Oval 40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1" name="Oval 41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2" name="Oval 43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31753" name="AutoShape 45"/>
          <p:cNvCxnSpPr>
            <a:cxnSpLocks noChangeShapeType="1"/>
            <a:stCxn id="31749" idx="4"/>
            <a:endCxn id="31751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AutoShape 47"/>
          <p:cNvCxnSpPr>
            <a:cxnSpLocks noChangeShapeType="1"/>
            <a:stCxn id="31750" idx="4"/>
            <a:endCxn id="31752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49"/>
          <p:cNvCxnSpPr>
            <a:cxnSpLocks noChangeShapeType="1"/>
            <a:stCxn id="31748" idx="4"/>
            <a:endCxn id="31750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50"/>
          <p:cNvCxnSpPr>
            <a:cxnSpLocks noChangeShapeType="1"/>
            <a:stCxn id="31748" idx="4"/>
            <a:endCxn id="31749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55"/>
          <p:cNvCxnSpPr>
            <a:cxnSpLocks noChangeShapeType="1"/>
            <a:stCxn id="31750" idx="4"/>
            <a:endCxn id="31758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8" name="Oval 56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9" name="Text Box 57"/>
          <p:cNvSpPr txBox="1">
            <a:spLocks noChangeArrowheads="1"/>
          </p:cNvSpPr>
          <p:nvPr/>
        </p:nvSpPr>
        <p:spPr bwMode="auto">
          <a:xfrm>
            <a:off x="1524000" y="55626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Binary search trees</a:t>
            </a:r>
          </a:p>
        </p:txBody>
      </p:sp>
      <p:sp>
        <p:nvSpPr>
          <p:cNvPr id="31760" name="Text Box 70"/>
          <p:cNvSpPr txBox="1">
            <a:spLocks noChangeArrowheads="1"/>
          </p:cNvSpPr>
          <p:nvPr/>
        </p:nvSpPr>
        <p:spPr bwMode="auto">
          <a:xfrm>
            <a:off x="6019800" y="5562600"/>
            <a:ext cx="236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Non-binary search tree</a:t>
            </a:r>
          </a:p>
        </p:txBody>
      </p:sp>
      <p:sp>
        <p:nvSpPr>
          <p:cNvPr id="31761" name="Text Box 71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762" name="Text Box 72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1763" name="Text Box 73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31764" name="Text Box 76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765" name="Text Box 77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31766" name="Text Box 78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31767" name="Oval 79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8" name="Oval 80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9" name="Oval 81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70" name="Oval 82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71" name="Oval 83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31772" name="AutoShape 84"/>
          <p:cNvCxnSpPr>
            <a:cxnSpLocks noChangeShapeType="1"/>
            <a:stCxn id="31768" idx="4"/>
            <a:endCxn id="31770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AutoShape 85"/>
          <p:cNvCxnSpPr>
            <a:cxnSpLocks noChangeShapeType="1"/>
            <a:stCxn id="31768" idx="4"/>
            <a:endCxn id="31771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AutoShape 86"/>
          <p:cNvCxnSpPr>
            <a:cxnSpLocks noChangeShapeType="1"/>
            <a:stCxn id="31767" idx="4"/>
            <a:endCxn id="31769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AutoShape 87"/>
          <p:cNvCxnSpPr>
            <a:cxnSpLocks noChangeShapeType="1"/>
            <a:stCxn id="31767" idx="4"/>
            <a:endCxn id="31768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6" name="AutoShape 88"/>
          <p:cNvCxnSpPr>
            <a:cxnSpLocks noChangeShapeType="1"/>
            <a:stCxn id="31769" idx="4"/>
            <a:endCxn id="31777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7" name="Oval 89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78" name="Text Box 90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779" name="Text Box 91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1780" name="Text Box 92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31781" name="Text Box 93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782" name="Text Box 94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31783" name="Text Box 95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31784" name="Oval 96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85" name="Oval 97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86" name="Oval 98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87" name="Oval 100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31788" name="AutoShape 102"/>
          <p:cNvCxnSpPr>
            <a:cxnSpLocks noChangeShapeType="1"/>
            <a:stCxn id="31786" idx="4"/>
            <a:endCxn id="31787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9" name="AutoShape 103"/>
          <p:cNvCxnSpPr>
            <a:cxnSpLocks noChangeShapeType="1"/>
            <a:stCxn id="31784" idx="4"/>
            <a:endCxn id="31786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0" name="AutoShape 104"/>
          <p:cNvCxnSpPr>
            <a:cxnSpLocks noChangeShapeType="1"/>
            <a:stCxn id="31784" idx="4"/>
            <a:endCxn id="31785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AutoShape 105"/>
          <p:cNvCxnSpPr>
            <a:cxnSpLocks noChangeShapeType="1"/>
            <a:stCxn id="31787" idx="4"/>
            <a:endCxn id="31792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2" name="Oval 106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93" name="Text Box 107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794" name="Text Box 108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1795" name="Text Box 109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31796" name="Text Box 110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797" name="Text Box 111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31798" name="Text Box 112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31799" name="Oval 113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31800" name="AutoShape 114"/>
          <p:cNvCxnSpPr>
            <a:cxnSpLocks noChangeShapeType="1"/>
            <a:stCxn id="31792" idx="4"/>
            <a:endCxn id="31799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1" name="Line 115"/>
          <p:cNvSpPr>
            <a:spLocks noChangeShapeType="1"/>
          </p:cNvSpPr>
          <p:nvPr/>
        </p:nvSpPr>
        <p:spPr bwMode="auto">
          <a:xfrm>
            <a:off x="5562600" y="12954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Tree Traversals</a:t>
            </a:r>
            <a:endParaRPr lang="eu-E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962400"/>
          </a:xfrm>
        </p:spPr>
        <p:txBody>
          <a:bodyPr/>
          <a:lstStyle/>
          <a:p>
            <a:pPr lvl="1" eaLnBrk="1" hangingPunct="1"/>
            <a:r>
              <a:rPr lang="en-US" smtClean="0"/>
              <a:t>Used to print out the data in a tree in a certain order</a:t>
            </a:r>
          </a:p>
          <a:p>
            <a:pPr lvl="1" eaLnBrk="1" hangingPunct="1"/>
            <a:r>
              <a:rPr lang="en-US" smtClean="0"/>
              <a:t>Tracing the elements in a tree</a:t>
            </a:r>
          </a:p>
          <a:p>
            <a:pPr lvl="2" eaLnBrk="1" hangingPunct="1"/>
            <a:r>
              <a:rPr lang="en-US" smtClean="0"/>
              <a:t>Can’t go from first to last</a:t>
            </a:r>
          </a:p>
          <a:p>
            <a:pPr lvl="2" eaLnBrk="1" hangingPunct="1"/>
            <a:r>
              <a:rPr lang="en-US" smtClean="0"/>
              <a:t>Need to go up and down the levels</a:t>
            </a:r>
          </a:p>
          <a:p>
            <a:pPr lvl="2" eaLnBrk="1" hangingPunct="1"/>
            <a:r>
              <a:rPr lang="en-US" smtClean="0"/>
              <a:t>Recursion helps keep track with backtracking</a:t>
            </a:r>
          </a:p>
          <a:p>
            <a:pPr lvl="3"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858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err="1"/>
              <a:t>PreOrder</a:t>
            </a:r>
            <a:r>
              <a:rPr lang="en-US" dirty="0"/>
              <a:t> </a:t>
            </a:r>
            <a:r>
              <a:rPr lang="en-US" dirty="0" smtClean="0"/>
              <a:t>Traversal(</a:t>
            </a:r>
            <a:r>
              <a:rPr lang="en-US" dirty="0" err="1" smtClean="0"/>
              <a:t>root,left,right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800600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en-US" smtClean="0"/>
              <a:t>Print the data at the root</a:t>
            </a:r>
          </a:p>
          <a:p>
            <a:pPr lvl="1" eaLnBrk="1" hangingPunct="1"/>
            <a:r>
              <a:rPr lang="en-US" smtClean="0"/>
              <a:t>Traverse the left subtree in preorder</a:t>
            </a:r>
          </a:p>
          <a:p>
            <a:pPr lvl="1" eaLnBrk="1" hangingPunct="1"/>
            <a:r>
              <a:rPr lang="en-US" smtClean="0"/>
              <a:t>Traverse the right subtree in preorder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smtClean="0"/>
              <a:t>Traverse the following tree</a:t>
            </a:r>
          </a:p>
          <a:p>
            <a:pPr lvl="1" eaLnBrk="1" hangingPunct="1"/>
            <a:endParaRPr lang="en-US" smtClean="0"/>
          </a:p>
        </p:txBody>
      </p:sp>
      <p:sp>
        <p:nvSpPr>
          <p:cNvPr id="33796" name="Line 17"/>
          <p:cNvSpPr>
            <a:spLocks noChangeShapeType="1"/>
          </p:cNvSpPr>
          <p:nvPr/>
        </p:nvSpPr>
        <p:spPr bwMode="auto">
          <a:xfrm flipH="1">
            <a:off x="3976688" y="5710238"/>
            <a:ext cx="6127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18"/>
          <p:cNvSpPr>
            <a:spLocks noChangeShapeType="1"/>
          </p:cNvSpPr>
          <p:nvPr/>
        </p:nvSpPr>
        <p:spPr bwMode="auto">
          <a:xfrm>
            <a:off x="4894263" y="5710238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19"/>
          <p:cNvSpPr>
            <a:spLocks noChangeShapeType="1"/>
          </p:cNvSpPr>
          <p:nvPr/>
        </p:nvSpPr>
        <p:spPr bwMode="auto">
          <a:xfrm flipH="1">
            <a:off x="4205288" y="3719513"/>
            <a:ext cx="52705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20"/>
          <p:cNvSpPr>
            <a:spLocks noChangeShapeType="1"/>
          </p:cNvSpPr>
          <p:nvPr/>
        </p:nvSpPr>
        <p:spPr bwMode="auto">
          <a:xfrm flipH="1">
            <a:off x="3367088" y="4719638"/>
            <a:ext cx="5365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21"/>
          <p:cNvSpPr>
            <a:spLocks noChangeShapeType="1"/>
          </p:cNvSpPr>
          <p:nvPr/>
        </p:nvSpPr>
        <p:spPr bwMode="auto">
          <a:xfrm>
            <a:off x="4208463" y="4719638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2"/>
          <p:cNvSpPr>
            <a:spLocks noChangeArrowheads="1"/>
          </p:cNvSpPr>
          <p:nvPr/>
        </p:nvSpPr>
        <p:spPr bwMode="auto">
          <a:xfrm>
            <a:off x="4508500" y="32670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3802" name="Rectangle 23"/>
          <p:cNvSpPr>
            <a:spLocks noChangeArrowheads="1"/>
          </p:cNvSpPr>
          <p:nvPr/>
        </p:nvSpPr>
        <p:spPr bwMode="auto">
          <a:xfrm>
            <a:off x="5422900" y="42576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33803" name="Rectangle 24"/>
          <p:cNvSpPr>
            <a:spLocks noChangeArrowheads="1"/>
          </p:cNvSpPr>
          <p:nvPr/>
        </p:nvSpPr>
        <p:spPr bwMode="auto">
          <a:xfrm>
            <a:off x="3594100" y="42576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33804" name="Rectangle 25"/>
          <p:cNvSpPr>
            <a:spLocks noChangeArrowheads="1"/>
          </p:cNvSpPr>
          <p:nvPr/>
        </p:nvSpPr>
        <p:spPr bwMode="auto">
          <a:xfrm>
            <a:off x="2527300" y="52482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3805" name="Line 26"/>
          <p:cNvSpPr>
            <a:spLocks noChangeShapeType="1"/>
          </p:cNvSpPr>
          <p:nvPr/>
        </p:nvSpPr>
        <p:spPr bwMode="auto">
          <a:xfrm>
            <a:off x="5199063" y="3729038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27"/>
          <p:cNvSpPr>
            <a:spLocks noChangeArrowheads="1"/>
          </p:cNvSpPr>
          <p:nvPr/>
        </p:nvSpPr>
        <p:spPr bwMode="auto">
          <a:xfrm>
            <a:off x="4292600" y="52482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3807" name="Rectangle 28"/>
          <p:cNvSpPr>
            <a:spLocks noChangeArrowheads="1"/>
          </p:cNvSpPr>
          <p:nvPr/>
        </p:nvSpPr>
        <p:spPr bwMode="auto">
          <a:xfrm>
            <a:off x="3594100" y="62388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33808" name="Rectangle 29"/>
          <p:cNvSpPr>
            <a:spLocks noChangeArrowheads="1"/>
          </p:cNvSpPr>
          <p:nvPr/>
        </p:nvSpPr>
        <p:spPr bwMode="auto">
          <a:xfrm>
            <a:off x="4965700" y="62388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858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InOrder</a:t>
            </a:r>
            <a:r>
              <a:rPr lang="en-US" dirty="0" smtClean="0"/>
              <a:t> Traversal(</a:t>
            </a:r>
            <a:r>
              <a:rPr lang="en-US" dirty="0" err="1" smtClean="0"/>
              <a:t>left,root,right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800600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en-US" smtClean="0"/>
              <a:t>Traverse the left subtree in inorder</a:t>
            </a:r>
          </a:p>
          <a:p>
            <a:pPr lvl="1" eaLnBrk="1" hangingPunct="1"/>
            <a:r>
              <a:rPr lang="en-US" smtClean="0"/>
              <a:t>Print the data at the root</a:t>
            </a:r>
          </a:p>
          <a:p>
            <a:pPr lvl="1" eaLnBrk="1" hangingPunct="1"/>
            <a:r>
              <a:rPr lang="en-US" smtClean="0"/>
              <a:t>Traverse the right subtree in inorder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smtClean="0"/>
              <a:t>Traverse the following tree</a:t>
            </a:r>
          </a:p>
          <a:p>
            <a:pPr lvl="1" eaLnBrk="1" hangingPunct="1"/>
            <a:endParaRPr lang="en-US" smtClean="0"/>
          </a:p>
        </p:txBody>
      </p:sp>
      <p:sp>
        <p:nvSpPr>
          <p:cNvPr id="34820" name="Line 17"/>
          <p:cNvSpPr>
            <a:spLocks noChangeShapeType="1"/>
          </p:cNvSpPr>
          <p:nvPr/>
        </p:nvSpPr>
        <p:spPr bwMode="auto">
          <a:xfrm flipH="1">
            <a:off x="3976688" y="5710238"/>
            <a:ext cx="6127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18"/>
          <p:cNvSpPr>
            <a:spLocks noChangeShapeType="1"/>
          </p:cNvSpPr>
          <p:nvPr/>
        </p:nvSpPr>
        <p:spPr bwMode="auto">
          <a:xfrm>
            <a:off x="4894263" y="5710238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19"/>
          <p:cNvSpPr>
            <a:spLocks noChangeShapeType="1"/>
          </p:cNvSpPr>
          <p:nvPr/>
        </p:nvSpPr>
        <p:spPr bwMode="auto">
          <a:xfrm flipH="1">
            <a:off x="4205288" y="3719513"/>
            <a:ext cx="52705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20"/>
          <p:cNvSpPr>
            <a:spLocks noChangeShapeType="1"/>
          </p:cNvSpPr>
          <p:nvPr/>
        </p:nvSpPr>
        <p:spPr bwMode="auto">
          <a:xfrm flipH="1">
            <a:off x="3367088" y="4719638"/>
            <a:ext cx="5365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21"/>
          <p:cNvSpPr>
            <a:spLocks noChangeShapeType="1"/>
          </p:cNvSpPr>
          <p:nvPr/>
        </p:nvSpPr>
        <p:spPr bwMode="auto">
          <a:xfrm>
            <a:off x="4208463" y="4719638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22"/>
          <p:cNvSpPr>
            <a:spLocks noChangeArrowheads="1"/>
          </p:cNvSpPr>
          <p:nvPr/>
        </p:nvSpPr>
        <p:spPr bwMode="auto">
          <a:xfrm>
            <a:off x="4508500" y="32670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4826" name="Rectangle 23"/>
          <p:cNvSpPr>
            <a:spLocks noChangeArrowheads="1"/>
          </p:cNvSpPr>
          <p:nvPr/>
        </p:nvSpPr>
        <p:spPr bwMode="auto">
          <a:xfrm>
            <a:off x="5422900" y="42576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34827" name="Rectangle 24"/>
          <p:cNvSpPr>
            <a:spLocks noChangeArrowheads="1"/>
          </p:cNvSpPr>
          <p:nvPr/>
        </p:nvSpPr>
        <p:spPr bwMode="auto">
          <a:xfrm>
            <a:off x="3594100" y="42576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34828" name="Rectangle 25"/>
          <p:cNvSpPr>
            <a:spLocks noChangeArrowheads="1"/>
          </p:cNvSpPr>
          <p:nvPr/>
        </p:nvSpPr>
        <p:spPr bwMode="auto">
          <a:xfrm>
            <a:off x="2527300" y="52482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4829" name="Line 26"/>
          <p:cNvSpPr>
            <a:spLocks noChangeShapeType="1"/>
          </p:cNvSpPr>
          <p:nvPr/>
        </p:nvSpPr>
        <p:spPr bwMode="auto">
          <a:xfrm>
            <a:off x="5199063" y="3729038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27"/>
          <p:cNvSpPr>
            <a:spLocks noChangeArrowheads="1"/>
          </p:cNvSpPr>
          <p:nvPr/>
        </p:nvSpPr>
        <p:spPr bwMode="auto">
          <a:xfrm>
            <a:off x="4292600" y="52482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4831" name="Rectangle 28"/>
          <p:cNvSpPr>
            <a:spLocks noChangeArrowheads="1"/>
          </p:cNvSpPr>
          <p:nvPr/>
        </p:nvSpPr>
        <p:spPr bwMode="auto">
          <a:xfrm>
            <a:off x="3594100" y="62388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34832" name="Rectangle 29"/>
          <p:cNvSpPr>
            <a:spLocks noChangeArrowheads="1"/>
          </p:cNvSpPr>
          <p:nvPr/>
        </p:nvSpPr>
        <p:spPr bwMode="auto">
          <a:xfrm>
            <a:off x="4965700" y="62388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6858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PostOrder</a:t>
            </a:r>
            <a:r>
              <a:rPr lang="en-US" dirty="0" smtClean="0"/>
              <a:t> Traversal(</a:t>
            </a:r>
            <a:r>
              <a:rPr lang="en-US" dirty="0" err="1" smtClean="0"/>
              <a:t>left,right,root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800600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en-US" smtClean="0"/>
              <a:t>Traverse the left subtree in postorder</a:t>
            </a:r>
          </a:p>
          <a:p>
            <a:pPr lvl="1" eaLnBrk="1" hangingPunct="1"/>
            <a:r>
              <a:rPr lang="en-US" smtClean="0"/>
              <a:t>Traverse the right subtree in postorder</a:t>
            </a:r>
          </a:p>
          <a:p>
            <a:pPr lvl="1" eaLnBrk="1" hangingPunct="1"/>
            <a:r>
              <a:rPr lang="en-US" smtClean="0"/>
              <a:t>Print the data at the root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smtClean="0"/>
              <a:t>Traverse the following tree</a:t>
            </a:r>
          </a:p>
          <a:p>
            <a:pPr lvl="1" eaLnBrk="1" hangingPunct="1"/>
            <a:endParaRPr lang="en-US" smtClean="0"/>
          </a:p>
        </p:txBody>
      </p:sp>
      <p:sp>
        <p:nvSpPr>
          <p:cNvPr id="35844" name="Line 17"/>
          <p:cNvSpPr>
            <a:spLocks noChangeShapeType="1"/>
          </p:cNvSpPr>
          <p:nvPr/>
        </p:nvSpPr>
        <p:spPr bwMode="auto">
          <a:xfrm flipH="1">
            <a:off x="3976688" y="5710238"/>
            <a:ext cx="6127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18"/>
          <p:cNvSpPr>
            <a:spLocks noChangeShapeType="1"/>
          </p:cNvSpPr>
          <p:nvPr/>
        </p:nvSpPr>
        <p:spPr bwMode="auto">
          <a:xfrm>
            <a:off x="4894263" y="5710238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19"/>
          <p:cNvSpPr>
            <a:spLocks noChangeShapeType="1"/>
          </p:cNvSpPr>
          <p:nvPr/>
        </p:nvSpPr>
        <p:spPr bwMode="auto">
          <a:xfrm flipH="1">
            <a:off x="4205288" y="3719513"/>
            <a:ext cx="52705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20"/>
          <p:cNvSpPr>
            <a:spLocks noChangeShapeType="1"/>
          </p:cNvSpPr>
          <p:nvPr/>
        </p:nvSpPr>
        <p:spPr bwMode="auto">
          <a:xfrm flipH="1">
            <a:off x="3367088" y="4719638"/>
            <a:ext cx="5365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21"/>
          <p:cNvSpPr>
            <a:spLocks noChangeShapeType="1"/>
          </p:cNvSpPr>
          <p:nvPr/>
        </p:nvSpPr>
        <p:spPr bwMode="auto">
          <a:xfrm>
            <a:off x="4208463" y="4719638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22"/>
          <p:cNvSpPr>
            <a:spLocks noChangeArrowheads="1"/>
          </p:cNvSpPr>
          <p:nvPr/>
        </p:nvSpPr>
        <p:spPr bwMode="auto">
          <a:xfrm>
            <a:off x="4508500" y="32670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5850" name="Rectangle 23"/>
          <p:cNvSpPr>
            <a:spLocks noChangeArrowheads="1"/>
          </p:cNvSpPr>
          <p:nvPr/>
        </p:nvSpPr>
        <p:spPr bwMode="auto">
          <a:xfrm>
            <a:off x="5422900" y="42576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35851" name="Rectangle 24"/>
          <p:cNvSpPr>
            <a:spLocks noChangeArrowheads="1"/>
          </p:cNvSpPr>
          <p:nvPr/>
        </p:nvSpPr>
        <p:spPr bwMode="auto">
          <a:xfrm>
            <a:off x="3594100" y="42576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35852" name="Rectangle 25"/>
          <p:cNvSpPr>
            <a:spLocks noChangeArrowheads="1"/>
          </p:cNvSpPr>
          <p:nvPr/>
        </p:nvSpPr>
        <p:spPr bwMode="auto">
          <a:xfrm>
            <a:off x="2527300" y="52482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5853" name="Line 26"/>
          <p:cNvSpPr>
            <a:spLocks noChangeShapeType="1"/>
          </p:cNvSpPr>
          <p:nvPr/>
        </p:nvSpPr>
        <p:spPr bwMode="auto">
          <a:xfrm>
            <a:off x="5199063" y="3729038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27"/>
          <p:cNvSpPr>
            <a:spLocks noChangeArrowheads="1"/>
          </p:cNvSpPr>
          <p:nvPr/>
        </p:nvSpPr>
        <p:spPr bwMode="auto">
          <a:xfrm>
            <a:off x="4292600" y="52482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5855" name="Rectangle 28"/>
          <p:cNvSpPr>
            <a:spLocks noChangeArrowheads="1"/>
          </p:cNvSpPr>
          <p:nvPr/>
        </p:nvSpPr>
        <p:spPr bwMode="auto">
          <a:xfrm>
            <a:off x="3594100" y="62388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35856" name="Rectangle 29"/>
          <p:cNvSpPr>
            <a:spLocks noChangeArrowheads="1"/>
          </p:cNvSpPr>
          <p:nvPr/>
        </p:nvSpPr>
        <p:spPr bwMode="auto">
          <a:xfrm>
            <a:off x="4965700" y="6238875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/>
              <a:t>Representing a forest </a:t>
            </a:r>
            <a:br>
              <a:rPr lang="en-US" altLang="zh-TW" sz="4000"/>
            </a:br>
            <a:r>
              <a:rPr lang="en-US" altLang="zh-TW" sz="4000"/>
              <a:t>by a binary tree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84313"/>
            <a:ext cx="8250237" cy="5113337"/>
          </a:xfrm>
        </p:spPr>
        <p:txBody>
          <a:bodyPr/>
          <a:lstStyle/>
          <a:p>
            <a:pPr marL="357188" indent="-357188">
              <a:buClr>
                <a:srgbClr val="3333CC"/>
              </a:buClr>
            </a:pPr>
            <a:r>
              <a:rPr lang="en-US" altLang="zh-TW" sz="2800" smtClean="0"/>
              <a:t>corresponding binary tree</a:t>
            </a:r>
          </a:p>
          <a:p>
            <a:pPr marL="357188" indent="-357188"/>
            <a:endParaRPr lang="en-US" altLang="zh-TW" sz="2800" smtClean="0"/>
          </a:p>
          <a:p>
            <a:pPr marL="357188" indent="-357188"/>
            <a:endParaRPr lang="en-US" altLang="zh-TW" sz="2800" smtClean="0"/>
          </a:p>
          <a:p>
            <a:pPr marL="357188" indent="-357188"/>
            <a:endParaRPr lang="en-US" altLang="zh-TW" sz="2400" smtClean="0"/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1146175" y="2417763"/>
            <a:ext cx="3281363" cy="3532187"/>
            <a:chOff x="722" y="1387"/>
            <a:chExt cx="1776" cy="2016"/>
          </a:xfrm>
        </p:grpSpPr>
        <p:sp>
          <p:nvSpPr>
            <p:cNvPr id="36871" name="Oval 5"/>
            <p:cNvSpPr>
              <a:spLocks noChangeArrowheads="1"/>
            </p:cNvSpPr>
            <p:nvPr/>
          </p:nvSpPr>
          <p:spPr bwMode="auto">
            <a:xfrm>
              <a:off x="1010" y="138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36872" name="Oval 6"/>
            <p:cNvSpPr>
              <a:spLocks noChangeArrowheads="1"/>
            </p:cNvSpPr>
            <p:nvPr/>
          </p:nvSpPr>
          <p:spPr bwMode="auto">
            <a:xfrm>
              <a:off x="722" y="172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873" name="Oval 7"/>
            <p:cNvSpPr>
              <a:spLocks noChangeArrowheads="1"/>
            </p:cNvSpPr>
            <p:nvPr/>
          </p:nvSpPr>
          <p:spPr bwMode="auto">
            <a:xfrm>
              <a:off x="962" y="210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36874" name="Oval 8"/>
            <p:cNvSpPr>
              <a:spLocks noChangeArrowheads="1"/>
            </p:cNvSpPr>
            <p:nvPr/>
          </p:nvSpPr>
          <p:spPr bwMode="auto">
            <a:xfrm>
              <a:off x="1442" y="172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770" y="24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36876" name="Oval 10"/>
            <p:cNvSpPr>
              <a:spLocks noChangeArrowheads="1"/>
            </p:cNvSpPr>
            <p:nvPr/>
          </p:nvSpPr>
          <p:spPr bwMode="auto">
            <a:xfrm>
              <a:off x="1010" y="2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36877" name="Oval 11"/>
            <p:cNvSpPr>
              <a:spLocks noChangeArrowheads="1"/>
            </p:cNvSpPr>
            <p:nvPr/>
          </p:nvSpPr>
          <p:spPr bwMode="auto">
            <a:xfrm>
              <a:off x="1298" y="316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36878" name="Oval 12"/>
            <p:cNvSpPr>
              <a:spLocks noChangeArrowheads="1"/>
            </p:cNvSpPr>
            <p:nvPr/>
          </p:nvSpPr>
          <p:spPr bwMode="auto">
            <a:xfrm>
              <a:off x="1298" y="210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36879" name="Oval 13"/>
            <p:cNvSpPr>
              <a:spLocks noChangeArrowheads="1"/>
            </p:cNvSpPr>
            <p:nvPr/>
          </p:nvSpPr>
          <p:spPr bwMode="auto">
            <a:xfrm>
              <a:off x="1778" y="210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36880" name="Oval 14"/>
            <p:cNvSpPr>
              <a:spLocks noChangeArrowheads="1"/>
            </p:cNvSpPr>
            <p:nvPr/>
          </p:nvSpPr>
          <p:spPr bwMode="auto">
            <a:xfrm>
              <a:off x="1682" y="249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J</a:t>
              </a:r>
            </a:p>
          </p:txBody>
        </p:sp>
        <p:sp>
          <p:nvSpPr>
            <p:cNvPr id="36881" name="Oval 15"/>
            <p:cNvSpPr>
              <a:spLocks noChangeArrowheads="1"/>
            </p:cNvSpPr>
            <p:nvPr/>
          </p:nvSpPr>
          <p:spPr bwMode="auto">
            <a:xfrm>
              <a:off x="1538" y="2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36882" name="Oval 16"/>
            <p:cNvSpPr>
              <a:spLocks noChangeArrowheads="1"/>
            </p:cNvSpPr>
            <p:nvPr/>
          </p:nvSpPr>
          <p:spPr bwMode="auto">
            <a:xfrm>
              <a:off x="1970" y="2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K</a:t>
              </a:r>
            </a:p>
          </p:txBody>
        </p:sp>
        <p:sp>
          <p:nvSpPr>
            <p:cNvPr id="36883" name="Oval 17"/>
            <p:cNvSpPr>
              <a:spLocks noChangeArrowheads="1"/>
            </p:cNvSpPr>
            <p:nvPr/>
          </p:nvSpPr>
          <p:spPr bwMode="auto">
            <a:xfrm>
              <a:off x="2258" y="316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36884" name="Line 18"/>
            <p:cNvSpPr>
              <a:spLocks noChangeShapeType="1"/>
            </p:cNvSpPr>
            <p:nvPr/>
          </p:nvSpPr>
          <p:spPr bwMode="auto">
            <a:xfrm flipV="1">
              <a:off x="914" y="157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>
              <a:off x="914" y="1915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20"/>
            <p:cNvSpPr>
              <a:spLocks noChangeShapeType="1"/>
            </p:cNvSpPr>
            <p:nvPr/>
          </p:nvSpPr>
          <p:spPr bwMode="auto">
            <a:xfrm flipH="1">
              <a:off x="914" y="2347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21"/>
            <p:cNvSpPr>
              <a:spLocks noChangeShapeType="1"/>
            </p:cNvSpPr>
            <p:nvPr/>
          </p:nvSpPr>
          <p:spPr bwMode="auto">
            <a:xfrm>
              <a:off x="962" y="2683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22"/>
            <p:cNvSpPr>
              <a:spLocks noChangeShapeType="1"/>
            </p:cNvSpPr>
            <p:nvPr/>
          </p:nvSpPr>
          <p:spPr bwMode="auto">
            <a:xfrm>
              <a:off x="1202" y="306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23"/>
            <p:cNvSpPr>
              <a:spLocks noChangeShapeType="1"/>
            </p:cNvSpPr>
            <p:nvPr/>
          </p:nvSpPr>
          <p:spPr bwMode="auto">
            <a:xfrm>
              <a:off x="1250" y="1579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24"/>
            <p:cNvSpPr>
              <a:spLocks noChangeShapeType="1"/>
            </p:cNvSpPr>
            <p:nvPr/>
          </p:nvSpPr>
          <p:spPr bwMode="auto">
            <a:xfrm flipH="1">
              <a:off x="1442" y="1963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25"/>
            <p:cNvSpPr>
              <a:spLocks noChangeShapeType="1"/>
            </p:cNvSpPr>
            <p:nvPr/>
          </p:nvSpPr>
          <p:spPr bwMode="auto">
            <a:xfrm>
              <a:off x="1682" y="191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26"/>
            <p:cNvSpPr>
              <a:spLocks noChangeShapeType="1"/>
            </p:cNvSpPr>
            <p:nvPr/>
          </p:nvSpPr>
          <p:spPr bwMode="auto">
            <a:xfrm flipH="1">
              <a:off x="1826" y="2347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 flipH="1">
              <a:off x="1730" y="2731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1874" y="2683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29"/>
            <p:cNvSpPr>
              <a:spLocks noChangeShapeType="1"/>
            </p:cNvSpPr>
            <p:nvPr/>
          </p:nvSpPr>
          <p:spPr bwMode="auto">
            <a:xfrm>
              <a:off x="2162" y="306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0" name="Rectangle 30"/>
          <p:cNvSpPr>
            <a:spLocks noChangeArrowheads="1"/>
          </p:cNvSpPr>
          <p:nvPr/>
        </p:nvSpPr>
        <p:spPr bwMode="auto">
          <a:xfrm>
            <a:off x="4572000" y="2360613"/>
            <a:ext cx="417671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preorder traversal:</a:t>
            </a:r>
          </a:p>
          <a:p>
            <a:pPr eaLnBrk="1" hangingPunct="1"/>
            <a:r>
              <a:rPr lang="en-US" altLang="zh-TW"/>
              <a:t>	A B C D E F G H I J M K L</a:t>
            </a:r>
          </a:p>
          <a:p>
            <a:pPr eaLnBrk="1" hangingPunct="1"/>
            <a:endParaRPr lang="en-US" altLang="zh-TW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inorder traversal:</a:t>
            </a:r>
          </a:p>
          <a:p>
            <a:pPr eaLnBrk="1" hangingPunct="1"/>
            <a:r>
              <a:rPr lang="en-US" altLang="zh-TW"/>
              <a:t>	B D E F C A H G M J K L I</a:t>
            </a:r>
          </a:p>
          <a:p>
            <a:pPr eaLnBrk="1" hangingPunct="1"/>
            <a:endParaRPr lang="en-US" altLang="zh-TW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postorder traversal:</a:t>
            </a:r>
          </a:p>
          <a:p>
            <a:pPr eaLnBrk="1" hangingPunct="1"/>
            <a:r>
              <a:rPr lang="en-US" altLang="zh-TW"/>
              <a:t>	F E D C B H M L K J I G 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 flipH="1">
            <a:off x="1603375" y="5110163"/>
            <a:ext cx="6127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2520950" y="5110163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H="1">
            <a:off x="1831975" y="3119438"/>
            <a:ext cx="52705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993775" y="4119563"/>
            <a:ext cx="5365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835150" y="4119563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631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66700"/>
            <a:ext cx="8610600" cy="10287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3800"/>
              <a:t>Application: Expression Trees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1752600"/>
          </a:xfrm>
          <a:noFill/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Binary trees can represent arithmetic expressions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 infix expression will have a parent operator and two children operands: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135188" y="2667000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-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049588" y="3657600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1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220788" y="3657600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+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53988" y="4648200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3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825750" y="3128963"/>
            <a:ext cx="5207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830388" y="4648200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*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405313" y="3048000"/>
            <a:ext cx="453866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1"/>
              </a:buClr>
            </a:pPr>
            <a:r>
              <a:rPr lang="en-US" sz="2800">
                <a:latin typeface="Times New Roman" panose="02020603050405020304" pitchFamily="18" charset="0"/>
              </a:rPr>
              <a:t>The expression: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((3+(7*2))-1)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r>
              <a:rPr lang="en-US" sz="2800">
                <a:latin typeface="Times New Roman" panose="02020603050405020304" pitchFamily="18" charset="0"/>
              </a:rPr>
              <a:t>Each parenthesized expression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r>
              <a:rPr lang="en-US" sz="2800">
                <a:latin typeface="Times New Roman" panose="02020603050405020304" pitchFamily="18" charset="0"/>
              </a:rPr>
              <a:t>becomes a tree. Each operand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r>
              <a:rPr lang="en-US" sz="2800">
                <a:latin typeface="Times New Roman" panose="02020603050405020304" pitchFamily="18" charset="0"/>
              </a:rPr>
              <a:t>is a leaf, each operator is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r>
              <a:rPr lang="en-US" sz="2800">
                <a:latin typeface="Times New Roman" panose="02020603050405020304" pitchFamily="18" charset="0"/>
              </a:rPr>
              <a:t>an internal node</a:t>
            </a:r>
            <a:endParaRPr 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220788" y="5638800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7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2592388" y="5638800"/>
            <a:ext cx="9017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2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Preorder, Postorder and Inorder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Preorder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node, left,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prefix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++a*bc*+*defg</a:t>
            </a:r>
          </a:p>
        </p:txBody>
      </p:sp>
      <p:pic>
        <p:nvPicPr>
          <p:cNvPr id="38916" name="Picture 4" descr="fig4_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3259138"/>
            <a:ext cx="6096000" cy="2759075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91600" cy="48006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marL="859536" lvl="2" eaLnBrk="1" fontAlgn="auto" hangingPunct="1">
              <a:spcAft>
                <a:spcPts val="0"/>
              </a:spcAft>
              <a:buFont typeface="Desdemona" pitchFamily="82" charset="0"/>
              <a:buNone/>
              <a:defRPr/>
            </a:pPr>
            <a:r>
              <a:rPr lang="en-US" sz="2600" b="1" i="1" dirty="0">
                <a:solidFill>
                  <a:schemeClr val="tx2"/>
                </a:solidFill>
              </a:rPr>
              <a:t>Node</a:t>
            </a:r>
            <a:r>
              <a:rPr lang="en-US" sz="2600" dirty="0"/>
              <a:t> An element in the tree </a:t>
            </a:r>
            <a:r>
              <a:rPr lang="en-US" sz="2200" i="1" dirty="0"/>
              <a:t>references to data and other nodes</a:t>
            </a:r>
            <a:endParaRPr lang="en-US" sz="2600" dirty="0"/>
          </a:p>
          <a:p>
            <a:pPr marL="859536" lvl="2" eaLnBrk="1" fontAlgn="auto" hangingPunct="1">
              <a:spcAft>
                <a:spcPts val="0"/>
              </a:spcAft>
              <a:buFont typeface="Desdemona" pitchFamily="82" charset="0"/>
              <a:buNone/>
              <a:defRPr/>
            </a:pPr>
            <a:r>
              <a:rPr lang="en-US" sz="2600" b="1" i="1" dirty="0">
                <a:solidFill>
                  <a:schemeClr val="tx2"/>
                </a:solidFill>
              </a:rPr>
              <a:t>Path </a:t>
            </a:r>
            <a:r>
              <a:rPr lang="en-US" sz="2600" dirty="0"/>
              <a:t>The nodes visited as you travel from root down</a:t>
            </a:r>
          </a:p>
          <a:p>
            <a:pPr marL="859536" lvl="2" eaLnBrk="1" fontAlgn="auto" hangingPunct="1">
              <a:spcAft>
                <a:spcPts val="0"/>
              </a:spcAft>
              <a:buFont typeface="Desdemona" pitchFamily="82" charset="0"/>
              <a:buNone/>
              <a:defRPr/>
            </a:pPr>
            <a:r>
              <a:rPr lang="en-US" sz="2600" b="1" i="1" dirty="0">
                <a:solidFill>
                  <a:schemeClr val="tx2"/>
                </a:solidFill>
              </a:rPr>
              <a:t>Root</a:t>
            </a:r>
            <a:r>
              <a:rPr lang="en-US" sz="2600" dirty="0"/>
              <a:t> The node at the top </a:t>
            </a:r>
            <a:r>
              <a:rPr lang="en-US" sz="2200" i="1" dirty="0"/>
              <a:t>It is upside down!</a:t>
            </a:r>
            <a:endParaRPr lang="en-US" sz="2600" dirty="0"/>
          </a:p>
          <a:p>
            <a:pPr marL="859536" lvl="2" eaLnBrk="1" fontAlgn="auto" hangingPunct="1">
              <a:spcAft>
                <a:spcPts val="0"/>
              </a:spcAft>
              <a:buFont typeface="Desdemona" pitchFamily="82" charset="0"/>
              <a:buNone/>
              <a:defRPr/>
            </a:pPr>
            <a:r>
              <a:rPr lang="en-US" sz="2600" b="1" i="1" dirty="0">
                <a:solidFill>
                  <a:schemeClr val="tx2"/>
                </a:solidFill>
              </a:rPr>
              <a:t>Parent</a:t>
            </a:r>
            <a:r>
              <a:rPr lang="en-US" sz="2600" dirty="0"/>
              <a:t> The node directly above another node (except root)</a:t>
            </a:r>
          </a:p>
          <a:p>
            <a:pPr marL="859536" lvl="2" eaLnBrk="1" fontAlgn="auto" hangingPunct="1">
              <a:spcAft>
                <a:spcPts val="0"/>
              </a:spcAft>
              <a:buFont typeface="Desdemona" pitchFamily="82" charset="0"/>
              <a:buNone/>
              <a:defRPr/>
            </a:pPr>
            <a:r>
              <a:rPr lang="en-US" sz="2600" b="1" i="1" dirty="0">
                <a:solidFill>
                  <a:schemeClr val="tx2"/>
                </a:solidFill>
              </a:rPr>
              <a:t>Child </a:t>
            </a:r>
            <a:r>
              <a:rPr lang="en-US" sz="2600" dirty="0"/>
              <a:t>The node(s) below a given node</a:t>
            </a:r>
          </a:p>
          <a:p>
            <a:pPr marL="859536" lvl="2" eaLnBrk="1" fontAlgn="auto" hangingPunct="1">
              <a:spcAft>
                <a:spcPts val="0"/>
              </a:spcAft>
              <a:buFont typeface="Desdemona" pitchFamily="82" charset="0"/>
              <a:buNone/>
              <a:defRPr/>
            </a:pPr>
            <a:r>
              <a:rPr lang="en-US" sz="2600" b="1" i="1" dirty="0" smtClean="0">
                <a:solidFill>
                  <a:schemeClr val="tx2"/>
                </a:solidFill>
              </a:rPr>
              <a:t>Leaves</a:t>
            </a:r>
            <a:r>
              <a:rPr lang="en-US" sz="2600" dirty="0" smtClean="0"/>
              <a:t> </a:t>
            </a:r>
            <a:r>
              <a:rPr lang="en-US" sz="2600" dirty="0"/>
              <a:t>Nodes with no children</a:t>
            </a:r>
          </a:p>
          <a:p>
            <a:pPr marL="859536" lvl="2" eaLnBrk="1" fontAlgn="auto" hangingPunct="1">
              <a:spcAft>
                <a:spcPts val="0"/>
              </a:spcAft>
              <a:buFont typeface="Desdemona" pitchFamily="82" charset="0"/>
              <a:buNone/>
              <a:defRPr/>
            </a:pPr>
            <a:r>
              <a:rPr lang="en-US" sz="2600" b="1" i="1" dirty="0">
                <a:solidFill>
                  <a:schemeClr val="tx2"/>
                </a:solidFill>
              </a:rPr>
              <a:t>Height</a:t>
            </a:r>
            <a:r>
              <a:rPr lang="en-US" sz="2600" dirty="0"/>
              <a:t> The length of a path (number of edges,</a:t>
            </a:r>
            <a:r>
              <a:rPr lang="en-US" sz="2000" i="1" dirty="0"/>
              <a:t> -1 for empty trees</a:t>
            </a:r>
            <a:r>
              <a:rPr lang="en-US" sz="2600" dirty="0"/>
              <a:t>)</a:t>
            </a:r>
          </a:p>
          <a:p>
            <a:pPr marL="859536" lvl="2" eaLnBrk="1" fontAlgn="auto" hangingPunct="1">
              <a:spcAft>
                <a:spcPts val="0"/>
              </a:spcAft>
              <a:buFont typeface="Desdemona" pitchFamily="82" charset="0"/>
              <a:buNone/>
              <a:defRPr/>
            </a:pPr>
            <a:r>
              <a:rPr lang="en-US" sz="2600" b="1" i="1" dirty="0">
                <a:solidFill>
                  <a:schemeClr val="tx2"/>
                </a:solidFill>
              </a:rPr>
              <a:t>Levels</a:t>
            </a:r>
            <a:r>
              <a:rPr lang="en-US" sz="2600" dirty="0"/>
              <a:t> The top level is 0, increases</a:t>
            </a:r>
          </a:p>
          <a:p>
            <a:pPr marL="859536" lvl="2" eaLnBrk="1" fontAlgn="auto" hangingPunct="1">
              <a:spcAft>
                <a:spcPts val="0"/>
              </a:spcAft>
              <a:buFont typeface="Desdemona" pitchFamily="82" charset="0"/>
              <a:buNone/>
              <a:defRPr/>
            </a:pPr>
            <a:r>
              <a:rPr lang="en-US" sz="2600" b="1" i="1" dirty="0">
                <a:solidFill>
                  <a:schemeClr val="tx2"/>
                </a:solidFill>
              </a:rPr>
              <a:t>Degree </a:t>
            </a:r>
            <a:r>
              <a:rPr lang="en-US" sz="2600" dirty="0"/>
              <a:t>The maximum number of children from one node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924800" cy="914400"/>
          </a:xfrm>
        </p:spPr>
        <p:txBody>
          <a:bodyPr lIns="90488" tIns="44450" rIns="90488" bIns="4445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Some tree 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Preorder, Postorder and Inorder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Postorder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left, right,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postfix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abc*+de*f+g*+</a:t>
            </a:r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left, node, right.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infix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a+b*c+d*e+f*g</a:t>
            </a:r>
          </a:p>
        </p:txBody>
      </p:sp>
      <p:pic>
        <p:nvPicPr>
          <p:cNvPr id="39940" name="Picture 4" descr="fig4_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752600"/>
            <a:ext cx="5410200" cy="3821113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Binary search tree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371600"/>
            <a:ext cx="8250237" cy="5040313"/>
          </a:xfrm>
        </p:spPr>
        <p:txBody>
          <a:bodyPr/>
          <a:lstStyle/>
          <a:p>
            <a:pPr marL="357188" indent="-357188">
              <a:spcBef>
                <a:spcPct val="0"/>
              </a:spcBef>
              <a:buClr>
                <a:srgbClr val="3333CC"/>
              </a:buClr>
            </a:pPr>
            <a:r>
              <a:rPr lang="en-US" altLang="zh-TW" sz="2800" smtClean="0"/>
              <a:t>14, 15, 4, 9, 7, 18, 3, 5, 16, 4, 20, 17, 9, 14, 5</a:t>
            </a:r>
          </a:p>
        </p:txBody>
      </p:sp>
      <p:sp>
        <p:nvSpPr>
          <p:cNvPr id="40965" name="Oval 33"/>
          <p:cNvSpPr>
            <a:spLocks noChangeArrowheads="1"/>
          </p:cNvSpPr>
          <p:nvPr/>
        </p:nvSpPr>
        <p:spPr bwMode="auto">
          <a:xfrm>
            <a:off x="26797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966" name="Oval 34"/>
          <p:cNvSpPr>
            <a:spLocks noChangeArrowheads="1"/>
          </p:cNvSpPr>
          <p:nvPr/>
        </p:nvSpPr>
        <p:spPr bwMode="auto">
          <a:xfrm>
            <a:off x="11557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40967" name="Oval 35"/>
          <p:cNvSpPr>
            <a:spLocks noChangeArrowheads="1"/>
          </p:cNvSpPr>
          <p:nvPr/>
        </p:nvSpPr>
        <p:spPr bwMode="auto">
          <a:xfrm>
            <a:off x="4699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40968" name="Oval 36"/>
          <p:cNvSpPr>
            <a:spLocks noChangeArrowheads="1"/>
          </p:cNvSpPr>
          <p:nvPr/>
        </p:nvSpPr>
        <p:spPr bwMode="auto">
          <a:xfrm>
            <a:off x="17653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0969" name="Oval 37"/>
          <p:cNvSpPr>
            <a:spLocks noChangeArrowheads="1"/>
          </p:cNvSpPr>
          <p:nvPr/>
        </p:nvSpPr>
        <p:spPr bwMode="auto">
          <a:xfrm>
            <a:off x="1231900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0970" name="Oval 38"/>
          <p:cNvSpPr>
            <a:spLocks noChangeArrowheads="1"/>
          </p:cNvSpPr>
          <p:nvPr/>
        </p:nvSpPr>
        <p:spPr bwMode="auto">
          <a:xfrm>
            <a:off x="2298700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0971" name="Oval 39"/>
          <p:cNvSpPr>
            <a:spLocks noChangeArrowheads="1"/>
          </p:cNvSpPr>
          <p:nvPr/>
        </p:nvSpPr>
        <p:spPr bwMode="auto">
          <a:xfrm>
            <a:off x="39751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15</a:t>
            </a:r>
          </a:p>
        </p:txBody>
      </p:sp>
      <p:sp>
        <p:nvSpPr>
          <p:cNvPr id="40972" name="Oval 40"/>
          <p:cNvSpPr>
            <a:spLocks noChangeArrowheads="1"/>
          </p:cNvSpPr>
          <p:nvPr/>
        </p:nvSpPr>
        <p:spPr bwMode="auto">
          <a:xfrm>
            <a:off x="45847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18</a:t>
            </a:r>
          </a:p>
        </p:txBody>
      </p:sp>
      <p:sp>
        <p:nvSpPr>
          <p:cNvPr id="40973" name="Oval 41"/>
          <p:cNvSpPr>
            <a:spLocks noChangeArrowheads="1"/>
          </p:cNvSpPr>
          <p:nvPr/>
        </p:nvSpPr>
        <p:spPr bwMode="auto">
          <a:xfrm>
            <a:off x="8509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0974" name="Oval 42"/>
          <p:cNvSpPr>
            <a:spLocks noChangeArrowheads="1"/>
          </p:cNvSpPr>
          <p:nvPr/>
        </p:nvSpPr>
        <p:spPr bwMode="auto">
          <a:xfrm>
            <a:off x="317500" y="617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40975" name="Oval 43"/>
          <p:cNvSpPr>
            <a:spLocks noChangeArrowheads="1"/>
          </p:cNvSpPr>
          <p:nvPr/>
        </p:nvSpPr>
        <p:spPr bwMode="auto">
          <a:xfrm>
            <a:off x="1384300" y="617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0976" name="Oval 44"/>
          <p:cNvSpPr>
            <a:spLocks noChangeArrowheads="1"/>
          </p:cNvSpPr>
          <p:nvPr/>
        </p:nvSpPr>
        <p:spPr bwMode="auto">
          <a:xfrm>
            <a:off x="34417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977" name="Oval 45"/>
          <p:cNvSpPr>
            <a:spLocks noChangeArrowheads="1"/>
          </p:cNvSpPr>
          <p:nvPr/>
        </p:nvSpPr>
        <p:spPr bwMode="auto">
          <a:xfrm>
            <a:off x="4127500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40978" name="Oval 46"/>
          <p:cNvSpPr>
            <a:spLocks noChangeArrowheads="1"/>
          </p:cNvSpPr>
          <p:nvPr/>
        </p:nvSpPr>
        <p:spPr bwMode="auto">
          <a:xfrm>
            <a:off x="5194300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40979" name="Oval 47"/>
          <p:cNvSpPr>
            <a:spLocks noChangeArrowheads="1"/>
          </p:cNvSpPr>
          <p:nvPr/>
        </p:nvSpPr>
        <p:spPr bwMode="auto">
          <a:xfrm>
            <a:off x="45847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0980" name="Line 48"/>
          <p:cNvSpPr>
            <a:spLocks noChangeShapeType="1"/>
          </p:cNvSpPr>
          <p:nvPr/>
        </p:nvSpPr>
        <p:spPr bwMode="auto">
          <a:xfrm flipV="1">
            <a:off x="1612900" y="2514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49"/>
          <p:cNvSpPr>
            <a:spLocks noChangeShapeType="1"/>
          </p:cNvSpPr>
          <p:nvPr/>
        </p:nvSpPr>
        <p:spPr bwMode="auto">
          <a:xfrm flipH="1">
            <a:off x="850900" y="3276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50"/>
          <p:cNvSpPr>
            <a:spLocks noChangeShapeType="1"/>
          </p:cNvSpPr>
          <p:nvPr/>
        </p:nvSpPr>
        <p:spPr bwMode="auto">
          <a:xfrm>
            <a:off x="15367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51"/>
          <p:cNvSpPr>
            <a:spLocks noChangeShapeType="1"/>
          </p:cNvSpPr>
          <p:nvPr/>
        </p:nvSpPr>
        <p:spPr bwMode="auto">
          <a:xfrm flipH="1">
            <a:off x="1536700" y="3962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52"/>
          <p:cNvSpPr>
            <a:spLocks noChangeShapeType="1"/>
          </p:cNvSpPr>
          <p:nvPr/>
        </p:nvSpPr>
        <p:spPr bwMode="auto">
          <a:xfrm flipH="1">
            <a:off x="11557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53"/>
          <p:cNvSpPr>
            <a:spLocks noChangeShapeType="1"/>
          </p:cNvSpPr>
          <p:nvPr/>
        </p:nvSpPr>
        <p:spPr bwMode="auto">
          <a:xfrm flipH="1">
            <a:off x="622300" y="5715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54"/>
          <p:cNvSpPr>
            <a:spLocks noChangeShapeType="1"/>
          </p:cNvSpPr>
          <p:nvPr/>
        </p:nvSpPr>
        <p:spPr bwMode="auto">
          <a:xfrm>
            <a:off x="11557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55"/>
          <p:cNvSpPr>
            <a:spLocks noChangeShapeType="1"/>
          </p:cNvSpPr>
          <p:nvPr/>
        </p:nvSpPr>
        <p:spPr bwMode="auto">
          <a:xfrm>
            <a:off x="2146300" y="3962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56"/>
          <p:cNvSpPr>
            <a:spLocks noChangeShapeType="1"/>
          </p:cNvSpPr>
          <p:nvPr/>
        </p:nvSpPr>
        <p:spPr bwMode="auto">
          <a:xfrm>
            <a:off x="3136900" y="2438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57"/>
          <p:cNvSpPr>
            <a:spLocks noChangeShapeType="1"/>
          </p:cNvSpPr>
          <p:nvPr/>
        </p:nvSpPr>
        <p:spPr bwMode="auto">
          <a:xfrm flipH="1">
            <a:off x="3822700" y="3200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Line 58"/>
          <p:cNvSpPr>
            <a:spLocks noChangeShapeType="1"/>
          </p:cNvSpPr>
          <p:nvPr/>
        </p:nvSpPr>
        <p:spPr bwMode="auto">
          <a:xfrm>
            <a:off x="4432300" y="3124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Line 59"/>
          <p:cNvSpPr>
            <a:spLocks noChangeShapeType="1"/>
          </p:cNvSpPr>
          <p:nvPr/>
        </p:nvSpPr>
        <p:spPr bwMode="auto">
          <a:xfrm flipH="1">
            <a:off x="4432300" y="3962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Line 60"/>
          <p:cNvSpPr>
            <a:spLocks noChangeShapeType="1"/>
          </p:cNvSpPr>
          <p:nvPr/>
        </p:nvSpPr>
        <p:spPr bwMode="auto">
          <a:xfrm>
            <a:off x="4965700" y="3962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Line 61"/>
          <p:cNvSpPr>
            <a:spLocks noChangeShapeType="1"/>
          </p:cNvSpPr>
          <p:nvPr/>
        </p:nvSpPr>
        <p:spPr bwMode="auto">
          <a:xfrm>
            <a:off x="4508500" y="4800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Text Box 62"/>
          <p:cNvSpPr txBox="1">
            <a:spLocks noChangeArrowheads="1"/>
          </p:cNvSpPr>
          <p:nvPr/>
        </p:nvSpPr>
        <p:spPr bwMode="auto">
          <a:xfrm>
            <a:off x="2438400" y="5805488"/>
            <a:ext cx="6553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u="sng">
                <a:solidFill>
                  <a:schemeClr val="hlink"/>
                </a:solidFill>
              </a:rPr>
              <a:t>inorder traversal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sorted: 3,4,4,5,5,7,9,9,14,14,15,16,17,18,20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u-ES" dirty="0" smtClean="0"/>
              <a:t>Assignment </a:t>
            </a:r>
            <a:endParaRPr lang="eu-E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962400"/>
          </a:xfrm>
        </p:spPr>
        <p:txBody>
          <a:bodyPr/>
          <a:lstStyle/>
          <a:p>
            <a:pPr lvl="1" eaLnBrk="1" hangingPunct="1">
              <a:buFont typeface="Verdana" panose="020B0604030504040204" pitchFamily="34" charset="0"/>
              <a:buNone/>
            </a:pPr>
            <a:r>
              <a:rPr lang="en-US" smtClean="0"/>
              <a:t>Write down recursive algorithm to determine</a:t>
            </a:r>
          </a:p>
          <a:p>
            <a:pPr lvl="1" eaLnBrk="1" hangingPunct="1"/>
            <a:r>
              <a:rPr lang="en-US" smtClean="0"/>
              <a:t>Number of nodes in the tree</a:t>
            </a:r>
          </a:p>
          <a:p>
            <a:pPr lvl="1" eaLnBrk="1" hangingPunct="1"/>
            <a:r>
              <a:rPr lang="en-US" smtClean="0"/>
              <a:t>Sum of contents of all the nodes in binary tree</a:t>
            </a:r>
          </a:p>
          <a:p>
            <a:pPr lvl="1" eaLnBrk="1" hangingPunct="1"/>
            <a:r>
              <a:rPr lang="en-US" smtClean="0"/>
              <a:t>Find out a number in the binary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49403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Let us implement binary trees using lists.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class Node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00CC"/>
                </a:solidFill>
              </a:rPr>
              <a:t>int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data</a:t>
            </a:r>
            <a:r>
              <a:rPr lang="en-US" dirty="0" smtClean="0">
                <a:solidFill>
                  <a:srgbClr val="0000CC"/>
                </a:solidFill>
              </a:rPr>
              <a:t>;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	Node </a:t>
            </a:r>
            <a:r>
              <a:rPr lang="en-US" dirty="0" smtClean="0">
                <a:solidFill>
                  <a:srgbClr val="FF3300"/>
                </a:solidFill>
              </a:rPr>
              <a:t>left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FF3300"/>
                </a:solidFill>
              </a:rPr>
              <a:t>right</a:t>
            </a:r>
            <a:r>
              <a:rPr lang="en-US" dirty="0" smtClean="0">
                <a:solidFill>
                  <a:srgbClr val="0000CC"/>
                </a:solidFill>
              </a:rPr>
              <a:t>; 	</a:t>
            </a:r>
            <a:r>
              <a:rPr lang="en-US" dirty="0" smtClean="0">
                <a:solidFill>
                  <a:schemeClr val="tx2"/>
                </a:solidFill>
              </a:rPr>
              <a:t>// null if empty </a:t>
            </a:r>
            <a:endParaRPr lang="en-US" dirty="0" smtClean="0">
              <a:solidFill>
                <a:srgbClr val="0000CC"/>
              </a:solidFill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bst</a:t>
            </a:r>
            <a:r>
              <a:rPr lang="en-US" dirty="0" smtClean="0"/>
              <a:t>()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{    public node root;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  public </a:t>
            </a:r>
            <a:r>
              <a:rPr lang="en-US" dirty="0" err="1" smtClean="0"/>
              <a:t>bst</a:t>
            </a:r>
            <a:r>
              <a:rPr lang="en-US" dirty="0" smtClean="0"/>
              <a:t>()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  {root = NULL;}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Left and right are the pointers to left and right child of a node.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81988" cy="5429250"/>
          </a:xfrm>
        </p:spPr>
        <p:txBody>
          <a:bodyPr/>
          <a:lstStyle/>
          <a:p>
            <a:pPr marL="357188" indent="-357188">
              <a:lnSpc>
                <a:spcPct val="80000"/>
              </a:lnSpc>
              <a:spcBef>
                <a:spcPct val="0"/>
              </a:spcBef>
            </a:pPr>
            <a:r>
              <a:rPr lang="en-US" altLang="zh-TW" sz="2800" dirty="0" err="1" smtClean="0"/>
              <a:t>maketree</a:t>
            </a:r>
            <a:r>
              <a:rPr lang="en-US" altLang="zh-TW" sz="2800" dirty="0" smtClean="0"/>
              <a:t>(x): Create a new tree consisting of                       			a single node</a:t>
            </a:r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800" dirty="0" smtClean="0"/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1200" dirty="0" smtClean="0"/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200" dirty="0" smtClean="0"/>
              <a:t>                       </a:t>
            </a:r>
            <a:r>
              <a:rPr lang="en-US" altLang="zh-TW" sz="2400" dirty="0" smtClean="0">
                <a:latin typeface="Courier New" panose="02070309020205020404" pitchFamily="49" charset="0"/>
              </a:rPr>
              <a:t>Node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maketree</a:t>
            </a:r>
            <a:r>
              <a:rPr lang="en-US" altLang="zh-TW" sz="2400" dirty="0" smtClean="0"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x)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{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    Node newer = new Node();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			 newer.info = x;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			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newer.left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= null;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			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newer.right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= null;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    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return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</a:rPr>
              <a:t>newer ;</a:t>
            </a:r>
            <a:endParaRPr lang="en-US" altLang="zh-TW" sz="2400" dirty="0" smtClean="0">
              <a:latin typeface="Courier New" panose="02070309020205020404" pitchFamily="49" charset="0"/>
            </a:endParaRP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} /* end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maketree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*/</a:t>
            </a:r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5735638" y="19891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848600" cy="914400"/>
          </a:xfrm>
        </p:spPr>
        <p:txBody>
          <a:bodyPr/>
          <a:lstStyle/>
          <a:p>
            <a:pPr algn="ctr">
              <a:defRPr/>
            </a:pPr>
            <a:r>
              <a:rPr lang="en-US" altLang="zh-TW" dirty="0"/>
              <a:t>Creation of a new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50238" cy="5589587"/>
          </a:xfrm>
        </p:spPr>
        <p:txBody>
          <a:bodyPr/>
          <a:lstStyle/>
          <a:p>
            <a:pPr marL="357188" indent="-357188">
              <a:lnSpc>
                <a:spcPct val="80000"/>
              </a:lnSpc>
              <a:spcBef>
                <a:spcPct val="0"/>
              </a:spcBef>
            </a:pPr>
            <a:r>
              <a:rPr lang="en-US" altLang="zh-TW" sz="2800" smtClean="0"/>
              <a:t>setleft(p, x): create a new left son of node p  </a:t>
            </a:r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800" smtClean="0"/>
              <a:t>                      with information field x.</a:t>
            </a:r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2800" smtClean="0"/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400" smtClean="0"/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800" smtClean="0"/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800" smtClean="0"/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800" smtClean="0"/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800" smtClean="0"/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1000" b="1" smtClean="0"/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000" b="1" smtClean="0"/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200" b="1" smtClean="0"/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200" b="1" smtClean="0"/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200" b="1" smtClean="0"/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latin typeface="Courier New" panose="02070309020205020404" pitchFamily="49" charset="0"/>
              </a:rPr>
              <a:t>void</a:t>
            </a:r>
            <a:r>
              <a:rPr lang="en-US" altLang="zh-TW" sz="2000" smtClean="0">
                <a:latin typeface="Courier New" panose="02070309020205020404" pitchFamily="49" charset="0"/>
              </a:rPr>
              <a:t> setleft(Node p, </a:t>
            </a:r>
            <a:r>
              <a:rPr lang="en-US" altLang="zh-TW" sz="2000" b="1" smtClean="0">
                <a:latin typeface="Courier New" panose="02070309020205020404" pitchFamily="49" charset="0"/>
              </a:rPr>
              <a:t>int</a:t>
            </a:r>
            <a:r>
              <a:rPr lang="en-US" altLang="zh-TW" sz="2000" smtClean="0">
                <a:latin typeface="Courier New" panose="02070309020205020404" pitchFamily="49" charset="0"/>
              </a:rPr>
              <a:t> x)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{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  </a:t>
            </a:r>
            <a:r>
              <a:rPr lang="en-US" altLang="zh-TW" sz="2000" b="1" smtClean="0">
                <a:latin typeface="Courier New" panose="02070309020205020404" pitchFamily="49" charset="0"/>
              </a:rPr>
              <a:t>if</a:t>
            </a:r>
            <a:r>
              <a:rPr lang="en-US" altLang="zh-TW" sz="2000" smtClean="0">
                <a:latin typeface="Courier New" panose="02070309020205020404" pitchFamily="49" charset="0"/>
              </a:rPr>
              <a:t> (p == null)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    S.O.P("void insertion”);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  </a:t>
            </a:r>
            <a:r>
              <a:rPr lang="en-US" altLang="zh-TW" sz="2000" b="1" smtClean="0">
                <a:latin typeface="Courier New" panose="02070309020205020404" pitchFamily="49" charset="0"/>
              </a:rPr>
              <a:t>else if</a:t>
            </a:r>
            <a:r>
              <a:rPr lang="en-US" altLang="zh-TW" sz="2000" smtClean="0">
                <a:latin typeface="Courier New" panose="02070309020205020404" pitchFamily="49" charset="0"/>
              </a:rPr>
              <a:t> (p.left != null)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    S.O.P(invalid insertion)”;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  </a:t>
            </a:r>
            <a:r>
              <a:rPr lang="en-US" altLang="zh-TW" sz="2000" b="1" smtClean="0">
                <a:latin typeface="Courier New" panose="02070309020205020404" pitchFamily="49" charset="0"/>
              </a:rPr>
              <a:t>else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    p.left = maketree(x);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} /* end setleft */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2022475" y="2141538"/>
            <a:ext cx="1447800" cy="9906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555875" y="1989138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174875" y="32845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2403475" y="313213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6137275" y="2141538"/>
            <a:ext cx="1447800" cy="9906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6670675" y="1989138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6289675" y="32845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6518275" y="313213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6061075" y="38179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6289675" y="366553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984875" y="32083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838325" y="32083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auto">
          <a:xfrm>
            <a:off x="4079875" y="2674938"/>
            <a:ext cx="1371600" cy="609600"/>
          </a:xfrm>
          <a:prstGeom prst="rightArrow">
            <a:avLst>
              <a:gd name="adj1" fmla="val 50000"/>
              <a:gd name="adj2" fmla="val 56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6081" name="Rectangle 17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848600" cy="9144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Creation of a new 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Internal &amp; External Nodes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Sometimes for leaf and nonleaf nodes different data structures are used as leaf nodes do not contain left and right pointers.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When this distinction is made nonleaf nodes are called </a:t>
            </a:r>
            <a:r>
              <a:rPr lang="en-US" smtClean="0">
                <a:solidFill>
                  <a:srgbClr val="C00000"/>
                </a:solidFill>
              </a:rPr>
              <a:t>internal nodes.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Leaf nodes are called </a:t>
            </a:r>
            <a:r>
              <a:rPr lang="en-US" smtClean="0">
                <a:solidFill>
                  <a:srgbClr val="C00000"/>
                </a:solidFill>
              </a:rPr>
              <a:t>external nodes</a:t>
            </a:r>
            <a:r>
              <a:rPr lang="en-US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Traversals in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Routine for preorder traversal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void pretrav(Node tree)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{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if (tree != null)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{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	S.O.P(tree.info);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	pretrave(tree.left);</a:t>
            </a:r>
          </a:p>
          <a:p>
            <a:pPr marL="0" indent="0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smtClean="0"/>
              <a:t>		pretrave(tree.right);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Traversals in Java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Routine for inorder traversal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void intrav(Node tree)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{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if (tree != NULL)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{</a:t>
            </a:r>
          </a:p>
          <a:p>
            <a:pPr marL="0" indent="0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smtClean="0"/>
              <a:t>		intrave(tree.left);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	S.O.P(tree.info);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	intrave(tree.right);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Traversals in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Routine for postorder traversal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void postrav(Node tree)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{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if (tree != NULL)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{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	postrave(tree.left);</a:t>
            </a:r>
          </a:p>
          <a:p>
            <a:pPr marL="0" indent="0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smtClean="0"/>
              <a:t>		postrave(tree.right);</a:t>
            </a:r>
          </a:p>
          <a:p>
            <a:pPr marL="0" indent="0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smtClean="0"/>
              <a:t>		S.O.P(tree.info);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91600" cy="4800600"/>
          </a:xfrm>
        </p:spPr>
        <p:txBody>
          <a:bodyPr lIns="90488" tIns="44450" rIns="90488" bIns="44450"/>
          <a:lstStyle/>
          <a:p>
            <a:pPr marL="1262063" lvl="2" indent="-593725" eaLnBrk="1" hangingPunct="1">
              <a:buFont typeface="Desdemona" pitchFamily="82" charset="0"/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Left Descendent</a:t>
            </a:r>
            <a:r>
              <a:rPr lang="en-US" sz="2600" dirty="0" smtClean="0"/>
              <a:t> A node n2 is a left descendent of node n1 if n2 is either left son of n1 or a descendent of the left son of n1.</a:t>
            </a:r>
          </a:p>
          <a:p>
            <a:pPr marL="1262063" lvl="2" indent="-593725" eaLnBrk="1" hangingPunct="1">
              <a:buFont typeface="Desdemona" pitchFamily="82" charset="0"/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Brothers </a:t>
            </a:r>
            <a:r>
              <a:rPr lang="en-US" sz="2600" dirty="0" smtClean="0"/>
              <a:t>Two nodes are brothers if they are left and right sons of the same father.</a:t>
            </a:r>
          </a:p>
          <a:p>
            <a:pPr marL="1262063" lvl="2" indent="-593725" eaLnBrk="1" hangingPunct="1">
              <a:buFont typeface="Desdemona" pitchFamily="82" charset="0"/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Depth</a:t>
            </a:r>
            <a:r>
              <a:rPr lang="en-US" sz="2600" dirty="0" smtClean="0"/>
              <a:t>  Maximum level of any leaf in the tree.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924800" cy="914400"/>
          </a:xfrm>
        </p:spPr>
        <p:txBody>
          <a:bodyPr lIns="90488" tIns="44450" rIns="90488" bIns="4445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Some tree 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Traversals in Java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Now let us consider traversal using non recursive routine for inorder traversal. We need a stack for this purpose.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class stack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{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int top;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	Node item[100];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Traversals in Java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3213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void intrav2(Node root)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{	stack s = new stack(50);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Node p;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p = root;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do{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	     while (p!= null){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	   s.push(p);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mtClean="0"/>
              <a:t>		   p = p.left;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mtClean="0"/>
              <a:t> 	      }</a:t>
            </a:r>
            <a:r>
              <a:rPr lang="en-US" sz="1800" smtClean="0"/>
              <a:t>/* end while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mtClean="0"/>
              <a:t>	      if (!s.empty()){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mtClean="0"/>
              <a:t>                    p = s.pop();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mtClean="0"/>
              <a:t>	           S.O.P(p.info);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mtClean="0"/>
              <a:t>	           p= p.right;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mtClean="0"/>
              <a:t>	       }</a:t>
            </a:r>
            <a:r>
              <a:rPr lang="en-US" sz="1800" smtClean="0"/>
              <a:t>/* end if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mtClean="0"/>
              <a:t>         }while (!s.empty() || p!= null);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Comparison of traversals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Recursive solution is more efficient as</a:t>
            </a:r>
          </a:p>
          <a:p>
            <a:pPr marL="347663" indent="-288925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dirty="0" smtClean="0"/>
              <a:t>There is no extra recursion.</a:t>
            </a:r>
          </a:p>
          <a:p>
            <a:pPr marL="347663" indent="-288925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dirty="0" smtClean="0"/>
              <a:t>Stack can not be eliminated in non recursive solution.</a:t>
            </a:r>
          </a:p>
          <a:p>
            <a:pPr marL="347663" indent="-288925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dirty="0" smtClean="0"/>
              <a:t>There are no extra parameters and local variables in recursive function.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Right in-threaded binary tree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84313"/>
            <a:ext cx="8250237" cy="5040312"/>
          </a:xfrm>
        </p:spPr>
        <p:txBody>
          <a:bodyPr/>
          <a:lstStyle/>
          <a:p>
            <a:pPr marL="357188" indent="-357188">
              <a:buClr>
                <a:srgbClr val="3333CC"/>
              </a:buClr>
            </a:pPr>
            <a:r>
              <a:rPr lang="en-US" altLang="zh-TW" sz="2400" smtClean="0"/>
              <a:t>A node with an empty right subtree points to its </a:t>
            </a:r>
            <a:r>
              <a:rPr lang="en-US" altLang="zh-TW" sz="2400" u="sng" smtClean="0">
                <a:solidFill>
                  <a:schemeClr val="hlink"/>
                </a:solidFill>
              </a:rPr>
              <a:t>inorder successor</a:t>
            </a:r>
            <a:r>
              <a:rPr lang="en-US" altLang="zh-TW" sz="2400" smtClean="0"/>
              <a:t>. It can be traversed in inorder without a stack.</a:t>
            </a:r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400" smtClean="0"/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2439988" y="30749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1296988" y="36845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3255" name="Oval 6"/>
          <p:cNvSpPr>
            <a:spLocks noChangeArrowheads="1"/>
          </p:cNvSpPr>
          <p:nvPr/>
        </p:nvSpPr>
        <p:spPr bwMode="auto">
          <a:xfrm>
            <a:off x="3506788" y="36083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4268788" y="45227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3257" name="Oval 8"/>
          <p:cNvSpPr>
            <a:spLocks noChangeArrowheads="1"/>
          </p:cNvSpPr>
          <p:nvPr/>
        </p:nvSpPr>
        <p:spPr bwMode="auto">
          <a:xfrm>
            <a:off x="2820988" y="45989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53258" name="Oval 9"/>
          <p:cNvSpPr>
            <a:spLocks noChangeArrowheads="1"/>
          </p:cNvSpPr>
          <p:nvPr/>
        </p:nvSpPr>
        <p:spPr bwMode="auto">
          <a:xfrm>
            <a:off x="611188" y="46751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3259" name="Oval 10"/>
          <p:cNvSpPr>
            <a:spLocks noChangeArrowheads="1"/>
          </p:cNvSpPr>
          <p:nvPr/>
        </p:nvSpPr>
        <p:spPr bwMode="auto">
          <a:xfrm>
            <a:off x="3430588" y="56657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3260" name="Oval 11"/>
          <p:cNvSpPr>
            <a:spLocks noChangeArrowheads="1"/>
          </p:cNvSpPr>
          <p:nvPr/>
        </p:nvSpPr>
        <p:spPr bwMode="auto">
          <a:xfrm>
            <a:off x="2287588" y="56657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3261" name="Oval 12"/>
          <p:cNvSpPr>
            <a:spLocks noChangeArrowheads="1"/>
          </p:cNvSpPr>
          <p:nvPr/>
        </p:nvSpPr>
        <p:spPr bwMode="auto">
          <a:xfrm>
            <a:off x="1220788" y="56657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3262" name="AutoShape 13"/>
          <p:cNvCxnSpPr>
            <a:cxnSpLocks noChangeShapeType="1"/>
            <a:stCxn id="53261" idx="4"/>
            <a:endCxn id="53254" idx="4"/>
          </p:cNvCxnSpPr>
          <p:nvPr/>
        </p:nvCxnSpPr>
        <p:spPr bwMode="auto">
          <a:xfrm rot="5400000" flipH="1" flipV="1">
            <a:off x="496888" y="5094288"/>
            <a:ext cx="1981200" cy="76200"/>
          </a:xfrm>
          <a:prstGeom prst="curvedConnector5">
            <a:avLst>
              <a:gd name="adj1" fmla="val -11537"/>
              <a:gd name="adj2" fmla="val 660417"/>
              <a:gd name="adj3" fmla="val 56088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4"/>
          <p:cNvCxnSpPr>
            <a:cxnSpLocks noChangeShapeType="1"/>
          </p:cNvCxnSpPr>
          <p:nvPr/>
        </p:nvCxnSpPr>
        <p:spPr bwMode="auto">
          <a:xfrm rot="5400000" flipH="1" flipV="1">
            <a:off x="2217738" y="5351463"/>
            <a:ext cx="1066800" cy="533400"/>
          </a:xfrm>
          <a:prstGeom prst="curvedConnector3">
            <a:avLst>
              <a:gd name="adj1" fmla="val -1012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4" name="Freeform 15"/>
          <p:cNvSpPr>
            <a:spLocks/>
          </p:cNvSpPr>
          <p:nvPr/>
        </p:nvSpPr>
        <p:spPr bwMode="auto">
          <a:xfrm>
            <a:off x="3743325" y="5981700"/>
            <a:ext cx="514350" cy="255588"/>
          </a:xfrm>
          <a:custGeom>
            <a:avLst/>
            <a:gdLst>
              <a:gd name="T0" fmla="*/ 0 w 324"/>
              <a:gd name="T1" fmla="*/ 2147483647 h 161"/>
              <a:gd name="T2" fmla="*/ 2147483647 w 324"/>
              <a:gd name="T3" fmla="*/ 2147483647 h 161"/>
              <a:gd name="T4" fmla="*/ 2147483647 w 324"/>
              <a:gd name="T5" fmla="*/ 2147483647 h 161"/>
              <a:gd name="T6" fmla="*/ 2147483647 w 324"/>
              <a:gd name="T7" fmla="*/ 2147483647 h 161"/>
              <a:gd name="T8" fmla="*/ 2147483647 w 324"/>
              <a:gd name="T9" fmla="*/ 0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161"/>
              <a:gd name="T17" fmla="*/ 324 w 324"/>
              <a:gd name="T18" fmla="*/ 161 h 1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161">
                <a:moveTo>
                  <a:pt x="0" y="85"/>
                </a:moveTo>
                <a:cubicBezTo>
                  <a:pt x="27" y="124"/>
                  <a:pt x="60" y="146"/>
                  <a:pt x="104" y="161"/>
                </a:cubicBezTo>
                <a:cubicBezTo>
                  <a:pt x="145" y="158"/>
                  <a:pt x="186" y="161"/>
                  <a:pt x="226" y="151"/>
                </a:cubicBezTo>
                <a:cubicBezTo>
                  <a:pt x="232" y="149"/>
                  <a:pt x="304" y="83"/>
                  <a:pt x="311" y="76"/>
                </a:cubicBezTo>
                <a:cubicBezTo>
                  <a:pt x="324" y="26"/>
                  <a:pt x="321" y="51"/>
                  <a:pt x="321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3265" name="AutoShape 16"/>
          <p:cNvCxnSpPr>
            <a:cxnSpLocks noChangeShapeType="1"/>
            <a:stCxn id="53264" idx="4"/>
            <a:endCxn id="53255" idx="4"/>
          </p:cNvCxnSpPr>
          <p:nvPr/>
        </p:nvCxnSpPr>
        <p:spPr bwMode="auto">
          <a:xfrm flipH="1" flipV="1">
            <a:off x="3735388" y="4065588"/>
            <a:ext cx="517525" cy="19161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6" name="Line 17"/>
          <p:cNvSpPr>
            <a:spLocks noChangeShapeType="1"/>
          </p:cNvSpPr>
          <p:nvPr/>
        </p:nvSpPr>
        <p:spPr bwMode="auto">
          <a:xfrm flipH="1">
            <a:off x="1677988" y="3379788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 flipH="1">
            <a:off x="992188" y="414178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992188" y="51323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flipH="1">
            <a:off x="2592388" y="5056188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1"/>
          <p:cNvSpPr>
            <a:spLocks noChangeShapeType="1"/>
          </p:cNvSpPr>
          <p:nvPr/>
        </p:nvSpPr>
        <p:spPr bwMode="auto">
          <a:xfrm>
            <a:off x="3201988" y="49799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3125788" y="39893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3"/>
          <p:cNvSpPr>
            <a:spLocks noChangeShapeType="1"/>
          </p:cNvSpPr>
          <p:nvPr/>
        </p:nvSpPr>
        <p:spPr bwMode="auto">
          <a:xfrm>
            <a:off x="3963988" y="39131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>
            <a:off x="2897188" y="3379788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5153025" y="2349500"/>
            <a:ext cx="274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setleft(p, x):</a:t>
            </a:r>
          </a:p>
        </p:txBody>
      </p:sp>
      <p:sp>
        <p:nvSpPr>
          <p:cNvPr id="53275" name="Text Box 48"/>
          <p:cNvSpPr txBox="1">
            <a:spLocks noChangeArrowheads="1"/>
          </p:cNvSpPr>
          <p:nvPr/>
        </p:nvSpPr>
        <p:spPr bwMode="auto">
          <a:xfrm>
            <a:off x="5137150" y="4711700"/>
            <a:ext cx="2922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setright(p, x):</a:t>
            </a:r>
          </a:p>
        </p:txBody>
      </p:sp>
      <p:sp>
        <p:nvSpPr>
          <p:cNvPr id="53276" name="Text Box 70"/>
          <p:cNvSpPr txBox="1">
            <a:spLocks noChangeArrowheads="1"/>
          </p:cNvSpPr>
          <p:nvPr/>
        </p:nvSpPr>
        <p:spPr bwMode="auto">
          <a:xfrm>
            <a:off x="8559800" y="37211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 dirty="0">
                <a:latin typeface="Courier New" panose="02070309020205020404" pitchFamily="49" charset="0"/>
              </a:rPr>
              <a:t>**</a:t>
            </a:r>
          </a:p>
        </p:txBody>
      </p:sp>
      <p:sp>
        <p:nvSpPr>
          <p:cNvPr id="53277" name="Text Box 71"/>
          <p:cNvSpPr txBox="1">
            <a:spLocks noChangeArrowheads="1"/>
          </p:cNvSpPr>
          <p:nvPr/>
        </p:nvSpPr>
        <p:spPr bwMode="auto">
          <a:xfrm>
            <a:off x="8559800" y="51689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 dirty="0">
                <a:latin typeface="Courier New" panose="02070309020205020404" pitchFamily="49" charset="0"/>
              </a:rPr>
              <a:t>**</a:t>
            </a:r>
          </a:p>
        </p:txBody>
      </p:sp>
      <p:cxnSp>
        <p:nvCxnSpPr>
          <p:cNvPr id="53278" name="AutoShape 72"/>
          <p:cNvCxnSpPr>
            <a:cxnSpLocks noChangeShapeType="1"/>
          </p:cNvCxnSpPr>
          <p:nvPr/>
        </p:nvCxnSpPr>
        <p:spPr bwMode="auto">
          <a:xfrm rot="5400000" flipH="1" flipV="1">
            <a:off x="1744663" y="3375025"/>
            <a:ext cx="646112" cy="896938"/>
          </a:xfrm>
          <a:prstGeom prst="curvedConnector4">
            <a:avLst>
              <a:gd name="adj1" fmla="val -25310"/>
              <a:gd name="adj2" fmla="val 9433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856662" cy="5040312"/>
          </a:xfrm>
        </p:spPr>
        <p:txBody>
          <a:bodyPr/>
          <a:lstStyle/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</a:pPr>
            <a:r>
              <a:rPr lang="en-US" altLang="zh-TW" sz="2800" smtClean="0"/>
              <a:t>Dynamic implementation: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       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smtClean="0">
                <a:latin typeface="Courier New" panose="02070309020205020404" pitchFamily="49" charset="0"/>
              </a:rPr>
              <a:t>class</a:t>
            </a:r>
            <a:r>
              <a:rPr lang="en-US" altLang="zh-TW" sz="2400" smtClean="0">
                <a:latin typeface="Courier New" panose="02070309020205020404" pitchFamily="49" charset="0"/>
              </a:rPr>
              <a:t> Node{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smtClean="0">
                <a:latin typeface="Courier New" panose="02070309020205020404" pitchFamily="49" charset="0"/>
              </a:rPr>
              <a:t>int</a:t>
            </a:r>
            <a:r>
              <a:rPr lang="en-US" altLang="zh-TW" sz="2400" smtClean="0">
                <a:latin typeface="Courier New" panose="02070309020205020404" pitchFamily="49" charset="0"/>
              </a:rPr>
              <a:t> info;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Courier New" panose="02070309020205020404" pitchFamily="49" charset="0"/>
              </a:rPr>
              <a:t>Node left;  // reference to left son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Courier New" panose="02070309020205020404" pitchFamily="49" charset="0"/>
              </a:rPr>
              <a:t>Node right; // reference to right son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Courier New" panose="02070309020205020404" pitchFamily="49" charset="0"/>
              </a:rPr>
              <a:t>boolean rthread;        // rthread is TRUE if                       				    // right is NULL or  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Courier New" panose="02070309020205020404" pitchFamily="49" charset="0"/>
              </a:rPr>
              <a:t>}                       // a non-NULL thread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3600"/>
              <a:t>Implementation of a right in-threaded binary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81988" cy="5429250"/>
          </a:xfrm>
        </p:spPr>
        <p:txBody>
          <a:bodyPr/>
          <a:lstStyle/>
          <a:p>
            <a:pPr marL="357188" indent="-357188">
              <a:lnSpc>
                <a:spcPct val="80000"/>
              </a:lnSpc>
              <a:spcBef>
                <a:spcPct val="0"/>
              </a:spcBef>
            </a:pPr>
            <a:r>
              <a:rPr lang="en-US" altLang="zh-TW" sz="2800" dirty="0" err="1" smtClean="0"/>
              <a:t>maketree</a:t>
            </a:r>
            <a:r>
              <a:rPr lang="en-US" altLang="zh-TW" sz="2800" dirty="0" smtClean="0"/>
              <a:t>(x): Create a new tree consisting of                       			a single node</a:t>
            </a:r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800" dirty="0" smtClean="0"/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1200" dirty="0" smtClean="0"/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200" dirty="0" smtClean="0"/>
              <a:t>                       </a:t>
            </a:r>
            <a:r>
              <a:rPr lang="en-US" altLang="zh-TW" sz="2400" dirty="0" smtClean="0">
                <a:latin typeface="Courier New" panose="02070309020205020404" pitchFamily="49" charset="0"/>
              </a:rPr>
              <a:t>Node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maketree</a:t>
            </a:r>
            <a:r>
              <a:rPr lang="en-US" altLang="zh-TW" sz="2400" dirty="0" smtClean="0"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x)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{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    Node newer= new Node;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    newer.info = x;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   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newer.left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= null;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   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newer.right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= null;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			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newer.rthread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= true;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    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2400" dirty="0" smtClean="0">
                <a:latin typeface="Courier New" panose="02070309020205020404" pitchFamily="49" charset="0"/>
              </a:rPr>
              <a:t>p;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      } /* end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maketree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*/</a:t>
            </a: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5735638" y="19891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848600" cy="9144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Creation of a new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50238" cy="5589587"/>
          </a:xfrm>
        </p:spPr>
        <p:txBody>
          <a:bodyPr/>
          <a:lstStyle/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void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setleft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(Node p, </a:t>
            </a:r>
            <a:r>
              <a:rPr lang="en-US" altLang="zh-TW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x)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{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Node newer;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if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(p == null)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  S.O.P("void insertion”);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else if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(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p.left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!= null)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  S.O.P("invalid insertion”);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else{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		</a:t>
            </a:r>
            <a:r>
              <a:rPr lang="en-US" altLang="zh-TW" sz="2000" dirty="0">
                <a:latin typeface="Courier New" panose="02070309020205020404" pitchFamily="49" charset="0"/>
              </a:rPr>
              <a:t> newer =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new Node();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>
                <a:latin typeface="Courier New" panose="02070309020205020404" pitchFamily="49" charset="0"/>
              </a:rPr>
              <a:t> newer.info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= x;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p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.left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= </a:t>
            </a:r>
            <a:r>
              <a:rPr lang="en-US" altLang="zh-TW" sz="2000" dirty="0">
                <a:latin typeface="Courier New" panose="02070309020205020404" pitchFamily="49" charset="0"/>
              </a:rPr>
              <a:t>newer;</a:t>
            </a:r>
            <a:endParaRPr lang="en-US" altLang="zh-TW" sz="2000" dirty="0" smtClean="0">
              <a:latin typeface="Courier New" panose="02070309020205020404" pitchFamily="49" charset="0"/>
            </a:endParaRP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newer.left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= NULL;</a:t>
            </a:r>
          </a:p>
          <a:p>
            <a:pPr marL="357188" indent="-357188">
              <a:lnSpc>
                <a:spcPct val="80000"/>
              </a:lnSpc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newer.right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= p;</a:t>
            </a:r>
          </a:p>
          <a:p>
            <a:pPr marL="357188" indent="-357188">
              <a:lnSpc>
                <a:spcPct val="80000"/>
              </a:lnSpc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newer.rthread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= true;</a:t>
            </a:r>
          </a:p>
          <a:p>
            <a:pPr marL="357188" indent="-357188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}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} /* end 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setleft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*/</a:t>
            </a:r>
          </a:p>
        </p:txBody>
      </p:sp>
      <p:sp>
        <p:nvSpPr>
          <p:cNvPr id="216081" name="Rectangle 17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848600" cy="914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Creation of a new </a:t>
            </a:r>
            <a:r>
              <a:rPr lang="en-US" altLang="zh-TW" dirty="0" smtClean="0"/>
              <a:t>left son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50238" cy="5589587"/>
          </a:xfrm>
        </p:spPr>
        <p:txBody>
          <a:bodyPr/>
          <a:lstStyle/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void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setright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(Node p, </a:t>
            </a:r>
            <a:r>
              <a:rPr lang="en-US" altLang="zh-TW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x)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{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Node newer, r;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if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(p == null)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  S.O.P("void insertion”);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else if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(!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p.rthread</a:t>
            </a:r>
            <a:r>
              <a:rPr lang="en-US" altLang="zh-TW" sz="2000" dirty="0" smtClean="0">
                <a:latin typeface="Courier New" panose="02070309020205020404" pitchFamily="49" charset="0"/>
              </a:rPr>
              <a:t>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  S.O.P(“invalid insertion”);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else{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		</a:t>
            </a:r>
            <a:r>
              <a:rPr lang="en-US" altLang="zh-TW" sz="2000" dirty="0">
                <a:latin typeface="Courier New" panose="02070309020205020404" pitchFamily="49" charset="0"/>
              </a:rPr>
              <a:t> newer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= new node;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>
                <a:latin typeface="Courier New" panose="02070309020205020404" pitchFamily="49" charset="0"/>
              </a:rPr>
              <a:t> newer.info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= x;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 r = 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p.right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;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 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p.right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= </a:t>
            </a:r>
            <a:r>
              <a:rPr lang="en-US" altLang="zh-TW" sz="2000" dirty="0">
                <a:latin typeface="Courier New" panose="02070309020205020404" pitchFamily="49" charset="0"/>
              </a:rPr>
              <a:t>newer;</a:t>
            </a:r>
            <a:endParaRPr lang="en-US" altLang="zh-TW" sz="2000" dirty="0" smtClean="0">
              <a:latin typeface="Courier New" panose="02070309020205020404" pitchFamily="49" charset="0"/>
            </a:endParaRPr>
          </a:p>
          <a:p>
            <a:pPr marL="357188" indent="-357188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 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p.rthread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= false;</a:t>
            </a:r>
          </a:p>
          <a:p>
            <a:pPr marL="357188" indent="-357188">
              <a:lnSpc>
                <a:spcPct val="80000"/>
              </a:lnSpc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newer.left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= null;</a:t>
            </a:r>
          </a:p>
          <a:p>
            <a:pPr marL="357188" indent="-357188">
              <a:lnSpc>
                <a:spcPct val="80000"/>
              </a:lnSpc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newer.right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= r;</a:t>
            </a:r>
          </a:p>
          <a:p>
            <a:pPr marL="357188" indent="-357188">
              <a:lnSpc>
                <a:spcPct val="80000"/>
              </a:lnSpc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newer.rthread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= true;</a:t>
            </a:r>
          </a:p>
          <a:p>
            <a:pPr marL="357188" indent="-357188">
              <a:lnSpc>
                <a:spcPct val="80000"/>
              </a:lnSpc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}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Courier New" panose="02070309020205020404" pitchFamily="49" charset="0"/>
              </a:rPr>
              <a:t>} /* end 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setleft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*/</a:t>
            </a:r>
          </a:p>
        </p:txBody>
      </p:sp>
      <p:sp>
        <p:nvSpPr>
          <p:cNvPr id="216081" name="Rectangle 17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848600" cy="914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Creation of a new </a:t>
            </a:r>
            <a:r>
              <a:rPr lang="en-US" altLang="zh-TW" dirty="0" smtClean="0"/>
              <a:t>right son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908050"/>
            <a:ext cx="9067799" cy="5500688"/>
          </a:xfrm>
        </p:spPr>
        <p:txBody>
          <a:bodyPr numCol="2"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Courier New" panose="02070309020205020404" pitchFamily="49" charset="0"/>
              </a:rPr>
              <a:t>void intrav3()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</a:rPr>
              <a:t>{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</a:rPr>
              <a:t>   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Node p, q;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p = root;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do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  q = null;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      while (p != null)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	{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	  q = p;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	  p = </a:t>
            </a:r>
            <a:r>
              <a:rPr lang="en-US" altLang="zh-TW" sz="2000" b="1" dirty="0" err="1" smtClean="0">
                <a:latin typeface="Courier New" panose="02070309020205020404" pitchFamily="49" charset="0"/>
              </a:rPr>
              <a:t>p.left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		}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   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zh-TW" sz="2000" b="1" dirty="0" smtClean="0">
              <a:latin typeface="Courier New" panose="02070309020205020404" pitchFamily="49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    if </a:t>
            </a:r>
            <a:r>
              <a:rPr lang="en-US" altLang="zh-TW" sz="2000" b="1" dirty="0">
                <a:latin typeface="Courier New" panose="02070309020205020404" pitchFamily="49" charset="0"/>
              </a:rPr>
              <a:t>(q != null)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{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  S.O.P(q.info);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  p =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q.right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  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while(</a:t>
            </a:r>
            <a:r>
              <a:rPr lang="en-US" altLang="zh-TW" sz="2000" b="1" dirty="0" err="1" smtClean="0">
                <a:latin typeface="Courier New" panose="02070309020205020404" pitchFamily="49" charset="0"/>
              </a:rPr>
              <a:t>q.rthread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 &amp;&amp;    		    p!=null</a:t>
            </a:r>
            <a:r>
              <a:rPr lang="en-US" altLang="zh-TW" sz="2000" b="1" dirty="0">
                <a:latin typeface="Courier New" panose="02070309020205020404" pitchFamily="49" charset="0"/>
              </a:rPr>
              <a:t>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	  {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       S.O.P(p.info);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       q = p;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       p =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p.right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  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 } </a:t>
            </a:r>
            <a:r>
              <a:rPr lang="en-US" altLang="zh-TW" sz="2000" b="1" dirty="0">
                <a:latin typeface="Courier New" panose="02070309020205020404" pitchFamily="49" charset="0"/>
              </a:rPr>
              <a:t>/* end while */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}</a:t>
            </a:r>
            <a:r>
              <a:rPr lang="en-US" altLang="zh-TW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</a:rPr>
              <a:t>/* end if */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US" altLang="zh-TW" sz="2000" b="1" dirty="0">
                <a:latin typeface="Courier New" panose="02070309020205020404" pitchFamily="49" charset="0"/>
              </a:rPr>
              <a:t>while (q != null)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} /* end intrav3 */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zh-TW" sz="2000" b="1" dirty="0" smtClean="0">
              <a:latin typeface="Courier New" panose="02070309020205020404" pitchFamily="49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93037" cy="765175"/>
          </a:xfrm>
        </p:spPr>
        <p:txBody>
          <a:bodyPr/>
          <a:lstStyle/>
          <a:p>
            <a:pPr>
              <a:defRPr/>
            </a:pPr>
            <a:r>
              <a:rPr lang="en-US" altLang="zh-TW" sz="4000" dirty="0"/>
              <a:t>Implementation </a:t>
            </a:r>
            <a:r>
              <a:rPr lang="en-US" altLang="zh-TW" sz="4000" dirty="0" smtClean="0"/>
              <a:t>with JAVA</a:t>
            </a:r>
            <a:endParaRPr lang="en-US" altLang="zh-TW" sz="4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5400" y="1066800"/>
            <a:ext cx="3886200" cy="4191000"/>
            <a:chOff x="1295400" y="1066800"/>
            <a:chExt cx="3886200" cy="4191000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2476500" y="2552700"/>
              <a:ext cx="4191000" cy="1219200"/>
            </a:xfrm>
            <a:prstGeom prst="bentConnector3">
              <a:avLst>
                <a:gd name="adj1" fmla="val 1000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95400" y="5257800"/>
              <a:ext cx="2667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9144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Heterogeneous binary trees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5951538"/>
            <a:ext cx="7352506" cy="598688"/>
          </a:xfrm>
        </p:spPr>
        <p:txBody>
          <a:bodyPr/>
          <a:lstStyle/>
          <a:p>
            <a:pPr marL="357188" indent="-357188">
              <a:spcBef>
                <a:spcPct val="0"/>
              </a:spcBef>
              <a:buClr>
                <a:srgbClr val="3333CC"/>
              </a:buClr>
            </a:pPr>
            <a:r>
              <a:rPr lang="en-US" altLang="zh-TW" sz="2400" dirty="0" smtClean="0"/>
              <a:t>The binary tree represents 3 + 4*(6-7)/5 + 3.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5192713" y="12684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'+'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6945313" y="18018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4811713" y="23352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'/'</a:t>
            </a:r>
          </a:p>
        </p:txBody>
      </p:sp>
      <p:sp>
        <p:nvSpPr>
          <p:cNvPr id="60424" name="Oval 7"/>
          <p:cNvSpPr>
            <a:spLocks noChangeArrowheads="1"/>
          </p:cNvSpPr>
          <p:nvPr/>
        </p:nvSpPr>
        <p:spPr bwMode="auto">
          <a:xfrm>
            <a:off x="3287713" y="18018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'+'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1763713" y="24114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5802313" y="31734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3821113" y="32496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'*'</a:t>
            </a:r>
          </a:p>
        </p:txBody>
      </p:sp>
      <p:sp>
        <p:nvSpPr>
          <p:cNvPr id="60428" name="Oval 11"/>
          <p:cNvSpPr>
            <a:spLocks noChangeArrowheads="1"/>
          </p:cNvSpPr>
          <p:nvPr/>
        </p:nvSpPr>
        <p:spPr bwMode="auto">
          <a:xfrm>
            <a:off x="2906713" y="43164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60429" name="Oval 12"/>
          <p:cNvSpPr>
            <a:spLocks noChangeArrowheads="1"/>
          </p:cNvSpPr>
          <p:nvPr/>
        </p:nvSpPr>
        <p:spPr bwMode="auto">
          <a:xfrm>
            <a:off x="4659313" y="43164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'-'</a:t>
            </a:r>
          </a:p>
        </p:txBody>
      </p:sp>
      <p:sp>
        <p:nvSpPr>
          <p:cNvPr id="60430" name="Oval 13"/>
          <p:cNvSpPr>
            <a:spLocks noChangeArrowheads="1"/>
          </p:cNvSpPr>
          <p:nvPr/>
        </p:nvSpPr>
        <p:spPr bwMode="auto">
          <a:xfrm>
            <a:off x="5345113" y="53832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60431" name="Oval 14"/>
          <p:cNvSpPr>
            <a:spLocks noChangeArrowheads="1"/>
          </p:cNvSpPr>
          <p:nvPr/>
        </p:nvSpPr>
        <p:spPr bwMode="auto">
          <a:xfrm>
            <a:off x="3973513" y="53832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 flipH="1">
            <a:off x="3821113" y="1649413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5726113" y="1649413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 flipH="1">
            <a:off x="2220913" y="2182813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3821113" y="2182813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 flipH="1">
            <a:off x="4278313" y="2792413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>
            <a:off x="5345113" y="2716213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Line 21"/>
          <p:cNvSpPr>
            <a:spLocks noChangeShapeType="1"/>
          </p:cNvSpPr>
          <p:nvPr/>
        </p:nvSpPr>
        <p:spPr bwMode="auto">
          <a:xfrm flipH="1">
            <a:off x="3363913" y="3706813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9" name="Line 22"/>
          <p:cNvSpPr>
            <a:spLocks noChangeShapeType="1"/>
          </p:cNvSpPr>
          <p:nvPr/>
        </p:nvSpPr>
        <p:spPr bwMode="auto">
          <a:xfrm>
            <a:off x="4354513" y="36306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Line 23"/>
          <p:cNvSpPr>
            <a:spLocks noChangeShapeType="1"/>
          </p:cNvSpPr>
          <p:nvPr/>
        </p:nvSpPr>
        <p:spPr bwMode="auto">
          <a:xfrm flipH="1">
            <a:off x="4354513" y="4773613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Line 24"/>
          <p:cNvSpPr>
            <a:spLocks noChangeShapeType="1"/>
          </p:cNvSpPr>
          <p:nvPr/>
        </p:nvSpPr>
        <p:spPr bwMode="auto">
          <a:xfrm>
            <a:off x="5116513" y="4773613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Oval 4"/>
          <p:cNvSpPr>
            <a:spLocks noChangeArrowheads="1"/>
          </p:cNvSpPr>
          <p:nvPr/>
        </p:nvSpPr>
        <p:spPr bwMode="auto">
          <a:xfrm>
            <a:off x="2178050" y="26749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1720850" y="46561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3321050" y="38941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1949450" y="38941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2863850" y="32845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1263650" y="38941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1644650" y="32845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3168650" y="46561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3778250" y="46561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V="1">
            <a:off x="2025650" y="31321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 flipH="1">
            <a:off x="1568450" y="37417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1949450" y="37417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>
            <a:off x="2025650" y="43513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3702050" y="42751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 flipH="1">
            <a:off x="3397250" y="43513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3244850" y="36655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2635250" y="30559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422275" y="20320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/>
              <a:t>level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638175" y="2641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dist" eaLnBrk="1" hangingPunct="1"/>
            <a:r>
              <a:rPr lang="en-US" altLang="zh-TW"/>
              <a:t>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623888" y="32512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dist" eaLnBrk="1" hangingPunct="1"/>
            <a:r>
              <a:rPr lang="en-US" altLang="zh-TW"/>
              <a:t>1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608013" y="38608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dist" eaLnBrk="1" hangingPunct="1"/>
            <a:r>
              <a:rPr lang="en-US" altLang="zh-TW"/>
              <a:t>2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623888" y="46228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dist" eaLnBrk="1" hangingPunct="1"/>
            <a:r>
              <a:rPr lang="en-US" altLang="zh-TW"/>
              <a:t>3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4284663" y="1700213"/>
            <a:ext cx="4391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8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tabLst>
                <a:tab pos="6238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tabLst>
                <a:tab pos="6238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tabLst>
                <a:tab pos="6238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tabLst>
                <a:tab pos="6238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TW" sz="2800" u="sng">
                <a:solidFill>
                  <a:schemeClr val="hlink"/>
                </a:solidFill>
              </a:rPr>
              <a:t>root</a:t>
            </a:r>
            <a:r>
              <a:rPr lang="en-US" altLang="zh-TW" sz="2800"/>
              <a:t>: A</a:t>
            </a:r>
          </a:p>
          <a:p>
            <a:pPr algn="l" eaLnBrk="1" hangingPunct="1"/>
            <a:r>
              <a:rPr lang="en-US" altLang="zh-TW" sz="2800" u="sng">
                <a:solidFill>
                  <a:schemeClr val="hlink"/>
                </a:solidFill>
              </a:rPr>
              <a:t>node</a:t>
            </a:r>
            <a:r>
              <a:rPr lang="en-US" altLang="zh-TW" sz="2800"/>
              <a:t>: A, B, C, …, H, I</a:t>
            </a:r>
          </a:p>
          <a:p>
            <a:pPr algn="l" eaLnBrk="1" hangingPunct="1"/>
            <a:r>
              <a:rPr lang="en-US" altLang="zh-TW" sz="2800" u="sng">
                <a:solidFill>
                  <a:schemeClr val="hlink"/>
                </a:solidFill>
              </a:rPr>
              <a:t>father</a:t>
            </a:r>
            <a:r>
              <a:rPr lang="en-US" altLang="zh-TW" sz="2800"/>
              <a:t> of B: A</a:t>
            </a:r>
          </a:p>
          <a:p>
            <a:pPr algn="l" eaLnBrk="1" hangingPunct="1"/>
            <a:r>
              <a:rPr lang="en-US" altLang="zh-TW" sz="2800" u="sng">
                <a:solidFill>
                  <a:schemeClr val="hlink"/>
                </a:solidFill>
              </a:rPr>
              <a:t>sons</a:t>
            </a:r>
            <a:r>
              <a:rPr lang="en-US" altLang="zh-TW" sz="2800"/>
              <a:t> of B: D, E left son of B: D right son of B: E</a:t>
            </a:r>
          </a:p>
          <a:p>
            <a:pPr algn="l" eaLnBrk="1" hangingPunct="1"/>
            <a:r>
              <a:rPr lang="en-US" altLang="zh-TW" sz="2800" u="sng">
                <a:solidFill>
                  <a:schemeClr val="hlink"/>
                </a:solidFill>
              </a:rPr>
              <a:t>depth</a:t>
            </a:r>
            <a:r>
              <a:rPr lang="en-US" altLang="zh-TW" sz="2800"/>
              <a:t>: 3</a:t>
            </a:r>
          </a:p>
          <a:p>
            <a:pPr algn="l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u="sng">
                <a:solidFill>
                  <a:schemeClr val="hlink"/>
                </a:solidFill>
              </a:rPr>
              <a:t>ancestors</a:t>
            </a:r>
            <a:r>
              <a:rPr lang="en-US" altLang="zh-TW" sz="2800"/>
              <a:t> of E: A, B</a:t>
            </a:r>
          </a:p>
          <a:p>
            <a:pPr algn="l" eaLnBrk="1" hangingPunct="1"/>
            <a:r>
              <a:rPr lang="en-US" altLang="zh-TW" sz="2800" u="sng">
                <a:solidFill>
                  <a:schemeClr val="hlink"/>
                </a:solidFill>
              </a:rPr>
              <a:t>descendants</a:t>
            </a:r>
            <a:r>
              <a:rPr lang="en-US" altLang="zh-TW" sz="2800"/>
              <a:t> of B: D, E, G</a:t>
            </a:r>
            <a:endParaRPr lang="en-US" altLang="zh-TW"/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 example of binary tree (1)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Huffman code (1)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84313"/>
            <a:ext cx="8250237" cy="5113337"/>
          </a:xfrm>
        </p:spPr>
        <p:txBody>
          <a:bodyPr/>
          <a:lstStyle/>
          <a:p>
            <a:pPr marL="357188" indent="-357188">
              <a:spcBef>
                <a:spcPct val="0"/>
              </a:spcBef>
              <a:buClr>
                <a:srgbClr val="3333CC"/>
              </a:buClr>
            </a:pPr>
            <a:r>
              <a:rPr lang="en-US" altLang="zh-TW" sz="2800" dirty="0" smtClean="0"/>
              <a:t>Suppose we have a set of symbols: A, B, C, D</a:t>
            </a:r>
          </a:p>
          <a:p>
            <a:pPr marL="357188" indent="-357188">
              <a:spcBef>
                <a:spcPct val="0"/>
              </a:spcBef>
              <a:buClr>
                <a:srgbClr val="0000CC"/>
              </a:buClr>
            </a:pPr>
            <a:endParaRPr lang="en-US" altLang="zh-TW" sz="2800" dirty="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zh-TW" sz="2800" dirty="0" smtClean="0"/>
              <a:t>1) Each symbol is encoded by 3 bits (inefficient)</a:t>
            </a:r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800" dirty="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400" dirty="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000" dirty="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000" dirty="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000" dirty="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000" dirty="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000" dirty="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zh-TW" sz="2400" dirty="0" smtClean="0"/>
              <a:t>   Message A B A C </a:t>
            </a:r>
            <a:r>
              <a:rPr lang="en-US" altLang="zh-TW" sz="2400" dirty="0" err="1" smtClean="0"/>
              <a:t>C</a:t>
            </a:r>
            <a:r>
              <a:rPr lang="en-US" altLang="zh-TW" sz="2400" dirty="0" smtClean="0"/>
              <a:t> D A would be encoded by 21 bits: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132138" y="3016250"/>
            <a:ext cx="32289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u="sng">
                <a:solidFill>
                  <a:schemeClr val="hlink"/>
                </a:solidFill>
              </a:rPr>
              <a:t>symbol</a:t>
            </a:r>
            <a:r>
              <a:rPr lang="en-US" altLang="zh-TW" sz="2800"/>
              <a:t>          </a:t>
            </a:r>
            <a:r>
              <a:rPr lang="en-US" altLang="zh-TW" sz="2800" u="sng">
                <a:solidFill>
                  <a:schemeClr val="hlink"/>
                </a:solidFill>
              </a:rPr>
              <a:t>code</a:t>
            </a:r>
          </a:p>
          <a:p>
            <a:pPr eaLnBrk="1" hangingPunct="1"/>
            <a:r>
              <a:rPr lang="en-US" altLang="zh-TW" sz="2800"/>
              <a:t>    A              0 1 0</a:t>
            </a:r>
          </a:p>
          <a:p>
            <a:pPr eaLnBrk="1" hangingPunct="1"/>
            <a:r>
              <a:rPr lang="en-US" altLang="zh-TW" sz="2800"/>
              <a:t>    B              1 0 0</a:t>
            </a:r>
          </a:p>
          <a:p>
            <a:pPr eaLnBrk="1" hangingPunct="1"/>
            <a:r>
              <a:rPr lang="en-US" altLang="zh-TW" sz="2800"/>
              <a:t>    C              0 0 0</a:t>
            </a:r>
          </a:p>
          <a:p>
            <a:pPr eaLnBrk="1" hangingPunct="1"/>
            <a:r>
              <a:rPr lang="en-US" altLang="zh-TW" sz="2800"/>
              <a:t>    D              1 1 1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763713" y="5257800"/>
            <a:ext cx="511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010 100 010 000 000 111 010</a:t>
            </a:r>
          </a:p>
        </p:txBody>
      </p:sp>
      <p:sp>
        <p:nvSpPr>
          <p:cNvPr id="61447" name="AutoShape 7"/>
          <p:cNvSpPr>
            <a:spLocks/>
          </p:cNvSpPr>
          <p:nvPr/>
        </p:nvSpPr>
        <p:spPr bwMode="auto">
          <a:xfrm rot="-5400000">
            <a:off x="2074863" y="5562600"/>
            <a:ext cx="76200" cy="381000"/>
          </a:xfrm>
          <a:prstGeom prst="leftBracket">
            <a:avLst>
              <a:gd name="adj" fmla="val 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 rot="-5400000">
            <a:off x="2836863" y="5562600"/>
            <a:ext cx="76200" cy="381000"/>
          </a:xfrm>
          <a:prstGeom prst="leftBracket">
            <a:avLst>
              <a:gd name="adj" fmla="val 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 rot="-5400000">
            <a:off x="3581400" y="5562600"/>
            <a:ext cx="76200" cy="381000"/>
          </a:xfrm>
          <a:prstGeom prst="leftBracket">
            <a:avLst>
              <a:gd name="adj" fmla="val 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0" name="AutoShape 10"/>
          <p:cNvSpPr>
            <a:spLocks/>
          </p:cNvSpPr>
          <p:nvPr/>
        </p:nvSpPr>
        <p:spPr bwMode="auto">
          <a:xfrm rot="-5400000">
            <a:off x="4284663" y="5562600"/>
            <a:ext cx="76200" cy="381000"/>
          </a:xfrm>
          <a:prstGeom prst="leftBracket">
            <a:avLst>
              <a:gd name="adj" fmla="val 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1" name="AutoShape 11"/>
          <p:cNvSpPr>
            <a:spLocks/>
          </p:cNvSpPr>
          <p:nvPr/>
        </p:nvSpPr>
        <p:spPr bwMode="auto">
          <a:xfrm rot="-5400000">
            <a:off x="4970463" y="5562600"/>
            <a:ext cx="76200" cy="381000"/>
          </a:xfrm>
          <a:prstGeom prst="leftBracket">
            <a:avLst>
              <a:gd name="adj" fmla="val 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2" name="AutoShape 12"/>
          <p:cNvSpPr>
            <a:spLocks/>
          </p:cNvSpPr>
          <p:nvPr/>
        </p:nvSpPr>
        <p:spPr bwMode="auto">
          <a:xfrm rot="-5400000">
            <a:off x="5732463" y="5562600"/>
            <a:ext cx="76200" cy="381000"/>
          </a:xfrm>
          <a:prstGeom prst="leftBracket">
            <a:avLst>
              <a:gd name="adj" fmla="val 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53" name="AutoShape 13"/>
          <p:cNvSpPr>
            <a:spLocks/>
          </p:cNvSpPr>
          <p:nvPr/>
        </p:nvSpPr>
        <p:spPr bwMode="auto">
          <a:xfrm rot="-5400000">
            <a:off x="6418263" y="5562600"/>
            <a:ext cx="76200" cy="381000"/>
          </a:xfrm>
          <a:prstGeom prst="leftBracket">
            <a:avLst>
              <a:gd name="adj" fmla="val 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50238" cy="5113337"/>
          </a:xfrm>
        </p:spPr>
        <p:txBody>
          <a:bodyPr/>
          <a:lstStyle/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zh-TW" sz="2800" smtClean="0"/>
              <a:t>2) Each symbol is encoded by 2 bits</a:t>
            </a:r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57188" indent="-357188">
              <a:buClr>
                <a:srgbClr val="3333CC"/>
              </a:buClr>
            </a:pPr>
            <a:endParaRPr lang="en-US" altLang="zh-TW" sz="2800" smtClean="0"/>
          </a:p>
          <a:p>
            <a:pPr marL="357188" indent="-357188">
              <a:buClr>
                <a:srgbClr val="3333CC"/>
              </a:buClr>
            </a:pPr>
            <a:r>
              <a:rPr lang="en-US" altLang="zh-TW" sz="2800" smtClean="0"/>
              <a:t>Message A B A C C D A would be encoded by 14 bits: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268538" y="2224088"/>
            <a:ext cx="33655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u="sng">
                <a:solidFill>
                  <a:schemeClr val="hlink"/>
                </a:solidFill>
              </a:rPr>
              <a:t>symbol</a:t>
            </a:r>
            <a:r>
              <a:rPr lang="en-US" altLang="zh-TW" sz="2800"/>
              <a:t>            </a:t>
            </a:r>
            <a:r>
              <a:rPr lang="en-US" altLang="zh-TW" sz="2800" u="sng">
                <a:solidFill>
                  <a:schemeClr val="hlink"/>
                </a:solidFill>
              </a:rPr>
              <a:t>code</a:t>
            </a:r>
          </a:p>
          <a:p>
            <a:pPr eaLnBrk="1" hangingPunct="1"/>
            <a:r>
              <a:rPr lang="en-US" altLang="zh-TW" sz="2800"/>
              <a:t>   A                   00</a:t>
            </a:r>
          </a:p>
          <a:p>
            <a:pPr eaLnBrk="1" hangingPunct="1"/>
            <a:r>
              <a:rPr lang="en-US" altLang="zh-TW" sz="2800"/>
              <a:t>   B                   01</a:t>
            </a:r>
          </a:p>
          <a:p>
            <a:pPr eaLnBrk="1" hangingPunct="1"/>
            <a:r>
              <a:rPr lang="en-US" altLang="zh-TW" sz="2800"/>
              <a:t>   C                   10</a:t>
            </a:r>
          </a:p>
          <a:p>
            <a:pPr eaLnBrk="1" hangingPunct="1"/>
            <a:r>
              <a:rPr lang="en-US" altLang="zh-TW" sz="2800"/>
              <a:t>   D                   11</a:t>
            </a:r>
            <a:endParaRPr lang="en-US" altLang="zh-TW" sz="2800" u="sng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268538" y="5876925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00 01 00 10 10 11 00</a:t>
            </a:r>
          </a:p>
        </p:txBody>
      </p:sp>
      <p:sp>
        <p:nvSpPr>
          <p:cNvPr id="62470" name="AutoShape 6"/>
          <p:cNvSpPr>
            <a:spLocks/>
          </p:cNvSpPr>
          <p:nvPr/>
        </p:nvSpPr>
        <p:spPr bwMode="auto">
          <a:xfrm rot="-5459180">
            <a:off x="2466182" y="6161881"/>
            <a:ext cx="76200" cy="268287"/>
          </a:xfrm>
          <a:prstGeom prst="leftBracket">
            <a:avLst>
              <a:gd name="adj" fmla="val 2934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1" name="AutoShape 7"/>
          <p:cNvSpPr>
            <a:spLocks/>
          </p:cNvSpPr>
          <p:nvPr/>
        </p:nvSpPr>
        <p:spPr bwMode="auto">
          <a:xfrm rot="-5459180">
            <a:off x="2999582" y="6161881"/>
            <a:ext cx="76200" cy="268287"/>
          </a:xfrm>
          <a:prstGeom prst="leftBracket">
            <a:avLst>
              <a:gd name="adj" fmla="val 2934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2" name="AutoShape 8"/>
          <p:cNvSpPr>
            <a:spLocks/>
          </p:cNvSpPr>
          <p:nvPr/>
        </p:nvSpPr>
        <p:spPr bwMode="auto">
          <a:xfrm rot="-5459180">
            <a:off x="3532982" y="6161881"/>
            <a:ext cx="76200" cy="268287"/>
          </a:xfrm>
          <a:prstGeom prst="leftBracket">
            <a:avLst>
              <a:gd name="adj" fmla="val 2934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3" name="AutoShape 9"/>
          <p:cNvSpPr>
            <a:spLocks/>
          </p:cNvSpPr>
          <p:nvPr/>
        </p:nvSpPr>
        <p:spPr bwMode="auto">
          <a:xfrm rot="-5459180">
            <a:off x="4142582" y="6161881"/>
            <a:ext cx="76200" cy="268287"/>
          </a:xfrm>
          <a:prstGeom prst="leftBracket">
            <a:avLst>
              <a:gd name="adj" fmla="val 2934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 rot="-5459180">
            <a:off x="4675982" y="6161881"/>
            <a:ext cx="76200" cy="268287"/>
          </a:xfrm>
          <a:prstGeom prst="leftBracket">
            <a:avLst>
              <a:gd name="adj" fmla="val 2934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5" name="AutoShape 11"/>
          <p:cNvSpPr>
            <a:spLocks/>
          </p:cNvSpPr>
          <p:nvPr/>
        </p:nvSpPr>
        <p:spPr bwMode="auto">
          <a:xfrm rot="-5459180">
            <a:off x="5209382" y="6161881"/>
            <a:ext cx="76200" cy="268287"/>
          </a:xfrm>
          <a:prstGeom prst="leftBracket">
            <a:avLst>
              <a:gd name="adj" fmla="val 2934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 rot="-5459180">
            <a:off x="5779294" y="6161881"/>
            <a:ext cx="76200" cy="268288"/>
          </a:xfrm>
          <a:prstGeom prst="leftBracket">
            <a:avLst>
              <a:gd name="adj" fmla="val 2934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Huffman code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50237" cy="5516562"/>
          </a:xfrm>
        </p:spPr>
        <p:txBody>
          <a:bodyPr/>
          <a:lstStyle/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zh-TW" sz="2800" smtClean="0"/>
              <a:t>3) Huffman codes  (variable-length codes)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                   </a:t>
            </a:r>
            <a:r>
              <a:rPr lang="en-US" altLang="zh-TW" sz="2800" u="sng" smtClean="0">
                <a:solidFill>
                  <a:schemeClr val="hlink"/>
                </a:solidFill>
              </a:rPr>
              <a:t>symbol</a:t>
            </a:r>
            <a:r>
              <a:rPr lang="en-US" altLang="zh-TW" sz="2800" smtClean="0"/>
              <a:t>              </a:t>
            </a:r>
            <a:r>
              <a:rPr lang="en-US" altLang="zh-TW" sz="2800" u="sng" smtClean="0">
                <a:solidFill>
                  <a:schemeClr val="hlink"/>
                </a:solidFill>
              </a:rPr>
              <a:t>code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                   A                     0 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                   B                   110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                   C                    10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                   D                   111</a:t>
            </a:r>
          </a:p>
          <a:p>
            <a:pPr marL="357188" indent="-357188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57188" indent="-357188">
              <a:lnSpc>
                <a:spcPct val="80000"/>
              </a:lnSpc>
              <a:buClr>
                <a:srgbClr val="3333CC"/>
              </a:buClr>
            </a:pPr>
            <a:r>
              <a:rPr lang="en-US" altLang="zh-TW" sz="2800" smtClean="0"/>
              <a:t>Message A B A C C D A would be encoded by 13 bits:</a:t>
            </a:r>
          </a:p>
          <a:p>
            <a:pPr marL="357188" indent="-357188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0 110 0 10 10 111 0</a:t>
            </a:r>
          </a:p>
          <a:p>
            <a:pPr marL="357188" indent="-357188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</a:pPr>
            <a:endParaRPr lang="en-US" altLang="zh-TW" sz="2800" smtClean="0"/>
          </a:p>
          <a:p>
            <a:pPr marL="357188" indent="-357188">
              <a:lnSpc>
                <a:spcPct val="80000"/>
              </a:lnSpc>
              <a:buClr>
                <a:srgbClr val="3333CC"/>
              </a:buClr>
            </a:pPr>
            <a:r>
              <a:rPr lang="en-US" altLang="zh-TW" sz="2800" u="sng" smtClean="0">
                <a:solidFill>
                  <a:schemeClr val="hlink"/>
                </a:solidFill>
              </a:rPr>
              <a:t>A frequently used symbol is encoded by a short bit string</a:t>
            </a:r>
            <a:r>
              <a:rPr lang="en-US" altLang="zh-TW" sz="2800" smtClean="0"/>
              <a:t>.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Huffman code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914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Huffman tree</a:t>
            </a:r>
          </a:p>
        </p:txBody>
      </p:sp>
      <p:grpSp>
        <p:nvGrpSpPr>
          <p:cNvPr id="64516" name="Group 24"/>
          <p:cNvGrpSpPr>
            <a:grpSpLocks/>
          </p:cNvGrpSpPr>
          <p:nvPr/>
        </p:nvGrpSpPr>
        <p:grpSpPr bwMode="auto">
          <a:xfrm>
            <a:off x="900113" y="1268413"/>
            <a:ext cx="7343775" cy="5040312"/>
            <a:chOff x="567" y="799"/>
            <a:chExt cx="4626" cy="3175"/>
          </a:xfrm>
        </p:grpSpPr>
        <p:sp>
          <p:nvSpPr>
            <p:cNvPr id="64517" name="Oval 4"/>
            <p:cNvSpPr>
              <a:spLocks noChangeArrowheads="1"/>
            </p:cNvSpPr>
            <p:nvPr/>
          </p:nvSpPr>
          <p:spPr bwMode="auto">
            <a:xfrm>
              <a:off x="1630" y="799"/>
              <a:ext cx="1117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>
                  <a:latin typeface="Courier New" panose="02070309020205020404" pitchFamily="49" charset="0"/>
                </a:rPr>
                <a:t>ACBD,7</a:t>
              </a:r>
            </a:p>
          </p:txBody>
        </p:sp>
        <p:sp>
          <p:nvSpPr>
            <p:cNvPr id="64518" name="Oval 5"/>
            <p:cNvSpPr>
              <a:spLocks noChangeArrowheads="1"/>
            </p:cNvSpPr>
            <p:nvPr/>
          </p:nvSpPr>
          <p:spPr bwMode="auto">
            <a:xfrm>
              <a:off x="3545" y="3555"/>
              <a:ext cx="478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>
                  <a:latin typeface="Courier New" panose="02070309020205020404" pitchFamily="49" charset="0"/>
                </a:rPr>
                <a:t>B,1</a:t>
              </a:r>
            </a:p>
          </p:txBody>
        </p:sp>
        <p:sp>
          <p:nvSpPr>
            <p:cNvPr id="64519" name="Oval 6"/>
            <p:cNvSpPr>
              <a:spLocks noChangeArrowheads="1"/>
            </p:cNvSpPr>
            <p:nvPr/>
          </p:nvSpPr>
          <p:spPr bwMode="auto">
            <a:xfrm>
              <a:off x="3970" y="2716"/>
              <a:ext cx="638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>
                  <a:latin typeface="Courier New" panose="02070309020205020404" pitchFamily="49" charset="0"/>
                </a:rPr>
                <a:t>BD,2</a:t>
              </a:r>
            </a:p>
          </p:txBody>
        </p:sp>
        <p:sp>
          <p:nvSpPr>
            <p:cNvPr id="64520" name="Oval 7"/>
            <p:cNvSpPr>
              <a:spLocks noChangeArrowheads="1"/>
            </p:cNvSpPr>
            <p:nvPr/>
          </p:nvSpPr>
          <p:spPr bwMode="auto">
            <a:xfrm>
              <a:off x="2960" y="1698"/>
              <a:ext cx="904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>
                  <a:latin typeface="Courier New" panose="02070309020205020404" pitchFamily="49" charset="0"/>
                </a:rPr>
                <a:t>CBD,4</a:t>
              </a:r>
            </a:p>
          </p:txBody>
        </p:sp>
        <p:sp>
          <p:nvSpPr>
            <p:cNvPr id="64521" name="Oval 8"/>
            <p:cNvSpPr>
              <a:spLocks noChangeArrowheads="1"/>
            </p:cNvSpPr>
            <p:nvPr/>
          </p:nvSpPr>
          <p:spPr bwMode="auto">
            <a:xfrm>
              <a:off x="567" y="1757"/>
              <a:ext cx="904" cy="4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>
                  <a:latin typeface="Courier New" panose="02070309020205020404" pitchFamily="49" charset="0"/>
                </a:rPr>
                <a:t>A,3</a:t>
              </a:r>
            </a:p>
          </p:txBody>
        </p:sp>
        <p:sp>
          <p:nvSpPr>
            <p:cNvPr id="64522" name="Oval 9"/>
            <p:cNvSpPr>
              <a:spLocks noChangeArrowheads="1"/>
            </p:cNvSpPr>
            <p:nvPr/>
          </p:nvSpPr>
          <p:spPr bwMode="auto">
            <a:xfrm>
              <a:off x="2428" y="2716"/>
              <a:ext cx="638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>
                  <a:latin typeface="Courier New" panose="02070309020205020404" pitchFamily="49" charset="0"/>
                </a:rPr>
                <a:t>C,2</a:t>
              </a:r>
            </a:p>
          </p:txBody>
        </p:sp>
        <p:sp>
          <p:nvSpPr>
            <p:cNvPr id="64523" name="Oval 10"/>
            <p:cNvSpPr>
              <a:spLocks noChangeArrowheads="1"/>
            </p:cNvSpPr>
            <p:nvPr/>
          </p:nvSpPr>
          <p:spPr bwMode="auto">
            <a:xfrm>
              <a:off x="4714" y="3555"/>
              <a:ext cx="479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>
                  <a:latin typeface="Courier New" panose="02070309020205020404" pitchFamily="49" charset="0"/>
                </a:rPr>
                <a:t>D,1</a:t>
              </a:r>
            </a:p>
          </p:txBody>
        </p:sp>
        <p:sp>
          <p:nvSpPr>
            <p:cNvPr id="64524" name="Line 11"/>
            <p:cNvSpPr>
              <a:spLocks noChangeShapeType="1"/>
            </p:cNvSpPr>
            <p:nvPr/>
          </p:nvSpPr>
          <p:spPr bwMode="auto">
            <a:xfrm flipH="1">
              <a:off x="1099" y="1218"/>
              <a:ext cx="797" cy="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12"/>
            <p:cNvSpPr>
              <a:spLocks noChangeShapeType="1"/>
            </p:cNvSpPr>
            <p:nvPr/>
          </p:nvSpPr>
          <p:spPr bwMode="auto">
            <a:xfrm>
              <a:off x="2588" y="1158"/>
              <a:ext cx="691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13"/>
            <p:cNvSpPr>
              <a:spLocks noChangeShapeType="1"/>
            </p:cNvSpPr>
            <p:nvPr/>
          </p:nvSpPr>
          <p:spPr bwMode="auto">
            <a:xfrm flipH="1">
              <a:off x="2800" y="2117"/>
              <a:ext cx="426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14"/>
            <p:cNvSpPr>
              <a:spLocks noChangeShapeType="1"/>
            </p:cNvSpPr>
            <p:nvPr/>
          </p:nvSpPr>
          <p:spPr bwMode="auto">
            <a:xfrm>
              <a:off x="3598" y="2117"/>
              <a:ext cx="532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 flipH="1">
              <a:off x="3864" y="3135"/>
              <a:ext cx="266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6"/>
            <p:cNvSpPr>
              <a:spLocks noChangeShapeType="1"/>
            </p:cNvSpPr>
            <p:nvPr/>
          </p:nvSpPr>
          <p:spPr bwMode="auto">
            <a:xfrm>
              <a:off x="4502" y="3135"/>
              <a:ext cx="372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Text Box 17"/>
            <p:cNvSpPr txBox="1">
              <a:spLocks noChangeArrowheads="1"/>
            </p:cNvSpPr>
            <p:nvPr/>
          </p:nvSpPr>
          <p:spPr bwMode="auto">
            <a:xfrm>
              <a:off x="1205" y="1190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64531" name="Text Box 18"/>
            <p:cNvSpPr txBox="1">
              <a:spLocks noChangeArrowheads="1"/>
            </p:cNvSpPr>
            <p:nvPr/>
          </p:nvSpPr>
          <p:spPr bwMode="auto">
            <a:xfrm>
              <a:off x="3013" y="113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64532" name="Text Box 19"/>
            <p:cNvSpPr txBox="1">
              <a:spLocks noChangeArrowheads="1"/>
            </p:cNvSpPr>
            <p:nvPr/>
          </p:nvSpPr>
          <p:spPr bwMode="auto">
            <a:xfrm>
              <a:off x="2747" y="2149"/>
              <a:ext cx="23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64533" name="Text Box 20"/>
            <p:cNvSpPr txBox="1">
              <a:spLocks noChangeArrowheads="1"/>
            </p:cNvSpPr>
            <p:nvPr/>
          </p:nvSpPr>
          <p:spPr bwMode="auto">
            <a:xfrm>
              <a:off x="3970" y="2149"/>
              <a:ext cx="23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64534" name="Text Box 21"/>
            <p:cNvSpPr txBox="1">
              <a:spLocks noChangeArrowheads="1"/>
            </p:cNvSpPr>
            <p:nvPr/>
          </p:nvSpPr>
          <p:spPr bwMode="auto">
            <a:xfrm>
              <a:off x="3693" y="3135"/>
              <a:ext cx="2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64535" name="Text Box 22"/>
            <p:cNvSpPr txBox="1">
              <a:spLocks noChangeArrowheads="1"/>
            </p:cNvSpPr>
            <p:nvPr/>
          </p:nvSpPr>
          <p:spPr bwMode="auto">
            <a:xfrm>
              <a:off x="4714" y="3113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="1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914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Huffman </a:t>
            </a:r>
            <a:r>
              <a:rPr lang="en-US" altLang="zh-TW" dirty="0" smtClean="0"/>
              <a:t>tree (Example-2)</a:t>
            </a:r>
            <a:endParaRPr lang="en-US" altLang="zh-TW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03313"/>
            <a:ext cx="6629400" cy="114251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514600"/>
            <a:ext cx="6629400" cy="142943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43400"/>
            <a:ext cx="6629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914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Huffman </a:t>
            </a:r>
            <a:r>
              <a:rPr lang="en-US" altLang="zh-TW" dirty="0" smtClean="0"/>
              <a:t>tree (Example-2)</a:t>
            </a:r>
            <a:endParaRPr lang="en-US" altLang="zh-TW" dirty="0"/>
          </a:p>
        </p:txBody>
      </p:sp>
      <p:grpSp>
        <p:nvGrpSpPr>
          <p:cNvPr id="40" name="Group 39"/>
          <p:cNvGrpSpPr/>
          <p:nvPr/>
        </p:nvGrpSpPr>
        <p:grpSpPr>
          <a:xfrm>
            <a:off x="1446761" y="1271263"/>
            <a:ext cx="6554239" cy="5093583"/>
            <a:chOff x="341313" y="1271263"/>
            <a:chExt cx="6554239" cy="5093583"/>
          </a:xfrm>
        </p:grpSpPr>
        <p:sp>
          <p:nvSpPr>
            <p:cNvPr id="2" name="Oval 1"/>
            <p:cNvSpPr/>
            <p:nvPr/>
          </p:nvSpPr>
          <p:spPr>
            <a:xfrm>
              <a:off x="2438400" y="1271263"/>
              <a:ext cx="12573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</a:t>
              </a:r>
              <a:r>
                <a:rPr lang="en-US" sz="1400" dirty="0" err="1" smtClean="0"/>
                <a:t>cdef</a:t>
              </a:r>
              <a:r>
                <a:rPr lang="en-US" sz="1400" dirty="0" smtClean="0"/>
                <a:t>  90</a:t>
              </a:r>
              <a:endParaRPr lang="en-US" sz="1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143000" y="22795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  <a:r>
                <a:rPr lang="en-US" sz="1400" dirty="0" smtClean="0"/>
                <a:t>   45</a:t>
              </a:r>
              <a:endParaRPr lang="en-US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671552" y="2279561"/>
              <a:ext cx="10142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adfed55    </a:t>
              </a:r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10925" y="3505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fed30</a:t>
              </a:r>
              <a:endParaRPr lang="en-US" sz="14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143000" y="3505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cb</a:t>
              </a:r>
              <a:r>
                <a:rPr lang="en-US" sz="1400" dirty="0" smtClean="0"/>
                <a:t>  25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209752" y="4648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 16</a:t>
              </a:r>
              <a:endParaRPr lang="en-US" sz="1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94379" y="4648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fe</a:t>
              </a:r>
              <a:r>
                <a:rPr lang="en-US" sz="1400" dirty="0" smtClean="0"/>
                <a:t> 14</a:t>
              </a:r>
              <a:endParaRPr lang="en-US" sz="1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885156" y="4648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b</a:t>
              </a:r>
              <a:r>
                <a:rPr lang="en-US" sz="1100" dirty="0" smtClean="0"/>
                <a:t>  </a:t>
              </a:r>
              <a:r>
                <a:rPr lang="en-US" sz="1400" dirty="0" smtClean="0"/>
                <a:t>13</a:t>
              </a:r>
              <a:endParaRPr lang="en-US" sz="1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41313" y="4648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c 12</a:t>
              </a:r>
              <a:endParaRPr lang="en-US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968025" y="5679046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</a:t>
              </a:r>
              <a:r>
                <a:rPr lang="en-US" sz="1400" dirty="0"/>
                <a:t> </a:t>
              </a:r>
              <a:r>
                <a:rPr lang="en-US" sz="1400" dirty="0" smtClean="0"/>
                <a:t> 9</a:t>
              </a:r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95700" y="5678487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    5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0" idx="1"/>
            </p:cNvCxnSpPr>
            <p:nvPr/>
          </p:nvCxnSpPr>
          <p:spPr>
            <a:xfrm>
              <a:off x="3314152" y="1957063"/>
              <a:ext cx="505926" cy="422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5"/>
              <a:endCxn id="11" idx="1"/>
            </p:cNvCxnSpPr>
            <p:nvPr/>
          </p:nvCxnSpPr>
          <p:spPr>
            <a:xfrm>
              <a:off x="4537226" y="2864928"/>
              <a:ext cx="874132" cy="7407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3" idx="1"/>
            </p:cNvCxnSpPr>
            <p:nvPr/>
          </p:nvCxnSpPr>
          <p:spPr>
            <a:xfrm>
              <a:off x="5896292" y="4090567"/>
              <a:ext cx="413893" cy="658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5" idx="1"/>
            </p:cNvCxnSpPr>
            <p:nvPr/>
          </p:nvCxnSpPr>
          <p:spPr>
            <a:xfrm>
              <a:off x="1673546" y="4141609"/>
              <a:ext cx="312043" cy="607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7" idx="1"/>
            </p:cNvCxnSpPr>
            <p:nvPr/>
          </p:nvCxnSpPr>
          <p:spPr>
            <a:xfrm>
              <a:off x="4909541" y="5292403"/>
              <a:ext cx="158917" cy="487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2" idx="7"/>
            </p:cNvCxnSpPr>
            <p:nvPr/>
          </p:nvCxnSpPr>
          <p:spPr>
            <a:xfrm flipH="1">
              <a:off x="1728367" y="2771717"/>
              <a:ext cx="1967333" cy="833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6" idx="0"/>
            </p:cNvCxnSpPr>
            <p:nvPr/>
          </p:nvCxnSpPr>
          <p:spPr>
            <a:xfrm flipH="1">
              <a:off x="684213" y="4090567"/>
              <a:ext cx="560312" cy="557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8" idx="7"/>
            </p:cNvCxnSpPr>
            <p:nvPr/>
          </p:nvCxnSpPr>
          <p:spPr>
            <a:xfrm flipH="1">
              <a:off x="1728367" y="1822361"/>
              <a:ext cx="779845" cy="557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4" idx="7"/>
            </p:cNvCxnSpPr>
            <p:nvPr/>
          </p:nvCxnSpPr>
          <p:spPr>
            <a:xfrm flipH="1">
              <a:off x="4979746" y="4098573"/>
              <a:ext cx="462160" cy="650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18" idx="7"/>
            </p:cNvCxnSpPr>
            <p:nvPr/>
          </p:nvCxnSpPr>
          <p:spPr>
            <a:xfrm flipH="1">
              <a:off x="4281067" y="5233567"/>
              <a:ext cx="215976" cy="5453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2805676" y="1807206"/>
            <a:ext cx="418061" cy="280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3504709" y="2946642"/>
            <a:ext cx="418061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499957" y="4050668"/>
            <a:ext cx="418061" cy="280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831006" y="4121067"/>
            <a:ext cx="418061" cy="280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003975" y="5301832"/>
            <a:ext cx="418061" cy="280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6144732" y="2933556"/>
            <a:ext cx="418061" cy="280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32432" y="1856204"/>
            <a:ext cx="418061" cy="280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15633" y="4098047"/>
            <a:ext cx="418061" cy="280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7342" y="5275961"/>
            <a:ext cx="418061" cy="280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180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914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Huffman </a:t>
            </a:r>
            <a:r>
              <a:rPr lang="en-US" altLang="zh-TW" dirty="0" smtClean="0"/>
              <a:t>tree (Example-3)</a:t>
            </a:r>
            <a:endParaRPr lang="en-US" altLang="zh-TW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32290"/>
            <a:ext cx="7696200" cy="47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914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Huffman </a:t>
            </a:r>
            <a:r>
              <a:rPr lang="en-US" altLang="zh-TW" dirty="0" smtClean="0"/>
              <a:t>tree (Example-3)</a:t>
            </a:r>
            <a:endParaRPr lang="en-US" altLang="zh-TW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03313"/>
            <a:ext cx="5638800" cy="46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914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Huffman </a:t>
            </a:r>
            <a:r>
              <a:rPr lang="en-US" altLang="zh-TW" dirty="0" smtClean="0"/>
              <a:t>tree (Example-4)</a:t>
            </a:r>
            <a:endParaRPr lang="en-US" altLang="zh-TW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07237"/>
            <a:ext cx="2028863" cy="132656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14" y="2043650"/>
            <a:ext cx="2330027" cy="16961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84078" y="2126573"/>
            <a:ext cx="418061" cy="280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(I)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558036" y="2126573"/>
            <a:ext cx="576736" cy="262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(II)</a:t>
            </a:r>
            <a:endParaRPr lang="en-US" sz="1600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4" t="7147" b="2587"/>
          <a:stretch/>
        </p:blipFill>
        <p:spPr>
          <a:xfrm>
            <a:off x="3896116" y="3903623"/>
            <a:ext cx="5230162" cy="26454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58036" y="3903623"/>
            <a:ext cx="576736" cy="262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(III)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80227" y="1103313"/>
            <a:ext cx="8833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Lets say you have a set of numbers and their frequency of use and want to create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huffman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encoding for them:</a:t>
            </a:r>
            <a:endParaRPr lang="en-US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5" y="1957800"/>
            <a:ext cx="3089739" cy="25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08962" cy="914400"/>
          </a:xfrm>
        </p:spPr>
        <p:txBody>
          <a:bodyPr/>
          <a:lstStyle/>
          <a:p>
            <a:pPr>
              <a:defRPr/>
            </a:pPr>
            <a:r>
              <a:rPr lang="en-US" altLang="zh-TW" sz="4000" dirty="0"/>
              <a:t>Huffman tree (</a:t>
            </a:r>
            <a:r>
              <a:rPr lang="en-US" altLang="zh-TW" sz="4000" dirty="0" smtClean="0"/>
              <a:t>Example-5)</a:t>
            </a:r>
            <a:endParaRPr lang="en-US" altLang="zh-TW" sz="4000" dirty="0">
              <a:solidFill>
                <a:srgbClr val="000099"/>
              </a:solidFill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187450" y="1273175"/>
            <a:ext cx="414655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 E  I  A  D  C  G  B  F  H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25 15 15 12  7  6  6  4  1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25 15 15 12  7  6  6  5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25 15 15 12 11  7  6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25 15 15 13 12 11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25 23 15 15 13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28 25 23 15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38 28 25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53 38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</a:rPr>
              <a:t>91</a:t>
            </a: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>
            <a:off x="5486400" y="14255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400800" y="1152525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symbol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5486400" y="18065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384925" y="1533525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frequency</a:t>
            </a:r>
          </a:p>
        </p:txBody>
      </p:sp>
      <p:sp>
        <p:nvSpPr>
          <p:cNvPr id="65545" name="AutoShape 9"/>
          <p:cNvSpPr>
            <a:spLocks/>
          </p:cNvSpPr>
          <p:nvPr/>
        </p:nvSpPr>
        <p:spPr bwMode="auto">
          <a:xfrm rot="-5400000">
            <a:off x="4838700" y="1692275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4800600" y="23399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5547" name="AutoShape 11"/>
          <p:cNvCxnSpPr>
            <a:cxnSpLocks noChangeShapeType="1"/>
            <a:stCxn id="65545" idx="1"/>
            <a:endCxn id="65546" idx="0"/>
          </p:cNvCxnSpPr>
          <p:nvPr/>
        </p:nvCxnSpPr>
        <p:spPr bwMode="auto">
          <a:xfrm>
            <a:off x="4913313" y="2033588"/>
            <a:ext cx="115887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8" name="AutoShape 12"/>
          <p:cNvSpPr>
            <a:spLocks/>
          </p:cNvSpPr>
          <p:nvPr/>
        </p:nvSpPr>
        <p:spPr bwMode="auto">
          <a:xfrm rot="-5400000">
            <a:off x="4381500" y="2301875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49" name="AutoShape 13"/>
          <p:cNvSpPr>
            <a:spLocks/>
          </p:cNvSpPr>
          <p:nvPr/>
        </p:nvSpPr>
        <p:spPr bwMode="auto">
          <a:xfrm rot="-5400000">
            <a:off x="3924300" y="2911475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50" name="AutoShape 14"/>
          <p:cNvSpPr>
            <a:spLocks/>
          </p:cNvSpPr>
          <p:nvPr/>
        </p:nvSpPr>
        <p:spPr bwMode="auto">
          <a:xfrm rot="-5400000">
            <a:off x="3467100" y="3521075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51" name="AutoShape 15"/>
          <p:cNvSpPr>
            <a:spLocks/>
          </p:cNvSpPr>
          <p:nvPr/>
        </p:nvSpPr>
        <p:spPr bwMode="auto">
          <a:xfrm rot="-5400000">
            <a:off x="2933700" y="4130675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52" name="AutoShape 16"/>
          <p:cNvSpPr>
            <a:spLocks/>
          </p:cNvSpPr>
          <p:nvPr/>
        </p:nvSpPr>
        <p:spPr bwMode="auto">
          <a:xfrm rot="-5400000">
            <a:off x="2476500" y="4740275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53" name="AutoShape 17"/>
          <p:cNvSpPr>
            <a:spLocks/>
          </p:cNvSpPr>
          <p:nvPr/>
        </p:nvSpPr>
        <p:spPr bwMode="auto">
          <a:xfrm rot="-5400000">
            <a:off x="2095500" y="5349875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54" name="AutoShape 18"/>
          <p:cNvSpPr>
            <a:spLocks/>
          </p:cNvSpPr>
          <p:nvPr/>
        </p:nvSpPr>
        <p:spPr bwMode="auto">
          <a:xfrm rot="-5400000">
            <a:off x="1562100" y="5959475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1447800" y="5768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5556" name="AutoShape 20"/>
          <p:cNvCxnSpPr>
            <a:cxnSpLocks noChangeShapeType="1"/>
            <a:stCxn id="65553" idx="1"/>
            <a:endCxn id="65555" idx="0"/>
          </p:cNvCxnSpPr>
          <p:nvPr/>
        </p:nvCxnSpPr>
        <p:spPr bwMode="auto">
          <a:xfrm flipH="1">
            <a:off x="1447800" y="5691188"/>
            <a:ext cx="722313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1447800" y="51593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1447800" y="45497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1905000" y="39401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2819400" y="3330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276600" y="272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5562" name="AutoShape 26"/>
          <p:cNvCxnSpPr>
            <a:cxnSpLocks noChangeShapeType="1"/>
            <a:stCxn id="65548" idx="1"/>
            <a:endCxn id="65561" idx="0"/>
          </p:cNvCxnSpPr>
          <p:nvPr/>
        </p:nvCxnSpPr>
        <p:spPr bwMode="auto">
          <a:xfrm flipH="1">
            <a:off x="3276600" y="2643188"/>
            <a:ext cx="1179513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3" name="AutoShape 27"/>
          <p:cNvCxnSpPr>
            <a:cxnSpLocks noChangeShapeType="1"/>
            <a:stCxn id="65549" idx="1"/>
            <a:endCxn id="65560" idx="0"/>
          </p:cNvCxnSpPr>
          <p:nvPr/>
        </p:nvCxnSpPr>
        <p:spPr bwMode="auto">
          <a:xfrm flipH="1">
            <a:off x="2819400" y="3252788"/>
            <a:ext cx="1179513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4" name="AutoShape 28"/>
          <p:cNvCxnSpPr>
            <a:cxnSpLocks noChangeShapeType="1"/>
            <a:stCxn id="65550" idx="1"/>
            <a:endCxn id="65559" idx="0"/>
          </p:cNvCxnSpPr>
          <p:nvPr/>
        </p:nvCxnSpPr>
        <p:spPr bwMode="auto">
          <a:xfrm flipH="1">
            <a:off x="1905000" y="3862388"/>
            <a:ext cx="1636713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5" name="AutoShape 29"/>
          <p:cNvCxnSpPr>
            <a:cxnSpLocks noChangeShapeType="1"/>
            <a:stCxn id="65551" idx="1"/>
            <a:endCxn id="65558" idx="0"/>
          </p:cNvCxnSpPr>
          <p:nvPr/>
        </p:nvCxnSpPr>
        <p:spPr bwMode="auto">
          <a:xfrm flipH="1">
            <a:off x="1447800" y="4471988"/>
            <a:ext cx="1560513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6" name="AutoShape 30"/>
          <p:cNvCxnSpPr>
            <a:cxnSpLocks noChangeShapeType="1"/>
            <a:stCxn id="65552" idx="1"/>
            <a:endCxn id="65557" idx="0"/>
          </p:cNvCxnSpPr>
          <p:nvPr/>
        </p:nvCxnSpPr>
        <p:spPr bwMode="auto">
          <a:xfrm flipH="1">
            <a:off x="1447800" y="5081588"/>
            <a:ext cx="1103313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3810000" y="24923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8" name="Line 32"/>
          <p:cNvSpPr>
            <a:spLocks noChangeShapeType="1"/>
          </p:cNvSpPr>
          <p:nvPr/>
        </p:nvSpPr>
        <p:spPr bwMode="auto">
          <a:xfrm>
            <a:off x="3429000" y="24923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>
            <a:off x="3276600" y="31019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2895600" y="31019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>
            <a:off x="2895600" y="37115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>
            <a:off x="2514600" y="37115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>
            <a:off x="2057400" y="37115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2362200" y="43211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1905000" y="43211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1524000" y="43211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>
            <a:off x="1981200" y="49307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>
            <a:off x="1447800" y="49307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>
            <a:off x="1524000" y="55403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81438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/>
              <a:t>left descendant of B: D</a:t>
            </a:r>
          </a:p>
          <a:p>
            <a:pPr algn="l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/>
              <a:t>right descendant of B: E, G</a:t>
            </a:r>
          </a:p>
          <a:p>
            <a:pPr algn="l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u="sng">
                <a:solidFill>
                  <a:schemeClr val="hlink"/>
                </a:solidFill>
              </a:rPr>
              <a:t>brother</a:t>
            </a:r>
            <a:r>
              <a:rPr lang="en-US" altLang="zh-TW" sz="2800"/>
              <a:t>: B and C are brothers</a:t>
            </a:r>
          </a:p>
          <a:p>
            <a:pPr algn="l" eaLnBrk="1" hangingPunct="1"/>
            <a:r>
              <a:rPr lang="en-US" altLang="zh-TW" sz="2800"/>
              <a:t>            D and E are brothers</a:t>
            </a:r>
          </a:p>
          <a:p>
            <a:pPr algn="l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u="sng">
                <a:solidFill>
                  <a:schemeClr val="hlink"/>
                </a:solidFill>
              </a:rPr>
              <a:t>leaf</a:t>
            </a:r>
            <a:r>
              <a:rPr lang="en-US" altLang="zh-TW" sz="2800"/>
              <a:t>: a node that has no sons   e.g. D, G, H, I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827088" y="37163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left </a:t>
            </a:r>
            <a:r>
              <a:rPr lang="en-US" altLang="zh-TW" sz="2800" u="sng">
                <a:solidFill>
                  <a:schemeClr val="hlink"/>
                </a:solidFill>
              </a:rPr>
              <a:t>subtree</a:t>
            </a:r>
            <a:r>
              <a:rPr lang="en-US" altLang="zh-TW" sz="2800"/>
              <a:t> of A: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859338" y="3644900"/>
            <a:ext cx="3062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/>
              <a:t>right subtree of A:</a:t>
            </a:r>
          </a:p>
        </p:txBody>
      </p:sp>
      <p:sp>
        <p:nvSpPr>
          <p:cNvPr id="14342" name="Oval 7"/>
          <p:cNvSpPr>
            <a:spLocks noChangeArrowheads="1"/>
          </p:cNvSpPr>
          <p:nvPr/>
        </p:nvSpPr>
        <p:spPr bwMode="auto">
          <a:xfrm>
            <a:off x="2058988" y="42465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2287588" y="58467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1449388" y="50085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2668588" y="50085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6326188" y="58467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7316788" y="58467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348" name="Oval 13"/>
          <p:cNvSpPr>
            <a:spLocks noChangeArrowheads="1"/>
          </p:cNvSpPr>
          <p:nvPr/>
        </p:nvSpPr>
        <p:spPr bwMode="auto">
          <a:xfrm>
            <a:off x="6402388" y="42465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6859588" y="50085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 flipH="1">
            <a:off x="1830388" y="47799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2516188" y="470376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 flipH="1">
            <a:off x="2592388" y="554196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>
            <a:off x="6859588" y="470376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>
            <a:off x="6707188" y="55419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>
            <a:off x="7240588" y="554196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1" name="Rectangle 21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93037" cy="9144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An example of binary tree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3" name="Group 42"/>
          <p:cNvGrpSpPr>
            <a:grpSpLocks/>
          </p:cNvGrpSpPr>
          <p:nvPr/>
        </p:nvGrpSpPr>
        <p:grpSpPr bwMode="auto">
          <a:xfrm>
            <a:off x="107950" y="620713"/>
            <a:ext cx="8928100" cy="4464050"/>
            <a:chOff x="384" y="270"/>
            <a:chExt cx="4944" cy="2832"/>
          </a:xfrm>
        </p:grpSpPr>
        <p:sp>
          <p:nvSpPr>
            <p:cNvPr id="66569" name="Oval 4"/>
            <p:cNvSpPr>
              <a:spLocks noChangeArrowheads="1"/>
            </p:cNvSpPr>
            <p:nvPr/>
          </p:nvSpPr>
          <p:spPr bwMode="auto">
            <a:xfrm>
              <a:off x="1776" y="270"/>
              <a:ext cx="14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IHFBDEGCA,91</a:t>
              </a:r>
            </a:p>
          </p:txBody>
        </p:sp>
        <p:sp>
          <p:nvSpPr>
            <p:cNvPr id="66570" name="Oval 5"/>
            <p:cNvSpPr>
              <a:spLocks noChangeArrowheads="1"/>
            </p:cNvSpPr>
            <p:nvPr/>
          </p:nvSpPr>
          <p:spPr bwMode="auto">
            <a:xfrm>
              <a:off x="864" y="750"/>
              <a:ext cx="105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IHFBD, 38</a:t>
              </a:r>
            </a:p>
          </p:txBody>
        </p:sp>
        <p:sp>
          <p:nvSpPr>
            <p:cNvPr id="66571" name="Oval 6"/>
            <p:cNvSpPr>
              <a:spLocks noChangeArrowheads="1"/>
            </p:cNvSpPr>
            <p:nvPr/>
          </p:nvSpPr>
          <p:spPr bwMode="auto">
            <a:xfrm>
              <a:off x="3168" y="750"/>
              <a:ext cx="81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EGCA, 53</a:t>
              </a:r>
            </a:p>
          </p:txBody>
        </p:sp>
        <p:sp>
          <p:nvSpPr>
            <p:cNvPr id="66572" name="Oval 7"/>
            <p:cNvSpPr>
              <a:spLocks noChangeArrowheads="1"/>
            </p:cNvSpPr>
            <p:nvPr/>
          </p:nvSpPr>
          <p:spPr bwMode="auto">
            <a:xfrm>
              <a:off x="1680" y="2334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B, 6</a:t>
              </a:r>
            </a:p>
          </p:txBody>
        </p:sp>
        <p:sp>
          <p:nvSpPr>
            <p:cNvPr id="66573" name="Oval 8"/>
            <p:cNvSpPr>
              <a:spLocks noChangeArrowheads="1"/>
            </p:cNvSpPr>
            <p:nvPr/>
          </p:nvSpPr>
          <p:spPr bwMode="auto">
            <a:xfrm>
              <a:off x="816" y="2334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HF, 5</a:t>
              </a:r>
            </a:p>
          </p:txBody>
        </p:sp>
        <p:sp>
          <p:nvSpPr>
            <p:cNvPr id="66574" name="Oval 9"/>
            <p:cNvSpPr>
              <a:spLocks noChangeArrowheads="1"/>
            </p:cNvSpPr>
            <p:nvPr/>
          </p:nvSpPr>
          <p:spPr bwMode="auto">
            <a:xfrm>
              <a:off x="2160" y="1806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D, 12</a:t>
              </a:r>
            </a:p>
          </p:txBody>
        </p:sp>
        <p:sp>
          <p:nvSpPr>
            <p:cNvPr id="66575" name="Oval 10"/>
            <p:cNvSpPr>
              <a:spLocks noChangeArrowheads="1"/>
            </p:cNvSpPr>
            <p:nvPr/>
          </p:nvSpPr>
          <p:spPr bwMode="auto">
            <a:xfrm>
              <a:off x="1104" y="1806"/>
              <a:ext cx="72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HFB, 11</a:t>
              </a:r>
            </a:p>
          </p:txBody>
        </p:sp>
        <p:sp>
          <p:nvSpPr>
            <p:cNvPr id="66576" name="Oval 11"/>
            <p:cNvSpPr>
              <a:spLocks noChangeArrowheads="1"/>
            </p:cNvSpPr>
            <p:nvPr/>
          </p:nvSpPr>
          <p:spPr bwMode="auto">
            <a:xfrm>
              <a:off x="1440" y="1278"/>
              <a:ext cx="81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HFBD, 23</a:t>
              </a:r>
            </a:p>
          </p:txBody>
        </p:sp>
        <p:sp>
          <p:nvSpPr>
            <p:cNvPr id="66577" name="Oval 12"/>
            <p:cNvSpPr>
              <a:spLocks noChangeArrowheads="1"/>
            </p:cNvSpPr>
            <p:nvPr/>
          </p:nvSpPr>
          <p:spPr bwMode="auto">
            <a:xfrm>
              <a:off x="384" y="1278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I, 15</a:t>
              </a:r>
            </a:p>
          </p:txBody>
        </p:sp>
        <p:sp>
          <p:nvSpPr>
            <p:cNvPr id="66578" name="Oval 13"/>
            <p:cNvSpPr>
              <a:spLocks noChangeArrowheads="1"/>
            </p:cNvSpPr>
            <p:nvPr/>
          </p:nvSpPr>
          <p:spPr bwMode="auto">
            <a:xfrm>
              <a:off x="1248" y="2814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F, 4</a:t>
              </a:r>
            </a:p>
          </p:txBody>
        </p:sp>
        <p:sp>
          <p:nvSpPr>
            <p:cNvPr id="66579" name="Oval 14"/>
            <p:cNvSpPr>
              <a:spLocks noChangeArrowheads="1"/>
            </p:cNvSpPr>
            <p:nvPr/>
          </p:nvSpPr>
          <p:spPr bwMode="auto">
            <a:xfrm>
              <a:off x="528" y="2814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H, 1</a:t>
              </a:r>
            </a:p>
          </p:txBody>
        </p:sp>
        <p:sp>
          <p:nvSpPr>
            <p:cNvPr id="66580" name="Oval 15"/>
            <p:cNvSpPr>
              <a:spLocks noChangeArrowheads="1"/>
            </p:cNvSpPr>
            <p:nvPr/>
          </p:nvSpPr>
          <p:spPr bwMode="auto">
            <a:xfrm>
              <a:off x="2688" y="1278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E, 25</a:t>
              </a:r>
            </a:p>
          </p:txBody>
        </p:sp>
        <p:sp>
          <p:nvSpPr>
            <p:cNvPr id="66581" name="Oval 16"/>
            <p:cNvSpPr>
              <a:spLocks noChangeArrowheads="1"/>
            </p:cNvSpPr>
            <p:nvPr/>
          </p:nvSpPr>
          <p:spPr bwMode="auto">
            <a:xfrm>
              <a:off x="4080" y="1278"/>
              <a:ext cx="81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GCA, 28</a:t>
              </a:r>
            </a:p>
          </p:txBody>
        </p:sp>
        <p:sp>
          <p:nvSpPr>
            <p:cNvPr id="66582" name="Oval 17"/>
            <p:cNvSpPr>
              <a:spLocks noChangeArrowheads="1"/>
            </p:cNvSpPr>
            <p:nvPr/>
          </p:nvSpPr>
          <p:spPr bwMode="auto">
            <a:xfrm>
              <a:off x="3312" y="2334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G, 6</a:t>
              </a:r>
            </a:p>
          </p:txBody>
        </p:sp>
        <p:sp>
          <p:nvSpPr>
            <p:cNvPr id="66583" name="Oval 18"/>
            <p:cNvSpPr>
              <a:spLocks noChangeArrowheads="1"/>
            </p:cNvSpPr>
            <p:nvPr/>
          </p:nvSpPr>
          <p:spPr bwMode="auto">
            <a:xfrm>
              <a:off x="4800" y="180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A, 15</a:t>
              </a:r>
            </a:p>
          </p:txBody>
        </p:sp>
        <p:sp>
          <p:nvSpPr>
            <p:cNvPr id="66584" name="Oval 19"/>
            <p:cNvSpPr>
              <a:spLocks noChangeArrowheads="1"/>
            </p:cNvSpPr>
            <p:nvPr/>
          </p:nvSpPr>
          <p:spPr bwMode="auto">
            <a:xfrm>
              <a:off x="3648" y="1806"/>
              <a:ext cx="67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GC, 13</a:t>
              </a:r>
            </a:p>
          </p:txBody>
        </p:sp>
        <p:sp>
          <p:nvSpPr>
            <p:cNvPr id="66585" name="Oval 20"/>
            <p:cNvSpPr>
              <a:spLocks noChangeArrowheads="1"/>
            </p:cNvSpPr>
            <p:nvPr/>
          </p:nvSpPr>
          <p:spPr bwMode="auto">
            <a:xfrm>
              <a:off x="4272" y="2334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Courier New" panose="02070309020205020404" pitchFamily="49" charset="0"/>
                </a:rPr>
                <a:t>C, 7</a:t>
              </a:r>
            </a:p>
          </p:txBody>
        </p:sp>
        <p:sp>
          <p:nvSpPr>
            <p:cNvPr id="66586" name="Line 21"/>
            <p:cNvSpPr>
              <a:spLocks noChangeShapeType="1"/>
            </p:cNvSpPr>
            <p:nvPr/>
          </p:nvSpPr>
          <p:spPr bwMode="auto">
            <a:xfrm flipH="1">
              <a:off x="1584" y="558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Line 22"/>
            <p:cNvSpPr>
              <a:spLocks noChangeShapeType="1"/>
            </p:cNvSpPr>
            <p:nvPr/>
          </p:nvSpPr>
          <p:spPr bwMode="auto">
            <a:xfrm flipH="1">
              <a:off x="768" y="103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Line 23"/>
            <p:cNvSpPr>
              <a:spLocks noChangeShapeType="1"/>
            </p:cNvSpPr>
            <p:nvPr/>
          </p:nvSpPr>
          <p:spPr bwMode="auto">
            <a:xfrm>
              <a:off x="1632" y="103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Line 24"/>
            <p:cNvSpPr>
              <a:spLocks noChangeShapeType="1"/>
            </p:cNvSpPr>
            <p:nvPr/>
          </p:nvSpPr>
          <p:spPr bwMode="auto">
            <a:xfrm flipH="1">
              <a:off x="1440" y="156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0" name="Line 25"/>
            <p:cNvSpPr>
              <a:spLocks noChangeShapeType="1"/>
            </p:cNvSpPr>
            <p:nvPr/>
          </p:nvSpPr>
          <p:spPr bwMode="auto">
            <a:xfrm>
              <a:off x="2064" y="156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1" name="Line 26"/>
            <p:cNvSpPr>
              <a:spLocks noChangeShapeType="1"/>
            </p:cNvSpPr>
            <p:nvPr/>
          </p:nvSpPr>
          <p:spPr bwMode="auto">
            <a:xfrm flipH="1">
              <a:off x="1152" y="209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2" name="Line 27"/>
            <p:cNvSpPr>
              <a:spLocks noChangeShapeType="1"/>
            </p:cNvSpPr>
            <p:nvPr/>
          </p:nvSpPr>
          <p:spPr bwMode="auto">
            <a:xfrm>
              <a:off x="1584" y="209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Line 28"/>
            <p:cNvSpPr>
              <a:spLocks noChangeShapeType="1"/>
            </p:cNvSpPr>
            <p:nvPr/>
          </p:nvSpPr>
          <p:spPr bwMode="auto">
            <a:xfrm flipH="1">
              <a:off x="816" y="262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Line 29"/>
            <p:cNvSpPr>
              <a:spLocks noChangeShapeType="1"/>
            </p:cNvSpPr>
            <p:nvPr/>
          </p:nvSpPr>
          <p:spPr bwMode="auto">
            <a:xfrm>
              <a:off x="1296" y="262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5" name="Line 30"/>
            <p:cNvSpPr>
              <a:spLocks noChangeShapeType="1"/>
            </p:cNvSpPr>
            <p:nvPr/>
          </p:nvSpPr>
          <p:spPr bwMode="auto">
            <a:xfrm flipH="1">
              <a:off x="3024" y="103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6" name="Line 31"/>
            <p:cNvSpPr>
              <a:spLocks noChangeShapeType="1"/>
            </p:cNvSpPr>
            <p:nvPr/>
          </p:nvSpPr>
          <p:spPr bwMode="auto">
            <a:xfrm>
              <a:off x="2832" y="558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7" name="Line 32"/>
            <p:cNvSpPr>
              <a:spLocks noChangeShapeType="1"/>
            </p:cNvSpPr>
            <p:nvPr/>
          </p:nvSpPr>
          <p:spPr bwMode="auto">
            <a:xfrm>
              <a:off x="3792" y="1038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8" name="Line 33"/>
            <p:cNvSpPr>
              <a:spLocks noChangeShapeType="1"/>
            </p:cNvSpPr>
            <p:nvPr/>
          </p:nvSpPr>
          <p:spPr bwMode="auto">
            <a:xfrm flipH="1">
              <a:off x="3984" y="156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9" name="Line 34"/>
            <p:cNvSpPr>
              <a:spLocks noChangeShapeType="1"/>
            </p:cNvSpPr>
            <p:nvPr/>
          </p:nvSpPr>
          <p:spPr bwMode="auto">
            <a:xfrm flipH="1">
              <a:off x="3600" y="209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0" name="Line 35"/>
            <p:cNvSpPr>
              <a:spLocks noChangeShapeType="1"/>
            </p:cNvSpPr>
            <p:nvPr/>
          </p:nvSpPr>
          <p:spPr bwMode="auto">
            <a:xfrm>
              <a:off x="4128" y="209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1" name="Line 36"/>
            <p:cNvSpPr>
              <a:spLocks noChangeShapeType="1"/>
            </p:cNvSpPr>
            <p:nvPr/>
          </p:nvSpPr>
          <p:spPr bwMode="auto">
            <a:xfrm>
              <a:off x="4656" y="156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4" name="Text Box 37"/>
          <p:cNvSpPr txBox="1">
            <a:spLocks noChangeArrowheads="1"/>
          </p:cNvSpPr>
          <p:nvPr/>
        </p:nvSpPr>
        <p:spPr bwMode="auto">
          <a:xfrm>
            <a:off x="179388" y="5229225"/>
            <a:ext cx="878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Sym   Freq   Code   Sym   Freq   Code  Sym   Freq  Code</a:t>
            </a:r>
          </a:p>
        </p:txBody>
      </p:sp>
      <p:sp>
        <p:nvSpPr>
          <p:cNvPr id="66565" name="Text Box 38"/>
          <p:cNvSpPr txBox="1">
            <a:spLocks noChangeArrowheads="1"/>
          </p:cNvSpPr>
          <p:nvPr/>
        </p:nvSpPr>
        <p:spPr bwMode="auto">
          <a:xfrm>
            <a:off x="250825" y="5702300"/>
            <a:ext cx="8566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000"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</a:rPr>
              <a:t>A     15    111     D     12     011   G      6   1100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 B      6   0101     E     25      10   H      1  01000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 C      7   1101     F      4   01001   I     15     00</a:t>
            </a:r>
          </a:p>
        </p:txBody>
      </p:sp>
      <p:sp>
        <p:nvSpPr>
          <p:cNvPr id="66566" name="Line 39"/>
          <p:cNvSpPr>
            <a:spLocks noChangeShapeType="1"/>
          </p:cNvSpPr>
          <p:nvPr/>
        </p:nvSpPr>
        <p:spPr bwMode="auto">
          <a:xfrm>
            <a:off x="376238" y="56515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40"/>
          <p:cNvSpPr>
            <a:spLocks noChangeShapeType="1"/>
          </p:cNvSpPr>
          <p:nvPr/>
        </p:nvSpPr>
        <p:spPr bwMode="auto">
          <a:xfrm>
            <a:off x="3130550" y="53419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41"/>
          <p:cNvSpPr>
            <a:spLocks noChangeShapeType="1"/>
          </p:cNvSpPr>
          <p:nvPr/>
        </p:nvSpPr>
        <p:spPr bwMode="auto">
          <a:xfrm>
            <a:off x="6083300" y="53419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result of Huffman coding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84313"/>
            <a:ext cx="8250237" cy="5113337"/>
          </a:xfrm>
        </p:spPr>
        <p:txBody>
          <a:bodyPr/>
          <a:lstStyle/>
          <a:p>
            <a:pPr marL="357188" indent="-357188">
              <a:spcBef>
                <a:spcPct val="0"/>
              </a:spcBef>
              <a:buClr>
                <a:srgbClr val="0000CC"/>
              </a:buClr>
            </a:pPr>
            <a:endParaRPr lang="en-US" altLang="zh-TW" sz="280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</a:pPr>
            <a:endParaRPr lang="en-US" altLang="zh-TW" sz="2800" smtClean="0"/>
          </a:p>
          <a:p>
            <a:pPr marL="357188" indent="-357188">
              <a:spcBef>
                <a:spcPct val="0"/>
              </a:spcBef>
              <a:buClr>
                <a:srgbClr val="0000CC"/>
              </a:buClr>
            </a:pPr>
            <a:endParaRPr lang="en-US" altLang="zh-TW" sz="1000" smtClean="0"/>
          </a:p>
          <a:p>
            <a:pPr marL="357188" indent="-357188">
              <a:buClr>
                <a:srgbClr val="3333CC"/>
              </a:buClr>
            </a:pPr>
            <a:r>
              <a:rPr lang="en-US" altLang="zh-TW" sz="2800" smtClean="0"/>
              <a:t>A Huffman tree is a </a:t>
            </a:r>
            <a:r>
              <a:rPr lang="en-US" altLang="zh-TW" sz="2800" u="sng" smtClean="0">
                <a:solidFill>
                  <a:schemeClr val="hlink"/>
                </a:solidFill>
              </a:rPr>
              <a:t>strictly binary tree</a:t>
            </a:r>
            <a:r>
              <a:rPr lang="en-US" altLang="zh-TW" sz="2800" smtClean="0"/>
              <a:t>. The Huffman algorithm is an </a:t>
            </a:r>
            <a:r>
              <a:rPr lang="en-US" altLang="zh-TW" sz="2800" u="sng" smtClean="0">
                <a:solidFill>
                  <a:schemeClr val="hlink"/>
                </a:solidFill>
              </a:rPr>
              <a:t>optimal</a:t>
            </a:r>
            <a:r>
              <a:rPr lang="en-US" altLang="zh-TW" sz="2800" smtClean="0"/>
              <a:t> encoding scheme.</a:t>
            </a:r>
          </a:p>
          <a:p>
            <a:pPr marL="357188" indent="-357188">
              <a:spcBef>
                <a:spcPct val="0"/>
              </a:spcBef>
              <a:buClr>
                <a:srgbClr val="0000CC"/>
              </a:buClr>
            </a:pPr>
            <a:endParaRPr lang="en-US" altLang="zh-TW" sz="2800" smtClean="0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1116013" y="1595438"/>
            <a:ext cx="7085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/>
              <a:t>111 01000 10 111 011        	       A H E A D</a:t>
            </a: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4926013" y="18335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 flipH="1">
            <a:off x="4926013" y="198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5003800" y="1858963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/>
              <a:t>encode</a:t>
            </a:r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5003800" y="1443038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/>
              <a:t>decode</a:t>
            </a:r>
          </a:p>
        </p:txBody>
      </p:sp>
      <p:sp>
        <p:nvSpPr>
          <p:cNvPr id="67594" name="Freeform 9"/>
          <p:cNvSpPr>
            <a:spLocks/>
          </p:cNvSpPr>
          <p:nvPr/>
        </p:nvSpPr>
        <p:spPr bwMode="auto">
          <a:xfrm>
            <a:off x="1990725" y="2066925"/>
            <a:ext cx="793750" cy="76200"/>
          </a:xfrm>
          <a:custGeom>
            <a:avLst/>
            <a:gdLst>
              <a:gd name="T0" fmla="*/ 0 w 500"/>
              <a:gd name="T1" fmla="*/ 0 h 48"/>
              <a:gd name="T2" fmla="*/ 2147483647 w 500"/>
              <a:gd name="T3" fmla="*/ 2147483647 h 48"/>
              <a:gd name="T4" fmla="*/ 2147483647 w 500"/>
              <a:gd name="T5" fmla="*/ 2147483647 h 48"/>
              <a:gd name="T6" fmla="*/ 2147483647 w 500"/>
              <a:gd name="T7" fmla="*/ 2147483647 h 48"/>
              <a:gd name="T8" fmla="*/ 2147483647 w 500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0"/>
              <a:gd name="T16" fmla="*/ 0 h 48"/>
              <a:gd name="T17" fmla="*/ 500 w 50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0" h="48">
                <a:moveTo>
                  <a:pt x="0" y="0"/>
                </a:moveTo>
                <a:cubicBezTo>
                  <a:pt x="71" y="48"/>
                  <a:pt x="113" y="32"/>
                  <a:pt x="217" y="38"/>
                </a:cubicBezTo>
                <a:cubicBezTo>
                  <a:pt x="280" y="35"/>
                  <a:pt x="343" y="33"/>
                  <a:pt x="406" y="28"/>
                </a:cubicBezTo>
                <a:cubicBezTo>
                  <a:pt x="428" y="26"/>
                  <a:pt x="451" y="25"/>
                  <a:pt x="472" y="19"/>
                </a:cubicBezTo>
                <a:cubicBezTo>
                  <a:pt x="483" y="16"/>
                  <a:pt x="500" y="0"/>
                  <a:pt x="5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Freeform 10"/>
          <p:cNvSpPr>
            <a:spLocks/>
          </p:cNvSpPr>
          <p:nvPr/>
        </p:nvSpPr>
        <p:spPr bwMode="auto">
          <a:xfrm>
            <a:off x="4211638" y="2060575"/>
            <a:ext cx="504825" cy="119063"/>
          </a:xfrm>
          <a:custGeom>
            <a:avLst/>
            <a:gdLst>
              <a:gd name="T0" fmla="*/ 0 w 236"/>
              <a:gd name="T1" fmla="*/ 2147483647 h 80"/>
              <a:gd name="T2" fmla="*/ 2147483647 w 236"/>
              <a:gd name="T3" fmla="*/ 0 h 80"/>
              <a:gd name="T4" fmla="*/ 0 60000 65536"/>
              <a:gd name="T5" fmla="*/ 0 60000 65536"/>
              <a:gd name="T6" fmla="*/ 0 w 236"/>
              <a:gd name="T7" fmla="*/ 0 h 80"/>
              <a:gd name="T8" fmla="*/ 236 w 236"/>
              <a:gd name="T9" fmla="*/ 80 h 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80">
                <a:moveTo>
                  <a:pt x="0" y="28"/>
                </a:moveTo>
                <a:cubicBezTo>
                  <a:pt x="75" y="46"/>
                  <a:pt x="198" y="80"/>
                  <a:pt x="2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Freeform 11"/>
          <p:cNvSpPr>
            <a:spLocks/>
          </p:cNvSpPr>
          <p:nvPr/>
        </p:nvSpPr>
        <p:spPr bwMode="auto">
          <a:xfrm>
            <a:off x="3563938" y="2060575"/>
            <a:ext cx="503237" cy="73025"/>
          </a:xfrm>
          <a:custGeom>
            <a:avLst/>
            <a:gdLst>
              <a:gd name="T0" fmla="*/ 0 w 312"/>
              <a:gd name="T1" fmla="*/ 2147483647 h 66"/>
              <a:gd name="T2" fmla="*/ 2147483647 w 312"/>
              <a:gd name="T3" fmla="*/ 2147483647 h 66"/>
              <a:gd name="T4" fmla="*/ 2147483647 w 312"/>
              <a:gd name="T5" fmla="*/ 2147483647 h 66"/>
              <a:gd name="T6" fmla="*/ 2147483647 w 312"/>
              <a:gd name="T7" fmla="*/ 0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12"/>
              <a:gd name="T13" fmla="*/ 0 h 66"/>
              <a:gd name="T14" fmla="*/ 312 w 312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2" h="66">
                <a:moveTo>
                  <a:pt x="0" y="10"/>
                </a:moveTo>
                <a:cubicBezTo>
                  <a:pt x="47" y="32"/>
                  <a:pt x="81" y="54"/>
                  <a:pt x="132" y="66"/>
                </a:cubicBezTo>
                <a:cubicBezTo>
                  <a:pt x="214" y="57"/>
                  <a:pt x="217" y="52"/>
                  <a:pt x="283" y="28"/>
                </a:cubicBezTo>
                <a:cubicBezTo>
                  <a:pt x="293" y="19"/>
                  <a:pt x="312" y="0"/>
                  <a:pt x="3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Freeform 12"/>
          <p:cNvSpPr>
            <a:spLocks/>
          </p:cNvSpPr>
          <p:nvPr/>
        </p:nvSpPr>
        <p:spPr bwMode="auto">
          <a:xfrm>
            <a:off x="3059113" y="2054225"/>
            <a:ext cx="311150" cy="69850"/>
          </a:xfrm>
          <a:custGeom>
            <a:avLst/>
            <a:gdLst>
              <a:gd name="T0" fmla="*/ 0 w 180"/>
              <a:gd name="T1" fmla="*/ 2147483647 h 36"/>
              <a:gd name="T2" fmla="*/ 2147483647 w 180"/>
              <a:gd name="T3" fmla="*/ 2147483647 h 36"/>
              <a:gd name="T4" fmla="*/ 2147483647 w 180"/>
              <a:gd name="T5" fmla="*/ 0 h 36"/>
              <a:gd name="T6" fmla="*/ 0 60000 65536"/>
              <a:gd name="T7" fmla="*/ 0 60000 65536"/>
              <a:gd name="T8" fmla="*/ 0 60000 65536"/>
              <a:gd name="T9" fmla="*/ 0 w 180"/>
              <a:gd name="T10" fmla="*/ 0 h 36"/>
              <a:gd name="T11" fmla="*/ 180 w 180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36">
                <a:moveTo>
                  <a:pt x="0" y="10"/>
                </a:moveTo>
                <a:cubicBezTo>
                  <a:pt x="81" y="36"/>
                  <a:pt x="37" y="30"/>
                  <a:pt x="132" y="19"/>
                </a:cubicBezTo>
                <a:cubicBezTo>
                  <a:pt x="168" y="8"/>
                  <a:pt x="152" y="15"/>
                  <a:pt x="1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Freeform 13"/>
          <p:cNvSpPr>
            <a:spLocks/>
          </p:cNvSpPr>
          <p:nvPr/>
        </p:nvSpPr>
        <p:spPr bwMode="auto">
          <a:xfrm>
            <a:off x="1255713" y="2066925"/>
            <a:ext cx="465137" cy="111125"/>
          </a:xfrm>
          <a:custGeom>
            <a:avLst/>
            <a:gdLst>
              <a:gd name="T0" fmla="*/ 2147483647 w 293"/>
              <a:gd name="T1" fmla="*/ 2147483647 h 70"/>
              <a:gd name="T2" fmla="*/ 2147483647 w 293"/>
              <a:gd name="T3" fmla="*/ 2147483647 h 70"/>
              <a:gd name="T4" fmla="*/ 0 w 293"/>
              <a:gd name="T5" fmla="*/ 0 h 70"/>
              <a:gd name="T6" fmla="*/ 0 60000 65536"/>
              <a:gd name="T7" fmla="*/ 0 60000 65536"/>
              <a:gd name="T8" fmla="*/ 0 60000 65536"/>
              <a:gd name="T9" fmla="*/ 0 w 293"/>
              <a:gd name="T10" fmla="*/ 0 h 70"/>
              <a:gd name="T11" fmla="*/ 293 w 293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3" h="70">
                <a:moveTo>
                  <a:pt x="293" y="10"/>
                </a:moveTo>
                <a:cubicBezTo>
                  <a:pt x="260" y="26"/>
                  <a:pt x="232" y="45"/>
                  <a:pt x="198" y="57"/>
                </a:cubicBezTo>
                <a:cubicBezTo>
                  <a:pt x="197" y="57"/>
                  <a:pt x="0" y="7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/>
              <a:t>Definitions</a:t>
            </a:r>
          </a:p>
        </p:txBody>
      </p:sp>
      <p:sp>
        <p:nvSpPr>
          <p:cNvPr id="15364" name="Rectangle 34"/>
          <p:cNvSpPr>
            <a:spLocks noChangeArrowheads="1"/>
          </p:cNvSpPr>
          <p:nvPr/>
        </p:nvSpPr>
        <p:spPr bwMode="auto">
          <a:xfrm>
            <a:off x="990600" y="2438400"/>
            <a:ext cx="1524000" cy="228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65" name="Rectangle 33"/>
          <p:cNvSpPr>
            <a:spLocks noChangeArrowheads="1"/>
          </p:cNvSpPr>
          <p:nvPr/>
        </p:nvSpPr>
        <p:spPr bwMode="auto">
          <a:xfrm>
            <a:off x="457200" y="6400800"/>
            <a:ext cx="1143000" cy="228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66" name="Rectangle 32"/>
          <p:cNvSpPr>
            <a:spLocks noChangeArrowheads="1"/>
          </p:cNvSpPr>
          <p:nvPr/>
        </p:nvSpPr>
        <p:spPr bwMode="auto">
          <a:xfrm>
            <a:off x="4419600" y="6400800"/>
            <a:ext cx="914400" cy="228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67" name="Rectangle 31"/>
          <p:cNvSpPr>
            <a:spLocks noChangeArrowheads="1"/>
          </p:cNvSpPr>
          <p:nvPr/>
        </p:nvSpPr>
        <p:spPr bwMode="auto">
          <a:xfrm>
            <a:off x="1371600" y="4572000"/>
            <a:ext cx="685800" cy="228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68" name="Rectangle 30"/>
          <p:cNvSpPr>
            <a:spLocks noChangeArrowheads="1"/>
          </p:cNvSpPr>
          <p:nvPr/>
        </p:nvSpPr>
        <p:spPr bwMode="auto">
          <a:xfrm>
            <a:off x="7239000" y="2895600"/>
            <a:ext cx="838200" cy="304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69" name="Rectangle 29"/>
          <p:cNvSpPr>
            <a:spLocks noChangeArrowheads="1"/>
          </p:cNvSpPr>
          <p:nvPr/>
        </p:nvSpPr>
        <p:spPr bwMode="auto">
          <a:xfrm>
            <a:off x="6096000" y="1143000"/>
            <a:ext cx="1143000" cy="304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0" name="Rectangle 28"/>
          <p:cNvSpPr>
            <a:spLocks noChangeArrowheads="1"/>
          </p:cNvSpPr>
          <p:nvPr/>
        </p:nvSpPr>
        <p:spPr bwMode="auto">
          <a:xfrm>
            <a:off x="1752600" y="1447800"/>
            <a:ext cx="1143000" cy="228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581400" y="1981200"/>
            <a:ext cx="1981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Node 0</a:t>
            </a:r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1676400" y="3733800"/>
            <a:ext cx="1981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Node 1</a:t>
            </a:r>
            <a:endParaRPr lang="en-US"/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3810000" y="3733800"/>
            <a:ext cx="1981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Node 2</a:t>
            </a:r>
            <a:endParaRPr lang="en-US"/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5943600" y="3733800"/>
            <a:ext cx="1981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Node 3</a:t>
            </a:r>
            <a:endParaRPr lang="en-US"/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990600" y="5410200"/>
            <a:ext cx="1981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Node 4</a:t>
            </a:r>
            <a:endParaRPr lang="en-US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3200400" y="5410200"/>
            <a:ext cx="1981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Node 5</a:t>
            </a:r>
            <a:endParaRPr lang="en-US"/>
          </a:p>
        </p:txBody>
      </p:sp>
      <p:cxnSp>
        <p:nvCxnSpPr>
          <p:cNvPr id="15377" name="AutoShape 10"/>
          <p:cNvCxnSpPr>
            <a:cxnSpLocks noChangeShapeType="1"/>
            <a:stCxn id="294916" idx="2"/>
            <a:endCxn id="294917" idx="0"/>
          </p:cNvCxnSpPr>
          <p:nvPr/>
        </p:nvCxnSpPr>
        <p:spPr bwMode="auto">
          <a:xfrm flipH="1">
            <a:off x="2667000" y="2524125"/>
            <a:ext cx="1905000" cy="1200150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1"/>
          <p:cNvCxnSpPr>
            <a:cxnSpLocks noChangeShapeType="1"/>
            <a:stCxn id="294916" idx="2"/>
            <a:endCxn id="294918" idx="0"/>
          </p:cNvCxnSpPr>
          <p:nvPr/>
        </p:nvCxnSpPr>
        <p:spPr bwMode="auto">
          <a:xfrm>
            <a:off x="4572000" y="2524125"/>
            <a:ext cx="228600" cy="1200150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2"/>
          <p:cNvCxnSpPr>
            <a:cxnSpLocks noChangeShapeType="1"/>
            <a:stCxn id="294916" idx="2"/>
            <a:endCxn id="294919" idx="0"/>
          </p:cNvCxnSpPr>
          <p:nvPr/>
        </p:nvCxnSpPr>
        <p:spPr bwMode="auto">
          <a:xfrm>
            <a:off x="4572000" y="2524125"/>
            <a:ext cx="2362200" cy="1200150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3"/>
          <p:cNvCxnSpPr>
            <a:cxnSpLocks noChangeShapeType="1"/>
            <a:stCxn id="294917" idx="2"/>
            <a:endCxn id="294920" idx="0"/>
          </p:cNvCxnSpPr>
          <p:nvPr/>
        </p:nvCxnSpPr>
        <p:spPr bwMode="auto">
          <a:xfrm flipH="1">
            <a:off x="1981200" y="4276725"/>
            <a:ext cx="685800" cy="1123950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14"/>
          <p:cNvCxnSpPr>
            <a:cxnSpLocks noChangeShapeType="1"/>
            <a:stCxn id="294917" idx="2"/>
            <a:endCxn id="294921" idx="0"/>
          </p:cNvCxnSpPr>
          <p:nvPr/>
        </p:nvCxnSpPr>
        <p:spPr bwMode="auto">
          <a:xfrm>
            <a:off x="2667000" y="4276725"/>
            <a:ext cx="1524000" cy="1123950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6629400" y="5410200"/>
            <a:ext cx="1981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Node 6</a:t>
            </a:r>
            <a:endParaRPr lang="en-US"/>
          </a:p>
        </p:txBody>
      </p:sp>
      <p:cxnSp>
        <p:nvCxnSpPr>
          <p:cNvPr id="15383" name="AutoShape 16"/>
          <p:cNvCxnSpPr>
            <a:cxnSpLocks noChangeShapeType="1"/>
            <a:stCxn id="294919" idx="2"/>
            <a:endCxn id="294927" idx="0"/>
          </p:cNvCxnSpPr>
          <p:nvPr/>
        </p:nvCxnSpPr>
        <p:spPr bwMode="auto">
          <a:xfrm>
            <a:off x="6934200" y="4276725"/>
            <a:ext cx="685800" cy="1123950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Text Box 17"/>
          <p:cNvSpPr txBox="1">
            <a:spLocks noChangeArrowheads="1"/>
          </p:cNvSpPr>
          <p:nvPr/>
        </p:nvSpPr>
        <p:spPr bwMode="auto">
          <a:xfrm>
            <a:off x="568325" y="63611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leaves</a:t>
            </a:r>
          </a:p>
        </p:txBody>
      </p:sp>
      <p:sp>
        <p:nvSpPr>
          <p:cNvPr id="15385" name="Line 18"/>
          <p:cNvSpPr>
            <a:spLocks noChangeShapeType="1"/>
          </p:cNvSpPr>
          <p:nvPr/>
        </p:nvSpPr>
        <p:spPr bwMode="auto">
          <a:xfrm flipV="1">
            <a:off x="1524000" y="5867400"/>
            <a:ext cx="76200" cy="457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19"/>
          <p:cNvSpPr>
            <a:spLocks noChangeShapeType="1"/>
          </p:cNvSpPr>
          <p:nvPr/>
        </p:nvSpPr>
        <p:spPr bwMode="auto">
          <a:xfrm flipV="1">
            <a:off x="1524000" y="5943600"/>
            <a:ext cx="1828800" cy="381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20"/>
          <p:cNvSpPr>
            <a:spLocks noChangeShapeType="1"/>
          </p:cNvSpPr>
          <p:nvPr/>
        </p:nvSpPr>
        <p:spPr bwMode="auto">
          <a:xfrm flipV="1">
            <a:off x="1524000" y="5867400"/>
            <a:ext cx="5181600" cy="457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Text Box 21"/>
          <p:cNvSpPr txBox="1">
            <a:spLocks noChangeArrowheads="1"/>
          </p:cNvSpPr>
          <p:nvPr/>
        </p:nvSpPr>
        <p:spPr bwMode="auto">
          <a:xfrm>
            <a:off x="6342063" y="110331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root</a:t>
            </a:r>
          </a:p>
        </p:txBody>
      </p:sp>
      <p:sp>
        <p:nvSpPr>
          <p:cNvPr id="15389" name="Line 22"/>
          <p:cNvSpPr>
            <a:spLocks noChangeShapeType="1"/>
          </p:cNvSpPr>
          <p:nvPr/>
        </p:nvSpPr>
        <p:spPr bwMode="auto">
          <a:xfrm flipH="1">
            <a:off x="5486400" y="1447800"/>
            <a:ext cx="8382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23"/>
          <p:cNvSpPr txBox="1">
            <a:spLocks noChangeArrowheads="1"/>
          </p:cNvSpPr>
          <p:nvPr/>
        </p:nvSpPr>
        <p:spPr bwMode="auto">
          <a:xfrm>
            <a:off x="5607050" y="2667000"/>
            <a:ext cx="3382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Node 1,2,3 are children of root</a:t>
            </a:r>
            <a:r>
              <a:rPr lang="en-US"/>
              <a:t> </a:t>
            </a:r>
          </a:p>
        </p:txBody>
      </p:sp>
      <p:sp>
        <p:nvSpPr>
          <p:cNvPr id="15391" name="Text Box 25"/>
          <p:cNvSpPr txBox="1">
            <a:spLocks noChangeArrowheads="1"/>
          </p:cNvSpPr>
          <p:nvPr/>
        </p:nvSpPr>
        <p:spPr bwMode="auto">
          <a:xfrm>
            <a:off x="2514600" y="6324600"/>
            <a:ext cx="277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Node 4 and 5 are siblings</a:t>
            </a:r>
          </a:p>
        </p:txBody>
      </p:sp>
      <p:sp>
        <p:nvSpPr>
          <p:cNvPr id="15392" name="Text Box 26"/>
          <p:cNvSpPr txBox="1">
            <a:spLocks noChangeArrowheads="1"/>
          </p:cNvSpPr>
          <p:nvPr/>
        </p:nvSpPr>
        <p:spPr bwMode="auto">
          <a:xfrm>
            <a:off x="228600" y="4495800"/>
            <a:ext cx="21145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Node 1 is parent of</a:t>
            </a:r>
          </a:p>
          <a:p>
            <a:pPr eaLnBrk="1" hangingPunct="1"/>
            <a:r>
              <a:rPr lang="en-US" sz="1800"/>
              <a:t>Nodes 4,5</a:t>
            </a:r>
          </a:p>
        </p:txBody>
      </p:sp>
      <p:sp>
        <p:nvSpPr>
          <p:cNvPr id="15393" name="Text Box 27"/>
          <p:cNvSpPr txBox="1">
            <a:spLocks noChangeArrowheads="1"/>
          </p:cNvSpPr>
          <p:nvPr/>
        </p:nvSpPr>
        <p:spPr bwMode="auto">
          <a:xfrm>
            <a:off x="685800" y="1371600"/>
            <a:ext cx="20780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Node 0 is ancestor</a:t>
            </a:r>
          </a:p>
          <a:p>
            <a:pPr eaLnBrk="1" hangingPunct="1"/>
            <a:r>
              <a:rPr lang="en-US" sz="1800"/>
              <a:t>of all other nodes</a:t>
            </a:r>
          </a:p>
          <a:p>
            <a:pPr eaLnBrk="1" hangingPunct="1"/>
            <a:r>
              <a:rPr lang="en-US" sz="1800"/>
              <a:t>Nodes 1-6 are</a:t>
            </a:r>
          </a:p>
          <a:p>
            <a:pPr eaLnBrk="1" hangingPunct="1"/>
            <a:r>
              <a:rPr lang="en-US" sz="1800"/>
              <a:t> descendants</a:t>
            </a:r>
          </a:p>
          <a:p>
            <a:pPr eaLnBrk="1" hangingPunct="1"/>
            <a:r>
              <a:rPr lang="en-US" sz="1800"/>
              <a:t>of node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0"/>
            <a:ext cx="8229600" cy="13335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Binary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848600" cy="4191000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en-US" sz="2800" smtClean="0"/>
              <a:t>A binary tree is a tree where all nodes have zero, one or two children</a:t>
            </a:r>
            <a:endParaRPr lang="en-US" sz="2800" i="1" smtClean="0"/>
          </a:p>
          <a:p>
            <a:pPr lvl="1" eaLnBrk="1" hangingPunct="1"/>
            <a:r>
              <a:rPr lang="en-US" sz="2800" smtClean="0"/>
              <a:t>Each node is a leaf (no children), has a right child, has a left child, or has both a left and right child</a:t>
            </a:r>
          </a:p>
          <a:p>
            <a:pPr lvl="1" eaLnBrk="1" hangingPunct="1"/>
            <a:endParaRPr lang="en-US" sz="2800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i="1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21113" y="3800475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887913" y="4552950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819400" y="4562475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B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954713" y="5400675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752600" y="5324475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722813" y="4029075"/>
            <a:ext cx="6096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5789613" y="4791075"/>
            <a:ext cx="596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H="1">
            <a:off x="3281363" y="4029075"/>
            <a:ext cx="52705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 flipH="1">
            <a:off x="2284413" y="4791075"/>
            <a:ext cx="5365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49"/>
          <p:cNvSpPr>
            <a:spLocks noChangeArrowheads="1"/>
          </p:cNvSpPr>
          <p:nvPr/>
        </p:nvSpPr>
        <p:spPr bwMode="auto">
          <a:xfrm>
            <a:off x="4875213" y="6162675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8446" name="Line 50"/>
          <p:cNvSpPr>
            <a:spLocks noChangeShapeType="1"/>
          </p:cNvSpPr>
          <p:nvPr/>
        </p:nvSpPr>
        <p:spPr bwMode="auto">
          <a:xfrm flipH="1">
            <a:off x="5407025" y="5629275"/>
            <a:ext cx="53657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Binary Tree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419600"/>
          </a:xfrm>
        </p:spPr>
        <p:txBody>
          <a:bodyPr/>
          <a:lstStyle/>
          <a:p>
            <a:pPr lvl="1" eaLnBrk="1" hangingPunct="1"/>
            <a:r>
              <a:rPr lang="en-US" smtClean="0"/>
              <a:t>Structure has nodes to store an element along with the left and right children (binary trees)</a:t>
            </a:r>
          </a:p>
          <a:p>
            <a:pPr lvl="2" eaLnBrk="1" hangingPunct="1"/>
            <a:r>
              <a:rPr lang="en-US" smtClean="0"/>
              <a:t>root is like first, front, or top in a singly linked structure</a:t>
            </a:r>
          </a:p>
          <a:p>
            <a:pPr lvl="1" eaLnBrk="1" hangingPunct="1"/>
            <a:endParaRPr lang="en-US" smtClean="0"/>
          </a:p>
        </p:txBody>
      </p:sp>
      <p:sp>
        <p:nvSpPr>
          <p:cNvPr id="17412" name="Rectangle 26"/>
          <p:cNvSpPr>
            <a:spLocks noChangeArrowheads="1"/>
          </p:cNvSpPr>
          <p:nvPr/>
        </p:nvSpPr>
        <p:spPr bwMode="auto">
          <a:xfrm>
            <a:off x="3746500" y="4395788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rgbClr val="001D7A"/>
                </a:solidFill>
                <a:latin typeface="Courier New" panose="02070309020205020404" pitchFamily="49" charset="0"/>
              </a:rPr>
              <a:t>"T"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13" name="Rectangle 27"/>
          <p:cNvSpPr>
            <a:spLocks noChangeArrowheads="1"/>
          </p:cNvSpPr>
          <p:nvPr/>
        </p:nvSpPr>
        <p:spPr bwMode="auto">
          <a:xfrm>
            <a:off x="4965700" y="5386388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rgbClr val="001D7A"/>
                </a:solidFill>
                <a:latin typeface="Courier New" panose="02070309020205020404" pitchFamily="49" charset="0"/>
              </a:rPr>
              <a:t>"R"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14" name="Rectangle 28"/>
          <p:cNvSpPr>
            <a:spLocks noChangeArrowheads="1"/>
          </p:cNvSpPr>
          <p:nvPr/>
        </p:nvSpPr>
        <p:spPr bwMode="auto">
          <a:xfrm>
            <a:off x="2667000" y="5386388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>
                <a:solidFill>
                  <a:srgbClr val="001D7A"/>
                </a:solidFill>
                <a:latin typeface="Courier New" panose="02070309020205020404" pitchFamily="49" charset="0"/>
              </a:rPr>
              <a:t>"L"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15" name="Text Box 29"/>
          <p:cNvSpPr txBox="1">
            <a:spLocks noChangeArrowheads="1"/>
          </p:cNvSpPr>
          <p:nvPr/>
        </p:nvSpPr>
        <p:spPr bwMode="auto">
          <a:xfrm>
            <a:off x="2209800" y="387191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>
                <a:latin typeface="Times New Roman" panose="02020603050405020304" pitchFamily="18" charset="0"/>
              </a:rPr>
              <a:t>root</a:t>
            </a:r>
            <a:endParaRPr lang="en-US"/>
          </a:p>
        </p:txBody>
      </p:sp>
      <p:sp>
        <p:nvSpPr>
          <p:cNvPr id="17416" name="Rectangle 30"/>
          <p:cNvSpPr>
            <a:spLocks noChangeArrowheads="1"/>
          </p:cNvSpPr>
          <p:nvPr/>
        </p:nvSpPr>
        <p:spPr bwMode="auto">
          <a:xfrm>
            <a:off x="2895600" y="3871913"/>
            <a:ext cx="304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7" name="Rectangle 31"/>
          <p:cNvSpPr>
            <a:spLocks noChangeArrowheads="1"/>
          </p:cNvSpPr>
          <p:nvPr/>
        </p:nvSpPr>
        <p:spPr bwMode="auto">
          <a:xfrm>
            <a:off x="3429000" y="4405313"/>
            <a:ext cx="304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48200" y="4405313"/>
            <a:ext cx="304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3581400" y="5395913"/>
            <a:ext cx="304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2362200" y="5395913"/>
            <a:ext cx="304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648200" y="5395913"/>
            <a:ext cx="304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u-ES"/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5867400" y="5395913"/>
            <a:ext cx="304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3" name="Line 37"/>
          <p:cNvSpPr>
            <a:spLocks noChangeShapeType="1"/>
          </p:cNvSpPr>
          <p:nvPr/>
        </p:nvSpPr>
        <p:spPr bwMode="auto">
          <a:xfrm flipH="1">
            <a:off x="3200400" y="4633913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38"/>
          <p:cNvSpPr>
            <a:spLocks noChangeShapeType="1"/>
          </p:cNvSpPr>
          <p:nvPr/>
        </p:nvSpPr>
        <p:spPr bwMode="auto">
          <a:xfrm>
            <a:off x="4800600" y="4633913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39"/>
          <p:cNvSpPr>
            <a:spLocks noChangeShapeType="1"/>
          </p:cNvSpPr>
          <p:nvPr/>
        </p:nvSpPr>
        <p:spPr bwMode="auto">
          <a:xfrm flipH="1">
            <a:off x="2438400" y="5395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40"/>
          <p:cNvSpPr>
            <a:spLocks noChangeShapeType="1"/>
          </p:cNvSpPr>
          <p:nvPr/>
        </p:nvSpPr>
        <p:spPr bwMode="auto">
          <a:xfrm flipH="1">
            <a:off x="3657600" y="5395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41"/>
          <p:cNvSpPr>
            <a:spLocks noChangeShapeType="1"/>
          </p:cNvSpPr>
          <p:nvPr/>
        </p:nvSpPr>
        <p:spPr bwMode="auto">
          <a:xfrm flipH="1">
            <a:off x="4724400" y="5395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42"/>
          <p:cNvSpPr>
            <a:spLocks noChangeShapeType="1"/>
          </p:cNvSpPr>
          <p:nvPr/>
        </p:nvSpPr>
        <p:spPr bwMode="auto">
          <a:xfrm flipH="1">
            <a:off x="5943600" y="539591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Freeform 43"/>
          <p:cNvSpPr>
            <a:spLocks/>
          </p:cNvSpPr>
          <p:nvPr/>
        </p:nvSpPr>
        <p:spPr bwMode="auto">
          <a:xfrm>
            <a:off x="3048000" y="3871913"/>
            <a:ext cx="1143000" cy="533400"/>
          </a:xfrm>
          <a:custGeom>
            <a:avLst/>
            <a:gdLst>
              <a:gd name="T0" fmla="*/ 0 w 720"/>
              <a:gd name="T1" fmla="*/ 2147483647 h 336"/>
              <a:gd name="T2" fmla="*/ 2147483647 w 720"/>
              <a:gd name="T3" fmla="*/ 2147483647 h 336"/>
              <a:gd name="T4" fmla="*/ 2147483647 w 720"/>
              <a:gd name="T5" fmla="*/ 2147483647 h 336"/>
              <a:gd name="T6" fmla="*/ 2147483647 w 72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36"/>
              <a:gd name="T14" fmla="*/ 720 w 72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36">
                <a:moveTo>
                  <a:pt x="0" y="144"/>
                </a:moveTo>
                <a:cubicBezTo>
                  <a:pt x="160" y="104"/>
                  <a:pt x="320" y="64"/>
                  <a:pt x="432" y="48"/>
                </a:cubicBezTo>
                <a:cubicBezTo>
                  <a:pt x="544" y="32"/>
                  <a:pt x="624" y="0"/>
                  <a:pt x="672" y="48"/>
                </a:cubicBezTo>
                <a:cubicBezTo>
                  <a:pt x="720" y="96"/>
                  <a:pt x="720" y="216"/>
                  <a:pt x="720" y="3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44"/>
          <p:cNvSpPr txBox="1">
            <a:spLocks noChangeArrowheads="1"/>
          </p:cNvSpPr>
          <p:nvPr/>
        </p:nvSpPr>
        <p:spPr bwMode="auto">
          <a:xfrm>
            <a:off x="3810000" y="5867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/>
              <a:t>edges</a:t>
            </a:r>
          </a:p>
        </p:txBody>
      </p:sp>
      <p:sp>
        <p:nvSpPr>
          <p:cNvPr id="17431" name="Text Box 45"/>
          <p:cNvSpPr txBox="1">
            <a:spLocks noChangeArrowheads="1"/>
          </p:cNvSpPr>
          <p:nvPr/>
        </p:nvSpPr>
        <p:spPr bwMode="auto">
          <a:xfrm>
            <a:off x="4876800" y="349091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/>
              <a:t>nodes</a:t>
            </a:r>
          </a:p>
        </p:txBody>
      </p:sp>
      <p:sp>
        <p:nvSpPr>
          <p:cNvPr id="17432" name="Freeform 46"/>
          <p:cNvSpPr>
            <a:spLocks/>
          </p:cNvSpPr>
          <p:nvPr/>
        </p:nvSpPr>
        <p:spPr bwMode="auto">
          <a:xfrm>
            <a:off x="4953000" y="3871913"/>
            <a:ext cx="457200" cy="609600"/>
          </a:xfrm>
          <a:custGeom>
            <a:avLst/>
            <a:gdLst>
              <a:gd name="T0" fmla="*/ 2147483647 w 288"/>
              <a:gd name="T1" fmla="*/ 0 h 384"/>
              <a:gd name="T2" fmla="*/ 2147483647 w 288"/>
              <a:gd name="T3" fmla="*/ 2147483647 h 384"/>
              <a:gd name="T4" fmla="*/ 0 w 288"/>
              <a:gd name="T5" fmla="*/ 2147483647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288" y="0"/>
                </a:moveTo>
                <a:cubicBezTo>
                  <a:pt x="288" y="64"/>
                  <a:pt x="288" y="128"/>
                  <a:pt x="240" y="192"/>
                </a:cubicBezTo>
                <a:cubicBezTo>
                  <a:pt x="192" y="256"/>
                  <a:pt x="96" y="320"/>
                  <a:pt x="0" y="38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Freeform 50"/>
          <p:cNvSpPr>
            <a:spLocks/>
          </p:cNvSpPr>
          <p:nvPr/>
        </p:nvSpPr>
        <p:spPr bwMode="auto">
          <a:xfrm flipH="1">
            <a:off x="5410200" y="3871913"/>
            <a:ext cx="228600" cy="1524000"/>
          </a:xfrm>
          <a:custGeom>
            <a:avLst/>
            <a:gdLst>
              <a:gd name="T0" fmla="*/ 2147483647 w 288"/>
              <a:gd name="T1" fmla="*/ 0 h 384"/>
              <a:gd name="T2" fmla="*/ 2147483647 w 288"/>
              <a:gd name="T3" fmla="*/ 2147483647 h 384"/>
              <a:gd name="T4" fmla="*/ 0 w 288"/>
              <a:gd name="T5" fmla="*/ 2147483647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288" y="0"/>
                </a:moveTo>
                <a:cubicBezTo>
                  <a:pt x="288" y="64"/>
                  <a:pt x="288" y="128"/>
                  <a:pt x="240" y="192"/>
                </a:cubicBezTo>
                <a:cubicBezTo>
                  <a:pt x="192" y="256"/>
                  <a:pt x="96" y="320"/>
                  <a:pt x="0" y="38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Freeform 51"/>
          <p:cNvSpPr>
            <a:spLocks/>
          </p:cNvSpPr>
          <p:nvPr/>
        </p:nvSpPr>
        <p:spPr bwMode="auto">
          <a:xfrm rot="11462822" flipH="1">
            <a:off x="3354388" y="5151438"/>
            <a:ext cx="1063625" cy="769937"/>
          </a:xfrm>
          <a:custGeom>
            <a:avLst/>
            <a:gdLst>
              <a:gd name="T0" fmla="*/ 2147483647 w 288"/>
              <a:gd name="T1" fmla="*/ 0 h 384"/>
              <a:gd name="T2" fmla="*/ 2147483647 w 288"/>
              <a:gd name="T3" fmla="*/ 2147483647 h 384"/>
              <a:gd name="T4" fmla="*/ 0 w 288"/>
              <a:gd name="T5" fmla="*/ 2147483647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288" y="0"/>
                </a:moveTo>
                <a:cubicBezTo>
                  <a:pt x="288" y="64"/>
                  <a:pt x="288" y="128"/>
                  <a:pt x="240" y="192"/>
                </a:cubicBezTo>
                <a:cubicBezTo>
                  <a:pt x="192" y="256"/>
                  <a:pt x="96" y="320"/>
                  <a:pt x="0" y="38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Freeform 52"/>
          <p:cNvSpPr>
            <a:spLocks/>
          </p:cNvSpPr>
          <p:nvPr/>
        </p:nvSpPr>
        <p:spPr bwMode="auto">
          <a:xfrm rot="-10137178">
            <a:off x="4424363" y="4940300"/>
            <a:ext cx="382587" cy="1079500"/>
          </a:xfrm>
          <a:custGeom>
            <a:avLst/>
            <a:gdLst>
              <a:gd name="T0" fmla="*/ 2147483647 w 288"/>
              <a:gd name="T1" fmla="*/ 0 h 384"/>
              <a:gd name="T2" fmla="*/ 2147483647 w 288"/>
              <a:gd name="T3" fmla="*/ 2147483647 h 384"/>
              <a:gd name="T4" fmla="*/ 0 w 288"/>
              <a:gd name="T5" fmla="*/ 2147483647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288" y="0"/>
                </a:moveTo>
                <a:cubicBezTo>
                  <a:pt x="288" y="64"/>
                  <a:pt x="288" y="128"/>
                  <a:pt x="240" y="192"/>
                </a:cubicBezTo>
                <a:cubicBezTo>
                  <a:pt x="192" y="256"/>
                  <a:pt x="96" y="320"/>
                  <a:pt x="0" y="38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763B-3C3B-44BA-9A0D-9840B0ADC3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15830</TotalTime>
  <Words>2408</Words>
  <Application>Microsoft Office PowerPoint</Application>
  <PresentationFormat>On-screen Show (4:3)</PresentationFormat>
  <Paragraphs>835</Paragraphs>
  <Slides>61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微軟正黑體</vt:lpstr>
      <vt:lpstr>新細明體</vt:lpstr>
      <vt:lpstr>Arial</vt:lpstr>
      <vt:lpstr>Courier New</vt:lpstr>
      <vt:lpstr>Desdemona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Visio</vt:lpstr>
      <vt:lpstr>TREES</vt:lpstr>
      <vt:lpstr>Trees in General</vt:lpstr>
      <vt:lpstr>Some tree terminology</vt:lpstr>
      <vt:lpstr>Some tree terminology</vt:lpstr>
      <vt:lpstr>An example of binary tree (1) </vt:lpstr>
      <vt:lpstr>An example of binary tree (2) </vt:lpstr>
      <vt:lpstr>Definitions</vt:lpstr>
      <vt:lpstr>Binary Trees</vt:lpstr>
      <vt:lpstr>The Binary Tree</vt:lpstr>
      <vt:lpstr>Strictly Binary Trees</vt:lpstr>
      <vt:lpstr>Complete Binary Trees</vt:lpstr>
      <vt:lpstr>Complete binary tree of depth 3</vt:lpstr>
      <vt:lpstr>Complete  Binary Trees</vt:lpstr>
      <vt:lpstr>Other Kinds of Binary Trees (Almost Complete Binary trees)</vt:lpstr>
      <vt:lpstr>Almost Complete  Binary Tree </vt:lpstr>
      <vt:lpstr>Operations on Binary Trees</vt:lpstr>
      <vt:lpstr>Algorithm for isleft</vt:lpstr>
      <vt:lpstr>Applications of Binary Trees</vt:lpstr>
      <vt:lpstr>Applications of Binary Trees</vt:lpstr>
      <vt:lpstr>Algorithm </vt:lpstr>
      <vt:lpstr>Binary Search Trees</vt:lpstr>
      <vt:lpstr>Binary Search Trees</vt:lpstr>
      <vt:lpstr>Tree Traversals</vt:lpstr>
      <vt:lpstr>PreOrder Traversal(root,left,right)</vt:lpstr>
      <vt:lpstr>InOrder Traversal(left,root,right)</vt:lpstr>
      <vt:lpstr>PostOrder Traversal(left,right,root)</vt:lpstr>
      <vt:lpstr>Representing a forest  by a binary tree</vt:lpstr>
      <vt:lpstr>Application: Expression Trees</vt:lpstr>
      <vt:lpstr>Preorder, Postorder and Inorder</vt:lpstr>
      <vt:lpstr>Preorder, Postorder and Inorder</vt:lpstr>
      <vt:lpstr>Binary search tree</vt:lpstr>
      <vt:lpstr>Assignment </vt:lpstr>
      <vt:lpstr>Dynamic Implementation</vt:lpstr>
      <vt:lpstr>Creation of a new tree</vt:lpstr>
      <vt:lpstr>Creation of a new son</vt:lpstr>
      <vt:lpstr>Internal &amp; External Nodes</vt:lpstr>
      <vt:lpstr>Traversals in Java</vt:lpstr>
      <vt:lpstr>Traversals in Java</vt:lpstr>
      <vt:lpstr>Traversals in Java</vt:lpstr>
      <vt:lpstr>Traversals in Java</vt:lpstr>
      <vt:lpstr>Traversals in Java</vt:lpstr>
      <vt:lpstr>Comparison of traversals</vt:lpstr>
      <vt:lpstr>Right in-threaded binary tree</vt:lpstr>
      <vt:lpstr>Implementation of a right in-threaded binary tree</vt:lpstr>
      <vt:lpstr>Creation of a new tree</vt:lpstr>
      <vt:lpstr>Creation of a new left son</vt:lpstr>
      <vt:lpstr>Creation of a new right son</vt:lpstr>
      <vt:lpstr>Implementation with JAVA</vt:lpstr>
      <vt:lpstr>Heterogeneous binary trees</vt:lpstr>
      <vt:lpstr>The Huffman code (1)</vt:lpstr>
      <vt:lpstr>The Huffman code (2)</vt:lpstr>
      <vt:lpstr>The Huffman code (3)</vt:lpstr>
      <vt:lpstr>Huffman tree</vt:lpstr>
      <vt:lpstr>Huffman tree (Example-2)</vt:lpstr>
      <vt:lpstr>Huffman tree (Example-2)</vt:lpstr>
      <vt:lpstr>Huffman tree (Example-3)</vt:lpstr>
      <vt:lpstr>Huffman tree (Example-3)</vt:lpstr>
      <vt:lpstr>Huffman tree (Example-4)</vt:lpstr>
      <vt:lpstr>Huffman tree (Example-5)</vt:lpstr>
      <vt:lpstr>PowerPoint Presentation</vt:lpstr>
      <vt:lpstr>The result of Huffman coding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Fischer</dc:creator>
  <cp:lastModifiedBy>Zayan</cp:lastModifiedBy>
  <cp:revision>247</cp:revision>
  <cp:lastPrinted>1601-01-01T00:00:00Z</cp:lastPrinted>
  <dcterms:created xsi:type="dcterms:W3CDTF">2003-05-03T17:40:23Z</dcterms:created>
  <dcterms:modified xsi:type="dcterms:W3CDTF">2019-01-26T14:29:31Z</dcterms:modified>
</cp:coreProperties>
</file>