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82" y="54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75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Prototype Submission Phase</a:t>
            </a:r>
            <a:endParaRPr sz="3000" dirty="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2191" y="690690"/>
            <a:ext cx="7364700"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rPr>
              <a:t>The Order</a:t>
            </a:r>
            <a:endParaRPr sz="3000" dirty="0">
              <a:solidFill>
                <a:srgbClr val="0098FF"/>
              </a:solidFill>
            </a:endParaRPr>
          </a:p>
        </p:txBody>
      </p:sp>
      <p:sp>
        <p:nvSpPr>
          <p:cNvPr id="70" name="Google Shape;70;p2"/>
          <p:cNvSpPr txBox="1">
            <a:spLocks noGrp="1"/>
          </p:cNvSpPr>
          <p:nvPr>
            <p:ph type="body" idx="1"/>
          </p:nvPr>
        </p:nvSpPr>
        <p:spPr>
          <a:xfrm>
            <a:off x="612650" y="1525100"/>
            <a:ext cx="26457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t>Rayan Lubbad</a:t>
            </a:r>
            <a:br>
              <a:rPr lang="en" i="1" dirty="0"/>
            </a:br>
            <a:r>
              <a:rPr lang="en-US" i="1" dirty="0" err="1"/>
              <a:t>Abdulkarim</a:t>
            </a:r>
            <a:r>
              <a:rPr lang="en-US" i="1" dirty="0"/>
              <a:t> </a:t>
            </a:r>
            <a:r>
              <a:rPr lang="en-US" i="1" dirty="0" err="1"/>
              <a:t>Almalki</a:t>
            </a:r>
            <a:br>
              <a:rPr lang="en" i="1" dirty="0"/>
            </a:br>
            <a:r>
              <a:rPr lang="en-US" i="1" dirty="0"/>
              <a:t>Shahad </a:t>
            </a:r>
            <a:r>
              <a:rPr lang="en-US" i="1" dirty="0" err="1"/>
              <a:t>Alshehri</a:t>
            </a:r>
            <a:br>
              <a:rPr lang="en" i="1" dirty="0"/>
            </a:br>
            <a:r>
              <a:rPr lang="en" i="1" dirty="0"/>
              <a:t>Zain Alsamal</a:t>
            </a:r>
            <a:endParaRPr i="1" dirty="0"/>
          </a:p>
        </p:txBody>
      </p:sp>
      <p:sp>
        <p:nvSpPr>
          <p:cNvPr id="71" name="Google Shape;71;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a:solidFill>
                  <a:srgbClr val="0098FF"/>
                </a:solidFill>
              </a:rPr>
              <a:t>THEME:</a:t>
            </a:r>
            <a:endParaRPr sz="3000">
              <a:solidFill>
                <a:srgbClr val="0098FF"/>
              </a:solidFill>
            </a:endParaRPr>
          </a:p>
        </p:txBody>
      </p:sp>
      <p:sp>
        <p:nvSpPr>
          <p:cNvPr id="72" name="Google Shape;72;p2"/>
          <p:cNvSpPr txBox="1">
            <a:spLocks noGrp="1"/>
          </p:cNvSpPr>
          <p:nvPr>
            <p:ph type="body" idx="1"/>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marL="0" indent="0" algn="l">
              <a:spcAft>
                <a:spcPts val="1600"/>
              </a:spcAft>
              <a:buNone/>
            </a:pPr>
            <a:r>
              <a:rPr lang="en" sz="2400" i="1" dirty="0">
                <a:solidFill>
                  <a:srgbClr val="0075C4"/>
                </a:solidFill>
              </a:rPr>
              <a:t> </a:t>
            </a:r>
            <a:r>
              <a:rPr lang="en" sz="2400" i="1" dirty="0"/>
              <a:t>[</a:t>
            </a:r>
            <a:r>
              <a:rPr lang="en-US" sz="2400" dirty="0"/>
              <a:t>Smart </a:t>
            </a:r>
            <a:r>
              <a:rPr lang="en-US" sz="2400" dirty="0" err="1"/>
              <a:t>Diagonstic</a:t>
            </a:r>
            <a:r>
              <a:rPr lang="en-US" sz="2400" dirty="0"/>
              <a:t> Assistant (IDA)</a:t>
            </a:r>
            <a:r>
              <a:rPr lang="en-US" sz="2400" i="1" dirty="0"/>
              <a:t>]</a:t>
            </a:r>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PROBLEM STATEMENT</a:t>
            </a:r>
            <a:endParaRPr sz="3000">
              <a:solidFill>
                <a:srgbClr val="0098FF"/>
              </a:solidFill>
            </a:endParaRPr>
          </a:p>
        </p:txBody>
      </p:sp>
      <p:sp>
        <p:nvSpPr>
          <p:cNvPr id="79" name="Google Shape;79;p3"/>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i="1">
                <a:latin typeface="Arial"/>
                <a:ea typeface="Arial"/>
                <a:cs typeface="Arial"/>
                <a:sym typeface="Arial"/>
              </a:rPr>
              <a:t>Define the exact </a:t>
            </a:r>
            <a:r>
              <a:rPr lang="en" sz="2800" i="1">
                <a:solidFill>
                  <a:srgbClr val="0098FF"/>
                </a:solidFill>
                <a:latin typeface="Arial"/>
                <a:ea typeface="Arial"/>
                <a:cs typeface="Arial"/>
                <a:sym typeface="Arial"/>
              </a:rPr>
              <a:t>PROBLEM</a:t>
            </a:r>
            <a:r>
              <a:rPr lang="en" sz="2000" i="1">
                <a:latin typeface="Arial"/>
                <a:ea typeface="Arial"/>
                <a:cs typeface="Arial"/>
                <a:sym typeface="Arial"/>
              </a:rPr>
              <a:t> that you intend to solve.</a:t>
            </a:r>
            <a:endParaRPr sz="2000" i="1">
              <a:latin typeface="Arial"/>
              <a:ea typeface="Arial"/>
              <a:cs typeface="Arial"/>
              <a:sym typeface="Arial"/>
            </a:endParaRPr>
          </a:p>
          <a:p>
            <a:pPr marL="342900" lvl="0" indent="0" algn="l" rtl="0">
              <a:lnSpc>
                <a:spcPct val="115000"/>
              </a:lnSpc>
              <a:spcBef>
                <a:spcPts val="400"/>
              </a:spcBef>
              <a:spcAft>
                <a:spcPts val="0"/>
              </a:spcAft>
              <a:buSzPts val="1800"/>
              <a:buNone/>
            </a:pPr>
            <a:r>
              <a:rPr lang="en" sz="2000" i="1">
                <a:latin typeface="Arial"/>
                <a:ea typeface="Arial"/>
                <a:cs typeface="Arial"/>
                <a:sym typeface="Arial"/>
              </a:rPr>
              <a:t>[Not more than 250 words]</a:t>
            </a:r>
            <a:endParaRPr sz="2000" i="1">
              <a:latin typeface="Arial"/>
              <a:ea typeface="Arial"/>
              <a:cs typeface="Arial"/>
              <a:sym typeface="Arial"/>
            </a:endParaRPr>
          </a:p>
          <a:p>
            <a:pPr marL="0" lvl="0" indent="0" algn="ctr" rtl="0">
              <a:lnSpc>
                <a:spcPct val="115000"/>
              </a:lnSpc>
              <a:spcBef>
                <a:spcPts val="0"/>
              </a:spcBef>
              <a:spcAft>
                <a:spcPts val="1600"/>
              </a:spcAft>
              <a:buSzPts val="1800"/>
              <a:buNone/>
            </a:pPr>
            <a:endParaRPr i="1"/>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11862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Text Placeholder 2">
            <a:extLst>
              <a:ext uri="{FF2B5EF4-FFF2-40B4-BE49-F238E27FC236}">
                <a16:creationId xmlns:a16="http://schemas.microsoft.com/office/drawing/2014/main" id="{9A65CAEB-679A-C859-66FA-E14DE221F81D}"/>
              </a:ext>
            </a:extLst>
          </p:cNvPr>
          <p:cNvSpPr>
            <a:spLocks noGrp="1"/>
          </p:cNvSpPr>
          <p:nvPr>
            <p:ph type="body" idx="1"/>
          </p:nvPr>
        </p:nvSpPr>
        <p:spPr>
          <a:xfrm>
            <a:off x="226900" y="1060687"/>
            <a:ext cx="8368200" cy="2420268"/>
          </a:xfrm>
        </p:spPr>
        <p:txBody>
          <a:bodyPr/>
          <a:lstStyle/>
          <a:p>
            <a:pPr algn="l">
              <a:lnSpc>
                <a:spcPct val="150000"/>
              </a:lnSpc>
            </a:pPr>
            <a:r>
              <a:rPr lang="en-US" dirty="0"/>
              <a:t>How it helps to solve the </a:t>
            </a:r>
            <a:r>
              <a:rPr lang="en-US" dirty="0" err="1"/>
              <a:t>problem:The</a:t>
            </a:r>
            <a:r>
              <a:rPr lang="en-US" dirty="0"/>
              <a:t> solution helps to solve the problem of faster diagnosis by providing relevant information to the doctor and reducing the time spent on diagnosis. The system uses AI technology to analyze patient's case information and provide similar cases with conclusions to the doctor.</a:t>
            </a:r>
          </a:p>
          <a:p>
            <a:pPr algn="l">
              <a:lnSpc>
                <a:spcPct val="150000"/>
              </a:lnSpc>
            </a:pPr>
            <a:r>
              <a:rPr lang="en-US" dirty="0"/>
              <a:t>Impact </a:t>
            </a:r>
            <a:r>
              <a:rPr lang="en-US" dirty="0" err="1"/>
              <a:t>Metrics:The</a:t>
            </a:r>
            <a:r>
              <a:rPr lang="en-US" dirty="0"/>
              <a:t> impact of the solution can be analyzed using metrics such as time-saving, accuracy of diagnosis, and user satisfaction. These metrics provide a quantitative evaluation of the effectiveness of the IDS system in assisting doctors in faster 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11862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Text Placeholder 2">
            <a:extLst>
              <a:ext uri="{FF2B5EF4-FFF2-40B4-BE49-F238E27FC236}">
                <a16:creationId xmlns:a16="http://schemas.microsoft.com/office/drawing/2014/main" id="{9A65CAEB-679A-C859-66FA-E14DE221F81D}"/>
              </a:ext>
            </a:extLst>
          </p:cNvPr>
          <p:cNvSpPr>
            <a:spLocks noGrp="1"/>
          </p:cNvSpPr>
          <p:nvPr>
            <p:ph type="body" idx="1"/>
          </p:nvPr>
        </p:nvSpPr>
        <p:spPr>
          <a:xfrm>
            <a:off x="226900" y="1060687"/>
            <a:ext cx="8368200" cy="2420268"/>
          </a:xfrm>
        </p:spPr>
        <p:txBody>
          <a:bodyPr/>
          <a:lstStyle/>
          <a:p>
            <a:pPr algn="l"/>
            <a:r>
              <a:rPr lang="en-US" sz="1800" dirty="0"/>
              <a:t>Technology </a:t>
            </a:r>
            <a:r>
              <a:rPr lang="en-US" sz="1800" dirty="0" err="1"/>
              <a:t>Stack:The</a:t>
            </a:r>
            <a:r>
              <a:rPr lang="en-US" sz="1800" dirty="0"/>
              <a:t> technology stack used in the IDS system includes Natural Language Processing (NLP) algorithms, Machine Learning models, and a database to store the collected data from hospitals. The choice of technology is based on the assumption that NLP algorithms and Machine Learning models can effectively analyze and process large amounts of medical data to provide relevant information to the doctors.</a:t>
            </a:r>
          </a:p>
          <a:p>
            <a:pPr algn="l"/>
            <a:r>
              <a:rPr lang="en-US" sz="1800" dirty="0" err="1"/>
              <a:t>mplementation</a:t>
            </a:r>
            <a:r>
              <a:rPr lang="en-US" sz="1800" dirty="0"/>
              <a:t> and </a:t>
            </a:r>
            <a:r>
              <a:rPr lang="en-US" sz="1800" dirty="0" err="1"/>
              <a:t>Effectiveness:The</a:t>
            </a:r>
            <a:r>
              <a:rPr lang="en-US" sz="1800" dirty="0"/>
              <a:t> solution can be easily implemented as it is integrated with existing hospital systems. Its effectiveness can be evaluated through the impact metrics mentioned above. The extent of scalability and usability will depend on the integration with the hospital systems and the amount of data collected.</a:t>
            </a:r>
          </a:p>
          <a:p>
            <a:pPr algn="l">
              <a:lnSpc>
                <a:spcPct val="150000"/>
              </a:lnSpc>
            </a:pPr>
            <a:endParaRPr lang="en-US" dirty="0"/>
          </a:p>
        </p:txBody>
      </p:sp>
    </p:spTree>
    <p:extLst>
      <p:ext uri="{BB962C8B-B14F-4D97-AF65-F5344CB8AC3E}">
        <p14:creationId xmlns:p14="http://schemas.microsoft.com/office/powerpoint/2010/main" val="415848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Architecture Diagram</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Flow Chart</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Wireframes</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Graphical representation</a:t>
            </a: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r>
              <a:rPr lang="en" sz="2000">
                <a:latin typeface="Calibri"/>
                <a:ea typeface="Calibri"/>
                <a:cs typeface="Calibri"/>
                <a:sym typeface="Calibri"/>
              </a:rPr>
              <a:t>(  Bar graph, Histogram, Pie charts, Heat maps)</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Analysis, visualization</a:t>
            </a: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a:latin typeface="Calibri"/>
              <a:ea typeface="Calibri"/>
              <a:cs typeface="Calibri"/>
              <a:sym typeface="Calibri"/>
            </a:endParaRPr>
          </a:p>
          <a:p>
            <a:pPr marL="0" lvl="0" indent="0" algn="l" rtl="0">
              <a:lnSpc>
                <a:spcPct val="115000"/>
              </a:lnSpc>
              <a:spcBef>
                <a:spcPts val="0"/>
              </a:spcBef>
              <a:spcAft>
                <a:spcPts val="0"/>
              </a:spcAft>
              <a:buSzPts val="1800"/>
              <a:buNone/>
            </a:pP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r>
              <a:rPr lang="en" sz="1800" b="0" i="1" u="none" strike="noStrike" cap="none">
                <a:solidFill>
                  <a:srgbClr val="0075C4"/>
                </a:solidFill>
                <a:latin typeface="Roboto"/>
                <a:ea typeface="Roboto"/>
                <a:cs typeface="Roboto"/>
                <a:sym typeface="Roboto"/>
              </a:rPr>
              <a:t>[ I</a:t>
            </a:r>
            <a:r>
              <a:rPr lang="en" sz="2000" b="0" i="1" u="none" strike="noStrike" cap="none">
                <a:solidFill>
                  <a:srgbClr val="0075C4"/>
                </a:solidFill>
                <a:latin typeface="Calibri"/>
                <a:ea typeface="Calibri"/>
                <a:cs typeface="Calibri"/>
                <a:sym typeface="Calibri"/>
              </a:rPr>
              <a:t>nclude Concept, principles, elements and components. ]</a:t>
            </a:r>
            <a:endParaRPr sz="2000" b="0" i="1" u="none" strike="noStrike" cap="none">
              <a:solidFill>
                <a:srgbClr val="0075C4"/>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Please note: Upload the documents (eg: .pdf, .docx, .vsd etc)  directly on the platform. However, the links can be inserted/attached in this PowerPoint template. </a:t>
            </a:r>
            <a:endParaRPr sz="1800" b="0" i="0" u="none" strike="noStrike" cap="none">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WORKING PROTOTYPE</a:t>
            </a:r>
            <a:endParaRPr>
              <a:solidFill>
                <a:schemeClr val="dk1"/>
              </a:solidFill>
            </a:endParaRPr>
          </a:p>
        </p:txBody>
      </p:sp>
      <p:sp>
        <p:nvSpPr>
          <p:cNvPr id="102" name="Google Shape;102;g83372e3e9c_0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r>
              <a:rPr lang="en" i="1">
                <a:solidFill>
                  <a:srgbClr val="3D85C6"/>
                </a:solidFill>
                <a:latin typeface="Arial"/>
                <a:ea typeface="Arial"/>
                <a:cs typeface="Arial"/>
                <a:sym typeface="Arial"/>
              </a:rPr>
              <a:t>[ attach Video, link for demo ]</a:t>
            </a:r>
            <a:endParaRPr i="1">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Attachments</a:t>
            </a:r>
            <a:endParaRPr>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r>
              <a:rPr lang="en" i="1">
                <a:solidFill>
                  <a:srgbClr val="3D85C6"/>
                </a:solidFill>
                <a:latin typeface="Arial"/>
                <a:ea typeface="Arial"/>
                <a:cs typeface="Arial"/>
                <a:sym typeface="Arial"/>
              </a:rPr>
              <a:t>[ App wireframe, Screenshots,  ]</a:t>
            </a:r>
            <a:endParaRPr i="1">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357</Words>
  <Application>Microsoft Office PowerPoint</Application>
  <PresentationFormat>On-screen Show (16:9)</PresentationFormat>
  <Paragraphs>36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 Slab</vt:lpstr>
      <vt:lpstr>Roboto</vt:lpstr>
      <vt:lpstr>Calibri</vt:lpstr>
      <vt:lpstr>Marina</vt:lpstr>
      <vt:lpstr>PowerPoint Presentation</vt:lpstr>
      <vt:lpstr>The Order</vt:lpstr>
      <vt:lpstr>PROBLEM STATEMENT</vt:lpstr>
      <vt:lpstr>SOLUTION</vt:lpstr>
      <vt:lpstr>SOLUTION</vt:lpstr>
      <vt:lpstr>METHODOLOGY</vt:lpstr>
      <vt:lpstr>WORKING PROTOTYPE</vt:lpstr>
      <vt:lpstr>Attachments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زين الصمل ID 441106009</cp:lastModifiedBy>
  <cp:revision>2</cp:revision>
  <dcterms:modified xsi:type="dcterms:W3CDTF">2023-02-01T14:48:15Z</dcterms:modified>
</cp:coreProperties>
</file>