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9" r:id="rId3"/>
    <p:sldId id="257" r:id="rId4"/>
    <p:sldId id="260" r:id="rId5"/>
    <p:sldId id="261" r:id="rId6"/>
    <p:sldId id="258" r:id="rId7"/>
    <p:sldId id="267" r:id="rId8"/>
    <p:sldId id="268" r:id="rId9"/>
    <p:sldId id="276" r:id="rId10"/>
    <p:sldId id="263" r:id="rId11"/>
    <p:sldId id="277" r:id="rId12"/>
    <p:sldId id="270" r:id="rId13"/>
    <p:sldId id="274" r:id="rId14"/>
    <p:sldId id="275" r:id="rId15"/>
    <p:sldId id="273" r:id="rId16"/>
    <p:sldId id="27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03" d="100"/>
          <a:sy n="103"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404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937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6515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9861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64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5571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7167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147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55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46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7085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55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08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851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6751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71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10364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point.com/python/index.htm" TargetMode="External"/><Relationship Id="rId2" Type="http://schemas.openxmlformats.org/officeDocument/2006/relationships/hyperlink" Target="https://www.codecademy.com/learn/learn-python" TargetMode="External"/><Relationship Id="rId1" Type="http://schemas.openxmlformats.org/officeDocument/2006/relationships/slideLayout" Target="../slideLayouts/slideLayout2.xml"/><Relationship Id="rId5" Type="http://schemas.openxmlformats.org/officeDocument/2006/relationships/hyperlink" Target="https://github.com/chryswoods/siremol.org/blob/master/chryswoods.com/intermediate_python/README.md" TargetMode="External"/><Relationship Id="rId4" Type="http://schemas.openxmlformats.org/officeDocument/2006/relationships/hyperlink" Target="https://github.com/chryswoods/siremol.org/blob/master/chryswoods.com/beginning_python/README.m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Vincent.cheng@bristol.ac.uk" TargetMode="External"/><Relationship Id="rId2" Type="http://schemas.openxmlformats.org/officeDocument/2006/relationships/hyperlink" Target="mailto:b.k.olorisade@bristol.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488C-FC07-4D9D-A79B-698397794A2D}"/>
              </a:ext>
            </a:extLst>
          </p:cNvPr>
          <p:cNvSpPr>
            <a:spLocks noGrp="1"/>
          </p:cNvSpPr>
          <p:nvPr>
            <p:ph type="ctrTitle"/>
          </p:nvPr>
        </p:nvSpPr>
        <p:spPr/>
        <p:txBody>
          <a:bodyPr/>
          <a:lstStyle/>
          <a:p>
            <a:r>
              <a:rPr lang="en-GB" dirty="0" err="1"/>
              <a:t>Autosynthesis</a:t>
            </a:r>
            <a:r>
              <a:rPr lang="en-GB" dirty="0"/>
              <a:t> Club</a:t>
            </a:r>
          </a:p>
        </p:txBody>
      </p:sp>
      <p:sp>
        <p:nvSpPr>
          <p:cNvPr id="3" name="Subtitle 2">
            <a:extLst>
              <a:ext uri="{FF2B5EF4-FFF2-40B4-BE49-F238E27FC236}">
                <a16:creationId xmlns:a16="http://schemas.microsoft.com/office/drawing/2014/main" id="{1E92F3FA-2604-4114-81E2-3707FA907445}"/>
              </a:ext>
            </a:extLst>
          </p:cNvPr>
          <p:cNvSpPr>
            <a:spLocks noGrp="1"/>
          </p:cNvSpPr>
          <p:nvPr>
            <p:ph type="subTitle" idx="1"/>
          </p:nvPr>
        </p:nvSpPr>
        <p:spPr/>
        <p:txBody>
          <a:bodyPr>
            <a:normAutofit lnSpcReduction="10000"/>
          </a:bodyPr>
          <a:lstStyle/>
          <a:p>
            <a:r>
              <a:rPr lang="en-GB" dirty="0"/>
              <a:t>Session 2 – Processing text data</a:t>
            </a:r>
          </a:p>
          <a:p>
            <a:r>
              <a:rPr lang="en-GB" dirty="0"/>
              <a:t>14</a:t>
            </a:r>
            <a:r>
              <a:rPr lang="en-GB" baseline="30000" dirty="0"/>
              <a:t>th</a:t>
            </a:r>
            <a:r>
              <a:rPr lang="en-GB" dirty="0"/>
              <a:t> Jan 2019</a:t>
            </a:r>
          </a:p>
          <a:p>
            <a:r>
              <a:rPr lang="en-GB" dirty="0"/>
              <a:t>Vincent</a:t>
            </a:r>
          </a:p>
        </p:txBody>
      </p:sp>
    </p:spTree>
    <p:extLst>
      <p:ext uri="{BB962C8B-B14F-4D97-AF65-F5344CB8AC3E}">
        <p14:creationId xmlns:p14="http://schemas.microsoft.com/office/powerpoint/2010/main" val="36158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AFED-0DA2-4016-A85E-B389FE6EE38A}"/>
              </a:ext>
            </a:extLst>
          </p:cNvPr>
          <p:cNvSpPr>
            <a:spLocks noGrp="1"/>
          </p:cNvSpPr>
          <p:nvPr>
            <p:ph type="title"/>
          </p:nvPr>
        </p:nvSpPr>
        <p:spPr/>
        <p:txBody>
          <a:bodyPr/>
          <a:lstStyle/>
          <a:p>
            <a:r>
              <a:rPr lang="en-GB" dirty="0"/>
              <a:t>Advance Text Processing</a:t>
            </a:r>
          </a:p>
        </p:txBody>
      </p:sp>
      <p:sp>
        <p:nvSpPr>
          <p:cNvPr id="3" name="Content Placeholder 2">
            <a:extLst>
              <a:ext uri="{FF2B5EF4-FFF2-40B4-BE49-F238E27FC236}">
                <a16:creationId xmlns:a16="http://schemas.microsoft.com/office/drawing/2014/main" id="{77FB2BC0-8EA7-40F6-B898-7D98E808D923}"/>
              </a:ext>
            </a:extLst>
          </p:cNvPr>
          <p:cNvSpPr>
            <a:spLocks noGrp="1"/>
          </p:cNvSpPr>
          <p:nvPr>
            <p:ph idx="1"/>
          </p:nvPr>
        </p:nvSpPr>
        <p:spPr>
          <a:xfrm>
            <a:off x="609598" y="1703390"/>
            <a:ext cx="6347714" cy="3880773"/>
          </a:xfrm>
        </p:spPr>
        <p:txBody>
          <a:bodyPr>
            <a:normAutofit/>
          </a:bodyPr>
          <a:lstStyle/>
          <a:p>
            <a:r>
              <a:rPr lang="en-GB" sz="2400" dirty="0">
                <a:solidFill>
                  <a:schemeClr val="bg1">
                    <a:lumMod val="75000"/>
                  </a:schemeClr>
                </a:solidFill>
              </a:rPr>
              <a:t>N-grams</a:t>
            </a:r>
          </a:p>
          <a:p>
            <a:r>
              <a:rPr lang="en-GB" sz="2400" b="1" dirty="0"/>
              <a:t>Term Frequency</a:t>
            </a:r>
          </a:p>
          <a:p>
            <a:r>
              <a:rPr lang="en-GB" sz="2400" b="1" dirty="0"/>
              <a:t>Inverse Document Frequency</a:t>
            </a:r>
          </a:p>
          <a:p>
            <a:r>
              <a:rPr lang="en-GB" sz="2400" b="1" dirty="0"/>
              <a:t>Term Frequency-Inverse Document Frequency (TF-IDF)</a:t>
            </a:r>
          </a:p>
          <a:p>
            <a:r>
              <a:rPr lang="en-GB" sz="2400" b="1" dirty="0"/>
              <a:t>Bag of Words</a:t>
            </a:r>
          </a:p>
          <a:p>
            <a:r>
              <a:rPr lang="en-GB" sz="2400" dirty="0">
                <a:solidFill>
                  <a:schemeClr val="bg1">
                    <a:lumMod val="75000"/>
                  </a:schemeClr>
                </a:solidFill>
              </a:rPr>
              <a:t>Sentiment Analysis</a:t>
            </a:r>
          </a:p>
          <a:p>
            <a:r>
              <a:rPr lang="en-GB" sz="2400" b="1" dirty="0">
                <a:solidFill>
                  <a:schemeClr val="tx1"/>
                </a:solidFill>
              </a:rPr>
              <a:t>Word Embedding</a:t>
            </a:r>
          </a:p>
        </p:txBody>
      </p:sp>
    </p:spTree>
    <p:extLst>
      <p:ext uri="{BB962C8B-B14F-4D97-AF65-F5344CB8AC3E}">
        <p14:creationId xmlns:p14="http://schemas.microsoft.com/office/powerpoint/2010/main" val="150498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A970-F1B8-4311-8BE0-9266136E2EE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EE460D8-3255-442A-8845-8238AFB7BC82}"/>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76FF3225-3D04-4057-9BB5-CF9C794BE5C4}"/>
              </a:ext>
            </a:extLst>
          </p:cNvPr>
          <p:cNvPicPr>
            <a:picLocks noChangeAspect="1"/>
          </p:cNvPicPr>
          <p:nvPr/>
        </p:nvPicPr>
        <p:blipFill>
          <a:blip r:embed="rId2"/>
          <a:stretch>
            <a:fillRect/>
          </a:stretch>
        </p:blipFill>
        <p:spPr>
          <a:xfrm>
            <a:off x="883092" y="1383723"/>
            <a:ext cx="5800725" cy="3924300"/>
          </a:xfrm>
          <a:prstGeom prst="rect">
            <a:avLst/>
          </a:prstGeom>
        </p:spPr>
      </p:pic>
      <p:sp>
        <p:nvSpPr>
          <p:cNvPr id="5" name="Rectangle 4">
            <a:extLst>
              <a:ext uri="{FF2B5EF4-FFF2-40B4-BE49-F238E27FC236}">
                <a16:creationId xmlns:a16="http://schemas.microsoft.com/office/drawing/2014/main" id="{E86CD55B-C339-4DF4-8013-DCA40012B738}"/>
              </a:ext>
            </a:extLst>
          </p:cNvPr>
          <p:cNvSpPr/>
          <p:nvPr/>
        </p:nvSpPr>
        <p:spPr>
          <a:xfrm>
            <a:off x="1108364" y="1631062"/>
            <a:ext cx="465514" cy="153997"/>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E9680FA-F2CF-4857-946C-B92DEC458955}"/>
              </a:ext>
            </a:extLst>
          </p:cNvPr>
          <p:cNvSpPr/>
          <p:nvPr/>
        </p:nvSpPr>
        <p:spPr>
          <a:xfrm>
            <a:off x="1693027" y="1591323"/>
            <a:ext cx="1540624" cy="153997"/>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99C0383-A356-44BA-9771-0FE334B6629E}"/>
              </a:ext>
            </a:extLst>
          </p:cNvPr>
          <p:cNvSpPr/>
          <p:nvPr/>
        </p:nvSpPr>
        <p:spPr>
          <a:xfrm>
            <a:off x="1693027" y="1805151"/>
            <a:ext cx="1540624" cy="153997"/>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p>
        </p:txBody>
      </p:sp>
    </p:spTree>
    <p:extLst>
      <p:ext uri="{BB962C8B-B14F-4D97-AF65-F5344CB8AC3E}">
        <p14:creationId xmlns:p14="http://schemas.microsoft.com/office/powerpoint/2010/main" val="196155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DB8D-7E1C-4DEC-9C04-FC74D471F93B}"/>
              </a:ext>
            </a:extLst>
          </p:cNvPr>
          <p:cNvSpPr>
            <a:spLocks noGrp="1"/>
          </p:cNvSpPr>
          <p:nvPr>
            <p:ph type="title"/>
          </p:nvPr>
        </p:nvSpPr>
        <p:spPr/>
        <p:txBody>
          <a:bodyPr/>
          <a:lstStyle/>
          <a:p>
            <a:r>
              <a:rPr lang="en-GB" dirty="0"/>
              <a:t>Practical</a:t>
            </a:r>
            <a:br>
              <a:rPr lang="en-GB" dirty="0"/>
            </a:br>
            <a:endParaRPr lang="en-GB" dirty="0"/>
          </a:p>
        </p:txBody>
      </p:sp>
      <p:sp>
        <p:nvSpPr>
          <p:cNvPr id="3" name="Content Placeholder 2">
            <a:extLst>
              <a:ext uri="{FF2B5EF4-FFF2-40B4-BE49-F238E27FC236}">
                <a16:creationId xmlns:a16="http://schemas.microsoft.com/office/drawing/2014/main" id="{C4F6164C-232F-441D-ADB3-D6A20B231635}"/>
              </a:ext>
            </a:extLst>
          </p:cNvPr>
          <p:cNvSpPr>
            <a:spLocks noGrp="1"/>
          </p:cNvSpPr>
          <p:nvPr>
            <p:ph idx="1"/>
          </p:nvPr>
        </p:nvSpPr>
        <p:spPr>
          <a:xfrm>
            <a:off x="609599" y="1512916"/>
            <a:ext cx="6347714" cy="4528447"/>
          </a:xfrm>
        </p:spPr>
        <p:txBody>
          <a:bodyPr>
            <a:normAutofit fontScale="92500" lnSpcReduction="20000"/>
          </a:bodyPr>
          <a:lstStyle/>
          <a:p>
            <a:pPr algn="l"/>
            <a:r>
              <a:rPr lang="en-GB" dirty="0"/>
              <a:t>1. Convert your results into .csv file</a:t>
            </a:r>
          </a:p>
          <a:p>
            <a:pPr algn="l"/>
            <a:r>
              <a:rPr lang="en-GB" dirty="0"/>
              <a:t>2. Open your Excel file and move to ‘</a:t>
            </a:r>
            <a:r>
              <a:rPr lang="en-GB" b="1" dirty="0"/>
              <a:t>Results</a:t>
            </a:r>
            <a:r>
              <a:rPr lang="en-GB" dirty="0"/>
              <a:t>’ tab</a:t>
            </a:r>
          </a:p>
          <a:p>
            <a:pPr algn="l"/>
            <a:r>
              <a:rPr lang="en-GB" dirty="0"/>
              <a:t>3. Save as </a:t>
            </a:r>
            <a:r>
              <a:rPr lang="en-GB" b="1" dirty="0"/>
              <a:t>CSV/ UTF-8 (comma delimited) and renamed as</a:t>
            </a:r>
            <a:r>
              <a:rPr lang="en-GB" dirty="0"/>
              <a:t> ‘</a:t>
            </a:r>
            <a:r>
              <a:rPr lang="en-GB" b="1" dirty="0"/>
              <a:t>AutoSession2</a:t>
            </a:r>
            <a:r>
              <a:rPr lang="en-GB" dirty="0"/>
              <a:t>’ or any name you like</a:t>
            </a:r>
          </a:p>
          <a:p>
            <a:pPr algn="l"/>
            <a:endParaRPr lang="en-GB" b="1" dirty="0"/>
          </a:p>
          <a:p>
            <a:r>
              <a:rPr lang="en-GB" dirty="0"/>
              <a:t>Open </a:t>
            </a:r>
            <a:r>
              <a:rPr lang="en-GB" dirty="0" err="1"/>
              <a:t>Jupyter</a:t>
            </a:r>
            <a:r>
              <a:rPr lang="en-GB" dirty="0"/>
              <a:t> Notebook/Lab on your computer</a:t>
            </a:r>
          </a:p>
          <a:p>
            <a:r>
              <a:rPr lang="en-GB" dirty="0"/>
              <a:t>Drag/upload all contents into the folder on </a:t>
            </a:r>
            <a:r>
              <a:rPr lang="en-GB" dirty="0" err="1"/>
              <a:t>Jupyter</a:t>
            </a:r>
            <a:r>
              <a:rPr lang="en-GB" dirty="0"/>
              <a:t> home page</a:t>
            </a:r>
          </a:p>
          <a:p>
            <a:r>
              <a:rPr lang="en-GB" dirty="0"/>
              <a:t>Remember to upload/replace your own </a:t>
            </a:r>
            <a:r>
              <a:rPr lang="en-GB" i="1" dirty="0"/>
              <a:t>AutoSession2.csv </a:t>
            </a:r>
            <a:r>
              <a:rPr lang="en-GB" dirty="0"/>
              <a:t>in the folder if you got your own!</a:t>
            </a:r>
          </a:p>
          <a:p>
            <a:r>
              <a:rPr lang="en-GB" dirty="0"/>
              <a:t>Click ‘Run’ to see how codes work step by step and output your own results! </a:t>
            </a:r>
          </a:p>
          <a:p>
            <a:pPr marL="0" indent="0">
              <a:buNone/>
            </a:pPr>
            <a:endParaRPr lang="en-GB" dirty="0"/>
          </a:p>
          <a:p>
            <a:pPr marL="0" indent="0">
              <a:buNone/>
            </a:pPr>
            <a:r>
              <a:rPr lang="en-GB" dirty="0"/>
              <a:t>P.S. you might to need to overcome some package installation yourself! </a:t>
            </a:r>
            <a:r>
              <a:rPr lang="en-GB"/>
              <a:t>Good luck with it!</a:t>
            </a:r>
            <a:endParaRPr lang="en-GB" dirty="0"/>
          </a:p>
          <a:p>
            <a:pPr algn="l"/>
            <a:endParaRPr lang="en-GB" b="1" dirty="0"/>
          </a:p>
        </p:txBody>
      </p:sp>
    </p:spTree>
    <p:extLst>
      <p:ext uri="{BB962C8B-B14F-4D97-AF65-F5344CB8AC3E}">
        <p14:creationId xmlns:p14="http://schemas.microsoft.com/office/powerpoint/2010/main" val="334003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7BCF-0D86-4D39-94B9-179BEFA9B967}"/>
              </a:ext>
            </a:extLst>
          </p:cNvPr>
          <p:cNvSpPr>
            <a:spLocks noGrp="1"/>
          </p:cNvSpPr>
          <p:nvPr>
            <p:ph type="title"/>
          </p:nvPr>
        </p:nvSpPr>
        <p:spPr>
          <a:xfrm>
            <a:off x="609599" y="609600"/>
            <a:ext cx="6347713" cy="919942"/>
          </a:xfrm>
        </p:spPr>
        <p:txBody>
          <a:bodyPr/>
          <a:lstStyle/>
          <a:p>
            <a:r>
              <a:rPr lang="en-GB" dirty="0"/>
              <a:t>Take home messages</a:t>
            </a:r>
          </a:p>
        </p:txBody>
      </p:sp>
      <p:sp>
        <p:nvSpPr>
          <p:cNvPr id="3" name="Content Placeholder 2">
            <a:extLst>
              <a:ext uri="{FF2B5EF4-FFF2-40B4-BE49-F238E27FC236}">
                <a16:creationId xmlns:a16="http://schemas.microsoft.com/office/drawing/2014/main" id="{3F3D6A09-ECB8-40D9-9166-688C8085CEC4}"/>
              </a:ext>
            </a:extLst>
          </p:cNvPr>
          <p:cNvSpPr>
            <a:spLocks noGrp="1"/>
          </p:cNvSpPr>
          <p:nvPr>
            <p:ph idx="1"/>
          </p:nvPr>
        </p:nvSpPr>
        <p:spPr>
          <a:xfrm>
            <a:off x="609599" y="1529542"/>
            <a:ext cx="6347714" cy="4511822"/>
          </a:xfrm>
        </p:spPr>
        <p:txBody>
          <a:bodyPr/>
          <a:lstStyle/>
          <a:p>
            <a:r>
              <a:rPr lang="en-GB" dirty="0"/>
              <a:t>Text data can be described by mathematic formats or themselves</a:t>
            </a:r>
          </a:p>
          <a:p>
            <a:pPr lvl="1"/>
            <a:r>
              <a:rPr lang="en-GB" dirty="0"/>
              <a:t>Basic statistics, TF-IDF, word embedding</a:t>
            </a:r>
          </a:p>
          <a:p>
            <a:pPr lvl="1"/>
            <a:r>
              <a:rPr lang="en-GB" dirty="0"/>
              <a:t>Bag of words</a:t>
            </a:r>
          </a:p>
          <a:p>
            <a:r>
              <a:rPr lang="en-GB" dirty="0"/>
              <a:t>These attribute to different strategies to be used in terms of analysing text data</a:t>
            </a:r>
          </a:p>
          <a:p>
            <a:r>
              <a:rPr lang="en-GB" dirty="0"/>
              <a:t>Different external corpora can be used for processing text data </a:t>
            </a:r>
          </a:p>
          <a:p>
            <a:pPr lvl="1"/>
            <a:r>
              <a:rPr lang="en-GB" dirty="0"/>
              <a:t>NLTK (i.e. Brown Corpus)</a:t>
            </a:r>
          </a:p>
          <a:p>
            <a:pPr lvl="1"/>
            <a:r>
              <a:rPr lang="en-GB" dirty="0"/>
              <a:t>Use of these corpora in the data cleaning and processing can significantly affect the quality of text data and later analyses</a:t>
            </a:r>
          </a:p>
        </p:txBody>
      </p:sp>
    </p:spTree>
    <p:extLst>
      <p:ext uri="{BB962C8B-B14F-4D97-AF65-F5344CB8AC3E}">
        <p14:creationId xmlns:p14="http://schemas.microsoft.com/office/powerpoint/2010/main" val="102273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534D69-0054-434E-B14E-2F4DAB64562E}"/>
              </a:ext>
            </a:extLst>
          </p:cNvPr>
          <p:cNvSpPr/>
          <p:nvPr/>
        </p:nvSpPr>
        <p:spPr>
          <a:xfrm>
            <a:off x="498762" y="2305615"/>
            <a:ext cx="7090757" cy="2246769"/>
          </a:xfrm>
          <a:prstGeom prst="rect">
            <a:avLst/>
          </a:prstGeom>
        </p:spPr>
        <p:txBody>
          <a:bodyPr wrap="square">
            <a:spAutoFit/>
          </a:bodyPr>
          <a:lstStyle/>
          <a:p>
            <a:r>
              <a:rPr lang="en-GB" sz="7000" dirty="0">
                <a:solidFill>
                  <a:schemeClr val="accent2"/>
                </a:solidFill>
                <a:latin typeface="Trebuchet MS" panose="020B0603020202020204" pitchFamily="34" charset="0"/>
              </a:rPr>
              <a:t>Garbage in,</a:t>
            </a:r>
          </a:p>
          <a:p>
            <a:pPr algn="ctr"/>
            <a:r>
              <a:rPr lang="en-GB" sz="7000" dirty="0">
                <a:solidFill>
                  <a:schemeClr val="accent2"/>
                </a:solidFill>
                <a:latin typeface="Trebuchet MS" panose="020B0603020202020204" pitchFamily="34" charset="0"/>
              </a:rPr>
              <a:t>garbage out. </a:t>
            </a:r>
          </a:p>
        </p:txBody>
      </p:sp>
      <p:sp>
        <p:nvSpPr>
          <p:cNvPr id="4" name="Arrow: Right 3">
            <a:extLst>
              <a:ext uri="{FF2B5EF4-FFF2-40B4-BE49-F238E27FC236}">
                <a16:creationId xmlns:a16="http://schemas.microsoft.com/office/drawing/2014/main" id="{73498610-D8A5-4646-88A7-7955DA74AA2D}"/>
              </a:ext>
            </a:extLst>
          </p:cNvPr>
          <p:cNvSpPr/>
          <p:nvPr/>
        </p:nvSpPr>
        <p:spPr>
          <a:xfrm rot="10800000">
            <a:off x="698268" y="1886987"/>
            <a:ext cx="5685905" cy="257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13D960D1-C023-4233-87C1-6C97433D6763}"/>
              </a:ext>
            </a:extLst>
          </p:cNvPr>
          <p:cNvSpPr/>
          <p:nvPr/>
        </p:nvSpPr>
        <p:spPr>
          <a:xfrm>
            <a:off x="698268" y="4754880"/>
            <a:ext cx="5685905" cy="227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298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AFED-0DA2-4016-A85E-B389FE6EE38A}"/>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77FB2BC0-8EA7-40F6-B898-7D98E808D923}"/>
              </a:ext>
            </a:extLst>
          </p:cNvPr>
          <p:cNvSpPr>
            <a:spLocks noGrp="1"/>
          </p:cNvSpPr>
          <p:nvPr>
            <p:ph idx="1"/>
          </p:nvPr>
        </p:nvSpPr>
        <p:spPr>
          <a:xfrm>
            <a:off x="609599" y="1288474"/>
            <a:ext cx="6347714" cy="4752890"/>
          </a:xfrm>
        </p:spPr>
        <p:txBody>
          <a:bodyPr>
            <a:normAutofit fontScale="70000" lnSpcReduction="20000"/>
          </a:bodyPr>
          <a:lstStyle/>
          <a:p>
            <a:r>
              <a:rPr lang="en-GB" sz="2400" b="1" dirty="0">
                <a:solidFill>
                  <a:schemeClr val="tx1"/>
                </a:solidFill>
              </a:rPr>
              <a:t>Basic Python use</a:t>
            </a:r>
          </a:p>
          <a:p>
            <a:pPr lvl="1"/>
            <a:r>
              <a:rPr lang="en-GB" u="sng" dirty="0">
                <a:hlinkClick r:id="rId2"/>
              </a:rPr>
              <a:t>https://www.codecademy.com/learn/learn-python</a:t>
            </a:r>
            <a:endParaRPr lang="en-GB" u="sng" dirty="0"/>
          </a:p>
          <a:p>
            <a:pPr lvl="1"/>
            <a:r>
              <a:rPr lang="en-GB" u="sng" dirty="0">
                <a:hlinkClick r:id="rId3"/>
              </a:rPr>
              <a:t>https://www.tutorialspoint.com/python/index.htm</a:t>
            </a:r>
            <a:endParaRPr lang="en-GB" u="sng" dirty="0"/>
          </a:p>
          <a:p>
            <a:pPr lvl="1"/>
            <a:r>
              <a:rPr lang="en-GB" dirty="0" err="1">
                <a:hlinkClick r:id="rId4"/>
              </a:rPr>
              <a:t>UoB</a:t>
            </a:r>
            <a:r>
              <a:rPr lang="en-GB" dirty="0">
                <a:hlinkClick r:id="rId4"/>
              </a:rPr>
              <a:t> ACRC Python 1: Beginning Python</a:t>
            </a:r>
            <a:r>
              <a:rPr lang="en-GB" dirty="0"/>
              <a:t> </a:t>
            </a:r>
            <a:endParaRPr lang="en-GB" sz="1400" dirty="0"/>
          </a:p>
          <a:p>
            <a:pPr lvl="1"/>
            <a:r>
              <a:rPr lang="en-GB" dirty="0" err="1">
                <a:hlinkClick r:id="rId5"/>
              </a:rPr>
              <a:t>UoB</a:t>
            </a:r>
            <a:r>
              <a:rPr lang="en-GB" dirty="0">
                <a:hlinkClick r:id="rId5"/>
              </a:rPr>
              <a:t> ACRC Python 2: Intermediate Python</a:t>
            </a:r>
            <a:endParaRPr lang="en-GB" sz="1400" dirty="0"/>
          </a:p>
          <a:p>
            <a:r>
              <a:rPr lang="en-GB" sz="2400" b="1" dirty="0">
                <a:solidFill>
                  <a:schemeClr val="tx1"/>
                </a:solidFill>
              </a:rPr>
              <a:t>Text-mining packages to try out</a:t>
            </a:r>
          </a:p>
          <a:p>
            <a:pPr lvl="1"/>
            <a:r>
              <a:rPr lang="en-GB" dirty="0" err="1"/>
              <a:t>Sklearn</a:t>
            </a:r>
            <a:r>
              <a:rPr lang="en-GB" dirty="0"/>
              <a:t> </a:t>
            </a:r>
          </a:p>
          <a:p>
            <a:pPr lvl="1"/>
            <a:r>
              <a:rPr lang="en-GB" dirty="0" err="1"/>
              <a:t>nltk</a:t>
            </a:r>
            <a:endParaRPr lang="en-GB" sz="1400" dirty="0"/>
          </a:p>
          <a:p>
            <a:pPr lvl="1"/>
            <a:r>
              <a:rPr lang="en-GB" dirty="0" err="1"/>
              <a:t>Gensim</a:t>
            </a:r>
            <a:endParaRPr lang="en-GB" dirty="0"/>
          </a:p>
          <a:p>
            <a:pPr lvl="1"/>
            <a:r>
              <a:rPr lang="en-GB" dirty="0" err="1">
                <a:solidFill>
                  <a:schemeClr val="tx1"/>
                </a:solidFill>
              </a:rPr>
              <a:t>TextBlob</a:t>
            </a:r>
            <a:endParaRPr lang="en-GB" dirty="0">
              <a:solidFill>
                <a:schemeClr val="tx1"/>
              </a:solidFill>
            </a:endParaRPr>
          </a:p>
          <a:p>
            <a:r>
              <a:rPr lang="en-GB" sz="2400" b="1" dirty="0"/>
              <a:t>Questions and challenges</a:t>
            </a:r>
          </a:p>
          <a:p>
            <a:pPr lvl="1"/>
            <a:r>
              <a:rPr lang="en-GB" dirty="0"/>
              <a:t>What is the pros/cons of using TF-IDF, bag of words and word embedding to analyse text data?</a:t>
            </a:r>
          </a:p>
          <a:p>
            <a:pPr lvl="1"/>
            <a:r>
              <a:rPr lang="en-GB" dirty="0"/>
              <a:t>How will you utilise your results (decisions and/or terms) to find important/similar references?</a:t>
            </a:r>
          </a:p>
          <a:p>
            <a:pPr lvl="1"/>
            <a:r>
              <a:rPr lang="en-GB" dirty="0"/>
              <a:t>Can you use other information of references to help the analysis? (i.e. authors or PMID)</a:t>
            </a:r>
          </a:p>
          <a:p>
            <a:pPr lvl="1"/>
            <a:r>
              <a:rPr lang="en-GB" dirty="0"/>
              <a:t>Can you build your own corpora to help your data processing?</a:t>
            </a:r>
          </a:p>
          <a:p>
            <a:pPr lvl="1"/>
            <a:endParaRPr lang="en-GB" sz="2200" b="1" dirty="0"/>
          </a:p>
          <a:p>
            <a:endParaRPr lang="en-GB" sz="1600" dirty="0"/>
          </a:p>
        </p:txBody>
      </p:sp>
    </p:spTree>
    <p:extLst>
      <p:ext uri="{BB962C8B-B14F-4D97-AF65-F5344CB8AC3E}">
        <p14:creationId xmlns:p14="http://schemas.microsoft.com/office/powerpoint/2010/main" val="2995142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2EDA06-4A6D-45FF-BF25-85AF36A317D0}"/>
              </a:ext>
            </a:extLst>
          </p:cNvPr>
          <p:cNvSpPr>
            <a:spLocks noGrp="1"/>
          </p:cNvSpPr>
          <p:nvPr>
            <p:ph type="ctrTitle"/>
          </p:nvPr>
        </p:nvSpPr>
        <p:spPr/>
        <p:txBody>
          <a:bodyPr/>
          <a:lstStyle/>
          <a:p>
            <a:r>
              <a:rPr lang="en-GB" dirty="0"/>
              <a:t>Thank you for coming!</a:t>
            </a:r>
          </a:p>
        </p:txBody>
      </p:sp>
      <p:sp>
        <p:nvSpPr>
          <p:cNvPr id="5" name="Subtitle 4">
            <a:extLst>
              <a:ext uri="{FF2B5EF4-FFF2-40B4-BE49-F238E27FC236}">
                <a16:creationId xmlns:a16="http://schemas.microsoft.com/office/drawing/2014/main" id="{691CD5B9-7DA1-40D7-96DD-338C3EB7C20F}"/>
              </a:ext>
            </a:extLst>
          </p:cNvPr>
          <p:cNvSpPr>
            <a:spLocks noGrp="1"/>
          </p:cNvSpPr>
          <p:nvPr>
            <p:ph type="subTitle" idx="1"/>
          </p:nvPr>
        </p:nvSpPr>
        <p:spPr/>
        <p:txBody>
          <a:bodyPr>
            <a:normAutofit lnSpcReduction="10000"/>
          </a:bodyPr>
          <a:lstStyle/>
          <a:p>
            <a:r>
              <a:rPr lang="en-GB" dirty="0"/>
              <a:t>Any questions please e-mail:</a:t>
            </a:r>
          </a:p>
          <a:p>
            <a:r>
              <a:rPr lang="en-GB" dirty="0"/>
              <a:t>Kazeem     </a:t>
            </a:r>
            <a:r>
              <a:rPr lang="en-GB" dirty="0">
                <a:hlinkClick r:id="rId2"/>
              </a:rPr>
              <a:t>b.k.olorisade@bristol.ac.uk</a:t>
            </a:r>
            <a:endParaRPr lang="en-GB" dirty="0"/>
          </a:p>
          <a:p>
            <a:r>
              <a:rPr lang="en-GB" dirty="0"/>
              <a:t>Vincent   </a:t>
            </a:r>
            <a:r>
              <a:rPr lang="en-GB" dirty="0">
                <a:hlinkClick r:id="rId3"/>
              </a:rPr>
              <a:t>Vincent.Cheng@bristol.ac.uk</a:t>
            </a:r>
            <a:endParaRPr lang="en-GB" dirty="0"/>
          </a:p>
          <a:p>
            <a:endParaRPr lang="en-GB" dirty="0"/>
          </a:p>
        </p:txBody>
      </p:sp>
    </p:spTree>
    <p:extLst>
      <p:ext uri="{BB962C8B-B14F-4D97-AF65-F5344CB8AC3E}">
        <p14:creationId xmlns:p14="http://schemas.microsoft.com/office/powerpoint/2010/main" val="199388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949B2AC-62C0-4715-8109-87DC504B15A3}"/>
              </a:ext>
            </a:extLst>
          </p:cNvPr>
          <p:cNvGrpSpPr/>
          <p:nvPr/>
        </p:nvGrpSpPr>
        <p:grpSpPr>
          <a:xfrm>
            <a:off x="369968" y="381519"/>
            <a:ext cx="6421530" cy="5545455"/>
            <a:chOff x="648462" y="856686"/>
            <a:chExt cx="6161870" cy="4804561"/>
          </a:xfrm>
        </p:grpSpPr>
        <p:grpSp>
          <p:nvGrpSpPr>
            <p:cNvPr id="4" name="Group 3">
              <a:extLst>
                <a:ext uri="{FF2B5EF4-FFF2-40B4-BE49-F238E27FC236}">
                  <a16:creationId xmlns:a16="http://schemas.microsoft.com/office/drawing/2014/main" id="{80234763-D0B0-49FF-8BEA-CE0DEF8735EF}"/>
                </a:ext>
              </a:extLst>
            </p:cNvPr>
            <p:cNvGrpSpPr/>
            <p:nvPr/>
          </p:nvGrpSpPr>
          <p:grpSpPr>
            <a:xfrm rot="20624289">
              <a:off x="4122602" y="2355357"/>
              <a:ext cx="2599216" cy="3240359"/>
              <a:chOff x="4091398" y="3063583"/>
              <a:chExt cx="1802891" cy="2312184"/>
            </a:xfrm>
          </p:grpSpPr>
          <p:sp>
            <p:nvSpPr>
              <p:cNvPr id="5" name="Oval 4">
                <a:extLst>
                  <a:ext uri="{FF2B5EF4-FFF2-40B4-BE49-F238E27FC236}">
                    <a16:creationId xmlns:a16="http://schemas.microsoft.com/office/drawing/2014/main" id="{56EED23A-CB72-46D3-B77A-750DFDED64C5}"/>
                  </a:ext>
                </a:extLst>
              </p:cNvPr>
              <p:cNvSpPr/>
              <p:nvPr/>
            </p:nvSpPr>
            <p:spPr>
              <a:xfrm rot="16200000">
                <a:off x="3836752" y="3318229"/>
                <a:ext cx="2312184" cy="1802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TextBox 5">
                <a:extLst>
                  <a:ext uri="{FF2B5EF4-FFF2-40B4-BE49-F238E27FC236}">
                    <a16:creationId xmlns:a16="http://schemas.microsoft.com/office/drawing/2014/main" id="{F6F81CED-EB1B-48A3-B21C-5E0DF31B910F}"/>
                  </a:ext>
                </a:extLst>
              </p:cNvPr>
              <p:cNvSpPr txBox="1"/>
              <p:nvPr/>
            </p:nvSpPr>
            <p:spPr>
              <a:xfrm>
                <a:off x="4218668" y="4684308"/>
                <a:ext cx="1523914" cy="428298"/>
              </a:xfrm>
              <a:prstGeom prst="rect">
                <a:avLst/>
              </a:prstGeom>
              <a:noFill/>
            </p:spPr>
            <p:txBody>
              <a:bodyPr wrap="square" rtlCol="0">
                <a:spAutoFit/>
              </a:bodyPr>
              <a:lstStyle/>
              <a:p>
                <a:pPr algn="ctr"/>
                <a:r>
                  <a:rPr lang="en-GB" sz="1350" dirty="0">
                    <a:solidFill>
                      <a:schemeClr val="bg1"/>
                    </a:solidFill>
                  </a:rPr>
                  <a:t>Computational logistics</a:t>
                </a:r>
              </a:p>
            </p:txBody>
          </p:sp>
        </p:grpSp>
        <p:grpSp>
          <p:nvGrpSpPr>
            <p:cNvPr id="7" name="Group 6">
              <a:extLst>
                <a:ext uri="{FF2B5EF4-FFF2-40B4-BE49-F238E27FC236}">
                  <a16:creationId xmlns:a16="http://schemas.microsoft.com/office/drawing/2014/main" id="{5D4A9BFE-2F9D-40D4-9D18-54695BA11CC5}"/>
                </a:ext>
              </a:extLst>
            </p:cNvPr>
            <p:cNvGrpSpPr/>
            <p:nvPr/>
          </p:nvGrpSpPr>
          <p:grpSpPr>
            <a:xfrm>
              <a:off x="1170076" y="1527483"/>
              <a:ext cx="3224497" cy="1639671"/>
              <a:chOff x="1170076" y="1527483"/>
              <a:chExt cx="3224497" cy="1639671"/>
            </a:xfrm>
          </p:grpSpPr>
          <p:sp>
            <p:nvSpPr>
              <p:cNvPr id="8" name="Oval 7">
                <a:extLst>
                  <a:ext uri="{FF2B5EF4-FFF2-40B4-BE49-F238E27FC236}">
                    <a16:creationId xmlns:a16="http://schemas.microsoft.com/office/drawing/2014/main" id="{E1F543BD-8C2A-4A3A-9034-3695F289FC03}"/>
                  </a:ext>
                </a:extLst>
              </p:cNvPr>
              <p:cNvSpPr/>
              <p:nvPr/>
            </p:nvSpPr>
            <p:spPr>
              <a:xfrm rot="19329570">
                <a:off x="1170076" y="1527483"/>
                <a:ext cx="3224497" cy="1639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TextBox 8">
                <a:extLst>
                  <a:ext uri="{FF2B5EF4-FFF2-40B4-BE49-F238E27FC236}">
                    <a16:creationId xmlns:a16="http://schemas.microsoft.com/office/drawing/2014/main" id="{E771FD84-8D89-4657-97C7-CBF81636305F}"/>
                  </a:ext>
                </a:extLst>
              </p:cNvPr>
              <p:cNvSpPr txBox="1"/>
              <p:nvPr/>
            </p:nvSpPr>
            <p:spPr>
              <a:xfrm rot="19228636">
                <a:off x="1718600" y="1781315"/>
                <a:ext cx="1469344" cy="354680"/>
              </a:xfrm>
              <a:prstGeom prst="rect">
                <a:avLst/>
              </a:prstGeom>
              <a:noFill/>
            </p:spPr>
            <p:txBody>
              <a:bodyPr wrap="square" rtlCol="0">
                <a:spAutoFit/>
              </a:bodyPr>
              <a:lstStyle/>
              <a:p>
                <a:r>
                  <a:rPr lang="en-GB" sz="1350" dirty="0">
                    <a:solidFill>
                      <a:schemeClr val="bg1"/>
                    </a:solidFill>
                  </a:rPr>
                  <a:t>Data mining</a:t>
                </a:r>
              </a:p>
            </p:txBody>
          </p:sp>
        </p:grpSp>
        <p:grpSp>
          <p:nvGrpSpPr>
            <p:cNvPr id="11" name="Group 10">
              <a:extLst>
                <a:ext uri="{FF2B5EF4-FFF2-40B4-BE49-F238E27FC236}">
                  <a16:creationId xmlns:a16="http://schemas.microsoft.com/office/drawing/2014/main" id="{E59C7B58-706E-4EBD-AFC5-3CCBFE82ED8D}"/>
                </a:ext>
              </a:extLst>
            </p:cNvPr>
            <p:cNvGrpSpPr/>
            <p:nvPr/>
          </p:nvGrpSpPr>
          <p:grpSpPr>
            <a:xfrm>
              <a:off x="648462" y="3206491"/>
              <a:ext cx="2483378" cy="1086605"/>
              <a:chOff x="648462" y="3206491"/>
              <a:chExt cx="2483378" cy="1086605"/>
            </a:xfrm>
          </p:grpSpPr>
          <p:sp>
            <p:nvSpPr>
              <p:cNvPr id="12" name="Oval 11">
                <a:extLst>
                  <a:ext uri="{FF2B5EF4-FFF2-40B4-BE49-F238E27FC236}">
                    <a16:creationId xmlns:a16="http://schemas.microsoft.com/office/drawing/2014/main" id="{A2580300-CA1A-4A9C-8FC3-965A9839AB90}"/>
                  </a:ext>
                </a:extLst>
              </p:cNvPr>
              <p:cNvSpPr/>
              <p:nvPr/>
            </p:nvSpPr>
            <p:spPr>
              <a:xfrm>
                <a:off x="648462" y="3206491"/>
                <a:ext cx="2483378" cy="1086605"/>
              </a:xfrm>
              <a:prstGeom prst="ellipse">
                <a:avLst/>
              </a:prstGeom>
              <a:solidFill>
                <a:srgbClr val="3399FF">
                  <a:alpha val="50196"/>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350"/>
              </a:p>
            </p:txBody>
          </p:sp>
          <p:sp>
            <p:nvSpPr>
              <p:cNvPr id="13" name="TextBox 12">
                <a:extLst>
                  <a:ext uri="{FF2B5EF4-FFF2-40B4-BE49-F238E27FC236}">
                    <a16:creationId xmlns:a16="http://schemas.microsoft.com/office/drawing/2014/main" id="{085848A2-14DC-4D12-8D13-0A46F4010446}"/>
                  </a:ext>
                </a:extLst>
              </p:cNvPr>
              <p:cNvSpPr txBox="1"/>
              <p:nvPr/>
            </p:nvSpPr>
            <p:spPr>
              <a:xfrm>
                <a:off x="723800" y="3615233"/>
                <a:ext cx="1406967" cy="354681"/>
              </a:xfrm>
              <a:prstGeom prst="rect">
                <a:avLst/>
              </a:prstGeom>
              <a:noFill/>
            </p:spPr>
            <p:txBody>
              <a:bodyPr wrap="square" rtlCol="0">
                <a:spAutoFit/>
              </a:bodyPr>
              <a:lstStyle/>
              <a:p>
                <a:r>
                  <a:rPr lang="en-GB" sz="1350" dirty="0">
                    <a:solidFill>
                      <a:schemeClr val="bg1"/>
                    </a:solidFill>
                  </a:rPr>
                  <a:t>Databases</a:t>
                </a:r>
                <a:r>
                  <a:rPr lang="en-GB" sz="1350" dirty="0"/>
                  <a:t> </a:t>
                </a:r>
              </a:p>
            </p:txBody>
          </p:sp>
        </p:grpSp>
        <p:grpSp>
          <p:nvGrpSpPr>
            <p:cNvPr id="14" name="Group 13">
              <a:extLst>
                <a:ext uri="{FF2B5EF4-FFF2-40B4-BE49-F238E27FC236}">
                  <a16:creationId xmlns:a16="http://schemas.microsoft.com/office/drawing/2014/main" id="{4E831757-1504-4B30-BD7D-CAC35C9B9A47}"/>
                </a:ext>
              </a:extLst>
            </p:cNvPr>
            <p:cNvGrpSpPr/>
            <p:nvPr/>
          </p:nvGrpSpPr>
          <p:grpSpPr>
            <a:xfrm>
              <a:off x="1948695" y="3428998"/>
              <a:ext cx="1759209" cy="2232249"/>
              <a:chOff x="1948695" y="3428998"/>
              <a:chExt cx="1759209" cy="2232249"/>
            </a:xfrm>
          </p:grpSpPr>
          <p:sp>
            <p:nvSpPr>
              <p:cNvPr id="15" name="Oval 14">
                <a:extLst>
                  <a:ext uri="{FF2B5EF4-FFF2-40B4-BE49-F238E27FC236}">
                    <a16:creationId xmlns:a16="http://schemas.microsoft.com/office/drawing/2014/main" id="{41DB0A2C-BC04-48C7-A55A-C24888114962}"/>
                  </a:ext>
                </a:extLst>
              </p:cNvPr>
              <p:cNvSpPr/>
              <p:nvPr/>
            </p:nvSpPr>
            <p:spPr>
              <a:xfrm rot="16200000">
                <a:off x="1602990" y="3774703"/>
                <a:ext cx="2232249" cy="1540839"/>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CE46AFCF-80EF-49DE-A95A-75AD154BC0FB}"/>
                  </a:ext>
                </a:extLst>
              </p:cNvPr>
              <p:cNvSpPr txBox="1"/>
              <p:nvPr/>
            </p:nvSpPr>
            <p:spPr>
              <a:xfrm>
                <a:off x="2167060" y="4686236"/>
                <a:ext cx="1540844" cy="763928"/>
              </a:xfrm>
              <a:prstGeom prst="rect">
                <a:avLst/>
              </a:prstGeom>
              <a:noFill/>
            </p:spPr>
            <p:txBody>
              <a:bodyPr wrap="square" rtlCol="0">
                <a:spAutoFit/>
              </a:bodyPr>
              <a:lstStyle/>
              <a:p>
                <a:r>
                  <a:rPr lang="en-GB" sz="1200" dirty="0"/>
                  <a:t>Library and information science</a:t>
                </a:r>
              </a:p>
            </p:txBody>
          </p:sp>
        </p:grpSp>
        <p:grpSp>
          <p:nvGrpSpPr>
            <p:cNvPr id="17" name="Group 16">
              <a:extLst>
                <a:ext uri="{FF2B5EF4-FFF2-40B4-BE49-F238E27FC236}">
                  <a16:creationId xmlns:a16="http://schemas.microsoft.com/office/drawing/2014/main" id="{C4A70DE8-463D-471D-B4AC-7807C9D57E91}"/>
                </a:ext>
              </a:extLst>
            </p:cNvPr>
            <p:cNvGrpSpPr/>
            <p:nvPr/>
          </p:nvGrpSpPr>
          <p:grpSpPr>
            <a:xfrm>
              <a:off x="1769047" y="856686"/>
              <a:ext cx="5041285" cy="2851900"/>
              <a:chOff x="2056423" y="915409"/>
              <a:chExt cx="4753909" cy="2851900"/>
            </a:xfrm>
          </p:grpSpPr>
          <p:sp>
            <p:nvSpPr>
              <p:cNvPr id="18" name="Oval 17">
                <a:extLst>
                  <a:ext uri="{FF2B5EF4-FFF2-40B4-BE49-F238E27FC236}">
                    <a16:creationId xmlns:a16="http://schemas.microsoft.com/office/drawing/2014/main" id="{A56B49D4-EB5D-4732-95AB-1D9C080F4196}"/>
                  </a:ext>
                </a:extLst>
              </p:cNvPr>
              <p:cNvSpPr/>
              <p:nvPr/>
            </p:nvSpPr>
            <p:spPr>
              <a:xfrm rot="19329570" flipV="1">
                <a:off x="2056423" y="1648990"/>
                <a:ext cx="4753909" cy="2118319"/>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 name="TextBox 18">
                <a:extLst>
                  <a:ext uri="{FF2B5EF4-FFF2-40B4-BE49-F238E27FC236}">
                    <a16:creationId xmlns:a16="http://schemas.microsoft.com/office/drawing/2014/main" id="{025F5BC7-C5C6-41D6-83B2-A3094F874944}"/>
                  </a:ext>
                </a:extLst>
              </p:cNvPr>
              <p:cNvSpPr txBox="1"/>
              <p:nvPr/>
            </p:nvSpPr>
            <p:spPr>
              <a:xfrm rot="2878210">
                <a:off x="5405942" y="1365022"/>
                <a:ext cx="1245719" cy="346494"/>
              </a:xfrm>
              <a:prstGeom prst="rect">
                <a:avLst/>
              </a:prstGeom>
              <a:noFill/>
            </p:spPr>
            <p:txBody>
              <a:bodyPr wrap="square" rtlCol="0">
                <a:spAutoFit/>
              </a:bodyPr>
              <a:lstStyle/>
              <a:p>
                <a:r>
                  <a:rPr lang="en-GB" sz="1350" dirty="0"/>
                  <a:t>Statistics </a:t>
                </a:r>
              </a:p>
            </p:txBody>
          </p:sp>
        </p:grpSp>
        <p:grpSp>
          <p:nvGrpSpPr>
            <p:cNvPr id="20" name="Group 19">
              <a:extLst>
                <a:ext uri="{FF2B5EF4-FFF2-40B4-BE49-F238E27FC236}">
                  <a16:creationId xmlns:a16="http://schemas.microsoft.com/office/drawing/2014/main" id="{13FEFD51-1412-4D99-8516-130BC3C20E19}"/>
                </a:ext>
              </a:extLst>
            </p:cNvPr>
            <p:cNvGrpSpPr/>
            <p:nvPr/>
          </p:nvGrpSpPr>
          <p:grpSpPr>
            <a:xfrm>
              <a:off x="3340387" y="1210334"/>
              <a:ext cx="2804771" cy="2008052"/>
              <a:chOff x="3340387" y="1210334"/>
              <a:chExt cx="2804771" cy="2008052"/>
            </a:xfrm>
          </p:grpSpPr>
          <p:sp>
            <p:nvSpPr>
              <p:cNvPr id="21" name="Oval 20">
                <a:extLst>
                  <a:ext uri="{FF2B5EF4-FFF2-40B4-BE49-F238E27FC236}">
                    <a16:creationId xmlns:a16="http://schemas.microsoft.com/office/drawing/2014/main" id="{8D441F29-C86E-43E6-AF45-A9519FCE81BD}"/>
                  </a:ext>
                </a:extLst>
              </p:cNvPr>
              <p:cNvSpPr/>
              <p:nvPr/>
            </p:nvSpPr>
            <p:spPr>
              <a:xfrm rot="1318124">
                <a:off x="3340387" y="1210334"/>
                <a:ext cx="2804771" cy="2008052"/>
              </a:xfrm>
              <a:prstGeom prst="ellipse">
                <a:avLst/>
              </a:prstGeom>
              <a:solidFill>
                <a:srgbClr val="0066FF">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2" name="TextBox 21">
                <a:extLst>
                  <a:ext uri="{FF2B5EF4-FFF2-40B4-BE49-F238E27FC236}">
                    <a16:creationId xmlns:a16="http://schemas.microsoft.com/office/drawing/2014/main" id="{C0D6DD92-FC61-440B-A660-3DEFEAE8BEAD}"/>
                  </a:ext>
                </a:extLst>
              </p:cNvPr>
              <p:cNvSpPr txBox="1"/>
              <p:nvPr/>
            </p:nvSpPr>
            <p:spPr>
              <a:xfrm rot="2286418">
                <a:off x="4253367" y="1555417"/>
                <a:ext cx="1874789" cy="600229"/>
              </a:xfrm>
              <a:prstGeom prst="rect">
                <a:avLst/>
              </a:prstGeom>
              <a:noFill/>
            </p:spPr>
            <p:txBody>
              <a:bodyPr wrap="square" rtlCol="0">
                <a:spAutoFit/>
              </a:bodyPr>
              <a:lstStyle/>
              <a:p>
                <a:pPr algn="ctr"/>
                <a:r>
                  <a:rPr lang="en-GB" sz="1350" dirty="0">
                    <a:solidFill>
                      <a:schemeClr val="bg1"/>
                    </a:solidFill>
                  </a:rPr>
                  <a:t>AI and machine learning</a:t>
                </a:r>
              </a:p>
            </p:txBody>
          </p:sp>
        </p:grpSp>
        <p:grpSp>
          <p:nvGrpSpPr>
            <p:cNvPr id="23" name="Group 22">
              <a:extLst>
                <a:ext uri="{FF2B5EF4-FFF2-40B4-BE49-F238E27FC236}">
                  <a16:creationId xmlns:a16="http://schemas.microsoft.com/office/drawing/2014/main" id="{B4DBDD06-B35B-4ACE-9AE4-64A059AEEAB6}"/>
                </a:ext>
              </a:extLst>
            </p:cNvPr>
            <p:cNvGrpSpPr/>
            <p:nvPr/>
          </p:nvGrpSpPr>
          <p:grpSpPr>
            <a:xfrm>
              <a:off x="1948695" y="1963673"/>
              <a:ext cx="3342599" cy="2808311"/>
              <a:chOff x="1948695" y="1963673"/>
              <a:chExt cx="3342599" cy="2808311"/>
            </a:xfrm>
          </p:grpSpPr>
          <p:sp>
            <p:nvSpPr>
              <p:cNvPr id="24" name="Oval 23">
                <a:extLst>
                  <a:ext uri="{FF2B5EF4-FFF2-40B4-BE49-F238E27FC236}">
                    <a16:creationId xmlns:a16="http://schemas.microsoft.com/office/drawing/2014/main" id="{D8A71642-7578-4C18-AE63-4146BB231860}"/>
                  </a:ext>
                </a:extLst>
              </p:cNvPr>
              <p:cNvSpPr/>
              <p:nvPr/>
            </p:nvSpPr>
            <p:spPr>
              <a:xfrm>
                <a:off x="1948695" y="1963673"/>
                <a:ext cx="3342599" cy="2808311"/>
              </a:xfrm>
              <a:prstGeom prst="ellipse">
                <a:avLst/>
              </a:prstGeom>
              <a:solidFill>
                <a:srgbClr val="4F81BD">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5" name="TextBox 24">
                <a:extLst>
                  <a:ext uri="{FF2B5EF4-FFF2-40B4-BE49-F238E27FC236}">
                    <a16:creationId xmlns:a16="http://schemas.microsoft.com/office/drawing/2014/main" id="{583BDA7C-E65B-453F-9408-18B73CB05E45}"/>
                  </a:ext>
                </a:extLst>
              </p:cNvPr>
              <p:cNvSpPr txBox="1"/>
              <p:nvPr/>
            </p:nvSpPr>
            <p:spPr>
              <a:xfrm>
                <a:off x="2839055" y="3171705"/>
                <a:ext cx="1323836" cy="600228"/>
              </a:xfrm>
              <a:prstGeom prst="rect">
                <a:avLst/>
              </a:prstGeom>
              <a:noFill/>
            </p:spPr>
            <p:txBody>
              <a:bodyPr wrap="square" rtlCol="0">
                <a:spAutoFit/>
              </a:bodyPr>
              <a:lstStyle/>
              <a:p>
                <a:pPr algn="ctr"/>
                <a:r>
                  <a:rPr lang="en-GB" sz="1350" b="1" dirty="0"/>
                  <a:t>Text mining</a:t>
                </a:r>
              </a:p>
            </p:txBody>
          </p:sp>
          <p:sp>
            <p:nvSpPr>
              <p:cNvPr id="26" name="TextBox 25">
                <a:extLst>
                  <a:ext uri="{FF2B5EF4-FFF2-40B4-BE49-F238E27FC236}">
                    <a16:creationId xmlns:a16="http://schemas.microsoft.com/office/drawing/2014/main" id="{3AEE96C2-1865-45AB-8AA4-4D5514B632FD}"/>
                  </a:ext>
                </a:extLst>
              </p:cNvPr>
              <p:cNvSpPr txBox="1"/>
              <p:nvPr/>
            </p:nvSpPr>
            <p:spPr>
              <a:xfrm>
                <a:off x="2979748" y="3482972"/>
                <a:ext cx="1235019" cy="300115"/>
              </a:xfrm>
              <a:prstGeom prst="rect">
                <a:avLst/>
              </a:prstGeom>
              <a:noFill/>
            </p:spPr>
            <p:txBody>
              <a:bodyPr wrap="square" rtlCol="0">
                <a:spAutoFit/>
              </a:bodyPr>
              <a:lstStyle/>
              <a:p>
                <a:pPr algn="ctr"/>
                <a:r>
                  <a:rPr lang="en-GB" sz="1050" dirty="0"/>
                  <a:t>Web mining</a:t>
                </a:r>
              </a:p>
            </p:txBody>
          </p:sp>
          <p:sp>
            <p:nvSpPr>
              <p:cNvPr id="27" name="TextBox 26">
                <a:extLst>
                  <a:ext uri="{FF2B5EF4-FFF2-40B4-BE49-F238E27FC236}">
                    <a16:creationId xmlns:a16="http://schemas.microsoft.com/office/drawing/2014/main" id="{E8CF5E0D-EBA6-4B34-A0A6-0619E7EEB52D}"/>
                  </a:ext>
                </a:extLst>
              </p:cNvPr>
              <p:cNvSpPr txBox="1"/>
              <p:nvPr/>
            </p:nvSpPr>
            <p:spPr>
              <a:xfrm>
                <a:off x="2265374" y="3711257"/>
                <a:ext cx="722726" cy="327398"/>
              </a:xfrm>
              <a:prstGeom prst="rect">
                <a:avLst/>
              </a:prstGeom>
              <a:noFill/>
            </p:spPr>
            <p:txBody>
              <a:bodyPr wrap="square" rtlCol="0">
                <a:spAutoFit/>
              </a:bodyPr>
              <a:lstStyle/>
              <a:p>
                <a:r>
                  <a:rPr lang="en-GB" sz="1200" dirty="0"/>
                  <a:t>IR</a:t>
                </a:r>
              </a:p>
            </p:txBody>
          </p:sp>
          <p:sp>
            <p:nvSpPr>
              <p:cNvPr id="28" name="TextBox 27">
                <a:extLst>
                  <a:ext uri="{FF2B5EF4-FFF2-40B4-BE49-F238E27FC236}">
                    <a16:creationId xmlns:a16="http://schemas.microsoft.com/office/drawing/2014/main" id="{5B9EBD6E-5FA4-4684-B6A2-A55DAA28F519}"/>
                  </a:ext>
                </a:extLst>
              </p:cNvPr>
              <p:cNvSpPr txBox="1"/>
              <p:nvPr/>
            </p:nvSpPr>
            <p:spPr>
              <a:xfrm>
                <a:off x="2437339" y="2803999"/>
                <a:ext cx="1323836" cy="300115"/>
              </a:xfrm>
              <a:prstGeom prst="rect">
                <a:avLst/>
              </a:prstGeom>
              <a:noFill/>
            </p:spPr>
            <p:txBody>
              <a:bodyPr wrap="square" rtlCol="0">
                <a:spAutoFit/>
              </a:bodyPr>
              <a:lstStyle/>
              <a:p>
                <a:r>
                  <a:rPr lang="en-GB" sz="1050" dirty="0" err="1"/>
                  <a:t>DClus</a:t>
                </a:r>
                <a:endParaRPr lang="en-GB" sz="1050" dirty="0"/>
              </a:p>
            </p:txBody>
          </p:sp>
          <p:sp>
            <p:nvSpPr>
              <p:cNvPr id="29" name="TextBox 28">
                <a:extLst>
                  <a:ext uri="{FF2B5EF4-FFF2-40B4-BE49-F238E27FC236}">
                    <a16:creationId xmlns:a16="http://schemas.microsoft.com/office/drawing/2014/main" id="{5E438ED1-8E43-4245-90E8-417888E224AF}"/>
                  </a:ext>
                </a:extLst>
              </p:cNvPr>
              <p:cNvSpPr txBox="1"/>
              <p:nvPr/>
            </p:nvSpPr>
            <p:spPr>
              <a:xfrm>
                <a:off x="2691563" y="2450582"/>
                <a:ext cx="1235019" cy="300115"/>
              </a:xfrm>
              <a:prstGeom prst="rect">
                <a:avLst/>
              </a:prstGeom>
              <a:noFill/>
            </p:spPr>
            <p:txBody>
              <a:bodyPr wrap="square" rtlCol="0">
                <a:spAutoFit/>
              </a:bodyPr>
              <a:lstStyle/>
              <a:p>
                <a:r>
                  <a:rPr lang="en-GB" sz="1050" dirty="0" err="1"/>
                  <a:t>DClass</a:t>
                </a:r>
                <a:endParaRPr lang="en-GB" sz="1050" dirty="0"/>
              </a:p>
            </p:txBody>
          </p:sp>
          <p:sp>
            <p:nvSpPr>
              <p:cNvPr id="30" name="TextBox 29">
                <a:extLst>
                  <a:ext uri="{FF2B5EF4-FFF2-40B4-BE49-F238E27FC236}">
                    <a16:creationId xmlns:a16="http://schemas.microsoft.com/office/drawing/2014/main" id="{33C5950A-1A15-4508-A5A9-2B90D753F994}"/>
                  </a:ext>
                </a:extLst>
              </p:cNvPr>
              <p:cNvSpPr txBox="1"/>
              <p:nvPr/>
            </p:nvSpPr>
            <p:spPr>
              <a:xfrm>
                <a:off x="3818116" y="2366609"/>
                <a:ext cx="751634" cy="327398"/>
              </a:xfrm>
              <a:prstGeom prst="rect">
                <a:avLst/>
              </a:prstGeom>
              <a:noFill/>
            </p:spPr>
            <p:txBody>
              <a:bodyPr wrap="square" rtlCol="0">
                <a:spAutoFit/>
              </a:bodyPr>
              <a:lstStyle/>
              <a:p>
                <a:r>
                  <a:rPr lang="en-GB" sz="1200" dirty="0"/>
                  <a:t>IE</a:t>
                </a:r>
              </a:p>
            </p:txBody>
          </p:sp>
          <p:sp>
            <p:nvSpPr>
              <p:cNvPr id="31" name="TextBox 30">
                <a:extLst>
                  <a:ext uri="{FF2B5EF4-FFF2-40B4-BE49-F238E27FC236}">
                    <a16:creationId xmlns:a16="http://schemas.microsoft.com/office/drawing/2014/main" id="{CE1C21B3-9F08-4CBA-9F83-0E8B60A5B110}"/>
                  </a:ext>
                </a:extLst>
              </p:cNvPr>
              <p:cNvSpPr txBox="1"/>
              <p:nvPr/>
            </p:nvSpPr>
            <p:spPr>
              <a:xfrm>
                <a:off x="4231397" y="2814007"/>
                <a:ext cx="988210" cy="327398"/>
              </a:xfrm>
              <a:prstGeom prst="rect">
                <a:avLst/>
              </a:prstGeom>
              <a:noFill/>
            </p:spPr>
            <p:txBody>
              <a:bodyPr wrap="square" rtlCol="0">
                <a:spAutoFit/>
              </a:bodyPr>
              <a:lstStyle/>
              <a:p>
                <a:r>
                  <a:rPr lang="en-GB" sz="1200" dirty="0"/>
                  <a:t>NLP</a:t>
                </a:r>
              </a:p>
            </p:txBody>
          </p:sp>
          <p:sp>
            <p:nvSpPr>
              <p:cNvPr id="32" name="TextBox 31">
                <a:extLst>
                  <a:ext uri="{FF2B5EF4-FFF2-40B4-BE49-F238E27FC236}">
                    <a16:creationId xmlns:a16="http://schemas.microsoft.com/office/drawing/2014/main" id="{E93EBF9D-228E-4D19-9042-8F1188C20046}"/>
                  </a:ext>
                </a:extLst>
              </p:cNvPr>
              <p:cNvSpPr txBox="1"/>
              <p:nvPr/>
            </p:nvSpPr>
            <p:spPr>
              <a:xfrm>
                <a:off x="4028638" y="3361130"/>
                <a:ext cx="988210" cy="327398"/>
              </a:xfrm>
              <a:prstGeom prst="rect">
                <a:avLst/>
              </a:prstGeom>
              <a:noFill/>
            </p:spPr>
            <p:txBody>
              <a:bodyPr wrap="square" rtlCol="0">
                <a:spAutoFit/>
              </a:bodyPr>
              <a:lstStyle/>
              <a:p>
                <a:r>
                  <a:rPr lang="en-GB" sz="1200" dirty="0"/>
                  <a:t>CE</a:t>
                </a:r>
              </a:p>
            </p:txBody>
          </p:sp>
        </p:grpSp>
      </p:grpSp>
      <p:sp>
        <p:nvSpPr>
          <p:cNvPr id="35" name="TextBox 34">
            <a:extLst>
              <a:ext uri="{FF2B5EF4-FFF2-40B4-BE49-F238E27FC236}">
                <a16:creationId xmlns:a16="http://schemas.microsoft.com/office/drawing/2014/main" id="{34F1F827-A4D6-4D1F-94E8-D1133441D2EA}"/>
              </a:ext>
            </a:extLst>
          </p:cNvPr>
          <p:cNvSpPr txBox="1"/>
          <p:nvPr/>
        </p:nvSpPr>
        <p:spPr>
          <a:xfrm>
            <a:off x="607734" y="6202432"/>
            <a:ext cx="8313183" cy="369332"/>
          </a:xfrm>
          <a:prstGeom prst="rect">
            <a:avLst/>
          </a:prstGeom>
          <a:noFill/>
        </p:spPr>
        <p:txBody>
          <a:bodyPr wrap="square" rtlCol="0">
            <a:spAutoFit/>
          </a:bodyPr>
          <a:lstStyle/>
          <a:p>
            <a:r>
              <a:rPr lang="en-GB" sz="900" dirty="0"/>
              <a:t>IR: information retrieval; </a:t>
            </a:r>
            <a:r>
              <a:rPr lang="en-GB" sz="900" dirty="0" err="1"/>
              <a:t>Dclass</a:t>
            </a:r>
            <a:r>
              <a:rPr lang="en-GB" sz="900" dirty="0"/>
              <a:t>: document classification; </a:t>
            </a:r>
            <a:r>
              <a:rPr lang="en-GB" sz="900" dirty="0" err="1"/>
              <a:t>Dclus</a:t>
            </a:r>
            <a:r>
              <a:rPr lang="en-GB" sz="900" dirty="0"/>
              <a:t>: document clustering; CE: concept extraction; NLP: natural language; IE: information extraction</a:t>
            </a:r>
          </a:p>
        </p:txBody>
      </p:sp>
    </p:spTree>
    <p:extLst>
      <p:ext uri="{BB962C8B-B14F-4D97-AF65-F5344CB8AC3E}">
        <p14:creationId xmlns:p14="http://schemas.microsoft.com/office/powerpoint/2010/main" val="326544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E78A-01C2-415B-90A9-7E056D6CFEC5}"/>
              </a:ext>
            </a:extLst>
          </p:cNvPr>
          <p:cNvSpPr>
            <a:spLocks noGrp="1"/>
          </p:cNvSpPr>
          <p:nvPr>
            <p:ph type="title"/>
          </p:nvPr>
        </p:nvSpPr>
        <p:spPr>
          <a:xfrm>
            <a:off x="651161" y="406556"/>
            <a:ext cx="6347715" cy="1826581"/>
          </a:xfrm>
        </p:spPr>
        <p:txBody>
          <a:bodyPr/>
          <a:lstStyle/>
          <a:p>
            <a:r>
              <a:rPr lang="en-GB" sz="4050" dirty="0"/>
              <a:t>(Data) mining</a:t>
            </a:r>
            <a:endParaRPr lang="en-GB" dirty="0"/>
          </a:p>
        </p:txBody>
      </p:sp>
      <p:sp>
        <p:nvSpPr>
          <p:cNvPr id="4" name="Text Placeholder 3">
            <a:extLst>
              <a:ext uri="{FF2B5EF4-FFF2-40B4-BE49-F238E27FC236}">
                <a16:creationId xmlns:a16="http://schemas.microsoft.com/office/drawing/2014/main" id="{E0FA9053-788D-4D6F-99A7-4BF8B80DC716}"/>
              </a:ext>
            </a:extLst>
          </p:cNvPr>
          <p:cNvSpPr>
            <a:spLocks noGrp="1"/>
          </p:cNvSpPr>
          <p:nvPr>
            <p:ph type="body" idx="1"/>
          </p:nvPr>
        </p:nvSpPr>
        <p:spPr>
          <a:xfrm>
            <a:off x="651161" y="2233136"/>
            <a:ext cx="6347715" cy="860400"/>
          </a:xfrm>
        </p:spPr>
        <p:txBody>
          <a:bodyPr/>
          <a:lstStyle/>
          <a:p>
            <a:r>
              <a:rPr lang="en-GB" dirty="0"/>
              <a:t>the practice of examining large pre-existing databases in order to generate new information</a:t>
            </a:r>
          </a:p>
        </p:txBody>
      </p:sp>
      <p:sp>
        <p:nvSpPr>
          <p:cNvPr id="5" name="Text Placeholder 3">
            <a:extLst>
              <a:ext uri="{FF2B5EF4-FFF2-40B4-BE49-F238E27FC236}">
                <a16:creationId xmlns:a16="http://schemas.microsoft.com/office/drawing/2014/main" id="{0CF2D8C3-715E-4F71-AE5D-EBC24B8307B9}"/>
              </a:ext>
            </a:extLst>
          </p:cNvPr>
          <p:cNvSpPr txBox="1">
            <a:spLocks/>
          </p:cNvSpPr>
          <p:nvPr/>
        </p:nvSpPr>
        <p:spPr>
          <a:xfrm>
            <a:off x="174567" y="3764465"/>
            <a:ext cx="2385753" cy="153788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algn="ctr"/>
            <a:r>
              <a:rPr lang="en-GB" sz="3600" dirty="0"/>
              <a:t>TEXT (data)</a:t>
            </a:r>
            <a:r>
              <a:rPr lang="en-GB" sz="1400" dirty="0"/>
              <a:t> </a:t>
            </a:r>
          </a:p>
        </p:txBody>
      </p:sp>
      <p:sp>
        <p:nvSpPr>
          <p:cNvPr id="6" name="Arrow: Right 5">
            <a:extLst>
              <a:ext uri="{FF2B5EF4-FFF2-40B4-BE49-F238E27FC236}">
                <a16:creationId xmlns:a16="http://schemas.microsoft.com/office/drawing/2014/main" id="{68A590A6-FAE5-4392-A95D-DA9E125FF70E}"/>
              </a:ext>
            </a:extLst>
          </p:cNvPr>
          <p:cNvSpPr/>
          <p:nvPr/>
        </p:nvSpPr>
        <p:spPr>
          <a:xfrm>
            <a:off x="2953788" y="4121928"/>
            <a:ext cx="748146" cy="407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7" name="Text Placeholder 3">
            <a:extLst>
              <a:ext uri="{FF2B5EF4-FFF2-40B4-BE49-F238E27FC236}">
                <a16:creationId xmlns:a16="http://schemas.microsoft.com/office/drawing/2014/main" id="{BA63A96D-263A-46FB-8E7E-6017586AACC8}"/>
              </a:ext>
            </a:extLst>
          </p:cNvPr>
          <p:cNvSpPr txBox="1">
            <a:spLocks/>
          </p:cNvSpPr>
          <p:nvPr/>
        </p:nvSpPr>
        <p:spPr>
          <a:xfrm>
            <a:off x="4353095" y="3764465"/>
            <a:ext cx="3527370" cy="153788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algn="ctr"/>
            <a:r>
              <a:rPr lang="en-GB" sz="3600" dirty="0"/>
              <a:t>Comparable forms </a:t>
            </a:r>
          </a:p>
        </p:txBody>
      </p:sp>
    </p:spTree>
    <p:extLst>
      <p:ext uri="{BB962C8B-B14F-4D97-AF65-F5344CB8AC3E}">
        <p14:creationId xmlns:p14="http://schemas.microsoft.com/office/powerpoint/2010/main" val="30458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alileo Galilei">
            <a:extLst>
              <a:ext uri="{FF2B5EF4-FFF2-40B4-BE49-F238E27FC236}">
                <a16:creationId xmlns:a16="http://schemas.microsoft.com/office/drawing/2014/main" id="{81070753-868C-4857-9C1F-733F8405D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839" y="4664046"/>
            <a:ext cx="1485900" cy="18192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F534D69-0054-434E-B14E-2F4DAB64562E}"/>
              </a:ext>
            </a:extLst>
          </p:cNvPr>
          <p:cNvSpPr/>
          <p:nvPr/>
        </p:nvSpPr>
        <p:spPr>
          <a:xfrm>
            <a:off x="274318" y="2102812"/>
            <a:ext cx="7090757" cy="2215991"/>
          </a:xfrm>
          <a:prstGeom prst="rect">
            <a:avLst/>
          </a:prstGeom>
        </p:spPr>
        <p:txBody>
          <a:bodyPr wrap="square">
            <a:spAutoFit/>
          </a:bodyPr>
          <a:lstStyle/>
          <a:p>
            <a:r>
              <a:rPr lang="en-GB" sz="4000" dirty="0">
                <a:solidFill>
                  <a:srgbClr val="181818"/>
                </a:solidFill>
                <a:latin typeface="Trebuchet MS" panose="020B0603020202020204" pitchFamily="34" charset="0"/>
              </a:rPr>
              <a:t>“Mathematics is the language in which God has written the universe”</a:t>
            </a:r>
          </a:p>
          <a:p>
            <a:pPr algn="r"/>
            <a:r>
              <a:rPr lang="en-GB" b="0" i="0" dirty="0">
                <a:solidFill>
                  <a:srgbClr val="181818"/>
                </a:solidFill>
                <a:effectLst/>
                <a:latin typeface="Trebuchet MS" panose="020B0603020202020204" pitchFamily="34" charset="0"/>
              </a:rPr>
              <a:t>- Galileo Galilei</a:t>
            </a:r>
          </a:p>
        </p:txBody>
      </p:sp>
    </p:spTree>
    <p:extLst>
      <p:ext uri="{BB962C8B-B14F-4D97-AF65-F5344CB8AC3E}">
        <p14:creationId xmlns:p14="http://schemas.microsoft.com/office/powerpoint/2010/main" val="310603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F22E4B-D1D5-45F1-979F-418C780EC5DD}"/>
              </a:ext>
            </a:extLst>
          </p:cNvPr>
          <p:cNvSpPr/>
          <p:nvPr/>
        </p:nvSpPr>
        <p:spPr>
          <a:xfrm>
            <a:off x="0" y="0"/>
            <a:ext cx="9144000" cy="6858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4" name="Title 3">
            <a:extLst>
              <a:ext uri="{FF2B5EF4-FFF2-40B4-BE49-F238E27FC236}">
                <a16:creationId xmlns:a16="http://schemas.microsoft.com/office/drawing/2014/main" id="{E290D1C5-5387-45F6-A4E7-FDC98ABF3572}"/>
              </a:ext>
            </a:extLst>
          </p:cNvPr>
          <p:cNvSpPr>
            <a:spLocks noGrp="1"/>
          </p:cNvSpPr>
          <p:nvPr>
            <p:ph type="title"/>
          </p:nvPr>
        </p:nvSpPr>
        <p:spPr>
          <a:xfrm>
            <a:off x="508001" y="174567"/>
            <a:ext cx="6447501" cy="5951913"/>
          </a:xfrm>
        </p:spPr>
        <p:txBody>
          <a:bodyPr>
            <a:noAutofit/>
          </a:bodyPr>
          <a:lstStyle/>
          <a:p>
            <a:r>
              <a:rPr lang="en-GB" sz="1600" dirty="0"/>
              <a:t>Machine learning (ML) algorithms have proven highly accurate for identifying Randomized Controlled Trials (RCTs) but are not used much in practice, in part because the best way to make use of the technology in a typical workflow is unclear. In this work, we evaluate ML models for RCT classification (support vector machines, convolutional neural networks, and ensemble approaches). We trained and optimized support vector machine and convolutional neural network models on the titles and abstracts of the Cochrane Crowd RCT set. We evaluated the models on an external dataset (Clinical Hedges), allowing direct comparison with traditional database search filters. We estimated area under receiver operating characteristics (AUROC) using the Clinical Hedges dataset. We demonstrate that ML approaches better discriminate between RCTs and non-RCTs than widely used traditional database search filters at all sensitivity levels; our best-performing model also achieved the best results to date for ML in this task (AUROC 0.987, 95% CI, 0.984-0.989). We provide practical guidance on the role of ML in (1) systematic reviews (high-sensitivity strategies) and (2) rapid reviews and clinical question answering (high-precision strategies) together with recommended probability </a:t>
            </a:r>
            <a:r>
              <a:rPr lang="en-GB" sz="1600" dirty="0" err="1"/>
              <a:t>cutoffs</a:t>
            </a:r>
            <a:r>
              <a:rPr lang="en-GB" sz="1600" dirty="0"/>
              <a:t> for each use case. Finally, we provide open-source software to enable these approaches to be used in practice.</a:t>
            </a:r>
          </a:p>
        </p:txBody>
      </p:sp>
      <p:sp>
        <p:nvSpPr>
          <p:cNvPr id="5" name="Text Placeholder 4">
            <a:extLst>
              <a:ext uri="{FF2B5EF4-FFF2-40B4-BE49-F238E27FC236}">
                <a16:creationId xmlns:a16="http://schemas.microsoft.com/office/drawing/2014/main" id="{C6DA7FEF-DA69-4B7D-83D6-C9E3C76FCE5C}"/>
              </a:ext>
            </a:extLst>
          </p:cNvPr>
          <p:cNvSpPr>
            <a:spLocks noGrp="1"/>
          </p:cNvSpPr>
          <p:nvPr>
            <p:ph type="body" idx="1"/>
          </p:nvPr>
        </p:nvSpPr>
        <p:spPr>
          <a:xfrm>
            <a:off x="508001" y="6028034"/>
            <a:ext cx="6447501" cy="403638"/>
          </a:xfrm>
        </p:spPr>
        <p:txBody>
          <a:bodyPr>
            <a:normAutofit fontScale="92500"/>
          </a:bodyPr>
          <a:lstStyle/>
          <a:p>
            <a:r>
              <a:rPr lang="en-GB" dirty="0"/>
              <a:t>What kind of ‘basic’ data can you generate from this abstract?</a:t>
            </a:r>
          </a:p>
        </p:txBody>
      </p:sp>
    </p:spTree>
    <p:extLst>
      <p:ext uri="{BB962C8B-B14F-4D97-AF65-F5344CB8AC3E}">
        <p14:creationId xmlns:p14="http://schemas.microsoft.com/office/powerpoint/2010/main" val="182619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504B-EE3C-4441-BB7E-3C77F3047820}"/>
              </a:ext>
            </a:extLst>
          </p:cNvPr>
          <p:cNvSpPr>
            <a:spLocks noGrp="1"/>
          </p:cNvSpPr>
          <p:nvPr>
            <p:ph type="title"/>
          </p:nvPr>
        </p:nvSpPr>
        <p:spPr/>
        <p:txBody>
          <a:bodyPr/>
          <a:lstStyle/>
          <a:p>
            <a:r>
              <a:rPr lang="en-GB" dirty="0"/>
              <a:t>Basic data generated from texts</a:t>
            </a:r>
          </a:p>
        </p:txBody>
      </p:sp>
      <p:sp>
        <p:nvSpPr>
          <p:cNvPr id="3" name="Content Placeholder 2">
            <a:extLst>
              <a:ext uri="{FF2B5EF4-FFF2-40B4-BE49-F238E27FC236}">
                <a16:creationId xmlns:a16="http://schemas.microsoft.com/office/drawing/2014/main" id="{15DE1E90-F2DE-47EF-A2E8-8D39EEA47B2D}"/>
              </a:ext>
            </a:extLst>
          </p:cNvPr>
          <p:cNvSpPr>
            <a:spLocks noGrp="1"/>
          </p:cNvSpPr>
          <p:nvPr>
            <p:ph idx="1"/>
          </p:nvPr>
        </p:nvSpPr>
        <p:spPr>
          <a:xfrm>
            <a:off x="609598" y="2160590"/>
            <a:ext cx="7137864" cy="3880773"/>
          </a:xfrm>
        </p:spPr>
        <p:txBody>
          <a:bodyPr>
            <a:normAutofit/>
          </a:bodyPr>
          <a:lstStyle/>
          <a:p>
            <a:r>
              <a:rPr lang="en-GB" sz="2400" dirty="0"/>
              <a:t>Number of words </a:t>
            </a:r>
          </a:p>
          <a:p>
            <a:r>
              <a:rPr lang="en-GB" sz="2400" dirty="0"/>
              <a:t>Number of characters</a:t>
            </a:r>
          </a:p>
          <a:p>
            <a:r>
              <a:rPr lang="en-GB" sz="2400" dirty="0"/>
              <a:t>Average word length</a:t>
            </a:r>
          </a:p>
          <a:p>
            <a:r>
              <a:rPr lang="en-GB" sz="2400" dirty="0"/>
              <a:t>Number of </a:t>
            </a:r>
            <a:r>
              <a:rPr lang="en-GB" sz="2400" dirty="0" err="1"/>
              <a:t>stopwords</a:t>
            </a:r>
            <a:r>
              <a:rPr lang="en-GB" sz="2400" dirty="0"/>
              <a:t> (e.g. the, that, is…)</a:t>
            </a:r>
          </a:p>
          <a:p>
            <a:r>
              <a:rPr lang="en-GB" sz="2400" dirty="0"/>
              <a:t>Number of special characters* (e.g. %, -, (, )...)</a:t>
            </a:r>
          </a:p>
          <a:p>
            <a:r>
              <a:rPr lang="en-GB" sz="2400" dirty="0"/>
              <a:t>Number of </a:t>
            </a:r>
            <a:r>
              <a:rPr lang="en-GB" sz="2400" dirty="0" err="1"/>
              <a:t>numerics</a:t>
            </a:r>
            <a:endParaRPr lang="en-GB" sz="2400" dirty="0"/>
          </a:p>
          <a:p>
            <a:r>
              <a:rPr lang="en-GB" sz="2400" dirty="0"/>
              <a:t>Number of uppercase words (e.g. RCT, ML, AUROC…)</a:t>
            </a:r>
          </a:p>
        </p:txBody>
      </p:sp>
    </p:spTree>
    <p:extLst>
      <p:ext uri="{BB962C8B-B14F-4D97-AF65-F5344CB8AC3E}">
        <p14:creationId xmlns:p14="http://schemas.microsoft.com/office/powerpoint/2010/main" val="71438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DD4A98B-585C-4B8A-AAAC-A78AD6270762}"/>
              </a:ext>
            </a:extLst>
          </p:cNvPr>
          <p:cNvSpPr/>
          <p:nvPr/>
        </p:nvSpPr>
        <p:spPr>
          <a:xfrm>
            <a:off x="0" y="0"/>
            <a:ext cx="9144000" cy="6858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4" name="Title 3">
            <a:extLst>
              <a:ext uri="{FF2B5EF4-FFF2-40B4-BE49-F238E27FC236}">
                <a16:creationId xmlns:a16="http://schemas.microsoft.com/office/drawing/2014/main" id="{E290D1C5-5387-45F6-A4E7-FDC98ABF3572}"/>
              </a:ext>
            </a:extLst>
          </p:cNvPr>
          <p:cNvSpPr>
            <a:spLocks noGrp="1"/>
          </p:cNvSpPr>
          <p:nvPr>
            <p:ph type="title"/>
          </p:nvPr>
        </p:nvSpPr>
        <p:spPr>
          <a:xfrm>
            <a:off x="508001" y="174567"/>
            <a:ext cx="6447501" cy="5951913"/>
          </a:xfrm>
        </p:spPr>
        <p:txBody>
          <a:bodyPr>
            <a:noAutofit/>
          </a:bodyPr>
          <a:lstStyle/>
          <a:p>
            <a:r>
              <a:rPr lang="en-GB" sz="1600" dirty="0">
                <a:solidFill>
                  <a:srgbClr val="FF0000"/>
                </a:solidFill>
              </a:rPr>
              <a:t>Machine learning </a:t>
            </a:r>
            <a:r>
              <a:rPr lang="en-GB" sz="1600" dirty="0">
                <a:solidFill>
                  <a:schemeClr val="bg1"/>
                </a:solidFill>
              </a:rPr>
              <a:t>(ML)</a:t>
            </a:r>
            <a:r>
              <a:rPr lang="en-GB" sz="1600" dirty="0"/>
              <a:t> algorithms </a:t>
            </a:r>
            <a:r>
              <a:rPr lang="en-GB" sz="1600" dirty="0">
                <a:solidFill>
                  <a:schemeClr val="bg1"/>
                </a:solidFill>
              </a:rPr>
              <a:t>have</a:t>
            </a:r>
            <a:r>
              <a:rPr lang="en-GB" sz="1600" dirty="0"/>
              <a:t> proven highly accurate</a:t>
            </a:r>
            <a:r>
              <a:rPr lang="en-GB" sz="1600" dirty="0">
                <a:solidFill>
                  <a:schemeClr val="bg1"/>
                </a:solidFill>
              </a:rPr>
              <a:t> for </a:t>
            </a:r>
            <a:r>
              <a:rPr lang="en-GB" sz="1600" dirty="0"/>
              <a:t>identifying </a:t>
            </a:r>
            <a:r>
              <a:rPr lang="en-GB" sz="1600" dirty="0">
                <a:solidFill>
                  <a:srgbClr val="FF0000"/>
                </a:solidFill>
              </a:rPr>
              <a:t>Randomized Controlled Trials </a:t>
            </a:r>
            <a:r>
              <a:rPr lang="en-GB" sz="1600" dirty="0">
                <a:solidFill>
                  <a:schemeClr val="bg1"/>
                </a:solidFill>
              </a:rPr>
              <a:t>(RCTs) but</a:t>
            </a:r>
            <a:r>
              <a:rPr lang="en-GB" sz="1600" dirty="0"/>
              <a:t> </a:t>
            </a:r>
            <a:r>
              <a:rPr lang="en-GB" sz="1600" dirty="0">
                <a:solidFill>
                  <a:schemeClr val="bg1"/>
                </a:solidFill>
              </a:rPr>
              <a:t>are not used</a:t>
            </a:r>
            <a:r>
              <a:rPr lang="en-GB" sz="1600" dirty="0"/>
              <a:t> </a:t>
            </a:r>
            <a:r>
              <a:rPr lang="en-GB" sz="1600" dirty="0">
                <a:solidFill>
                  <a:schemeClr val="bg1"/>
                </a:solidFill>
              </a:rPr>
              <a:t>much in </a:t>
            </a:r>
            <a:r>
              <a:rPr lang="en-GB" sz="1600" dirty="0"/>
              <a:t>practice</a:t>
            </a:r>
            <a:r>
              <a:rPr lang="en-GB" sz="1600" dirty="0">
                <a:solidFill>
                  <a:schemeClr val="bg1"/>
                </a:solidFill>
              </a:rPr>
              <a:t>,</a:t>
            </a:r>
            <a:r>
              <a:rPr lang="en-GB" sz="1600" dirty="0"/>
              <a:t> </a:t>
            </a:r>
            <a:r>
              <a:rPr lang="en-GB" sz="1600" dirty="0">
                <a:solidFill>
                  <a:schemeClr val="bg1"/>
                </a:solidFill>
              </a:rPr>
              <a:t>in part because</a:t>
            </a:r>
            <a:r>
              <a:rPr lang="en-GB" sz="1600" dirty="0"/>
              <a:t> </a:t>
            </a:r>
            <a:r>
              <a:rPr lang="en-GB" sz="1600" dirty="0">
                <a:solidFill>
                  <a:schemeClr val="bg1"/>
                </a:solidFill>
              </a:rPr>
              <a:t>the</a:t>
            </a:r>
            <a:r>
              <a:rPr lang="en-GB" sz="1600" dirty="0"/>
              <a:t> </a:t>
            </a:r>
            <a:r>
              <a:rPr lang="en-GB" sz="1600" dirty="0">
                <a:solidFill>
                  <a:schemeClr val="bg1"/>
                </a:solidFill>
              </a:rPr>
              <a:t>best way to make</a:t>
            </a:r>
            <a:r>
              <a:rPr lang="en-GB" sz="1600" dirty="0"/>
              <a:t> </a:t>
            </a:r>
            <a:r>
              <a:rPr lang="en-GB" sz="1600" dirty="0">
                <a:solidFill>
                  <a:schemeClr val="bg1"/>
                </a:solidFill>
              </a:rPr>
              <a:t>use of the </a:t>
            </a:r>
            <a:r>
              <a:rPr lang="en-GB" sz="1600" dirty="0"/>
              <a:t>technology </a:t>
            </a:r>
            <a:r>
              <a:rPr lang="en-GB" sz="1600" dirty="0">
                <a:solidFill>
                  <a:schemeClr val="bg1"/>
                </a:solidFill>
              </a:rPr>
              <a:t>in a </a:t>
            </a:r>
            <a:r>
              <a:rPr lang="en-GB" sz="1600" dirty="0"/>
              <a:t>typical workflow </a:t>
            </a:r>
            <a:r>
              <a:rPr lang="en-GB" sz="1600" dirty="0">
                <a:solidFill>
                  <a:schemeClr val="bg1"/>
                </a:solidFill>
              </a:rPr>
              <a:t>is </a:t>
            </a:r>
            <a:r>
              <a:rPr lang="en-GB" sz="1600" dirty="0"/>
              <a:t>unclear</a:t>
            </a:r>
            <a:r>
              <a:rPr lang="en-GB" sz="1600" dirty="0">
                <a:solidFill>
                  <a:schemeClr val="bg1"/>
                </a:solidFill>
              </a:rPr>
              <a:t>.</a:t>
            </a:r>
            <a:r>
              <a:rPr lang="en-GB" sz="1600" dirty="0"/>
              <a:t> </a:t>
            </a:r>
            <a:r>
              <a:rPr lang="en-GB" sz="1600" dirty="0">
                <a:solidFill>
                  <a:schemeClr val="bg1"/>
                </a:solidFill>
              </a:rPr>
              <a:t>In this work, we</a:t>
            </a:r>
            <a:r>
              <a:rPr lang="en-GB" sz="1600" dirty="0"/>
              <a:t> evaluate </a:t>
            </a:r>
            <a:r>
              <a:rPr lang="en-GB" sz="1600" dirty="0">
                <a:solidFill>
                  <a:schemeClr val="bg1"/>
                </a:solidFill>
              </a:rPr>
              <a:t>ML</a:t>
            </a:r>
            <a:r>
              <a:rPr lang="en-GB" sz="1600" dirty="0"/>
              <a:t> models </a:t>
            </a:r>
            <a:r>
              <a:rPr lang="en-GB" sz="1600" dirty="0">
                <a:solidFill>
                  <a:schemeClr val="bg1"/>
                </a:solidFill>
              </a:rPr>
              <a:t>for RCT </a:t>
            </a:r>
            <a:r>
              <a:rPr lang="en-GB" sz="1600" dirty="0"/>
              <a:t>classification </a:t>
            </a:r>
            <a:r>
              <a:rPr lang="en-GB" sz="1600" dirty="0">
                <a:solidFill>
                  <a:schemeClr val="bg1"/>
                </a:solidFill>
              </a:rPr>
              <a:t>(</a:t>
            </a:r>
            <a:r>
              <a:rPr lang="en-GB" sz="1600" dirty="0">
                <a:solidFill>
                  <a:srgbClr val="FF0000"/>
                </a:solidFill>
              </a:rPr>
              <a:t>support vector machines</a:t>
            </a:r>
            <a:r>
              <a:rPr lang="en-GB" sz="1600" dirty="0">
                <a:solidFill>
                  <a:schemeClr val="bg1"/>
                </a:solidFill>
              </a:rPr>
              <a:t>,</a:t>
            </a:r>
            <a:r>
              <a:rPr lang="en-GB" sz="1600" dirty="0"/>
              <a:t> </a:t>
            </a:r>
            <a:r>
              <a:rPr lang="en-GB" sz="1600" dirty="0">
                <a:solidFill>
                  <a:srgbClr val="FF0000"/>
                </a:solidFill>
              </a:rPr>
              <a:t>convolutional neural networks</a:t>
            </a:r>
            <a:r>
              <a:rPr lang="en-GB" sz="1600" dirty="0">
                <a:solidFill>
                  <a:schemeClr val="bg1"/>
                </a:solidFill>
              </a:rPr>
              <a:t>,</a:t>
            </a:r>
            <a:r>
              <a:rPr lang="en-GB" sz="1600" dirty="0">
                <a:solidFill>
                  <a:srgbClr val="FF0000"/>
                </a:solidFill>
              </a:rPr>
              <a:t> </a:t>
            </a:r>
            <a:r>
              <a:rPr lang="en-GB" sz="1600" dirty="0">
                <a:solidFill>
                  <a:schemeClr val="bg1"/>
                </a:solidFill>
              </a:rPr>
              <a:t>and</a:t>
            </a:r>
            <a:r>
              <a:rPr lang="en-GB" sz="1600" dirty="0"/>
              <a:t> ensemble approaches</a:t>
            </a:r>
            <a:r>
              <a:rPr lang="en-GB" sz="1600" dirty="0">
                <a:solidFill>
                  <a:schemeClr val="bg1"/>
                </a:solidFill>
              </a:rPr>
              <a:t>).</a:t>
            </a:r>
            <a:r>
              <a:rPr lang="en-GB" sz="1600" dirty="0"/>
              <a:t> </a:t>
            </a:r>
            <a:r>
              <a:rPr lang="en-GB" sz="1600" dirty="0">
                <a:solidFill>
                  <a:schemeClr val="bg1"/>
                </a:solidFill>
              </a:rPr>
              <a:t>We</a:t>
            </a:r>
            <a:r>
              <a:rPr lang="en-GB" sz="1600" dirty="0"/>
              <a:t> trained</a:t>
            </a:r>
            <a:r>
              <a:rPr lang="en-GB" sz="1600" dirty="0">
                <a:solidFill>
                  <a:schemeClr val="bg1"/>
                </a:solidFill>
              </a:rPr>
              <a:t> and </a:t>
            </a:r>
            <a:r>
              <a:rPr lang="en-GB" sz="1600" dirty="0"/>
              <a:t>optimized </a:t>
            </a:r>
            <a:r>
              <a:rPr lang="en-GB" sz="1600" dirty="0">
                <a:solidFill>
                  <a:srgbClr val="FF0000"/>
                </a:solidFill>
              </a:rPr>
              <a:t>support vector machine </a:t>
            </a:r>
            <a:r>
              <a:rPr lang="en-GB" sz="1600" dirty="0">
                <a:solidFill>
                  <a:schemeClr val="bg1"/>
                </a:solidFill>
              </a:rPr>
              <a:t>and</a:t>
            </a:r>
            <a:r>
              <a:rPr lang="en-GB" sz="1600" dirty="0"/>
              <a:t> convolutional neural network models</a:t>
            </a:r>
            <a:r>
              <a:rPr lang="en-GB" sz="1600" dirty="0">
                <a:solidFill>
                  <a:schemeClr val="bg1"/>
                </a:solidFill>
              </a:rPr>
              <a:t> on the</a:t>
            </a:r>
            <a:r>
              <a:rPr lang="en-GB" sz="1600" dirty="0"/>
              <a:t> titles </a:t>
            </a:r>
            <a:r>
              <a:rPr lang="en-GB" sz="1600" dirty="0">
                <a:solidFill>
                  <a:schemeClr val="bg1"/>
                </a:solidFill>
              </a:rPr>
              <a:t>and</a:t>
            </a:r>
            <a:r>
              <a:rPr lang="en-GB" sz="1600" dirty="0"/>
              <a:t> abstracts </a:t>
            </a:r>
            <a:r>
              <a:rPr lang="en-GB" sz="1600" dirty="0">
                <a:solidFill>
                  <a:schemeClr val="bg1"/>
                </a:solidFill>
              </a:rPr>
              <a:t>of the </a:t>
            </a:r>
            <a:r>
              <a:rPr lang="en-GB" sz="1600" dirty="0">
                <a:solidFill>
                  <a:srgbClr val="FF0000"/>
                </a:solidFill>
              </a:rPr>
              <a:t>Cochrane Crowd </a:t>
            </a:r>
            <a:r>
              <a:rPr lang="en-GB" sz="1600" dirty="0">
                <a:solidFill>
                  <a:schemeClr val="bg1"/>
                </a:solidFill>
              </a:rPr>
              <a:t>RCT set. We</a:t>
            </a:r>
            <a:r>
              <a:rPr lang="en-GB" sz="1600" dirty="0"/>
              <a:t> evaluated </a:t>
            </a:r>
            <a:r>
              <a:rPr lang="en-GB" sz="1600" dirty="0">
                <a:solidFill>
                  <a:schemeClr val="bg1"/>
                </a:solidFill>
              </a:rPr>
              <a:t>the</a:t>
            </a:r>
            <a:r>
              <a:rPr lang="en-GB" sz="1600" dirty="0"/>
              <a:t> models </a:t>
            </a:r>
            <a:r>
              <a:rPr lang="en-GB" sz="1600" dirty="0">
                <a:solidFill>
                  <a:schemeClr val="bg1"/>
                </a:solidFill>
              </a:rPr>
              <a:t>on an </a:t>
            </a:r>
            <a:r>
              <a:rPr lang="en-GB" sz="1600" dirty="0"/>
              <a:t>external dataset </a:t>
            </a:r>
            <a:r>
              <a:rPr lang="en-GB" sz="1600" dirty="0">
                <a:solidFill>
                  <a:schemeClr val="bg1"/>
                </a:solidFill>
              </a:rPr>
              <a:t>(</a:t>
            </a:r>
            <a:r>
              <a:rPr lang="en-GB" sz="1600" dirty="0">
                <a:solidFill>
                  <a:srgbClr val="FF0000"/>
                </a:solidFill>
              </a:rPr>
              <a:t>Clinical Hedges</a:t>
            </a:r>
            <a:r>
              <a:rPr lang="en-GB" sz="1600" dirty="0">
                <a:solidFill>
                  <a:schemeClr val="bg1"/>
                </a:solidFill>
              </a:rPr>
              <a:t>),</a:t>
            </a:r>
            <a:r>
              <a:rPr lang="en-GB" sz="1600" dirty="0"/>
              <a:t> allowing direct comparison</a:t>
            </a:r>
            <a:r>
              <a:rPr lang="en-GB" sz="1600" dirty="0">
                <a:solidFill>
                  <a:schemeClr val="bg1"/>
                </a:solidFill>
              </a:rPr>
              <a:t> with </a:t>
            </a:r>
            <a:r>
              <a:rPr lang="en-GB" sz="1600" dirty="0"/>
              <a:t>traditional database search filters</a:t>
            </a:r>
            <a:r>
              <a:rPr lang="en-GB" sz="1600" dirty="0">
                <a:solidFill>
                  <a:schemeClr val="bg1"/>
                </a:solidFill>
              </a:rPr>
              <a:t>.</a:t>
            </a:r>
            <a:r>
              <a:rPr lang="en-GB" sz="1600" dirty="0"/>
              <a:t> </a:t>
            </a:r>
            <a:r>
              <a:rPr lang="en-GB" sz="1600" dirty="0">
                <a:solidFill>
                  <a:schemeClr val="bg1"/>
                </a:solidFill>
              </a:rPr>
              <a:t>We</a:t>
            </a:r>
            <a:r>
              <a:rPr lang="en-GB" sz="1600" dirty="0"/>
              <a:t> estimated area under receiver operating characteristics </a:t>
            </a:r>
            <a:r>
              <a:rPr lang="en-GB" sz="1600" dirty="0">
                <a:solidFill>
                  <a:schemeClr val="bg1"/>
                </a:solidFill>
              </a:rPr>
              <a:t>(AUROC)</a:t>
            </a:r>
            <a:r>
              <a:rPr lang="en-GB" sz="1600" dirty="0"/>
              <a:t> </a:t>
            </a:r>
            <a:r>
              <a:rPr lang="en-GB" sz="1600" dirty="0">
                <a:solidFill>
                  <a:schemeClr val="bg1"/>
                </a:solidFill>
              </a:rPr>
              <a:t>using the </a:t>
            </a:r>
            <a:r>
              <a:rPr lang="en-GB" sz="1600" dirty="0">
                <a:solidFill>
                  <a:srgbClr val="FF0000"/>
                </a:solidFill>
              </a:rPr>
              <a:t>Clinical Hedges</a:t>
            </a:r>
            <a:r>
              <a:rPr lang="en-GB" sz="1600" dirty="0"/>
              <a:t> dataset</a:t>
            </a:r>
            <a:r>
              <a:rPr lang="en-GB" sz="1600" dirty="0">
                <a:solidFill>
                  <a:schemeClr val="bg1"/>
                </a:solidFill>
              </a:rPr>
              <a:t>. We</a:t>
            </a:r>
            <a:r>
              <a:rPr lang="en-GB" sz="1600" dirty="0"/>
              <a:t> demonstrate </a:t>
            </a:r>
            <a:r>
              <a:rPr lang="en-GB" sz="1600" dirty="0">
                <a:solidFill>
                  <a:schemeClr val="bg1"/>
                </a:solidFill>
              </a:rPr>
              <a:t>that</a:t>
            </a:r>
            <a:r>
              <a:rPr lang="en-GB" sz="1600" dirty="0"/>
              <a:t> </a:t>
            </a:r>
            <a:r>
              <a:rPr lang="en-GB" sz="1600" dirty="0">
                <a:solidFill>
                  <a:schemeClr val="bg1"/>
                </a:solidFill>
              </a:rPr>
              <a:t>ML</a:t>
            </a:r>
            <a:r>
              <a:rPr lang="en-GB" sz="1600" dirty="0"/>
              <a:t> approaches better discriminate between</a:t>
            </a:r>
            <a:r>
              <a:rPr lang="en-GB" sz="1600" dirty="0">
                <a:solidFill>
                  <a:schemeClr val="bg1"/>
                </a:solidFill>
              </a:rPr>
              <a:t> RCTs and </a:t>
            </a:r>
            <a:r>
              <a:rPr lang="en-GB" sz="1600" dirty="0"/>
              <a:t>non-RCTs </a:t>
            </a:r>
            <a:r>
              <a:rPr lang="en-GB" sz="1600" dirty="0">
                <a:solidFill>
                  <a:schemeClr val="bg1"/>
                </a:solidFill>
              </a:rPr>
              <a:t>than</a:t>
            </a:r>
            <a:r>
              <a:rPr lang="en-GB" sz="1600" dirty="0"/>
              <a:t> widely </a:t>
            </a:r>
            <a:r>
              <a:rPr lang="en-GB" sz="1600" dirty="0">
                <a:solidFill>
                  <a:schemeClr val="bg1"/>
                </a:solidFill>
              </a:rPr>
              <a:t>used</a:t>
            </a:r>
            <a:r>
              <a:rPr lang="en-GB" sz="1600" dirty="0"/>
              <a:t> traditional database search filters </a:t>
            </a:r>
            <a:r>
              <a:rPr lang="en-GB" sz="1600" dirty="0">
                <a:solidFill>
                  <a:schemeClr val="bg1"/>
                </a:solidFill>
              </a:rPr>
              <a:t>at all </a:t>
            </a:r>
            <a:r>
              <a:rPr lang="en-GB" sz="1600" dirty="0"/>
              <a:t>sensitivity levels</a:t>
            </a:r>
            <a:r>
              <a:rPr lang="en-GB" sz="1600" dirty="0">
                <a:solidFill>
                  <a:schemeClr val="bg1"/>
                </a:solidFill>
              </a:rPr>
              <a:t>;</a:t>
            </a:r>
            <a:r>
              <a:rPr lang="en-GB" sz="1600" dirty="0"/>
              <a:t> </a:t>
            </a:r>
            <a:r>
              <a:rPr lang="en-GB" sz="1600" dirty="0">
                <a:solidFill>
                  <a:schemeClr val="bg1"/>
                </a:solidFill>
              </a:rPr>
              <a:t>our </a:t>
            </a:r>
            <a:r>
              <a:rPr lang="en-GB" sz="1600" dirty="0"/>
              <a:t>best-performing model </a:t>
            </a:r>
            <a:r>
              <a:rPr lang="en-GB" sz="1600" dirty="0">
                <a:solidFill>
                  <a:schemeClr val="bg1"/>
                </a:solidFill>
              </a:rPr>
              <a:t>also</a:t>
            </a:r>
            <a:r>
              <a:rPr lang="en-GB" sz="1600" dirty="0"/>
              <a:t> achieved </a:t>
            </a:r>
            <a:r>
              <a:rPr lang="en-GB" sz="1600" dirty="0">
                <a:solidFill>
                  <a:schemeClr val="bg1"/>
                </a:solidFill>
              </a:rPr>
              <a:t>the best </a:t>
            </a:r>
            <a:r>
              <a:rPr lang="en-GB" sz="1600" dirty="0"/>
              <a:t>results</a:t>
            </a:r>
            <a:r>
              <a:rPr lang="en-GB" sz="1600" dirty="0">
                <a:solidFill>
                  <a:schemeClr val="bg1"/>
                </a:solidFill>
              </a:rPr>
              <a:t> to </a:t>
            </a:r>
            <a:r>
              <a:rPr lang="en-GB" sz="1600" dirty="0"/>
              <a:t>date </a:t>
            </a:r>
            <a:r>
              <a:rPr lang="en-GB" sz="1600" dirty="0">
                <a:solidFill>
                  <a:schemeClr val="bg1"/>
                </a:solidFill>
              </a:rPr>
              <a:t>for ML in this </a:t>
            </a:r>
            <a:r>
              <a:rPr lang="en-GB" sz="1600" dirty="0"/>
              <a:t>task </a:t>
            </a:r>
            <a:r>
              <a:rPr lang="en-GB" sz="1600" dirty="0">
                <a:solidFill>
                  <a:schemeClr val="bg1"/>
                </a:solidFill>
              </a:rPr>
              <a:t>(AUROC 0.987, 95% CI, 0.984-0.989). We</a:t>
            </a:r>
            <a:r>
              <a:rPr lang="en-GB" sz="1600" dirty="0"/>
              <a:t> provide </a:t>
            </a:r>
            <a:r>
              <a:rPr lang="en-GB" sz="1600" dirty="0">
                <a:solidFill>
                  <a:srgbClr val="FF0000"/>
                </a:solidFill>
              </a:rPr>
              <a:t>practical guidance </a:t>
            </a:r>
            <a:r>
              <a:rPr lang="en-GB" sz="1600" dirty="0">
                <a:solidFill>
                  <a:schemeClr val="bg1"/>
                </a:solidFill>
              </a:rPr>
              <a:t>on</a:t>
            </a:r>
            <a:r>
              <a:rPr lang="en-GB" sz="1600" dirty="0"/>
              <a:t> </a:t>
            </a:r>
            <a:r>
              <a:rPr lang="en-GB" sz="1600" dirty="0">
                <a:solidFill>
                  <a:schemeClr val="bg1"/>
                </a:solidFill>
              </a:rPr>
              <a:t>the</a:t>
            </a:r>
            <a:r>
              <a:rPr lang="en-GB" sz="1600" dirty="0"/>
              <a:t> role </a:t>
            </a:r>
            <a:r>
              <a:rPr lang="en-GB" sz="1600" dirty="0">
                <a:solidFill>
                  <a:schemeClr val="bg1"/>
                </a:solidFill>
              </a:rPr>
              <a:t>of</a:t>
            </a:r>
            <a:r>
              <a:rPr lang="en-GB" sz="1600" dirty="0"/>
              <a:t> </a:t>
            </a:r>
            <a:r>
              <a:rPr lang="en-GB" sz="1600" dirty="0">
                <a:solidFill>
                  <a:schemeClr val="bg1"/>
                </a:solidFill>
              </a:rPr>
              <a:t>ML</a:t>
            </a:r>
            <a:r>
              <a:rPr lang="en-GB" sz="1600" dirty="0"/>
              <a:t> </a:t>
            </a:r>
            <a:r>
              <a:rPr lang="en-GB" sz="1600" dirty="0">
                <a:solidFill>
                  <a:schemeClr val="bg1"/>
                </a:solidFill>
              </a:rPr>
              <a:t>in (1) </a:t>
            </a:r>
            <a:r>
              <a:rPr lang="en-GB" sz="1600" dirty="0">
                <a:solidFill>
                  <a:srgbClr val="FF0000"/>
                </a:solidFill>
              </a:rPr>
              <a:t>systematic reviews </a:t>
            </a:r>
            <a:r>
              <a:rPr lang="en-GB" sz="1600" dirty="0">
                <a:solidFill>
                  <a:schemeClr val="bg1"/>
                </a:solidFill>
              </a:rPr>
              <a:t>(</a:t>
            </a:r>
            <a:r>
              <a:rPr lang="en-GB" sz="1600" dirty="0"/>
              <a:t>high-sensitivity strategies</a:t>
            </a:r>
            <a:r>
              <a:rPr lang="en-GB" sz="1600" dirty="0">
                <a:solidFill>
                  <a:schemeClr val="bg1"/>
                </a:solidFill>
              </a:rPr>
              <a:t>)</a:t>
            </a:r>
            <a:r>
              <a:rPr lang="en-GB" sz="1600" dirty="0"/>
              <a:t> </a:t>
            </a:r>
            <a:r>
              <a:rPr lang="en-GB" sz="1600" dirty="0">
                <a:solidFill>
                  <a:schemeClr val="bg1"/>
                </a:solidFill>
              </a:rPr>
              <a:t>and (2) </a:t>
            </a:r>
            <a:r>
              <a:rPr lang="en-GB" sz="1600" dirty="0">
                <a:solidFill>
                  <a:srgbClr val="FF0000"/>
                </a:solidFill>
              </a:rPr>
              <a:t>rapid reviews </a:t>
            </a:r>
            <a:r>
              <a:rPr lang="en-GB" sz="1600" dirty="0">
                <a:solidFill>
                  <a:schemeClr val="bg1"/>
                </a:solidFill>
              </a:rPr>
              <a:t>and</a:t>
            </a:r>
            <a:r>
              <a:rPr lang="en-GB" sz="1600" dirty="0"/>
              <a:t> clinical question answering</a:t>
            </a:r>
            <a:r>
              <a:rPr lang="en-GB" sz="1600" dirty="0">
                <a:solidFill>
                  <a:schemeClr val="bg1"/>
                </a:solidFill>
              </a:rPr>
              <a:t> (</a:t>
            </a:r>
            <a:r>
              <a:rPr lang="en-GB" sz="1600" dirty="0"/>
              <a:t>high-precision strategies</a:t>
            </a:r>
            <a:r>
              <a:rPr lang="en-GB" sz="1600" dirty="0">
                <a:solidFill>
                  <a:schemeClr val="bg1"/>
                </a:solidFill>
              </a:rPr>
              <a:t>) </a:t>
            </a:r>
            <a:r>
              <a:rPr lang="en-GB" sz="1600" dirty="0"/>
              <a:t>together </a:t>
            </a:r>
            <a:r>
              <a:rPr lang="en-GB" sz="1600" dirty="0">
                <a:solidFill>
                  <a:schemeClr val="bg1"/>
                </a:solidFill>
              </a:rPr>
              <a:t>with </a:t>
            </a:r>
            <a:r>
              <a:rPr lang="en-GB" sz="1600" dirty="0"/>
              <a:t>recommended probability </a:t>
            </a:r>
            <a:r>
              <a:rPr lang="en-GB" sz="1600" dirty="0" err="1"/>
              <a:t>cutoffs</a:t>
            </a:r>
            <a:r>
              <a:rPr lang="en-GB" sz="1600" dirty="0"/>
              <a:t> </a:t>
            </a:r>
            <a:r>
              <a:rPr lang="en-GB" sz="1600" dirty="0">
                <a:solidFill>
                  <a:schemeClr val="bg1"/>
                </a:solidFill>
              </a:rPr>
              <a:t>for</a:t>
            </a:r>
            <a:r>
              <a:rPr lang="en-GB" sz="1600" dirty="0"/>
              <a:t> </a:t>
            </a:r>
            <a:r>
              <a:rPr lang="en-GB" sz="1600" dirty="0">
                <a:solidFill>
                  <a:schemeClr val="bg1"/>
                </a:solidFill>
              </a:rPr>
              <a:t>each</a:t>
            </a:r>
            <a:r>
              <a:rPr lang="en-GB" sz="1600" dirty="0"/>
              <a:t> </a:t>
            </a:r>
            <a:r>
              <a:rPr lang="en-GB" sz="1600" dirty="0">
                <a:solidFill>
                  <a:schemeClr val="bg1"/>
                </a:solidFill>
              </a:rPr>
              <a:t>use case. Finally, we</a:t>
            </a:r>
            <a:r>
              <a:rPr lang="en-GB" sz="1600" dirty="0"/>
              <a:t> </a:t>
            </a:r>
            <a:r>
              <a:rPr lang="en-GB" sz="1600" dirty="0">
                <a:solidFill>
                  <a:schemeClr val="bg1"/>
                </a:solidFill>
              </a:rPr>
              <a:t>provide</a:t>
            </a:r>
            <a:r>
              <a:rPr lang="en-GB" sz="1600" dirty="0"/>
              <a:t> open-source software</a:t>
            </a:r>
            <a:r>
              <a:rPr lang="en-GB" sz="1600" dirty="0">
                <a:solidFill>
                  <a:schemeClr val="bg1"/>
                </a:solidFill>
              </a:rPr>
              <a:t> to enable these</a:t>
            </a:r>
            <a:r>
              <a:rPr lang="en-GB" sz="1600" dirty="0"/>
              <a:t> approaches </a:t>
            </a:r>
            <a:r>
              <a:rPr lang="en-GB" sz="1600" dirty="0">
                <a:solidFill>
                  <a:schemeClr val="bg1"/>
                </a:solidFill>
              </a:rPr>
              <a:t>to be used in </a:t>
            </a:r>
            <a:r>
              <a:rPr lang="en-GB" sz="1600" dirty="0"/>
              <a:t>practice</a:t>
            </a:r>
            <a:r>
              <a:rPr lang="en-GB" sz="1600" dirty="0">
                <a:solidFill>
                  <a:schemeClr val="bg1"/>
                </a:solidFill>
              </a:rPr>
              <a:t>.</a:t>
            </a:r>
          </a:p>
        </p:txBody>
      </p:sp>
      <p:sp>
        <p:nvSpPr>
          <p:cNvPr id="7" name="Text Placeholder 4">
            <a:extLst>
              <a:ext uri="{FF2B5EF4-FFF2-40B4-BE49-F238E27FC236}">
                <a16:creationId xmlns:a16="http://schemas.microsoft.com/office/drawing/2014/main" id="{512B0D3B-315F-48CB-8315-F603295DD22D}"/>
              </a:ext>
            </a:extLst>
          </p:cNvPr>
          <p:cNvSpPr>
            <a:spLocks noGrp="1"/>
          </p:cNvSpPr>
          <p:nvPr>
            <p:ph type="body" idx="1"/>
          </p:nvPr>
        </p:nvSpPr>
        <p:spPr>
          <a:xfrm>
            <a:off x="508001" y="6028034"/>
            <a:ext cx="6447501" cy="403638"/>
          </a:xfrm>
        </p:spPr>
        <p:txBody>
          <a:bodyPr>
            <a:normAutofit/>
          </a:bodyPr>
          <a:lstStyle/>
          <a:p>
            <a:r>
              <a:rPr lang="en-GB" dirty="0"/>
              <a:t>Can you still ‘know’ what this about?</a:t>
            </a:r>
          </a:p>
        </p:txBody>
      </p:sp>
    </p:spTree>
    <p:extLst>
      <p:ext uri="{BB962C8B-B14F-4D97-AF65-F5344CB8AC3E}">
        <p14:creationId xmlns:p14="http://schemas.microsoft.com/office/powerpoint/2010/main" val="334411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504B-EE3C-4441-BB7E-3C77F3047820}"/>
              </a:ext>
            </a:extLst>
          </p:cNvPr>
          <p:cNvSpPr>
            <a:spLocks noGrp="1"/>
          </p:cNvSpPr>
          <p:nvPr>
            <p:ph type="title"/>
          </p:nvPr>
        </p:nvSpPr>
        <p:spPr>
          <a:xfrm>
            <a:off x="609599" y="609600"/>
            <a:ext cx="6539346" cy="1320800"/>
          </a:xfrm>
        </p:spPr>
        <p:txBody>
          <a:bodyPr/>
          <a:lstStyle/>
          <a:p>
            <a:r>
              <a:rPr lang="en-GB" dirty="0"/>
              <a:t>Basic pre-processing (cleaning)</a:t>
            </a:r>
          </a:p>
        </p:txBody>
      </p:sp>
      <p:sp>
        <p:nvSpPr>
          <p:cNvPr id="3" name="Content Placeholder 2">
            <a:extLst>
              <a:ext uri="{FF2B5EF4-FFF2-40B4-BE49-F238E27FC236}">
                <a16:creationId xmlns:a16="http://schemas.microsoft.com/office/drawing/2014/main" id="{15DE1E90-F2DE-47EF-A2E8-8D39EEA47B2D}"/>
              </a:ext>
            </a:extLst>
          </p:cNvPr>
          <p:cNvSpPr>
            <a:spLocks noGrp="1"/>
          </p:cNvSpPr>
          <p:nvPr>
            <p:ph idx="1"/>
          </p:nvPr>
        </p:nvSpPr>
        <p:spPr>
          <a:xfrm>
            <a:off x="609598" y="1679172"/>
            <a:ext cx="7137864" cy="4362192"/>
          </a:xfrm>
        </p:spPr>
        <p:txBody>
          <a:bodyPr>
            <a:normAutofit lnSpcReduction="10000"/>
          </a:bodyPr>
          <a:lstStyle/>
          <a:p>
            <a:r>
              <a:rPr lang="en-GB" sz="2400" b="1" dirty="0"/>
              <a:t>Lower casing</a:t>
            </a:r>
          </a:p>
          <a:p>
            <a:r>
              <a:rPr lang="en-GB" sz="2400" b="1" dirty="0"/>
              <a:t>Punctuation removal</a:t>
            </a:r>
          </a:p>
          <a:p>
            <a:r>
              <a:rPr lang="en-GB" sz="2400" b="1" dirty="0" err="1"/>
              <a:t>Stopwords</a:t>
            </a:r>
            <a:r>
              <a:rPr lang="en-GB" sz="2400" b="1" dirty="0"/>
              <a:t> removal</a:t>
            </a:r>
          </a:p>
          <a:p>
            <a:r>
              <a:rPr lang="en-GB" sz="2400" b="1" dirty="0"/>
              <a:t>Frequent words removal</a:t>
            </a:r>
          </a:p>
          <a:p>
            <a:r>
              <a:rPr lang="en-GB" sz="2400" b="1" dirty="0">
                <a:solidFill>
                  <a:schemeClr val="tx1"/>
                </a:solidFill>
              </a:rPr>
              <a:t>Rare words removal</a:t>
            </a:r>
          </a:p>
          <a:p>
            <a:r>
              <a:rPr lang="en-GB" sz="2400" dirty="0">
                <a:solidFill>
                  <a:schemeClr val="bg1">
                    <a:lumMod val="75000"/>
                  </a:schemeClr>
                </a:solidFill>
              </a:rPr>
              <a:t>Spelling correction</a:t>
            </a:r>
          </a:p>
          <a:p>
            <a:r>
              <a:rPr lang="en-GB" sz="2400" b="1" dirty="0"/>
              <a:t>Tokenization</a:t>
            </a:r>
          </a:p>
          <a:p>
            <a:r>
              <a:rPr lang="en-GB" sz="2400" b="1" dirty="0"/>
              <a:t>Stemming</a:t>
            </a:r>
          </a:p>
          <a:p>
            <a:r>
              <a:rPr lang="en-GB" sz="2400" b="1" dirty="0"/>
              <a:t>Lemmatization</a:t>
            </a:r>
          </a:p>
        </p:txBody>
      </p:sp>
      <p:sp>
        <p:nvSpPr>
          <p:cNvPr id="4" name="Rectangle 3">
            <a:extLst>
              <a:ext uri="{FF2B5EF4-FFF2-40B4-BE49-F238E27FC236}">
                <a16:creationId xmlns:a16="http://schemas.microsoft.com/office/drawing/2014/main" id="{5AFF95B3-9E13-497C-93A5-CF6F459778EA}"/>
              </a:ext>
            </a:extLst>
          </p:cNvPr>
          <p:cNvSpPr/>
          <p:nvPr/>
        </p:nvSpPr>
        <p:spPr>
          <a:xfrm>
            <a:off x="374073" y="1679172"/>
            <a:ext cx="4355869" cy="2219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1752F1D-8C17-400A-963B-E3CFB115D558}"/>
              </a:ext>
            </a:extLst>
          </p:cNvPr>
          <p:cNvSpPr/>
          <p:nvPr/>
        </p:nvSpPr>
        <p:spPr>
          <a:xfrm>
            <a:off x="374072" y="3981799"/>
            <a:ext cx="4355869" cy="175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3B7DA068-9121-4920-9A34-C3BEC06C3DF2}"/>
              </a:ext>
            </a:extLst>
          </p:cNvPr>
          <p:cNvSpPr/>
          <p:nvPr/>
        </p:nvSpPr>
        <p:spPr>
          <a:xfrm>
            <a:off x="4890655" y="2656840"/>
            <a:ext cx="274320" cy="257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DD74E395-5BC9-472C-AEAB-1F5CC78DFB10}"/>
              </a:ext>
            </a:extLst>
          </p:cNvPr>
          <p:cNvSpPr/>
          <p:nvPr/>
        </p:nvSpPr>
        <p:spPr>
          <a:xfrm>
            <a:off x="4890655" y="4669907"/>
            <a:ext cx="274320" cy="257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6EC37B01-C584-4FE5-A556-90CDCDBF1573}"/>
              </a:ext>
            </a:extLst>
          </p:cNvPr>
          <p:cNvSpPr txBox="1"/>
          <p:nvPr/>
        </p:nvSpPr>
        <p:spPr>
          <a:xfrm>
            <a:off x="5518264" y="2462521"/>
            <a:ext cx="2346961" cy="646331"/>
          </a:xfrm>
          <a:prstGeom prst="rect">
            <a:avLst/>
          </a:prstGeom>
          <a:noFill/>
        </p:spPr>
        <p:txBody>
          <a:bodyPr wrap="square" rtlCol="0">
            <a:spAutoFit/>
          </a:bodyPr>
          <a:lstStyle/>
          <a:p>
            <a:r>
              <a:rPr lang="en-GB" dirty="0"/>
              <a:t>Remove unnecessary words</a:t>
            </a:r>
          </a:p>
        </p:txBody>
      </p:sp>
      <p:sp>
        <p:nvSpPr>
          <p:cNvPr id="9" name="TextBox 8">
            <a:extLst>
              <a:ext uri="{FF2B5EF4-FFF2-40B4-BE49-F238E27FC236}">
                <a16:creationId xmlns:a16="http://schemas.microsoft.com/office/drawing/2014/main" id="{4D685634-B203-45C6-AA58-9073E762C5A2}"/>
              </a:ext>
            </a:extLst>
          </p:cNvPr>
          <p:cNvSpPr txBox="1"/>
          <p:nvPr/>
        </p:nvSpPr>
        <p:spPr>
          <a:xfrm>
            <a:off x="5561214" y="4475588"/>
            <a:ext cx="2346960" cy="646331"/>
          </a:xfrm>
          <a:prstGeom prst="rect">
            <a:avLst/>
          </a:prstGeom>
          <a:noFill/>
        </p:spPr>
        <p:txBody>
          <a:bodyPr wrap="square" rtlCol="0">
            <a:spAutoFit/>
          </a:bodyPr>
          <a:lstStyle/>
          <a:p>
            <a:r>
              <a:rPr lang="en-GB" dirty="0"/>
              <a:t>Tidy words to be recognized</a:t>
            </a:r>
          </a:p>
        </p:txBody>
      </p:sp>
    </p:spTree>
    <p:extLst>
      <p:ext uri="{BB962C8B-B14F-4D97-AF65-F5344CB8AC3E}">
        <p14:creationId xmlns:p14="http://schemas.microsoft.com/office/powerpoint/2010/main" val="116283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2FC127-5E35-4D2D-9EB9-A6AC62263814}"/>
              </a:ext>
            </a:extLst>
          </p:cNvPr>
          <p:cNvPicPr>
            <a:picLocks noChangeAspect="1"/>
          </p:cNvPicPr>
          <p:nvPr/>
        </p:nvPicPr>
        <p:blipFill rotWithShape="1">
          <a:blip r:embed="rId2"/>
          <a:srcRect b="30529"/>
          <a:stretch/>
        </p:blipFill>
        <p:spPr>
          <a:xfrm>
            <a:off x="1699161" y="3410643"/>
            <a:ext cx="3915996" cy="2837757"/>
          </a:xfrm>
          <a:prstGeom prst="rect">
            <a:avLst/>
          </a:prstGeom>
        </p:spPr>
      </p:pic>
      <p:pic>
        <p:nvPicPr>
          <p:cNvPr id="3074" name="Picture 2" descr="Image result for Despite the negative press covfefe.">
            <a:extLst>
              <a:ext uri="{FF2B5EF4-FFF2-40B4-BE49-F238E27FC236}">
                <a16:creationId xmlns:a16="http://schemas.microsoft.com/office/drawing/2014/main" id="{CEC62464-2352-4FDF-80A3-DC3F1A2B62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26" b="4308"/>
          <a:stretch/>
        </p:blipFill>
        <p:spPr bwMode="auto">
          <a:xfrm>
            <a:off x="1699161" y="336910"/>
            <a:ext cx="4285121" cy="26268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DA2EFB2-A5CB-4FF9-9219-C90A0AA6D996}"/>
              </a:ext>
            </a:extLst>
          </p:cNvPr>
          <p:cNvSpPr/>
          <p:nvPr/>
        </p:nvSpPr>
        <p:spPr>
          <a:xfrm>
            <a:off x="1945178" y="3646877"/>
            <a:ext cx="465514" cy="153997"/>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F8AA124-E645-4A42-A7B9-29D8627FC551}"/>
              </a:ext>
            </a:extLst>
          </p:cNvPr>
          <p:cNvSpPr/>
          <p:nvPr/>
        </p:nvSpPr>
        <p:spPr>
          <a:xfrm>
            <a:off x="1938755" y="598308"/>
            <a:ext cx="465514" cy="153997"/>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6BA71B0C-F37F-49ED-ADC8-C63A85A1CFB3}"/>
              </a:ext>
            </a:extLst>
          </p:cNvPr>
          <p:cNvSpPr/>
          <p:nvPr/>
        </p:nvSpPr>
        <p:spPr>
          <a:xfrm>
            <a:off x="2523418" y="558569"/>
            <a:ext cx="1540624" cy="153997"/>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A0F5D2-BF8E-4BB8-812B-F23BC0EB7B26}"/>
              </a:ext>
            </a:extLst>
          </p:cNvPr>
          <p:cNvSpPr/>
          <p:nvPr/>
        </p:nvSpPr>
        <p:spPr>
          <a:xfrm>
            <a:off x="2559883" y="3643974"/>
            <a:ext cx="1540624" cy="153997"/>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2BEEFC3-F756-4F5E-989D-6FB1C939BA0A}"/>
              </a:ext>
            </a:extLst>
          </p:cNvPr>
          <p:cNvSpPr/>
          <p:nvPr/>
        </p:nvSpPr>
        <p:spPr>
          <a:xfrm>
            <a:off x="2523418" y="772397"/>
            <a:ext cx="1540624" cy="153997"/>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p>
        </p:txBody>
      </p:sp>
      <p:sp>
        <p:nvSpPr>
          <p:cNvPr id="11" name="Rectangle 10">
            <a:extLst>
              <a:ext uri="{FF2B5EF4-FFF2-40B4-BE49-F238E27FC236}">
                <a16:creationId xmlns:a16="http://schemas.microsoft.com/office/drawing/2014/main" id="{6C37EEDD-7E9D-495B-A516-078A81AB94BB}"/>
              </a:ext>
            </a:extLst>
          </p:cNvPr>
          <p:cNvSpPr/>
          <p:nvPr/>
        </p:nvSpPr>
        <p:spPr>
          <a:xfrm>
            <a:off x="2559883" y="3836067"/>
            <a:ext cx="1540624" cy="153997"/>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p>
        </p:txBody>
      </p:sp>
    </p:spTree>
    <p:extLst>
      <p:ext uri="{BB962C8B-B14F-4D97-AF65-F5344CB8AC3E}">
        <p14:creationId xmlns:p14="http://schemas.microsoft.com/office/powerpoint/2010/main" val="37875806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1962</TotalTime>
  <Words>987</Words>
  <Application>Microsoft Office PowerPoint</Application>
  <PresentationFormat>On-screen Show (4:3)</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Autosynthesis Club</vt:lpstr>
      <vt:lpstr>PowerPoint Presentation</vt:lpstr>
      <vt:lpstr>(Data) mining</vt:lpstr>
      <vt:lpstr>PowerPoint Presentation</vt:lpstr>
      <vt:lpstr>Machine learning (ML) algorithms have proven highly accurate for identifying Randomized Controlled Trials (RCTs) but are not used much in practice, in part because the best way to make use of the technology in a typical workflow is unclear. In this work, we evaluate ML models for RCT classification (support vector machines, convolutional neural networks, and ensemble approaches). We trained and optimized support vector machine and convolutional neural network models on the titles and abstracts of the Cochrane Crowd RCT set. We evaluated the models on an external dataset (Clinical Hedges), allowing direct comparison with traditional database search filters. We estimated area under receiver operating characteristics (AUROC) using the Clinical Hedges dataset. We demonstrate that ML approaches better discriminate between RCTs and non-RCTs than widely used traditional database search filters at all sensitivity levels; our best-performing model also achieved the best results to date for ML in this task (AUROC 0.987, 95% CI, 0.984-0.989). We provide practical guidance on the role of ML in (1) systematic reviews (high-sensitivity strategies) and (2) rapid reviews and clinical question answering (high-precision strategies) together with recommended probability cutoffs for each use case. Finally, we provide open-source software to enable these approaches to be used in practice.</vt:lpstr>
      <vt:lpstr>Basic data generated from texts</vt:lpstr>
      <vt:lpstr>Machine learning (ML) algorithms have proven highly accurate for identifying Randomized Controlled Trials (RCTs) but are not used much in practice, in part because the best way to make use of the technology in a typical workflow is unclear. In this work, we evaluate ML models for RCT classification (support vector machines, convolutional neural networks, and ensemble approaches). We trained and optimized support vector machine and convolutional neural network models on the titles and abstracts of the Cochrane Crowd RCT set. We evaluated the models on an external dataset (Clinical Hedges), allowing direct comparison with traditional database search filters. We estimated area under receiver operating characteristics (AUROC) using the Clinical Hedges dataset. We demonstrate that ML approaches better discriminate between RCTs and non-RCTs than widely used traditional database search filters at all sensitivity levels; our best-performing model also achieved the best results to date for ML in this task (AUROC 0.987, 95% CI, 0.984-0.989). We provide practical guidance on the role of ML in (1) systematic reviews (high-sensitivity strategies) and (2) rapid reviews and clinical question answering (high-precision strategies) together with recommended probability cutoffs for each use case. Finally, we provide open-source software to enable these approaches to be used in practice.</vt:lpstr>
      <vt:lpstr>Basic pre-processing (cleaning)</vt:lpstr>
      <vt:lpstr>PowerPoint Presentation</vt:lpstr>
      <vt:lpstr>Advance Text Processing</vt:lpstr>
      <vt:lpstr>PowerPoint Presentation</vt:lpstr>
      <vt:lpstr>Practical </vt:lpstr>
      <vt:lpstr>Take home messages</vt:lpstr>
      <vt:lpstr>PowerPoint Presentation</vt:lpstr>
      <vt:lpstr>Homework</vt:lpstr>
      <vt:lpstr>Thank you for coming!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Autosynthesis Club</dc:title>
  <dc:creator>Vincent Cheng</dc:creator>
  <cp:lastModifiedBy>Vincent Cheng</cp:lastModifiedBy>
  <cp:revision>35</cp:revision>
  <dcterms:created xsi:type="dcterms:W3CDTF">2019-01-11T11:18:44Z</dcterms:created>
  <dcterms:modified xsi:type="dcterms:W3CDTF">2019-01-25T17:59:12Z</dcterms:modified>
</cp:coreProperties>
</file>