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jpeg" ContentType="image/jpeg"/>
  <Override PartName="/ppt/media/image2.jpeg" ContentType="image/jpeg"/>
  <Override PartName="/ppt/media/image1.png" ContentType="image/png"/>
  <Override PartName="/ppt/media/image3.jpeg" ContentType="image/jpeg"/>
  <Override PartName="/ppt/media/image4.png" ContentType="image/png"/>
  <Override PartName="/ppt/media/image5.jpeg" ContentType="image/jpeg"/>
  <Override PartName="/ppt/media/image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9" name="PlaceHolder 2"/>
          <p:cNvSpPr>
            <a:spLocks noGrp="1"/>
          </p:cNvSpPr>
          <p:nvPr>
            <p:ph type="body"/>
          </p:nvPr>
        </p:nvSpPr>
        <p:spPr>
          <a:xfrm>
            <a:off x="251640" y="2421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32"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37" name="PlaceHolder 2"/>
          <p:cNvSpPr>
            <a:spLocks noGrp="1"/>
          </p:cNvSpPr>
          <p:nvPr>
            <p:ph type="body"/>
          </p:nvPr>
        </p:nvSpPr>
        <p:spPr>
          <a:xfrm>
            <a:off x="2516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31730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609480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2516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31730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609480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1" name="PlaceHolder 2"/>
          <p:cNvSpPr>
            <a:spLocks noGrp="1"/>
          </p:cNvSpPr>
          <p:nvPr>
            <p:ph type="subTitle"/>
          </p:nvPr>
        </p:nvSpPr>
        <p:spPr>
          <a:xfrm>
            <a:off x="251640" y="2421000"/>
            <a:ext cx="8640720" cy="3704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3" name="PlaceHolder 2"/>
          <p:cNvSpPr>
            <a:spLocks noGrp="1"/>
          </p:cNvSpPr>
          <p:nvPr>
            <p:ph type="body"/>
          </p:nvPr>
        </p:nvSpPr>
        <p:spPr>
          <a:xfrm>
            <a:off x="251640" y="2421000"/>
            <a:ext cx="86407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5"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51640" y="1196640"/>
            <a:ext cx="864072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0"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8" name="PlaceHolder 2"/>
          <p:cNvSpPr>
            <a:spLocks noGrp="1"/>
          </p:cNvSpPr>
          <p:nvPr>
            <p:ph type="subTitle"/>
          </p:nvPr>
        </p:nvSpPr>
        <p:spPr>
          <a:xfrm>
            <a:off x="251640" y="2421000"/>
            <a:ext cx="8640720" cy="3704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4"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8"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4"/>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72" name="PlaceHolder 2"/>
          <p:cNvSpPr>
            <a:spLocks noGrp="1"/>
          </p:cNvSpPr>
          <p:nvPr>
            <p:ph type="body"/>
          </p:nvPr>
        </p:nvSpPr>
        <p:spPr>
          <a:xfrm>
            <a:off x="251640" y="2421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3"/>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75"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5"/>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80" name="PlaceHolder 2"/>
          <p:cNvSpPr>
            <a:spLocks noGrp="1"/>
          </p:cNvSpPr>
          <p:nvPr>
            <p:ph type="body"/>
          </p:nvPr>
        </p:nvSpPr>
        <p:spPr>
          <a:xfrm>
            <a:off x="2516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3"/>
          <p:cNvSpPr>
            <a:spLocks noGrp="1"/>
          </p:cNvSpPr>
          <p:nvPr>
            <p:ph type="body"/>
          </p:nvPr>
        </p:nvSpPr>
        <p:spPr>
          <a:xfrm>
            <a:off x="31730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4"/>
          <p:cNvSpPr>
            <a:spLocks noGrp="1"/>
          </p:cNvSpPr>
          <p:nvPr>
            <p:ph type="body"/>
          </p:nvPr>
        </p:nvSpPr>
        <p:spPr>
          <a:xfrm>
            <a:off x="609480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5"/>
          <p:cNvSpPr>
            <a:spLocks noGrp="1"/>
          </p:cNvSpPr>
          <p:nvPr>
            <p:ph type="body"/>
          </p:nvPr>
        </p:nvSpPr>
        <p:spPr>
          <a:xfrm>
            <a:off x="2516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6"/>
          <p:cNvSpPr>
            <a:spLocks noGrp="1"/>
          </p:cNvSpPr>
          <p:nvPr>
            <p:ph type="body"/>
          </p:nvPr>
        </p:nvSpPr>
        <p:spPr>
          <a:xfrm>
            <a:off x="31730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7"/>
          <p:cNvSpPr>
            <a:spLocks noGrp="1"/>
          </p:cNvSpPr>
          <p:nvPr>
            <p:ph type="body"/>
          </p:nvPr>
        </p:nvSpPr>
        <p:spPr>
          <a:xfrm>
            <a:off x="609480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0" name="PlaceHolder 2"/>
          <p:cNvSpPr>
            <a:spLocks noGrp="1"/>
          </p:cNvSpPr>
          <p:nvPr>
            <p:ph type="body"/>
          </p:nvPr>
        </p:nvSpPr>
        <p:spPr>
          <a:xfrm>
            <a:off x="251640" y="2421000"/>
            <a:ext cx="86407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2"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51640" y="1196640"/>
            <a:ext cx="864072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7"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1"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5"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250920" y="285840"/>
            <a:ext cx="1944360" cy="563040"/>
          </a:xfrm>
          <a:prstGeom prst="rect">
            <a:avLst/>
          </a:prstGeom>
          <a:ln>
            <a:noFill/>
          </a:ln>
        </p:spPr>
      </p:pic>
      <p:sp>
        <p:nvSpPr>
          <p:cNvPr id="1" name="Line 1"/>
          <p:cNvSpPr/>
          <p:nvPr/>
        </p:nvSpPr>
        <p:spPr>
          <a:xfrm>
            <a:off x="250560" y="1079280"/>
            <a:ext cx="8642520" cy="360"/>
          </a:xfrm>
          <a:prstGeom prst="line">
            <a:avLst/>
          </a:prstGeom>
          <a:ln w="19080">
            <a:solidFill>
              <a:schemeClr val="bg1">
                <a:lumMod val="50000"/>
              </a:schemeClr>
            </a:solidFill>
            <a:custDash>
              <a:ds d="100000" sp="100000"/>
            </a:custDash>
            <a:round/>
          </a:ln>
        </p:spPr>
        <p:style>
          <a:lnRef idx="1">
            <a:schemeClr val="accent1"/>
          </a:lnRef>
          <a:fillRef idx="0">
            <a:schemeClr val="accent1"/>
          </a:fillRef>
          <a:effectRef idx="0">
            <a:schemeClr val="accent1"/>
          </a:effectRef>
          <a:fontRef idx="minor"/>
        </p:style>
      </p:sp>
      <p:pic>
        <p:nvPicPr>
          <p:cNvPr id="2" name="Picture 10" descr=""/>
          <p:cNvPicPr/>
          <p:nvPr/>
        </p:nvPicPr>
        <p:blipFill>
          <a:blip r:embed="rId3"/>
          <a:stretch/>
        </p:blipFill>
        <p:spPr>
          <a:xfrm>
            <a:off x="250920" y="5985000"/>
            <a:ext cx="1201320" cy="647280"/>
          </a:xfrm>
          <a:prstGeom prst="rect">
            <a:avLst/>
          </a:prstGeom>
          <a:ln>
            <a:noFill/>
          </a:ln>
        </p:spPr>
      </p:pic>
      <p:pic>
        <p:nvPicPr>
          <p:cNvPr id="3" name="Picture 2" descr=""/>
          <p:cNvPicPr/>
          <p:nvPr/>
        </p:nvPicPr>
        <p:blipFill>
          <a:blip r:embed="rId4"/>
          <a:stretch/>
        </p:blipFill>
        <p:spPr>
          <a:xfrm>
            <a:off x="6588000" y="189000"/>
            <a:ext cx="2339640" cy="761760"/>
          </a:xfrm>
          <a:prstGeom prst="rect">
            <a:avLst/>
          </a:prstGeom>
          <a:ln>
            <a:noFill/>
          </a:ln>
        </p:spPr>
      </p:pic>
      <p:sp>
        <p:nvSpPr>
          <p:cNvPr id="4" name="PlaceHolder 2"/>
          <p:cNvSpPr>
            <a:spLocks noGrp="1"/>
          </p:cNvSpPr>
          <p:nvPr>
            <p:ph type="title"/>
          </p:nvPr>
        </p:nvSpPr>
        <p:spPr>
          <a:xfrm>
            <a:off x="251640" y="1845000"/>
            <a:ext cx="8640720" cy="1469520"/>
          </a:xfrm>
          <a:prstGeom prst="rect">
            <a:avLst/>
          </a:prstGeom>
        </p:spPr>
        <p:txBody>
          <a:bodyPr anchor="b">
            <a:normAutofit/>
          </a:bodyPr>
          <a:p>
            <a:pPr>
              <a:lnSpc>
                <a:spcPct val="100000"/>
              </a:lnSpc>
            </a:pPr>
            <a:r>
              <a:rPr b="0" lang="en-US" sz="3600" spc="-1" strike="noStrike">
                <a:solidFill>
                  <a:srgbClr val="9a1d2b"/>
                </a:solidFill>
                <a:latin typeface="Arial"/>
              </a:rPr>
              <a:t>Click to edit Master title style</a:t>
            </a:r>
            <a:endParaRPr b="0" lang="en-US" sz="3600" spc="-1" strike="noStrike">
              <a:solidFill>
                <a:srgbClr val="000000"/>
              </a:solidFill>
              <a:latin typeface="Arial"/>
            </a:endParaRPr>
          </a:p>
        </p:txBody>
      </p:sp>
      <p:sp>
        <p:nvSpPr>
          <p:cNvPr id="5" name="PlaceHolder 3"/>
          <p:cNvSpPr>
            <a:spLocks noGrp="1"/>
          </p:cNvSpPr>
          <p:nvPr>
            <p:ph type="sldNum"/>
          </p:nvPr>
        </p:nvSpPr>
        <p:spPr>
          <a:xfrm>
            <a:off x="4211640" y="6251400"/>
            <a:ext cx="720360" cy="364680"/>
          </a:xfrm>
          <a:prstGeom prst="rect">
            <a:avLst/>
          </a:prstGeom>
        </p:spPr>
        <p:txBody>
          <a:bodyPr anchor="ctr"/>
          <a:p>
            <a:pPr algn="ctr">
              <a:lnSpc>
                <a:spcPct val="100000"/>
              </a:lnSpc>
            </a:pPr>
            <a:fld id="{A4C13A34-0C32-4A76-9489-0B69E6AC298E}" type="slidenum">
              <a:rPr b="0" lang="en-GB" sz="1200" spc="-1" strike="noStrike">
                <a:solidFill>
                  <a:srgbClr val="898989"/>
                </a:solidFill>
                <a:latin typeface="Arial"/>
              </a:rPr>
              <a:t>&lt;number&gt;</a:t>
            </a:fld>
            <a:endParaRPr b="0" lang="en-GB" sz="1200" spc="-1" strike="noStrike">
              <a:latin typeface="Times New Roman"/>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7" descr=""/>
          <p:cNvPicPr/>
          <p:nvPr/>
        </p:nvPicPr>
        <p:blipFill>
          <a:blip r:embed="rId2"/>
          <a:stretch/>
        </p:blipFill>
        <p:spPr>
          <a:xfrm>
            <a:off x="250920" y="285840"/>
            <a:ext cx="1944360" cy="563040"/>
          </a:xfrm>
          <a:prstGeom prst="rect">
            <a:avLst/>
          </a:prstGeom>
          <a:ln>
            <a:noFill/>
          </a:ln>
        </p:spPr>
      </p:pic>
      <p:sp>
        <p:nvSpPr>
          <p:cNvPr id="44" name="Line 1"/>
          <p:cNvSpPr/>
          <p:nvPr/>
        </p:nvSpPr>
        <p:spPr>
          <a:xfrm>
            <a:off x="250560" y="1079280"/>
            <a:ext cx="8642520" cy="360"/>
          </a:xfrm>
          <a:prstGeom prst="line">
            <a:avLst/>
          </a:prstGeom>
          <a:ln w="19080">
            <a:solidFill>
              <a:schemeClr val="bg1">
                <a:lumMod val="50000"/>
              </a:schemeClr>
            </a:solidFill>
            <a:custDash>
              <a:ds d="100000" sp="100000"/>
            </a:custDash>
            <a:round/>
          </a:ln>
        </p:spPr>
        <p:style>
          <a:lnRef idx="1">
            <a:schemeClr val="accent1"/>
          </a:lnRef>
          <a:fillRef idx="0">
            <a:schemeClr val="accent1"/>
          </a:fillRef>
          <a:effectRef idx="0">
            <a:schemeClr val="accent1"/>
          </a:effectRef>
          <a:fontRef idx="minor"/>
        </p:style>
      </p:sp>
      <p:pic>
        <p:nvPicPr>
          <p:cNvPr id="45" name="Picture 10" descr=""/>
          <p:cNvPicPr/>
          <p:nvPr/>
        </p:nvPicPr>
        <p:blipFill>
          <a:blip r:embed="rId3"/>
          <a:stretch/>
        </p:blipFill>
        <p:spPr>
          <a:xfrm>
            <a:off x="250920" y="5985000"/>
            <a:ext cx="1201320" cy="647280"/>
          </a:xfrm>
          <a:prstGeom prst="rect">
            <a:avLst/>
          </a:prstGeom>
          <a:ln>
            <a:noFill/>
          </a:ln>
        </p:spPr>
      </p:pic>
      <p:pic>
        <p:nvPicPr>
          <p:cNvPr id="46" name="Picture 2" descr=""/>
          <p:cNvPicPr/>
          <p:nvPr/>
        </p:nvPicPr>
        <p:blipFill>
          <a:blip r:embed="rId4"/>
          <a:stretch/>
        </p:blipFill>
        <p:spPr>
          <a:xfrm>
            <a:off x="6588000" y="189000"/>
            <a:ext cx="2339640" cy="761760"/>
          </a:xfrm>
          <a:prstGeom prst="rect">
            <a:avLst/>
          </a:prstGeom>
          <a:ln>
            <a:noFill/>
          </a:ln>
        </p:spPr>
      </p:pic>
      <p:sp>
        <p:nvSpPr>
          <p:cNvPr id="47" name="PlaceHolder 2"/>
          <p:cNvSpPr>
            <a:spLocks noGrp="1"/>
          </p:cNvSpPr>
          <p:nvPr>
            <p:ph type="title"/>
          </p:nvPr>
        </p:nvSpPr>
        <p:spPr>
          <a:xfrm>
            <a:off x="251640" y="1196640"/>
            <a:ext cx="8640720" cy="1142640"/>
          </a:xfrm>
          <a:prstGeom prst="rect">
            <a:avLst/>
          </a:prstGeom>
        </p:spPr>
        <p:txBody>
          <a:bodyPr anchor="b">
            <a:normAutofit/>
          </a:bodyPr>
          <a:p>
            <a:pPr>
              <a:lnSpc>
                <a:spcPct val="100000"/>
              </a:lnSpc>
            </a:pPr>
            <a:r>
              <a:rPr b="0" lang="en-US" sz="3200" spc="-1" strike="noStrike">
                <a:solidFill>
                  <a:srgbClr val="9a1d2b"/>
                </a:solidFill>
                <a:latin typeface="Arial"/>
              </a:rPr>
              <a:t>Click to edit Master title style</a:t>
            </a:r>
            <a:endParaRPr b="0" lang="en-US" sz="3200" spc="-1" strike="noStrike">
              <a:solidFill>
                <a:srgbClr val="000000"/>
              </a:solidFill>
              <a:latin typeface="Arial"/>
            </a:endParaRPr>
          </a:p>
        </p:txBody>
      </p:sp>
      <p:sp>
        <p:nvSpPr>
          <p:cNvPr id="48" name="PlaceHolder 3"/>
          <p:cNvSpPr>
            <a:spLocks noGrp="1"/>
          </p:cNvSpPr>
          <p:nvPr>
            <p:ph type="body"/>
          </p:nvPr>
        </p:nvSpPr>
        <p:spPr>
          <a:xfrm>
            <a:off x="251640" y="2421000"/>
            <a:ext cx="8640720" cy="37047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bf2f37"/>
              </a:buClr>
              <a:buFont typeface="Arial"/>
              <a:buChar char="•"/>
            </a:pPr>
            <a:r>
              <a:rPr b="0" lang="en-US" sz="2800" spc="-1" strike="noStrike">
                <a:solidFill>
                  <a:srgbClr val="bf2f37"/>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9" name="PlaceHolder 4"/>
          <p:cNvSpPr>
            <a:spLocks noGrp="1"/>
          </p:cNvSpPr>
          <p:nvPr>
            <p:ph type="sldNum"/>
          </p:nvPr>
        </p:nvSpPr>
        <p:spPr>
          <a:xfrm>
            <a:off x="4211640" y="6251400"/>
            <a:ext cx="720360" cy="364680"/>
          </a:xfrm>
          <a:prstGeom prst="rect">
            <a:avLst/>
          </a:prstGeom>
        </p:spPr>
        <p:txBody>
          <a:bodyPr anchor="ctr"/>
          <a:p>
            <a:pPr algn="ctr">
              <a:lnSpc>
                <a:spcPct val="100000"/>
              </a:lnSpc>
            </a:pPr>
            <a:fld id="{CC196B3C-E483-4C43-824F-7FBFB89EF53E}" type="slidenum">
              <a:rPr b="0" lang="en-GB" sz="1200" spc="-1" strike="noStrike">
                <a:solidFill>
                  <a:srgbClr val="898989"/>
                </a:solidFill>
                <a:latin typeface="Arial"/>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geeksforgeeks.org/cross-validation-machine-learning/" TargetMode="External"/><Relationship Id="rId2" Type="http://schemas.openxmlformats.org/officeDocument/2006/relationships/hyperlink" Target="https://machinelearningmastery.com/k-fold-cross-validation/" TargetMode="External"/><Relationship Id="rId3" Type="http://schemas.openxmlformats.org/officeDocument/2006/relationships/hyperlink" Target="https://www.analyticsvidhya.com/blog/2018/05/improve-model-performance-cross-validation-in-python-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50920" y="1844640"/>
            <a:ext cx="8642160" cy="647280"/>
          </a:xfrm>
          <a:prstGeom prst="rect">
            <a:avLst/>
          </a:prstGeom>
          <a:noFill/>
          <a:ln>
            <a:noFill/>
          </a:ln>
        </p:spPr>
        <p:txBody>
          <a:bodyPr anchor="b"/>
          <a:p>
            <a:pPr algn="ctr">
              <a:lnSpc>
                <a:spcPct val="100000"/>
              </a:lnSpc>
            </a:pPr>
            <a:r>
              <a:rPr b="0" lang="en-US" sz="3600" spc="-1" strike="noStrike">
                <a:solidFill>
                  <a:srgbClr val="000000"/>
                </a:solidFill>
                <a:latin typeface="Arial"/>
              </a:rPr>
              <a:t>Introduction to Text Mining</a:t>
            </a:r>
            <a:endParaRPr b="0" lang="en-US" sz="3600" spc="-1" strike="noStrike">
              <a:solidFill>
                <a:srgbClr val="000000"/>
              </a:solidFill>
              <a:latin typeface="Arial"/>
            </a:endParaRPr>
          </a:p>
        </p:txBody>
      </p:sp>
      <p:sp>
        <p:nvSpPr>
          <p:cNvPr id="87" name="TextShape 2"/>
          <p:cNvSpPr txBox="1"/>
          <p:nvPr/>
        </p:nvSpPr>
        <p:spPr>
          <a:xfrm>
            <a:off x="1581120" y="4464720"/>
            <a:ext cx="6266880" cy="647280"/>
          </a:xfrm>
          <a:prstGeom prst="rect">
            <a:avLst/>
          </a:prstGeom>
          <a:noFill/>
          <a:ln>
            <a:noFill/>
          </a:ln>
        </p:spPr>
        <p:txBody>
          <a:bodyPr/>
          <a:p>
            <a:pPr algn="ctr">
              <a:lnSpc>
                <a:spcPct val="100000"/>
              </a:lnSpc>
              <a:spcBef>
                <a:spcPts val="641"/>
              </a:spcBef>
            </a:pPr>
            <a:r>
              <a:rPr b="0" lang="en-GB" sz="2800" spc="-1" strike="noStrike">
                <a:solidFill>
                  <a:srgbClr val="000000"/>
                </a:solidFill>
                <a:latin typeface="Calibri"/>
              </a:rPr>
              <a:t>Babatunde K Olorisade</a:t>
            </a:r>
            <a:endParaRPr b="0" lang="en-GB" sz="2800" spc="-1" strike="noStrike">
              <a:latin typeface="Arial"/>
            </a:endParaRPr>
          </a:p>
        </p:txBody>
      </p:sp>
      <p:sp>
        <p:nvSpPr>
          <p:cNvPr id="88" name="TextShape 3"/>
          <p:cNvSpPr txBox="1"/>
          <p:nvPr/>
        </p:nvSpPr>
        <p:spPr>
          <a:xfrm>
            <a:off x="4211640" y="6251400"/>
            <a:ext cx="720360" cy="364680"/>
          </a:xfrm>
          <a:prstGeom prst="rect">
            <a:avLst/>
          </a:prstGeom>
          <a:noFill/>
          <a:ln>
            <a:noFill/>
          </a:ln>
        </p:spPr>
        <p:txBody>
          <a:bodyPr anchor="ctr"/>
          <a:p>
            <a:pPr algn="ctr">
              <a:lnSpc>
                <a:spcPct val="100000"/>
              </a:lnSpc>
            </a:pPr>
            <a:fld id="{438002B0-5379-48BA-BE7B-D63531D57F65}" type="slidenum">
              <a:rPr b="0" lang="en-GB" sz="1200" spc="-1" strike="noStrike">
                <a:solidFill>
                  <a:srgbClr val="898989"/>
                </a:solidFill>
                <a:latin typeface="Arial"/>
              </a:rPr>
              <a:t>&lt;number&gt;</a:t>
            </a:fld>
            <a:endParaRPr b="0" lang="en-GB" sz="1200" spc="-1" strike="noStrike">
              <a:latin typeface="Times New Roman"/>
            </a:endParaRPr>
          </a:p>
        </p:txBody>
      </p:sp>
      <p:sp>
        <p:nvSpPr>
          <p:cNvPr id="89" name="CustomShape 4"/>
          <p:cNvSpPr/>
          <p:nvPr/>
        </p:nvSpPr>
        <p:spPr>
          <a:xfrm>
            <a:off x="1476360" y="5257800"/>
            <a:ext cx="7559280" cy="158148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Arial"/>
              </a:rPr>
              <a:t>This study was supported by the NIHR Biomedical Research Centre at the University Hospitals Bristol NHS Foundation Trust and the University of Bristol. The views expressed in this presentation are those of the author(s) and not necessarily those of the NHS, the National Institute for Health Research or the Department of Health and Social Care.</a:t>
            </a:r>
            <a:endParaRPr b="0" lang="en-GB" sz="1600" spc="-1" strike="noStrike">
              <a:latin typeface="Arial"/>
            </a:endParaRPr>
          </a:p>
          <a:p>
            <a:pPr>
              <a:lnSpc>
                <a:spcPct val="100000"/>
              </a:lnSpc>
            </a:pPr>
            <a:endParaRPr b="0" lang="en-GB" sz="1600" spc="-1" strike="noStrike">
              <a:latin typeface="Arial"/>
            </a:endParaRPr>
          </a:p>
        </p:txBody>
      </p:sp>
      <p:sp>
        <p:nvSpPr>
          <p:cNvPr id="90" name="CustomShape 5"/>
          <p:cNvSpPr/>
          <p:nvPr/>
        </p:nvSpPr>
        <p:spPr>
          <a:xfrm>
            <a:off x="1944720" y="2532240"/>
            <a:ext cx="54734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600" spc="-1" strike="noStrike">
                <a:solidFill>
                  <a:srgbClr val="9a1d2b"/>
                </a:solidFill>
                <a:latin typeface="Arial"/>
              </a:rPr>
              <a:t>Cross Validation</a:t>
            </a:r>
            <a:endParaRPr b="0" lang="en-GB"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50920" y="1978200"/>
            <a:ext cx="8642160" cy="3971520"/>
          </a:xfrm>
          <a:prstGeom prst="rect">
            <a:avLst/>
          </a:prstGeom>
          <a:noFill/>
          <a:ln>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Model assessment</a:t>
            </a:r>
            <a:endParaRPr b="0" lang="en-US" sz="2000" spc="-1" strike="noStrike">
              <a:solidFill>
                <a:srgbClr val="000000"/>
              </a:solidFill>
              <a:latin typeface="Calibri"/>
            </a:endParaRPr>
          </a:p>
          <a:p>
            <a:pPr lvl="1" marL="743040" indent="-285480">
              <a:lnSpc>
                <a:spcPct val="100000"/>
              </a:lnSpc>
              <a:spcBef>
                <a:spcPts val="320"/>
              </a:spcBef>
              <a:buClr>
                <a:srgbClr val="bf2f37"/>
              </a:buClr>
              <a:buFont typeface="Arial"/>
              <a:buChar char="•"/>
            </a:pPr>
            <a:r>
              <a:rPr b="0" lang="en-US" sz="1600" spc="-1" strike="noStrike">
                <a:solidFill>
                  <a:srgbClr val="bf2f37"/>
                </a:solidFill>
                <a:latin typeface="Calibri"/>
              </a:rPr>
              <a:t>Basic performance metrics</a:t>
            </a:r>
            <a:endParaRPr b="0" lang="en-US" sz="1600" spc="-1" strike="noStrike">
              <a:solidFill>
                <a:srgbClr val="000000"/>
              </a:solidFill>
              <a:latin typeface="Calibri"/>
            </a:endParaRPr>
          </a:p>
          <a:p>
            <a:pPr lvl="1" marL="743040" indent="-285480">
              <a:lnSpc>
                <a:spcPct val="100000"/>
              </a:lnSpc>
              <a:spcBef>
                <a:spcPts val="320"/>
              </a:spcBef>
              <a:buClr>
                <a:srgbClr val="bf2f37"/>
              </a:buClr>
              <a:buFont typeface="Arial"/>
              <a:buChar char="•"/>
            </a:pPr>
            <a:r>
              <a:rPr b="0" lang="en-US" sz="1600" spc="-1" strike="noStrike">
                <a:solidFill>
                  <a:srgbClr val="bf2f37"/>
                </a:solidFill>
                <a:latin typeface="Calibri"/>
              </a:rPr>
              <a:t>Model assessment with sklearn</a:t>
            </a:r>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Feature selection</a:t>
            </a:r>
            <a:endParaRPr b="0" lang="en-US" sz="2000" spc="-1" strike="noStrike">
              <a:solidFill>
                <a:srgbClr val="000000"/>
              </a:solidFill>
              <a:latin typeface="Calibri"/>
            </a:endParaRPr>
          </a:p>
          <a:p>
            <a:pPr lvl="1" marL="743040" indent="-285480">
              <a:lnSpc>
                <a:spcPct val="100000"/>
              </a:lnSpc>
              <a:spcBef>
                <a:spcPts val="360"/>
              </a:spcBef>
              <a:buClr>
                <a:srgbClr val="bf2f37"/>
              </a:buClr>
              <a:buFont typeface="Arial"/>
              <a:buChar char="•"/>
            </a:pPr>
            <a:r>
              <a:rPr b="0" lang="en-US" sz="1800" spc="-1" strike="noStrike">
                <a:solidFill>
                  <a:srgbClr val="bf2f37"/>
                </a:solidFill>
                <a:latin typeface="Calibri"/>
              </a:rPr>
              <a:t>Approaches to feature selection</a:t>
            </a:r>
            <a:endParaRPr b="0" lang="en-US" sz="18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Filter method</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wrapper method</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Embedded method</a:t>
            </a:r>
            <a:endParaRPr b="0" lang="en-US" sz="1600" spc="-1" strike="noStrike">
              <a:solidFill>
                <a:srgbClr val="000000"/>
              </a:solidFill>
              <a:latin typeface="Calibri"/>
            </a:endParaRPr>
          </a:p>
          <a:p>
            <a:pPr lvl="1" marL="743040" indent="-285480">
              <a:lnSpc>
                <a:spcPct val="100000"/>
              </a:lnSpc>
              <a:spcBef>
                <a:spcPts val="360"/>
              </a:spcBef>
              <a:buClr>
                <a:srgbClr val="bf2f37"/>
              </a:buClr>
              <a:buFont typeface="Arial"/>
              <a:buChar char="•"/>
            </a:pPr>
            <a:r>
              <a:rPr b="0" lang="en-US" sz="1800" spc="-1" strike="noStrike">
                <a:solidFill>
                  <a:srgbClr val="bf2f37"/>
                </a:solidFill>
                <a:latin typeface="Calibri"/>
              </a:rPr>
              <a:t>Practical </a:t>
            </a:r>
            <a:endParaRPr b="0" lang="en-US" sz="18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Chi square feature selection method</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ExtraTreeClassifier</a:t>
            </a:r>
            <a:endParaRPr b="0" lang="en-US" sz="1600" spc="-1" strike="noStrike">
              <a:solidFill>
                <a:srgbClr val="000000"/>
              </a:solidFill>
              <a:latin typeface="Calibri"/>
            </a:endParaRPr>
          </a:p>
        </p:txBody>
      </p:sp>
      <p:sp>
        <p:nvSpPr>
          <p:cNvPr id="92" name="TextShape 2"/>
          <p:cNvSpPr txBox="1"/>
          <p:nvPr/>
        </p:nvSpPr>
        <p:spPr>
          <a:xfrm>
            <a:off x="250920" y="1197000"/>
            <a:ext cx="8642160" cy="647280"/>
          </a:xfrm>
          <a:prstGeom prst="rect">
            <a:avLst/>
          </a:prstGeom>
          <a:noFill/>
          <a:ln>
            <a:noFill/>
          </a:ln>
        </p:spPr>
        <p:txBody>
          <a:bodyPr anchor="b"/>
          <a:p>
            <a:pPr algn="ctr">
              <a:lnSpc>
                <a:spcPct val="100000"/>
              </a:lnSpc>
            </a:pPr>
            <a:r>
              <a:rPr b="0" lang="en-US" sz="3200" spc="-1" strike="noStrike">
                <a:solidFill>
                  <a:srgbClr val="9a1d2b"/>
                </a:solidFill>
                <a:latin typeface="Arial"/>
              </a:rPr>
              <a:t>Recap of last session</a:t>
            </a:r>
            <a:endParaRPr b="0" lang="en-US" sz="3200" spc="-1" strike="noStrike">
              <a:solidFill>
                <a:srgbClr val="000000"/>
              </a:solidFill>
              <a:latin typeface="Arial"/>
            </a:endParaRPr>
          </a:p>
        </p:txBody>
      </p:sp>
      <p:sp>
        <p:nvSpPr>
          <p:cNvPr id="93" name="TextShape 3"/>
          <p:cNvSpPr txBox="1"/>
          <p:nvPr/>
        </p:nvSpPr>
        <p:spPr>
          <a:xfrm>
            <a:off x="4211640" y="6251400"/>
            <a:ext cx="720360" cy="364680"/>
          </a:xfrm>
          <a:prstGeom prst="rect">
            <a:avLst/>
          </a:prstGeom>
          <a:noFill/>
          <a:ln>
            <a:noFill/>
          </a:ln>
        </p:spPr>
        <p:txBody>
          <a:bodyPr anchor="ctr"/>
          <a:p>
            <a:pPr algn="ctr">
              <a:lnSpc>
                <a:spcPct val="100000"/>
              </a:lnSpc>
            </a:pPr>
            <a:fld id="{31759ED9-CEB7-4C9E-8632-7CDFFD8AB091}"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50920" y="1197000"/>
            <a:ext cx="8642160" cy="57600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This session </a:t>
            </a:r>
            <a:endParaRPr b="0" lang="en-US" sz="3200" spc="-1" strike="noStrike">
              <a:solidFill>
                <a:srgbClr val="000000"/>
              </a:solidFill>
              <a:latin typeface="Arial"/>
            </a:endParaRPr>
          </a:p>
        </p:txBody>
      </p:sp>
      <p:sp>
        <p:nvSpPr>
          <p:cNvPr id="95" name="TextShape 2"/>
          <p:cNvSpPr txBox="1"/>
          <p:nvPr/>
        </p:nvSpPr>
        <p:spPr>
          <a:xfrm>
            <a:off x="324000" y="1955880"/>
            <a:ext cx="8640360" cy="37047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Topic: Cross validation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Outcomes: </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600" spc="-1" strike="noStrike">
                <a:solidFill>
                  <a:srgbClr val="000000"/>
                </a:solidFill>
                <a:latin typeface="Calibri"/>
              </a:rPr>
              <a:t>learn the benefits of cross validation in building models</a:t>
            </a:r>
            <a:endParaRPr b="0" lang="en-US" sz="2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600" spc="-1" strike="noStrike">
                <a:solidFill>
                  <a:srgbClr val="000000"/>
                </a:solidFill>
                <a:latin typeface="Calibri"/>
              </a:rPr>
              <a:t>Learn how to conduct cross validation using sklearn</a:t>
            </a:r>
            <a:endParaRPr b="0" lang="en-US" sz="2600" spc="-1" strike="noStrike">
              <a:solidFill>
                <a:srgbClr val="000000"/>
              </a:solidFill>
              <a:latin typeface="Calibri"/>
            </a:endParaRPr>
          </a:p>
        </p:txBody>
      </p:sp>
      <p:sp>
        <p:nvSpPr>
          <p:cNvPr id="96" name="TextShape 3"/>
          <p:cNvSpPr txBox="1"/>
          <p:nvPr/>
        </p:nvSpPr>
        <p:spPr>
          <a:xfrm>
            <a:off x="4211640" y="6251400"/>
            <a:ext cx="720360" cy="364680"/>
          </a:xfrm>
          <a:prstGeom prst="rect">
            <a:avLst/>
          </a:prstGeom>
          <a:noFill/>
          <a:ln>
            <a:noFill/>
          </a:ln>
        </p:spPr>
        <p:txBody>
          <a:bodyPr anchor="ctr"/>
          <a:p>
            <a:pPr algn="ctr">
              <a:lnSpc>
                <a:spcPct val="100000"/>
              </a:lnSpc>
            </a:pPr>
            <a:fld id="{D6006F42-8C74-49BE-A8D3-5A33689228FF}"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50920" y="1197000"/>
            <a:ext cx="8642160" cy="647280"/>
          </a:xfrm>
          <a:prstGeom prst="rect">
            <a:avLst/>
          </a:prstGeom>
          <a:noFill/>
          <a:ln>
            <a:noFill/>
          </a:ln>
        </p:spPr>
        <p:txBody>
          <a:bodyPr anchor="b"/>
          <a:p>
            <a:pPr algn="ctr">
              <a:lnSpc>
                <a:spcPct val="100000"/>
              </a:lnSpc>
            </a:pPr>
            <a:r>
              <a:rPr b="0" lang="en-US" sz="3200" spc="-1" strike="noStrike">
                <a:solidFill>
                  <a:srgbClr val="9a1d2b"/>
                </a:solidFill>
                <a:latin typeface="Arial"/>
              </a:rPr>
              <a:t>Cross validation (CV)</a:t>
            </a:r>
            <a:endParaRPr b="0" lang="en-US" sz="3200" spc="-1" strike="noStrike">
              <a:solidFill>
                <a:srgbClr val="000000"/>
              </a:solidFill>
              <a:latin typeface="Arial"/>
            </a:endParaRPr>
          </a:p>
        </p:txBody>
      </p:sp>
      <p:sp>
        <p:nvSpPr>
          <p:cNvPr id="98" name="TextShape 2"/>
          <p:cNvSpPr txBox="1"/>
          <p:nvPr/>
        </p:nvSpPr>
        <p:spPr>
          <a:xfrm>
            <a:off x="254160" y="1777680"/>
            <a:ext cx="8649360" cy="403128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Recall,</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our chi-square reduced feature model achieved a </a:t>
            </a:r>
            <a:r>
              <a:rPr b="0" lang="en-US" sz="2800" spc="-1" strike="noStrike">
                <a:solidFill>
                  <a:srgbClr val="ff0000"/>
                </a:solidFill>
                <a:latin typeface="Calibri"/>
              </a:rPr>
              <a:t>100% recall</a:t>
            </a:r>
            <a:r>
              <a:rPr b="0" lang="en-US" sz="2800" spc="-1" strike="noStrike">
                <a:solidFill>
                  <a:srgbClr val="000000"/>
                </a:solidFill>
                <a:latin typeface="Calibri"/>
              </a:rPr>
              <a:t> performance</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a:t>
            </a:r>
            <a:r>
              <a:rPr b="0" lang="en-US" sz="3200" spc="-1" strike="noStrike">
                <a:solidFill>
                  <a:srgbClr val="ff0000"/>
                </a:solidFill>
                <a:latin typeface="Calibri"/>
              </a:rPr>
              <a:t>confident </a:t>
            </a:r>
            <a:r>
              <a:rPr b="0" lang="en-US" sz="3200" spc="-1" strike="noStrike">
                <a:solidFill>
                  <a:srgbClr val="000000"/>
                </a:solidFill>
                <a:latin typeface="Calibri"/>
              </a:rPr>
              <a:t>are we that the model will re-produce this performance in </a:t>
            </a:r>
            <a:r>
              <a:rPr b="0" lang="en-US" sz="3200" spc="-1" strike="noStrike">
                <a:solidFill>
                  <a:srgbClr val="ff0000"/>
                </a:solidFill>
                <a:latin typeface="Calibri"/>
              </a:rPr>
              <a:t>future </a:t>
            </a:r>
            <a:r>
              <a:rPr b="0" lang="en-US" sz="3200" spc="-1" strike="noStrike">
                <a:solidFill>
                  <a:srgbClr val="000000"/>
                </a:solidFill>
                <a:latin typeface="Calibri"/>
              </a:rPr>
              <a:t>data?</a:t>
            </a:r>
            <a:endParaRPr b="0" lang="en-US" sz="3200" spc="-1" strike="noStrike">
              <a:solidFill>
                <a:srgbClr val="000000"/>
              </a:solidFill>
              <a:latin typeface="Calibri"/>
            </a:endParaRPr>
          </a:p>
        </p:txBody>
      </p:sp>
      <p:sp>
        <p:nvSpPr>
          <p:cNvPr id="99" name="TextShape 3"/>
          <p:cNvSpPr txBox="1"/>
          <p:nvPr/>
        </p:nvSpPr>
        <p:spPr>
          <a:xfrm>
            <a:off x="4211640" y="6251400"/>
            <a:ext cx="720360" cy="364680"/>
          </a:xfrm>
          <a:prstGeom prst="rect">
            <a:avLst/>
          </a:prstGeom>
          <a:noFill/>
          <a:ln>
            <a:noFill/>
          </a:ln>
        </p:spPr>
        <p:txBody>
          <a:bodyPr anchor="ctr"/>
          <a:p>
            <a:pPr algn="ctr">
              <a:lnSpc>
                <a:spcPct val="100000"/>
              </a:lnSpc>
            </a:pPr>
            <a:fld id="{8FC5323F-8796-42C9-8B56-D9C7164C4EC7}"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50920" y="1197000"/>
            <a:ext cx="8642160" cy="689040"/>
          </a:xfrm>
          <a:prstGeom prst="rect">
            <a:avLst/>
          </a:prstGeom>
          <a:noFill/>
          <a:ln>
            <a:noFill/>
          </a:ln>
        </p:spPr>
        <p:txBody>
          <a:bodyPr anchor="b"/>
          <a:p>
            <a:pPr algn="ctr">
              <a:lnSpc>
                <a:spcPct val="100000"/>
              </a:lnSpc>
            </a:pPr>
            <a:r>
              <a:rPr b="0" lang="en-US" sz="3200" spc="-1" strike="noStrike">
                <a:solidFill>
                  <a:srgbClr val="9a1d2b"/>
                </a:solidFill>
                <a:latin typeface="Arial"/>
              </a:rPr>
              <a:t>Cross validation</a:t>
            </a:r>
            <a:endParaRPr b="0" lang="en-US" sz="3200" spc="-1" strike="noStrike">
              <a:solidFill>
                <a:srgbClr val="000000"/>
              </a:solidFill>
              <a:latin typeface="Arial"/>
            </a:endParaRPr>
          </a:p>
        </p:txBody>
      </p:sp>
      <p:sp>
        <p:nvSpPr>
          <p:cNvPr id="101" name="TextShape 2"/>
          <p:cNvSpPr txBox="1"/>
          <p:nvPr/>
        </p:nvSpPr>
        <p:spPr>
          <a:xfrm>
            <a:off x="250920" y="1940760"/>
            <a:ext cx="8642160" cy="4185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CV is a machine learning technique in which a model is trained and tested on every data in the dataset.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02" name="TextShape 3"/>
          <p:cNvSpPr txBox="1"/>
          <p:nvPr/>
        </p:nvSpPr>
        <p:spPr>
          <a:xfrm>
            <a:off x="4211640" y="6251400"/>
            <a:ext cx="720360" cy="364680"/>
          </a:xfrm>
          <a:prstGeom prst="rect">
            <a:avLst/>
          </a:prstGeom>
          <a:noFill/>
          <a:ln>
            <a:noFill/>
          </a:ln>
        </p:spPr>
        <p:txBody>
          <a:bodyPr anchor="ctr"/>
          <a:p>
            <a:pPr algn="ctr">
              <a:lnSpc>
                <a:spcPct val="100000"/>
              </a:lnSpc>
            </a:pPr>
            <a:fld id="{7588306C-6F90-4940-8B45-9B3717BCF5AA}"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3" descr=""/>
          <p:cNvPicPr/>
          <p:nvPr/>
        </p:nvPicPr>
        <p:blipFill>
          <a:blip r:embed="rId1"/>
          <a:stretch/>
        </p:blipFill>
        <p:spPr>
          <a:xfrm>
            <a:off x="4088520" y="1095480"/>
            <a:ext cx="4035600" cy="5715000"/>
          </a:xfrm>
          <a:prstGeom prst="rect">
            <a:avLst/>
          </a:prstGeom>
          <a:ln>
            <a:noFill/>
          </a:ln>
        </p:spPr>
      </p:pic>
      <p:sp>
        <p:nvSpPr>
          <p:cNvPr id="104" name="TextShape 1"/>
          <p:cNvSpPr txBox="1"/>
          <p:nvPr/>
        </p:nvSpPr>
        <p:spPr>
          <a:xfrm>
            <a:off x="277560" y="1099080"/>
            <a:ext cx="3927600" cy="51120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Cross validation</a:t>
            </a:r>
            <a:endParaRPr b="0" lang="en-US" sz="3200" spc="-1" strike="noStrike">
              <a:solidFill>
                <a:srgbClr val="000000"/>
              </a:solidFill>
              <a:latin typeface="Arial"/>
            </a:endParaRPr>
          </a:p>
        </p:txBody>
      </p:sp>
      <p:sp>
        <p:nvSpPr>
          <p:cNvPr id="105" name="TextShape 2"/>
          <p:cNvSpPr txBox="1"/>
          <p:nvPr/>
        </p:nvSpPr>
        <p:spPr>
          <a:xfrm>
            <a:off x="4211640" y="6251400"/>
            <a:ext cx="720360" cy="364680"/>
          </a:xfrm>
          <a:prstGeom prst="rect">
            <a:avLst/>
          </a:prstGeom>
          <a:noFill/>
          <a:ln>
            <a:noFill/>
          </a:ln>
        </p:spPr>
        <p:txBody>
          <a:bodyPr anchor="ctr"/>
          <a:p>
            <a:pPr algn="ctr">
              <a:lnSpc>
                <a:spcPct val="100000"/>
              </a:lnSpc>
            </a:pPr>
            <a:fld id="{DB2B7B0A-25EE-4BB6-A5D2-F6E3732DC58A}"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50920" y="1054800"/>
            <a:ext cx="8642160" cy="54684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Methods of cross validation</a:t>
            </a:r>
            <a:endParaRPr b="0" lang="en-US" sz="3200" spc="-1" strike="noStrike">
              <a:solidFill>
                <a:srgbClr val="000000"/>
              </a:solidFill>
              <a:latin typeface="Arial"/>
            </a:endParaRPr>
          </a:p>
        </p:txBody>
      </p:sp>
      <p:sp>
        <p:nvSpPr>
          <p:cNvPr id="107" name="TextShape 2"/>
          <p:cNvSpPr txBox="1"/>
          <p:nvPr/>
        </p:nvSpPr>
        <p:spPr>
          <a:xfrm>
            <a:off x="250920" y="1504800"/>
            <a:ext cx="8811000" cy="43898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2800" spc="-1" strike="noStrike">
                <a:solidFill>
                  <a:srgbClr val="000000"/>
                </a:solidFill>
                <a:latin typeface="Calibri"/>
              </a:rPr>
              <a:t>Leave-p-Out CV: </a:t>
            </a:r>
            <a:r>
              <a:rPr b="0" i="1" lang="en-US" sz="2800" spc="-1" strike="noStrike">
                <a:solidFill>
                  <a:srgbClr val="000000"/>
                </a:solidFill>
                <a:latin typeface="Calibri"/>
              </a:rPr>
              <a:t>p</a:t>
            </a:r>
            <a:r>
              <a:rPr b="0" lang="en-US" sz="2800" spc="-1" strike="noStrike">
                <a:solidFill>
                  <a:srgbClr val="000000"/>
                </a:solidFill>
                <a:latin typeface="Calibri"/>
              </a:rPr>
              <a:t>-number of dataset is set aside to test a model trained on </a:t>
            </a:r>
            <a:r>
              <a:rPr b="0" i="1" lang="en-US" sz="2800" spc="-1" strike="noStrike">
                <a:solidFill>
                  <a:srgbClr val="000000"/>
                </a:solidFill>
                <a:latin typeface="Calibri"/>
              </a:rPr>
              <a:t>n-p</a:t>
            </a:r>
            <a:r>
              <a:rPr b="0" lang="en-US" sz="2800" spc="-1" strike="noStrike">
                <a:solidFill>
                  <a:srgbClr val="000000"/>
                </a:solidFill>
                <a:latin typeface="Calibri"/>
              </a:rPr>
              <a:t> data.</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2800" spc="-1" strike="noStrike">
                <a:solidFill>
                  <a:srgbClr val="000000"/>
                </a:solidFill>
                <a:latin typeface="Calibri"/>
              </a:rPr>
              <a:t>Leave One Out CV (LOOCV) - All but one data is used to train the model.</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2800" spc="-1" strike="noStrike">
                <a:solidFill>
                  <a:srgbClr val="000000"/>
                </a:solidFill>
                <a:latin typeface="Calibri"/>
              </a:rPr>
              <a:t>K-Fold - Dataset is divided into </a:t>
            </a:r>
            <a:r>
              <a:rPr b="0" i="1" lang="en-US" sz="2800" spc="-1" strike="noStrike">
                <a:solidFill>
                  <a:srgbClr val="000000"/>
                </a:solidFill>
                <a:latin typeface="Calibri"/>
              </a:rPr>
              <a:t>k</a:t>
            </a:r>
            <a:r>
              <a:rPr b="0" lang="en-US" sz="2800" spc="-1" strike="noStrike">
                <a:solidFill>
                  <a:srgbClr val="000000"/>
                </a:solidFill>
                <a:latin typeface="Calibri"/>
              </a:rPr>
              <a:t> number of folds. All but one fold is used to train model at a time.</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2800" spc="-1" strike="noStrike">
                <a:solidFill>
                  <a:srgbClr val="000000"/>
                </a:solidFill>
                <a:latin typeface="Calibri"/>
              </a:rPr>
              <a:t>Stratified K-Fold: A form of K-Fold ensuring class representation is like as it is in the original dataset</a:t>
            </a:r>
            <a:endParaRPr b="0" lang="en-US" sz="2800" spc="-1" strike="noStrike">
              <a:solidFill>
                <a:srgbClr val="000000"/>
              </a:solidFill>
              <a:latin typeface="Calibri"/>
            </a:endParaRPr>
          </a:p>
        </p:txBody>
      </p:sp>
      <p:sp>
        <p:nvSpPr>
          <p:cNvPr id="108" name="TextShape 3"/>
          <p:cNvSpPr txBox="1"/>
          <p:nvPr/>
        </p:nvSpPr>
        <p:spPr>
          <a:xfrm>
            <a:off x="4211640" y="6251400"/>
            <a:ext cx="720360" cy="364680"/>
          </a:xfrm>
          <a:prstGeom prst="rect">
            <a:avLst/>
          </a:prstGeom>
          <a:noFill/>
          <a:ln>
            <a:noFill/>
          </a:ln>
        </p:spPr>
        <p:txBody>
          <a:bodyPr anchor="ctr"/>
          <a:p>
            <a:pPr algn="ctr">
              <a:lnSpc>
                <a:spcPct val="100000"/>
              </a:lnSpc>
            </a:pPr>
            <a:fld id="{072A712D-6CA3-48D1-8328-C52B3A41911C}"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51640" y="1196640"/>
            <a:ext cx="8640720" cy="617760"/>
          </a:xfrm>
          <a:prstGeom prst="rect">
            <a:avLst/>
          </a:prstGeom>
          <a:noFill/>
          <a:ln>
            <a:noFill/>
          </a:ln>
        </p:spPr>
        <p:txBody>
          <a:bodyPr anchor="b"/>
          <a:p>
            <a:pPr algn="ctr">
              <a:lnSpc>
                <a:spcPct val="100000"/>
              </a:lnSpc>
            </a:pPr>
            <a:r>
              <a:rPr b="0" lang="en-US" sz="3200" spc="-1" strike="noStrike">
                <a:solidFill>
                  <a:srgbClr val="9a1d2b"/>
                </a:solidFill>
                <a:latin typeface="Arial"/>
              </a:rPr>
              <a:t>Materials </a:t>
            </a:r>
            <a:endParaRPr b="0" lang="en-US" sz="3200" spc="-1" strike="noStrike">
              <a:solidFill>
                <a:srgbClr val="000000"/>
              </a:solidFill>
              <a:latin typeface="Arial"/>
            </a:endParaRPr>
          </a:p>
        </p:txBody>
      </p:sp>
      <p:sp>
        <p:nvSpPr>
          <p:cNvPr id="110" name="TextShape 2"/>
          <p:cNvSpPr txBox="1"/>
          <p:nvPr/>
        </p:nvSpPr>
        <p:spPr>
          <a:xfrm>
            <a:off x="251640" y="1807200"/>
            <a:ext cx="8640720" cy="4318560"/>
          </a:xfrm>
          <a:prstGeom prst="rect">
            <a:avLst/>
          </a:prstGeom>
          <a:noFill/>
          <a:ln>
            <a:noFill/>
          </a:ln>
        </p:spPr>
        <p:txBody>
          <a:bodyPr/>
          <a:p>
            <a:pPr marL="343080" indent="-342720">
              <a:lnSpc>
                <a:spcPct val="100000"/>
              </a:lnSpc>
              <a:spcBef>
                <a:spcPts val="241"/>
              </a:spcBef>
              <a:buClr>
                <a:srgbClr val="000000"/>
              </a:buClr>
              <a:buFont typeface="Arial"/>
              <a:buChar char="•"/>
            </a:pPr>
            <a:r>
              <a:rPr b="0" lang="en-US" sz="1200" spc="-1" strike="noStrike" u="sng">
                <a:solidFill>
                  <a:srgbClr val="0000ff"/>
                </a:solidFill>
                <a:uFillTx/>
                <a:latin typeface="Calibri"/>
                <a:hlinkClick r:id="rId1"/>
              </a:rPr>
              <a:t>https://www.geeksforgeeks.org/cross-validation-machine-learning/</a:t>
            </a:r>
            <a:r>
              <a:rPr b="0" lang="en-US" sz="1200" spc="-1" strike="noStrike">
                <a:solidFill>
                  <a:srgbClr val="000000"/>
                </a:solidFill>
                <a:latin typeface="Calibri"/>
              </a:rPr>
              <a:t> </a:t>
            </a:r>
            <a:endParaRPr b="0" lang="en-US" sz="1200" spc="-1" strike="noStrike">
              <a:solidFill>
                <a:srgbClr val="000000"/>
              </a:solidFill>
              <a:latin typeface="Calibri"/>
            </a:endParaRPr>
          </a:p>
          <a:p>
            <a:pPr marL="343080" indent="-342720">
              <a:lnSpc>
                <a:spcPct val="100000"/>
              </a:lnSpc>
              <a:spcBef>
                <a:spcPts val="241"/>
              </a:spcBef>
              <a:buClr>
                <a:srgbClr val="000000"/>
              </a:buClr>
              <a:buFont typeface="Arial"/>
              <a:buChar char="•"/>
            </a:pPr>
            <a:r>
              <a:rPr b="0" lang="en-US" sz="1200" spc="-1" strike="noStrike" u="sng">
                <a:solidFill>
                  <a:srgbClr val="0000ff"/>
                </a:solidFill>
                <a:uFillTx/>
                <a:latin typeface="Calibri"/>
                <a:hlinkClick r:id="rId2"/>
              </a:rPr>
              <a:t>https://machinelearningmastery.com/k-fold-cross-validation/</a:t>
            </a:r>
            <a:endParaRPr b="0" lang="en-US" sz="1200" spc="-1" strike="noStrike">
              <a:solidFill>
                <a:srgbClr val="000000"/>
              </a:solidFill>
              <a:latin typeface="Calibri"/>
            </a:endParaRPr>
          </a:p>
          <a:p>
            <a:pPr marL="343080" indent="-342720">
              <a:lnSpc>
                <a:spcPct val="100000"/>
              </a:lnSpc>
              <a:spcBef>
                <a:spcPts val="241"/>
              </a:spcBef>
              <a:buClr>
                <a:srgbClr val="000000"/>
              </a:buClr>
              <a:buFont typeface="Arial"/>
              <a:buChar char="•"/>
            </a:pPr>
            <a:r>
              <a:rPr b="0" lang="en-US" sz="1200" spc="-1" strike="noStrike" u="sng">
                <a:solidFill>
                  <a:srgbClr val="0000ff"/>
                </a:solidFill>
                <a:uFillTx/>
                <a:latin typeface="Calibri"/>
                <a:hlinkClick r:id="rId3"/>
              </a:rPr>
              <a:t>https://www.analyticsvidhya.com/blog/2018/05/improve-model-performance-cross-validation-in-python-r/</a:t>
            </a:r>
            <a:r>
              <a:rPr b="0" lang="en-US" sz="1200" spc="-1" strike="noStrike">
                <a:solidFill>
                  <a:srgbClr val="000000"/>
                </a:solidFill>
                <a:latin typeface="Calibri"/>
              </a:rPr>
              <a:t> </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p:txBody>
      </p:sp>
      <p:sp>
        <p:nvSpPr>
          <p:cNvPr id="111" name="TextShape 3"/>
          <p:cNvSpPr txBox="1"/>
          <p:nvPr/>
        </p:nvSpPr>
        <p:spPr>
          <a:xfrm>
            <a:off x="4211640" y="6251400"/>
            <a:ext cx="720360" cy="364680"/>
          </a:xfrm>
          <a:prstGeom prst="rect">
            <a:avLst/>
          </a:prstGeom>
          <a:noFill/>
          <a:ln>
            <a:noFill/>
          </a:ln>
        </p:spPr>
        <p:txBody>
          <a:bodyPr anchor="ctr"/>
          <a:p>
            <a:pPr algn="ctr">
              <a:lnSpc>
                <a:spcPct val="100000"/>
              </a:lnSpc>
            </a:pPr>
            <a:fld id="{0C48183C-33FD-40E7-AC3E-E6998A47548C}"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839</TotalTime>
  <Application>LibreOffice/6.0.7.3$Linux_X86_64 LibreOffice_project/00m0$Build-3</Application>
  <Words>116</Words>
  <Paragraphs>37</Paragraphs>
  <Company>University of Bristol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2013-02-14T16:53:45Z</dcterms:created>
  <dc:creator>rebtc</dc:creator>
  <dc:description/>
  <dc:language>en-GB</dc:language>
  <cp:lastModifiedBy/>
  <dcterms:modified xsi:type="dcterms:W3CDTF">2019-04-26T10:10:00Z</dcterms:modified>
  <cp:revision>301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Bristol</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