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8" r:id="rId9"/>
    <p:sldId id="269" r:id="rId10"/>
    <p:sldId id="264" r:id="rId11"/>
    <p:sldId id="271" r:id="rId12"/>
    <p:sldId id="274" r:id="rId13"/>
    <p:sldId id="260" r:id="rId14"/>
    <p:sldId id="275" r:id="rId15"/>
    <p:sldId id="276" r:id="rId16"/>
    <p:sldId id="277" r:id="rId17"/>
    <p:sldId id="270" r:id="rId18"/>
    <p:sldId id="272" r:id="rId19"/>
    <p:sldId id="273" r:id="rId20"/>
    <p:sldId id="261" r:id="rId21"/>
    <p:sldId id="278" r:id="rId22"/>
    <p:sldId id="279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0D87-06D0-40F1-9539-253655E6AFDF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5AAA-775B-461B-A56F-D2ECD04632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5AAA-775B-461B-A56F-D2ECD04632A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5AAA-775B-461B-A56F-D2ECD04632A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DD01-E343-46EB-BADF-DE2889F379D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C7D6-189C-4474-8F81-988C6891FC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utiger LT 55 Roman" pitchFamily="2" charset="0"/>
              </a:rPr>
              <a:t>Real Time Ray Tracing of Implicit Surfaces Utilizing GPGPU Computing</a:t>
            </a:r>
            <a:endParaRPr 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utiger LT 55 Roman" pitchFamily="2" charset="0"/>
            </a:endParaRPr>
          </a:p>
        </p:txBody>
      </p:sp>
      <p:pic>
        <p:nvPicPr>
          <p:cNvPr id="1026" name="Picture 2" descr="D:\Ray\Documents\wildDoughnut\presentation\salisbury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19601"/>
            <a:ext cx="1045376" cy="931128"/>
          </a:xfrm>
          <a:prstGeom prst="rect">
            <a:avLst/>
          </a:prstGeom>
          <a:noFill/>
        </p:spPr>
      </p:pic>
      <p:pic>
        <p:nvPicPr>
          <p:cNvPr id="1028" name="Picture 4" descr="D:\Ray\Documents\wildDoughnut\presentation\210px-UNLVSe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419601"/>
            <a:ext cx="993851" cy="998583"/>
          </a:xfrm>
          <a:prstGeom prst="rect">
            <a:avLst/>
          </a:prstGeom>
          <a:noFill/>
        </p:spPr>
      </p:pic>
      <p:pic>
        <p:nvPicPr>
          <p:cNvPr id="1029" name="Picture 5" descr="D:\Ray\Documents\wildDoughnut\presentation\nsf_logo_color_transparen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094667"/>
            <a:ext cx="1620333" cy="162033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20574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192338"/>
            <a:r>
              <a:rPr lang="en-US" b="1" dirty="0" smtClean="0">
                <a:solidFill>
                  <a:schemeClr val="bg1"/>
                </a:solidFill>
                <a:latin typeface="Helvetica" pitchFamily="34" charset="0"/>
              </a:rPr>
              <a:t>Raymond L. </a:t>
            </a:r>
            <a:r>
              <a:rPr lang="en-US" b="1" dirty="0" err="1" smtClean="0">
                <a:solidFill>
                  <a:schemeClr val="bg1"/>
                </a:solidFill>
                <a:latin typeface="Helvetica" pitchFamily="34" charset="0"/>
              </a:rPr>
              <a:t>Imber</a:t>
            </a:r>
            <a:r>
              <a:rPr lang="en-US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 defTabSz="2192338"/>
            <a:r>
              <a:rPr lang="en-US" dirty="0" smtClean="0">
                <a:solidFill>
                  <a:schemeClr val="bg1"/>
                </a:solidFill>
                <a:latin typeface="Helvetica" pitchFamily="34" charset="0"/>
              </a:rPr>
              <a:t>Department of Computer Science, University of Nevada Las Vegas</a:t>
            </a:r>
          </a:p>
          <a:p>
            <a:pPr algn="ctr" defTabSz="2192338"/>
            <a:r>
              <a:rPr lang="en-US" b="1" dirty="0" smtClean="0">
                <a:solidFill>
                  <a:schemeClr val="bg1"/>
                </a:solidFill>
                <a:latin typeface="Helvetica" pitchFamily="34" charset="0"/>
              </a:rPr>
              <a:t>Dr. Donald </a:t>
            </a:r>
            <a:r>
              <a:rPr lang="en-US" b="1" dirty="0" err="1" smtClean="0">
                <a:solidFill>
                  <a:schemeClr val="bg1"/>
                </a:solidFill>
                <a:latin typeface="Helvetica" pitchFamily="34" charset="0"/>
              </a:rPr>
              <a:t>Spickler</a:t>
            </a:r>
            <a:endParaRPr lang="en-US" b="1" dirty="0" smtClean="0">
              <a:solidFill>
                <a:schemeClr val="bg1"/>
              </a:solidFill>
              <a:latin typeface="Helvetica" pitchFamily="34" charset="0"/>
            </a:endParaRPr>
          </a:p>
          <a:p>
            <a:pPr algn="ctr" defTabSz="2192338"/>
            <a:r>
              <a:rPr lang="en-US" dirty="0" smtClean="0">
                <a:solidFill>
                  <a:schemeClr val="bg1"/>
                </a:solidFill>
                <a:latin typeface="Helvetica" pitchFamily="34" charset="0"/>
              </a:rPr>
              <a:t>Department of Mathematics, Salisbury University </a:t>
            </a:r>
          </a:p>
          <a:p>
            <a:pPr algn="ctr" defTabSz="2192338"/>
            <a:r>
              <a:rPr lang="en-US" b="1" dirty="0" smtClean="0">
                <a:solidFill>
                  <a:schemeClr val="bg1"/>
                </a:solidFill>
                <a:latin typeface="Helvetica" pitchFamily="34" charset="0"/>
              </a:rPr>
              <a:t>Dr. </a:t>
            </a:r>
            <a:r>
              <a:rPr lang="en-US" b="1" dirty="0" err="1" smtClean="0">
                <a:solidFill>
                  <a:schemeClr val="bg1"/>
                </a:solidFill>
                <a:latin typeface="Helvetica" pitchFamily="34" charset="0"/>
              </a:rPr>
              <a:t>Enyue</a:t>
            </a:r>
            <a:r>
              <a:rPr lang="en-US" b="1" dirty="0" smtClean="0">
                <a:solidFill>
                  <a:schemeClr val="bg1"/>
                </a:solidFill>
                <a:latin typeface="Helvetica" pitchFamily="34" charset="0"/>
              </a:rPr>
              <a:t> Lu</a:t>
            </a:r>
          </a:p>
          <a:p>
            <a:pPr algn="ctr" defTabSz="2192338"/>
            <a:r>
              <a:rPr lang="en-US" dirty="0" smtClean="0">
                <a:solidFill>
                  <a:schemeClr val="bg1"/>
                </a:solidFill>
                <a:latin typeface="Helvetica" pitchFamily="34" charset="0"/>
              </a:rPr>
              <a:t>Department of Computer Science, Salisbury University</a:t>
            </a:r>
            <a:endParaRPr 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Supersonic Pineapple (First Attempt)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NVIDIA </a:t>
            </a:r>
            <a:r>
              <a:rPr lang="en-US" dirty="0" err="1" smtClean="0">
                <a:solidFill>
                  <a:schemeClr val="bg1"/>
                </a:solidFill>
              </a:rPr>
              <a:t>Optix</a:t>
            </a:r>
            <a:r>
              <a:rPr lang="en-US" dirty="0" smtClean="0">
                <a:solidFill>
                  <a:schemeClr val="bg1"/>
                </a:solidFill>
              </a:rPr>
              <a:t> library short comings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Large and cumbersome to use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 optimized for implicit surfaces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Frame rates were not real time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For Ray Marching, less than 4 FPS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Unacceptable results!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Wild Doughnut (Second Attempt)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Custom Ray Tracer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Explored the limit of implementing inheritance on GPGPU architecture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Frame rates on the same order of magnitude as Singh’s results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Caveat: Took a lot of time to build, and there was little time left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Implementation is unstable, and would often crash the GPU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Preliminary test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Measure Difference in FPS between CPU copy and direct OpenGL </a:t>
            </a:r>
            <a:r>
              <a:rPr lang="en-US" dirty="0" err="1" smtClean="0">
                <a:solidFill>
                  <a:schemeClr val="bg1"/>
                </a:solidFill>
              </a:rPr>
              <a:t>interop</a:t>
            </a:r>
            <a:r>
              <a:rPr lang="en-US" dirty="0" smtClean="0">
                <a:solidFill>
                  <a:schemeClr val="bg1"/>
                </a:solidFill>
              </a:rPr>
              <a:t> (no CPU copy)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602" name="Picture 2" descr="D:\Ray\Documents\wildDoughnut\presentation\graphs\cpusVsGP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743200"/>
            <a:ext cx="5491163" cy="3888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utiger LT 55 Roman" pitchFamily="2" charset="0"/>
              </a:rPr>
              <a:t>Results</a:t>
            </a:r>
            <a:endParaRPr lang="en-US" dirty="0">
              <a:solidFill>
                <a:schemeClr val="bg1"/>
              </a:solidFill>
              <a:latin typeface="Frutiger LT 55 Rom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All Four possible configurations of Ray Marching were tested, on Four surfaces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Sphere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Torus (</a:t>
            </a:r>
            <a:r>
              <a:rPr lang="en-US" dirty="0" err="1" smtClean="0">
                <a:solidFill>
                  <a:schemeClr val="bg1"/>
                </a:solidFill>
              </a:rPr>
              <a:t>Quartic</a:t>
            </a:r>
            <a:r>
              <a:rPr lang="en-US" dirty="0" smtClean="0">
                <a:solidFill>
                  <a:schemeClr val="bg1"/>
                </a:solidFill>
              </a:rPr>
              <a:t> form)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Barth </a:t>
            </a:r>
            <a:r>
              <a:rPr lang="en-US" dirty="0" err="1" smtClean="0">
                <a:solidFill>
                  <a:schemeClr val="bg1"/>
                </a:solidFill>
              </a:rPr>
              <a:t>Decic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Non-Algebraic Blobby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193" name="Picture 1" descr="D:\Ray\Downloads\web downloads\ren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096000"/>
            <a:ext cx="6038850" cy="371475"/>
          </a:xfrm>
          <a:prstGeom prst="rect">
            <a:avLst/>
          </a:prstGeom>
          <a:solidFill>
            <a:schemeClr val="tx1">
              <a:alpha val="76000"/>
            </a:schemeClr>
          </a:solidFill>
        </p:spPr>
      </p:pic>
      <p:pic>
        <p:nvPicPr>
          <p:cNvPr id="8194" name="Picture 2" descr="D:\Ray\Downloads\web downloads\ren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179981"/>
            <a:ext cx="7772400" cy="183527"/>
          </a:xfrm>
          <a:prstGeom prst="rect">
            <a:avLst/>
          </a:prstGeom>
          <a:solidFill>
            <a:schemeClr val="tx1">
              <a:alpha val="78000"/>
            </a:schemeClr>
          </a:solidFill>
        </p:spPr>
      </p:pic>
      <p:pic>
        <p:nvPicPr>
          <p:cNvPr id="8195" name="Picture 3" descr="D:\Ray\Downloads\web downloads\ren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5419726" cy="371475"/>
          </a:xfrm>
          <a:prstGeom prst="rect">
            <a:avLst/>
          </a:prstGeom>
          <a:noFill/>
        </p:spPr>
      </p:pic>
      <p:pic>
        <p:nvPicPr>
          <p:cNvPr id="8196" name="Picture 4" descr="D:\Ray\Downloads\web downloads\ren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200400"/>
            <a:ext cx="5419725" cy="37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304800" y="1371600"/>
            <a:ext cx="8167031" cy="4953001"/>
            <a:chOff x="7620000" y="6324600"/>
            <a:chExt cx="5562600" cy="3372989"/>
          </a:xfrm>
        </p:grpSpPr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7620000" y="6324600"/>
              <a:ext cx="5365848" cy="2820537"/>
              <a:chOff x="9950352" y="4572000"/>
              <a:chExt cx="5365848" cy="2820537"/>
            </a:xfrm>
          </p:grpSpPr>
          <p:pic>
            <p:nvPicPr>
              <p:cNvPr id="15" name="Picture 36" descr="D:\Ray\Documents\wildDoughnut\screenShots\wild_doughnut_in_action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9950352" y="4572000"/>
                <a:ext cx="3373213" cy="280148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6" name="Picture 37" descr="D:\Ray\Documents\wildDoughnut\screenShots\Torus_A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607952" y="4572000"/>
                <a:ext cx="1708248" cy="10668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7" name="Picture 38" descr="D:\Ray\Documents\wildDoughnut\screenShots\SingleToru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607952" y="5791200"/>
                <a:ext cx="1676400" cy="160133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7" name="TextBox 103"/>
            <p:cNvSpPr txBox="1">
              <a:spLocks noChangeArrowheads="1"/>
            </p:cNvSpPr>
            <p:nvPr/>
          </p:nvSpPr>
          <p:spPr bwMode="auto">
            <a:xfrm>
              <a:off x="7880350" y="9145246"/>
              <a:ext cx="2819400" cy="215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>
                  <a:solidFill>
                    <a:schemeClr val="bg1"/>
                  </a:solidFill>
                  <a:latin typeface="Helvetica" pitchFamily="34" charset="0"/>
                </a:rPr>
                <a:t>(a) 3 Sphere Scene, analytically solved </a:t>
              </a:r>
            </a:p>
          </p:txBody>
        </p:sp>
        <p:sp>
          <p:nvSpPr>
            <p:cNvPr id="8" name="TextBox 104"/>
            <p:cNvSpPr txBox="1">
              <a:spLocks noChangeArrowheads="1"/>
            </p:cNvSpPr>
            <p:nvPr/>
          </p:nvSpPr>
          <p:spPr bwMode="auto">
            <a:xfrm>
              <a:off x="10972800" y="9143658"/>
              <a:ext cx="2209800" cy="553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>
                  <a:solidFill>
                    <a:schemeClr val="bg1"/>
                  </a:solidFill>
                  <a:latin typeface="Helvetica" pitchFamily="34" charset="0"/>
                </a:rPr>
                <a:t>(b) Torus, Ridders’ / Taylor method</a:t>
              </a:r>
            </a:p>
            <a:p>
              <a:pPr algn="ctr"/>
              <a:r>
                <a:rPr lang="en-US" sz="2200" b="1">
                  <a:solidFill>
                    <a:schemeClr val="bg1"/>
                  </a:solidFill>
                  <a:latin typeface="Helvetica" pitchFamily="34" charset="0"/>
                </a:rPr>
                <a:t>step size 0.3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1371600"/>
            <a:ext cx="8929053" cy="3987237"/>
            <a:chOff x="354128" y="1828800"/>
            <a:chExt cx="5719375" cy="2553967"/>
          </a:xfrm>
        </p:grpSpPr>
        <p:pic>
          <p:nvPicPr>
            <p:cNvPr id="4" name="Picture 42" descr="D:\Ray\Documents\wildDoughnut\screenShots\Blobby_rotated_45_intervalSize_05_tension_0_1_positive_bad_roo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1828800"/>
              <a:ext cx="1625989" cy="16259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3" descr="D:\Ray\Documents\wildDoughnut\screenShots\Blobby_rotated_45_intervalSize_05_tension_0_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948" y="1828800"/>
              <a:ext cx="1624156" cy="16259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41" descr="D:\Ray\Documents\wildDoughnut\screenShots\Blobby_rotated_45_intervalSize_05_tension_0_1_positive_bad_root_bisecti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8019" y="1828800"/>
              <a:ext cx="1624156" cy="16314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TextBox 105"/>
            <p:cNvSpPr txBox="1">
              <a:spLocks noChangeArrowheads="1"/>
            </p:cNvSpPr>
            <p:nvPr/>
          </p:nvSpPr>
          <p:spPr bwMode="auto">
            <a:xfrm>
              <a:off x="354128" y="3500808"/>
              <a:ext cx="5543394" cy="29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Helvetica" pitchFamily="34" charset="0"/>
                </a:rPr>
                <a:t>(c) Non-Algebraic </a:t>
              </a:r>
              <a:r>
                <a:rPr lang="en-US" sz="2200" b="1" dirty="0" smtClean="0">
                  <a:solidFill>
                    <a:schemeClr val="bg1"/>
                  </a:solidFill>
                  <a:latin typeface="Helvetica" pitchFamily="34" charset="0"/>
                </a:rPr>
                <a:t>Blobby</a:t>
              </a:r>
              <a:endParaRPr lang="en-US" sz="2200" b="1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8" name="TextBox 107"/>
            <p:cNvSpPr txBox="1">
              <a:spLocks noChangeArrowheads="1"/>
            </p:cNvSpPr>
            <p:nvPr/>
          </p:nvSpPr>
          <p:spPr bwMode="auto">
            <a:xfrm>
              <a:off x="354128" y="3796339"/>
              <a:ext cx="5719375" cy="586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Left: </a:t>
              </a:r>
              <a:r>
                <a:rPr lang="en-US" sz="2000" b="1" dirty="0" err="1">
                  <a:solidFill>
                    <a:schemeClr val="bg1"/>
                  </a:solidFill>
                  <a:latin typeface="Helvetica" pitchFamily="34" charset="0"/>
                </a:rPr>
                <a:t>Ridders’</a:t>
              </a:r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 / Taylor method, step size: 0.5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Middle: </a:t>
              </a:r>
              <a:r>
                <a:rPr lang="en-US" sz="2000" b="1" dirty="0" err="1">
                  <a:solidFill>
                    <a:schemeClr val="bg1"/>
                  </a:solidFill>
                  <a:latin typeface="Helvetica" pitchFamily="34" charset="0"/>
                </a:rPr>
                <a:t>Ridders’</a:t>
              </a:r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 / Taylor method with invalid roots highlighted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Right: Bisection / Taylor method, step size 0.5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Barth </a:t>
            </a:r>
            <a:r>
              <a:rPr lang="en-US" dirty="0" err="1" smtClean="0">
                <a:solidFill>
                  <a:schemeClr val="bg1"/>
                </a:solidFill>
              </a:rPr>
              <a:t>Decic</a:t>
            </a:r>
            <a:r>
              <a:rPr lang="en-US" dirty="0" smtClean="0">
                <a:solidFill>
                  <a:schemeClr val="bg1"/>
                </a:solidFill>
              </a:rPr>
              <a:t> was not as successful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626" name="Picture 2" descr="D:\Ray\Documents\wildDoughnut\presentation\BarthDecic__example_Wolfram_MathWorl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743200"/>
            <a:ext cx="3994790" cy="3962400"/>
          </a:xfrm>
          <a:prstGeom prst="rect">
            <a:avLst/>
          </a:prstGeom>
          <a:noFill/>
        </p:spPr>
      </p:pic>
      <p:pic>
        <p:nvPicPr>
          <p:cNvPr id="26627" name="Picture 3" descr="D:\Ray\Documents\wildDoughnut\screenShots\BarthDec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3886200" cy="38938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Wild Doughnut Result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20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Wolfram Math World Rendering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Average FPS as a measure for performance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FPS was measured as time to fill the GPU buffer, not time to display on screen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Standard Deviation as a measure of robustness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Low Standard Deviation would indicate a consistent GPU work load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14303" y="1143000"/>
            <a:ext cx="8877297" cy="5638802"/>
            <a:chOff x="5700055" y="11891431"/>
            <a:chExt cx="5742775" cy="3414735"/>
          </a:xfrm>
        </p:grpSpPr>
        <p:pic>
          <p:nvPicPr>
            <p:cNvPr id="10" name="Picture 59" descr="D:\Ray\Documents\wildDoughnut\presentation\graphs\singleSphereA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74639" y="11891431"/>
              <a:ext cx="2587947" cy="16035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62" descr="D:\Ray\Documents\wildDoughnut\presentation\graphs\torusAV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11879" y="11891431"/>
              <a:ext cx="2930951" cy="16054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Picture 67" descr="D:\Ray\Documents\wildDoughnut\presentation\graphs\barthAV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00055" y="13552653"/>
              <a:ext cx="2762530" cy="16746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69" descr="D:\Ray\Documents\wildDoughnut\presentation\graphs\blobbyAV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11879" y="13552654"/>
              <a:ext cx="2768692" cy="17535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12801600" y="18059400"/>
            <a:ext cx="17373600" cy="0"/>
            <a:chOff x="4321871" y="12029865"/>
            <a:chExt cx="11239083" cy="1753512"/>
          </a:xfrm>
        </p:grpSpPr>
        <p:pic>
          <p:nvPicPr>
            <p:cNvPr id="15" name="Picture 59" descr="D:\Ray\Documents\wildDoughnut\presentation\graphs\singleSphereA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1871" y="12029865"/>
              <a:ext cx="2587947" cy="16035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Picture 62" descr="D:\Ray\Documents\wildDoughnut\presentation\graphs\torusA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83759" y="12029865"/>
              <a:ext cx="2930952" cy="16054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67" descr="D:\Ray\Documents\wildDoughnut\presentation\graphs\barthA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41413" y="12045247"/>
              <a:ext cx="2762530" cy="16746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Picture 69" descr="D:\Ray\Documents\wildDoughnut\presentation\graphs\blobbyA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792262" y="12029865"/>
              <a:ext cx="2768692" cy="17535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2801600" y="18059400"/>
            <a:ext cx="17373600" cy="0"/>
            <a:chOff x="4321871" y="12029865"/>
            <a:chExt cx="11239083" cy="1753512"/>
          </a:xfrm>
        </p:grpSpPr>
        <p:pic>
          <p:nvPicPr>
            <p:cNvPr id="15" name="Picture 59" descr="D:\Ray\Documents\wildDoughnut\presentation\graphs\singleSphereA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1871" y="12029865"/>
              <a:ext cx="2587947" cy="16035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Picture 62" descr="D:\Ray\Documents\wildDoughnut\presentation\graphs\torusA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83759" y="12029865"/>
              <a:ext cx="2930952" cy="16054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67" descr="D:\Ray\Documents\wildDoughnut\presentation\graphs\barthA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41413" y="12045247"/>
              <a:ext cx="2762530" cy="16746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Picture 69" descr="D:\Ray\Documents\wildDoughnut\presentation\graphs\blobbyA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792262" y="12029865"/>
              <a:ext cx="2768692" cy="17535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347729" y="1143000"/>
            <a:ext cx="8491471" cy="5362573"/>
            <a:chOff x="15392400" y="7554848"/>
            <a:chExt cx="5533779" cy="3494432"/>
          </a:xfrm>
        </p:grpSpPr>
        <p:pic>
          <p:nvPicPr>
            <p:cNvPr id="19" name="Picture 66" descr="D:\Ray\Documents\wildDoughnut\presentation\graphs\blobbySTDDEV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174491" y="9390423"/>
              <a:ext cx="2744085" cy="16303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0" name="Picture 68" descr="D:\Ray\Documents\wildDoughnut\presentation\graphs\BarthicSTDDEV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92400" y="9382822"/>
              <a:ext cx="2744085" cy="16664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Picture 70" descr="D:\Ray\Documents\wildDoughnut\presentation\graphs\torusSTDDEV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182094" y="7675951"/>
              <a:ext cx="2744085" cy="16664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2" name="Picture 58" descr="D:\Ray\Documents\wildDoughnut\presentation\graphs\singlesphereSTDDEV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392400" y="7554848"/>
              <a:ext cx="2744085" cy="17899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utiger LT 55 Roman" pitchFamily="2" charset="0"/>
              </a:rPr>
              <a:t>Abstract</a:t>
            </a:r>
            <a:endParaRPr lang="en-US" dirty="0">
              <a:solidFill>
                <a:schemeClr val="bg1"/>
              </a:solidFill>
              <a:latin typeface="Frutiger LT 55 Rom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Ray Tracing is ideal for GPGPU architecture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GPU architecture has recently become powerful enough to allow for Ray Tracing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Embarrassingly parallel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Each Ray can be computed independently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Major Caveat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I/O Bottleneck – 3D geometry is costly to store and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 is highly dependant on the surface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interval extension test used had the most significant impact on performance and robustness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Taylor test consistently out performed other configurations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Both Average FPS and Standard Deviation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Counterintuitive to the algorithmic complexity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Evidence that Taylor test is well suited for GPGPU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Ridders’</a:t>
            </a:r>
            <a:r>
              <a:rPr lang="en-US" dirty="0" smtClean="0">
                <a:solidFill>
                  <a:schemeClr val="bg1"/>
                </a:solidFill>
              </a:rPr>
              <a:t> method had less performance impact than expected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asymptotic convergence speed did not overcome the computational complexity costs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Square roots are very expensive to evaluate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Simplicity of Bisection is well suited to GPU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Visual inspection of the Blobby suggests </a:t>
            </a:r>
            <a:r>
              <a:rPr lang="en-US" dirty="0" err="1" smtClean="0">
                <a:solidFill>
                  <a:schemeClr val="bg1"/>
                </a:solidFill>
              </a:rPr>
              <a:t>Ridders’</a:t>
            </a:r>
            <a:r>
              <a:rPr lang="en-US" dirty="0" smtClean="0">
                <a:solidFill>
                  <a:schemeClr val="bg1"/>
                </a:solidFill>
              </a:rPr>
              <a:t> method may produce more accurate roots.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rigorous accuracy tests are needed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52400" y="1371600"/>
            <a:ext cx="8929053" cy="3987237"/>
            <a:chOff x="354128" y="1828800"/>
            <a:chExt cx="5719375" cy="2553967"/>
          </a:xfrm>
        </p:grpSpPr>
        <p:pic>
          <p:nvPicPr>
            <p:cNvPr id="4" name="Picture 42" descr="D:\Ray\Documents\wildDoughnut\screenShots\Blobby_rotated_45_intervalSize_05_tension_0_1_positive_bad_roo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1828800"/>
              <a:ext cx="1625989" cy="16259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3" descr="D:\Ray\Documents\wildDoughnut\screenShots\Blobby_rotated_45_intervalSize_05_tension_0_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948" y="1828800"/>
              <a:ext cx="1624156" cy="16259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41" descr="D:\Ray\Documents\wildDoughnut\screenShots\Blobby_rotated_45_intervalSize_05_tension_0_1_positive_bad_root_bisecti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8019" y="1828800"/>
              <a:ext cx="1624156" cy="16314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TextBox 105"/>
            <p:cNvSpPr txBox="1">
              <a:spLocks noChangeArrowheads="1"/>
            </p:cNvSpPr>
            <p:nvPr/>
          </p:nvSpPr>
          <p:spPr bwMode="auto">
            <a:xfrm>
              <a:off x="354128" y="3500808"/>
              <a:ext cx="5543394" cy="29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Helvetica" pitchFamily="34" charset="0"/>
                </a:rPr>
                <a:t>(c) Non-Algebraic </a:t>
              </a:r>
              <a:r>
                <a:rPr lang="en-US" sz="2200" b="1" dirty="0" smtClean="0">
                  <a:solidFill>
                    <a:schemeClr val="bg1"/>
                  </a:solidFill>
                  <a:latin typeface="Helvetica" pitchFamily="34" charset="0"/>
                </a:rPr>
                <a:t>Blobby</a:t>
              </a:r>
              <a:endParaRPr lang="en-US" sz="2200" b="1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8" name="TextBox 107"/>
            <p:cNvSpPr txBox="1">
              <a:spLocks noChangeArrowheads="1"/>
            </p:cNvSpPr>
            <p:nvPr/>
          </p:nvSpPr>
          <p:spPr bwMode="auto">
            <a:xfrm>
              <a:off x="354128" y="3796339"/>
              <a:ext cx="5719375" cy="586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Left: </a:t>
              </a:r>
              <a:r>
                <a:rPr lang="en-US" sz="2000" b="1" dirty="0" err="1">
                  <a:solidFill>
                    <a:schemeClr val="bg1"/>
                  </a:solidFill>
                  <a:latin typeface="Helvetica" pitchFamily="34" charset="0"/>
                </a:rPr>
                <a:t>Ridders’</a:t>
              </a:r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 / Taylor method, step size: 0.5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Middle: </a:t>
              </a:r>
              <a:r>
                <a:rPr lang="en-US" sz="2000" b="1" dirty="0" err="1">
                  <a:solidFill>
                    <a:schemeClr val="bg1"/>
                  </a:solidFill>
                  <a:latin typeface="Helvetica" pitchFamily="34" charset="0"/>
                </a:rPr>
                <a:t>Ridders’</a:t>
              </a:r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 / Taylor method with invalid roots highlighted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Helvetica" pitchFamily="34" charset="0"/>
                </a:rPr>
                <a:t>Right: Bisection / Taylor method, step size 0.5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Optimize and Stabilize the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Minimize the memory footprint of the device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Split calculation into smaller kernels – ‘sub kernels’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Either tile in screen space, or possibly depth tiling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 more rigorous root accuracy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Instead of an image, output an array of root values for statistical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other Ray Marching Schemes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Singh Adaptive Marching algorithm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Recursive Marching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[1] </a:t>
            </a:r>
            <a:r>
              <a:rPr lang="en-US" sz="2000" dirty="0" err="1" smtClean="0">
                <a:solidFill>
                  <a:schemeClr val="bg1"/>
                </a:solidFill>
              </a:rPr>
              <a:t>Ridders</a:t>
            </a:r>
            <a:r>
              <a:rPr lang="en-US" sz="2000" dirty="0" smtClean="0">
                <a:solidFill>
                  <a:schemeClr val="bg1"/>
                </a:solidFill>
              </a:rPr>
              <a:t>, C. (1979). "A new algorithm for computing a single root of a real continuous function". IEEE Transactions on Circuits and Systems 26: 979–980. doi:10.1109/TCS.1979.1084580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[2] Jag Mohan Singh, P.J. Narayanan, "Real-Time Ray Tracing of Implicit Surfaces on the GPU," IEEE Transactions on Visualization and Computer Graphics, vol. 99, no. </a:t>
            </a:r>
            <a:r>
              <a:rPr lang="en-US" sz="2000" dirty="0" err="1" smtClean="0">
                <a:solidFill>
                  <a:schemeClr val="bg1"/>
                </a:solidFill>
              </a:rPr>
              <a:t>RapidPosts</a:t>
            </a:r>
            <a:r>
              <a:rPr lang="en-US" sz="2000" dirty="0" smtClean="0">
                <a:solidFill>
                  <a:schemeClr val="bg1"/>
                </a:solidFill>
              </a:rPr>
              <a:t>, pp. 261-272, , 2009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utiger LT 55 Roman" pitchFamily="2" charset="0"/>
              </a:rPr>
              <a:t>Abstract</a:t>
            </a:r>
            <a:endParaRPr lang="en-US" dirty="0">
              <a:solidFill>
                <a:schemeClr val="bg1"/>
              </a:solidFill>
              <a:latin typeface="Frutiger LT 55 Rom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Ray Tracing Implicit Surfaces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Implicit Surfaces can be compactly stored and transferred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Low I/O Cost / High compute cost – Ideal for GPU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Implicit Surfaces have wide applications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Implicit Surfaces have received little research attention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One of the only papers is from Singh (2007)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basis for my research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utiger LT 55 Roman" pitchFamily="2" charset="0"/>
              </a:rPr>
              <a:t>Ray Tracing Theory</a:t>
            </a:r>
            <a:endParaRPr lang="en-US" dirty="0">
              <a:solidFill>
                <a:schemeClr val="bg1"/>
              </a:solidFill>
              <a:latin typeface="Frutiger LT 55 Rom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5562600" cy="4572000"/>
          </a:xfrm>
          <a:ln>
            <a:noFill/>
          </a:ln>
        </p:spPr>
        <p:txBody>
          <a:bodyPr/>
          <a:lstStyle/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if the ray has intersected any surfaces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Reflective and Refractive properties of the surface determine the ‘color’ of the ray.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72" descr="http://upload.wikimedia.org/wikipedia/commons/thumb/8/83/Ray_trace_diagram.svg/300px-Ray_trace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514600"/>
            <a:ext cx="4572000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7526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3" indent="-2921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Simulate the path light rays take through a scene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:\Ray\Downloads\web downloads\rende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19400" y="5638800"/>
            <a:ext cx="3712028" cy="8382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Implicit Surface Theory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Level Set / Level Surface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set of all points where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set describes a surface 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Checking for a ray intersection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reduced to finding a point on the ray that is in the level set for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is equivalent to finding the root of             when projected onto the ray,                  , </a:t>
            </a:r>
            <a:r>
              <a:rPr lang="en-US" dirty="0" err="1" smtClean="0">
                <a:solidFill>
                  <a:schemeClr val="bg1"/>
                </a:solidFill>
              </a:rPr>
              <a:t>a.k.a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D:\Ray\Downloads\web downloads\ren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3025" y="1981200"/>
            <a:ext cx="1781175" cy="333375"/>
          </a:xfrm>
          <a:prstGeom prst="rect">
            <a:avLst/>
          </a:prstGeom>
          <a:noFill/>
        </p:spPr>
      </p:pic>
      <p:pic>
        <p:nvPicPr>
          <p:cNvPr id="2053" name="Picture 5" descr="D:\Ray\Downloads\web downloads\ren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2514600"/>
            <a:ext cx="342900" cy="295275"/>
          </a:xfrm>
          <a:prstGeom prst="rect">
            <a:avLst/>
          </a:prstGeom>
          <a:noFill/>
        </p:spPr>
      </p:pic>
      <p:pic>
        <p:nvPicPr>
          <p:cNvPr id="2054" name="Picture 6" descr="D:\Ray\Downloads\web downloads\ren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038600"/>
            <a:ext cx="1190625" cy="333375"/>
          </a:xfrm>
          <a:prstGeom prst="rect">
            <a:avLst/>
          </a:prstGeom>
          <a:noFill/>
        </p:spPr>
      </p:pic>
      <p:pic>
        <p:nvPicPr>
          <p:cNvPr id="11" name="Picture 6" descr="D:\Ray\Downloads\web downloads\ren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9975" y="4619625"/>
            <a:ext cx="1190625" cy="333375"/>
          </a:xfrm>
          <a:prstGeom prst="rect">
            <a:avLst/>
          </a:prstGeom>
          <a:noFill/>
        </p:spPr>
      </p:pic>
      <p:pic>
        <p:nvPicPr>
          <p:cNvPr id="2055" name="Picture 7" descr="D:\Ray\Downloads\web downloads\rend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5105400"/>
            <a:ext cx="1914525" cy="33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Level Set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98" descr="http://www.ualberta.ca/MATH/gauss/fcm/calculus/multvrbl/basic/ImplctFnctns/implct_fnctn_illstrtn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334000" cy="50013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utiger LT 55 Roman" pitchFamily="2" charset="0"/>
              </a:rPr>
              <a:t>Ray Marching</a:t>
            </a:r>
            <a:endParaRPr lang="en-US" dirty="0">
              <a:solidFill>
                <a:schemeClr val="bg1"/>
              </a:solidFill>
              <a:latin typeface="Frutiger LT 55 Rom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Two step algorithm proposed by Singh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Step 1) “March” down the ray at set intervals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At each interval check for the existence of a root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Accomplished with an interval extension test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When an interval is found to contain a root proceed to step 2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Step 2) Use some numerical approximation method to determine the value of the root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Interval Extension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 Test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for a change in sign between the end points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Pros: Fast and Simple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Cons: May produce false negatives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an even number of roots exist inside the interval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Taylor Test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First order Taylor series expansion centered at each end point extended to the midpoint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 test both the end points and the Taylor expansion of those points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Pros: More robust than Sign test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Cons: Requires a derivative calculation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Numerical Approximation Methods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Bisection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Iteratively subdivide the interval in half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midpoint of the previous iteration becomes an end point of the next iteration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midpoint of each iteration approaches the root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Pros: Computationally simple, very robust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Cons: Asymptotically slow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Ridders’</a:t>
            </a:r>
            <a:r>
              <a:rPr lang="en-US" dirty="0" smtClean="0">
                <a:solidFill>
                  <a:schemeClr val="bg1"/>
                </a:solidFill>
              </a:rPr>
              <a:t>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values of        at each end point and the midpoint are transformed into a straight line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root of this line is used as an end point for the next iteration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root of the transformed line approaches the root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Pros: Asymptotically fast, very robust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Cons: Computationally complex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578" name="Picture 2" descr="D:\Ray\Downloads\web downloads\ren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648200"/>
            <a:ext cx="533400" cy="31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ldDoughnutFont">
      <a:majorFont>
        <a:latin typeface="Frutiger LT 55 Roman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982</Words>
  <Application>Microsoft Office PowerPoint</Application>
  <PresentationFormat>On-screen Show (4:3)</PresentationFormat>
  <Paragraphs>158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Real Time Ray Tracing of Implicit Surfaces Utilizing GPGPU Computing</vt:lpstr>
      <vt:lpstr>Abstract</vt:lpstr>
      <vt:lpstr>Abstract</vt:lpstr>
      <vt:lpstr>Ray Tracing Theory</vt:lpstr>
      <vt:lpstr>Implicit Surface Theory</vt:lpstr>
      <vt:lpstr>Level Set Diagram</vt:lpstr>
      <vt:lpstr>Ray Marching</vt:lpstr>
      <vt:lpstr>Interval Extension Tests</vt:lpstr>
      <vt:lpstr>Numerical Approximation Methods</vt:lpstr>
      <vt:lpstr>Implementation</vt:lpstr>
      <vt:lpstr>Implementation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Ray Tracing of Implicit Surfaces Utilizing GPGPU Computing</dc:title>
  <dc:creator>Ray</dc:creator>
  <cp:lastModifiedBy>Ray</cp:lastModifiedBy>
  <cp:revision>69</cp:revision>
  <dcterms:created xsi:type="dcterms:W3CDTF">2012-08-07T22:10:57Z</dcterms:created>
  <dcterms:modified xsi:type="dcterms:W3CDTF">2012-08-08T11:30:35Z</dcterms:modified>
</cp:coreProperties>
</file>