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5" d="100"/>
          <a:sy n="75" d="100"/>
        </p:scale>
        <p:origin x="4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F695B9-3E0F-3066-ABA7-8046BD7AE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F25A9D-8857-5753-91EB-312DE15AA6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950336-D740-452E-A60C-074039BCCD2B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6B3BC-6F18-12CE-23E5-09F354E292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3281C0-FFF1-7378-CF1B-8828AECFF7B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1C0D5E-E9FB-40DF-8D28-0033017B5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271613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7C89D-1DE2-49FE-9360-788A476E13F7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8C5B9F-389B-431B-87A9-E5AE23D0B3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817292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07CE4AE-0E2F-456F-B771-6838BBD59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PAYSWIFT</a:t>
            </a:r>
            <a:endParaRPr b="1"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A67B623-627C-49D8-B9CA-7C8DA27D2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End-to-End Pipeline: Synthetic Data to Actionable Insights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CC8D-EEFA-10A6-A952-78883A4A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6F90D-AE79-68A7-D424-5BD5DC0DF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Objective</a:t>
            </a:r>
            <a:r>
              <a:rPr lang="en-GB" dirty="0"/>
              <a:t>: Detect fraud in 10K transactions (13% fraud rate).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Pipeline</a:t>
            </a:r>
            <a:r>
              <a:rPr lang="en-GB" dirty="0"/>
              <a:t>: Synthetic data → Postgres → EDA → </a:t>
            </a:r>
            <a:r>
              <a:rPr lang="en-GB" sz="2800" dirty="0"/>
              <a:t>RandomForestClassifier </a:t>
            </a:r>
            <a:r>
              <a:rPr lang="en-GB" dirty="0"/>
              <a:t>→ Tableau → Report.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Impact</a:t>
            </a:r>
            <a:r>
              <a:rPr lang="en-GB" dirty="0"/>
              <a:t>: Flagged 203/255 frauds, saved N38K per catch.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1506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txn by region">
            <a:extLst>
              <a:ext uri="{FF2B5EF4-FFF2-40B4-BE49-F238E27FC236}">
                <a16:creationId xmlns:a16="http://schemas.microsoft.com/office/drawing/2014/main" id="{F76A2B24-DF89-4D2E-A719-5DDCB210E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5649" y="735992"/>
            <a:ext cx="9172575" cy="269557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74A12B1-194D-A965-DD4D-CF99F981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025" y="157063"/>
            <a:ext cx="8997950" cy="401737"/>
          </a:xfrm>
        </p:spPr>
        <p:txBody>
          <a:bodyPr>
            <a:noAutofit/>
          </a:bodyPr>
          <a:lstStyle/>
          <a:p>
            <a:pPr algn="ctr"/>
            <a:r>
              <a:rPr lang="en-GB" sz="3200" b="1" dirty="0"/>
              <a:t>Fraud Exposure by Region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5D1E7-377A-B772-F74E-71B769ACFEC8}"/>
              </a:ext>
            </a:extLst>
          </p:cNvPr>
          <p:cNvSpPr txBox="1"/>
          <p:nvPr/>
        </p:nvSpPr>
        <p:spPr>
          <a:xfrm>
            <a:off x="475454" y="3608759"/>
            <a:ext cx="11246646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200" b="1" dirty="0">
                <a:effectLst/>
              </a:rPr>
              <a:t>Key Takeaways</a:t>
            </a:r>
            <a:r>
              <a:rPr lang="en-GB" sz="2200" dirty="0">
                <a:effectLst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dirty="0"/>
              <a:t>Cape Town</a:t>
            </a:r>
            <a:r>
              <a:rPr lang="en-GB" sz="2200" dirty="0"/>
              <a:t>: N17,103,675 fraud amount of (1,761 total transactions)—highest fraud intensity per transaction.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dirty="0"/>
              <a:t>Lagos</a:t>
            </a:r>
            <a:r>
              <a:rPr lang="en-GB" sz="2200" dirty="0"/>
              <a:t>: N16,360,202 fraud amount of (3,909 total transactions), </a:t>
            </a:r>
            <a:r>
              <a:rPr lang="en-GB" sz="2200" b="1" dirty="0"/>
              <a:t>Nairobi</a:t>
            </a:r>
            <a:r>
              <a:rPr lang="en-GB" sz="2200" dirty="0"/>
              <a:t>: N16,166,857 amount of fraud (3,323 total transactions)—larger markets, spread risk.</a:t>
            </a:r>
          </a:p>
          <a:p>
            <a:endParaRPr lang="en-GB" sz="2200" dirty="0"/>
          </a:p>
          <a:p>
            <a:r>
              <a:rPr lang="en-GB" sz="2200" b="1" dirty="0"/>
              <a:t>Recommendation</a:t>
            </a:r>
            <a:r>
              <a:rPr lang="en-GB" sz="2200" dirty="0"/>
              <a:t>: </a:t>
            </a:r>
          </a:p>
          <a:p>
            <a:r>
              <a:rPr lang="en-GB" sz="2200" dirty="0"/>
              <a:t>Deploy advanced fraud detection rules in Cape Town to curb high-value fraud.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C1A21778-2BEA-418B-9BDE-F015471BD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846" y="687309"/>
            <a:ext cx="7197108" cy="2928394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FB3F90AA-77F6-D986-E719-5E3EB4D3EC7B}"/>
              </a:ext>
            </a:extLst>
          </p:cNvPr>
          <p:cNvSpPr txBox="1">
            <a:spLocks/>
          </p:cNvSpPr>
          <p:nvPr/>
        </p:nvSpPr>
        <p:spPr>
          <a:xfrm>
            <a:off x="1657350" y="141874"/>
            <a:ext cx="8877300" cy="49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Fraud Patterns by Transaction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4C47DD-B0AF-3203-9D7F-757531F34EC6}"/>
              </a:ext>
            </a:extLst>
          </p:cNvPr>
          <p:cNvSpPr txBox="1"/>
          <p:nvPr/>
        </p:nvSpPr>
        <p:spPr>
          <a:xfrm>
            <a:off x="431800" y="3738864"/>
            <a:ext cx="114681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400" b="1" dirty="0">
                <a:effectLst/>
              </a:rPr>
              <a:t>Key Takeaways</a:t>
            </a:r>
            <a:r>
              <a:rPr lang="en-GB" sz="2400" dirty="0">
                <a:effectLst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Deposits</a:t>
            </a:r>
            <a:r>
              <a:rPr lang="en-GB" sz="2400" dirty="0"/>
              <a:t> lead fraud with 475 cases (36.5% of frauds), despite only 3,454 total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b="1" dirty="0"/>
              <a:t>Payments</a:t>
            </a:r>
            <a:r>
              <a:rPr lang="en-GB" sz="2400" dirty="0"/>
              <a:t> show 431 frauds (2,889 total), while </a:t>
            </a:r>
            <a:r>
              <a:rPr lang="en-GB" sz="2400" b="1" dirty="0"/>
              <a:t>withdrawals</a:t>
            </a:r>
            <a:r>
              <a:rPr lang="en-GB" sz="2400" dirty="0"/>
              <a:t> have 395 (2,822 total)—more balanced.</a:t>
            </a:r>
          </a:p>
          <a:p>
            <a:endParaRPr lang="en-GB" sz="2400" dirty="0"/>
          </a:p>
          <a:p>
            <a:r>
              <a:rPr lang="en-GB" sz="2400" b="1" dirty="0"/>
              <a:t>Recommendation</a:t>
            </a:r>
            <a:r>
              <a:rPr lang="en-GB" sz="2400" dirty="0"/>
              <a:t>: </a:t>
            </a:r>
          </a:p>
          <a:p>
            <a:r>
              <a:rPr lang="en-GB" sz="2400" dirty="0"/>
              <a:t>Implement stricter verification for deposit transactions to reduce fraud exposure.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Sheet 3">
            <a:extLst>
              <a:ext uri="{FF2B5EF4-FFF2-40B4-BE49-F238E27FC236}">
                <a16:creationId xmlns:a16="http://schemas.microsoft.com/office/drawing/2014/main" id="{54AE174B-0819-4648-91DA-B122CCD1A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575" y="987425"/>
            <a:ext cx="9163050" cy="3271251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7F7A503C-802C-E583-CB2B-31666DFE9BC5}"/>
              </a:ext>
            </a:extLst>
          </p:cNvPr>
          <p:cNvSpPr txBox="1">
            <a:spLocks/>
          </p:cNvSpPr>
          <p:nvPr/>
        </p:nvSpPr>
        <p:spPr>
          <a:xfrm>
            <a:off x="1657350" y="230774"/>
            <a:ext cx="8877300" cy="49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Transactions (Fraud/Legit) Rate by Hour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F432C-9DDD-2683-1A29-1D048940DE66}"/>
              </a:ext>
            </a:extLst>
          </p:cNvPr>
          <p:cNvSpPr txBox="1"/>
          <p:nvPr/>
        </p:nvSpPr>
        <p:spPr>
          <a:xfrm>
            <a:off x="1181100" y="4258676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400" b="1" dirty="0">
                <a:effectLst/>
              </a:rPr>
              <a:t>Key Takeaways</a:t>
            </a:r>
            <a:r>
              <a:rPr lang="en-GB" sz="2400" dirty="0">
                <a:effectLst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23:00 fraud peak: 31% fraud rate, 142 fraud transactions—nighttime is riskiest.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7:00 fraud low: 5% rate—daytime transactions safer.</a:t>
            </a:r>
          </a:p>
          <a:p>
            <a:endParaRPr lang="en-GB" sz="2400" dirty="0"/>
          </a:p>
          <a:p>
            <a:r>
              <a:rPr lang="en-GB" sz="2400" b="1" dirty="0"/>
              <a:t>Recommendation</a:t>
            </a:r>
            <a:r>
              <a:rPr lang="en-GB" sz="2400" dirty="0"/>
              <a:t>: </a:t>
            </a:r>
          </a:p>
          <a:p>
            <a:r>
              <a:rPr lang="en-GB" sz="2400" dirty="0"/>
              <a:t>Increase fraud detection vigilance from 20:00 to 02:00 to target peak hours.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4">
            <a:extLst>
              <a:ext uri="{FF2B5EF4-FFF2-40B4-BE49-F238E27FC236}">
                <a16:creationId xmlns:a16="http://schemas.microsoft.com/office/drawing/2014/main" id="{3330E004-AC7C-49E1-ACB9-F98C9011D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875" y="943662"/>
            <a:ext cx="9217025" cy="3056838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CB97D9DF-6A07-A1EF-DF24-1037C35A348C}"/>
              </a:ext>
            </a:extLst>
          </p:cNvPr>
          <p:cNvSpPr txBox="1">
            <a:spLocks/>
          </p:cNvSpPr>
          <p:nvPr/>
        </p:nvSpPr>
        <p:spPr>
          <a:xfrm>
            <a:off x="1657350" y="230774"/>
            <a:ext cx="8877300" cy="4984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/>
              <a:t>Transaction Amount Patterns: Fraud vs. Legit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436A5-3A08-65DB-F4C3-BBB6D96AE9AB}"/>
              </a:ext>
            </a:extLst>
          </p:cNvPr>
          <p:cNvSpPr txBox="1"/>
          <p:nvPr/>
        </p:nvSpPr>
        <p:spPr>
          <a:xfrm>
            <a:off x="1181100" y="3949570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400" b="1" dirty="0">
                <a:effectLst/>
              </a:rPr>
              <a:t>Key Takeaways</a:t>
            </a:r>
            <a:r>
              <a:rPr lang="en-GB" sz="2400" dirty="0">
                <a:effectLst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Fraud transactions peak at ~N38K, while legit transactions average N23K—distinct separation.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90% of frauds exceed N30K (vs. 20% legit.</a:t>
            </a:r>
          </a:p>
          <a:p>
            <a:endParaRPr lang="en-GB" sz="2400" b="1" dirty="0"/>
          </a:p>
          <a:p>
            <a:r>
              <a:rPr lang="en-GB" sz="2400" b="1" dirty="0"/>
              <a:t>Recommendation</a:t>
            </a:r>
            <a:r>
              <a:rPr lang="en-GB" sz="2400" dirty="0"/>
              <a:t>: Set automated alerts for transactions &gt;N30K to catch 60% of fraud cases.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Sheet 5">
            <a:extLst>
              <a:ext uri="{FF2B5EF4-FFF2-40B4-BE49-F238E27FC236}">
                <a16:creationId xmlns:a16="http://schemas.microsoft.com/office/drawing/2014/main" id="{CADAD4E3-D69A-4A8A-9434-B67A4A4ECA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50" y="868363"/>
            <a:ext cx="6521450" cy="30177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C3D3CE-8900-982F-7884-239F59148797}"/>
              </a:ext>
            </a:extLst>
          </p:cNvPr>
          <p:cNvSpPr txBox="1"/>
          <p:nvPr/>
        </p:nvSpPr>
        <p:spPr>
          <a:xfrm>
            <a:off x="2762250" y="158234"/>
            <a:ext cx="6242050" cy="476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b="1" dirty="0"/>
              <a:t>Fraud Rate by User Fraud 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F61FCA-D497-ACEB-3251-41BE4565F620}"/>
              </a:ext>
            </a:extLst>
          </p:cNvPr>
          <p:cNvSpPr txBox="1"/>
          <p:nvPr/>
        </p:nvSpPr>
        <p:spPr>
          <a:xfrm>
            <a:off x="1181100" y="4022110"/>
            <a:ext cx="10515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400" b="1" dirty="0">
                <a:effectLst/>
              </a:rPr>
              <a:t>Key Takeaways</a:t>
            </a:r>
            <a:r>
              <a:rPr lang="en-GB" sz="2400" dirty="0">
                <a:effectLst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Users with 7 prior frauds: 39% fraud rate; 5 priors: 34%—repeat offenders are high-risk.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Zero prior frauds: 0% fraud rate—clean users stay clean.</a:t>
            </a:r>
          </a:p>
          <a:p>
            <a:endParaRPr lang="en-GB" sz="2400" dirty="0"/>
          </a:p>
          <a:p>
            <a:r>
              <a:rPr lang="en-GB" sz="2400" b="1" dirty="0"/>
              <a:t>Recommendation</a:t>
            </a:r>
            <a:r>
              <a:rPr lang="en-GB" sz="2400" dirty="0"/>
              <a:t>: Auto-block users with 5+ prior frauds to prevent 34%+ fraud likelihood.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0B1B54-59C0-A6B3-D31C-EBE1998898D7}"/>
              </a:ext>
            </a:extLst>
          </p:cNvPr>
          <p:cNvSpPr txBox="1"/>
          <p:nvPr/>
        </p:nvSpPr>
        <p:spPr>
          <a:xfrm>
            <a:off x="1574801" y="100479"/>
            <a:ext cx="8927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Random Forest (SMOTE): 86% Fraud Recall Saves N8.208M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A17387-5978-E7B3-6797-2F5CCEC6CD70}"/>
              </a:ext>
            </a:extLst>
          </p:cNvPr>
          <p:cNvSpPr txBox="1"/>
          <p:nvPr/>
        </p:nvSpPr>
        <p:spPr>
          <a:xfrm>
            <a:off x="265235" y="750699"/>
            <a:ext cx="116615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The </a:t>
            </a:r>
            <a:r>
              <a:rPr lang="en-GB" sz="2000" b="1" dirty="0"/>
              <a:t>Random Forest model</a:t>
            </a:r>
            <a:r>
              <a:rPr lang="en-GB" sz="2000" dirty="0"/>
              <a:t> with SMOTE achieved an 86% recall at threshold 0.20, catching 216 out of 252 fraud transactions in the test set, saving N8.208M at N38K per fraud. With 39% precision, it balances fraud detection with 345 false positives—optimized for fraud capture.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B0597-AF27-EFDA-7AB7-AAD72DB29795}"/>
              </a:ext>
            </a:extLst>
          </p:cNvPr>
          <p:cNvSpPr txBox="1"/>
          <p:nvPr/>
        </p:nvSpPr>
        <p:spPr>
          <a:xfrm>
            <a:off x="8178800" y="2590800"/>
            <a:ext cx="35814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GB" sz="2000" b="1" dirty="0">
                <a:effectLst/>
              </a:rPr>
              <a:t>Key Takeaways</a:t>
            </a:r>
            <a:r>
              <a:rPr lang="en-GB" sz="2000" dirty="0">
                <a:effectLst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86% recall captures 216/252 frauds, saving ~N8.208M; reliable performance (AUC ~0.88).</a:t>
            </a:r>
          </a:p>
          <a:p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39% precision results in 345 false positives—manageable for ops, saves N570K vs. catching fewer frauds.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7571A554-15C3-135B-9875-6239D5FB8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70" y="2133600"/>
            <a:ext cx="7568995" cy="451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3736</TotalTime>
  <Words>455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PAYSWIFT</vt:lpstr>
      <vt:lpstr>Project Overview</vt:lpstr>
      <vt:lpstr>Fraud Exposure by Region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Abdulrahman Aruna</cp:lastModifiedBy>
  <cp:revision>7</cp:revision>
  <dcterms:created xsi:type="dcterms:W3CDTF">2025-04-15T18:59:34Z</dcterms:created>
  <dcterms:modified xsi:type="dcterms:W3CDTF">2025-04-21T14:25:38Z</dcterms:modified>
</cp:coreProperties>
</file>