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9" r:id="rId3"/>
    <p:sldId id="292" r:id="rId4"/>
    <p:sldId id="300" r:id="rId5"/>
    <p:sldId id="293" r:id="rId6"/>
    <p:sldId id="301" r:id="rId7"/>
    <p:sldId id="294" r:id="rId8"/>
    <p:sldId id="296" r:id="rId9"/>
    <p:sldId id="297" r:id="rId10"/>
    <p:sldId id="295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0A00-DF25-4875-BFA9-00D25FF27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7D0C2-E566-46FF-88E6-FFC310001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376D-2CBA-4D5B-B245-D3561163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7670-DD34-4CE2-9320-7019B902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3371-8931-440A-A668-5563F895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15BF-BA16-4AC2-811D-39AF5B7F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CC4C-BFA1-42D6-8D95-67C0BDF2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5B60-8503-4D21-BFF5-5D6B6938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FA9E-8E83-4E65-B69B-3CCCAE12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1CD13-6C54-4E0D-9860-881BC263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FE6B8-F7B8-411A-AF78-675BD5D4B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D6721-03BF-44E9-A9F0-DFF9EF7F9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87EB-357F-40F0-A850-7C649A9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DEBA3-DBBD-455D-84F6-B8698495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4148-E153-4A10-BA4B-2B448ADA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5923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700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052736"/>
            <a:ext cx="10801350" cy="525598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4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/>
            </a:lvl5pPr>
            <a:lvl6pPr>
              <a:defRPr lang="en-AU" dirty="0"/>
            </a:lvl6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80368"/>
            <a:ext cx="10801350" cy="46905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6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6AC9-08B6-4D66-BFF9-C7C372E4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372F-540F-4FDE-894B-39370970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9399-3FF4-4139-8E4F-80BBE35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6BF6-9CC9-4473-BB3D-F87371D5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2951-9B75-469C-BB6C-15747E0C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3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979-192C-42EA-B959-37A65ADE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6957F-4F3D-4B50-9005-42041554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7E4C-97E4-4AD5-AF62-02C95AE7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9E8E-9C89-440D-9656-5DA25B3D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04BD3-EF32-45B1-9A78-9B822DC6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68B-49FF-4200-A362-804B3D72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5B32-357F-44F4-8904-989A47801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CEA5A-6096-408A-BD30-7337BA4E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38D7E-1B43-40D4-ACE9-57470C9C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77891-5F09-4515-ADB9-096DA6E4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F5E97-16C1-4A11-8F43-E6B3D084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4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57C5-3571-4BE8-AE07-37381D9A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C0A9-1D08-4368-8059-44F01D54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57946-7B7F-4C76-8FE7-3EE4824DA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B1D31-B6B9-4650-B0E0-26CF3B8DD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4BBA2-F576-4548-9E94-CDB13F447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E307A-AD0F-4049-BD58-C1D7ED7D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923DF-D8D5-4CEE-9042-B7972266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5A917-B45A-4605-8A42-B98A9A15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0BAB-C95C-4A67-8093-302E342D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487E6-52B7-4768-99A7-8BBE72B1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EE254-7BEE-4206-BAFD-FB3C80F0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85457-A991-4C9B-80C9-6B04CB9F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97994-05A6-4F7F-90EA-1874EC91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E5A8D-40E8-4F19-8223-C5CD932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B318-EA8D-4705-8FC1-C7F9E331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1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D4DC-FE7E-4E44-A9FF-81045067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2BB9-F026-42DB-A105-C21E63F7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E4F92-1BAC-4879-8F3F-9102FC436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0C9C0-E844-4297-8E2B-3C99B03F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6A370-0DE5-4981-9D27-81279A15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20B2-232B-4528-ACD3-55693583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0479-7A91-4EBB-975A-591A3A02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94056-2550-40D1-85D8-BCFADDD3F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8896B-60CF-48AA-9C49-4B3238B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7835-FE8E-4D7C-95D9-25ECFA0C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4AFCF-2DC9-46F1-B358-3DE9A980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2B0D8-9D45-4801-A4CE-9C323126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1AD79-88AA-42F1-9D21-C917443F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CF39-8B3F-4F6A-B3CD-1D3F5350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D7DF-E037-4A8C-B4A1-E626D162E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E249-E6F1-40B7-B99B-99B42425218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14DC-E138-4011-BBA0-72FE6906E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F738-8B77-4974-89D9-6BC00D4BA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9D977-06C1-41A1-A805-55A1AA51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9/5/909/htm#B17-applsci-09-00909" TargetMode="External"/><Relationship Id="rId2" Type="http://schemas.openxmlformats.org/officeDocument/2006/relationships/hyperlink" Target="https://arxiv.org/pdf/1712.07107.pd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9/5/909/htm#B17-applsci-09-009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v.tib.eu/media/34794" TargetMode="External"/><Relationship Id="rId2" Type="http://schemas.openxmlformats.org/officeDocument/2006/relationships/hyperlink" Target="https://www.youtube.com/watch?v=hUukErt3-7w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2076-3417/9/5/909/htm#B17-applsci-09-00909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2076-3417/9/5/909/htm#B17-applsci-09-00909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11.04599.pdf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arlini/nn_robust_attac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arlini/nn_robust_attac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airyonice.github.io/Learn-the-Carlini-and-Wagners-adversarial-attack-MNIST.html#Box-constrai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Fast Gradient Sign Method (FGSM)</a:t>
            </a:r>
          </a:p>
          <a:p>
            <a:r>
              <a:rPr lang="en-US" dirty="0"/>
              <a:t>Jacobian-based Saliency Map Attack (JSMA)</a:t>
            </a:r>
          </a:p>
          <a:p>
            <a:r>
              <a:rPr lang="en-US" dirty="0" err="1"/>
              <a:t>DeepFool</a:t>
            </a:r>
            <a:endParaRPr lang="en-US" dirty="0"/>
          </a:p>
          <a:p>
            <a:r>
              <a:rPr lang="en-US" dirty="0" err="1"/>
              <a:t>Carlini</a:t>
            </a:r>
            <a:r>
              <a:rPr lang="en-US" dirty="0"/>
              <a:t> and Wagner (C&amp;W)’s attacks</a:t>
            </a:r>
          </a:p>
          <a:p>
            <a:r>
              <a:rPr lang="en-US" dirty="0"/>
              <a:t>Zeroth Order Optimization (ZOO)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Attacks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7E75390-5E54-4FF0-B1E4-5D9624EFAB6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7218" y="6010231"/>
            <a:ext cx="1008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Survey 1: https://arxiv.org/pdf/1712.07107.pdf</a:t>
            </a:r>
            <a:endParaRPr lang="en-US" dirty="0"/>
          </a:p>
          <a:p>
            <a:r>
              <a:rPr lang="en-US" dirty="0"/>
              <a:t>Survey 2: </a:t>
            </a:r>
            <a:r>
              <a:rPr lang="en-US" dirty="0">
                <a:hlinkClick r:id="rId3"/>
              </a:rPr>
              <a:t>https://www.mdpi.com/2076-3417/9/5/909/htm#B17-applsci-09-00909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Different from gradient-based adversarial generating approaches </a:t>
            </a:r>
          </a:p>
          <a:p>
            <a:r>
              <a:rPr lang="en-US" dirty="0"/>
              <a:t>does not require gradients, it can be directly deployed in a black-box attack without model transferring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Zeroth Order Optimization (ZOO)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763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Foolbox</a:t>
            </a:r>
            <a:endParaRPr lang="en-US" sz="3200" dirty="0"/>
          </a:p>
          <a:p>
            <a:pPr lvl="1"/>
            <a:r>
              <a:rPr lang="en-US" sz="2400" dirty="0"/>
              <a:t>Collection of  different methods (JSMA, FGSM, </a:t>
            </a:r>
            <a:r>
              <a:rPr lang="en-US" sz="2400" dirty="0" err="1"/>
              <a:t>DeepFool</a:t>
            </a:r>
            <a:r>
              <a:rPr lang="en-US" sz="2400" dirty="0"/>
              <a:t>,…) supporting many different libraries (</a:t>
            </a:r>
            <a:r>
              <a:rPr lang="en-US" sz="2400" dirty="0" err="1"/>
              <a:t>TensorFlow</a:t>
            </a:r>
            <a:r>
              <a:rPr lang="en-US" sz="2400" dirty="0"/>
              <a:t>, 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Theano</a:t>
            </a:r>
            <a:r>
              <a:rPr lang="en-US" sz="2400" dirty="0"/>
              <a:t>)</a:t>
            </a:r>
          </a:p>
          <a:p>
            <a:r>
              <a:rPr lang="en-US" sz="3200" dirty="0" err="1"/>
              <a:t>Cleverhans</a:t>
            </a:r>
            <a:endParaRPr lang="en-US" sz="3200" dirty="0"/>
          </a:p>
          <a:p>
            <a:r>
              <a:rPr lang="en-US" sz="3200" dirty="0" err="1"/>
              <a:t>DeepFool</a:t>
            </a:r>
            <a:endParaRPr lang="en-US" sz="3200" dirty="0"/>
          </a:p>
          <a:p>
            <a:pPr lvl="1"/>
            <a:r>
              <a:rPr lang="en-US" sz="2400" dirty="0"/>
              <a:t>FGSM</a:t>
            </a:r>
          </a:p>
          <a:p>
            <a:r>
              <a:rPr lang="en-US" sz="3200" dirty="0"/>
              <a:t>…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Available open source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72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Goodfellow</a:t>
            </a:r>
            <a:r>
              <a:rPr lang="en-US" dirty="0"/>
              <a:t> et al. proposed a fast method called Fast Gradient Sign Method to generate adversarial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Gradient Sign Method (FGSM)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55"/>
            <a:ext cx="12192000" cy="32848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670" y="6165706"/>
            <a:ext cx="940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Survey 2: </a:t>
            </a:r>
            <a:r>
              <a:rPr lang="en-US" dirty="0">
                <a:hlinkClick r:id="rId3"/>
              </a:rPr>
              <a:t>https://www.mdpi.com/2076-3417/9/5/909/htm#B17-applsci-09-00909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Goodfellow</a:t>
            </a:r>
            <a:r>
              <a:rPr lang="en-US" dirty="0"/>
              <a:t> et al. proposed a fast method called Fast Gradient Sign Method to generate adversarial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Gradient Sign Method (FGSM)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95438" y="6174615"/>
            <a:ext cx="993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Source 1: </a:t>
            </a:r>
            <a:r>
              <a:rPr lang="en-US" sz="1600" dirty="0">
                <a:hlinkClick r:id="rId2"/>
              </a:rPr>
              <a:t>https://www.youtube.com/watch?v=hUukErt3-7w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Source 2: </a:t>
            </a:r>
            <a:r>
              <a:rPr lang="en-US" sz="1600" dirty="0">
                <a:hlinkClick r:id="rId3"/>
              </a:rPr>
              <a:t>https://av.tib.eu/media/34794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458" y="2204865"/>
            <a:ext cx="4198047" cy="2232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6" y="2236342"/>
            <a:ext cx="6096000" cy="23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directly provides the gradient of the output component relative to each input component, and the obtained knowledge is used in the complex saliency map method to produce the adversarial samples. </a:t>
            </a:r>
          </a:p>
          <a:p>
            <a:r>
              <a:rPr lang="en-US" dirty="0"/>
              <a:t>limits the </a:t>
            </a:r>
            <a:r>
              <a:rPr lang="en-US" i="1" dirty="0"/>
              <a:t>l</a:t>
            </a:r>
            <a:r>
              <a:rPr lang="en-US" i="1" baseline="-25000" dirty="0"/>
              <a:t>0</a:t>
            </a:r>
            <a:r>
              <a:rPr lang="en-US" dirty="0"/>
              <a:t> norm of the perturbations, which means only a few pixels of the image need to be modified. </a:t>
            </a:r>
          </a:p>
          <a:p>
            <a:r>
              <a:rPr lang="en-US" dirty="0"/>
              <a:t>is especially useful for source/target misclassification attacks.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Jacobian-based Saliency Map Attack (JSMA)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94670" y="6165706"/>
            <a:ext cx="940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Survey 2: </a:t>
            </a:r>
            <a:r>
              <a:rPr lang="en-US" dirty="0">
                <a:hlinkClick r:id="rId2"/>
              </a:rPr>
              <a:t>https://www.mdpi.com/2076-3417/9/5/909/htm#B17-applsci-09-00909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2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Papernot</a:t>
            </a:r>
            <a:r>
              <a:rPr lang="en-US" dirty="0"/>
              <a:t> et al. </a:t>
            </a:r>
          </a:p>
          <a:p>
            <a:r>
              <a:rPr lang="en-US" dirty="0"/>
              <a:t>Jacobian matrix: matrix of all partial derivatives of a function</a:t>
            </a:r>
          </a:p>
          <a:p>
            <a:pPr lvl="1"/>
            <a:r>
              <a:rPr lang="en-US" dirty="0"/>
              <a:t>defined two adversarial saliency maps to select the feature/pixel to be crafted in each iteration. </a:t>
            </a:r>
          </a:p>
          <a:p>
            <a:r>
              <a:rPr lang="en-US" dirty="0"/>
              <a:t>Use saliency map from Jacobian matrix with feature set to find two pixels to perturb with highest impact.</a:t>
            </a:r>
          </a:p>
          <a:p>
            <a:r>
              <a:rPr lang="en-US" dirty="0"/>
              <a:t>achieved 97% adversarial success rate by modifying only 4.02% input features per sample. </a:t>
            </a:r>
          </a:p>
          <a:p>
            <a:r>
              <a:rPr lang="en-US" dirty="0"/>
              <a:t>runs very slow due to its significant computational cost.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Jacobian-based Saliency Map Attack (JSMA)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3352" y="5661248"/>
            <a:ext cx="1080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Papernot</a:t>
            </a:r>
            <a:r>
              <a:rPr lang="en-US" dirty="0"/>
              <a:t>, N.; McDaniel, P.; </a:t>
            </a:r>
            <a:r>
              <a:rPr lang="en-US" dirty="0" err="1"/>
              <a:t>Jha</a:t>
            </a:r>
            <a:r>
              <a:rPr lang="en-US" dirty="0"/>
              <a:t>, S.; </a:t>
            </a:r>
            <a:r>
              <a:rPr lang="en-US" dirty="0" err="1"/>
              <a:t>Fredrikson</a:t>
            </a:r>
            <a:r>
              <a:rPr lang="en-US" dirty="0"/>
              <a:t>, M.; </a:t>
            </a:r>
            <a:r>
              <a:rPr lang="en-US" dirty="0" err="1"/>
              <a:t>Celik</a:t>
            </a:r>
            <a:r>
              <a:rPr lang="en-US" dirty="0"/>
              <a:t>, Z.B.; Swami, A. The limitations of deep learning in adversarial settings. In Proceedings of the 2016 IEEE European Symposium on Security and Privacy (</a:t>
            </a:r>
            <a:r>
              <a:rPr lang="en-US" dirty="0" err="1"/>
              <a:t>EuroS&amp;P</a:t>
            </a:r>
            <a:r>
              <a:rPr lang="en-US" dirty="0"/>
              <a:t>), Saarbrucken, Germany, 21–24 March 2016; pp. 372–387.</a:t>
            </a:r>
          </a:p>
        </p:txBody>
      </p:sp>
    </p:spTree>
    <p:extLst>
      <p:ext uri="{BB962C8B-B14F-4D97-AF65-F5344CB8AC3E}">
        <p14:creationId xmlns:p14="http://schemas.microsoft.com/office/powerpoint/2010/main" val="28276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Moosavi-dezfooli</a:t>
            </a:r>
            <a:r>
              <a:rPr lang="en-US" dirty="0"/>
              <a:t> et al. </a:t>
            </a:r>
          </a:p>
          <a:p>
            <a:r>
              <a:rPr lang="en-US" dirty="0"/>
              <a:t>compute a minimal norm adversarial perturbation for a given image in an iterative manner, in order to find the decision boundary closest to the normal sample X and find the minimal adversarial samples across the boundary. </a:t>
            </a:r>
          </a:p>
          <a:p>
            <a:r>
              <a:rPr lang="en-US" dirty="0"/>
              <a:t>solved the problem of choosing the parameter ϵ under FGSM and carried out the attack against the general nonlinear decision functions by using multiple linear approximations. </a:t>
            </a:r>
          </a:p>
          <a:p>
            <a:r>
              <a:rPr lang="en-US" dirty="0"/>
              <a:t>demonstrated that the perturbations they generate are smaller than FGSM and have a similar deception rate.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DeepFool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94670" y="6165706"/>
            <a:ext cx="940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Survey 2: </a:t>
            </a:r>
            <a:r>
              <a:rPr lang="en-US" dirty="0">
                <a:hlinkClick r:id="rId2"/>
              </a:rPr>
              <a:t>https://www.mdpi.com/2076-3417/9/5/909/htm#B17-applsci-09-00909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 the closest distance from the original input to the decision boundary of adversarial examples</a:t>
            </a:r>
          </a:p>
          <a:p>
            <a:r>
              <a:rPr lang="en-US" dirty="0"/>
              <a:t>To overcome the non-linearity in high dimension, they performed an iterative attack with a linear approximation. </a:t>
            </a:r>
          </a:p>
          <a:p>
            <a:r>
              <a:rPr lang="en-US" dirty="0"/>
              <a:t>Starting from an affine classifier, they found that the minimal perturbation of an affine classifier is the distance to the separating affine </a:t>
            </a:r>
            <a:r>
              <a:rPr lang="en-US" dirty="0" err="1"/>
              <a:t>hyperplan</a:t>
            </a:r>
            <a:endParaRPr lang="en-US" dirty="0"/>
          </a:p>
          <a:p>
            <a:pPr lvl="1"/>
            <a:r>
              <a:rPr lang="en-US" dirty="0"/>
              <a:t>An </a:t>
            </a:r>
            <a:r>
              <a:rPr lang="en-US" b="1" dirty="0"/>
              <a:t>affine</a:t>
            </a:r>
            <a:r>
              <a:rPr lang="en-US" dirty="0"/>
              <a:t> function is a function composed of a linear function + a constant and its graph is a straight line. The general equation for an </a:t>
            </a:r>
            <a:r>
              <a:rPr lang="en-US" b="1" dirty="0"/>
              <a:t>affine</a:t>
            </a:r>
            <a:r>
              <a:rPr lang="en-US" dirty="0"/>
              <a:t> function in 1D is: y = Ax + c.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https://arxiv.org/pdf/1511.04599.pdf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DeepFool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365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Carlini</a:t>
            </a:r>
            <a:r>
              <a:rPr lang="en-US" dirty="0"/>
              <a:t> and Wagner launched a targeted attack to defeat Defensive distillation</a:t>
            </a:r>
          </a:p>
          <a:p>
            <a:r>
              <a:rPr lang="en-US" dirty="0">
                <a:hlinkClick r:id="rId2"/>
              </a:rPr>
              <a:t>https://github.com/carlini/nn_robust_attacks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C&amp;W’s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24710" y="6021288"/>
            <a:ext cx="10827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181EB"/>
                </a:solidFill>
                <a:latin typeface="PT Serif"/>
                <a:hlinkClick r:id="rId2"/>
              </a:rPr>
              <a:t>Nicholas </a:t>
            </a:r>
            <a:r>
              <a:rPr lang="en-US" u="sng" dirty="0" err="1">
                <a:solidFill>
                  <a:srgbClr val="0181EB"/>
                </a:solidFill>
                <a:latin typeface="PT Serif"/>
                <a:hlinkClick r:id="rId2"/>
              </a:rPr>
              <a:t>Carlini</a:t>
            </a:r>
            <a:r>
              <a:rPr lang="en-US" u="sng" dirty="0">
                <a:solidFill>
                  <a:srgbClr val="0181EB"/>
                </a:solidFill>
                <a:latin typeface="PT Serif"/>
                <a:hlinkClick r:id="rId2"/>
              </a:rPr>
              <a:t> and David Wagner, </a:t>
            </a:r>
            <a:r>
              <a:rPr lang="en-US" u="sng" dirty="0">
                <a:solidFill>
                  <a:srgbClr val="0181EB"/>
                </a:solidFill>
                <a:latin typeface="PT Serif"/>
              </a:rPr>
              <a:t>"Towards Evaluating the Robustness of Neural Networks”, IEEE Symposium on Security &amp; Privacy, 2017.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4" y="694109"/>
            <a:ext cx="7272808" cy="5235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4" y="2060848"/>
            <a:ext cx="5193596" cy="20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Carlini</a:t>
            </a:r>
            <a:r>
              <a:rPr lang="en-US" dirty="0"/>
              <a:t> and Wagner launched a targeted attack to defeat Defensive distillation</a:t>
            </a:r>
          </a:p>
          <a:p>
            <a:r>
              <a:rPr lang="en-US" dirty="0">
                <a:hlinkClick r:id="rId2"/>
              </a:rPr>
              <a:t>https://github.com/carlini/nn_robust_attacks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C&amp;W’s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6" y="2420888"/>
            <a:ext cx="7374610" cy="29423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384" y="5877272"/>
            <a:ext cx="1029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https://fairyonice.github.io/Learn-the-Carlini-and-Wagners-adversarial-attack-MNIST.html#Box-constraints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773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PT Serif</vt:lpstr>
      <vt:lpstr>맑은 고딕</vt:lpstr>
      <vt:lpstr>Arial</vt:lpstr>
      <vt:lpstr>Calibri</vt:lpstr>
      <vt:lpstr>Calibri Light</vt:lpstr>
      <vt:lpstr>Wingdings</vt:lpstr>
      <vt:lpstr>Office Theme</vt:lpstr>
      <vt:lpstr>Attacks summary</vt:lpstr>
      <vt:lpstr>Fast Gradient Sign Method (FGSM)</vt:lpstr>
      <vt:lpstr>Fast Gradient Sign Method (FGSM)</vt:lpstr>
      <vt:lpstr>Jacobian-based Saliency Map Attack (JSMA)</vt:lpstr>
      <vt:lpstr>Jacobian-based Saliency Map Attack (JSMA)</vt:lpstr>
      <vt:lpstr>DeepFool</vt:lpstr>
      <vt:lpstr>DeepFool</vt:lpstr>
      <vt:lpstr>C&amp;W’s attacks</vt:lpstr>
      <vt:lpstr>C&amp;W’s attacks</vt:lpstr>
      <vt:lpstr>Zeroth Order Optimization (ZOO)</vt:lpstr>
      <vt:lpstr>Available open source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Attacks summary</dc:title>
  <dc:creator>Dan Kim</dc:creator>
  <cp:lastModifiedBy>Dan Kim</cp:lastModifiedBy>
  <cp:revision>1</cp:revision>
  <dcterms:created xsi:type="dcterms:W3CDTF">2020-02-28T00:11:48Z</dcterms:created>
  <dcterms:modified xsi:type="dcterms:W3CDTF">2020-02-28T00:12:52Z</dcterms:modified>
</cp:coreProperties>
</file>