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1"/>
  </p:sldMasterIdLst>
  <p:notesMasterIdLst>
    <p:notesMasterId r:id="rId14"/>
  </p:notesMasterIdLst>
  <p:sldIdLst>
    <p:sldId id="256" r:id="rId2"/>
    <p:sldId id="261" r:id="rId3"/>
    <p:sldId id="272" r:id="rId4"/>
    <p:sldId id="263" r:id="rId5"/>
    <p:sldId id="265" r:id="rId6"/>
    <p:sldId id="269" r:id="rId7"/>
    <p:sldId id="266" r:id="rId8"/>
    <p:sldId id="267" r:id="rId9"/>
    <p:sldId id="271" r:id="rId10"/>
    <p:sldId id="274" r:id="rId11"/>
    <p:sldId id="273" r:id="rId12"/>
    <p:sldId id="270"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6233"/>
    <p:restoredTop sz="81078"/>
  </p:normalViewPr>
  <p:slideViewPr>
    <p:cSldViewPr snapToGrid="0">
      <p:cViewPr varScale="1">
        <p:scale>
          <a:sx n="128" d="100"/>
          <a:sy n="128" d="100"/>
        </p:scale>
        <p:origin x="17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_rels/data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ata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accent3_2">
  <dgm:title val=""/>
  <dgm:desc val=""/>
  <dgm:catLst>
    <dgm:cat type="accent3" pri="13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dgm:fillClrLst>
    <dgm:linClrLst meth="repeat">
      <a:schemeClr val="lt1">
        <a:alpha val="0"/>
      </a:schemeClr>
    </dgm:linClrLst>
    <dgm:effectClrLst/>
    <dgm:txLinClrLst/>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58A81945-9D34-40F0-B853-1247452C8E28}"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309DDE68-3B97-4EF3-A919-7093D7892E24}">
      <dgm:prSet/>
      <dgm:spPr/>
      <dgm:t>
        <a:bodyPr/>
        <a:lstStyle/>
        <a:p>
          <a:r>
            <a:rPr lang="en-US" b="1"/>
            <a:t>Develops Critical Thinking:</a:t>
          </a:r>
          <a:r>
            <a:rPr lang="en-US"/>
            <a:t> Engaging in social science research enhances analytical skills, allowing students to approach complex problems with a critical mindset—qualities highly valued by elite colleges.</a:t>
          </a:r>
        </a:p>
      </dgm:t>
    </dgm:pt>
    <dgm:pt modelId="{52F48C3E-C6F7-4244-93A5-B1E181732D99}" type="parTrans" cxnId="{844BD8E3-31E3-4124-AA7A-DB60043AD703}">
      <dgm:prSet/>
      <dgm:spPr/>
      <dgm:t>
        <a:bodyPr/>
        <a:lstStyle/>
        <a:p>
          <a:endParaRPr lang="en-US"/>
        </a:p>
      </dgm:t>
    </dgm:pt>
    <dgm:pt modelId="{885C3100-0BF2-41B4-862D-20108CD8ABD3}" type="sibTrans" cxnId="{844BD8E3-31E3-4124-AA7A-DB60043AD703}">
      <dgm:prSet/>
      <dgm:spPr/>
      <dgm:t>
        <a:bodyPr/>
        <a:lstStyle/>
        <a:p>
          <a:endParaRPr lang="en-US"/>
        </a:p>
      </dgm:t>
    </dgm:pt>
    <dgm:pt modelId="{5FCCB999-2682-4AFC-8137-64AEA0F6F51D}">
      <dgm:prSet/>
      <dgm:spPr/>
      <dgm:t>
        <a:bodyPr/>
        <a:lstStyle/>
        <a:p>
          <a:r>
            <a:rPr lang="en-US" b="1"/>
            <a:t>Demonstrates Initiative &amp; Curiosity:</a:t>
          </a:r>
          <a:r>
            <a:rPr lang="en-US"/>
            <a:t> Conducting research shows a student's initiative, intellectual curiosity, and dedication to exploring important societal issues, which stand out in competitive admissions.</a:t>
          </a:r>
        </a:p>
      </dgm:t>
    </dgm:pt>
    <dgm:pt modelId="{4E045B96-8D93-4990-BCAA-EC0D1EA91CAE}" type="parTrans" cxnId="{2FEFD9E0-6F8B-4A4F-A485-6213349DEB20}">
      <dgm:prSet/>
      <dgm:spPr/>
      <dgm:t>
        <a:bodyPr/>
        <a:lstStyle/>
        <a:p>
          <a:endParaRPr lang="en-US"/>
        </a:p>
      </dgm:t>
    </dgm:pt>
    <dgm:pt modelId="{943963BD-5D7F-41C9-AED3-0A27F0B3036E}" type="sibTrans" cxnId="{2FEFD9E0-6F8B-4A4F-A485-6213349DEB20}">
      <dgm:prSet/>
      <dgm:spPr/>
      <dgm:t>
        <a:bodyPr/>
        <a:lstStyle/>
        <a:p>
          <a:endParaRPr lang="en-US"/>
        </a:p>
      </dgm:t>
    </dgm:pt>
    <dgm:pt modelId="{DC045086-213D-46FD-AB82-EBA258E917EB}">
      <dgm:prSet/>
      <dgm:spPr/>
      <dgm:t>
        <a:bodyPr/>
        <a:lstStyle/>
        <a:p>
          <a:r>
            <a:rPr lang="en-US" b="1"/>
            <a:t>Builds Stronger Applications:</a:t>
          </a:r>
          <a:r>
            <a:rPr lang="en-US"/>
            <a:t> Research experience provides tangible evidence of a student’s ability to conduct independent work, leading to compelling essays and stronger recommendation letters.</a:t>
          </a:r>
        </a:p>
      </dgm:t>
    </dgm:pt>
    <dgm:pt modelId="{E0AFFA0B-F594-40C1-A86A-AEB5F8B66BF6}" type="parTrans" cxnId="{36A5589B-06E8-405E-B60B-8DED6C2F5593}">
      <dgm:prSet/>
      <dgm:spPr/>
      <dgm:t>
        <a:bodyPr/>
        <a:lstStyle/>
        <a:p>
          <a:endParaRPr lang="en-US"/>
        </a:p>
      </dgm:t>
    </dgm:pt>
    <dgm:pt modelId="{95D84C55-114F-4B7F-A8E5-56A5C27CCD7A}" type="sibTrans" cxnId="{36A5589B-06E8-405E-B60B-8DED6C2F5593}">
      <dgm:prSet/>
      <dgm:spPr/>
      <dgm:t>
        <a:bodyPr/>
        <a:lstStyle/>
        <a:p>
          <a:endParaRPr lang="en-US"/>
        </a:p>
      </dgm:t>
    </dgm:pt>
    <dgm:pt modelId="{C0F21B06-6FFA-41C4-A676-4E2EA773E648}">
      <dgm:prSet/>
      <dgm:spPr/>
      <dgm:t>
        <a:bodyPr/>
        <a:lstStyle/>
        <a:p>
          <a:r>
            <a:rPr lang="en-US" b="1"/>
            <a:t>Contributes to Community &amp; Beyond:</a:t>
          </a:r>
          <a:r>
            <a:rPr lang="en-US"/>
            <a:t> Social science research often addresses real-world problems, showing a commitment to positive change—a trait colleges seek in future leaders.</a:t>
          </a:r>
        </a:p>
      </dgm:t>
    </dgm:pt>
    <dgm:pt modelId="{460B9776-83E1-4E24-AADA-F449952B53E8}" type="parTrans" cxnId="{889CA68D-808B-434E-B87A-4D54467591EB}">
      <dgm:prSet/>
      <dgm:spPr/>
      <dgm:t>
        <a:bodyPr/>
        <a:lstStyle/>
        <a:p>
          <a:endParaRPr lang="en-US"/>
        </a:p>
      </dgm:t>
    </dgm:pt>
    <dgm:pt modelId="{F35A67CE-DDBE-4D5C-A872-0ABB62904EF1}" type="sibTrans" cxnId="{889CA68D-808B-434E-B87A-4D54467591EB}">
      <dgm:prSet/>
      <dgm:spPr/>
      <dgm:t>
        <a:bodyPr/>
        <a:lstStyle/>
        <a:p>
          <a:endParaRPr lang="en-US"/>
        </a:p>
      </dgm:t>
    </dgm:pt>
    <dgm:pt modelId="{DF429E5E-8ED7-4393-8296-FD4D1ED24499}" type="pres">
      <dgm:prSet presAssocID="{58A81945-9D34-40F0-B853-1247452C8E28}" presName="root" presStyleCnt="0">
        <dgm:presLayoutVars>
          <dgm:dir/>
          <dgm:resizeHandles val="exact"/>
        </dgm:presLayoutVars>
      </dgm:prSet>
      <dgm:spPr/>
    </dgm:pt>
    <dgm:pt modelId="{CEF6FBE8-8CE1-4E42-BC55-A1B97998C6CD}" type="pres">
      <dgm:prSet presAssocID="{309DDE68-3B97-4EF3-A919-7093D7892E24}" presName="compNode" presStyleCnt="0"/>
      <dgm:spPr/>
    </dgm:pt>
    <dgm:pt modelId="{BB5EA386-7C2C-44E6-97F7-E6E5813EEEEE}" type="pres">
      <dgm:prSet presAssocID="{309DDE68-3B97-4EF3-A919-7093D7892E24}"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ead with Gears"/>
        </a:ext>
      </dgm:extLst>
    </dgm:pt>
    <dgm:pt modelId="{91670343-9A5A-423C-9CB2-3C98F5BA8C90}" type="pres">
      <dgm:prSet presAssocID="{309DDE68-3B97-4EF3-A919-7093D7892E24}" presName="spaceRect" presStyleCnt="0"/>
      <dgm:spPr/>
    </dgm:pt>
    <dgm:pt modelId="{50B94CC3-1573-48DA-A07C-4CE59BFB17CD}" type="pres">
      <dgm:prSet presAssocID="{309DDE68-3B97-4EF3-A919-7093D7892E24}" presName="textRect" presStyleLbl="revTx" presStyleIdx="0" presStyleCnt="4">
        <dgm:presLayoutVars>
          <dgm:chMax val="1"/>
          <dgm:chPref val="1"/>
        </dgm:presLayoutVars>
      </dgm:prSet>
      <dgm:spPr/>
    </dgm:pt>
    <dgm:pt modelId="{F3B97EF7-E8E6-4810-BD3D-81CE39B4AE53}" type="pres">
      <dgm:prSet presAssocID="{885C3100-0BF2-41B4-862D-20108CD8ABD3}" presName="sibTrans" presStyleCnt="0"/>
      <dgm:spPr/>
    </dgm:pt>
    <dgm:pt modelId="{BC4E9BC6-49AC-4652-BE69-CA65851715DC}" type="pres">
      <dgm:prSet presAssocID="{5FCCB999-2682-4AFC-8137-64AEA0F6F51D}" presName="compNode" presStyleCnt="0"/>
      <dgm:spPr/>
    </dgm:pt>
    <dgm:pt modelId="{9CC6F19D-1ABD-4644-A788-39B8C6F19297}" type="pres">
      <dgm:prSet presAssocID="{5FCCB999-2682-4AFC-8137-64AEA0F6F51D}"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lassroom"/>
        </a:ext>
      </dgm:extLst>
    </dgm:pt>
    <dgm:pt modelId="{3D45F58C-54B7-4A27-97C4-78D7950C14E5}" type="pres">
      <dgm:prSet presAssocID="{5FCCB999-2682-4AFC-8137-64AEA0F6F51D}" presName="spaceRect" presStyleCnt="0"/>
      <dgm:spPr/>
    </dgm:pt>
    <dgm:pt modelId="{D1A26A7C-C8E4-46C4-BAAA-B74C26FE84EF}" type="pres">
      <dgm:prSet presAssocID="{5FCCB999-2682-4AFC-8137-64AEA0F6F51D}" presName="textRect" presStyleLbl="revTx" presStyleIdx="1" presStyleCnt="4">
        <dgm:presLayoutVars>
          <dgm:chMax val="1"/>
          <dgm:chPref val="1"/>
        </dgm:presLayoutVars>
      </dgm:prSet>
      <dgm:spPr/>
    </dgm:pt>
    <dgm:pt modelId="{F56A20CE-2E24-4CDE-9DE2-0EA9F9AE2F9E}" type="pres">
      <dgm:prSet presAssocID="{943963BD-5D7F-41C9-AED3-0A27F0B3036E}" presName="sibTrans" presStyleCnt="0"/>
      <dgm:spPr/>
    </dgm:pt>
    <dgm:pt modelId="{0C2E9149-020A-46CB-B849-5E33E8D86A5C}" type="pres">
      <dgm:prSet presAssocID="{DC045086-213D-46FD-AB82-EBA258E917EB}" presName="compNode" presStyleCnt="0"/>
      <dgm:spPr/>
    </dgm:pt>
    <dgm:pt modelId="{4D759484-C935-4B74-88A2-817F2A171D3F}" type="pres">
      <dgm:prSet presAssocID="{DC045086-213D-46FD-AB82-EBA258E917EB}"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ooks"/>
        </a:ext>
      </dgm:extLst>
    </dgm:pt>
    <dgm:pt modelId="{AD21F1A0-CBEF-4BC9-8A23-F2E9498C01BB}" type="pres">
      <dgm:prSet presAssocID="{DC045086-213D-46FD-AB82-EBA258E917EB}" presName="spaceRect" presStyleCnt="0"/>
      <dgm:spPr/>
    </dgm:pt>
    <dgm:pt modelId="{CEDCCA79-528F-4E47-B07B-D42D137C9755}" type="pres">
      <dgm:prSet presAssocID="{DC045086-213D-46FD-AB82-EBA258E917EB}" presName="textRect" presStyleLbl="revTx" presStyleIdx="2" presStyleCnt="4">
        <dgm:presLayoutVars>
          <dgm:chMax val="1"/>
          <dgm:chPref val="1"/>
        </dgm:presLayoutVars>
      </dgm:prSet>
      <dgm:spPr/>
    </dgm:pt>
    <dgm:pt modelId="{448CA54B-47D1-4AF2-80D6-3A121B9724C7}" type="pres">
      <dgm:prSet presAssocID="{95D84C55-114F-4B7F-A8E5-56A5C27CCD7A}" presName="sibTrans" presStyleCnt="0"/>
      <dgm:spPr/>
    </dgm:pt>
    <dgm:pt modelId="{76756C82-5C9C-45FC-BF76-0A85FE9AFA7D}" type="pres">
      <dgm:prSet presAssocID="{C0F21B06-6FFA-41C4-A676-4E2EA773E648}" presName="compNode" presStyleCnt="0"/>
      <dgm:spPr/>
    </dgm:pt>
    <dgm:pt modelId="{ACF0AD49-ED78-4A95-A780-3A01BE9464EF}" type="pres">
      <dgm:prSet presAssocID="{C0F21B06-6FFA-41C4-A676-4E2EA773E648}"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Repeat"/>
        </a:ext>
      </dgm:extLst>
    </dgm:pt>
    <dgm:pt modelId="{84A78EC0-4F54-473F-A0F1-839F39AC338D}" type="pres">
      <dgm:prSet presAssocID="{C0F21B06-6FFA-41C4-A676-4E2EA773E648}" presName="spaceRect" presStyleCnt="0"/>
      <dgm:spPr/>
    </dgm:pt>
    <dgm:pt modelId="{07D6DDD9-981C-4CDC-8A09-FC3A8DFC84EE}" type="pres">
      <dgm:prSet presAssocID="{C0F21B06-6FFA-41C4-A676-4E2EA773E648}" presName="textRect" presStyleLbl="revTx" presStyleIdx="3" presStyleCnt="4">
        <dgm:presLayoutVars>
          <dgm:chMax val="1"/>
          <dgm:chPref val="1"/>
        </dgm:presLayoutVars>
      </dgm:prSet>
      <dgm:spPr/>
    </dgm:pt>
  </dgm:ptLst>
  <dgm:cxnLst>
    <dgm:cxn modelId="{CEEE390E-ADFE-49E3-BD22-3B24BA38AD94}" type="presOf" srcId="{C0F21B06-6FFA-41C4-A676-4E2EA773E648}" destId="{07D6DDD9-981C-4CDC-8A09-FC3A8DFC84EE}" srcOrd="0" destOrd="0" presId="urn:microsoft.com/office/officeart/2018/2/layout/IconLabelList"/>
    <dgm:cxn modelId="{A9579F4B-14A5-4A36-87E3-B21778C7928D}" type="presOf" srcId="{58A81945-9D34-40F0-B853-1247452C8E28}" destId="{DF429E5E-8ED7-4393-8296-FD4D1ED24499}" srcOrd="0" destOrd="0" presId="urn:microsoft.com/office/officeart/2018/2/layout/IconLabelList"/>
    <dgm:cxn modelId="{5DE7DA89-C8D8-49CF-8FD9-6F9CA0292AB9}" type="presOf" srcId="{DC045086-213D-46FD-AB82-EBA258E917EB}" destId="{CEDCCA79-528F-4E47-B07B-D42D137C9755}" srcOrd="0" destOrd="0" presId="urn:microsoft.com/office/officeart/2018/2/layout/IconLabelList"/>
    <dgm:cxn modelId="{889CA68D-808B-434E-B87A-4D54467591EB}" srcId="{58A81945-9D34-40F0-B853-1247452C8E28}" destId="{C0F21B06-6FFA-41C4-A676-4E2EA773E648}" srcOrd="3" destOrd="0" parTransId="{460B9776-83E1-4E24-AADA-F449952B53E8}" sibTransId="{F35A67CE-DDBE-4D5C-A872-0ABB62904EF1}"/>
    <dgm:cxn modelId="{36A5589B-06E8-405E-B60B-8DED6C2F5593}" srcId="{58A81945-9D34-40F0-B853-1247452C8E28}" destId="{DC045086-213D-46FD-AB82-EBA258E917EB}" srcOrd="2" destOrd="0" parTransId="{E0AFFA0B-F594-40C1-A86A-AEB5F8B66BF6}" sibTransId="{95D84C55-114F-4B7F-A8E5-56A5C27CCD7A}"/>
    <dgm:cxn modelId="{579899DD-F355-4A79-A1E5-CC982744547F}" type="presOf" srcId="{309DDE68-3B97-4EF3-A919-7093D7892E24}" destId="{50B94CC3-1573-48DA-A07C-4CE59BFB17CD}" srcOrd="0" destOrd="0" presId="urn:microsoft.com/office/officeart/2018/2/layout/IconLabelList"/>
    <dgm:cxn modelId="{2FEFD9E0-6F8B-4A4F-A485-6213349DEB20}" srcId="{58A81945-9D34-40F0-B853-1247452C8E28}" destId="{5FCCB999-2682-4AFC-8137-64AEA0F6F51D}" srcOrd="1" destOrd="0" parTransId="{4E045B96-8D93-4990-BCAA-EC0D1EA91CAE}" sibTransId="{943963BD-5D7F-41C9-AED3-0A27F0B3036E}"/>
    <dgm:cxn modelId="{844BD8E3-31E3-4124-AA7A-DB60043AD703}" srcId="{58A81945-9D34-40F0-B853-1247452C8E28}" destId="{309DDE68-3B97-4EF3-A919-7093D7892E24}" srcOrd="0" destOrd="0" parTransId="{52F48C3E-C6F7-4244-93A5-B1E181732D99}" sibTransId="{885C3100-0BF2-41B4-862D-20108CD8ABD3}"/>
    <dgm:cxn modelId="{A63776E9-7663-4960-8B3D-A470353E2F1A}" type="presOf" srcId="{5FCCB999-2682-4AFC-8137-64AEA0F6F51D}" destId="{D1A26A7C-C8E4-46C4-BAAA-B74C26FE84EF}" srcOrd="0" destOrd="0" presId="urn:microsoft.com/office/officeart/2018/2/layout/IconLabelList"/>
    <dgm:cxn modelId="{52F8F685-CA7A-455A-855B-8C8CE867DFFF}" type="presParOf" srcId="{DF429E5E-8ED7-4393-8296-FD4D1ED24499}" destId="{CEF6FBE8-8CE1-4E42-BC55-A1B97998C6CD}" srcOrd="0" destOrd="0" presId="urn:microsoft.com/office/officeart/2018/2/layout/IconLabelList"/>
    <dgm:cxn modelId="{E8066B29-2B5F-420C-B69C-9C893EECD14D}" type="presParOf" srcId="{CEF6FBE8-8CE1-4E42-BC55-A1B97998C6CD}" destId="{BB5EA386-7C2C-44E6-97F7-E6E5813EEEEE}" srcOrd="0" destOrd="0" presId="urn:microsoft.com/office/officeart/2018/2/layout/IconLabelList"/>
    <dgm:cxn modelId="{D8AFB906-CE7F-4D54-9E1B-7E6950E31B6C}" type="presParOf" srcId="{CEF6FBE8-8CE1-4E42-BC55-A1B97998C6CD}" destId="{91670343-9A5A-423C-9CB2-3C98F5BA8C90}" srcOrd="1" destOrd="0" presId="urn:microsoft.com/office/officeart/2018/2/layout/IconLabelList"/>
    <dgm:cxn modelId="{15E34246-A752-4F37-8337-97D013FED41C}" type="presParOf" srcId="{CEF6FBE8-8CE1-4E42-BC55-A1B97998C6CD}" destId="{50B94CC3-1573-48DA-A07C-4CE59BFB17CD}" srcOrd="2" destOrd="0" presId="urn:microsoft.com/office/officeart/2018/2/layout/IconLabelList"/>
    <dgm:cxn modelId="{E3FF29DA-CB26-4F56-9DFA-CF9E54DFB176}" type="presParOf" srcId="{DF429E5E-8ED7-4393-8296-FD4D1ED24499}" destId="{F3B97EF7-E8E6-4810-BD3D-81CE39B4AE53}" srcOrd="1" destOrd="0" presId="urn:microsoft.com/office/officeart/2018/2/layout/IconLabelList"/>
    <dgm:cxn modelId="{36789E94-F645-4E82-932C-D656DA321995}" type="presParOf" srcId="{DF429E5E-8ED7-4393-8296-FD4D1ED24499}" destId="{BC4E9BC6-49AC-4652-BE69-CA65851715DC}" srcOrd="2" destOrd="0" presId="urn:microsoft.com/office/officeart/2018/2/layout/IconLabelList"/>
    <dgm:cxn modelId="{552E7C1C-10CA-4891-9497-05FC5D4F4987}" type="presParOf" srcId="{BC4E9BC6-49AC-4652-BE69-CA65851715DC}" destId="{9CC6F19D-1ABD-4644-A788-39B8C6F19297}" srcOrd="0" destOrd="0" presId="urn:microsoft.com/office/officeart/2018/2/layout/IconLabelList"/>
    <dgm:cxn modelId="{00286777-5234-4F0F-9FA6-4B7AA2045C77}" type="presParOf" srcId="{BC4E9BC6-49AC-4652-BE69-CA65851715DC}" destId="{3D45F58C-54B7-4A27-97C4-78D7950C14E5}" srcOrd="1" destOrd="0" presId="urn:microsoft.com/office/officeart/2018/2/layout/IconLabelList"/>
    <dgm:cxn modelId="{43E6F0BC-A8B8-46D8-BEF9-BF86FF02CC30}" type="presParOf" srcId="{BC4E9BC6-49AC-4652-BE69-CA65851715DC}" destId="{D1A26A7C-C8E4-46C4-BAAA-B74C26FE84EF}" srcOrd="2" destOrd="0" presId="urn:microsoft.com/office/officeart/2018/2/layout/IconLabelList"/>
    <dgm:cxn modelId="{2D373760-018E-41C2-AEF3-9A7B6A03048C}" type="presParOf" srcId="{DF429E5E-8ED7-4393-8296-FD4D1ED24499}" destId="{F56A20CE-2E24-4CDE-9DE2-0EA9F9AE2F9E}" srcOrd="3" destOrd="0" presId="urn:microsoft.com/office/officeart/2018/2/layout/IconLabelList"/>
    <dgm:cxn modelId="{8698402A-478B-4F40-AEA5-91515AF3C288}" type="presParOf" srcId="{DF429E5E-8ED7-4393-8296-FD4D1ED24499}" destId="{0C2E9149-020A-46CB-B849-5E33E8D86A5C}" srcOrd="4" destOrd="0" presId="urn:microsoft.com/office/officeart/2018/2/layout/IconLabelList"/>
    <dgm:cxn modelId="{23437B55-CE1F-4105-AE6E-20179DA96D56}" type="presParOf" srcId="{0C2E9149-020A-46CB-B849-5E33E8D86A5C}" destId="{4D759484-C935-4B74-88A2-817F2A171D3F}" srcOrd="0" destOrd="0" presId="urn:microsoft.com/office/officeart/2018/2/layout/IconLabelList"/>
    <dgm:cxn modelId="{9CF66476-6257-489E-8B22-979F86636E46}" type="presParOf" srcId="{0C2E9149-020A-46CB-B849-5E33E8D86A5C}" destId="{AD21F1A0-CBEF-4BC9-8A23-F2E9498C01BB}" srcOrd="1" destOrd="0" presId="urn:microsoft.com/office/officeart/2018/2/layout/IconLabelList"/>
    <dgm:cxn modelId="{2E0AA0EA-DF0A-42D4-B8DF-BD317CF5149C}" type="presParOf" srcId="{0C2E9149-020A-46CB-B849-5E33E8D86A5C}" destId="{CEDCCA79-528F-4E47-B07B-D42D137C9755}" srcOrd="2" destOrd="0" presId="urn:microsoft.com/office/officeart/2018/2/layout/IconLabelList"/>
    <dgm:cxn modelId="{8805176B-4399-47F2-9535-8F7E0F742A8E}" type="presParOf" srcId="{DF429E5E-8ED7-4393-8296-FD4D1ED24499}" destId="{448CA54B-47D1-4AF2-80D6-3A121B9724C7}" srcOrd="5" destOrd="0" presId="urn:microsoft.com/office/officeart/2018/2/layout/IconLabelList"/>
    <dgm:cxn modelId="{F0D92116-B83B-44D5-AED9-F27EA8724AE7}" type="presParOf" srcId="{DF429E5E-8ED7-4393-8296-FD4D1ED24499}" destId="{76756C82-5C9C-45FC-BF76-0A85FE9AFA7D}" srcOrd="6" destOrd="0" presId="urn:microsoft.com/office/officeart/2018/2/layout/IconLabelList"/>
    <dgm:cxn modelId="{69AEAA49-F153-4DF9-8BD7-EF9A85B84020}" type="presParOf" srcId="{76756C82-5C9C-45FC-BF76-0A85FE9AFA7D}" destId="{ACF0AD49-ED78-4A95-A780-3A01BE9464EF}" srcOrd="0" destOrd="0" presId="urn:microsoft.com/office/officeart/2018/2/layout/IconLabelList"/>
    <dgm:cxn modelId="{21414BB9-578A-439B-9536-283C3EB481FA}" type="presParOf" srcId="{76756C82-5C9C-45FC-BF76-0A85FE9AFA7D}" destId="{84A78EC0-4F54-473F-A0F1-839F39AC338D}" srcOrd="1" destOrd="0" presId="urn:microsoft.com/office/officeart/2018/2/layout/IconLabelList"/>
    <dgm:cxn modelId="{701479D9-3765-40A2-842B-99AC9E019DAC}" type="presParOf" srcId="{76756C82-5C9C-45FC-BF76-0A85FE9AFA7D}" destId="{07D6DDD9-981C-4CDC-8A09-FC3A8DFC84EE}"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60616D8-6259-4E95-B487-8FD0B03D613E}" type="doc">
      <dgm:prSet loTypeId="urn:microsoft.com/office/officeart/2018/2/layout/IconVerticalSolidList" loCatId="icon" qsTypeId="urn:microsoft.com/office/officeart/2005/8/quickstyle/simple1" qsCatId="simple" csTypeId="urn:microsoft.com/office/officeart/2018/5/colors/Iconchunking_neutralicontext_accent3_2" csCatId="accent3" phldr="1"/>
      <dgm:spPr/>
      <dgm:t>
        <a:bodyPr/>
        <a:lstStyle/>
        <a:p>
          <a:endParaRPr lang="en-US"/>
        </a:p>
      </dgm:t>
    </dgm:pt>
    <dgm:pt modelId="{27090E95-354D-4CAA-9C46-438DDBFD7B8A}">
      <dgm:prSet/>
      <dgm:spPr/>
      <dgm:t>
        <a:bodyPr/>
        <a:lstStyle/>
        <a:p>
          <a:r>
            <a:rPr lang="en-US"/>
            <a:t>Google the topic area in general</a:t>
          </a:r>
        </a:p>
      </dgm:t>
    </dgm:pt>
    <dgm:pt modelId="{B0A46C2A-FBC5-46D2-B93B-BFC286CC7317}" type="parTrans" cxnId="{CC513E64-E01A-4EA9-A274-CD05F6EF3DF1}">
      <dgm:prSet/>
      <dgm:spPr/>
      <dgm:t>
        <a:bodyPr/>
        <a:lstStyle/>
        <a:p>
          <a:endParaRPr lang="en-US"/>
        </a:p>
      </dgm:t>
    </dgm:pt>
    <dgm:pt modelId="{B3F0239E-C403-4CFD-B978-8C8303D1ADE0}" type="sibTrans" cxnId="{CC513E64-E01A-4EA9-A274-CD05F6EF3DF1}">
      <dgm:prSet/>
      <dgm:spPr/>
      <dgm:t>
        <a:bodyPr/>
        <a:lstStyle/>
        <a:p>
          <a:endParaRPr lang="en-US"/>
        </a:p>
      </dgm:t>
    </dgm:pt>
    <dgm:pt modelId="{C1050057-486C-4963-A254-C5B31D99DA0A}">
      <dgm:prSet/>
      <dgm:spPr/>
      <dgm:t>
        <a:bodyPr/>
        <a:lstStyle/>
        <a:p>
          <a:r>
            <a:rPr lang="en-US"/>
            <a:t>Wikipedia</a:t>
          </a:r>
        </a:p>
      </dgm:t>
    </dgm:pt>
    <dgm:pt modelId="{92090CF3-0D8C-4225-8210-48D0C6536624}" type="parTrans" cxnId="{6CE152C8-7EE8-431F-8FCD-669CCF1DED02}">
      <dgm:prSet/>
      <dgm:spPr/>
      <dgm:t>
        <a:bodyPr/>
        <a:lstStyle/>
        <a:p>
          <a:endParaRPr lang="en-US"/>
        </a:p>
      </dgm:t>
    </dgm:pt>
    <dgm:pt modelId="{335FA680-F82E-4A51-AC29-7A2A1A471A42}" type="sibTrans" cxnId="{6CE152C8-7EE8-431F-8FCD-669CCF1DED02}">
      <dgm:prSet/>
      <dgm:spPr/>
      <dgm:t>
        <a:bodyPr/>
        <a:lstStyle/>
        <a:p>
          <a:endParaRPr lang="en-US"/>
        </a:p>
      </dgm:t>
    </dgm:pt>
    <dgm:pt modelId="{C1E12175-2264-4B5A-8E98-C884BB4C1DF0}">
      <dgm:prSet/>
      <dgm:spPr/>
      <dgm:t>
        <a:bodyPr/>
        <a:lstStyle/>
        <a:p>
          <a:r>
            <a:rPr lang="en-US"/>
            <a:t>Google</a:t>
          </a:r>
        </a:p>
      </dgm:t>
    </dgm:pt>
    <dgm:pt modelId="{28CD1715-EEAF-4FD9-80F4-6DBB2BAB6366}" type="parTrans" cxnId="{A9A8A862-FA90-45AE-9B4E-1B8E80353E83}">
      <dgm:prSet/>
      <dgm:spPr/>
      <dgm:t>
        <a:bodyPr/>
        <a:lstStyle/>
        <a:p>
          <a:endParaRPr lang="en-US"/>
        </a:p>
      </dgm:t>
    </dgm:pt>
    <dgm:pt modelId="{2E3A31E4-B603-4394-A9B4-2E8CCF7E7C14}" type="sibTrans" cxnId="{A9A8A862-FA90-45AE-9B4E-1B8E80353E83}">
      <dgm:prSet/>
      <dgm:spPr/>
      <dgm:t>
        <a:bodyPr/>
        <a:lstStyle/>
        <a:p>
          <a:endParaRPr lang="en-US"/>
        </a:p>
      </dgm:t>
    </dgm:pt>
    <dgm:pt modelId="{EB1BA865-9958-488E-8291-EFC9FBAE339C}">
      <dgm:prSet/>
      <dgm:spPr/>
      <dgm:t>
        <a:bodyPr/>
        <a:lstStyle/>
        <a:p>
          <a:r>
            <a:rPr lang="en-US"/>
            <a:t>Stanford Encyclopedia of Philosophy</a:t>
          </a:r>
        </a:p>
      </dgm:t>
    </dgm:pt>
    <dgm:pt modelId="{CAE3B8BC-248C-43F5-8363-F85AED4B8B78}" type="parTrans" cxnId="{B596C68D-244E-4207-B009-92D039D762A1}">
      <dgm:prSet/>
      <dgm:spPr/>
      <dgm:t>
        <a:bodyPr/>
        <a:lstStyle/>
        <a:p>
          <a:endParaRPr lang="en-US"/>
        </a:p>
      </dgm:t>
    </dgm:pt>
    <dgm:pt modelId="{6AD4144C-00BE-4077-8156-37F053C14C16}" type="sibTrans" cxnId="{B596C68D-244E-4207-B009-92D039D762A1}">
      <dgm:prSet/>
      <dgm:spPr/>
      <dgm:t>
        <a:bodyPr/>
        <a:lstStyle/>
        <a:p>
          <a:endParaRPr lang="en-US"/>
        </a:p>
      </dgm:t>
    </dgm:pt>
    <dgm:pt modelId="{0EC2FF30-F8DD-4E3A-A5DC-C2FD24FE162E}">
      <dgm:prSet/>
      <dgm:spPr/>
      <dgm:t>
        <a:bodyPr/>
        <a:lstStyle/>
        <a:p>
          <a:r>
            <a:rPr lang="en-US"/>
            <a:t>News Reports</a:t>
          </a:r>
        </a:p>
      </dgm:t>
    </dgm:pt>
    <dgm:pt modelId="{399BF8E6-DD68-434B-9961-87F5D74B61E0}" type="parTrans" cxnId="{4033302B-8633-4FC0-9703-10F681BC222A}">
      <dgm:prSet/>
      <dgm:spPr/>
      <dgm:t>
        <a:bodyPr/>
        <a:lstStyle/>
        <a:p>
          <a:endParaRPr lang="en-US"/>
        </a:p>
      </dgm:t>
    </dgm:pt>
    <dgm:pt modelId="{8D43D6DC-88CC-4E36-8384-BEC89E38B6D2}" type="sibTrans" cxnId="{4033302B-8633-4FC0-9703-10F681BC222A}">
      <dgm:prSet/>
      <dgm:spPr/>
      <dgm:t>
        <a:bodyPr/>
        <a:lstStyle/>
        <a:p>
          <a:endParaRPr lang="en-US"/>
        </a:p>
      </dgm:t>
    </dgm:pt>
    <dgm:pt modelId="{26A943A7-1ACE-4D6F-B1B2-DB0A607BC897}">
      <dgm:prSet/>
      <dgm:spPr/>
      <dgm:t>
        <a:bodyPr/>
        <a:lstStyle/>
        <a:p>
          <a:r>
            <a:rPr lang="en-US"/>
            <a:t>Look for specific topics in google scholar</a:t>
          </a:r>
        </a:p>
      </dgm:t>
    </dgm:pt>
    <dgm:pt modelId="{2FDCB446-A663-4CCC-BCA0-31A6464F921B}" type="parTrans" cxnId="{B10C4D06-AC38-46ED-924E-95E831F8A8AF}">
      <dgm:prSet/>
      <dgm:spPr/>
      <dgm:t>
        <a:bodyPr/>
        <a:lstStyle/>
        <a:p>
          <a:endParaRPr lang="en-US"/>
        </a:p>
      </dgm:t>
    </dgm:pt>
    <dgm:pt modelId="{0855A2DB-02AB-4A1F-83A4-50884A76BB1C}" type="sibTrans" cxnId="{B10C4D06-AC38-46ED-924E-95E831F8A8AF}">
      <dgm:prSet/>
      <dgm:spPr/>
      <dgm:t>
        <a:bodyPr/>
        <a:lstStyle/>
        <a:p>
          <a:endParaRPr lang="en-US"/>
        </a:p>
      </dgm:t>
    </dgm:pt>
    <dgm:pt modelId="{96B70F21-7F26-45AE-B4DF-8FB257C4833C}">
      <dgm:prSet/>
      <dgm:spPr/>
      <dgm:t>
        <a:bodyPr/>
        <a:lstStyle/>
        <a:p>
          <a:r>
            <a:rPr lang="en-US"/>
            <a:t>Read research papers</a:t>
          </a:r>
        </a:p>
      </dgm:t>
    </dgm:pt>
    <dgm:pt modelId="{5F4E6FEB-7787-412A-8E87-008D1C7B28CE}" type="parTrans" cxnId="{038E666C-8C1F-4663-934E-118DB6A04AB8}">
      <dgm:prSet/>
      <dgm:spPr/>
      <dgm:t>
        <a:bodyPr/>
        <a:lstStyle/>
        <a:p>
          <a:endParaRPr lang="en-US"/>
        </a:p>
      </dgm:t>
    </dgm:pt>
    <dgm:pt modelId="{C9A6A8EA-9B15-4945-8141-4F77BCA37525}" type="sibTrans" cxnId="{038E666C-8C1F-4663-934E-118DB6A04AB8}">
      <dgm:prSet/>
      <dgm:spPr/>
      <dgm:t>
        <a:bodyPr/>
        <a:lstStyle/>
        <a:p>
          <a:endParaRPr lang="en-US"/>
        </a:p>
      </dgm:t>
    </dgm:pt>
    <dgm:pt modelId="{CFB35035-82BC-42F6-BAF5-83AF87EB7F0B}" type="pres">
      <dgm:prSet presAssocID="{E60616D8-6259-4E95-B487-8FD0B03D613E}" presName="root" presStyleCnt="0">
        <dgm:presLayoutVars>
          <dgm:dir/>
          <dgm:resizeHandles val="exact"/>
        </dgm:presLayoutVars>
      </dgm:prSet>
      <dgm:spPr/>
    </dgm:pt>
    <dgm:pt modelId="{5079DD3C-4E29-4B6D-8C43-FA65361659B8}" type="pres">
      <dgm:prSet presAssocID="{27090E95-354D-4CAA-9C46-438DDBFD7B8A}" presName="compNode" presStyleCnt="0"/>
      <dgm:spPr/>
    </dgm:pt>
    <dgm:pt modelId="{6A02C7FA-C3AA-43A5-A4A0-59CEB131E883}" type="pres">
      <dgm:prSet presAssocID="{27090E95-354D-4CAA-9C46-438DDBFD7B8A}" presName="bgRect" presStyleLbl="bgShp" presStyleIdx="0" presStyleCnt="3"/>
      <dgm:spPr/>
    </dgm:pt>
    <dgm:pt modelId="{B393B3F5-ADD3-4D50-8A1E-C237C65821D2}" type="pres">
      <dgm:prSet presAssocID="{27090E95-354D-4CAA-9C46-438DDBFD7B8A}"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ooks"/>
        </a:ext>
      </dgm:extLst>
    </dgm:pt>
    <dgm:pt modelId="{1C382391-677F-402A-A9A3-DEAF35135186}" type="pres">
      <dgm:prSet presAssocID="{27090E95-354D-4CAA-9C46-438DDBFD7B8A}" presName="spaceRect" presStyleCnt="0"/>
      <dgm:spPr/>
    </dgm:pt>
    <dgm:pt modelId="{E845D588-AF18-4F3F-A0AF-F7582A302ACD}" type="pres">
      <dgm:prSet presAssocID="{27090E95-354D-4CAA-9C46-438DDBFD7B8A}" presName="parTx" presStyleLbl="revTx" presStyleIdx="0" presStyleCnt="4">
        <dgm:presLayoutVars>
          <dgm:chMax val="0"/>
          <dgm:chPref val="0"/>
        </dgm:presLayoutVars>
      </dgm:prSet>
      <dgm:spPr/>
    </dgm:pt>
    <dgm:pt modelId="{32F4A628-0728-4EF5-BC9D-E3FD8CAD3E25}" type="pres">
      <dgm:prSet presAssocID="{27090E95-354D-4CAA-9C46-438DDBFD7B8A}" presName="desTx" presStyleLbl="revTx" presStyleIdx="1" presStyleCnt="4">
        <dgm:presLayoutVars/>
      </dgm:prSet>
      <dgm:spPr/>
    </dgm:pt>
    <dgm:pt modelId="{F66DFAA1-267C-42EF-B522-5EB0B5AFA140}" type="pres">
      <dgm:prSet presAssocID="{B3F0239E-C403-4CFD-B978-8C8303D1ADE0}" presName="sibTrans" presStyleCnt="0"/>
      <dgm:spPr/>
    </dgm:pt>
    <dgm:pt modelId="{2DF9FC19-7C42-4F0B-99A8-63FAB66ADBEB}" type="pres">
      <dgm:prSet presAssocID="{26A943A7-1ACE-4D6F-B1B2-DB0A607BC897}" presName="compNode" presStyleCnt="0"/>
      <dgm:spPr/>
    </dgm:pt>
    <dgm:pt modelId="{86A8ACC9-5FB9-4254-BE5B-9AD5398EC004}" type="pres">
      <dgm:prSet presAssocID="{26A943A7-1ACE-4D6F-B1B2-DB0A607BC897}" presName="bgRect" presStyleLbl="bgShp" presStyleIdx="1" presStyleCnt="3"/>
      <dgm:spPr/>
    </dgm:pt>
    <dgm:pt modelId="{1979FB7A-2660-4577-81AE-B00CEAFA2E96}" type="pres">
      <dgm:prSet presAssocID="{26A943A7-1ACE-4D6F-B1B2-DB0A607BC897}"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agnifying glass"/>
        </a:ext>
      </dgm:extLst>
    </dgm:pt>
    <dgm:pt modelId="{6B2954AA-A101-49C5-954D-8C54237532BC}" type="pres">
      <dgm:prSet presAssocID="{26A943A7-1ACE-4D6F-B1B2-DB0A607BC897}" presName="spaceRect" presStyleCnt="0"/>
      <dgm:spPr/>
    </dgm:pt>
    <dgm:pt modelId="{0C23200E-C3D4-4B0A-AED4-0353F8B14780}" type="pres">
      <dgm:prSet presAssocID="{26A943A7-1ACE-4D6F-B1B2-DB0A607BC897}" presName="parTx" presStyleLbl="revTx" presStyleIdx="2" presStyleCnt="4">
        <dgm:presLayoutVars>
          <dgm:chMax val="0"/>
          <dgm:chPref val="0"/>
        </dgm:presLayoutVars>
      </dgm:prSet>
      <dgm:spPr/>
    </dgm:pt>
    <dgm:pt modelId="{34786FAC-8971-43A4-B971-758D13F3BBFC}" type="pres">
      <dgm:prSet presAssocID="{0855A2DB-02AB-4A1F-83A4-50884A76BB1C}" presName="sibTrans" presStyleCnt="0"/>
      <dgm:spPr/>
    </dgm:pt>
    <dgm:pt modelId="{605632AF-B432-4F51-91CE-6066FF0310DA}" type="pres">
      <dgm:prSet presAssocID="{96B70F21-7F26-45AE-B4DF-8FB257C4833C}" presName="compNode" presStyleCnt="0"/>
      <dgm:spPr/>
    </dgm:pt>
    <dgm:pt modelId="{1FF0128F-BF0E-4AD9-98B1-6A91280CC640}" type="pres">
      <dgm:prSet presAssocID="{96B70F21-7F26-45AE-B4DF-8FB257C4833C}" presName="bgRect" presStyleLbl="bgShp" presStyleIdx="2" presStyleCnt="3"/>
      <dgm:spPr/>
    </dgm:pt>
    <dgm:pt modelId="{4A18E9DB-95E5-463D-8655-9494F78FDF72}" type="pres">
      <dgm:prSet presAssocID="{96B70F21-7F26-45AE-B4DF-8FB257C4833C}"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Open Book"/>
        </a:ext>
      </dgm:extLst>
    </dgm:pt>
    <dgm:pt modelId="{A989D4C9-F575-43F5-BD53-818E280A665C}" type="pres">
      <dgm:prSet presAssocID="{96B70F21-7F26-45AE-B4DF-8FB257C4833C}" presName="spaceRect" presStyleCnt="0"/>
      <dgm:spPr/>
    </dgm:pt>
    <dgm:pt modelId="{7FF4E553-8905-40B4-87B3-5975A0EBE5E0}" type="pres">
      <dgm:prSet presAssocID="{96B70F21-7F26-45AE-B4DF-8FB257C4833C}" presName="parTx" presStyleLbl="revTx" presStyleIdx="3" presStyleCnt="4">
        <dgm:presLayoutVars>
          <dgm:chMax val="0"/>
          <dgm:chPref val="0"/>
        </dgm:presLayoutVars>
      </dgm:prSet>
      <dgm:spPr/>
    </dgm:pt>
  </dgm:ptLst>
  <dgm:cxnLst>
    <dgm:cxn modelId="{B10C4D06-AC38-46ED-924E-95E831F8A8AF}" srcId="{E60616D8-6259-4E95-B487-8FD0B03D613E}" destId="{26A943A7-1ACE-4D6F-B1B2-DB0A607BC897}" srcOrd="1" destOrd="0" parTransId="{2FDCB446-A663-4CCC-BCA0-31A6464F921B}" sibTransId="{0855A2DB-02AB-4A1F-83A4-50884A76BB1C}"/>
    <dgm:cxn modelId="{EB29F118-C2B9-4E56-9471-96BF26C17403}" type="presOf" srcId="{26A943A7-1ACE-4D6F-B1B2-DB0A607BC897}" destId="{0C23200E-C3D4-4B0A-AED4-0353F8B14780}" srcOrd="0" destOrd="0" presId="urn:microsoft.com/office/officeart/2018/2/layout/IconVerticalSolidList"/>
    <dgm:cxn modelId="{4033302B-8633-4FC0-9703-10F681BC222A}" srcId="{27090E95-354D-4CAA-9C46-438DDBFD7B8A}" destId="{0EC2FF30-F8DD-4E3A-A5DC-C2FD24FE162E}" srcOrd="3" destOrd="0" parTransId="{399BF8E6-DD68-434B-9961-87F5D74B61E0}" sibTransId="{8D43D6DC-88CC-4E36-8384-BEC89E38B6D2}"/>
    <dgm:cxn modelId="{2BF34646-C1AF-4E3D-B391-ABE43090B9B2}" type="presOf" srcId="{E60616D8-6259-4E95-B487-8FD0B03D613E}" destId="{CFB35035-82BC-42F6-BAF5-83AF87EB7F0B}" srcOrd="0" destOrd="0" presId="urn:microsoft.com/office/officeart/2018/2/layout/IconVerticalSolidList"/>
    <dgm:cxn modelId="{66F63147-4154-4B41-95DE-AB3F35D0AFCA}" type="presOf" srcId="{27090E95-354D-4CAA-9C46-438DDBFD7B8A}" destId="{E845D588-AF18-4F3F-A0AF-F7582A302ACD}" srcOrd="0" destOrd="0" presId="urn:microsoft.com/office/officeart/2018/2/layout/IconVerticalSolidList"/>
    <dgm:cxn modelId="{C4171D4D-1CC2-48B0-8727-6D87DF80A027}" type="presOf" srcId="{EB1BA865-9958-488E-8291-EFC9FBAE339C}" destId="{32F4A628-0728-4EF5-BC9D-E3FD8CAD3E25}" srcOrd="0" destOrd="2" presId="urn:microsoft.com/office/officeart/2018/2/layout/IconVerticalSolidList"/>
    <dgm:cxn modelId="{4DDD264D-1430-4C31-A436-69D46878B11C}" type="presOf" srcId="{C1E12175-2264-4B5A-8E98-C884BB4C1DF0}" destId="{32F4A628-0728-4EF5-BC9D-E3FD8CAD3E25}" srcOrd="0" destOrd="1" presId="urn:microsoft.com/office/officeart/2018/2/layout/IconVerticalSolidList"/>
    <dgm:cxn modelId="{A1E3D55A-8513-4C66-B17B-A2B1C322497D}" type="presOf" srcId="{C1050057-486C-4963-A254-C5B31D99DA0A}" destId="{32F4A628-0728-4EF5-BC9D-E3FD8CAD3E25}" srcOrd="0" destOrd="0" presId="urn:microsoft.com/office/officeart/2018/2/layout/IconVerticalSolidList"/>
    <dgm:cxn modelId="{A9A8A862-FA90-45AE-9B4E-1B8E80353E83}" srcId="{27090E95-354D-4CAA-9C46-438DDBFD7B8A}" destId="{C1E12175-2264-4B5A-8E98-C884BB4C1DF0}" srcOrd="1" destOrd="0" parTransId="{28CD1715-EEAF-4FD9-80F4-6DBB2BAB6366}" sibTransId="{2E3A31E4-B603-4394-A9B4-2E8CCF7E7C14}"/>
    <dgm:cxn modelId="{CC513E64-E01A-4EA9-A274-CD05F6EF3DF1}" srcId="{E60616D8-6259-4E95-B487-8FD0B03D613E}" destId="{27090E95-354D-4CAA-9C46-438DDBFD7B8A}" srcOrd="0" destOrd="0" parTransId="{B0A46C2A-FBC5-46D2-B93B-BFC286CC7317}" sibTransId="{B3F0239E-C403-4CFD-B978-8C8303D1ADE0}"/>
    <dgm:cxn modelId="{038E666C-8C1F-4663-934E-118DB6A04AB8}" srcId="{E60616D8-6259-4E95-B487-8FD0B03D613E}" destId="{96B70F21-7F26-45AE-B4DF-8FB257C4833C}" srcOrd="2" destOrd="0" parTransId="{5F4E6FEB-7787-412A-8E87-008D1C7B28CE}" sibTransId="{C9A6A8EA-9B15-4945-8141-4F77BCA37525}"/>
    <dgm:cxn modelId="{B596C68D-244E-4207-B009-92D039D762A1}" srcId="{27090E95-354D-4CAA-9C46-438DDBFD7B8A}" destId="{EB1BA865-9958-488E-8291-EFC9FBAE339C}" srcOrd="2" destOrd="0" parTransId="{CAE3B8BC-248C-43F5-8363-F85AED4B8B78}" sibTransId="{6AD4144C-00BE-4077-8156-37F053C14C16}"/>
    <dgm:cxn modelId="{6ED4A893-DB0B-4D48-BCC0-4720D5D4CB04}" type="presOf" srcId="{96B70F21-7F26-45AE-B4DF-8FB257C4833C}" destId="{7FF4E553-8905-40B4-87B3-5975A0EBE5E0}" srcOrd="0" destOrd="0" presId="urn:microsoft.com/office/officeart/2018/2/layout/IconVerticalSolidList"/>
    <dgm:cxn modelId="{B843A3A4-6AE3-4B91-B903-16F388D22EA3}" type="presOf" srcId="{0EC2FF30-F8DD-4E3A-A5DC-C2FD24FE162E}" destId="{32F4A628-0728-4EF5-BC9D-E3FD8CAD3E25}" srcOrd="0" destOrd="3" presId="urn:microsoft.com/office/officeart/2018/2/layout/IconVerticalSolidList"/>
    <dgm:cxn modelId="{6CE152C8-7EE8-431F-8FCD-669CCF1DED02}" srcId="{27090E95-354D-4CAA-9C46-438DDBFD7B8A}" destId="{C1050057-486C-4963-A254-C5B31D99DA0A}" srcOrd="0" destOrd="0" parTransId="{92090CF3-0D8C-4225-8210-48D0C6536624}" sibTransId="{335FA680-F82E-4A51-AC29-7A2A1A471A42}"/>
    <dgm:cxn modelId="{35C11C08-3FE8-423A-BF88-FDD33CC61DF8}" type="presParOf" srcId="{CFB35035-82BC-42F6-BAF5-83AF87EB7F0B}" destId="{5079DD3C-4E29-4B6D-8C43-FA65361659B8}" srcOrd="0" destOrd="0" presId="urn:microsoft.com/office/officeart/2018/2/layout/IconVerticalSolidList"/>
    <dgm:cxn modelId="{1B1423AE-D83C-4E23-9A4A-8CA0A873607A}" type="presParOf" srcId="{5079DD3C-4E29-4B6D-8C43-FA65361659B8}" destId="{6A02C7FA-C3AA-43A5-A4A0-59CEB131E883}" srcOrd="0" destOrd="0" presId="urn:microsoft.com/office/officeart/2018/2/layout/IconVerticalSolidList"/>
    <dgm:cxn modelId="{076D8A51-3731-4194-B0DE-5816CE749D53}" type="presParOf" srcId="{5079DD3C-4E29-4B6D-8C43-FA65361659B8}" destId="{B393B3F5-ADD3-4D50-8A1E-C237C65821D2}" srcOrd="1" destOrd="0" presId="urn:microsoft.com/office/officeart/2018/2/layout/IconVerticalSolidList"/>
    <dgm:cxn modelId="{43F5671B-4A3A-49AE-B6D7-7C7B1B1A4ACE}" type="presParOf" srcId="{5079DD3C-4E29-4B6D-8C43-FA65361659B8}" destId="{1C382391-677F-402A-A9A3-DEAF35135186}" srcOrd="2" destOrd="0" presId="urn:microsoft.com/office/officeart/2018/2/layout/IconVerticalSolidList"/>
    <dgm:cxn modelId="{B49EFE7A-A364-46C2-A888-8C680553ED10}" type="presParOf" srcId="{5079DD3C-4E29-4B6D-8C43-FA65361659B8}" destId="{E845D588-AF18-4F3F-A0AF-F7582A302ACD}" srcOrd="3" destOrd="0" presId="urn:microsoft.com/office/officeart/2018/2/layout/IconVerticalSolidList"/>
    <dgm:cxn modelId="{2E37A63E-AC80-45A8-A09E-F82DD7ADC830}" type="presParOf" srcId="{5079DD3C-4E29-4B6D-8C43-FA65361659B8}" destId="{32F4A628-0728-4EF5-BC9D-E3FD8CAD3E25}" srcOrd="4" destOrd="0" presId="urn:microsoft.com/office/officeart/2018/2/layout/IconVerticalSolidList"/>
    <dgm:cxn modelId="{2030F5A4-93F2-46C1-9ED9-D85A2ECBDCD1}" type="presParOf" srcId="{CFB35035-82BC-42F6-BAF5-83AF87EB7F0B}" destId="{F66DFAA1-267C-42EF-B522-5EB0B5AFA140}" srcOrd="1" destOrd="0" presId="urn:microsoft.com/office/officeart/2018/2/layout/IconVerticalSolidList"/>
    <dgm:cxn modelId="{E127D5E4-DE15-493A-AC1A-7D7CE709EE1B}" type="presParOf" srcId="{CFB35035-82BC-42F6-BAF5-83AF87EB7F0B}" destId="{2DF9FC19-7C42-4F0B-99A8-63FAB66ADBEB}" srcOrd="2" destOrd="0" presId="urn:microsoft.com/office/officeart/2018/2/layout/IconVerticalSolidList"/>
    <dgm:cxn modelId="{E3E69ADB-0689-4734-BAB9-F4E19C92A03A}" type="presParOf" srcId="{2DF9FC19-7C42-4F0B-99A8-63FAB66ADBEB}" destId="{86A8ACC9-5FB9-4254-BE5B-9AD5398EC004}" srcOrd="0" destOrd="0" presId="urn:microsoft.com/office/officeart/2018/2/layout/IconVerticalSolidList"/>
    <dgm:cxn modelId="{209EB9B8-92AD-4980-ABA2-A860E16BB393}" type="presParOf" srcId="{2DF9FC19-7C42-4F0B-99A8-63FAB66ADBEB}" destId="{1979FB7A-2660-4577-81AE-B00CEAFA2E96}" srcOrd="1" destOrd="0" presId="urn:microsoft.com/office/officeart/2018/2/layout/IconVerticalSolidList"/>
    <dgm:cxn modelId="{8144C798-7C05-4C6A-9E71-79AD50B82DDC}" type="presParOf" srcId="{2DF9FC19-7C42-4F0B-99A8-63FAB66ADBEB}" destId="{6B2954AA-A101-49C5-954D-8C54237532BC}" srcOrd="2" destOrd="0" presId="urn:microsoft.com/office/officeart/2018/2/layout/IconVerticalSolidList"/>
    <dgm:cxn modelId="{F8DA0629-065D-4C8F-8054-EED9A8327048}" type="presParOf" srcId="{2DF9FC19-7C42-4F0B-99A8-63FAB66ADBEB}" destId="{0C23200E-C3D4-4B0A-AED4-0353F8B14780}" srcOrd="3" destOrd="0" presId="urn:microsoft.com/office/officeart/2018/2/layout/IconVerticalSolidList"/>
    <dgm:cxn modelId="{C1635D7F-2ACA-4EF9-BF1A-F2F5CF247E51}" type="presParOf" srcId="{CFB35035-82BC-42F6-BAF5-83AF87EB7F0B}" destId="{34786FAC-8971-43A4-B971-758D13F3BBFC}" srcOrd="3" destOrd="0" presId="urn:microsoft.com/office/officeart/2018/2/layout/IconVerticalSolidList"/>
    <dgm:cxn modelId="{E2CC3FFF-C414-43EE-A796-B237A768999E}" type="presParOf" srcId="{CFB35035-82BC-42F6-BAF5-83AF87EB7F0B}" destId="{605632AF-B432-4F51-91CE-6066FF0310DA}" srcOrd="4" destOrd="0" presId="urn:microsoft.com/office/officeart/2018/2/layout/IconVerticalSolidList"/>
    <dgm:cxn modelId="{2C058EEE-6D61-47CC-B50A-0E9B87CA73DE}" type="presParOf" srcId="{605632AF-B432-4F51-91CE-6066FF0310DA}" destId="{1FF0128F-BF0E-4AD9-98B1-6A91280CC640}" srcOrd="0" destOrd="0" presId="urn:microsoft.com/office/officeart/2018/2/layout/IconVerticalSolidList"/>
    <dgm:cxn modelId="{AEB248ED-1E56-4476-8CC0-42435F0D2EEB}" type="presParOf" srcId="{605632AF-B432-4F51-91CE-6066FF0310DA}" destId="{4A18E9DB-95E5-463D-8655-9494F78FDF72}" srcOrd="1" destOrd="0" presId="urn:microsoft.com/office/officeart/2018/2/layout/IconVerticalSolidList"/>
    <dgm:cxn modelId="{6B972D02-00BB-45B2-9CC6-BE27DE582685}" type="presParOf" srcId="{605632AF-B432-4F51-91CE-6066FF0310DA}" destId="{A989D4C9-F575-43F5-BD53-818E280A665C}" srcOrd="2" destOrd="0" presId="urn:microsoft.com/office/officeart/2018/2/layout/IconVerticalSolidList"/>
    <dgm:cxn modelId="{9475C7BE-4A18-4CBD-B642-9BAE34D2FFA5}" type="presParOf" srcId="{605632AF-B432-4F51-91CE-6066FF0310DA}" destId="{7FF4E553-8905-40B4-87B3-5975A0EBE5E0}" srcOrd="3"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B5EA386-7C2C-44E6-97F7-E6E5813EEEEE}">
      <dsp:nvSpPr>
        <dsp:cNvPr id="0" name=""/>
        <dsp:cNvSpPr/>
      </dsp:nvSpPr>
      <dsp:spPr>
        <a:xfrm>
          <a:off x="872040" y="679690"/>
          <a:ext cx="923990" cy="92399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0B94CC3-1573-48DA-A07C-4CE59BFB17CD}">
      <dsp:nvSpPr>
        <dsp:cNvPr id="0" name=""/>
        <dsp:cNvSpPr/>
      </dsp:nvSpPr>
      <dsp:spPr>
        <a:xfrm>
          <a:off x="307380" y="1937659"/>
          <a:ext cx="2053312" cy="96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b="1" kern="1200"/>
            <a:t>Develops Critical Thinking:</a:t>
          </a:r>
          <a:r>
            <a:rPr lang="en-US" sz="1100" kern="1200"/>
            <a:t> Engaging in social science research enhances analytical skills, allowing students to approach complex problems with a critical mindset—qualities highly valued by elite colleges.</a:t>
          </a:r>
        </a:p>
      </dsp:txBody>
      <dsp:txXfrm>
        <a:off x="307380" y="1937659"/>
        <a:ext cx="2053312" cy="967500"/>
      </dsp:txXfrm>
    </dsp:sp>
    <dsp:sp modelId="{9CC6F19D-1ABD-4644-A788-39B8C6F19297}">
      <dsp:nvSpPr>
        <dsp:cNvPr id="0" name=""/>
        <dsp:cNvSpPr/>
      </dsp:nvSpPr>
      <dsp:spPr>
        <a:xfrm>
          <a:off x="3284683" y="679690"/>
          <a:ext cx="923990" cy="92399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1A26A7C-C8E4-46C4-BAAA-B74C26FE84EF}">
      <dsp:nvSpPr>
        <dsp:cNvPr id="0" name=""/>
        <dsp:cNvSpPr/>
      </dsp:nvSpPr>
      <dsp:spPr>
        <a:xfrm>
          <a:off x="2720022" y="1937659"/>
          <a:ext cx="2053312" cy="96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b="1" kern="1200"/>
            <a:t>Demonstrates Initiative &amp; Curiosity:</a:t>
          </a:r>
          <a:r>
            <a:rPr lang="en-US" sz="1100" kern="1200"/>
            <a:t> Conducting research shows a student's initiative, intellectual curiosity, and dedication to exploring important societal issues, which stand out in competitive admissions.</a:t>
          </a:r>
        </a:p>
      </dsp:txBody>
      <dsp:txXfrm>
        <a:off x="2720022" y="1937659"/>
        <a:ext cx="2053312" cy="967500"/>
      </dsp:txXfrm>
    </dsp:sp>
    <dsp:sp modelId="{4D759484-C935-4B74-88A2-817F2A171D3F}">
      <dsp:nvSpPr>
        <dsp:cNvPr id="0" name=""/>
        <dsp:cNvSpPr/>
      </dsp:nvSpPr>
      <dsp:spPr>
        <a:xfrm>
          <a:off x="5697325" y="679690"/>
          <a:ext cx="923990" cy="92399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EDCCA79-528F-4E47-B07B-D42D137C9755}">
      <dsp:nvSpPr>
        <dsp:cNvPr id="0" name=""/>
        <dsp:cNvSpPr/>
      </dsp:nvSpPr>
      <dsp:spPr>
        <a:xfrm>
          <a:off x="5132664" y="1937659"/>
          <a:ext cx="2053312" cy="96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b="1" kern="1200"/>
            <a:t>Builds Stronger Applications:</a:t>
          </a:r>
          <a:r>
            <a:rPr lang="en-US" sz="1100" kern="1200"/>
            <a:t> Research experience provides tangible evidence of a student’s ability to conduct independent work, leading to compelling essays and stronger recommendation letters.</a:t>
          </a:r>
        </a:p>
      </dsp:txBody>
      <dsp:txXfrm>
        <a:off x="5132664" y="1937659"/>
        <a:ext cx="2053312" cy="967500"/>
      </dsp:txXfrm>
    </dsp:sp>
    <dsp:sp modelId="{ACF0AD49-ED78-4A95-A780-3A01BE9464EF}">
      <dsp:nvSpPr>
        <dsp:cNvPr id="0" name=""/>
        <dsp:cNvSpPr/>
      </dsp:nvSpPr>
      <dsp:spPr>
        <a:xfrm>
          <a:off x="8109967" y="679690"/>
          <a:ext cx="923990" cy="92399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7D6DDD9-981C-4CDC-8A09-FC3A8DFC84EE}">
      <dsp:nvSpPr>
        <dsp:cNvPr id="0" name=""/>
        <dsp:cNvSpPr/>
      </dsp:nvSpPr>
      <dsp:spPr>
        <a:xfrm>
          <a:off x="7545306" y="1937659"/>
          <a:ext cx="2053312" cy="96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b="1" kern="1200"/>
            <a:t>Contributes to Community &amp; Beyond:</a:t>
          </a:r>
          <a:r>
            <a:rPr lang="en-US" sz="1100" kern="1200"/>
            <a:t> Social science research often addresses real-world problems, showing a commitment to positive change—a trait colleges seek in future leaders.</a:t>
          </a:r>
        </a:p>
      </dsp:txBody>
      <dsp:txXfrm>
        <a:off x="7545306" y="1937659"/>
        <a:ext cx="2053312" cy="9675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02C7FA-C3AA-43A5-A4A0-59CEB131E883}">
      <dsp:nvSpPr>
        <dsp:cNvPr id="0" name=""/>
        <dsp:cNvSpPr/>
      </dsp:nvSpPr>
      <dsp:spPr>
        <a:xfrm>
          <a:off x="0" y="383"/>
          <a:ext cx="9906000" cy="897701"/>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393B3F5-ADD3-4D50-8A1E-C237C65821D2}">
      <dsp:nvSpPr>
        <dsp:cNvPr id="0" name=""/>
        <dsp:cNvSpPr/>
      </dsp:nvSpPr>
      <dsp:spPr>
        <a:xfrm>
          <a:off x="271554" y="202366"/>
          <a:ext cx="493735" cy="49373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845D588-AF18-4F3F-A0AF-F7582A302ACD}">
      <dsp:nvSpPr>
        <dsp:cNvPr id="0" name=""/>
        <dsp:cNvSpPr/>
      </dsp:nvSpPr>
      <dsp:spPr>
        <a:xfrm>
          <a:off x="1036844" y="383"/>
          <a:ext cx="4457700" cy="897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007" tIns="95007" rIns="95007" bIns="95007" numCol="1" spcCol="1270" anchor="ctr" anchorCtr="0">
          <a:noAutofit/>
        </a:bodyPr>
        <a:lstStyle/>
        <a:p>
          <a:pPr marL="0" lvl="0" indent="0" algn="l" defTabSz="1111250">
            <a:lnSpc>
              <a:spcPct val="90000"/>
            </a:lnSpc>
            <a:spcBef>
              <a:spcPct val="0"/>
            </a:spcBef>
            <a:spcAft>
              <a:spcPct val="35000"/>
            </a:spcAft>
            <a:buNone/>
          </a:pPr>
          <a:r>
            <a:rPr lang="en-US" sz="2500" kern="1200"/>
            <a:t>Google the topic area in general</a:t>
          </a:r>
        </a:p>
      </dsp:txBody>
      <dsp:txXfrm>
        <a:off x="1036844" y="383"/>
        <a:ext cx="4457700" cy="897701"/>
      </dsp:txXfrm>
    </dsp:sp>
    <dsp:sp modelId="{32F4A628-0728-4EF5-BC9D-E3FD8CAD3E25}">
      <dsp:nvSpPr>
        <dsp:cNvPr id="0" name=""/>
        <dsp:cNvSpPr/>
      </dsp:nvSpPr>
      <dsp:spPr>
        <a:xfrm>
          <a:off x="5494544" y="383"/>
          <a:ext cx="4411455" cy="897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007" tIns="95007" rIns="95007" bIns="95007" numCol="1" spcCol="1270" anchor="ctr" anchorCtr="0">
          <a:noAutofit/>
        </a:bodyPr>
        <a:lstStyle/>
        <a:p>
          <a:pPr marL="0" lvl="0" indent="0" algn="l" defTabSz="488950">
            <a:lnSpc>
              <a:spcPct val="90000"/>
            </a:lnSpc>
            <a:spcBef>
              <a:spcPct val="0"/>
            </a:spcBef>
            <a:spcAft>
              <a:spcPct val="35000"/>
            </a:spcAft>
            <a:buNone/>
          </a:pPr>
          <a:r>
            <a:rPr lang="en-US" sz="1100" kern="1200"/>
            <a:t>Wikipedia</a:t>
          </a:r>
        </a:p>
        <a:p>
          <a:pPr marL="0" lvl="0" indent="0" algn="l" defTabSz="488950">
            <a:lnSpc>
              <a:spcPct val="90000"/>
            </a:lnSpc>
            <a:spcBef>
              <a:spcPct val="0"/>
            </a:spcBef>
            <a:spcAft>
              <a:spcPct val="35000"/>
            </a:spcAft>
            <a:buNone/>
          </a:pPr>
          <a:r>
            <a:rPr lang="en-US" sz="1100" kern="1200"/>
            <a:t>Google</a:t>
          </a:r>
        </a:p>
        <a:p>
          <a:pPr marL="0" lvl="0" indent="0" algn="l" defTabSz="488950">
            <a:lnSpc>
              <a:spcPct val="90000"/>
            </a:lnSpc>
            <a:spcBef>
              <a:spcPct val="0"/>
            </a:spcBef>
            <a:spcAft>
              <a:spcPct val="35000"/>
            </a:spcAft>
            <a:buNone/>
          </a:pPr>
          <a:r>
            <a:rPr lang="en-US" sz="1100" kern="1200"/>
            <a:t>Stanford Encyclopedia of Philosophy</a:t>
          </a:r>
        </a:p>
        <a:p>
          <a:pPr marL="0" lvl="0" indent="0" algn="l" defTabSz="488950">
            <a:lnSpc>
              <a:spcPct val="90000"/>
            </a:lnSpc>
            <a:spcBef>
              <a:spcPct val="0"/>
            </a:spcBef>
            <a:spcAft>
              <a:spcPct val="35000"/>
            </a:spcAft>
            <a:buNone/>
          </a:pPr>
          <a:r>
            <a:rPr lang="en-US" sz="1100" kern="1200"/>
            <a:t>News Reports</a:t>
          </a:r>
        </a:p>
      </dsp:txBody>
      <dsp:txXfrm>
        <a:off x="5494544" y="383"/>
        <a:ext cx="4411455" cy="897701"/>
      </dsp:txXfrm>
    </dsp:sp>
    <dsp:sp modelId="{86A8ACC9-5FB9-4254-BE5B-9AD5398EC004}">
      <dsp:nvSpPr>
        <dsp:cNvPr id="0" name=""/>
        <dsp:cNvSpPr/>
      </dsp:nvSpPr>
      <dsp:spPr>
        <a:xfrm>
          <a:off x="0" y="1122509"/>
          <a:ext cx="9906000" cy="897701"/>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979FB7A-2660-4577-81AE-B00CEAFA2E96}">
      <dsp:nvSpPr>
        <dsp:cNvPr id="0" name=""/>
        <dsp:cNvSpPr/>
      </dsp:nvSpPr>
      <dsp:spPr>
        <a:xfrm>
          <a:off x="271554" y="1324492"/>
          <a:ext cx="493735" cy="49373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C23200E-C3D4-4B0A-AED4-0353F8B14780}">
      <dsp:nvSpPr>
        <dsp:cNvPr id="0" name=""/>
        <dsp:cNvSpPr/>
      </dsp:nvSpPr>
      <dsp:spPr>
        <a:xfrm>
          <a:off x="1036844" y="1122509"/>
          <a:ext cx="8869155" cy="897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007" tIns="95007" rIns="95007" bIns="95007" numCol="1" spcCol="1270" anchor="ctr" anchorCtr="0">
          <a:noAutofit/>
        </a:bodyPr>
        <a:lstStyle/>
        <a:p>
          <a:pPr marL="0" lvl="0" indent="0" algn="l" defTabSz="1111250">
            <a:lnSpc>
              <a:spcPct val="90000"/>
            </a:lnSpc>
            <a:spcBef>
              <a:spcPct val="0"/>
            </a:spcBef>
            <a:spcAft>
              <a:spcPct val="35000"/>
            </a:spcAft>
            <a:buNone/>
          </a:pPr>
          <a:r>
            <a:rPr lang="en-US" sz="2500" kern="1200"/>
            <a:t>Look for specific topics in google scholar</a:t>
          </a:r>
        </a:p>
      </dsp:txBody>
      <dsp:txXfrm>
        <a:off x="1036844" y="1122509"/>
        <a:ext cx="8869155" cy="897701"/>
      </dsp:txXfrm>
    </dsp:sp>
    <dsp:sp modelId="{1FF0128F-BF0E-4AD9-98B1-6A91280CC640}">
      <dsp:nvSpPr>
        <dsp:cNvPr id="0" name=""/>
        <dsp:cNvSpPr/>
      </dsp:nvSpPr>
      <dsp:spPr>
        <a:xfrm>
          <a:off x="0" y="2244636"/>
          <a:ext cx="9906000" cy="897701"/>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A18E9DB-95E5-463D-8655-9494F78FDF72}">
      <dsp:nvSpPr>
        <dsp:cNvPr id="0" name=""/>
        <dsp:cNvSpPr/>
      </dsp:nvSpPr>
      <dsp:spPr>
        <a:xfrm>
          <a:off x="271554" y="2446619"/>
          <a:ext cx="493735" cy="49373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FF4E553-8905-40B4-87B3-5975A0EBE5E0}">
      <dsp:nvSpPr>
        <dsp:cNvPr id="0" name=""/>
        <dsp:cNvSpPr/>
      </dsp:nvSpPr>
      <dsp:spPr>
        <a:xfrm>
          <a:off x="1036844" y="2244636"/>
          <a:ext cx="8869155" cy="897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007" tIns="95007" rIns="95007" bIns="95007" numCol="1" spcCol="1270" anchor="ctr" anchorCtr="0">
          <a:noAutofit/>
        </a:bodyPr>
        <a:lstStyle/>
        <a:p>
          <a:pPr marL="0" lvl="0" indent="0" algn="l" defTabSz="1111250">
            <a:lnSpc>
              <a:spcPct val="90000"/>
            </a:lnSpc>
            <a:spcBef>
              <a:spcPct val="0"/>
            </a:spcBef>
            <a:spcAft>
              <a:spcPct val="35000"/>
            </a:spcAft>
            <a:buNone/>
          </a:pPr>
          <a:r>
            <a:rPr lang="en-US" sz="2500" kern="1200"/>
            <a:t>Read research papers</a:t>
          </a:r>
        </a:p>
      </dsp:txBody>
      <dsp:txXfrm>
        <a:off x="1036844" y="2244636"/>
        <a:ext cx="8869155" cy="897701"/>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2A99DE-E5CE-924E-93D5-D55C7879A898}" type="datetimeFigureOut">
              <a:rPr lang="en-US" smtClean="0"/>
              <a:t>9/12/24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54B22C-C8D1-C04F-A560-C9C872EFAC4A}" type="slidenum">
              <a:rPr lang="en-US" smtClean="0"/>
              <a:t>‹#›</a:t>
            </a:fld>
            <a:endParaRPr lang="en-US"/>
          </a:p>
        </p:txBody>
      </p:sp>
    </p:spTree>
    <p:extLst>
      <p:ext uri="{BB962C8B-B14F-4D97-AF65-F5344CB8AC3E}">
        <p14:creationId xmlns:p14="http://schemas.microsoft.com/office/powerpoint/2010/main" val="19439668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https://gg.xueshu5.com/</a:t>
            </a:r>
          </a:p>
          <a:p>
            <a:endParaRPr lang="en-US" dirty="0"/>
          </a:p>
          <a:p>
            <a:r>
              <a:rPr lang="en-US" dirty="0"/>
              <a:t>https://</a:t>
            </a:r>
            <a:r>
              <a:rPr lang="en-US" dirty="0" err="1"/>
              <a:t>www.cnki.net</a:t>
            </a:r>
            <a:r>
              <a:rPr lang="en-US" dirty="0"/>
              <a:t>/index/</a:t>
            </a:r>
            <a:r>
              <a:rPr lang="en-US" dirty="0" err="1"/>
              <a:t>cnki</a:t>
            </a:r>
            <a:endParaRPr lang="en-US" dirty="0"/>
          </a:p>
          <a:p>
            <a:endParaRPr lang="en-US" dirty="0"/>
          </a:p>
          <a:p>
            <a:r>
              <a:rPr lang="en-US" dirty="0"/>
              <a:t>https://</a:t>
            </a:r>
            <a:r>
              <a:rPr lang="en-US" dirty="0" err="1"/>
              <a:t>xueshu.baidu.com</a:t>
            </a:r>
            <a:r>
              <a:rPr lang="en-US" dirty="0"/>
              <a:t>/</a:t>
            </a:r>
          </a:p>
          <a:p>
            <a:endParaRPr lang="en-US" dirty="0"/>
          </a:p>
        </p:txBody>
      </p:sp>
      <p:sp>
        <p:nvSpPr>
          <p:cNvPr id="4" name="Slide Number Placeholder 3"/>
          <p:cNvSpPr>
            <a:spLocks noGrp="1"/>
          </p:cNvSpPr>
          <p:nvPr>
            <p:ph type="sldNum" sz="quarter" idx="5"/>
          </p:nvPr>
        </p:nvSpPr>
        <p:spPr/>
        <p:txBody>
          <a:bodyPr/>
          <a:lstStyle/>
          <a:p>
            <a:fld id="{C654B22C-C8D1-C04F-A560-C9C872EFAC4A}" type="slidenum">
              <a:rPr lang="en-US" smtClean="0"/>
              <a:t>4</a:t>
            </a:fld>
            <a:endParaRPr lang="en-US"/>
          </a:p>
        </p:txBody>
      </p:sp>
    </p:spTree>
    <p:extLst>
      <p:ext uri="{BB962C8B-B14F-4D97-AF65-F5344CB8AC3E}">
        <p14:creationId xmlns:p14="http://schemas.microsoft.com/office/powerpoint/2010/main" val="6222678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www.kaggle.com</a:t>
            </a:r>
            <a:r>
              <a:rPr lang="en-US" dirty="0"/>
              <a:t>/</a:t>
            </a:r>
            <a:r>
              <a:rPr lang="en-US" dirty="0" err="1"/>
              <a:t>search?q</a:t>
            </a:r>
            <a:r>
              <a:rPr lang="en-US" dirty="0"/>
              <a:t>=counseling+in%3Adatasets</a:t>
            </a:r>
          </a:p>
          <a:p>
            <a:r>
              <a:rPr lang="en-US" dirty="0"/>
              <a:t>https://</a:t>
            </a:r>
            <a:r>
              <a:rPr lang="en-US" dirty="0" err="1"/>
              <a:t>www.kaggle.com</a:t>
            </a:r>
            <a:r>
              <a:rPr lang="en-US" dirty="0"/>
              <a:t>/datasets/cid007/mental-disorder-classification</a:t>
            </a:r>
          </a:p>
          <a:p>
            <a:r>
              <a:rPr lang="en-US" dirty="0"/>
              <a:t>https://</a:t>
            </a:r>
            <a:r>
              <a:rPr lang="en-US" dirty="0" err="1"/>
              <a:t>paperswithcode.com</a:t>
            </a:r>
            <a:r>
              <a:rPr lang="en-US" dirty="0"/>
              <a:t>/dataset/</a:t>
            </a:r>
            <a:r>
              <a:rPr lang="en-US" dirty="0" err="1"/>
              <a:t>cpsycound</a:t>
            </a:r>
            <a:endParaRPr lang="en-US" dirty="0"/>
          </a:p>
          <a:p>
            <a:r>
              <a:rPr lang="en-US" dirty="0"/>
              <a:t>https://</a:t>
            </a:r>
            <a:r>
              <a:rPr lang="en-US" dirty="0" err="1"/>
              <a:t>huggingface.co</a:t>
            </a:r>
            <a:r>
              <a:rPr lang="en-US" dirty="0"/>
              <a:t>/datasets/</a:t>
            </a:r>
            <a:r>
              <a:rPr lang="en-US" dirty="0" err="1"/>
              <a:t>nbertagnolli</a:t>
            </a:r>
            <a:r>
              <a:rPr lang="en-US" dirty="0"/>
              <a:t>/counsel-chat</a:t>
            </a:r>
          </a:p>
        </p:txBody>
      </p:sp>
      <p:sp>
        <p:nvSpPr>
          <p:cNvPr id="4" name="Slide Number Placeholder 3"/>
          <p:cNvSpPr>
            <a:spLocks noGrp="1"/>
          </p:cNvSpPr>
          <p:nvPr>
            <p:ph type="sldNum" sz="quarter" idx="5"/>
          </p:nvPr>
        </p:nvSpPr>
        <p:spPr/>
        <p:txBody>
          <a:bodyPr/>
          <a:lstStyle/>
          <a:p>
            <a:fld id="{C654B22C-C8D1-C04F-A560-C9C872EFAC4A}" type="slidenum">
              <a:rPr lang="en-US" smtClean="0"/>
              <a:t>5</a:t>
            </a:fld>
            <a:endParaRPr lang="en-US"/>
          </a:p>
        </p:txBody>
      </p:sp>
    </p:spTree>
    <p:extLst>
      <p:ext uri="{BB962C8B-B14F-4D97-AF65-F5344CB8AC3E}">
        <p14:creationId xmlns:p14="http://schemas.microsoft.com/office/powerpoint/2010/main" val="39975116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web.stanford.edu</a:t>
            </a:r>
            <a:r>
              <a:rPr lang="en-US" dirty="0"/>
              <a:t>/class/cs224u/</a:t>
            </a:r>
            <a:r>
              <a:rPr lang="en-US" dirty="0" err="1"/>
              <a:t>projects.html</a:t>
            </a:r>
            <a:endParaRPr lang="en-US" dirty="0"/>
          </a:p>
        </p:txBody>
      </p:sp>
      <p:sp>
        <p:nvSpPr>
          <p:cNvPr id="4" name="Slide Number Placeholder 3"/>
          <p:cNvSpPr>
            <a:spLocks noGrp="1"/>
          </p:cNvSpPr>
          <p:nvPr>
            <p:ph type="sldNum" sz="quarter" idx="5"/>
          </p:nvPr>
        </p:nvSpPr>
        <p:spPr/>
        <p:txBody>
          <a:bodyPr/>
          <a:lstStyle/>
          <a:p>
            <a:fld id="{C654B22C-C8D1-C04F-A560-C9C872EFAC4A}" type="slidenum">
              <a:rPr lang="en-US" smtClean="0"/>
              <a:t>6</a:t>
            </a:fld>
            <a:endParaRPr lang="en-US"/>
          </a:p>
        </p:txBody>
      </p:sp>
    </p:spTree>
    <p:extLst>
      <p:ext uri="{BB962C8B-B14F-4D97-AF65-F5344CB8AC3E}">
        <p14:creationId xmlns:p14="http://schemas.microsoft.com/office/powerpoint/2010/main" val="30770904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54B22C-C8D1-C04F-A560-C9C872EFAC4A}" type="slidenum">
              <a:rPr lang="en-US" smtClean="0"/>
              <a:t>8</a:t>
            </a:fld>
            <a:endParaRPr lang="en-US"/>
          </a:p>
        </p:txBody>
      </p:sp>
    </p:spTree>
    <p:extLst>
      <p:ext uri="{BB962C8B-B14F-4D97-AF65-F5344CB8AC3E}">
        <p14:creationId xmlns:p14="http://schemas.microsoft.com/office/powerpoint/2010/main" val="392409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54B22C-C8D1-C04F-A560-C9C872EFAC4A}" type="slidenum">
              <a:rPr lang="en-US" smtClean="0"/>
              <a:t>9</a:t>
            </a:fld>
            <a:endParaRPr lang="en-US"/>
          </a:p>
        </p:txBody>
      </p:sp>
    </p:spTree>
    <p:extLst>
      <p:ext uri="{BB962C8B-B14F-4D97-AF65-F5344CB8AC3E}">
        <p14:creationId xmlns:p14="http://schemas.microsoft.com/office/powerpoint/2010/main" val="22084330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54B22C-C8D1-C04F-A560-C9C872EFAC4A}" type="slidenum">
              <a:rPr lang="en-US" smtClean="0"/>
              <a:t>10</a:t>
            </a:fld>
            <a:endParaRPr lang="en-US"/>
          </a:p>
        </p:txBody>
      </p:sp>
    </p:spTree>
    <p:extLst>
      <p:ext uri="{BB962C8B-B14F-4D97-AF65-F5344CB8AC3E}">
        <p14:creationId xmlns:p14="http://schemas.microsoft.com/office/powerpoint/2010/main" val="40322190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54B22C-C8D1-C04F-A560-C9C872EFAC4A}" type="slidenum">
              <a:rPr lang="en-US" smtClean="0"/>
              <a:t>12</a:t>
            </a:fld>
            <a:endParaRPr lang="en-US"/>
          </a:p>
        </p:txBody>
      </p:sp>
    </p:spTree>
    <p:extLst>
      <p:ext uri="{BB962C8B-B14F-4D97-AF65-F5344CB8AC3E}">
        <p14:creationId xmlns:p14="http://schemas.microsoft.com/office/powerpoint/2010/main" val="42138625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E7736193-EDE3-4BB5-AE5F-E6E5472AB8BE}" type="datetimeFigureOut">
              <a:rPr lang="en-US" smtClean="0"/>
              <a:t>9/12/24</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1CC2C9B9-B4B7-45CC-A7EB-16F8BADE9045}" type="slidenum">
              <a:rPr lang="en-US" smtClean="0"/>
              <a:t>‹#›</a:t>
            </a:fld>
            <a:endParaRPr lang="en-US"/>
          </a:p>
        </p:txBody>
      </p:sp>
    </p:spTree>
    <p:extLst>
      <p:ext uri="{BB962C8B-B14F-4D97-AF65-F5344CB8AC3E}">
        <p14:creationId xmlns:p14="http://schemas.microsoft.com/office/powerpoint/2010/main" val="39287243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7736193-EDE3-4BB5-AE5F-E6E5472AB8BE}" type="datetimeFigureOut">
              <a:rPr lang="en-US" smtClean="0"/>
              <a:t>9/12/24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C2C9B9-B4B7-45CC-A7EB-16F8BADE9045}" type="slidenum">
              <a:rPr lang="en-US" smtClean="0"/>
              <a:t>‹#›</a:t>
            </a:fld>
            <a:endParaRPr lang="en-US"/>
          </a:p>
        </p:txBody>
      </p:sp>
    </p:spTree>
    <p:extLst>
      <p:ext uri="{BB962C8B-B14F-4D97-AF65-F5344CB8AC3E}">
        <p14:creationId xmlns:p14="http://schemas.microsoft.com/office/powerpoint/2010/main" val="14404836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9/12/24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072911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7736193-EDE3-4BB5-AE5F-E6E5472AB8BE}" type="datetimeFigureOut">
              <a:rPr lang="en-US" smtClean="0"/>
              <a:t>9/12/24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C2C9B9-B4B7-45CC-A7EB-16F8BADE9045}"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1251166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7736193-EDE3-4BB5-AE5F-E6E5472AB8BE}" type="datetimeFigureOut">
              <a:rPr lang="en-US" smtClean="0"/>
              <a:t>9/12/24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C2C9B9-B4B7-45CC-A7EB-16F8BADE9045}" type="slidenum">
              <a:rPr lang="en-US" smtClean="0"/>
              <a:t>‹#›</a:t>
            </a:fld>
            <a:endParaRPr lang="en-US"/>
          </a:p>
        </p:txBody>
      </p:sp>
    </p:spTree>
    <p:extLst>
      <p:ext uri="{BB962C8B-B14F-4D97-AF65-F5344CB8AC3E}">
        <p14:creationId xmlns:p14="http://schemas.microsoft.com/office/powerpoint/2010/main" val="29212270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7736193-EDE3-4BB5-AE5F-E6E5472AB8BE}" type="datetimeFigureOut">
              <a:rPr lang="en-US" smtClean="0"/>
              <a:t>9/12/24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CC2C9B9-B4B7-45CC-A7EB-16F8BADE9045}" type="slidenum">
              <a:rPr lang="en-US" smtClean="0"/>
              <a:t>‹#›</a:t>
            </a:fld>
            <a:endParaRPr lang="en-US"/>
          </a:p>
        </p:txBody>
      </p:sp>
    </p:spTree>
    <p:extLst>
      <p:ext uri="{BB962C8B-B14F-4D97-AF65-F5344CB8AC3E}">
        <p14:creationId xmlns:p14="http://schemas.microsoft.com/office/powerpoint/2010/main" val="2308249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7736193-EDE3-4BB5-AE5F-E6E5472AB8BE}" type="datetimeFigureOut">
              <a:rPr lang="en-US" smtClean="0"/>
              <a:t>9/12/24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CC2C9B9-B4B7-45CC-A7EB-16F8BADE9045}" type="slidenum">
              <a:rPr lang="en-US" smtClean="0"/>
              <a:t>‹#›</a:t>
            </a:fld>
            <a:endParaRPr lang="en-US"/>
          </a:p>
        </p:txBody>
      </p:sp>
    </p:spTree>
    <p:extLst>
      <p:ext uri="{BB962C8B-B14F-4D97-AF65-F5344CB8AC3E}">
        <p14:creationId xmlns:p14="http://schemas.microsoft.com/office/powerpoint/2010/main" val="8509605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736193-EDE3-4BB5-AE5F-E6E5472AB8BE}" type="datetimeFigureOut">
              <a:rPr lang="en-US" smtClean="0"/>
              <a:t>9/12/24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C2C9B9-B4B7-45CC-A7EB-16F8BADE9045}" type="slidenum">
              <a:rPr lang="en-US" smtClean="0"/>
              <a:t>‹#›</a:t>
            </a:fld>
            <a:endParaRPr lang="en-US"/>
          </a:p>
        </p:txBody>
      </p:sp>
    </p:spTree>
    <p:extLst>
      <p:ext uri="{BB962C8B-B14F-4D97-AF65-F5344CB8AC3E}">
        <p14:creationId xmlns:p14="http://schemas.microsoft.com/office/powerpoint/2010/main" val="7538117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736193-EDE3-4BB5-AE5F-E6E5472AB8BE}" type="datetimeFigureOut">
              <a:rPr lang="en-US" smtClean="0"/>
              <a:t>9/12/24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C2C9B9-B4B7-45CC-A7EB-16F8BADE9045}" type="slidenum">
              <a:rPr lang="en-US" smtClean="0"/>
              <a:t>‹#›</a:t>
            </a:fld>
            <a:endParaRPr lang="en-US"/>
          </a:p>
        </p:txBody>
      </p:sp>
    </p:spTree>
    <p:extLst>
      <p:ext uri="{BB962C8B-B14F-4D97-AF65-F5344CB8AC3E}">
        <p14:creationId xmlns:p14="http://schemas.microsoft.com/office/powerpoint/2010/main" val="2661162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736193-EDE3-4BB5-AE5F-E6E5472AB8BE}" type="datetimeFigureOut">
              <a:rPr lang="en-US" smtClean="0"/>
              <a:t>9/12/24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C2C9B9-B4B7-45CC-A7EB-16F8BADE9045}" type="slidenum">
              <a:rPr lang="en-US" smtClean="0"/>
              <a:t>‹#›</a:t>
            </a:fld>
            <a:endParaRPr lang="en-US"/>
          </a:p>
        </p:txBody>
      </p:sp>
    </p:spTree>
    <p:extLst>
      <p:ext uri="{BB962C8B-B14F-4D97-AF65-F5344CB8AC3E}">
        <p14:creationId xmlns:p14="http://schemas.microsoft.com/office/powerpoint/2010/main" val="8487722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736193-EDE3-4BB5-AE5F-E6E5472AB8BE}" type="datetimeFigureOut">
              <a:rPr lang="en-US" smtClean="0"/>
              <a:t>9/12/24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C2C9B9-B4B7-45CC-A7EB-16F8BADE9045}" type="slidenum">
              <a:rPr lang="en-US" smtClean="0"/>
              <a:t>‹#›</a:t>
            </a:fld>
            <a:endParaRPr lang="en-US"/>
          </a:p>
        </p:txBody>
      </p:sp>
    </p:spTree>
    <p:extLst>
      <p:ext uri="{BB962C8B-B14F-4D97-AF65-F5344CB8AC3E}">
        <p14:creationId xmlns:p14="http://schemas.microsoft.com/office/powerpoint/2010/main" val="33260470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7736193-EDE3-4BB5-AE5F-E6E5472AB8BE}" type="datetimeFigureOut">
              <a:rPr lang="en-US" smtClean="0"/>
              <a:t>9/12/24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C2C9B9-B4B7-45CC-A7EB-16F8BADE9045}" type="slidenum">
              <a:rPr lang="en-US" smtClean="0"/>
              <a:t>‹#›</a:t>
            </a:fld>
            <a:endParaRPr lang="en-US"/>
          </a:p>
        </p:txBody>
      </p:sp>
    </p:spTree>
    <p:extLst>
      <p:ext uri="{BB962C8B-B14F-4D97-AF65-F5344CB8AC3E}">
        <p14:creationId xmlns:p14="http://schemas.microsoft.com/office/powerpoint/2010/main" val="41278604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7736193-EDE3-4BB5-AE5F-E6E5472AB8BE}" type="datetimeFigureOut">
              <a:rPr lang="en-US" smtClean="0"/>
              <a:t>9/12/24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CC2C9B9-B4B7-45CC-A7EB-16F8BADE9045}" type="slidenum">
              <a:rPr lang="en-US" smtClean="0"/>
              <a:t>‹#›</a:t>
            </a:fld>
            <a:endParaRPr lang="en-US"/>
          </a:p>
        </p:txBody>
      </p:sp>
    </p:spTree>
    <p:extLst>
      <p:ext uri="{BB962C8B-B14F-4D97-AF65-F5344CB8AC3E}">
        <p14:creationId xmlns:p14="http://schemas.microsoft.com/office/powerpoint/2010/main" val="16499186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7736193-EDE3-4BB5-AE5F-E6E5472AB8BE}" type="datetimeFigureOut">
              <a:rPr lang="en-US" smtClean="0"/>
              <a:t>9/12/24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CC2C9B9-B4B7-45CC-A7EB-16F8BADE9045}" type="slidenum">
              <a:rPr lang="en-US" smtClean="0"/>
              <a:t>‹#›</a:t>
            </a:fld>
            <a:endParaRPr lang="en-US"/>
          </a:p>
        </p:txBody>
      </p:sp>
    </p:spTree>
    <p:extLst>
      <p:ext uri="{BB962C8B-B14F-4D97-AF65-F5344CB8AC3E}">
        <p14:creationId xmlns:p14="http://schemas.microsoft.com/office/powerpoint/2010/main" val="11207308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736193-EDE3-4BB5-AE5F-E6E5472AB8BE}" type="datetimeFigureOut">
              <a:rPr lang="en-US" smtClean="0"/>
              <a:t>9/12/24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CC2C9B9-B4B7-45CC-A7EB-16F8BADE9045}" type="slidenum">
              <a:rPr lang="en-US" smtClean="0"/>
              <a:t>‹#›</a:t>
            </a:fld>
            <a:endParaRPr lang="en-US"/>
          </a:p>
        </p:txBody>
      </p:sp>
    </p:spTree>
    <p:extLst>
      <p:ext uri="{BB962C8B-B14F-4D97-AF65-F5344CB8AC3E}">
        <p14:creationId xmlns:p14="http://schemas.microsoft.com/office/powerpoint/2010/main" val="35315838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7736193-EDE3-4BB5-AE5F-E6E5472AB8BE}" type="datetimeFigureOut">
              <a:rPr lang="en-US" smtClean="0"/>
              <a:t>9/12/24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C2C9B9-B4B7-45CC-A7EB-16F8BADE9045}" type="slidenum">
              <a:rPr lang="en-US" smtClean="0"/>
              <a:t>‹#›</a:t>
            </a:fld>
            <a:endParaRPr lang="en-US"/>
          </a:p>
        </p:txBody>
      </p:sp>
    </p:spTree>
    <p:extLst>
      <p:ext uri="{BB962C8B-B14F-4D97-AF65-F5344CB8AC3E}">
        <p14:creationId xmlns:p14="http://schemas.microsoft.com/office/powerpoint/2010/main" val="27523072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7736193-EDE3-4BB5-AE5F-E6E5472AB8BE}" type="datetimeFigureOut">
              <a:rPr lang="en-US" smtClean="0"/>
              <a:t>9/12/24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C2C9B9-B4B7-45CC-A7EB-16F8BADE9045}" type="slidenum">
              <a:rPr lang="en-US" smtClean="0"/>
              <a:t>‹#›</a:t>
            </a:fld>
            <a:endParaRPr lang="en-US"/>
          </a:p>
        </p:txBody>
      </p:sp>
    </p:spTree>
    <p:extLst>
      <p:ext uri="{BB962C8B-B14F-4D97-AF65-F5344CB8AC3E}">
        <p14:creationId xmlns:p14="http://schemas.microsoft.com/office/powerpoint/2010/main" val="11271439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7736193-EDE3-4BB5-AE5F-E6E5472AB8BE}" type="datetimeFigureOut">
              <a:rPr lang="en-US" smtClean="0"/>
              <a:t>9/12/24</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1CC2C9B9-B4B7-45CC-A7EB-16F8BADE9045}" type="slidenum">
              <a:rPr lang="en-US" smtClean="0"/>
              <a:t>‹#›</a:t>
            </a:fld>
            <a:endParaRPr lang="en-US"/>
          </a:p>
        </p:txBody>
      </p:sp>
    </p:spTree>
    <p:extLst>
      <p:ext uri="{BB962C8B-B14F-4D97-AF65-F5344CB8AC3E}">
        <p14:creationId xmlns:p14="http://schemas.microsoft.com/office/powerpoint/2010/main" val="254451560"/>
      </p:ext>
    </p:extLst>
  </p:cSld>
  <p:clrMap bg1="dk1" tx1="lt1" bg2="dk2" tx2="lt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 id="2147483687" r:id="rId14"/>
    <p:sldLayoutId id="2147483688" r:id="rId15"/>
    <p:sldLayoutId id="2147483689" r:id="rId16"/>
    <p:sldLayoutId id="2147483690"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hyperlink" Target="https://www.overleaf.com/project"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hyperlink" Target="https://paperswithcode.com/" TargetMode="External"/><Relationship Id="rId5" Type="http://schemas.openxmlformats.org/officeDocument/2006/relationships/hyperlink" Target="https://huggingface.co/datasets" TargetMode="External"/><Relationship Id="rId4" Type="http://schemas.openxmlformats.org/officeDocument/2006/relationships/hyperlink" Target="https://www.kaggle.com/datasets"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intro-stat-learning/ISLP_labs/blob/stable/Ch02-statlearn-lab.ipynb"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1.jpeg"/><Relationship Id="rId7" Type="http://schemas.openxmlformats.org/officeDocument/2006/relationships/diagramColors" Target="../diagrams/colors2.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5.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hyperlink" Target="https://arxiv.org/pdf/2211.06398"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hyperlink" Target="https://arxiv.org/pdf/1804.09635"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AD579530-1077-46B3-BD5C-81BB270A1D5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10" name="Rectangle 9">
              <a:extLst>
                <a:ext uri="{FF2B5EF4-FFF2-40B4-BE49-F238E27FC236}">
                  <a16:creationId xmlns:a16="http://schemas.microsoft.com/office/drawing/2014/main" id="{ACBB106A-B366-4349-B59F-E8FBDADD82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2">
              <a:extLst>
                <a:ext uri="{FF2B5EF4-FFF2-40B4-BE49-F238E27FC236}">
                  <a16:creationId xmlns:a16="http://schemas.microsoft.com/office/drawing/2014/main" id="{113FC03B-24E4-4A3F-9626-CC7F6356BC9E}"/>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p14="http://schemas.microsoft.com/office/powerpoint/2010/main" xmlns:a14="http://schemas.microsoft.com/office/drawing/2010/main" xmlns:a16="http://schemas.microsoft.com/office/drawing/2014/main" xmlns="">
                  <a:solidFill>
                    <a:srgbClr val="FFFFFF"/>
                  </a:solidFill>
                </a14:hiddenFill>
              </a:ext>
            </a:extLst>
          </p:spPr>
        </p:pic>
      </p:grpSp>
      <p:pic>
        <p:nvPicPr>
          <p:cNvPr id="4" name="Picture 3" descr="Wavy paint art pattern">
            <a:extLst>
              <a:ext uri="{FF2B5EF4-FFF2-40B4-BE49-F238E27FC236}">
                <a16:creationId xmlns:a16="http://schemas.microsoft.com/office/drawing/2014/main" id="{E1EE229F-B0A9-6D22-6900-0A84E372DF13}"/>
              </a:ext>
            </a:extLst>
          </p:cNvPr>
          <p:cNvPicPr>
            <a:picLocks noChangeAspect="1"/>
          </p:cNvPicPr>
          <p:nvPr/>
        </p:nvPicPr>
        <p:blipFill rotWithShape="1">
          <a:blip r:embed="rId4">
            <a:alphaModFix amt="30000"/>
          </a:blip>
          <a:srcRect t="1958" b="17661"/>
          <a:stretch/>
        </p:blipFill>
        <p:spPr>
          <a:xfrm>
            <a:off x="-2" y="10"/>
            <a:ext cx="12188389" cy="6857990"/>
          </a:xfrm>
          <a:prstGeom prst="rect">
            <a:avLst/>
          </a:prstGeom>
        </p:spPr>
      </p:pic>
      <p:grpSp>
        <p:nvGrpSpPr>
          <p:cNvPr id="8" name="Group 7">
            <a:extLst>
              <a:ext uri="{FF2B5EF4-FFF2-40B4-BE49-F238E27FC236}">
                <a16:creationId xmlns:a16="http://schemas.microsoft.com/office/drawing/2014/main" id="{83F79A5F-63B5-4802-B39B-BF0F89DDDA1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5895" y="2235200"/>
            <a:ext cx="10982062" cy="2396067"/>
            <a:chOff x="605895" y="2235200"/>
            <a:chExt cx="10982062" cy="2396067"/>
          </a:xfrm>
        </p:grpSpPr>
        <p:sp>
          <p:nvSpPr>
            <p:cNvPr id="14" name="Round Diagonal Corner Rectangle 7">
              <a:extLst>
                <a:ext uri="{FF2B5EF4-FFF2-40B4-BE49-F238E27FC236}">
                  <a16:creationId xmlns:a16="http://schemas.microsoft.com/office/drawing/2014/main" id="{00D14BF7-A799-4EDA-8C19-CED0B8EC52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82333" y="2235200"/>
              <a:ext cx="7027334" cy="2396067"/>
            </a:xfrm>
            <a:prstGeom prst="round2DiagRect">
              <a:avLst>
                <a:gd name="adj1" fmla="val 9246"/>
                <a:gd name="adj2" fmla="val 0"/>
              </a:avLst>
            </a:prstGeom>
            <a:solidFill>
              <a:schemeClr val="bg1">
                <a:alpha val="80000"/>
              </a:schemeClr>
            </a:solidFill>
            <a:ln w="19050" cap="sq">
              <a:solidFill>
                <a:schemeClr val="tx2">
                  <a:alpha val="60000"/>
                </a:scheme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AF292344-73C8-4E53-85C0-8CDB23EB53B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05895" y="2900097"/>
              <a:ext cx="10982062" cy="1211524"/>
              <a:chOff x="605895" y="2900097"/>
              <a:chExt cx="10982062" cy="1211524"/>
            </a:xfrm>
          </p:grpSpPr>
          <p:sp>
            <p:nvSpPr>
              <p:cNvPr id="16" name="Freeform 32">
                <a:extLst>
                  <a:ext uri="{FF2B5EF4-FFF2-40B4-BE49-F238E27FC236}">
                    <a16:creationId xmlns:a16="http://schemas.microsoft.com/office/drawing/2014/main" id="{4781E776-A0A7-4FB6-958B-8389BBA569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9653587" y="33797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17" name="Freeform 33">
                <a:extLst>
                  <a:ext uri="{FF2B5EF4-FFF2-40B4-BE49-F238E27FC236}">
                    <a16:creationId xmlns:a16="http://schemas.microsoft.com/office/drawing/2014/main" id="{0F004D56-F177-45BC-8965-B72DB88A08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0078244" y="33107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18" name="Freeform 34">
                <a:extLst>
                  <a:ext uri="{FF2B5EF4-FFF2-40B4-BE49-F238E27FC236}">
                    <a16:creationId xmlns:a16="http://schemas.microsoft.com/office/drawing/2014/main" id="{5F2F1F83-817B-4678-B0AE-8FFDC49FC82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1146631" y="35742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19" name="Freeform 37">
                <a:extLst>
                  <a:ext uri="{FF2B5EF4-FFF2-40B4-BE49-F238E27FC236}">
                    <a16:creationId xmlns:a16="http://schemas.microsoft.com/office/drawing/2014/main" id="{F908EB47-32F4-4E82-BF56-FD25BB0747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10230644" y="30345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20" name="Freeform 35">
                <a:extLst>
                  <a:ext uri="{FF2B5EF4-FFF2-40B4-BE49-F238E27FC236}">
                    <a16:creationId xmlns:a16="http://schemas.microsoft.com/office/drawing/2014/main" id="{0966000D-B975-4E8A-9BF2-EACF216405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034587" y="25627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21" name="Freeform 36">
                <a:extLst>
                  <a:ext uri="{FF2B5EF4-FFF2-40B4-BE49-F238E27FC236}">
                    <a16:creationId xmlns:a16="http://schemas.microsoft.com/office/drawing/2014/main" id="{A9554499-6796-4AEE-B012-34A5B9A585A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0747375" y="32326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22" name="Freeform 38">
                <a:extLst>
                  <a:ext uri="{FF2B5EF4-FFF2-40B4-BE49-F238E27FC236}">
                    <a16:creationId xmlns:a16="http://schemas.microsoft.com/office/drawing/2014/main" id="{9DD40864-34BD-491F-B591-180E7B32C12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1399044" y="30953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23" name="Freeform 39">
                <a:extLst>
                  <a:ext uri="{FF2B5EF4-FFF2-40B4-BE49-F238E27FC236}">
                    <a16:creationId xmlns:a16="http://schemas.microsoft.com/office/drawing/2014/main" id="{2623F54C-4373-4D30-90DB-3129BDDF54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353675" y="21531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24" name="Freeform 40">
                <a:extLst>
                  <a:ext uri="{FF2B5EF4-FFF2-40B4-BE49-F238E27FC236}">
                    <a16:creationId xmlns:a16="http://schemas.microsoft.com/office/drawing/2014/main" id="{1FF42884-D4B2-462F-9FA7-4FA8925322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9848850" y="33088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25" name="Rectangle 41">
                <a:extLst>
                  <a:ext uri="{FF2B5EF4-FFF2-40B4-BE49-F238E27FC236}">
                    <a16:creationId xmlns:a16="http://schemas.microsoft.com/office/drawing/2014/main" id="{27F4D4BA-37F5-4D54-BDFF-733F621D5DB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5400000">
                <a:off x="9721056" y="32842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26" name="Freeform 32">
                <a:extLst>
                  <a:ext uri="{FF2B5EF4-FFF2-40B4-BE49-F238E27FC236}">
                    <a16:creationId xmlns:a16="http://schemas.microsoft.com/office/drawing/2014/main" id="{29E4A0E5-0441-4563-A947-12A5781105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2122751" y="35321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27" name="Freeform 33">
                <a:extLst>
                  <a:ext uri="{FF2B5EF4-FFF2-40B4-BE49-F238E27FC236}">
                    <a16:creationId xmlns:a16="http://schemas.microsoft.com/office/drawing/2014/main" id="{4A8D89B4-AD1B-410A-870B-1042E075A04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1958445" y="34631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28" name="Freeform 34">
                <a:extLst>
                  <a:ext uri="{FF2B5EF4-FFF2-40B4-BE49-F238E27FC236}">
                    <a16:creationId xmlns:a16="http://schemas.microsoft.com/office/drawing/2014/main" id="{DFC54570-9F45-44E6-AC94-4B3192D44B2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858308" y="37266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29" name="Freeform 37">
                <a:extLst>
                  <a:ext uri="{FF2B5EF4-FFF2-40B4-BE49-F238E27FC236}">
                    <a16:creationId xmlns:a16="http://schemas.microsoft.com/office/drawing/2014/main" id="{A976F76C-4BBB-4CD4-9270-5E4E8802BF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1658407" y="31869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30" name="Freeform 35">
                <a:extLst>
                  <a:ext uri="{FF2B5EF4-FFF2-40B4-BE49-F238E27FC236}">
                    <a16:creationId xmlns:a16="http://schemas.microsoft.com/office/drawing/2014/main" id="{06081E5F-35E2-4E9E-A0DA-9E2F769C4C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860814" y="27151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31" name="Freeform 36">
                <a:extLst>
                  <a:ext uri="{FF2B5EF4-FFF2-40B4-BE49-F238E27FC236}">
                    <a16:creationId xmlns:a16="http://schemas.microsoft.com/office/drawing/2014/main" id="{7B7B4F78-1391-433D-AAE5-0FA8B8EE181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1289314" y="33850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32" name="Freeform 38">
                <a:extLst>
                  <a:ext uri="{FF2B5EF4-FFF2-40B4-BE49-F238E27FC236}">
                    <a16:creationId xmlns:a16="http://schemas.microsoft.com/office/drawing/2014/main" id="{EF63F42B-29ED-4285-99D1-5FA657DA92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605895" y="32477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33" name="Freeform 39">
                <a:extLst>
                  <a:ext uri="{FF2B5EF4-FFF2-40B4-BE49-F238E27FC236}">
                    <a16:creationId xmlns:a16="http://schemas.microsoft.com/office/drawing/2014/main" id="{EB7A6053-A7CF-4785-B396-6F70D6EBE9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532202" y="23055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34" name="Freeform 40">
                <a:extLst>
                  <a:ext uri="{FF2B5EF4-FFF2-40B4-BE49-F238E27FC236}">
                    <a16:creationId xmlns:a16="http://schemas.microsoft.com/office/drawing/2014/main" id="{E6337518-A10D-47A5-BD86-6D1F3FAF3C9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2154501" y="34612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35" name="Rectangle 41">
                <a:extLst>
                  <a:ext uri="{FF2B5EF4-FFF2-40B4-BE49-F238E27FC236}">
                    <a16:creationId xmlns:a16="http://schemas.microsoft.com/office/drawing/2014/main" id="{7591C37F-6498-4992-992D-D413A84752D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16200000" flipH="1">
                <a:off x="2448983" y="34366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grpSp>
      </p:grpSp>
      <p:sp>
        <p:nvSpPr>
          <p:cNvPr id="2" name="Title 1">
            <a:extLst>
              <a:ext uri="{FF2B5EF4-FFF2-40B4-BE49-F238E27FC236}">
                <a16:creationId xmlns:a16="http://schemas.microsoft.com/office/drawing/2014/main" id="{CECB1A69-C8B1-0F63-D6B0-9580017AC390}"/>
              </a:ext>
            </a:extLst>
          </p:cNvPr>
          <p:cNvSpPr>
            <a:spLocks noGrp="1"/>
          </p:cNvSpPr>
          <p:nvPr>
            <p:ph type="ctrTitle"/>
          </p:nvPr>
        </p:nvSpPr>
        <p:spPr>
          <a:xfrm>
            <a:off x="2667000" y="2328334"/>
            <a:ext cx="6858000" cy="1367896"/>
          </a:xfrm>
        </p:spPr>
        <p:txBody>
          <a:bodyPr>
            <a:normAutofit/>
          </a:bodyPr>
          <a:lstStyle/>
          <a:p>
            <a:pPr algn="ctr"/>
            <a:r>
              <a:rPr lang="en-US"/>
              <a:t>Research Lecture</a:t>
            </a:r>
          </a:p>
        </p:txBody>
      </p:sp>
      <p:sp>
        <p:nvSpPr>
          <p:cNvPr id="3" name="Subtitle 2">
            <a:extLst>
              <a:ext uri="{FF2B5EF4-FFF2-40B4-BE49-F238E27FC236}">
                <a16:creationId xmlns:a16="http://schemas.microsoft.com/office/drawing/2014/main" id="{DF5F7A1D-528E-01CC-ED57-E3C2DBBE7C66}"/>
              </a:ext>
            </a:extLst>
          </p:cNvPr>
          <p:cNvSpPr>
            <a:spLocks noGrp="1"/>
          </p:cNvSpPr>
          <p:nvPr>
            <p:ph type="subTitle" idx="1"/>
          </p:nvPr>
        </p:nvSpPr>
        <p:spPr>
          <a:xfrm>
            <a:off x="2667001" y="3602038"/>
            <a:ext cx="6857999" cy="953029"/>
          </a:xfrm>
        </p:spPr>
        <p:txBody>
          <a:bodyPr>
            <a:normAutofit/>
          </a:bodyPr>
          <a:lstStyle/>
          <a:p>
            <a:pPr algn="ctr"/>
            <a:r>
              <a:rPr lang="en-US"/>
              <a:t>Raymond Zhang</a:t>
            </a:r>
          </a:p>
          <a:p>
            <a:pPr algn="ctr"/>
            <a:r>
              <a:rPr lang="en-US"/>
              <a:t>Eloquent Algorithms</a:t>
            </a:r>
          </a:p>
        </p:txBody>
      </p:sp>
    </p:spTree>
    <p:extLst>
      <p:ext uri="{BB962C8B-B14F-4D97-AF65-F5344CB8AC3E}">
        <p14:creationId xmlns:p14="http://schemas.microsoft.com/office/powerpoint/2010/main" val="29735819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38795-6370-08EC-A330-ABBB0FCD98FC}"/>
              </a:ext>
            </a:extLst>
          </p:cNvPr>
          <p:cNvSpPr>
            <a:spLocks noGrp="1"/>
          </p:cNvSpPr>
          <p:nvPr>
            <p:ph type="title"/>
          </p:nvPr>
        </p:nvSpPr>
        <p:spPr/>
        <p:txBody>
          <a:bodyPr/>
          <a:lstStyle/>
          <a:p>
            <a:r>
              <a:rPr lang="en-US" dirty="0">
                <a:solidFill>
                  <a:schemeClr val="bg1"/>
                </a:solidFill>
              </a:rPr>
              <a:t>Homework 1</a:t>
            </a:r>
          </a:p>
        </p:txBody>
      </p:sp>
      <p:sp>
        <p:nvSpPr>
          <p:cNvPr id="3" name="Content Placeholder 2">
            <a:extLst>
              <a:ext uri="{FF2B5EF4-FFF2-40B4-BE49-F238E27FC236}">
                <a16:creationId xmlns:a16="http://schemas.microsoft.com/office/drawing/2014/main" id="{986CA1C3-CC5E-E148-3300-094320AC47B6}"/>
              </a:ext>
            </a:extLst>
          </p:cNvPr>
          <p:cNvSpPr>
            <a:spLocks noGrp="1"/>
          </p:cNvSpPr>
          <p:nvPr>
            <p:ph idx="1"/>
          </p:nvPr>
        </p:nvSpPr>
        <p:spPr/>
        <p:txBody>
          <a:bodyPr>
            <a:normAutofit fontScale="62500" lnSpcReduction="20000"/>
          </a:bodyPr>
          <a:lstStyle/>
          <a:p>
            <a:r>
              <a:rPr lang="en-US" dirty="0"/>
              <a:t>Sign up for Overleaf Account – </a:t>
            </a:r>
            <a:r>
              <a:rPr lang="en-US" dirty="0">
                <a:hlinkClick r:id="rId3"/>
              </a:rPr>
              <a:t>Link</a:t>
            </a:r>
            <a:r>
              <a:rPr lang="en-US" dirty="0"/>
              <a:t> </a:t>
            </a:r>
          </a:p>
          <a:p>
            <a:pPr lvl="1"/>
            <a:r>
              <a:rPr lang="en-US" dirty="0"/>
              <a:t>Begin learning how to write in </a:t>
            </a:r>
            <a:r>
              <a:rPr lang="en-US" dirty="0" err="1"/>
              <a:t>LaTax</a:t>
            </a:r>
            <a:endParaRPr lang="en-US" dirty="0"/>
          </a:p>
          <a:p>
            <a:r>
              <a:rPr lang="en-US" dirty="0"/>
              <a:t>Find a dataset that you are interested in learning more about on:</a:t>
            </a:r>
          </a:p>
          <a:p>
            <a:pPr lvl="1"/>
            <a:r>
              <a:rPr lang="en-US" dirty="0">
                <a:hlinkClick r:id="rId4"/>
              </a:rPr>
              <a:t>https://www.kaggle.com/datasets</a:t>
            </a:r>
            <a:r>
              <a:rPr lang="en-US" dirty="0"/>
              <a:t>   &lt;- prioritize this one</a:t>
            </a:r>
          </a:p>
          <a:p>
            <a:pPr lvl="1"/>
            <a:r>
              <a:rPr lang="en-US" dirty="0">
                <a:hlinkClick r:id="rId5"/>
              </a:rPr>
              <a:t>https://huggingface.co/datasets</a:t>
            </a:r>
            <a:endParaRPr lang="en-US" dirty="0"/>
          </a:p>
          <a:p>
            <a:pPr lvl="1"/>
            <a:r>
              <a:rPr lang="en-US" dirty="0">
                <a:hlinkClick r:id="rId6"/>
              </a:rPr>
              <a:t>https://paperswithcode.com/</a:t>
            </a:r>
            <a:r>
              <a:rPr lang="en-US" dirty="0"/>
              <a:t> </a:t>
            </a:r>
          </a:p>
          <a:p>
            <a:r>
              <a:rPr lang="en-US" dirty="0"/>
              <a:t>Find one research paper you are interested in analyzing and going in depth and answer the following questions:</a:t>
            </a:r>
          </a:p>
          <a:p>
            <a:pPr lvl="1"/>
            <a:r>
              <a:rPr lang="en-US" sz="1800" dirty="0">
                <a:effectLst/>
                <a:latin typeface="SFRM1200"/>
              </a:rPr>
              <a:t>Please summarize each article in one paragraph describing: (1) the central research question (what are they studying?); (2) the context of the study (where is the study taking place?); (3) what type of data is being studied?; (4) what do the authors find? </a:t>
            </a:r>
          </a:p>
          <a:p>
            <a:pPr lvl="1"/>
            <a:r>
              <a:rPr lang="en-US" sz="1800" dirty="0">
                <a:effectLst/>
                <a:latin typeface="SFRM1200"/>
              </a:rPr>
              <a:t>What is the </a:t>
            </a:r>
            <a:r>
              <a:rPr lang="en-US" sz="1800" dirty="0">
                <a:latin typeface="SFRM1200"/>
              </a:rPr>
              <a:t>area you would like to contribute to?</a:t>
            </a:r>
            <a:endParaRPr lang="en-US" sz="1800" dirty="0">
              <a:effectLst/>
              <a:latin typeface="SFRM1200"/>
            </a:endParaRPr>
          </a:p>
          <a:p>
            <a:r>
              <a:rPr lang="en-US" dirty="0"/>
              <a:t>Consideration what data can you use to analyze the area, is the field big enough for you to have </a:t>
            </a:r>
            <a:r>
              <a:rPr lang="en-US"/>
              <a:t>sufficient prior work</a:t>
            </a:r>
            <a:endParaRPr lang="en-US" dirty="0"/>
          </a:p>
        </p:txBody>
      </p:sp>
    </p:spTree>
    <p:extLst>
      <p:ext uri="{BB962C8B-B14F-4D97-AF65-F5344CB8AC3E}">
        <p14:creationId xmlns:p14="http://schemas.microsoft.com/office/powerpoint/2010/main" val="22852361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4EB7F7-7FEB-60B5-DF0B-A0B8E2894980}"/>
              </a:ext>
            </a:extLst>
          </p:cNvPr>
          <p:cNvSpPr>
            <a:spLocks noGrp="1"/>
          </p:cNvSpPr>
          <p:nvPr>
            <p:ph type="title"/>
          </p:nvPr>
        </p:nvSpPr>
        <p:spPr/>
        <p:txBody>
          <a:bodyPr/>
          <a:lstStyle/>
          <a:p>
            <a:r>
              <a:rPr lang="en-US" dirty="0"/>
              <a:t>Next Week</a:t>
            </a:r>
          </a:p>
        </p:txBody>
      </p:sp>
      <p:sp>
        <p:nvSpPr>
          <p:cNvPr id="3" name="Content Placeholder 2">
            <a:extLst>
              <a:ext uri="{FF2B5EF4-FFF2-40B4-BE49-F238E27FC236}">
                <a16:creationId xmlns:a16="http://schemas.microsoft.com/office/drawing/2014/main" id="{2ED0E74D-CE78-0FDD-0826-664A45521D85}"/>
              </a:ext>
            </a:extLst>
          </p:cNvPr>
          <p:cNvSpPr>
            <a:spLocks noGrp="1"/>
          </p:cNvSpPr>
          <p:nvPr>
            <p:ph idx="1"/>
          </p:nvPr>
        </p:nvSpPr>
        <p:spPr/>
        <p:txBody>
          <a:bodyPr/>
          <a:lstStyle/>
          <a:p>
            <a:r>
              <a:rPr lang="en-US" dirty="0"/>
              <a:t>Introduction to Python &amp; </a:t>
            </a:r>
          </a:p>
        </p:txBody>
      </p:sp>
    </p:spTree>
    <p:extLst>
      <p:ext uri="{BB962C8B-B14F-4D97-AF65-F5344CB8AC3E}">
        <p14:creationId xmlns:p14="http://schemas.microsoft.com/office/powerpoint/2010/main" val="41256525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38795-6370-08EC-A330-ABBB0FCD98FC}"/>
              </a:ext>
            </a:extLst>
          </p:cNvPr>
          <p:cNvSpPr>
            <a:spLocks noGrp="1"/>
          </p:cNvSpPr>
          <p:nvPr>
            <p:ph type="title"/>
          </p:nvPr>
        </p:nvSpPr>
        <p:spPr/>
        <p:txBody>
          <a:bodyPr/>
          <a:lstStyle/>
          <a:p>
            <a:r>
              <a:rPr lang="en-US" dirty="0">
                <a:solidFill>
                  <a:schemeClr val="bg1"/>
                </a:solidFill>
              </a:rPr>
              <a:t>Homework 1</a:t>
            </a:r>
          </a:p>
        </p:txBody>
      </p:sp>
      <p:sp>
        <p:nvSpPr>
          <p:cNvPr id="3" name="Content Placeholder 2">
            <a:extLst>
              <a:ext uri="{FF2B5EF4-FFF2-40B4-BE49-F238E27FC236}">
                <a16:creationId xmlns:a16="http://schemas.microsoft.com/office/drawing/2014/main" id="{986CA1C3-CC5E-E148-3300-094320AC47B6}"/>
              </a:ext>
            </a:extLst>
          </p:cNvPr>
          <p:cNvSpPr>
            <a:spLocks noGrp="1"/>
          </p:cNvSpPr>
          <p:nvPr>
            <p:ph idx="1"/>
          </p:nvPr>
        </p:nvSpPr>
        <p:spPr/>
        <p:txBody>
          <a:bodyPr/>
          <a:lstStyle/>
          <a:p>
            <a:r>
              <a:rPr lang="en-US" dirty="0"/>
              <a:t>Out of the 6 professors read 1 paper of each professor and summarize</a:t>
            </a:r>
          </a:p>
          <a:p>
            <a:pPr lvl="1"/>
            <a:r>
              <a:rPr lang="en-US" dirty="0"/>
              <a:t>provide summaries in overleaf using memo format of slide 5 on overleaf</a:t>
            </a:r>
          </a:p>
          <a:p>
            <a:pPr lvl="1"/>
            <a:r>
              <a:rPr lang="en-US" b="1" dirty="0">
                <a:solidFill>
                  <a:schemeClr val="bg1"/>
                </a:solidFill>
                <a:highlight>
                  <a:srgbClr val="FFFF00"/>
                </a:highlight>
              </a:rPr>
              <a:t>One of the papers must contain a dataset that you are interested in</a:t>
            </a:r>
          </a:p>
          <a:p>
            <a:r>
              <a:rPr lang="en-US" dirty="0"/>
              <a:t>Load the dataset into pandas and </a:t>
            </a:r>
            <a:r>
              <a:rPr lang="en-US" dirty="0" err="1"/>
              <a:t>jupyter</a:t>
            </a:r>
            <a:r>
              <a:rPr lang="en-US" dirty="0"/>
              <a:t> notebook</a:t>
            </a:r>
          </a:p>
          <a:p>
            <a:pPr lvl="1"/>
            <a:r>
              <a:rPr lang="en-US" dirty="0"/>
              <a:t>Do some exploratory data analysis</a:t>
            </a:r>
          </a:p>
          <a:p>
            <a:pPr lvl="1"/>
            <a:r>
              <a:rPr lang="en-US" dirty="0"/>
              <a:t>Do the first lab of python by ISL – </a:t>
            </a:r>
            <a:r>
              <a:rPr lang="en-US" dirty="0">
                <a:hlinkClick r:id="rId3"/>
              </a:rPr>
              <a:t>LINK</a:t>
            </a:r>
            <a:endParaRPr lang="en-US" dirty="0"/>
          </a:p>
        </p:txBody>
      </p:sp>
    </p:spTree>
    <p:extLst>
      <p:ext uri="{BB962C8B-B14F-4D97-AF65-F5344CB8AC3E}">
        <p14:creationId xmlns:p14="http://schemas.microsoft.com/office/powerpoint/2010/main" val="40463523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E4087-2B03-9A43-5A9A-7C3931945A49}"/>
              </a:ext>
            </a:extLst>
          </p:cNvPr>
          <p:cNvSpPr>
            <a:spLocks noGrp="1"/>
          </p:cNvSpPr>
          <p:nvPr>
            <p:ph type="title"/>
          </p:nvPr>
        </p:nvSpPr>
        <p:spPr>
          <a:xfrm>
            <a:off x="2667000" y="2328334"/>
            <a:ext cx="6858000" cy="1367896"/>
          </a:xfrm>
        </p:spPr>
        <p:txBody>
          <a:bodyPr vert="horz" lIns="91440" tIns="45720" rIns="91440" bIns="45720" rtlCol="0" anchor="b">
            <a:normAutofit/>
          </a:bodyPr>
          <a:lstStyle/>
          <a:p>
            <a:pPr algn="ctr"/>
            <a:r>
              <a:rPr lang="en-US" sz="4800">
                <a:solidFill>
                  <a:srgbClr val="FFFFFF"/>
                </a:solidFill>
              </a:rPr>
              <a:t>Research Lecture</a:t>
            </a:r>
          </a:p>
        </p:txBody>
      </p:sp>
    </p:spTree>
    <p:extLst>
      <p:ext uri="{BB962C8B-B14F-4D97-AF65-F5344CB8AC3E}">
        <p14:creationId xmlns:p14="http://schemas.microsoft.com/office/powerpoint/2010/main" val="3619682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EEF4763-EB4A-4A35-89EB-AD2763B48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E1535B4-B4D2-2530-790C-56C82800E13E}"/>
              </a:ext>
            </a:extLst>
          </p:cNvPr>
          <p:cNvSpPr>
            <a:spLocks noGrp="1"/>
          </p:cNvSpPr>
          <p:nvPr>
            <p:ph type="title"/>
          </p:nvPr>
        </p:nvSpPr>
        <p:spPr>
          <a:xfrm>
            <a:off x="1141413" y="618518"/>
            <a:ext cx="9905998" cy="1478570"/>
          </a:xfrm>
        </p:spPr>
        <p:txBody>
          <a:bodyPr>
            <a:normAutofit/>
          </a:bodyPr>
          <a:lstStyle/>
          <a:p>
            <a:r>
              <a:rPr lang="en-US" b="1" dirty="0"/>
              <a:t>Why Social Science Research Boosts College Admissions Prospects</a:t>
            </a:r>
            <a:endParaRPr lang="en-US" dirty="0"/>
          </a:p>
        </p:txBody>
      </p:sp>
      <p:graphicFrame>
        <p:nvGraphicFramePr>
          <p:cNvPr id="5" name="Content Placeholder 2">
            <a:extLst>
              <a:ext uri="{FF2B5EF4-FFF2-40B4-BE49-F238E27FC236}">
                <a16:creationId xmlns:a16="http://schemas.microsoft.com/office/drawing/2014/main" id="{8C926CC6-FCDC-5DB4-63EF-1950FAA8F9D8}"/>
              </a:ext>
            </a:extLst>
          </p:cNvPr>
          <p:cNvGraphicFramePr>
            <a:graphicFrameLocks noGrp="1"/>
          </p:cNvGraphicFramePr>
          <p:nvPr>
            <p:ph idx="1"/>
            <p:extLst>
              <p:ext uri="{D42A27DB-BD31-4B8C-83A1-F6EECF244321}">
                <p14:modId xmlns:p14="http://schemas.microsoft.com/office/powerpoint/2010/main" val="1121079407"/>
              </p:ext>
            </p:extLst>
          </p:nvPr>
        </p:nvGraphicFramePr>
        <p:xfrm>
          <a:off x="1141411" y="2440771"/>
          <a:ext cx="9905999" cy="35848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161605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12C48-CE01-6053-65CC-D9807E92F7CE}"/>
              </a:ext>
            </a:extLst>
          </p:cNvPr>
          <p:cNvSpPr>
            <a:spLocks noGrp="1"/>
          </p:cNvSpPr>
          <p:nvPr>
            <p:ph type="title"/>
          </p:nvPr>
        </p:nvSpPr>
        <p:spPr>
          <a:xfrm>
            <a:off x="1141413" y="618518"/>
            <a:ext cx="9905998" cy="1478570"/>
          </a:xfrm>
        </p:spPr>
        <p:txBody>
          <a:bodyPr>
            <a:normAutofit/>
          </a:bodyPr>
          <a:lstStyle/>
          <a:p>
            <a:r>
              <a:rPr lang="en-US"/>
              <a:t>Research steps</a:t>
            </a:r>
          </a:p>
        </p:txBody>
      </p:sp>
      <p:graphicFrame>
        <p:nvGraphicFramePr>
          <p:cNvPr id="5" name="Content Placeholder 2">
            <a:extLst>
              <a:ext uri="{FF2B5EF4-FFF2-40B4-BE49-F238E27FC236}">
                <a16:creationId xmlns:a16="http://schemas.microsoft.com/office/drawing/2014/main" id="{C53A074B-48A4-2DEF-7FFC-13612ECD06B2}"/>
              </a:ext>
            </a:extLst>
          </p:cNvPr>
          <p:cNvGraphicFramePr>
            <a:graphicFrameLocks noGrp="1"/>
          </p:cNvGraphicFramePr>
          <p:nvPr>
            <p:ph idx="1"/>
            <p:extLst>
              <p:ext uri="{D42A27DB-BD31-4B8C-83A1-F6EECF244321}">
                <p14:modId xmlns:p14="http://schemas.microsoft.com/office/powerpoint/2010/main" val="127259593"/>
              </p:ext>
            </p:extLst>
          </p:nvPr>
        </p:nvGraphicFramePr>
        <p:xfrm>
          <a:off x="1141413" y="2418820"/>
          <a:ext cx="9906000" cy="314272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9823803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E6B8FD-A234-66E1-42A9-9DC8F91D920D}"/>
              </a:ext>
            </a:extLst>
          </p:cNvPr>
          <p:cNvSpPr>
            <a:spLocks noGrp="1"/>
          </p:cNvSpPr>
          <p:nvPr>
            <p:ph type="title"/>
          </p:nvPr>
        </p:nvSpPr>
        <p:spPr>
          <a:xfrm>
            <a:off x="4996697" y="618518"/>
            <a:ext cx="6050713" cy="1478570"/>
          </a:xfrm>
        </p:spPr>
        <p:txBody>
          <a:bodyPr>
            <a:normAutofit/>
          </a:bodyPr>
          <a:lstStyle/>
          <a:p>
            <a:pPr rtl="0">
              <a:spcBef>
                <a:spcPts val="0"/>
              </a:spcBef>
              <a:spcAft>
                <a:spcPts val="0"/>
              </a:spcAft>
            </a:pPr>
            <a:r>
              <a:rPr lang="en-US">
                <a:latin typeface="+mn-lt"/>
                <a:ea typeface="+mn-ea"/>
                <a:cs typeface="+mn-cs"/>
              </a:rPr>
              <a:t>How to read a research Paper</a:t>
            </a:r>
          </a:p>
        </p:txBody>
      </p:sp>
      <p:sp>
        <p:nvSpPr>
          <p:cNvPr id="3" name="Content Placeholder 2">
            <a:extLst>
              <a:ext uri="{FF2B5EF4-FFF2-40B4-BE49-F238E27FC236}">
                <a16:creationId xmlns:a16="http://schemas.microsoft.com/office/drawing/2014/main" id="{F54037E3-4A92-D9C6-6A6B-036B95445478}"/>
              </a:ext>
            </a:extLst>
          </p:cNvPr>
          <p:cNvSpPr>
            <a:spLocks noGrp="1"/>
          </p:cNvSpPr>
          <p:nvPr>
            <p:ph idx="1"/>
          </p:nvPr>
        </p:nvSpPr>
        <p:spPr>
          <a:xfrm>
            <a:off x="4968958" y="2249487"/>
            <a:ext cx="6078453" cy="3541714"/>
          </a:xfrm>
        </p:spPr>
        <p:txBody>
          <a:bodyPr>
            <a:normAutofit/>
          </a:bodyPr>
          <a:lstStyle/>
          <a:p>
            <a:pPr rtl="0" fontAlgn="base">
              <a:spcBef>
                <a:spcPts val="0"/>
              </a:spcBef>
              <a:spcAft>
                <a:spcPts val="1600"/>
              </a:spcAft>
              <a:buFont typeface="Arial" panose="020B0604020202020204" pitchFamily="34" charset="0"/>
              <a:buChar char="•"/>
            </a:pPr>
            <a:r>
              <a:rPr lang="en-US" b="0" i="0" u="none" strike="noStrike" dirty="0">
                <a:effectLst/>
                <a:latin typeface="Roboto" panose="02000000000000000000" pitchFamily="2" charset="0"/>
              </a:rPr>
              <a:t>Introduction and conclusion/results are the most important for us</a:t>
            </a:r>
          </a:p>
          <a:p>
            <a:pPr rtl="0" fontAlgn="base">
              <a:spcBef>
                <a:spcPts val="0"/>
              </a:spcBef>
              <a:spcAft>
                <a:spcPts val="1600"/>
              </a:spcAft>
              <a:buFont typeface="Arial" panose="020B0604020202020204" pitchFamily="34" charset="0"/>
              <a:buChar char="•"/>
            </a:pPr>
            <a:r>
              <a:rPr lang="en-US" b="0" i="0" u="none" strike="noStrike" dirty="0">
                <a:effectLst/>
                <a:latin typeface="Roboto" panose="02000000000000000000" pitchFamily="2" charset="0"/>
              </a:rPr>
              <a:t>Approach and method are important also</a:t>
            </a:r>
          </a:p>
          <a:p>
            <a:pPr rtl="0" fontAlgn="base">
              <a:spcBef>
                <a:spcPts val="0"/>
              </a:spcBef>
              <a:spcAft>
                <a:spcPts val="1600"/>
              </a:spcAft>
              <a:buFont typeface="Arial" panose="020B0604020202020204" pitchFamily="34" charset="0"/>
              <a:buChar char="•"/>
            </a:pPr>
            <a:r>
              <a:rPr lang="en-US" b="0" i="0" u="none" strike="noStrike" dirty="0">
                <a:effectLst/>
                <a:latin typeface="Roboto" panose="02000000000000000000" pitchFamily="2" charset="0"/>
              </a:rPr>
              <a:t>Look at citation and footnotes they are how you understand the topic area</a:t>
            </a:r>
          </a:p>
        </p:txBody>
      </p:sp>
      <p:pic>
        <p:nvPicPr>
          <p:cNvPr id="5" name="Picture 4" descr="Graph on document with pen">
            <a:extLst>
              <a:ext uri="{FF2B5EF4-FFF2-40B4-BE49-F238E27FC236}">
                <a16:creationId xmlns:a16="http://schemas.microsoft.com/office/drawing/2014/main" id="{900B3764-CC8E-F66A-41A3-DD2AAD7729F1}"/>
              </a:ext>
            </a:extLst>
          </p:cNvPr>
          <p:cNvPicPr>
            <a:picLocks noChangeAspect="1"/>
          </p:cNvPicPr>
          <p:nvPr/>
        </p:nvPicPr>
        <p:blipFill rotWithShape="1">
          <a:blip r:embed="rId3"/>
          <a:srcRect l="34302" r="20579" b="-1"/>
          <a:stretch/>
        </p:blipFill>
        <p:spPr>
          <a:xfrm>
            <a:off x="-5597" y="10"/>
            <a:ext cx="4635583" cy="6857990"/>
          </a:xfrm>
          <a:prstGeom prst="rect">
            <a:avLst/>
          </a:prstGeom>
        </p:spPr>
      </p:pic>
    </p:spTree>
    <p:extLst>
      <p:ext uri="{BB962C8B-B14F-4D97-AF65-F5344CB8AC3E}">
        <p14:creationId xmlns:p14="http://schemas.microsoft.com/office/powerpoint/2010/main" val="32406180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2D14C-0429-0E27-DC07-357ADD764D42}"/>
              </a:ext>
            </a:extLst>
          </p:cNvPr>
          <p:cNvSpPr>
            <a:spLocks noGrp="1"/>
          </p:cNvSpPr>
          <p:nvPr>
            <p:ph type="title"/>
          </p:nvPr>
        </p:nvSpPr>
        <p:spPr/>
        <p:txBody>
          <a:bodyPr/>
          <a:lstStyle/>
          <a:p>
            <a:r>
              <a:rPr lang="en-US" dirty="0"/>
              <a:t>Summarize Literature Review</a:t>
            </a:r>
          </a:p>
        </p:txBody>
      </p:sp>
      <p:sp>
        <p:nvSpPr>
          <p:cNvPr id="3" name="Content Placeholder 2">
            <a:extLst>
              <a:ext uri="{FF2B5EF4-FFF2-40B4-BE49-F238E27FC236}">
                <a16:creationId xmlns:a16="http://schemas.microsoft.com/office/drawing/2014/main" id="{1AFFA07D-A408-3A78-2E80-DD99A512FFFA}"/>
              </a:ext>
            </a:extLst>
          </p:cNvPr>
          <p:cNvSpPr>
            <a:spLocks noGrp="1"/>
          </p:cNvSpPr>
          <p:nvPr>
            <p:ph sz="half" idx="1"/>
          </p:nvPr>
        </p:nvSpPr>
        <p:spPr/>
        <p:txBody>
          <a:bodyPr>
            <a:normAutofit fontScale="32500" lnSpcReduction="20000"/>
          </a:bodyPr>
          <a:lstStyle/>
          <a:p>
            <a:pPr fontAlgn="base">
              <a:buFont typeface="+mj-lt"/>
              <a:buAutoNum type="arabicPeriod"/>
            </a:pPr>
            <a:r>
              <a:rPr lang="en-US" sz="3200" i="1" dirty="0">
                <a:effectLst/>
                <a:latin typeface="inherit"/>
              </a:rPr>
              <a:t>General problem/task definition</a:t>
            </a:r>
            <a:r>
              <a:rPr lang="en-US" sz="3200" dirty="0">
                <a:effectLst/>
              </a:rPr>
              <a:t>: What are these papers trying to solve, and why?</a:t>
            </a:r>
          </a:p>
          <a:p>
            <a:pPr fontAlgn="base">
              <a:buFont typeface="+mj-lt"/>
              <a:buAutoNum type="arabicPeriod"/>
            </a:pPr>
            <a:r>
              <a:rPr lang="en-US" sz="3200" i="1" dirty="0">
                <a:effectLst/>
                <a:latin typeface="inherit"/>
              </a:rPr>
              <a:t>Concise summaries of the articles</a:t>
            </a:r>
            <a:r>
              <a:rPr lang="en-US" sz="3200" dirty="0">
                <a:effectLst/>
              </a:rPr>
              <a:t>: Do not simply copy the article text in full. We can read them ourselves. Put in your own words the major contributions of each article.</a:t>
            </a:r>
          </a:p>
          <a:p>
            <a:pPr fontAlgn="base">
              <a:buFont typeface="+mj-lt"/>
              <a:buAutoNum type="arabicPeriod"/>
            </a:pPr>
            <a:r>
              <a:rPr lang="en-US" sz="3200" i="1" dirty="0">
                <a:effectLst/>
                <a:latin typeface="inherit"/>
              </a:rPr>
              <a:t>Compare and contrast</a:t>
            </a:r>
            <a:r>
              <a:rPr lang="en-US" sz="3200" dirty="0">
                <a:effectLst/>
              </a:rPr>
              <a:t>: Point out the similarities and differences of the papers. Do they agree with each other? Are results seemingly in conflict? If the papers address different subtasks, how are they related? (If they are not related, then you may have made poor choices for a lit review...). </a:t>
            </a:r>
            <a:r>
              <a:rPr lang="en-US" sz="3200" i="1" dirty="0">
                <a:effectLst/>
                <a:latin typeface="inherit"/>
              </a:rPr>
              <a:t>This section is probably the most valuable for the final project, as it can become the basis for a lit review section.</a:t>
            </a:r>
            <a:r>
              <a:rPr lang="en-US" sz="3200" dirty="0">
                <a:effectLst/>
              </a:rPr>
              <a:t>.</a:t>
            </a:r>
          </a:p>
          <a:p>
            <a:pPr fontAlgn="base">
              <a:buFont typeface="+mj-lt"/>
              <a:buAutoNum type="arabicPeriod"/>
            </a:pPr>
            <a:r>
              <a:rPr lang="en-US" sz="3200" i="1" dirty="0">
                <a:effectLst/>
                <a:latin typeface="inherit"/>
              </a:rPr>
              <a:t>Future work</a:t>
            </a:r>
            <a:r>
              <a:rPr lang="en-US" sz="3200" dirty="0">
                <a:effectLst/>
              </a:rPr>
              <a:t>: Make several suggestions for how the work can be extended. Are there open questions to answer? This would presumably include how the papers relate to your final project idea.</a:t>
            </a:r>
          </a:p>
          <a:p>
            <a:pPr fontAlgn="base">
              <a:buFont typeface="+mj-lt"/>
              <a:buAutoNum type="arabicPeriod"/>
            </a:pPr>
            <a:r>
              <a:rPr lang="en-US" sz="3200" i="1" dirty="0">
                <a:effectLst/>
                <a:latin typeface="inherit"/>
              </a:rPr>
              <a:t>References section</a:t>
            </a:r>
            <a:r>
              <a:rPr lang="en-US" sz="3200" dirty="0">
                <a:effectLst/>
              </a:rPr>
              <a:t>: The entries should appear alphabetically and give at least full author name(s), year of publication, title, and outlet if applicable (e.g., journal name or proceedings name). Beyond that, we are not picky about the format. Electronic references are fine but need to include the above information in addition to the link.</a:t>
            </a:r>
          </a:p>
          <a:p>
            <a:pPr fontAlgn="base">
              <a:buFont typeface="+mj-lt"/>
              <a:buAutoNum type="arabicPeriod"/>
            </a:pPr>
            <a:endParaRPr lang="en-US" dirty="0"/>
          </a:p>
          <a:p>
            <a:pPr marL="0" indent="0" fontAlgn="base">
              <a:buNone/>
            </a:pPr>
            <a:r>
              <a:rPr lang="en-US" dirty="0">
                <a:effectLst/>
              </a:rPr>
              <a:t>Credit Stanford CS224U</a:t>
            </a:r>
          </a:p>
        </p:txBody>
      </p:sp>
      <p:sp>
        <p:nvSpPr>
          <p:cNvPr id="4" name="Content Placeholder 3">
            <a:extLst>
              <a:ext uri="{FF2B5EF4-FFF2-40B4-BE49-F238E27FC236}">
                <a16:creationId xmlns:a16="http://schemas.microsoft.com/office/drawing/2014/main" id="{53F8F561-3491-9A73-45D8-FBF75279EE8B}"/>
              </a:ext>
            </a:extLst>
          </p:cNvPr>
          <p:cNvSpPr>
            <a:spLocks noGrp="1"/>
          </p:cNvSpPr>
          <p:nvPr>
            <p:ph sz="half" idx="2"/>
          </p:nvPr>
        </p:nvSpPr>
        <p:spPr/>
        <p:txBody>
          <a:bodyPr>
            <a:normAutofit fontScale="32500" lnSpcReduction="20000"/>
          </a:bodyPr>
          <a:lstStyle/>
          <a:p>
            <a:r>
              <a:rPr lang="en-US" sz="6200" dirty="0">
                <a:effectLst/>
                <a:latin typeface="SFRM1200"/>
              </a:rPr>
              <a:t>the central research question (what are they studying?)</a:t>
            </a:r>
          </a:p>
          <a:p>
            <a:r>
              <a:rPr lang="en-US" sz="6200" dirty="0">
                <a:effectLst/>
                <a:latin typeface="SFRM1200"/>
              </a:rPr>
              <a:t>the context of the study (where is the study taking place?)</a:t>
            </a:r>
          </a:p>
          <a:p>
            <a:r>
              <a:rPr lang="en-US" sz="6200" dirty="0">
                <a:effectLst/>
                <a:latin typeface="SFRM1200"/>
              </a:rPr>
              <a:t>what type of data is being studied?</a:t>
            </a:r>
          </a:p>
          <a:p>
            <a:r>
              <a:rPr lang="en-US" sz="6200" dirty="0">
                <a:effectLst/>
                <a:latin typeface="SFRM1200"/>
              </a:rPr>
              <a:t>what do the authors find? </a:t>
            </a:r>
          </a:p>
          <a:p>
            <a:pPr marL="0" indent="0">
              <a:buNone/>
            </a:pPr>
            <a:r>
              <a:rPr lang="en-US" sz="6200" dirty="0">
                <a:latin typeface="SFRM1200"/>
              </a:rPr>
              <a:t>Credit University Chicago – DPSS program</a:t>
            </a:r>
            <a:endParaRPr lang="en-US" sz="9800" dirty="0"/>
          </a:p>
          <a:p>
            <a:endParaRPr lang="en-US" dirty="0"/>
          </a:p>
        </p:txBody>
      </p:sp>
      <p:sp>
        <p:nvSpPr>
          <p:cNvPr id="5" name="TextBox 4">
            <a:extLst>
              <a:ext uri="{FF2B5EF4-FFF2-40B4-BE49-F238E27FC236}">
                <a16:creationId xmlns:a16="http://schemas.microsoft.com/office/drawing/2014/main" id="{3C3F538F-6F41-3C9C-97F2-CB5F2FB5884F}"/>
              </a:ext>
            </a:extLst>
          </p:cNvPr>
          <p:cNvSpPr txBox="1"/>
          <p:nvPr/>
        </p:nvSpPr>
        <p:spPr>
          <a:xfrm>
            <a:off x="1141410" y="1798983"/>
            <a:ext cx="3935896" cy="369332"/>
          </a:xfrm>
          <a:prstGeom prst="rect">
            <a:avLst/>
          </a:prstGeom>
          <a:noFill/>
        </p:spPr>
        <p:txBody>
          <a:bodyPr wrap="square" rtlCol="0">
            <a:spAutoFit/>
          </a:bodyPr>
          <a:lstStyle/>
          <a:p>
            <a:r>
              <a:rPr lang="en-US" dirty="0"/>
              <a:t>Full Literature Review</a:t>
            </a:r>
          </a:p>
        </p:txBody>
      </p:sp>
      <p:sp>
        <p:nvSpPr>
          <p:cNvPr id="6" name="TextBox 5">
            <a:extLst>
              <a:ext uri="{FF2B5EF4-FFF2-40B4-BE49-F238E27FC236}">
                <a16:creationId xmlns:a16="http://schemas.microsoft.com/office/drawing/2014/main" id="{97E8B3DD-CD9E-417D-E94A-592A7B8A2D2F}"/>
              </a:ext>
            </a:extLst>
          </p:cNvPr>
          <p:cNvSpPr txBox="1"/>
          <p:nvPr/>
        </p:nvSpPr>
        <p:spPr>
          <a:xfrm>
            <a:off x="6172200" y="1798983"/>
            <a:ext cx="3935896" cy="369332"/>
          </a:xfrm>
          <a:prstGeom prst="rect">
            <a:avLst/>
          </a:prstGeom>
          <a:noFill/>
        </p:spPr>
        <p:txBody>
          <a:bodyPr wrap="square" rtlCol="0">
            <a:spAutoFit/>
          </a:bodyPr>
          <a:lstStyle/>
          <a:p>
            <a:r>
              <a:rPr lang="en-US" dirty="0"/>
              <a:t>Article Summary Memo</a:t>
            </a:r>
          </a:p>
        </p:txBody>
      </p:sp>
    </p:spTree>
    <p:extLst>
      <p:ext uri="{BB962C8B-B14F-4D97-AF65-F5344CB8AC3E}">
        <p14:creationId xmlns:p14="http://schemas.microsoft.com/office/powerpoint/2010/main" val="14840139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8E4DA-B31A-CB0A-5787-674977691AA1}"/>
              </a:ext>
            </a:extLst>
          </p:cNvPr>
          <p:cNvSpPr>
            <a:spLocks noGrp="1"/>
          </p:cNvSpPr>
          <p:nvPr>
            <p:ph type="title"/>
          </p:nvPr>
        </p:nvSpPr>
        <p:spPr/>
        <p:txBody>
          <a:bodyPr/>
          <a:lstStyle/>
          <a:p>
            <a:r>
              <a:rPr lang="en-US" dirty="0"/>
              <a:t>How To formulate A good Research Question</a:t>
            </a:r>
          </a:p>
        </p:txBody>
      </p:sp>
      <p:sp>
        <p:nvSpPr>
          <p:cNvPr id="3" name="Text Placeholder 2">
            <a:extLst>
              <a:ext uri="{FF2B5EF4-FFF2-40B4-BE49-F238E27FC236}">
                <a16:creationId xmlns:a16="http://schemas.microsoft.com/office/drawing/2014/main" id="{DBE847DB-A0BF-4BEA-7DCB-643700C2E5EC}"/>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7357267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59" name="Rectangle 58">
            <a:extLst>
              <a:ext uri="{FF2B5EF4-FFF2-40B4-BE49-F238E27FC236}">
                <a16:creationId xmlns:a16="http://schemas.microsoft.com/office/drawing/2014/main" id="{C2E4E997-8672-4FFD-B8EC-9932A8E471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61" name="Picture 2">
            <a:extLst>
              <a:ext uri="{FF2B5EF4-FFF2-40B4-BE49-F238E27FC236}">
                <a16:creationId xmlns:a16="http://schemas.microsoft.com/office/drawing/2014/main" id="{FE6BA9E6-1D9E-4D30-B528-D49FA1342E4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2" name="Title 1">
            <a:extLst>
              <a:ext uri="{FF2B5EF4-FFF2-40B4-BE49-F238E27FC236}">
                <a16:creationId xmlns:a16="http://schemas.microsoft.com/office/drawing/2014/main" id="{D7F9B010-3547-EC23-C191-801B21495B7A}"/>
              </a:ext>
            </a:extLst>
          </p:cNvPr>
          <p:cNvSpPr>
            <a:spLocks noGrp="1"/>
          </p:cNvSpPr>
          <p:nvPr>
            <p:ph type="title"/>
          </p:nvPr>
        </p:nvSpPr>
        <p:spPr>
          <a:xfrm>
            <a:off x="1141413" y="618518"/>
            <a:ext cx="4459286" cy="1478570"/>
          </a:xfrm>
        </p:spPr>
        <p:txBody>
          <a:bodyPr>
            <a:normAutofit/>
          </a:bodyPr>
          <a:lstStyle/>
          <a:p>
            <a:r>
              <a:rPr lang="en-US" sz="3200"/>
              <a:t>How to find a Research Problem</a:t>
            </a:r>
          </a:p>
        </p:txBody>
      </p:sp>
      <p:sp>
        <p:nvSpPr>
          <p:cNvPr id="3" name="Content Placeholder 2">
            <a:extLst>
              <a:ext uri="{FF2B5EF4-FFF2-40B4-BE49-F238E27FC236}">
                <a16:creationId xmlns:a16="http://schemas.microsoft.com/office/drawing/2014/main" id="{CDBFDA11-D6D5-4432-85BC-3278DAFB6D98}"/>
              </a:ext>
            </a:extLst>
          </p:cNvPr>
          <p:cNvSpPr>
            <a:spLocks noGrp="1"/>
          </p:cNvSpPr>
          <p:nvPr>
            <p:ph idx="1"/>
          </p:nvPr>
        </p:nvSpPr>
        <p:spPr>
          <a:xfrm>
            <a:off x="1141412" y="2249487"/>
            <a:ext cx="4459287" cy="3965046"/>
          </a:xfrm>
        </p:spPr>
        <p:txBody>
          <a:bodyPr>
            <a:normAutofit/>
          </a:bodyPr>
          <a:lstStyle/>
          <a:p>
            <a:r>
              <a:rPr lang="en-US" sz="1900"/>
              <a:t>What data is available to you?</a:t>
            </a:r>
          </a:p>
          <a:p>
            <a:r>
              <a:rPr lang="en-US" sz="1900"/>
              <a:t>What are you interested in?</a:t>
            </a:r>
          </a:p>
          <a:p>
            <a:r>
              <a:rPr lang="en-US" sz="1900"/>
              <a:t>What are issues in the literature?</a:t>
            </a:r>
          </a:p>
          <a:p>
            <a:pPr lvl="1"/>
            <a:r>
              <a:rPr lang="en-US" sz="1900"/>
              <a:t>Future work?</a:t>
            </a:r>
          </a:p>
          <a:p>
            <a:pPr lvl="1"/>
            <a:r>
              <a:rPr lang="en-US" sz="1900"/>
              <a:t>Contradictions</a:t>
            </a:r>
          </a:p>
          <a:p>
            <a:pPr lvl="1"/>
            <a:r>
              <a:rPr lang="en-US" sz="1900"/>
              <a:t>Inconsistencies</a:t>
            </a:r>
          </a:p>
          <a:p>
            <a:pPr lvl="1"/>
            <a:r>
              <a:rPr lang="en-US" sz="1900"/>
              <a:t>Things you are not happy with?</a:t>
            </a:r>
          </a:p>
          <a:p>
            <a:r>
              <a:rPr lang="en-US" sz="1900"/>
              <a:t>Is there a newer more powerful method?</a:t>
            </a:r>
          </a:p>
          <a:p>
            <a:r>
              <a:rPr lang="en-US" sz="1900"/>
              <a:t>Can you add data to it?</a:t>
            </a:r>
          </a:p>
        </p:txBody>
      </p:sp>
      <p:pic>
        <p:nvPicPr>
          <p:cNvPr id="4" name="Picture 3">
            <a:extLst>
              <a:ext uri="{FF2B5EF4-FFF2-40B4-BE49-F238E27FC236}">
                <a16:creationId xmlns:a16="http://schemas.microsoft.com/office/drawing/2014/main" id="{94E55C6C-41AB-7D45-8DFF-D30A6F029B59}"/>
              </a:ext>
            </a:extLst>
          </p:cNvPr>
          <p:cNvPicPr>
            <a:picLocks noChangeAspect="1"/>
          </p:cNvPicPr>
          <p:nvPr/>
        </p:nvPicPr>
        <p:blipFill>
          <a:blip r:embed="rId5"/>
          <a:stretch>
            <a:fillRect/>
          </a:stretch>
        </p:blipFill>
        <p:spPr>
          <a:xfrm>
            <a:off x="6096000" y="1128408"/>
            <a:ext cx="5456279" cy="4576234"/>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grpSp>
        <p:nvGrpSpPr>
          <p:cNvPr id="63" name="Group 62">
            <a:extLst>
              <a:ext uri="{FF2B5EF4-FFF2-40B4-BE49-F238E27FC236}">
                <a16:creationId xmlns:a16="http://schemas.microsoft.com/office/drawing/2014/main" id="{453E4DEE-E996-40F8-8635-0FF43D7348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64" name="Rectangle 5">
              <a:extLst>
                <a:ext uri="{FF2B5EF4-FFF2-40B4-BE49-F238E27FC236}">
                  <a16:creationId xmlns:a16="http://schemas.microsoft.com/office/drawing/2014/main" id="{08BD1D3E-43CE-49EB-A424-0738950C642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65" name="Freeform 6">
              <a:extLst>
                <a:ext uri="{FF2B5EF4-FFF2-40B4-BE49-F238E27FC236}">
                  <a16:creationId xmlns:a16="http://schemas.microsoft.com/office/drawing/2014/main" id="{E9182037-E3FA-489A-95D5-29E4248420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66" name="Freeform 7">
              <a:extLst>
                <a:ext uri="{FF2B5EF4-FFF2-40B4-BE49-F238E27FC236}">
                  <a16:creationId xmlns:a16="http://schemas.microsoft.com/office/drawing/2014/main" id="{E8864E76-AD7F-4BEE-B3F6-A78FA42AEF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67" name="Freeform 8">
              <a:extLst>
                <a:ext uri="{FF2B5EF4-FFF2-40B4-BE49-F238E27FC236}">
                  <a16:creationId xmlns:a16="http://schemas.microsoft.com/office/drawing/2014/main" id="{8AD071B3-046D-4479-91FE-01E9AD7C8A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68" name="Freeform 9">
              <a:extLst>
                <a:ext uri="{FF2B5EF4-FFF2-40B4-BE49-F238E27FC236}">
                  <a16:creationId xmlns:a16="http://schemas.microsoft.com/office/drawing/2014/main" id="{91D776F5-E902-4A4D-A75D-A46E063C9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69" name="Freeform 10">
              <a:extLst>
                <a:ext uri="{FF2B5EF4-FFF2-40B4-BE49-F238E27FC236}">
                  <a16:creationId xmlns:a16="http://schemas.microsoft.com/office/drawing/2014/main" id="{EBED8F24-A998-4952-AB68-E2074F0746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70" name="Freeform 11">
              <a:extLst>
                <a:ext uri="{FF2B5EF4-FFF2-40B4-BE49-F238E27FC236}">
                  <a16:creationId xmlns:a16="http://schemas.microsoft.com/office/drawing/2014/main" id="{74D7A646-8CDC-49B3-9C44-3EF38DB426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71" name="Freeform 12">
              <a:extLst>
                <a:ext uri="{FF2B5EF4-FFF2-40B4-BE49-F238E27FC236}">
                  <a16:creationId xmlns:a16="http://schemas.microsoft.com/office/drawing/2014/main" id="{D4E99D14-E4F4-419B-9AAF-8D1CEAB28A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72" name="Freeform 13">
              <a:extLst>
                <a:ext uri="{FF2B5EF4-FFF2-40B4-BE49-F238E27FC236}">
                  <a16:creationId xmlns:a16="http://schemas.microsoft.com/office/drawing/2014/main" id="{377E106C-5445-4A52-9F7E-DA17387442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73" name="Freeform 14">
              <a:extLst>
                <a:ext uri="{FF2B5EF4-FFF2-40B4-BE49-F238E27FC236}">
                  <a16:creationId xmlns:a16="http://schemas.microsoft.com/office/drawing/2014/main" id="{752BFE96-D378-4BAE-A64B-F851A34C4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74" name="Freeform 15">
              <a:extLst>
                <a:ext uri="{FF2B5EF4-FFF2-40B4-BE49-F238E27FC236}">
                  <a16:creationId xmlns:a16="http://schemas.microsoft.com/office/drawing/2014/main" id="{B88FFB19-5A5E-4078-B467-9D4ABD21BD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75" name="Line 16">
              <a:extLst>
                <a:ext uri="{FF2B5EF4-FFF2-40B4-BE49-F238E27FC236}">
                  <a16:creationId xmlns:a16="http://schemas.microsoft.com/office/drawing/2014/main" id="{11042975-3D19-4728-BCDA-D3F5CD633ED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76" name="Freeform 17">
              <a:extLst>
                <a:ext uri="{FF2B5EF4-FFF2-40B4-BE49-F238E27FC236}">
                  <a16:creationId xmlns:a16="http://schemas.microsoft.com/office/drawing/2014/main" id="{A28972BD-D2E1-4DCA-A907-2E3B6F6066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77" name="Freeform 18">
              <a:extLst>
                <a:ext uri="{FF2B5EF4-FFF2-40B4-BE49-F238E27FC236}">
                  <a16:creationId xmlns:a16="http://schemas.microsoft.com/office/drawing/2014/main" id="{1C806824-5C2D-4747-B038-69EE4074B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78" name="Freeform 19">
              <a:extLst>
                <a:ext uri="{FF2B5EF4-FFF2-40B4-BE49-F238E27FC236}">
                  <a16:creationId xmlns:a16="http://schemas.microsoft.com/office/drawing/2014/main" id="{3B33F710-16D7-4F48-BFCA-66C9CA235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79" name="Freeform 20">
              <a:extLst>
                <a:ext uri="{FF2B5EF4-FFF2-40B4-BE49-F238E27FC236}">
                  <a16:creationId xmlns:a16="http://schemas.microsoft.com/office/drawing/2014/main" id="{6C8C8ED4-90FA-4E97-AAF0-D5D51E6A93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80" name="Rectangle 21">
              <a:extLst>
                <a:ext uri="{FF2B5EF4-FFF2-40B4-BE49-F238E27FC236}">
                  <a16:creationId xmlns:a16="http://schemas.microsoft.com/office/drawing/2014/main" id="{6C5EB9C1-B25F-4172-8A96-5950ECC828F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81" name="Freeform 22">
              <a:extLst>
                <a:ext uri="{FF2B5EF4-FFF2-40B4-BE49-F238E27FC236}">
                  <a16:creationId xmlns:a16="http://schemas.microsoft.com/office/drawing/2014/main" id="{097E6E8A-9373-4655-882B-21715CCE97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82" name="Freeform 23">
              <a:extLst>
                <a:ext uri="{FF2B5EF4-FFF2-40B4-BE49-F238E27FC236}">
                  <a16:creationId xmlns:a16="http://schemas.microsoft.com/office/drawing/2014/main" id="{EB8CC766-1206-4372-ACAF-8230AF4D542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83" name="Freeform 24">
              <a:extLst>
                <a:ext uri="{FF2B5EF4-FFF2-40B4-BE49-F238E27FC236}">
                  <a16:creationId xmlns:a16="http://schemas.microsoft.com/office/drawing/2014/main" id="{1C8E2511-2489-47B2-9C19-C410910DD9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84" name="Freeform 25">
              <a:extLst>
                <a:ext uri="{FF2B5EF4-FFF2-40B4-BE49-F238E27FC236}">
                  <a16:creationId xmlns:a16="http://schemas.microsoft.com/office/drawing/2014/main" id="{D7820196-0A47-47EF-832C-A688E8977D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85" name="Freeform 26">
              <a:extLst>
                <a:ext uri="{FF2B5EF4-FFF2-40B4-BE49-F238E27FC236}">
                  <a16:creationId xmlns:a16="http://schemas.microsoft.com/office/drawing/2014/main" id="{4982E0BF-34AE-48A3-AD6B-E0F3CD05DB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86" name="Freeform 27">
              <a:extLst>
                <a:ext uri="{FF2B5EF4-FFF2-40B4-BE49-F238E27FC236}">
                  <a16:creationId xmlns:a16="http://schemas.microsoft.com/office/drawing/2014/main" id="{CD34643B-9DF2-4310-8868-48252C339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87" name="Freeform 28">
              <a:extLst>
                <a:ext uri="{FF2B5EF4-FFF2-40B4-BE49-F238E27FC236}">
                  <a16:creationId xmlns:a16="http://schemas.microsoft.com/office/drawing/2014/main" id="{4E020C4E-AF64-44A8-B830-779541D8D54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88" name="Freeform 29">
              <a:extLst>
                <a:ext uri="{FF2B5EF4-FFF2-40B4-BE49-F238E27FC236}">
                  <a16:creationId xmlns:a16="http://schemas.microsoft.com/office/drawing/2014/main" id="{D97BC3D3-B1B3-4825-9169-BBEF1DBCF0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89" name="Freeform 30">
              <a:extLst>
                <a:ext uri="{FF2B5EF4-FFF2-40B4-BE49-F238E27FC236}">
                  <a16:creationId xmlns:a16="http://schemas.microsoft.com/office/drawing/2014/main" id="{A750DC4F-1DAF-470E-98C6-6C68DEB933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90" name="Freeform 31">
              <a:extLst>
                <a:ext uri="{FF2B5EF4-FFF2-40B4-BE49-F238E27FC236}">
                  <a16:creationId xmlns:a16="http://schemas.microsoft.com/office/drawing/2014/main" id="{2F99594A-5BBD-4E10-A818-8BE52B7D95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grpSp>
      <p:sp>
        <p:nvSpPr>
          <p:cNvPr id="5" name="TextBox 4">
            <a:extLst>
              <a:ext uri="{FF2B5EF4-FFF2-40B4-BE49-F238E27FC236}">
                <a16:creationId xmlns:a16="http://schemas.microsoft.com/office/drawing/2014/main" id="{8CD256A4-8735-AB15-FC56-ED67A23599FB}"/>
              </a:ext>
            </a:extLst>
          </p:cNvPr>
          <p:cNvSpPr txBox="1"/>
          <p:nvPr/>
        </p:nvSpPr>
        <p:spPr>
          <a:xfrm>
            <a:off x="6646151" y="5864932"/>
            <a:ext cx="3738964" cy="923330"/>
          </a:xfrm>
          <a:prstGeom prst="rect">
            <a:avLst/>
          </a:prstGeom>
          <a:noFill/>
        </p:spPr>
        <p:txBody>
          <a:bodyPr wrap="square" rtlCol="0">
            <a:spAutoFit/>
          </a:bodyPr>
          <a:lstStyle/>
          <a:p>
            <a:pPr>
              <a:spcAft>
                <a:spcPts val="600"/>
              </a:spcAft>
            </a:pPr>
            <a:r>
              <a:rPr lang="en-US" b="1" i="1" dirty="0"/>
              <a:t>If a source says X and you think Y, you may have a research problem </a:t>
            </a:r>
            <a:r>
              <a:rPr lang="en-US" dirty="0"/>
              <a:t>– CR Page 63</a:t>
            </a:r>
          </a:p>
        </p:txBody>
      </p:sp>
    </p:spTree>
    <p:extLst>
      <p:ext uri="{BB962C8B-B14F-4D97-AF65-F5344CB8AC3E}">
        <p14:creationId xmlns:p14="http://schemas.microsoft.com/office/powerpoint/2010/main" val="39558171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38795-6370-08EC-A330-ABBB0FCD98FC}"/>
              </a:ext>
            </a:extLst>
          </p:cNvPr>
          <p:cNvSpPr>
            <a:spLocks noGrp="1"/>
          </p:cNvSpPr>
          <p:nvPr>
            <p:ph type="title"/>
          </p:nvPr>
        </p:nvSpPr>
        <p:spPr/>
        <p:txBody>
          <a:bodyPr/>
          <a:lstStyle/>
          <a:p>
            <a:r>
              <a:rPr lang="en-US" dirty="0">
                <a:solidFill>
                  <a:schemeClr val="bg1"/>
                </a:solidFill>
              </a:rPr>
              <a:t>Homework 1</a:t>
            </a:r>
          </a:p>
        </p:txBody>
      </p:sp>
      <p:sp>
        <p:nvSpPr>
          <p:cNvPr id="3" name="Content Placeholder 2">
            <a:extLst>
              <a:ext uri="{FF2B5EF4-FFF2-40B4-BE49-F238E27FC236}">
                <a16:creationId xmlns:a16="http://schemas.microsoft.com/office/drawing/2014/main" id="{986CA1C3-CC5E-E148-3300-094320AC47B6}"/>
              </a:ext>
            </a:extLst>
          </p:cNvPr>
          <p:cNvSpPr>
            <a:spLocks noGrp="1"/>
          </p:cNvSpPr>
          <p:nvPr>
            <p:ph idx="1"/>
          </p:nvPr>
        </p:nvSpPr>
        <p:spPr/>
        <p:txBody>
          <a:bodyPr>
            <a:normAutofit fontScale="92500" lnSpcReduction="10000"/>
          </a:bodyPr>
          <a:lstStyle/>
          <a:p>
            <a:r>
              <a:rPr lang="en-US" dirty="0"/>
              <a:t>Sign up for Overleaf Account</a:t>
            </a:r>
          </a:p>
          <a:p>
            <a:pPr lvl="1"/>
            <a:r>
              <a:rPr lang="en-US" dirty="0"/>
              <a:t>Begin learning how to write in </a:t>
            </a:r>
            <a:r>
              <a:rPr lang="en-US" dirty="0" err="1"/>
              <a:t>LaTax</a:t>
            </a:r>
            <a:endParaRPr lang="en-US" dirty="0"/>
          </a:p>
          <a:p>
            <a:r>
              <a:rPr lang="en-US" dirty="0"/>
              <a:t>Read through following papers and summarize by the following:</a:t>
            </a:r>
          </a:p>
          <a:p>
            <a:pPr lvl="1"/>
            <a:r>
              <a:rPr lang="en-US" sz="1800" dirty="0">
                <a:effectLst/>
                <a:latin typeface="SFRM1200"/>
              </a:rPr>
              <a:t>Please summarize each article in one paragraph describing: (1) the central research question (what are they studying?); (2) the context of the study (where is the study taking place?); (3) what type of data is being studied?; (4) what do the authors find? </a:t>
            </a:r>
          </a:p>
          <a:p>
            <a:pPr lvl="1"/>
            <a:r>
              <a:rPr lang="en-US" dirty="0">
                <a:hlinkClick r:id="rId3"/>
              </a:rPr>
              <a:t>https://arxiv.org/pdf/2211.06398</a:t>
            </a:r>
            <a:endParaRPr lang="en-US" dirty="0"/>
          </a:p>
          <a:p>
            <a:pPr lvl="1"/>
            <a:r>
              <a:rPr lang="en-US" dirty="0">
                <a:hlinkClick r:id="rId4"/>
              </a:rPr>
              <a:t>https://arxiv.org/pdf/1804.09635</a:t>
            </a:r>
            <a:endParaRPr lang="en-US" dirty="0"/>
          </a:p>
          <a:p>
            <a:r>
              <a:rPr lang="en-US" dirty="0"/>
              <a:t>Find 3 more research papers that you are interested in. </a:t>
            </a:r>
          </a:p>
        </p:txBody>
      </p:sp>
    </p:spTree>
    <p:extLst>
      <p:ext uri="{BB962C8B-B14F-4D97-AF65-F5344CB8AC3E}">
        <p14:creationId xmlns:p14="http://schemas.microsoft.com/office/powerpoint/2010/main" val="256920629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Circuit</Template>
  <TotalTime>1446</TotalTime>
  <Words>1010</Words>
  <Application>Microsoft Macintosh PowerPoint</Application>
  <PresentationFormat>Widescreen</PresentationFormat>
  <Paragraphs>93</Paragraphs>
  <Slides>12</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inherit</vt:lpstr>
      <vt:lpstr>SFRM1200</vt:lpstr>
      <vt:lpstr>Aptos</vt:lpstr>
      <vt:lpstr>Arial</vt:lpstr>
      <vt:lpstr>Roboto</vt:lpstr>
      <vt:lpstr>Tw Cen MT</vt:lpstr>
      <vt:lpstr>Circuit</vt:lpstr>
      <vt:lpstr>Research Lecture</vt:lpstr>
      <vt:lpstr>Research Lecture</vt:lpstr>
      <vt:lpstr>Why Social Science Research Boosts College Admissions Prospects</vt:lpstr>
      <vt:lpstr>Research steps</vt:lpstr>
      <vt:lpstr>How to read a research Paper</vt:lpstr>
      <vt:lpstr>Summarize Literature Review</vt:lpstr>
      <vt:lpstr>How To formulate A good Research Question</vt:lpstr>
      <vt:lpstr>How to find a Research Problem</vt:lpstr>
      <vt:lpstr>Homework 1</vt:lpstr>
      <vt:lpstr>Homework 1</vt:lpstr>
      <vt:lpstr>Next Week</vt:lpstr>
      <vt:lpstr>Homework 1</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Raymond Zhang</dc:creator>
  <cp:lastModifiedBy>Raymond Zhang</cp:lastModifiedBy>
  <cp:revision>12</cp:revision>
  <dcterms:created xsi:type="dcterms:W3CDTF">2024-05-16T04:45:07Z</dcterms:created>
  <dcterms:modified xsi:type="dcterms:W3CDTF">2024-09-12T15:30:52Z</dcterms:modified>
</cp:coreProperties>
</file>