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1" d="100"/>
          <a:sy n="101" d="100"/>
        </p:scale>
        <p:origin x="77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31659" y="2149347"/>
            <a:ext cx="6468744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65719" y="4612132"/>
            <a:ext cx="5516244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1" y="6349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76199" y="0"/>
                </a:moveTo>
                <a:lnTo>
                  <a:pt x="76199" y="8223250"/>
                </a:lnTo>
                <a:lnTo>
                  <a:pt x="0" y="8223250"/>
                </a:lnTo>
                <a:lnTo>
                  <a:pt x="0" y="0"/>
                </a:lnTo>
                <a:lnTo>
                  <a:pt x="76199" y="0"/>
                </a:lnTo>
                <a:close/>
              </a:path>
            </a:pathLst>
          </a:custGeom>
          <a:solidFill>
            <a:srgbClr val="A4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" y="6349"/>
            <a:ext cx="12700" cy="8223250"/>
          </a:xfrm>
          <a:custGeom>
            <a:avLst/>
            <a:gdLst/>
            <a:ahLst/>
            <a:cxnLst/>
            <a:rect l="l" t="t" r="r" b="b"/>
            <a:pathLst>
              <a:path w="12700" h="8223250">
                <a:moveTo>
                  <a:pt x="12700" y="0"/>
                </a:moveTo>
                <a:lnTo>
                  <a:pt x="12700" y="8223250"/>
                </a:lnTo>
                <a:lnTo>
                  <a:pt x="0" y="8223250"/>
                </a:lnTo>
                <a:lnTo>
                  <a:pt x="0" y="0"/>
                </a:lnTo>
                <a:lnTo>
                  <a:pt x="12700" y="0"/>
                </a:lnTo>
                <a:close/>
              </a:path>
            </a:pathLst>
          </a:custGeom>
          <a:solidFill>
            <a:srgbClr val="A4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1" y="6349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50"/>
                </a:moveTo>
                <a:lnTo>
                  <a:pt x="0" y="0"/>
                </a:lnTo>
                <a:lnTo>
                  <a:pt x="76199" y="0"/>
                </a:lnTo>
              </a:path>
            </a:pathLst>
          </a:custGeom>
          <a:ln w="12700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4323" y="-136143"/>
            <a:ext cx="12039600" cy="18328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283" y="2030983"/>
            <a:ext cx="13101955" cy="528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9600" y="838200"/>
            <a:ext cx="646874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0" dirty="0"/>
              <a:t>Sentiment</a:t>
            </a:r>
            <a:r>
              <a:rPr sz="6400" spc="-320" dirty="0"/>
              <a:t> </a:t>
            </a:r>
            <a:r>
              <a:rPr sz="6400" spc="-10" dirty="0"/>
              <a:t>Analysis</a:t>
            </a:r>
            <a:endParaRPr sz="64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418522" y="1981200"/>
            <a:ext cx="7319644" cy="45345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71600" marR="5080" indent="-1358900">
              <a:lnSpc>
                <a:spcPts val="6900"/>
              </a:lnSpc>
              <a:spcBef>
                <a:spcPts val="260"/>
              </a:spcBef>
            </a:pPr>
            <a:r>
              <a:rPr sz="5800" dirty="0">
                <a:solidFill>
                  <a:srgbClr val="A4001D"/>
                </a:solidFill>
              </a:rPr>
              <a:t>What</a:t>
            </a:r>
            <a:r>
              <a:rPr sz="5800" spc="-215" dirty="0">
                <a:solidFill>
                  <a:srgbClr val="A4001D"/>
                </a:solidFill>
              </a:rPr>
              <a:t> </a:t>
            </a:r>
            <a:r>
              <a:rPr sz="5800" dirty="0">
                <a:solidFill>
                  <a:srgbClr val="A4001D"/>
                </a:solidFill>
              </a:rPr>
              <a:t>is</a:t>
            </a:r>
            <a:r>
              <a:rPr sz="5800" spc="-45" dirty="0">
                <a:solidFill>
                  <a:srgbClr val="A4001D"/>
                </a:solidFill>
              </a:rPr>
              <a:t> </a:t>
            </a:r>
            <a:r>
              <a:rPr sz="5800" spc="-10" dirty="0">
                <a:solidFill>
                  <a:srgbClr val="A4001D"/>
                </a:solidFill>
              </a:rPr>
              <a:t>Sentiment Analysis?</a:t>
            </a:r>
            <a:endParaRPr lang="en-US" sz="5800" spc="-10" dirty="0">
              <a:solidFill>
                <a:srgbClr val="A4001D"/>
              </a:solidFill>
            </a:endParaRPr>
          </a:p>
          <a:p>
            <a:pPr marL="1371600" marR="5080" indent="-1358900">
              <a:lnSpc>
                <a:spcPts val="6900"/>
              </a:lnSpc>
              <a:spcBef>
                <a:spcPts val="260"/>
              </a:spcBef>
            </a:pPr>
            <a:endParaRPr lang="en-US" sz="5800" spc="-10" dirty="0">
              <a:solidFill>
                <a:srgbClr val="A4001D"/>
              </a:solidFill>
            </a:endParaRPr>
          </a:p>
          <a:p>
            <a:pPr marL="1371600" marR="5080" indent="-1358900">
              <a:lnSpc>
                <a:spcPts val="6900"/>
              </a:lnSpc>
              <a:spcBef>
                <a:spcPts val="260"/>
              </a:spcBef>
            </a:pPr>
            <a:r>
              <a:rPr lang="en-US" sz="5800" spc="-10" dirty="0">
                <a:solidFill>
                  <a:srgbClr val="A4001D"/>
                </a:solidFill>
              </a:rPr>
              <a:t>Thank you Professor Dan </a:t>
            </a:r>
            <a:r>
              <a:rPr lang="en-US" sz="5800" spc="-10" dirty="0" err="1">
                <a:solidFill>
                  <a:srgbClr val="A4001D"/>
                </a:solidFill>
              </a:rPr>
              <a:t>Jurafsky</a:t>
            </a:r>
            <a:r>
              <a:rPr lang="en-US" sz="5800" spc="-10">
                <a:solidFill>
                  <a:srgbClr val="A4001D"/>
                </a:solidFill>
              </a:rPr>
              <a:t> </a:t>
            </a:r>
            <a:endParaRPr lang="en-US" sz="5800" spc="-10" dirty="0">
              <a:solidFill>
                <a:srgbClr val="A400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dirty="0"/>
              <a:t>sentiment</a:t>
            </a:r>
            <a:r>
              <a:rPr spc="-75" dirty="0"/>
              <a:t> </a:t>
            </a:r>
            <a:r>
              <a:rPr spc="-10" dirty="0"/>
              <a:t>analysis?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63" y="2054352"/>
            <a:ext cx="13915390" cy="5283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1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2336165" algn="l"/>
              </a:tabLst>
            </a:pPr>
            <a:r>
              <a:rPr sz="4300" i="1" spc="-10" dirty="0">
                <a:latin typeface="Carlito"/>
                <a:cs typeface="Carlito"/>
              </a:rPr>
              <a:t>Movie</a:t>
            </a:r>
            <a:r>
              <a:rPr sz="4300" spc="-10" dirty="0">
                <a:latin typeface="Carlito"/>
                <a:cs typeface="Carlito"/>
              </a:rPr>
              <a:t>:</a:t>
            </a:r>
            <a:r>
              <a:rPr sz="4300" dirty="0">
                <a:latin typeface="Carlito"/>
                <a:cs typeface="Carlito"/>
              </a:rPr>
              <a:t>	is</a:t>
            </a:r>
            <a:r>
              <a:rPr sz="4300" spc="-10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this</a:t>
            </a:r>
            <a:r>
              <a:rPr sz="4300" spc="-1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review</a:t>
            </a:r>
            <a:r>
              <a:rPr sz="4300" spc="9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positive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or</a:t>
            </a:r>
            <a:r>
              <a:rPr sz="4300" spc="-13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negative?</a:t>
            </a:r>
            <a:endParaRPr sz="43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300" i="1" dirty="0">
                <a:latin typeface="Carlito"/>
                <a:cs typeface="Carlito"/>
              </a:rPr>
              <a:t>Products</a:t>
            </a:r>
            <a:r>
              <a:rPr sz="4300" dirty="0">
                <a:latin typeface="Carlito"/>
                <a:cs typeface="Carlito"/>
              </a:rPr>
              <a:t>:</a:t>
            </a:r>
            <a:r>
              <a:rPr sz="4300" spc="5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what</a:t>
            </a:r>
            <a:r>
              <a:rPr sz="4300" spc="-13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do</a:t>
            </a:r>
            <a:r>
              <a:rPr sz="4300" spc="-5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people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think</a:t>
            </a:r>
            <a:r>
              <a:rPr sz="4300" spc="-14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about</a:t>
            </a:r>
            <a:r>
              <a:rPr sz="4300" spc="-13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the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new</a:t>
            </a:r>
            <a:r>
              <a:rPr sz="4300" spc="3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iPhone?</a:t>
            </a:r>
            <a:endParaRPr sz="4300">
              <a:latin typeface="Carlito"/>
              <a:cs typeface="Carlito"/>
            </a:endParaRPr>
          </a:p>
          <a:p>
            <a:pPr marL="558165" marR="574040" indent="-546100">
              <a:lnSpc>
                <a:spcPts val="5100"/>
              </a:lnSpc>
              <a:spcBef>
                <a:spcPts val="13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300" i="1" dirty="0">
                <a:latin typeface="Carlito"/>
                <a:cs typeface="Carlito"/>
              </a:rPr>
              <a:t>Public</a:t>
            </a:r>
            <a:r>
              <a:rPr sz="4300" i="1" spc="-25" dirty="0">
                <a:latin typeface="Carlito"/>
                <a:cs typeface="Carlito"/>
              </a:rPr>
              <a:t> </a:t>
            </a:r>
            <a:r>
              <a:rPr sz="4300" i="1" dirty="0">
                <a:latin typeface="Carlito"/>
                <a:cs typeface="Carlito"/>
              </a:rPr>
              <a:t>sentiment</a:t>
            </a:r>
            <a:r>
              <a:rPr sz="4300" dirty="0">
                <a:latin typeface="Carlito"/>
                <a:cs typeface="Carlito"/>
              </a:rPr>
              <a:t>:</a:t>
            </a:r>
            <a:r>
              <a:rPr sz="4300" spc="1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how</a:t>
            </a:r>
            <a:r>
              <a:rPr sz="4300" spc="-10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is</a:t>
            </a:r>
            <a:r>
              <a:rPr sz="4300" spc="-114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consumer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confidence?</a:t>
            </a:r>
            <a:r>
              <a:rPr sz="4300" spc="-12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Is</a:t>
            </a:r>
            <a:r>
              <a:rPr sz="4300" spc="-11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despair increasing?</a:t>
            </a:r>
            <a:endParaRPr sz="43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88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300" i="1" dirty="0">
                <a:latin typeface="Carlito"/>
                <a:cs typeface="Carlito"/>
              </a:rPr>
              <a:t>Politics</a:t>
            </a:r>
            <a:r>
              <a:rPr sz="4300" dirty="0">
                <a:latin typeface="Carlito"/>
                <a:cs typeface="Carlito"/>
              </a:rPr>
              <a:t>:</a:t>
            </a:r>
            <a:r>
              <a:rPr sz="4300" spc="7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what</a:t>
            </a:r>
            <a:r>
              <a:rPr sz="4300" spc="-12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do</a:t>
            </a:r>
            <a:r>
              <a:rPr sz="4300" spc="-4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people</a:t>
            </a:r>
            <a:r>
              <a:rPr sz="4300" spc="-114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think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about</a:t>
            </a:r>
            <a:r>
              <a:rPr sz="4300" spc="-114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this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candidate</a:t>
            </a:r>
            <a:r>
              <a:rPr sz="4300" spc="-114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or</a:t>
            </a:r>
            <a:r>
              <a:rPr sz="4300" spc="-7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issue?</a:t>
            </a:r>
            <a:endParaRPr sz="4300">
              <a:latin typeface="Carlito"/>
              <a:cs typeface="Carlito"/>
            </a:endParaRPr>
          </a:p>
          <a:p>
            <a:pPr marL="558165" marR="1146175" indent="-546100">
              <a:lnSpc>
                <a:spcPts val="5100"/>
              </a:lnSpc>
              <a:spcBef>
                <a:spcPts val="13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300" i="1" dirty="0">
                <a:latin typeface="Carlito"/>
                <a:cs typeface="Carlito"/>
              </a:rPr>
              <a:t>Prediction</a:t>
            </a:r>
            <a:r>
              <a:rPr sz="4300" dirty="0">
                <a:latin typeface="Carlito"/>
                <a:cs typeface="Carlito"/>
              </a:rPr>
              <a:t>:</a:t>
            </a:r>
            <a:r>
              <a:rPr sz="4300" spc="-1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predict</a:t>
            </a:r>
            <a:r>
              <a:rPr sz="4300" spc="-10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election</a:t>
            </a:r>
            <a:r>
              <a:rPr sz="4300" spc="-2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outcomes</a:t>
            </a:r>
            <a:r>
              <a:rPr sz="4300" spc="-50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or</a:t>
            </a:r>
            <a:r>
              <a:rPr sz="4300" spc="-35" dirty="0">
                <a:latin typeface="Carlito"/>
                <a:cs typeface="Carlito"/>
              </a:rPr>
              <a:t> </a:t>
            </a:r>
            <a:r>
              <a:rPr sz="4300" dirty="0">
                <a:latin typeface="Carlito"/>
                <a:cs typeface="Carlito"/>
              </a:rPr>
              <a:t>market</a:t>
            </a:r>
            <a:r>
              <a:rPr sz="4300" spc="-9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trends </a:t>
            </a:r>
            <a:r>
              <a:rPr sz="4300" dirty="0">
                <a:latin typeface="Carlito"/>
                <a:cs typeface="Carlito"/>
              </a:rPr>
              <a:t>from</a:t>
            </a:r>
            <a:r>
              <a:rPr sz="4300" spc="-5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sentiment</a:t>
            </a:r>
            <a:endParaRPr sz="4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10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803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dirty="0"/>
              <a:t>Scherer</a:t>
            </a:r>
            <a:r>
              <a:rPr spc="-55" dirty="0"/>
              <a:t> </a:t>
            </a:r>
            <a:r>
              <a:rPr dirty="0"/>
              <a:t>Typology</a:t>
            </a:r>
            <a:r>
              <a:rPr spc="1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Affective</a:t>
            </a:r>
            <a:r>
              <a:rPr spc="-105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965502"/>
            <a:ext cx="13516610" cy="5283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latin typeface="Carlito"/>
                <a:cs typeface="Carlito"/>
              </a:rPr>
              <a:t>Emotion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2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brief</a:t>
            </a:r>
            <a:r>
              <a:rPr sz="2900" spc="-1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organically</a:t>
            </a:r>
            <a:r>
              <a:rPr sz="2900" spc="-17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synchronized</a:t>
            </a:r>
            <a:r>
              <a:rPr sz="2900" spc="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…</a:t>
            </a:r>
            <a:r>
              <a:rPr sz="2900" spc="-1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evaluation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</a:t>
            </a:r>
            <a:r>
              <a:rPr sz="2900" spc="-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major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event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latin typeface="Carlito"/>
                <a:cs typeface="Carlito"/>
              </a:rPr>
              <a:t>angry,</a:t>
            </a:r>
            <a:r>
              <a:rPr sz="2900" i="1" spc="-7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sad,</a:t>
            </a:r>
            <a:r>
              <a:rPr sz="2900" i="1" spc="-7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joyful,</a:t>
            </a:r>
            <a:r>
              <a:rPr sz="2900" i="1" spc="-18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fearful,</a:t>
            </a:r>
            <a:r>
              <a:rPr sz="2900" i="1" spc="-18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ashamed,</a:t>
            </a:r>
            <a:r>
              <a:rPr sz="2900" i="1" spc="-7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proud,</a:t>
            </a:r>
            <a:r>
              <a:rPr sz="2900" i="1" spc="-7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elated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latin typeface="Carlito"/>
                <a:cs typeface="Carlito"/>
              </a:rPr>
              <a:t>Mood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diffuse</a:t>
            </a:r>
            <a:r>
              <a:rPr sz="2900" spc="-90" dirty="0">
                <a:latin typeface="Carlito"/>
                <a:cs typeface="Carlito"/>
              </a:rPr>
              <a:t> </a:t>
            </a:r>
            <a:r>
              <a:rPr sz="2900" spc="-204" dirty="0">
                <a:latin typeface="Carlito"/>
                <a:cs typeface="Carlito"/>
              </a:rPr>
              <a:t>non-</a:t>
            </a:r>
            <a:r>
              <a:rPr sz="2900" spc="-2235" dirty="0">
                <a:latin typeface="Carlito"/>
                <a:cs typeface="Carlito"/>
              </a:rPr>
              <a:t>­</a:t>
            </a:r>
            <a:r>
              <a:rPr sz="2900" spc="-345" dirty="0">
                <a:latin typeface="Carlito"/>
                <a:cs typeface="Carlito"/>
              </a:rPr>
              <a:t>‐caused</a:t>
            </a:r>
            <a:r>
              <a:rPr sz="2900" spc="130" dirty="0">
                <a:latin typeface="Carlito"/>
                <a:cs typeface="Carlito"/>
              </a:rPr>
              <a:t> </a:t>
            </a:r>
            <a:r>
              <a:rPr sz="2900" spc="-175" dirty="0">
                <a:latin typeface="Carlito"/>
                <a:cs typeface="Carlito"/>
              </a:rPr>
              <a:t>low-</a:t>
            </a:r>
            <a:r>
              <a:rPr sz="2900" spc="-2235" dirty="0">
                <a:latin typeface="Carlito"/>
                <a:cs typeface="Carlito"/>
              </a:rPr>
              <a:t>­</a:t>
            </a:r>
            <a:r>
              <a:rPr sz="2900" spc="-235" dirty="0">
                <a:latin typeface="Carlito"/>
                <a:cs typeface="Carlito"/>
              </a:rPr>
              <a:t>‐intensity</a:t>
            </a:r>
            <a:r>
              <a:rPr sz="2900" spc="-160" dirty="0">
                <a:latin typeface="Carlito"/>
                <a:cs typeface="Carlito"/>
              </a:rPr>
              <a:t> </a:t>
            </a:r>
            <a:r>
              <a:rPr sz="2900" spc="-145" dirty="0">
                <a:latin typeface="Carlito"/>
                <a:cs typeface="Carlito"/>
              </a:rPr>
              <a:t>long-</a:t>
            </a:r>
            <a:r>
              <a:rPr sz="2900" spc="-2235" dirty="0">
                <a:latin typeface="Carlito"/>
                <a:cs typeface="Carlito"/>
              </a:rPr>
              <a:t>­</a:t>
            </a:r>
            <a:r>
              <a:rPr sz="2900" spc="-260" dirty="0">
                <a:latin typeface="Carlito"/>
                <a:cs typeface="Carlito"/>
              </a:rPr>
              <a:t>‐duration</a:t>
            </a:r>
            <a:r>
              <a:rPr sz="2900" spc="-17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change</a:t>
            </a:r>
            <a:r>
              <a:rPr sz="2900" spc="1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in</a:t>
            </a:r>
            <a:r>
              <a:rPr sz="2900" spc="3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subjective</a:t>
            </a:r>
            <a:r>
              <a:rPr sz="2900" spc="1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feeling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latin typeface="Carlito"/>
                <a:cs typeface="Carlito"/>
              </a:rPr>
              <a:t>cheerful,</a:t>
            </a:r>
            <a:r>
              <a:rPr sz="2900" i="1" spc="-14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gloomy,</a:t>
            </a:r>
            <a:r>
              <a:rPr sz="2900" i="1" spc="-14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irritable,</a:t>
            </a:r>
            <a:r>
              <a:rPr sz="2900" i="1" spc="-24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listless,</a:t>
            </a:r>
            <a:r>
              <a:rPr sz="2900" i="1" spc="-3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depressed,</a:t>
            </a:r>
            <a:r>
              <a:rPr sz="2900" i="1" spc="-135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buoyant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latin typeface="Carlito"/>
                <a:cs typeface="Carlito"/>
              </a:rPr>
              <a:t>Interpersonal</a:t>
            </a:r>
            <a:r>
              <a:rPr sz="2900" b="1" spc="-270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stances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23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affective</a:t>
            </a:r>
            <a:r>
              <a:rPr sz="2900" spc="-20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stance</a:t>
            </a:r>
            <a:r>
              <a:rPr sz="2900" spc="-1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toward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another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person</a:t>
            </a:r>
            <a:r>
              <a:rPr sz="2900" spc="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in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specific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interaction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latin typeface="Carlito"/>
                <a:cs typeface="Carlito"/>
              </a:rPr>
              <a:t>friendly,</a:t>
            </a:r>
            <a:r>
              <a:rPr sz="2900" i="1" spc="-1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flirtatious,</a:t>
            </a:r>
            <a:r>
              <a:rPr sz="2900" i="1" spc="-26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distant,</a:t>
            </a:r>
            <a:r>
              <a:rPr sz="2900" i="1" spc="-1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cold,</a:t>
            </a:r>
            <a:r>
              <a:rPr sz="2900" i="1" spc="-5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warm,</a:t>
            </a:r>
            <a:r>
              <a:rPr sz="2900" i="1" spc="-5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supportive,</a:t>
            </a:r>
            <a:r>
              <a:rPr sz="2900" i="1" spc="-16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contemptuous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latin typeface="Carlito"/>
                <a:cs typeface="Carlito"/>
              </a:rPr>
              <a:t>Attitudes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235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enduring,</a:t>
            </a:r>
            <a:r>
              <a:rPr sz="2900" spc="-1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affectively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colored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beliefs,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dispositions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towards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objects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or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persons</a:t>
            </a:r>
            <a:endParaRPr sz="2900">
              <a:latin typeface="Carlito"/>
              <a:cs typeface="Carlito"/>
            </a:endParaRPr>
          </a:p>
          <a:p>
            <a:pPr marL="1193165" lvl="1" indent="-44386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1193165" algn="l"/>
              </a:tabLst>
            </a:pPr>
            <a:r>
              <a:rPr sz="2900" i="1" dirty="0">
                <a:latin typeface="Carlito"/>
                <a:cs typeface="Carlito"/>
              </a:rPr>
              <a:t>liking,</a:t>
            </a:r>
            <a:r>
              <a:rPr sz="2900" i="1" spc="-10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loving,</a:t>
            </a:r>
            <a:r>
              <a:rPr sz="2900" i="1" spc="-10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hating,</a:t>
            </a:r>
            <a:r>
              <a:rPr sz="2900" i="1" spc="-114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valuing,</a:t>
            </a:r>
            <a:r>
              <a:rPr sz="2900" i="1" spc="-10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desiring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spc="-10" dirty="0">
                <a:latin typeface="Carlito"/>
                <a:cs typeface="Carlito"/>
              </a:rPr>
              <a:t>Personality</a:t>
            </a:r>
            <a:r>
              <a:rPr sz="2900" b="1" spc="-229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traits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stable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personality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dispositions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and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typical</a:t>
            </a:r>
            <a:r>
              <a:rPr sz="2900" spc="-1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behavior</a:t>
            </a:r>
            <a:r>
              <a:rPr sz="2900" spc="-10" dirty="0">
                <a:latin typeface="Carlito"/>
                <a:cs typeface="Carlito"/>
              </a:rPr>
              <a:t> tendencies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latin typeface="Carlito"/>
                <a:cs typeface="Carlito"/>
              </a:rPr>
              <a:t>nervous,</a:t>
            </a:r>
            <a:r>
              <a:rPr sz="2900" i="1" spc="-6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anxious,</a:t>
            </a:r>
            <a:r>
              <a:rPr sz="2900" i="1" spc="-16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reckless,</a:t>
            </a:r>
            <a:r>
              <a:rPr sz="2900" i="1" spc="-55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morose,</a:t>
            </a:r>
            <a:r>
              <a:rPr sz="2900" i="1" spc="-15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hostile,</a:t>
            </a:r>
            <a:r>
              <a:rPr sz="2900" i="1" spc="-5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jealous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803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dirty="0"/>
              <a:t>Scherer</a:t>
            </a:r>
            <a:r>
              <a:rPr spc="-55" dirty="0"/>
              <a:t> </a:t>
            </a:r>
            <a:r>
              <a:rPr dirty="0"/>
              <a:t>Typology</a:t>
            </a:r>
            <a:r>
              <a:rPr spc="1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Affective</a:t>
            </a:r>
            <a:r>
              <a:rPr spc="-105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965502"/>
            <a:ext cx="13778230" cy="5283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solidFill>
                  <a:srgbClr val="7CD7CF"/>
                </a:solidFill>
                <a:latin typeface="Carlito"/>
                <a:cs typeface="Carlito"/>
              </a:rPr>
              <a:t>Emotion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:</a:t>
            </a:r>
            <a:r>
              <a:rPr sz="2900" spc="-2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brief</a:t>
            </a:r>
            <a:r>
              <a:rPr sz="2900" spc="-16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organically</a:t>
            </a:r>
            <a:r>
              <a:rPr sz="2900" spc="-17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synchronized</a:t>
            </a:r>
            <a:r>
              <a:rPr sz="2900" spc="4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…</a:t>
            </a:r>
            <a:r>
              <a:rPr sz="2900" spc="-1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evaluation</a:t>
            </a:r>
            <a:r>
              <a:rPr sz="2900" spc="-1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of</a:t>
            </a:r>
            <a:r>
              <a:rPr sz="2900" spc="-6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a</a:t>
            </a:r>
            <a:r>
              <a:rPr sz="2900" spc="-9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major</a:t>
            </a:r>
            <a:r>
              <a:rPr sz="2900" spc="-2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event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angry,</a:t>
            </a:r>
            <a:r>
              <a:rPr sz="2900" i="1" spc="-7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sad,</a:t>
            </a:r>
            <a:r>
              <a:rPr sz="2900" i="1" spc="-7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joyful,</a:t>
            </a:r>
            <a:r>
              <a:rPr sz="2900" i="1" spc="-18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fearful,</a:t>
            </a:r>
            <a:r>
              <a:rPr sz="2900" i="1" spc="-18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ashamed,</a:t>
            </a:r>
            <a:r>
              <a:rPr sz="2900" i="1" spc="-7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proud,</a:t>
            </a:r>
            <a:r>
              <a:rPr sz="2900" i="1" spc="-7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elated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solidFill>
                  <a:srgbClr val="7CD7CF"/>
                </a:solidFill>
                <a:latin typeface="Carlito"/>
                <a:cs typeface="Carlito"/>
              </a:rPr>
              <a:t>Mood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:</a:t>
            </a:r>
            <a:r>
              <a:rPr sz="2900" spc="-12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diffuse</a:t>
            </a:r>
            <a:r>
              <a:rPr sz="2900" spc="-9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204" dirty="0">
                <a:solidFill>
                  <a:srgbClr val="7CD7CF"/>
                </a:solidFill>
                <a:latin typeface="Carlito"/>
                <a:cs typeface="Carlito"/>
              </a:rPr>
              <a:t>non-</a:t>
            </a:r>
            <a:r>
              <a:rPr sz="2900" spc="-2235" dirty="0">
                <a:solidFill>
                  <a:srgbClr val="7CD7CF"/>
                </a:solidFill>
                <a:latin typeface="Carlito"/>
                <a:cs typeface="Carlito"/>
              </a:rPr>
              <a:t>­</a:t>
            </a:r>
            <a:r>
              <a:rPr sz="2900" spc="-345" dirty="0">
                <a:solidFill>
                  <a:srgbClr val="7CD7CF"/>
                </a:solidFill>
                <a:latin typeface="Carlito"/>
                <a:cs typeface="Carlito"/>
              </a:rPr>
              <a:t>‐caused</a:t>
            </a:r>
            <a:r>
              <a:rPr sz="2900" spc="13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75" dirty="0">
                <a:solidFill>
                  <a:srgbClr val="7CD7CF"/>
                </a:solidFill>
                <a:latin typeface="Carlito"/>
                <a:cs typeface="Carlito"/>
              </a:rPr>
              <a:t>low-</a:t>
            </a:r>
            <a:r>
              <a:rPr sz="2900" spc="-2235" dirty="0">
                <a:solidFill>
                  <a:srgbClr val="7CD7CF"/>
                </a:solidFill>
                <a:latin typeface="Carlito"/>
                <a:cs typeface="Carlito"/>
              </a:rPr>
              <a:t>­</a:t>
            </a:r>
            <a:r>
              <a:rPr sz="2900" spc="-235" dirty="0">
                <a:solidFill>
                  <a:srgbClr val="7CD7CF"/>
                </a:solidFill>
                <a:latin typeface="Carlito"/>
                <a:cs typeface="Carlito"/>
              </a:rPr>
              <a:t>‐intensity</a:t>
            </a:r>
            <a:r>
              <a:rPr sz="2900" spc="-1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45" dirty="0">
                <a:solidFill>
                  <a:srgbClr val="7CD7CF"/>
                </a:solidFill>
                <a:latin typeface="Carlito"/>
                <a:cs typeface="Carlito"/>
              </a:rPr>
              <a:t>long-</a:t>
            </a:r>
            <a:r>
              <a:rPr sz="2900" spc="-2235" dirty="0">
                <a:solidFill>
                  <a:srgbClr val="7CD7CF"/>
                </a:solidFill>
                <a:latin typeface="Carlito"/>
                <a:cs typeface="Carlito"/>
              </a:rPr>
              <a:t>­</a:t>
            </a:r>
            <a:r>
              <a:rPr sz="2900" spc="-260" dirty="0">
                <a:solidFill>
                  <a:srgbClr val="7CD7CF"/>
                </a:solidFill>
                <a:latin typeface="Carlito"/>
                <a:cs typeface="Carlito"/>
              </a:rPr>
              <a:t>‐duration</a:t>
            </a:r>
            <a:r>
              <a:rPr sz="2900" spc="-17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change</a:t>
            </a:r>
            <a:r>
              <a:rPr sz="2900" spc="1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in</a:t>
            </a:r>
            <a:r>
              <a:rPr sz="2900" spc="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subjective</a:t>
            </a:r>
            <a:r>
              <a:rPr sz="2900" spc="1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feeling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cheerful,</a:t>
            </a:r>
            <a:r>
              <a:rPr sz="2900" i="1" spc="-14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gloomy,</a:t>
            </a:r>
            <a:r>
              <a:rPr sz="2900" i="1" spc="-14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irritable,</a:t>
            </a:r>
            <a:r>
              <a:rPr sz="2900" i="1" spc="-24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listless,</a:t>
            </a:r>
            <a:r>
              <a:rPr sz="2900" i="1" spc="-3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depressed,</a:t>
            </a:r>
            <a:r>
              <a:rPr sz="2900" i="1" spc="-1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buoyant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solidFill>
                  <a:srgbClr val="7CD7CF"/>
                </a:solidFill>
                <a:latin typeface="Carlito"/>
                <a:cs typeface="Carlito"/>
              </a:rPr>
              <a:t>Interpersonal</a:t>
            </a:r>
            <a:r>
              <a:rPr sz="2900" b="1" spc="-27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b="1" dirty="0">
                <a:solidFill>
                  <a:srgbClr val="7CD7CF"/>
                </a:solidFill>
                <a:latin typeface="Carlito"/>
                <a:cs typeface="Carlito"/>
              </a:rPr>
              <a:t>stances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:</a:t>
            </a:r>
            <a:r>
              <a:rPr sz="2900" spc="-2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affective</a:t>
            </a:r>
            <a:r>
              <a:rPr sz="2900" spc="-20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stance</a:t>
            </a:r>
            <a:r>
              <a:rPr sz="2900" spc="-16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toward</a:t>
            </a:r>
            <a:r>
              <a:rPr sz="2900" spc="-1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another</a:t>
            </a:r>
            <a:r>
              <a:rPr sz="2900" spc="-3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person</a:t>
            </a:r>
            <a:r>
              <a:rPr sz="2900" spc="4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in</a:t>
            </a:r>
            <a:r>
              <a:rPr sz="2900" spc="-13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a</a:t>
            </a:r>
            <a:r>
              <a:rPr sz="2900" spc="-9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specific</a:t>
            </a:r>
            <a:r>
              <a:rPr sz="2900" spc="-4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interaction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friendly,</a:t>
            </a:r>
            <a:r>
              <a:rPr sz="2900" i="1" spc="-16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flirtatious,</a:t>
            </a:r>
            <a:r>
              <a:rPr sz="2900" i="1" spc="-2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distant,</a:t>
            </a:r>
            <a:r>
              <a:rPr sz="2900" i="1" spc="-16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cold,</a:t>
            </a:r>
            <a:r>
              <a:rPr sz="2900" i="1" spc="-5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warm,</a:t>
            </a:r>
            <a:r>
              <a:rPr sz="2900" i="1" spc="-5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supportive,</a:t>
            </a:r>
            <a:r>
              <a:rPr sz="2900" i="1" spc="-1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contemptuous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dirty="0">
                <a:latin typeface="Carlito"/>
                <a:cs typeface="Carlito"/>
              </a:rPr>
              <a:t>Attitudes:</a:t>
            </a:r>
            <a:r>
              <a:rPr sz="2900" b="1" spc="-225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enduring,</a:t>
            </a:r>
            <a:r>
              <a:rPr sz="2900" b="1" spc="-275" dirty="0">
                <a:latin typeface="Carlito"/>
                <a:cs typeface="Carlito"/>
              </a:rPr>
              <a:t> </a:t>
            </a:r>
            <a:r>
              <a:rPr sz="2900" b="1" spc="-10" dirty="0">
                <a:latin typeface="Carlito"/>
                <a:cs typeface="Carlito"/>
              </a:rPr>
              <a:t>affectively</a:t>
            </a:r>
            <a:r>
              <a:rPr sz="2900" b="1" spc="-65" dirty="0">
                <a:latin typeface="Carlito"/>
                <a:cs typeface="Carlito"/>
              </a:rPr>
              <a:t> </a:t>
            </a:r>
            <a:r>
              <a:rPr sz="2900" b="1" spc="-10" dirty="0">
                <a:latin typeface="Carlito"/>
                <a:cs typeface="Carlito"/>
              </a:rPr>
              <a:t>colored</a:t>
            </a:r>
            <a:r>
              <a:rPr sz="2900" b="1" spc="-175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beliefs,</a:t>
            </a:r>
            <a:r>
              <a:rPr sz="2900" b="1" spc="-165" dirty="0">
                <a:latin typeface="Carlito"/>
                <a:cs typeface="Carlito"/>
              </a:rPr>
              <a:t> </a:t>
            </a:r>
            <a:r>
              <a:rPr sz="2900" b="1" spc="-10" dirty="0">
                <a:latin typeface="Carlito"/>
                <a:cs typeface="Carlito"/>
              </a:rPr>
              <a:t>dispositions</a:t>
            </a:r>
            <a:r>
              <a:rPr sz="2900" b="1" spc="-175" dirty="0">
                <a:latin typeface="Carlito"/>
                <a:cs typeface="Carlito"/>
              </a:rPr>
              <a:t> </a:t>
            </a:r>
            <a:r>
              <a:rPr sz="2900" b="1" spc="-10" dirty="0">
                <a:latin typeface="Carlito"/>
                <a:cs typeface="Carlito"/>
              </a:rPr>
              <a:t>towards</a:t>
            </a:r>
            <a:r>
              <a:rPr sz="2900" b="1" spc="-175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objects</a:t>
            </a:r>
            <a:r>
              <a:rPr sz="2900" b="1" spc="-175" dirty="0">
                <a:latin typeface="Carlito"/>
                <a:cs typeface="Carlito"/>
              </a:rPr>
              <a:t> </a:t>
            </a:r>
            <a:r>
              <a:rPr sz="2900" b="1" dirty="0">
                <a:latin typeface="Carlito"/>
                <a:cs typeface="Carlito"/>
              </a:rPr>
              <a:t>or</a:t>
            </a:r>
            <a:r>
              <a:rPr sz="2900" b="1" spc="-35" dirty="0">
                <a:latin typeface="Carlito"/>
                <a:cs typeface="Carlito"/>
              </a:rPr>
              <a:t> </a:t>
            </a:r>
            <a:r>
              <a:rPr sz="2900" b="1" spc="-10" dirty="0">
                <a:latin typeface="Carlito"/>
                <a:cs typeface="Carlito"/>
              </a:rPr>
              <a:t>persons</a:t>
            </a:r>
            <a:endParaRPr sz="2900">
              <a:latin typeface="Carlito"/>
              <a:cs typeface="Carlito"/>
            </a:endParaRPr>
          </a:p>
          <a:p>
            <a:pPr marL="1193165" lvl="1" indent="-44386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1193165" algn="l"/>
              </a:tabLst>
            </a:pPr>
            <a:r>
              <a:rPr sz="2900" i="1" dirty="0">
                <a:latin typeface="Carlito"/>
                <a:cs typeface="Carlito"/>
              </a:rPr>
              <a:t>liking,</a:t>
            </a:r>
            <a:r>
              <a:rPr sz="2900" i="1" spc="-10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loving,</a:t>
            </a:r>
            <a:r>
              <a:rPr sz="2900" i="1" spc="-10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hating,</a:t>
            </a:r>
            <a:r>
              <a:rPr sz="2900" i="1" spc="-114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valuing,</a:t>
            </a:r>
            <a:r>
              <a:rPr sz="2900" i="1" spc="-100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desiring</a:t>
            </a:r>
            <a:endParaRPr sz="2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62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2900" b="1" spc="-10" dirty="0">
                <a:solidFill>
                  <a:srgbClr val="7CD7CF"/>
                </a:solidFill>
                <a:latin typeface="Carlito"/>
                <a:cs typeface="Carlito"/>
              </a:rPr>
              <a:t>Personality</a:t>
            </a:r>
            <a:r>
              <a:rPr sz="2900" b="1" spc="-229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b="1" dirty="0">
                <a:solidFill>
                  <a:srgbClr val="7CD7CF"/>
                </a:solidFill>
                <a:latin typeface="Carlito"/>
                <a:cs typeface="Carlito"/>
              </a:rPr>
              <a:t>traits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:</a:t>
            </a:r>
            <a:r>
              <a:rPr sz="2900" spc="-10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stable</a:t>
            </a:r>
            <a:r>
              <a:rPr sz="2900" spc="-4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personality</a:t>
            </a:r>
            <a:r>
              <a:rPr sz="2900" spc="-11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spc="-20" dirty="0">
                <a:solidFill>
                  <a:srgbClr val="7CD7CF"/>
                </a:solidFill>
                <a:latin typeface="Carlito"/>
                <a:cs typeface="Carlito"/>
              </a:rPr>
              <a:t>dispositions</a:t>
            </a:r>
            <a:r>
              <a:rPr sz="2900" spc="-13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and</a:t>
            </a:r>
            <a:r>
              <a:rPr sz="2900" spc="-3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typical</a:t>
            </a:r>
            <a:r>
              <a:rPr sz="2900" spc="-1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dirty="0">
                <a:solidFill>
                  <a:srgbClr val="7CD7CF"/>
                </a:solidFill>
                <a:latin typeface="Carlito"/>
                <a:cs typeface="Carlito"/>
              </a:rPr>
              <a:t>behavior</a:t>
            </a:r>
            <a:r>
              <a:rPr sz="2900" spc="-10" dirty="0">
                <a:solidFill>
                  <a:srgbClr val="7CD7CF"/>
                </a:solidFill>
                <a:latin typeface="Carlito"/>
                <a:cs typeface="Carlito"/>
              </a:rPr>
              <a:t> tendencies</a:t>
            </a:r>
            <a:endParaRPr sz="29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nervous,</a:t>
            </a:r>
            <a:r>
              <a:rPr sz="2900" i="1" spc="-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anxious,</a:t>
            </a:r>
            <a:r>
              <a:rPr sz="2900" i="1" spc="-16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reckless,</a:t>
            </a:r>
            <a:r>
              <a:rPr sz="2900" i="1" spc="-5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morose,</a:t>
            </a:r>
            <a:r>
              <a:rPr sz="2900" i="1" spc="-155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dirty="0">
                <a:solidFill>
                  <a:srgbClr val="7CD7CF"/>
                </a:solidFill>
                <a:latin typeface="Carlito"/>
                <a:cs typeface="Carlito"/>
              </a:rPr>
              <a:t>hostile,</a:t>
            </a:r>
            <a:r>
              <a:rPr sz="2900" i="1" spc="-50" dirty="0">
                <a:solidFill>
                  <a:srgbClr val="7CD7CF"/>
                </a:solidFill>
                <a:latin typeface="Carlito"/>
                <a:cs typeface="Carlito"/>
              </a:rPr>
              <a:t> </a:t>
            </a:r>
            <a:r>
              <a:rPr sz="2900" i="1" spc="-10" dirty="0">
                <a:solidFill>
                  <a:srgbClr val="7CD7CF"/>
                </a:solidFill>
                <a:latin typeface="Carlito"/>
                <a:cs typeface="Carlito"/>
              </a:rPr>
              <a:t>jealous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860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828609"/>
            <a:ext cx="13747115" cy="13258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Sentiment</a:t>
            </a:r>
            <a:r>
              <a:rPr sz="3800" spc="1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analysis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-10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 detection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of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b="1" spc="-10" dirty="0">
                <a:latin typeface="Carlito"/>
                <a:cs typeface="Carlito"/>
              </a:rPr>
              <a:t>attitudes</a:t>
            </a:r>
            <a:endParaRPr sz="3800">
              <a:latin typeface="Carlito"/>
              <a:cs typeface="Carlito"/>
            </a:endParaRPr>
          </a:p>
          <a:p>
            <a:pPr marL="749300">
              <a:lnSpc>
                <a:spcPct val="100000"/>
              </a:lnSpc>
              <a:spcBef>
                <a:spcPts val="840"/>
              </a:spcBef>
            </a:pPr>
            <a:r>
              <a:rPr sz="3200" dirty="0">
                <a:latin typeface="Carlito"/>
                <a:cs typeface="Carlito"/>
              </a:rPr>
              <a:t>“enduring,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affectively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colored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beliefs,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dispositions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towards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objects</a:t>
            </a:r>
            <a:r>
              <a:rPr sz="3200" spc="-1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persons”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883" y="3128771"/>
            <a:ext cx="8890000" cy="50673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35965" indent="-7232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35965" algn="l"/>
              </a:tabLst>
            </a:pPr>
            <a:r>
              <a:rPr sz="3200" b="1" dirty="0">
                <a:latin typeface="Carlito"/>
                <a:cs typeface="Carlito"/>
              </a:rPr>
              <a:t>Holder</a:t>
            </a:r>
            <a:r>
              <a:rPr sz="3200" b="1" spc="-6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(source)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attitude</a:t>
            </a:r>
            <a:endParaRPr sz="3200">
              <a:latin typeface="Carlito"/>
              <a:cs typeface="Carlito"/>
            </a:endParaRPr>
          </a:p>
          <a:p>
            <a:pPr marL="735965" indent="-72326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735965" algn="l"/>
              </a:tabLst>
            </a:pPr>
            <a:r>
              <a:rPr sz="3200" b="1" dirty="0">
                <a:latin typeface="Carlito"/>
                <a:cs typeface="Carlito"/>
              </a:rPr>
              <a:t>Target</a:t>
            </a:r>
            <a:r>
              <a:rPr sz="3200" b="1" spc="-8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(aspect)</a:t>
            </a:r>
            <a:r>
              <a:rPr sz="3200" b="1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attitude</a:t>
            </a:r>
            <a:endParaRPr sz="3200">
              <a:latin typeface="Carlito"/>
              <a:cs typeface="Carlito"/>
            </a:endParaRPr>
          </a:p>
          <a:p>
            <a:pPr marL="735965" indent="-72326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735965" algn="l"/>
              </a:tabLst>
            </a:pPr>
            <a:r>
              <a:rPr sz="3200" b="1" dirty="0">
                <a:latin typeface="Carlito"/>
                <a:cs typeface="Carlito"/>
              </a:rPr>
              <a:t>Type</a:t>
            </a:r>
            <a:r>
              <a:rPr sz="3200" b="1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attitude</a:t>
            </a:r>
            <a:endParaRPr sz="3200">
              <a:latin typeface="Carlito"/>
              <a:cs typeface="Carlito"/>
            </a:endParaRPr>
          </a:p>
          <a:p>
            <a:pPr marL="913765" lvl="1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From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set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types</a:t>
            </a:r>
            <a:endParaRPr sz="3200">
              <a:latin typeface="Carlito"/>
              <a:cs typeface="Carlito"/>
            </a:endParaRPr>
          </a:p>
          <a:p>
            <a:pPr marL="1472565" lvl="2" indent="-368300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</a:tabLst>
            </a:pPr>
            <a:r>
              <a:rPr sz="2900" i="1" dirty="0">
                <a:latin typeface="Carlito"/>
                <a:cs typeface="Carlito"/>
              </a:rPr>
              <a:t>Like,</a:t>
            </a:r>
            <a:r>
              <a:rPr sz="2900" i="1" spc="-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love,</a:t>
            </a:r>
            <a:r>
              <a:rPr sz="2900" i="1" spc="-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hate,</a:t>
            </a:r>
            <a:r>
              <a:rPr sz="2900" i="1" spc="-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value,</a:t>
            </a:r>
            <a:r>
              <a:rPr sz="2900" i="1" spc="-165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desire,</a:t>
            </a:r>
            <a:r>
              <a:rPr sz="2900" i="1" spc="-70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etc.</a:t>
            </a:r>
            <a:endParaRPr sz="2900">
              <a:latin typeface="Carlito"/>
              <a:cs typeface="Carlito"/>
            </a:endParaRPr>
          </a:p>
          <a:p>
            <a:pPr marL="913765" lvl="1" indent="-355600">
              <a:lnSpc>
                <a:spcPct val="100000"/>
              </a:lnSpc>
              <a:spcBef>
                <a:spcPts val="72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Or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(more</a:t>
            </a:r>
            <a:r>
              <a:rPr sz="3200" spc="-1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commonly)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simple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weighted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polarity</a:t>
            </a:r>
            <a:r>
              <a:rPr sz="3200" spc="-10" dirty="0">
                <a:latin typeface="Carlito"/>
                <a:cs typeface="Carlito"/>
              </a:rPr>
              <a:t>:</a:t>
            </a:r>
            <a:endParaRPr sz="3200">
              <a:latin typeface="Carlito"/>
              <a:cs typeface="Carlito"/>
            </a:endParaRPr>
          </a:p>
          <a:p>
            <a:pPr marL="1472565" lvl="2" indent="-368300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1472565" algn="l"/>
              </a:tabLst>
            </a:pPr>
            <a:r>
              <a:rPr sz="2900" i="1" dirty="0">
                <a:latin typeface="Carlito"/>
                <a:cs typeface="Carlito"/>
              </a:rPr>
              <a:t>positive,</a:t>
            </a:r>
            <a:r>
              <a:rPr sz="2900" i="1" spc="-16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negative,</a:t>
            </a:r>
            <a:r>
              <a:rPr sz="2900" i="1" spc="-260" dirty="0">
                <a:latin typeface="Carlito"/>
                <a:cs typeface="Carlito"/>
              </a:rPr>
              <a:t> </a:t>
            </a:r>
            <a:r>
              <a:rPr sz="2900" i="1" dirty="0">
                <a:latin typeface="Carlito"/>
                <a:cs typeface="Carlito"/>
              </a:rPr>
              <a:t>neutral,</a:t>
            </a:r>
            <a:r>
              <a:rPr sz="2900" i="1" spc="-1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together</a:t>
            </a:r>
            <a:r>
              <a:rPr sz="2900" spc="7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with</a:t>
            </a:r>
            <a:r>
              <a:rPr sz="2900" spc="-145" dirty="0">
                <a:latin typeface="Carlito"/>
                <a:cs typeface="Carlito"/>
              </a:rPr>
              <a:t> </a:t>
            </a:r>
            <a:r>
              <a:rPr sz="2900" i="1" spc="-10" dirty="0">
                <a:latin typeface="Carlito"/>
                <a:cs typeface="Carlito"/>
              </a:rPr>
              <a:t>strength</a:t>
            </a:r>
            <a:endParaRPr sz="2900">
              <a:latin typeface="Carlito"/>
              <a:cs typeface="Carlito"/>
            </a:endParaRPr>
          </a:p>
          <a:p>
            <a:pPr marL="735965" indent="-72326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735965" algn="l"/>
              </a:tabLst>
            </a:pPr>
            <a:r>
              <a:rPr sz="3200" b="1" dirty="0">
                <a:latin typeface="Carlito"/>
                <a:cs typeface="Carlito"/>
              </a:rPr>
              <a:t>Text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containing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attitude</a:t>
            </a:r>
            <a:endParaRPr sz="3200">
              <a:latin typeface="Carlito"/>
              <a:cs typeface="Carlito"/>
            </a:endParaRPr>
          </a:p>
          <a:p>
            <a:pPr marL="913765" lvl="1" indent="-35560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 New Roman"/>
              <a:buChar char="•"/>
              <a:tabLst>
                <a:tab pos="913765" algn="l"/>
              </a:tabLst>
            </a:pPr>
            <a:r>
              <a:rPr sz="3200" dirty="0">
                <a:latin typeface="Carlito"/>
                <a:cs typeface="Carlito"/>
              </a:rPr>
              <a:t>Sentence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entire </a:t>
            </a:r>
            <a:r>
              <a:rPr sz="3200" spc="-10" dirty="0">
                <a:latin typeface="Carlito"/>
                <a:cs typeface="Carlito"/>
              </a:rPr>
              <a:t>document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13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dirty="0"/>
              <a:t>Simplest</a:t>
            </a:r>
            <a:r>
              <a:rPr spc="-80" dirty="0"/>
              <a:t> </a:t>
            </a:r>
            <a:r>
              <a:rPr spc="-10" dirty="0"/>
              <a:t>task: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latin typeface="Carlito"/>
                <a:cs typeface="Carlito"/>
              </a:rPr>
              <a:t>Is</a:t>
            </a:r>
            <a:r>
              <a:rPr sz="4500" spc="-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attitude</a:t>
            </a:r>
            <a:r>
              <a:rPr sz="4500" spc="-20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of</a:t>
            </a:r>
            <a:r>
              <a:rPr sz="4500" spc="-14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this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text</a:t>
            </a:r>
            <a:r>
              <a:rPr sz="4500" spc="-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positive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or</a:t>
            </a:r>
            <a:r>
              <a:rPr sz="4500" spc="-14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negative?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dirty="0"/>
              <a:t>More</a:t>
            </a:r>
            <a:r>
              <a:rPr spc="-40" dirty="0"/>
              <a:t> </a:t>
            </a:r>
            <a:r>
              <a:rPr spc="-10" dirty="0"/>
              <a:t>complex: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latin typeface="Carlito"/>
                <a:cs typeface="Carlito"/>
              </a:rPr>
              <a:t>Rank</a:t>
            </a:r>
            <a:r>
              <a:rPr sz="4500" spc="-9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attitude</a:t>
            </a:r>
            <a:r>
              <a:rPr sz="4500" spc="-1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of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this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text</a:t>
            </a:r>
            <a:r>
              <a:rPr sz="4500" spc="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from</a:t>
            </a:r>
            <a:r>
              <a:rPr sz="4500" spc="-1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1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to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spc="-50" dirty="0">
                <a:latin typeface="Carlito"/>
                <a:cs typeface="Carlito"/>
              </a:rPr>
              <a:t>5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pc="-10" dirty="0"/>
              <a:t>Advanced: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latin typeface="Carlito"/>
                <a:cs typeface="Carlito"/>
              </a:rPr>
              <a:t>Detect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9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target,</a:t>
            </a:r>
            <a:r>
              <a:rPr sz="4500" spc="-1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source,</a:t>
            </a:r>
            <a:r>
              <a:rPr sz="4500" spc="-1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or</a:t>
            </a:r>
            <a:r>
              <a:rPr sz="4500" spc="-1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complex</a:t>
            </a:r>
            <a:r>
              <a:rPr sz="4500" spc="-11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attitude</a:t>
            </a:r>
            <a:r>
              <a:rPr sz="4500" spc="-19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types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4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32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dirty="0"/>
              <a:t>Simplest</a:t>
            </a:r>
            <a:r>
              <a:rPr spc="-80" dirty="0"/>
              <a:t> </a:t>
            </a:r>
            <a:r>
              <a:rPr spc="-10" dirty="0"/>
              <a:t>task: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Is</a:t>
            </a:r>
            <a:r>
              <a:rPr sz="4500" spc="-3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the</a:t>
            </a:r>
            <a:r>
              <a:rPr sz="4500" spc="-114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attitude</a:t>
            </a:r>
            <a:r>
              <a:rPr sz="4500" spc="-204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of</a:t>
            </a:r>
            <a:r>
              <a:rPr sz="4500" spc="-145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this</a:t>
            </a:r>
            <a:r>
              <a:rPr sz="4500" spc="-3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text</a:t>
            </a:r>
            <a:r>
              <a:rPr sz="4500" spc="-8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positive</a:t>
            </a:r>
            <a:r>
              <a:rPr sz="4500" spc="-114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90"/>
                </a:solidFill>
                <a:latin typeface="Carlito"/>
                <a:cs typeface="Carlito"/>
              </a:rPr>
              <a:t>or</a:t>
            </a:r>
            <a:r>
              <a:rPr sz="4500" spc="-14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000090"/>
                </a:solidFill>
                <a:latin typeface="Carlito"/>
                <a:cs typeface="Carlito"/>
              </a:rPr>
              <a:t>negative?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dirty="0"/>
              <a:t>More</a:t>
            </a:r>
            <a:r>
              <a:rPr spc="-40" dirty="0"/>
              <a:t> </a:t>
            </a:r>
            <a:r>
              <a:rPr spc="-10" dirty="0"/>
              <a:t>complex: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latin typeface="Carlito"/>
                <a:cs typeface="Carlito"/>
              </a:rPr>
              <a:t>Rank</a:t>
            </a:r>
            <a:r>
              <a:rPr sz="4500" spc="-9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attitude</a:t>
            </a:r>
            <a:r>
              <a:rPr sz="4500" spc="-1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of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this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text</a:t>
            </a:r>
            <a:r>
              <a:rPr sz="4500" spc="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from</a:t>
            </a:r>
            <a:r>
              <a:rPr sz="4500" spc="-1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1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to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spc="-50" dirty="0">
                <a:latin typeface="Carlito"/>
                <a:cs typeface="Carlito"/>
              </a:rPr>
              <a:t>5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2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pc="-10" dirty="0"/>
              <a:t>Advanced:</a:t>
            </a:r>
          </a:p>
          <a:p>
            <a:pPr marL="1104265" lvl="1" indent="-354965">
              <a:lnSpc>
                <a:spcPct val="100000"/>
              </a:lnSpc>
              <a:spcBef>
                <a:spcPts val="108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4500" dirty="0">
                <a:latin typeface="Carlito"/>
                <a:cs typeface="Carlito"/>
              </a:rPr>
              <a:t>Detect</a:t>
            </a:r>
            <a:r>
              <a:rPr sz="4500" spc="-7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9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target,</a:t>
            </a:r>
            <a:r>
              <a:rPr sz="4500" spc="-1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source,</a:t>
            </a:r>
            <a:r>
              <a:rPr sz="4500" spc="-1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or</a:t>
            </a:r>
            <a:r>
              <a:rPr sz="4500" spc="-1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complex</a:t>
            </a:r>
            <a:r>
              <a:rPr sz="4500" spc="-11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attitude</a:t>
            </a:r>
            <a:r>
              <a:rPr sz="4500" spc="-19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types</a:t>
            </a:r>
            <a:endParaRPr sz="4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0" dirty="0"/>
              <a:t>Sentiment</a:t>
            </a:r>
            <a:r>
              <a:rPr sz="6400" spc="-320" dirty="0"/>
              <a:t> </a:t>
            </a:r>
            <a:r>
              <a:rPr sz="6400" spc="-10" dirty="0"/>
              <a:t>Analysis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71600" marR="5080" indent="-1358900">
              <a:lnSpc>
                <a:spcPts val="6900"/>
              </a:lnSpc>
              <a:spcBef>
                <a:spcPts val="260"/>
              </a:spcBef>
            </a:pPr>
            <a:r>
              <a:rPr sz="5800" dirty="0">
                <a:solidFill>
                  <a:srgbClr val="A4001D"/>
                </a:solidFill>
              </a:rPr>
              <a:t>What</a:t>
            </a:r>
            <a:r>
              <a:rPr sz="5800" spc="-215" dirty="0">
                <a:solidFill>
                  <a:srgbClr val="A4001D"/>
                </a:solidFill>
              </a:rPr>
              <a:t> </a:t>
            </a:r>
            <a:r>
              <a:rPr sz="5800" dirty="0">
                <a:solidFill>
                  <a:srgbClr val="A4001D"/>
                </a:solidFill>
              </a:rPr>
              <a:t>is</a:t>
            </a:r>
            <a:r>
              <a:rPr sz="5800" spc="-45" dirty="0">
                <a:solidFill>
                  <a:srgbClr val="A4001D"/>
                </a:solidFill>
              </a:rPr>
              <a:t> </a:t>
            </a:r>
            <a:r>
              <a:rPr sz="5800" spc="-10" dirty="0">
                <a:solidFill>
                  <a:srgbClr val="A4001D"/>
                </a:solidFill>
              </a:rPr>
              <a:t>Sentiment Analysis?</a:t>
            </a:r>
            <a:endParaRPr sz="5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0" dirty="0"/>
              <a:t>Sentiment</a:t>
            </a:r>
            <a:r>
              <a:rPr sz="6400" spc="-320" dirty="0"/>
              <a:t> </a:t>
            </a:r>
            <a:r>
              <a:rPr sz="6400" spc="-10" dirty="0"/>
              <a:t>Analysis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8859570" y="4612132"/>
            <a:ext cx="3110865" cy="1785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6900"/>
              </a:lnSpc>
              <a:spcBef>
                <a:spcPts val="260"/>
              </a:spcBef>
            </a:pPr>
            <a:r>
              <a:rPr sz="5800" dirty="0">
                <a:solidFill>
                  <a:srgbClr val="A4001D"/>
                </a:solidFill>
                <a:latin typeface="Carlito"/>
                <a:cs typeface="Carlito"/>
              </a:rPr>
              <a:t>A</a:t>
            </a:r>
            <a:r>
              <a:rPr sz="5800" spc="-70" dirty="0">
                <a:solidFill>
                  <a:srgbClr val="A4001D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A4001D"/>
                </a:solidFill>
                <a:latin typeface="Carlito"/>
                <a:cs typeface="Carlito"/>
              </a:rPr>
              <a:t>Baseline Algorithm</a:t>
            </a:r>
            <a:endParaRPr sz="5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590295"/>
            <a:ext cx="115087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130" dirty="0">
                <a:latin typeface="Trebuchet MS"/>
                <a:cs typeface="Trebuchet MS"/>
              </a:rPr>
              <a:t>Sentiment</a:t>
            </a:r>
            <a:r>
              <a:rPr sz="4500" b="0" spc="65" dirty="0">
                <a:latin typeface="Trebuchet MS"/>
                <a:cs typeface="Trebuchet MS"/>
              </a:rPr>
              <a:t> </a:t>
            </a:r>
            <a:r>
              <a:rPr sz="4500" b="0" spc="140" dirty="0">
                <a:latin typeface="Trebuchet MS"/>
                <a:cs typeface="Trebuchet MS"/>
              </a:rPr>
              <a:t>Classification</a:t>
            </a:r>
            <a:r>
              <a:rPr sz="4500" b="0" spc="55" dirty="0">
                <a:latin typeface="Trebuchet MS"/>
                <a:cs typeface="Trebuchet MS"/>
              </a:rPr>
              <a:t> </a:t>
            </a:r>
            <a:r>
              <a:rPr sz="4500" b="0" spc="165" dirty="0">
                <a:latin typeface="Trebuchet MS"/>
                <a:cs typeface="Trebuchet MS"/>
              </a:rPr>
              <a:t>in</a:t>
            </a:r>
            <a:r>
              <a:rPr sz="4500" b="0" spc="55" dirty="0">
                <a:latin typeface="Trebuchet MS"/>
                <a:cs typeface="Trebuchet MS"/>
              </a:rPr>
              <a:t> </a:t>
            </a:r>
            <a:r>
              <a:rPr sz="4500" b="0" spc="220" dirty="0">
                <a:latin typeface="Trebuchet MS"/>
                <a:cs typeface="Trebuchet MS"/>
              </a:rPr>
              <a:t>Movie</a:t>
            </a:r>
            <a:r>
              <a:rPr sz="4500" b="0" spc="40" dirty="0">
                <a:latin typeface="Trebuchet MS"/>
                <a:cs typeface="Trebuchet MS"/>
              </a:rPr>
              <a:t> </a:t>
            </a:r>
            <a:r>
              <a:rPr sz="4500" b="0" spc="120" dirty="0">
                <a:latin typeface="Trebuchet MS"/>
                <a:cs typeface="Trebuchet MS"/>
              </a:rPr>
              <a:t>Reviews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044" y="3169729"/>
            <a:ext cx="11091545" cy="26085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Polarity</a:t>
            </a:r>
            <a:r>
              <a:rPr sz="3800" spc="-10" dirty="0">
                <a:latin typeface="Carlito"/>
                <a:cs typeface="Carlito"/>
              </a:rPr>
              <a:t> detection: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Is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IMDB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movie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review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positive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negative?</a:t>
            </a:r>
            <a:endParaRPr sz="32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Data:</a:t>
            </a:r>
            <a:r>
              <a:rPr sz="3800" spc="130" dirty="0">
                <a:latin typeface="Carlito"/>
                <a:cs typeface="Carlito"/>
              </a:rPr>
              <a:t> </a:t>
            </a:r>
            <a:r>
              <a:rPr sz="3800" i="1" dirty="0">
                <a:latin typeface="Carlito"/>
                <a:cs typeface="Carlito"/>
              </a:rPr>
              <a:t>Polarity</a:t>
            </a:r>
            <a:r>
              <a:rPr sz="3800" i="1" spc="-155" dirty="0">
                <a:latin typeface="Carlito"/>
                <a:cs typeface="Carlito"/>
              </a:rPr>
              <a:t> </a:t>
            </a:r>
            <a:r>
              <a:rPr sz="3800" i="1" dirty="0">
                <a:latin typeface="Carlito"/>
                <a:cs typeface="Carlito"/>
              </a:rPr>
              <a:t>Data</a:t>
            </a:r>
            <a:r>
              <a:rPr sz="3800" i="1" spc="95" dirty="0">
                <a:latin typeface="Carlito"/>
                <a:cs typeface="Carlito"/>
              </a:rPr>
              <a:t> </a:t>
            </a:r>
            <a:r>
              <a:rPr sz="3800" i="1" spc="-20" dirty="0">
                <a:latin typeface="Carlito"/>
                <a:cs typeface="Carlito"/>
              </a:rPr>
              <a:t>2.0: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</a:tabLst>
            </a:pPr>
            <a:r>
              <a:rPr sz="3200" u="heavy" spc="-6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  <a:hlinkClick r:id="rId2"/>
              </a:rPr>
              <a:t>http://www.cs.cornell.edu/people/pabo/movie-</a:t>
            </a:r>
            <a:r>
              <a:rPr sz="3200" u="heavy" spc="-249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  <a:hlinkClick r:id="rId2"/>
              </a:rPr>
              <a:t>­</a:t>
            </a:r>
            <a:r>
              <a:rPr sz="3200" u="heavy" spc="-44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  <a:hlinkClick r:id="rId2"/>
              </a:rPr>
              <a:t>‐</a:t>
            </a:r>
            <a:r>
              <a:rPr sz="3200" u="heavy" spc="-44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review-</a:t>
            </a:r>
            <a:r>
              <a:rPr sz="3200" u="heavy" spc="-249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­</a:t>
            </a:r>
            <a:r>
              <a:rPr sz="3200" u="heavy" spc="-53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‐data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803" y="1538706"/>
            <a:ext cx="9587230" cy="13766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0"/>
              </a:spcBef>
              <a:tabLst>
                <a:tab pos="6895465" algn="l"/>
              </a:tabLst>
            </a:pP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Bo</a:t>
            </a:r>
            <a:r>
              <a:rPr sz="2200" spc="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Pang,</a:t>
            </a:r>
            <a:r>
              <a:rPr sz="2200" spc="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Lillian</a:t>
            </a:r>
            <a:r>
              <a:rPr sz="2200" spc="18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Lee,</a:t>
            </a:r>
            <a:r>
              <a:rPr sz="2200" spc="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2200" spc="-4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Shivakumar</a:t>
            </a:r>
            <a:r>
              <a:rPr sz="2200" spc="-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Vaithyanathan.</a:t>
            </a:r>
            <a:r>
              <a:rPr sz="2200" spc="509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2002.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	Thumbs</a:t>
            </a:r>
            <a:r>
              <a:rPr sz="2200" spc="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up?</a:t>
            </a:r>
            <a:r>
              <a:rPr sz="2200" spc="1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Sentiment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Classification</a:t>
            </a:r>
            <a:r>
              <a:rPr sz="2200" spc="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using</a:t>
            </a:r>
            <a:r>
              <a:rPr sz="2200" spc="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Machine</a:t>
            </a:r>
            <a:r>
              <a:rPr sz="2200" spc="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Learning</a:t>
            </a:r>
            <a:r>
              <a:rPr sz="2200" spc="1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Techniques. </a:t>
            </a:r>
            <a:r>
              <a:rPr sz="2200" spc="-130" dirty="0">
                <a:solidFill>
                  <a:srgbClr val="28817A"/>
                </a:solidFill>
                <a:latin typeface="Carlito"/>
                <a:cs typeface="Carlito"/>
              </a:rPr>
              <a:t>EMNLP-</a:t>
            </a:r>
            <a:r>
              <a:rPr sz="2200" spc="-169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2200" spc="-290" dirty="0">
                <a:solidFill>
                  <a:srgbClr val="28817A"/>
                </a:solidFill>
                <a:latin typeface="Carlito"/>
                <a:cs typeface="Carlito"/>
              </a:rPr>
              <a:t>‐2002,</a:t>
            </a:r>
            <a:r>
              <a:rPr sz="2200" spc="459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79—</a:t>
            </a:r>
            <a:r>
              <a:rPr sz="2200" spc="-25" dirty="0">
                <a:solidFill>
                  <a:srgbClr val="28817A"/>
                </a:solidFill>
                <a:latin typeface="Carlito"/>
                <a:cs typeface="Carlito"/>
              </a:rPr>
              <a:t>86.</a:t>
            </a:r>
            <a:endParaRPr sz="2200">
              <a:latin typeface="Carlito"/>
              <a:cs typeface="Carlito"/>
            </a:endParaRPr>
          </a:p>
          <a:p>
            <a:pPr marL="12700" marR="97155">
              <a:lnSpc>
                <a:spcPts val="2600"/>
              </a:lnSpc>
              <a:spcBef>
                <a:spcPts val="180"/>
              </a:spcBef>
              <a:tabLst>
                <a:tab pos="2845435" algn="l"/>
                <a:tab pos="3619500" algn="l"/>
                <a:tab pos="6237605" algn="l"/>
              </a:tabLst>
            </a:pP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Bo</a:t>
            </a:r>
            <a:r>
              <a:rPr sz="2200" spc="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Pang</a:t>
            </a:r>
            <a:r>
              <a:rPr sz="22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2200" spc="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Lillian</a:t>
            </a:r>
            <a:r>
              <a:rPr sz="2200" spc="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28817A"/>
                </a:solidFill>
                <a:latin typeface="Carlito"/>
                <a:cs typeface="Carlito"/>
              </a:rPr>
              <a:t>Lee.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	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2004.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	A</a:t>
            </a:r>
            <a:r>
              <a:rPr sz="2200" spc="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Sentimental</a:t>
            </a:r>
            <a:r>
              <a:rPr sz="2200" spc="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Education:</a:t>
            </a:r>
            <a:r>
              <a:rPr sz="2200" spc="-5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Sentiment</a:t>
            </a:r>
            <a:r>
              <a:rPr sz="2200" spc="114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Analysis</a:t>
            </a:r>
            <a:r>
              <a:rPr sz="2200" spc="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Subjectivity</a:t>
            </a:r>
            <a:r>
              <a:rPr sz="2200" spc="37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Summarization</a:t>
            </a:r>
            <a:r>
              <a:rPr sz="2200" spc="-1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Based</a:t>
            </a:r>
            <a:r>
              <a:rPr sz="2200" spc="9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on</a:t>
            </a:r>
            <a:r>
              <a:rPr sz="2200" spc="-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Minimum</a:t>
            </a:r>
            <a:r>
              <a:rPr sz="2200" spc="9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Cuts.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	ACL,</a:t>
            </a:r>
            <a:r>
              <a:rPr sz="2200" spc="6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55" dirty="0">
                <a:solidFill>
                  <a:srgbClr val="28817A"/>
                </a:solidFill>
                <a:latin typeface="Carlito"/>
                <a:cs typeface="Carlito"/>
              </a:rPr>
              <a:t>271-</a:t>
            </a:r>
            <a:r>
              <a:rPr sz="2200" spc="-169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2200" spc="-450" dirty="0">
                <a:solidFill>
                  <a:srgbClr val="28817A"/>
                </a:solidFill>
                <a:latin typeface="Carlito"/>
                <a:cs typeface="Carlito"/>
              </a:rPr>
              <a:t>‐278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323" y="467359"/>
            <a:ext cx="1089342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IMDB</a:t>
            </a:r>
            <a:r>
              <a:rPr spc="-55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in</a:t>
            </a:r>
            <a:r>
              <a:rPr spc="-13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Pang</a:t>
            </a:r>
            <a:r>
              <a:rPr spc="-15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Lee</a:t>
            </a:r>
            <a:r>
              <a:rPr spc="-15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224" y="2686811"/>
            <a:ext cx="7567295" cy="4671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40995">
              <a:lnSpc>
                <a:spcPct val="99100"/>
              </a:lnSpc>
              <a:spcBef>
                <a:spcPts val="130"/>
              </a:spcBef>
            </a:pPr>
            <a:r>
              <a:rPr sz="2900" dirty="0">
                <a:latin typeface="Carlito"/>
                <a:cs typeface="Carlito"/>
              </a:rPr>
              <a:t>when</a:t>
            </a:r>
            <a:r>
              <a:rPr sz="2900" spc="-10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_star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wars_</a:t>
            </a:r>
            <a:r>
              <a:rPr sz="2900" spc="-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came</a:t>
            </a:r>
            <a:r>
              <a:rPr sz="2900" spc="-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out</a:t>
            </a:r>
            <a:r>
              <a:rPr sz="2900" spc="-9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some</a:t>
            </a:r>
            <a:r>
              <a:rPr sz="2900" spc="3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twenty</a:t>
            </a:r>
            <a:r>
              <a:rPr sz="2900" spc="-17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years </a:t>
            </a:r>
            <a:r>
              <a:rPr sz="2900" dirty="0">
                <a:latin typeface="Carlito"/>
                <a:cs typeface="Carlito"/>
              </a:rPr>
              <a:t>ago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-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image</a:t>
            </a:r>
            <a:r>
              <a:rPr sz="2900" spc="-20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</a:t>
            </a:r>
            <a:r>
              <a:rPr sz="2900" spc="3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traveling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throughout</a:t>
            </a:r>
            <a:r>
              <a:rPr sz="2900" spc="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12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stars </a:t>
            </a:r>
            <a:r>
              <a:rPr sz="2900" dirty="0">
                <a:latin typeface="Carlito"/>
                <a:cs typeface="Carlito"/>
              </a:rPr>
              <a:t>has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become</a:t>
            </a:r>
            <a:r>
              <a:rPr sz="2900" spc="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7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commonplace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image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.</a:t>
            </a:r>
            <a:r>
              <a:rPr sz="2900" spc="-20" dirty="0">
                <a:latin typeface="Carlito"/>
                <a:cs typeface="Carlito"/>
              </a:rPr>
              <a:t> </a:t>
            </a:r>
            <a:r>
              <a:rPr sz="2900" spc="-25" dirty="0">
                <a:latin typeface="Carlito"/>
                <a:cs typeface="Carlito"/>
              </a:rPr>
              <a:t>[…]</a:t>
            </a:r>
            <a:endParaRPr sz="2900">
              <a:latin typeface="Carlito"/>
              <a:cs typeface="Carlito"/>
            </a:endParaRPr>
          </a:p>
          <a:p>
            <a:pPr marR="198755">
              <a:lnSpc>
                <a:spcPct val="99100"/>
              </a:lnSpc>
              <a:spcBef>
                <a:spcPts val="650"/>
              </a:spcBef>
            </a:pPr>
            <a:r>
              <a:rPr sz="2900" dirty="0">
                <a:latin typeface="Carlito"/>
                <a:cs typeface="Carlito"/>
              </a:rPr>
              <a:t>when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han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solo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goes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light</a:t>
            </a:r>
            <a:r>
              <a:rPr sz="2900" spc="-1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speed</a:t>
            </a:r>
            <a:r>
              <a:rPr sz="2900" spc="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stars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change </a:t>
            </a:r>
            <a:r>
              <a:rPr sz="2900" dirty="0">
                <a:latin typeface="Carlito"/>
                <a:cs typeface="Carlito"/>
              </a:rPr>
              <a:t>to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bright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lines</a:t>
            </a:r>
            <a:r>
              <a:rPr sz="2900" spc="-1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going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towards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2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viewer</a:t>
            </a:r>
            <a:r>
              <a:rPr sz="2900" spc="-8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in </a:t>
            </a:r>
            <a:r>
              <a:rPr sz="2900" spc="-10" dirty="0">
                <a:latin typeface="Carlito"/>
                <a:cs typeface="Carlito"/>
              </a:rPr>
              <a:t>lines </a:t>
            </a:r>
            <a:r>
              <a:rPr sz="2900" dirty="0">
                <a:latin typeface="Carlito"/>
                <a:cs typeface="Carlito"/>
              </a:rPr>
              <a:t>that</a:t>
            </a:r>
            <a:r>
              <a:rPr sz="2900" spc="-7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converge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at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</a:t>
            </a:r>
            <a:r>
              <a:rPr sz="2900" spc="-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invisible</a:t>
            </a:r>
            <a:r>
              <a:rPr sz="2900" spc="-20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point</a:t>
            </a:r>
            <a:r>
              <a:rPr sz="2900" spc="45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.</a:t>
            </a:r>
            <a:endParaRPr sz="2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900" dirty="0">
                <a:latin typeface="Carlito"/>
                <a:cs typeface="Carlito"/>
              </a:rPr>
              <a:t>cool</a:t>
            </a:r>
            <a:r>
              <a:rPr sz="2900" spc="-20" dirty="0">
                <a:latin typeface="Carlito"/>
                <a:cs typeface="Carlito"/>
              </a:rPr>
              <a:t> </a:t>
            </a:r>
            <a:r>
              <a:rPr sz="2900" spc="-60" dirty="0">
                <a:latin typeface="Carlito"/>
                <a:cs typeface="Carlito"/>
              </a:rPr>
              <a:t>.</a:t>
            </a:r>
            <a:endParaRPr sz="2900">
              <a:latin typeface="Carlito"/>
              <a:cs typeface="Carlito"/>
            </a:endParaRPr>
          </a:p>
          <a:p>
            <a:pPr>
              <a:lnSpc>
                <a:spcPct val="99100"/>
              </a:lnSpc>
              <a:spcBef>
                <a:spcPts val="650"/>
              </a:spcBef>
              <a:tabLst>
                <a:tab pos="2323465" algn="l"/>
              </a:tabLst>
            </a:pPr>
            <a:r>
              <a:rPr sz="2900" dirty="0">
                <a:latin typeface="Carlito"/>
                <a:cs typeface="Carlito"/>
              </a:rPr>
              <a:t>_october</a:t>
            </a:r>
            <a:r>
              <a:rPr sz="2900" spc="1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sky_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offers</a:t>
            </a:r>
            <a:r>
              <a:rPr sz="2900" spc="-8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much</a:t>
            </a:r>
            <a:r>
              <a:rPr sz="2900" spc="-7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simpler</a:t>
            </a:r>
            <a:r>
              <a:rPr sz="2900" spc="-1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image–that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spc="-25" dirty="0">
                <a:latin typeface="Carlito"/>
                <a:cs typeface="Carlito"/>
              </a:rPr>
              <a:t>of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single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white</a:t>
            </a:r>
            <a:r>
              <a:rPr sz="2900" spc="-10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dot</a:t>
            </a:r>
            <a:r>
              <a:rPr sz="2900" spc="6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1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traveling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horizontally</a:t>
            </a:r>
            <a:r>
              <a:rPr sz="2900" spc="-7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across</a:t>
            </a:r>
            <a:r>
              <a:rPr sz="2900" dirty="0">
                <a:latin typeface="Carlito"/>
                <a:cs typeface="Carlito"/>
              </a:rPr>
              <a:t> the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night</a:t>
            </a:r>
            <a:r>
              <a:rPr sz="2900" spc="-1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sky</a:t>
            </a:r>
            <a:r>
              <a:rPr sz="2900" spc="-15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.</a:t>
            </a:r>
            <a:r>
              <a:rPr sz="2900" dirty="0">
                <a:latin typeface="Carlito"/>
                <a:cs typeface="Carlito"/>
              </a:rPr>
              <a:t>	[. .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.</a:t>
            </a:r>
            <a:r>
              <a:rPr sz="2900" spc="5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]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2243" y="1452372"/>
            <a:ext cx="6125210" cy="66929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R="550545" algn="ctr">
              <a:lnSpc>
                <a:spcPct val="100000"/>
              </a:lnSpc>
              <a:spcBef>
                <a:spcPts val="1940"/>
              </a:spcBef>
            </a:pPr>
            <a:r>
              <a:rPr sz="5800" spc="-635" dirty="0">
                <a:solidFill>
                  <a:srgbClr val="FF0000"/>
                </a:solidFill>
                <a:latin typeface="Aroania"/>
                <a:cs typeface="Aroania"/>
              </a:rPr>
              <a:t>✗</a:t>
            </a:r>
            <a:endParaRPr sz="5800">
              <a:latin typeface="Aroania"/>
              <a:cs typeface="Aroania"/>
            </a:endParaRPr>
          </a:p>
          <a:p>
            <a:pPr marL="12700" marR="483870">
              <a:lnSpc>
                <a:spcPct val="98700"/>
              </a:lnSpc>
              <a:spcBef>
                <a:spcPts val="965"/>
              </a:spcBef>
            </a:pPr>
            <a:r>
              <a:rPr sz="2900" dirty="0">
                <a:latin typeface="Carlito"/>
                <a:cs typeface="Carlito"/>
              </a:rPr>
              <a:t>“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snake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eyes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”</a:t>
            </a:r>
            <a:r>
              <a:rPr sz="2900" spc="-12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is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1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most</a:t>
            </a:r>
            <a:r>
              <a:rPr sz="2900" spc="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aggravating </a:t>
            </a:r>
            <a:r>
              <a:rPr sz="2900" dirty="0">
                <a:latin typeface="Carlito"/>
                <a:cs typeface="Carlito"/>
              </a:rPr>
              <a:t>kind</a:t>
            </a:r>
            <a:r>
              <a:rPr sz="2900" spc="-1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</a:t>
            </a:r>
            <a:r>
              <a:rPr sz="2900" spc="-7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movie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:</a:t>
            </a:r>
            <a:r>
              <a:rPr sz="2900" spc="-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</a:t>
            </a:r>
            <a:r>
              <a:rPr sz="2900" spc="-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kind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that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shows</a:t>
            </a:r>
            <a:r>
              <a:rPr sz="2900" spc="-120" dirty="0">
                <a:latin typeface="Carlito"/>
                <a:cs typeface="Carlito"/>
              </a:rPr>
              <a:t> </a:t>
            </a:r>
            <a:r>
              <a:rPr sz="2900" spc="-25" dirty="0">
                <a:latin typeface="Carlito"/>
                <a:cs typeface="Carlito"/>
              </a:rPr>
              <a:t>so </a:t>
            </a:r>
            <a:r>
              <a:rPr sz="2900" dirty="0">
                <a:latin typeface="Carlito"/>
                <a:cs typeface="Carlito"/>
              </a:rPr>
              <a:t>much</a:t>
            </a:r>
            <a:r>
              <a:rPr sz="2900" spc="-7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potential</a:t>
            </a:r>
            <a:r>
              <a:rPr sz="2900" spc="-1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then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becomes unbelievably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disappointing</a:t>
            </a:r>
            <a:r>
              <a:rPr sz="2900" spc="-100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.</a:t>
            </a:r>
            <a:endParaRPr sz="2900">
              <a:latin typeface="Carlito"/>
              <a:cs typeface="Carlito"/>
            </a:endParaRPr>
          </a:p>
          <a:p>
            <a:pPr marL="12700" marR="243840">
              <a:lnSpc>
                <a:spcPct val="98700"/>
              </a:lnSpc>
              <a:spcBef>
                <a:spcPts val="765"/>
              </a:spcBef>
            </a:pPr>
            <a:r>
              <a:rPr sz="2900" spc="-20" dirty="0">
                <a:latin typeface="Carlito"/>
                <a:cs typeface="Carlito"/>
              </a:rPr>
              <a:t>it’s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not</a:t>
            </a:r>
            <a:r>
              <a:rPr sz="2900" spc="2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just</a:t>
            </a:r>
            <a:r>
              <a:rPr sz="2900" spc="-7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because</a:t>
            </a:r>
            <a:r>
              <a:rPr sz="2900" spc="-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this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is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9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brian </a:t>
            </a:r>
            <a:r>
              <a:rPr sz="2900" dirty="0">
                <a:latin typeface="Carlito"/>
                <a:cs typeface="Carlito"/>
              </a:rPr>
              <a:t>depalma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film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-3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and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since</a:t>
            </a:r>
            <a:r>
              <a:rPr sz="2900" spc="-60" dirty="0">
                <a:latin typeface="Carlito"/>
                <a:cs typeface="Carlito"/>
              </a:rPr>
              <a:t> </a:t>
            </a:r>
            <a:r>
              <a:rPr sz="2900" spc="-25" dirty="0">
                <a:latin typeface="Carlito"/>
                <a:cs typeface="Carlito"/>
              </a:rPr>
              <a:t>he’s</a:t>
            </a:r>
            <a:r>
              <a:rPr sz="2900" spc="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10" dirty="0">
                <a:latin typeface="Carlito"/>
                <a:cs typeface="Carlito"/>
              </a:rPr>
              <a:t> great director</a:t>
            </a:r>
            <a:r>
              <a:rPr sz="2900" spc="-10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and</a:t>
            </a:r>
            <a:r>
              <a:rPr sz="2900" spc="-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one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35" dirty="0">
                <a:latin typeface="Carlito"/>
                <a:cs typeface="Carlito"/>
              </a:rPr>
              <a:t>who’s </a:t>
            </a:r>
            <a:r>
              <a:rPr sz="2900" dirty="0">
                <a:latin typeface="Carlito"/>
                <a:cs typeface="Carlito"/>
              </a:rPr>
              <a:t>films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are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always greeted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with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at</a:t>
            </a:r>
            <a:r>
              <a:rPr sz="2900" spc="-16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least</a:t>
            </a:r>
            <a:r>
              <a:rPr sz="2900" spc="-8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some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fanfare</a:t>
            </a:r>
            <a:r>
              <a:rPr sz="2900" spc="-50" dirty="0">
                <a:latin typeface="Carlito"/>
                <a:cs typeface="Carlito"/>
              </a:rPr>
              <a:t> .</a:t>
            </a:r>
            <a:endParaRPr sz="2900">
              <a:latin typeface="Carlito"/>
              <a:cs typeface="Carlito"/>
            </a:endParaRPr>
          </a:p>
          <a:p>
            <a:pPr marL="12700" marR="5080" algn="just">
              <a:lnSpc>
                <a:spcPct val="98700"/>
              </a:lnSpc>
              <a:spcBef>
                <a:spcPts val="765"/>
              </a:spcBef>
            </a:pPr>
            <a:r>
              <a:rPr sz="2900" dirty="0">
                <a:latin typeface="Carlito"/>
                <a:cs typeface="Carlito"/>
              </a:rPr>
              <a:t>and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it’s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not</a:t>
            </a:r>
            <a:r>
              <a:rPr sz="2900" spc="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even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because</a:t>
            </a:r>
            <a:r>
              <a:rPr sz="2900" spc="-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this</a:t>
            </a:r>
            <a:r>
              <a:rPr sz="2900" spc="-1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was</a:t>
            </a:r>
            <a:r>
              <a:rPr sz="2900" spc="-14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</a:t>
            </a:r>
            <a:r>
              <a:rPr sz="2900" spc="-5" dirty="0">
                <a:latin typeface="Carlito"/>
                <a:cs typeface="Carlito"/>
              </a:rPr>
              <a:t> </a:t>
            </a:r>
            <a:r>
              <a:rPr sz="2900" spc="-20" dirty="0">
                <a:latin typeface="Carlito"/>
                <a:cs typeface="Carlito"/>
              </a:rPr>
              <a:t>film </a:t>
            </a:r>
            <a:r>
              <a:rPr sz="2900" spc="-10" dirty="0">
                <a:latin typeface="Carlito"/>
                <a:cs typeface="Carlito"/>
              </a:rPr>
              <a:t>starring</a:t>
            </a:r>
            <a:r>
              <a:rPr sz="2900" spc="-15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nicolas</a:t>
            </a:r>
            <a:r>
              <a:rPr sz="2900" spc="-12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cage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and</a:t>
            </a:r>
            <a:r>
              <a:rPr sz="2900" spc="-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since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he</a:t>
            </a:r>
            <a:r>
              <a:rPr sz="2900" spc="-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gives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a </a:t>
            </a:r>
            <a:r>
              <a:rPr sz="2900" spc="-25" dirty="0">
                <a:latin typeface="Carlito"/>
                <a:cs typeface="Carlito"/>
              </a:rPr>
              <a:t>brauvara</a:t>
            </a:r>
            <a:r>
              <a:rPr sz="2900" spc="-10" dirty="0">
                <a:latin typeface="Carlito"/>
                <a:cs typeface="Carlito"/>
              </a:rPr>
              <a:t> performance</a:t>
            </a:r>
            <a:r>
              <a:rPr sz="2900" spc="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,</a:t>
            </a:r>
            <a:r>
              <a:rPr sz="2900" spc="-1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this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film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is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hardly </a:t>
            </a:r>
            <a:r>
              <a:rPr sz="2900" dirty="0">
                <a:latin typeface="Carlito"/>
                <a:cs typeface="Carlito"/>
              </a:rPr>
              <a:t>worth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his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talents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spc="-50" dirty="0">
                <a:latin typeface="Carlito"/>
                <a:cs typeface="Carlito"/>
              </a:rPr>
              <a:t>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8144" y="1686052"/>
            <a:ext cx="55626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800" spc="-220" dirty="0">
                <a:solidFill>
                  <a:srgbClr val="3366FF"/>
                </a:solidFill>
                <a:latin typeface="Aroania"/>
                <a:cs typeface="Aroania"/>
              </a:rPr>
              <a:t>✓</a:t>
            </a:r>
            <a:endParaRPr sz="5800">
              <a:latin typeface="Aroania"/>
              <a:cs typeface="Aroan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Positive</a:t>
            </a:r>
            <a:r>
              <a:rPr spc="-70" dirty="0"/>
              <a:t> </a:t>
            </a:r>
            <a:r>
              <a:rPr dirty="0"/>
              <a:t>or</a:t>
            </a:r>
            <a:r>
              <a:rPr spc="90" dirty="0"/>
              <a:t> </a:t>
            </a:r>
            <a:r>
              <a:rPr dirty="0"/>
              <a:t>negative</a:t>
            </a:r>
            <a:r>
              <a:rPr spc="-65" dirty="0"/>
              <a:t> </a:t>
            </a:r>
            <a:r>
              <a:rPr dirty="0"/>
              <a:t>movie</a:t>
            </a:r>
            <a:r>
              <a:rPr spc="30" dirty="0"/>
              <a:t> </a:t>
            </a:r>
            <a:r>
              <a:rPr spc="-10" dirty="0"/>
              <a:t>review?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803" y="2079752"/>
            <a:ext cx="11962765" cy="39878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unbelievably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disappointing</a:t>
            </a:r>
            <a:endParaRPr sz="3800">
              <a:latin typeface="Carlito"/>
              <a:cs typeface="Carlito"/>
            </a:endParaRPr>
          </a:p>
          <a:p>
            <a:pPr marL="558800" marR="5080" indent="-546100">
              <a:lnSpc>
                <a:spcPct val="100899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</a:tabLst>
            </a:pPr>
            <a:r>
              <a:rPr sz="3800" dirty="0">
                <a:latin typeface="Carlito"/>
                <a:cs typeface="Carlito"/>
              </a:rPr>
              <a:t>Full</a:t>
            </a:r>
            <a:r>
              <a:rPr sz="3800" spc="-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of</a:t>
            </a:r>
            <a:r>
              <a:rPr sz="3800" spc="-9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zany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characters</a:t>
            </a:r>
            <a:r>
              <a:rPr sz="3800" spc="15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and</a:t>
            </a:r>
            <a:r>
              <a:rPr sz="3800" spc="-4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richly</a:t>
            </a:r>
            <a:r>
              <a:rPr sz="3800" spc="-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applied</a:t>
            </a:r>
            <a:r>
              <a:rPr sz="3800" spc="-4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satire,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and</a:t>
            </a:r>
            <a:r>
              <a:rPr sz="3800" spc="-40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some </a:t>
            </a:r>
            <a:r>
              <a:rPr sz="3800" dirty="0">
                <a:latin typeface="Carlito"/>
                <a:cs typeface="Carlito"/>
              </a:rPr>
              <a:t>great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plot</a:t>
            </a:r>
            <a:r>
              <a:rPr sz="3800" spc="2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twists</a:t>
            </a:r>
            <a:endParaRPr sz="3800">
              <a:latin typeface="Carlito"/>
              <a:cs typeface="Carlito"/>
            </a:endParaRPr>
          </a:p>
          <a:p>
            <a:pPr marL="672465" indent="-6597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672465" algn="l"/>
              </a:tabLst>
            </a:pPr>
            <a:r>
              <a:rPr sz="3800" dirty="0">
                <a:latin typeface="Carlito"/>
                <a:cs typeface="Carlito"/>
              </a:rPr>
              <a:t>this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 greatest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screwball</a:t>
            </a:r>
            <a:r>
              <a:rPr sz="3800" spc="1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comedy</a:t>
            </a:r>
            <a:r>
              <a:rPr sz="3800" spc="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ever</a:t>
            </a:r>
            <a:r>
              <a:rPr sz="3800" spc="6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filmed</a:t>
            </a:r>
            <a:endParaRPr sz="3800">
              <a:latin typeface="Carlito"/>
              <a:cs typeface="Carlito"/>
            </a:endParaRPr>
          </a:p>
          <a:p>
            <a:pPr marL="558800" marR="527050" indent="-546100">
              <a:lnSpc>
                <a:spcPct val="100899"/>
              </a:lnSpc>
              <a:spcBef>
                <a:spcPts val="900"/>
              </a:spcBef>
              <a:buChar char="•"/>
              <a:tabLst>
                <a:tab pos="558800" algn="l"/>
                <a:tab pos="672465" algn="l"/>
              </a:tabLst>
            </a:pPr>
            <a:r>
              <a:rPr sz="38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800" dirty="0">
                <a:latin typeface="Carlito"/>
                <a:cs typeface="Carlito"/>
              </a:rPr>
              <a:t>It</a:t>
            </a:r>
            <a:r>
              <a:rPr sz="3800" spc="-8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was pathetic.</a:t>
            </a:r>
            <a:r>
              <a:rPr sz="3800" spc="-6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 worst</a:t>
            </a:r>
            <a:r>
              <a:rPr sz="3800" spc="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part</a:t>
            </a:r>
            <a:r>
              <a:rPr sz="3800" spc="1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about</a:t>
            </a:r>
            <a:r>
              <a:rPr sz="3800" spc="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it</a:t>
            </a:r>
            <a:r>
              <a:rPr sz="3800" spc="-7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was the </a:t>
            </a:r>
            <a:r>
              <a:rPr sz="3800" spc="-10" dirty="0">
                <a:latin typeface="Carlito"/>
                <a:cs typeface="Carlito"/>
              </a:rPr>
              <a:t>boxing scenes.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2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1" y="5092701"/>
            <a:ext cx="901698" cy="8000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3088747"/>
            <a:ext cx="570285" cy="6975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1" y="2159000"/>
            <a:ext cx="901698" cy="812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40" y="4054935"/>
            <a:ext cx="570285" cy="7079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13792"/>
            <a:ext cx="10644505" cy="1577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dirty="0"/>
              <a:t>Baseline</a:t>
            </a:r>
            <a:r>
              <a:rPr spc="-95" dirty="0"/>
              <a:t> </a:t>
            </a:r>
            <a:r>
              <a:rPr dirty="0"/>
              <a:t>Algorithm</a:t>
            </a:r>
            <a:r>
              <a:rPr spc="-80" dirty="0"/>
              <a:t> </a:t>
            </a:r>
            <a:r>
              <a:rPr dirty="0"/>
              <a:t>(adapted</a:t>
            </a:r>
            <a:r>
              <a:rPr spc="30" dirty="0"/>
              <a:t> </a:t>
            </a:r>
            <a:r>
              <a:rPr dirty="0"/>
              <a:t>from</a:t>
            </a:r>
            <a:r>
              <a:rPr spc="15" dirty="0"/>
              <a:t> </a:t>
            </a:r>
            <a:r>
              <a:rPr spc="-20" dirty="0"/>
              <a:t>Pang </a:t>
            </a:r>
            <a:r>
              <a:rPr dirty="0"/>
              <a:t>and</a:t>
            </a:r>
            <a:r>
              <a:rPr spc="-85" dirty="0"/>
              <a:t> </a:t>
            </a:r>
            <a:r>
              <a:rPr spc="-20" dirty="0"/>
              <a:t>Lee)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59432"/>
            <a:ext cx="9458960" cy="45796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spc="-10" dirty="0">
                <a:latin typeface="Carlito"/>
                <a:cs typeface="Carlito"/>
              </a:rPr>
              <a:t>Tokenization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Feature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Extraction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spc="-10" dirty="0">
                <a:latin typeface="Carlito"/>
                <a:cs typeface="Carlito"/>
              </a:rPr>
              <a:t>Classification</a:t>
            </a:r>
            <a:r>
              <a:rPr sz="4500" spc="-29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using</a:t>
            </a:r>
            <a:r>
              <a:rPr sz="4500" spc="-15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different</a:t>
            </a:r>
            <a:r>
              <a:rPr sz="4500" spc="-13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classifiers</a:t>
            </a:r>
            <a:endParaRPr sz="45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800" dirty="0">
                <a:latin typeface="Carlito"/>
                <a:cs typeface="Carlito"/>
              </a:rPr>
              <a:t>Naïve</a:t>
            </a:r>
            <a:r>
              <a:rPr sz="3800" spc="25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Bayes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800" spc="-10" dirty="0">
                <a:latin typeface="Carlito"/>
                <a:cs typeface="Carlito"/>
              </a:rPr>
              <a:t>MaxEnt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800" spc="-25" dirty="0">
                <a:latin typeface="Carlito"/>
                <a:cs typeface="Carlito"/>
              </a:rPr>
              <a:t>SVM</a:t>
            </a:r>
            <a:endParaRPr sz="3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70" dirty="0"/>
              <a:t> </a:t>
            </a:r>
            <a:r>
              <a:rPr dirty="0"/>
              <a:t>Tokenization</a:t>
            </a:r>
            <a:r>
              <a:rPr spc="-45" dirty="0"/>
              <a:t> </a:t>
            </a:r>
            <a:r>
              <a:rPr spc="-10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79752"/>
            <a:ext cx="7588250" cy="21209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Deal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with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HTML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and</a:t>
            </a:r>
            <a:r>
              <a:rPr sz="3800" spc="7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XML</a:t>
            </a:r>
            <a:r>
              <a:rPr sz="3800" spc="-10" dirty="0">
                <a:latin typeface="Carlito"/>
                <a:cs typeface="Carlito"/>
              </a:rPr>
              <a:t> markup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Twitter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spc="-225" dirty="0">
                <a:latin typeface="Carlito"/>
                <a:cs typeface="Carlito"/>
              </a:rPr>
              <a:t>mark-</a:t>
            </a:r>
            <a:r>
              <a:rPr sz="3800" spc="-2930" dirty="0">
                <a:latin typeface="Carlito"/>
                <a:cs typeface="Carlito"/>
              </a:rPr>
              <a:t>­</a:t>
            </a:r>
            <a:r>
              <a:rPr sz="3800" spc="-980" dirty="0">
                <a:latin typeface="Carlito"/>
                <a:cs typeface="Carlito"/>
              </a:rPr>
              <a:t>‐up</a:t>
            </a:r>
            <a:r>
              <a:rPr sz="3800" spc="14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(names,</a:t>
            </a:r>
            <a:r>
              <a:rPr sz="3800" spc="7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hash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spc="-95" dirty="0">
                <a:latin typeface="Carlito"/>
                <a:cs typeface="Carlito"/>
              </a:rPr>
              <a:t>tags)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Capitalization</a:t>
            </a:r>
            <a:r>
              <a:rPr sz="3800" spc="-4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(preserve</a:t>
            </a:r>
            <a:r>
              <a:rPr sz="3800" spc="60" dirty="0">
                <a:latin typeface="Carlito"/>
                <a:cs typeface="Carlito"/>
              </a:rPr>
              <a:t> </a:t>
            </a:r>
            <a:r>
              <a:rPr sz="3800" spc="-25" dirty="0">
                <a:latin typeface="Carlito"/>
                <a:cs typeface="Carlito"/>
              </a:rPr>
              <a:t>for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4162552"/>
            <a:ext cx="5014595" cy="28448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536065">
              <a:lnSpc>
                <a:spcPct val="100000"/>
              </a:lnSpc>
              <a:spcBef>
                <a:spcPts val="1140"/>
              </a:spcBef>
            </a:pPr>
            <a:r>
              <a:rPr sz="3800" dirty="0">
                <a:latin typeface="Carlito"/>
                <a:cs typeface="Carlito"/>
              </a:rPr>
              <a:t>words</a:t>
            </a:r>
            <a:r>
              <a:rPr sz="3800" spc="10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all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caps)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Phone</a:t>
            </a:r>
            <a:r>
              <a:rPr sz="3800" spc="-5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numbers,</a:t>
            </a:r>
            <a:r>
              <a:rPr sz="3800" spc="8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dates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10" dirty="0">
                <a:latin typeface="Carlito"/>
                <a:cs typeface="Carlito"/>
              </a:rPr>
              <a:t>Emoticons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Useful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code: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7883" y="6992111"/>
            <a:ext cx="670750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860"/>
              </a:spcBef>
              <a:buClr>
                <a:srgbClr val="000000"/>
              </a:buClr>
              <a:buFont typeface="Times New Roman"/>
              <a:buChar char="•"/>
              <a:tabLst>
                <a:tab pos="367665" algn="l"/>
              </a:tabLst>
            </a:pP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Christopher</a:t>
            </a:r>
            <a:r>
              <a:rPr sz="3200" u="heavy" spc="-12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Potts</a:t>
            </a:r>
            <a:r>
              <a:rPr sz="3200" u="heavy" spc="-5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sentiment</a:t>
            </a:r>
            <a:r>
              <a:rPr sz="3200" u="heavy" spc="-7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tokenizer</a:t>
            </a:r>
            <a:endParaRPr sz="3200">
              <a:latin typeface="Carlito"/>
              <a:cs typeface="Carlito"/>
            </a:endParaRPr>
          </a:p>
          <a:p>
            <a:pPr marL="367665" indent="-354965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Times New Roman"/>
              <a:buChar char="•"/>
              <a:tabLst>
                <a:tab pos="367665" algn="l"/>
              </a:tabLst>
            </a:pP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Brendan</a:t>
            </a:r>
            <a:r>
              <a:rPr sz="3200" u="heavy" spc="-7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O’Connor</a:t>
            </a:r>
            <a:r>
              <a:rPr sz="3200" u="heavy" spc="-10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twitter</a:t>
            </a:r>
            <a:r>
              <a:rPr sz="3200" u="heavy" spc="-10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tokenizer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21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1523" y="4284471"/>
            <a:ext cx="3790315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ourier New"/>
                <a:cs typeface="Courier New"/>
              </a:rPr>
              <a:t>[&lt;&gt;]?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10" dirty="0">
                <a:latin typeface="Courier New"/>
                <a:cs typeface="Courier New"/>
              </a:rPr>
              <a:t>[:;=8]</a:t>
            </a: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900" spc="-45" dirty="0">
                <a:latin typeface="Courier New"/>
                <a:cs typeface="Courier New"/>
              </a:rPr>
              <a:t>[\-</a:t>
            </a:r>
            <a:r>
              <a:rPr sz="1900" spc="-10" dirty="0">
                <a:latin typeface="Courier New"/>
                <a:cs typeface="Courier New"/>
              </a:rPr>
              <a:t>o\*\']? [\)\]\(\[dDpP/\:\}\{@\|\\]</a:t>
            </a: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00899"/>
              </a:lnSpc>
            </a:pPr>
            <a:r>
              <a:rPr sz="1900" spc="-50" dirty="0">
                <a:latin typeface="Courier New"/>
                <a:cs typeface="Courier New"/>
              </a:rPr>
              <a:t>| </a:t>
            </a:r>
            <a:r>
              <a:rPr sz="1900" spc="-10" dirty="0">
                <a:latin typeface="Courier New"/>
                <a:cs typeface="Courier New"/>
              </a:rPr>
              <a:t>[\)\]\(\[dDpP/\:\}\{@\|\\] </a:t>
            </a:r>
            <a:r>
              <a:rPr sz="1900" spc="-45" dirty="0">
                <a:latin typeface="Courier New"/>
                <a:cs typeface="Courier New"/>
              </a:rPr>
              <a:t>[\-</a:t>
            </a:r>
            <a:r>
              <a:rPr sz="1900" spc="-10" dirty="0">
                <a:latin typeface="Courier New"/>
                <a:cs typeface="Courier New"/>
              </a:rPr>
              <a:t>o\*\']?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latin typeface="Courier New"/>
                <a:cs typeface="Courier New"/>
              </a:rPr>
              <a:t>[:;=8]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10" dirty="0">
                <a:latin typeface="Courier New"/>
                <a:cs typeface="Courier New"/>
              </a:rPr>
              <a:t>[&lt;&gt;]?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6323" y="4284471"/>
            <a:ext cx="1435100" cy="11912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eyes</a:t>
            </a:r>
            <a:endParaRPr sz="1900">
              <a:latin typeface="Courier New"/>
              <a:cs typeface="Courier New"/>
            </a:endParaRPr>
          </a:p>
          <a:p>
            <a:pPr marL="12700" marR="5080" indent="-635">
              <a:lnSpc>
                <a:spcPct val="100899"/>
              </a:lnSpc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mouth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91872" y="4284471"/>
            <a:ext cx="11430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Courier New"/>
                <a:cs typeface="Courier New"/>
              </a:rPr>
              <a:t>hat/brow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1872" y="48686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nose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66323" y="54528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####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2903" y="5452871"/>
            <a:ext cx="27559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reverse</a:t>
            </a:r>
            <a:r>
              <a:rPr sz="1900" spc="14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orientation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6323" y="5744971"/>
            <a:ext cx="143510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mouth</a:t>
            </a:r>
            <a:endParaRPr sz="1900">
              <a:latin typeface="Courier New"/>
              <a:cs typeface="Courier New"/>
            </a:endParaRPr>
          </a:p>
          <a:p>
            <a:pPr marL="13335" marR="5080" indent="-1270">
              <a:lnSpc>
                <a:spcPct val="100899"/>
              </a:lnSpc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ourier New"/>
                <a:cs typeface="Courier New"/>
              </a:rPr>
              <a:t>optional </a:t>
            </a: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eyes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dirty="0">
                <a:latin typeface="Courier New"/>
                <a:cs typeface="Courier New"/>
              </a:rPr>
              <a:t>#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spc="-30" dirty="0">
                <a:latin typeface="Courier New"/>
                <a:cs typeface="Courier New"/>
              </a:rPr>
              <a:t>optional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91872" y="6037071"/>
            <a:ext cx="584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Courier New"/>
                <a:cs typeface="Courier New"/>
              </a:rPr>
              <a:t>nose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1872" y="6621271"/>
            <a:ext cx="11430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Courier New"/>
                <a:cs typeface="Courier New"/>
              </a:rPr>
              <a:t>hat/brow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3364" y="3662171"/>
            <a:ext cx="24168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Carlito"/>
                <a:cs typeface="Carlito"/>
              </a:rPr>
              <a:t>Potts</a:t>
            </a:r>
            <a:r>
              <a:rPr sz="2900" spc="-114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emoticons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7875" rIns="0" bIns="0" rtlCol="0">
            <a:spAutoFit/>
          </a:bodyPr>
          <a:lstStyle/>
          <a:p>
            <a:pPr marL="256540" marR="5080">
              <a:lnSpc>
                <a:spcPts val="6100"/>
              </a:lnSpc>
              <a:spcBef>
                <a:spcPts val="220"/>
              </a:spcBef>
            </a:pPr>
            <a:r>
              <a:rPr dirty="0"/>
              <a:t>Extracting</a:t>
            </a:r>
            <a:r>
              <a:rPr spc="-55" dirty="0"/>
              <a:t> </a:t>
            </a:r>
            <a:r>
              <a:rPr dirty="0"/>
              <a:t>Features</a:t>
            </a:r>
            <a:r>
              <a:rPr spc="3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Sentiment 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199132"/>
            <a:ext cx="53206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How to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handle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negation</a:t>
            </a:r>
            <a:endParaRPr sz="38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8833" y="2984944"/>
          <a:ext cx="6324600" cy="157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386715" indent="-354965">
                        <a:lnSpc>
                          <a:spcPts val="3055"/>
                        </a:lnSpc>
                        <a:buFont typeface="Times New Roman"/>
                        <a:buChar char="•"/>
                        <a:tabLst>
                          <a:tab pos="386715" algn="l"/>
                        </a:tabLst>
                      </a:pPr>
                      <a:r>
                        <a:rPr sz="320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3055"/>
                        </a:lnSpc>
                      </a:pPr>
                      <a:r>
                        <a:rPr sz="3200" b="1" spc="-10" dirty="0">
                          <a:latin typeface="Courier New"/>
                          <a:cs typeface="Courier New"/>
                        </a:rPr>
                        <a:t>didn’t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like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55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movie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790"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200" spc="-25" dirty="0">
                          <a:latin typeface="Carlito"/>
                          <a:cs typeface="Carlito"/>
                        </a:rPr>
                        <a:t>vs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386715" indent="-354965">
                        <a:lnSpc>
                          <a:spcPct val="100000"/>
                        </a:lnSpc>
                        <a:spcBef>
                          <a:spcPts val="660"/>
                        </a:spcBef>
                        <a:buFont typeface="Times New Roman"/>
                        <a:buChar char="•"/>
                        <a:tabLst>
                          <a:tab pos="386715" algn="l"/>
                        </a:tabLst>
                      </a:pPr>
                      <a:r>
                        <a:rPr sz="320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really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like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this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movie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1384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21283" y="4523549"/>
            <a:ext cx="10736580" cy="2494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Which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words</a:t>
            </a:r>
            <a:r>
              <a:rPr sz="3800" spc="1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to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use?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Only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adjectives</a:t>
            </a:r>
            <a:endParaRPr sz="32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All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words</a:t>
            </a:r>
            <a:endParaRPr sz="3200">
              <a:latin typeface="Carlito"/>
              <a:cs typeface="Carlito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200" dirty="0">
                <a:latin typeface="Carlito"/>
                <a:cs typeface="Carlito"/>
              </a:rPr>
              <a:t>All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words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turns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work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better,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least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22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497840"/>
            <a:ext cx="24930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63" y="3283711"/>
            <a:ext cx="13512165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latin typeface="Carlito"/>
                <a:cs typeface="Carlito"/>
              </a:rPr>
              <a:t>Add</a:t>
            </a:r>
            <a:r>
              <a:rPr sz="3700" spc="-114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NOT_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to</a:t>
            </a:r>
            <a:r>
              <a:rPr sz="3700" spc="-120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every</a:t>
            </a:r>
            <a:r>
              <a:rPr sz="3700" spc="-13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word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between</a:t>
            </a:r>
            <a:r>
              <a:rPr sz="3700" spc="-2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negation</a:t>
            </a:r>
            <a:r>
              <a:rPr sz="3700" spc="-25" dirty="0">
                <a:latin typeface="Carlito"/>
                <a:cs typeface="Carlito"/>
              </a:rPr>
              <a:t> </a:t>
            </a:r>
            <a:r>
              <a:rPr sz="3700" dirty="0">
                <a:latin typeface="Carlito"/>
                <a:cs typeface="Carlito"/>
              </a:rPr>
              <a:t>and</a:t>
            </a:r>
            <a:r>
              <a:rPr sz="3700" spc="-114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following</a:t>
            </a:r>
            <a:r>
              <a:rPr sz="3700" spc="-110" dirty="0">
                <a:latin typeface="Carlito"/>
                <a:cs typeface="Carlito"/>
              </a:rPr>
              <a:t> </a:t>
            </a:r>
            <a:r>
              <a:rPr sz="3700" spc="-10" dirty="0">
                <a:latin typeface="Carlito"/>
                <a:cs typeface="Carlito"/>
              </a:rPr>
              <a:t>punctuation:</a:t>
            </a:r>
            <a:endParaRPr sz="3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3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didn’t</a:t>
            </a:r>
            <a:r>
              <a:rPr sz="4300" spc="7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like</a:t>
            </a:r>
            <a:r>
              <a:rPr sz="4300" spc="-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this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movie</a:t>
            </a:r>
            <a:r>
              <a:rPr sz="4300" spc="7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,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but</a:t>
            </a:r>
            <a:r>
              <a:rPr sz="4300" spc="8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spc="-50" dirty="0">
                <a:solidFill>
                  <a:srgbClr val="660066"/>
                </a:solidFill>
                <a:latin typeface="Courier New"/>
                <a:cs typeface="Courier New"/>
              </a:rPr>
              <a:t>I</a:t>
            </a:r>
            <a:endParaRPr sz="4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70"/>
              </a:spcBef>
            </a:pPr>
            <a:endParaRPr sz="4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didn’t</a:t>
            </a:r>
            <a:r>
              <a:rPr sz="4300" spc="1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NOT_like</a:t>
            </a:r>
            <a:r>
              <a:rPr sz="4300" spc="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NOT_this</a:t>
            </a:r>
            <a:r>
              <a:rPr sz="4300" spc="1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NOT_movie</a:t>
            </a:r>
            <a:r>
              <a:rPr sz="4300" spc="20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dirty="0">
                <a:solidFill>
                  <a:srgbClr val="660066"/>
                </a:solidFill>
                <a:latin typeface="Courier New"/>
                <a:cs typeface="Courier New"/>
              </a:rPr>
              <a:t>but</a:t>
            </a:r>
            <a:r>
              <a:rPr sz="4300" spc="125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sz="4300" spc="-50" dirty="0">
                <a:solidFill>
                  <a:srgbClr val="660066"/>
                </a:solidFill>
                <a:latin typeface="Courier New"/>
                <a:cs typeface="Courier New"/>
              </a:rPr>
              <a:t>I</a:t>
            </a:r>
            <a:endParaRPr sz="43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9500" y="5283200"/>
            <a:ext cx="1701800" cy="825500"/>
            <a:chOff x="4889500" y="5283200"/>
            <a:chExt cx="1701800" cy="825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9500" y="5283200"/>
              <a:ext cx="1701800" cy="825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0150" y="5340350"/>
              <a:ext cx="1460500" cy="635000"/>
            </a:xfrm>
            <a:custGeom>
              <a:avLst/>
              <a:gdLst/>
              <a:ahLst/>
              <a:cxnLst/>
              <a:rect l="l" t="t" r="r" b="b"/>
              <a:pathLst>
                <a:path w="1460500" h="635000">
                  <a:moveTo>
                    <a:pt x="1095375" y="0"/>
                  </a:moveTo>
                  <a:lnTo>
                    <a:pt x="365125" y="0"/>
                  </a:lnTo>
                  <a:lnTo>
                    <a:pt x="365125" y="317500"/>
                  </a:lnTo>
                  <a:lnTo>
                    <a:pt x="0" y="317500"/>
                  </a:lnTo>
                  <a:lnTo>
                    <a:pt x="730250" y="635000"/>
                  </a:lnTo>
                  <a:lnTo>
                    <a:pt x="1460500" y="317500"/>
                  </a:lnTo>
                  <a:lnTo>
                    <a:pt x="1095375" y="317500"/>
                  </a:lnTo>
                  <a:lnTo>
                    <a:pt x="1095375" y="0"/>
                  </a:lnTo>
                  <a:close/>
                </a:path>
              </a:pathLst>
            </a:custGeom>
            <a:solidFill>
              <a:srgbClr val="1C6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10149" y="5340349"/>
              <a:ext cx="1460500" cy="635000"/>
            </a:xfrm>
            <a:custGeom>
              <a:avLst/>
              <a:gdLst/>
              <a:ahLst/>
              <a:cxnLst/>
              <a:rect l="l" t="t" r="r" b="b"/>
              <a:pathLst>
                <a:path w="1460500" h="635000">
                  <a:moveTo>
                    <a:pt x="0" y="317500"/>
                  </a:moveTo>
                  <a:lnTo>
                    <a:pt x="365124" y="317500"/>
                  </a:lnTo>
                  <a:lnTo>
                    <a:pt x="365124" y="0"/>
                  </a:lnTo>
                  <a:lnTo>
                    <a:pt x="1095372" y="0"/>
                  </a:lnTo>
                  <a:lnTo>
                    <a:pt x="1095372" y="317500"/>
                  </a:lnTo>
                  <a:lnTo>
                    <a:pt x="1460496" y="317500"/>
                  </a:lnTo>
                  <a:lnTo>
                    <a:pt x="730248" y="634998"/>
                  </a:lnTo>
                  <a:lnTo>
                    <a:pt x="0" y="317500"/>
                  </a:lnTo>
                  <a:close/>
                </a:path>
              </a:pathLst>
            </a:custGeom>
            <a:ln w="12700">
              <a:solidFill>
                <a:srgbClr val="1C63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3923" y="1602232"/>
            <a:ext cx="11492230" cy="13055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194945">
              <a:lnSpc>
                <a:spcPct val="102299"/>
              </a:lnSpc>
              <a:spcBef>
                <a:spcPts val="40"/>
              </a:spcBef>
            </a:pP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Das,</a:t>
            </a:r>
            <a:r>
              <a:rPr sz="22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Sanjiv</a:t>
            </a:r>
            <a:r>
              <a:rPr sz="2200" spc="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2200" spc="9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Mike</a:t>
            </a:r>
            <a:r>
              <a:rPr sz="2200" spc="15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Chen.</a:t>
            </a:r>
            <a:r>
              <a:rPr sz="22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2001.</a:t>
            </a:r>
            <a:r>
              <a:rPr sz="2200" spc="19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Yahoo!</a:t>
            </a:r>
            <a:r>
              <a:rPr sz="2200" spc="-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for</a:t>
            </a:r>
            <a:r>
              <a:rPr sz="22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Amazon:</a:t>
            </a:r>
            <a:r>
              <a:rPr sz="2200" spc="-1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Extracting</a:t>
            </a:r>
            <a:r>
              <a:rPr sz="2200" spc="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market</a:t>
            </a:r>
            <a:r>
              <a:rPr sz="2200" spc="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sentiment from</a:t>
            </a:r>
            <a:r>
              <a:rPr sz="2200" spc="-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stock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message</a:t>
            </a:r>
            <a:r>
              <a:rPr sz="2200" spc="5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boards.</a:t>
            </a:r>
            <a:r>
              <a:rPr sz="2200" spc="-1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In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Proceedings</a:t>
            </a:r>
            <a:r>
              <a:rPr sz="2200" spc="204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of</a:t>
            </a:r>
            <a:r>
              <a:rPr sz="22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the</a:t>
            </a:r>
            <a:r>
              <a:rPr sz="2200" spc="1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Asia</a:t>
            </a:r>
            <a:r>
              <a:rPr sz="2200" spc="10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Pacific</a:t>
            </a:r>
            <a:r>
              <a:rPr sz="2200" spc="1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Finance</a:t>
            </a:r>
            <a:r>
              <a:rPr sz="2200" spc="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Association</a:t>
            </a:r>
            <a:r>
              <a:rPr sz="2200" spc="10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Annual</a:t>
            </a:r>
            <a:r>
              <a:rPr sz="2200" spc="-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28817A"/>
                </a:solidFill>
                <a:latin typeface="Carlito"/>
                <a:cs typeface="Carlito"/>
              </a:rPr>
              <a:t>Conference</a:t>
            </a:r>
            <a:r>
              <a:rPr sz="2200" spc="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28817A"/>
                </a:solidFill>
                <a:latin typeface="Carlito"/>
                <a:cs typeface="Carlito"/>
              </a:rPr>
              <a:t>(APFA).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00899"/>
              </a:lnSpc>
              <a:spcBef>
                <a:spcPts val="135"/>
              </a:spcBef>
              <a:tabLst>
                <a:tab pos="6311900" algn="l"/>
                <a:tab pos="7150100" algn="l"/>
              </a:tabLst>
            </a:pP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Bo</a:t>
            </a:r>
            <a:r>
              <a:rPr sz="1900" spc="6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28817A"/>
                </a:solidFill>
                <a:latin typeface="Trebuchet MS"/>
                <a:cs typeface="Trebuchet MS"/>
              </a:rPr>
              <a:t>Pang,</a:t>
            </a:r>
            <a:r>
              <a:rPr sz="1900" spc="3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Lillian</a:t>
            </a:r>
            <a:r>
              <a:rPr sz="1900" spc="35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Lee,</a:t>
            </a:r>
            <a:r>
              <a:rPr sz="1900" spc="-7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28817A"/>
                </a:solidFill>
                <a:latin typeface="Trebuchet MS"/>
                <a:cs typeface="Trebuchet MS"/>
              </a:rPr>
              <a:t>and</a:t>
            </a:r>
            <a:r>
              <a:rPr sz="1900" spc="13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Shivakumar</a:t>
            </a:r>
            <a:r>
              <a:rPr sz="1900" spc="26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Trebuchet MS"/>
                <a:cs typeface="Trebuchet MS"/>
              </a:rPr>
              <a:t>Vaithyanathan.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	</a:t>
            </a:r>
            <a:r>
              <a:rPr sz="1900" spc="125" dirty="0">
                <a:solidFill>
                  <a:srgbClr val="28817A"/>
                </a:solidFill>
                <a:latin typeface="Trebuchet MS"/>
                <a:cs typeface="Trebuchet MS"/>
              </a:rPr>
              <a:t>2002.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	</a:t>
            </a:r>
            <a:r>
              <a:rPr sz="1900" spc="155" dirty="0">
                <a:solidFill>
                  <a:srgbClr val="28817A"/>
                </a:solidFill>
                <a:latin typeface="Trebuchet MS"/>
                <a:cs typeface="Trebuchet MS"/>
              </a:rPr>
              <a:t>Thumbs</a:t>
            </a:r>
            <a:r>
              <a:rPr sz="1900" spc="6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28817A"/>
                </a:solidFill>
                <a:latin typeface="Trebuchet MS"/>
                <a:cs typeface="Trebuchet MS"/>
              </a:rPr>
              <a:t>up?</a:t>
            </a:r>
            <a:r>
              <a:rPr sz="1900" spc="3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28817A"/>
                </a:solidFill>
                <a:latin typeface="Trebuchet MS"/>
                <a:cs typeface="Trebuchet MS"/>
              </a:rPr>
              <a:t>Sentiment</a:t>
            </a:r>
            <a:r>
              <a:rPr sz="1900" spc="12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35" dirty="0">
                <a:solidFill>
                  <a:srgbClr val="28817A"/>
                </a:solidFill>
                <a:latin typeface="Trebuchet MS"/>
                <a:cs typeface="Trebuchet MS"/>
              </a:rPr>
              <a:t>Classification </a:t>
            </a:r>
            <a:r>
              <a:rPr sz="1900" spc="140" dirty="0">
                <a:solidFill>
                  <a:srgbClr val="28817A"/>
                </a:solidFill>
                <a:latin typeface="Trebuchet MS"/>
                <a:cs typeface="Trebuchet MS"/>
              </a:rPr>
              <a:t>using</a:t>
            </a:r>
            <a:r>
              <a:rPr sz="1900" spc="7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Machine</a:t>
            </a:r>
            <a:r>
              <a:rPr sz="1900" spc="20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Learning</a:t>
            </a:r>
            <a:r>
              <a:rPr sz="1900" spc="17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28817A"/>
                </a:solidFill>
                <a:latin typeface="Trebuchet MS"/>
                <a:cs typeface="Trebuchet MS"/>
              </a:rPr>
              <a:t>Techniques.</a:t>
            </a:r>
            <a:r>
              <a:rPr sz="1900" spc="-5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28817A"/>
                </a:solidFill>
                <a:latin typeface="Trebuchet MS"/>
                <a:cs typeface="Trebuchet MS"/>
              </a:rPr>
              <a:t>EMNLP-</a:t>
            </a:r>
            <a:r>
              <a:rPr sz="1900" spc="135" dirty="0">
                <a:solidFill>
                  <a:srgbClr val="28817A"/>
                </a:solidFill>
                <a:latin typeface="Trebuchet MS"/>
                <a:cs typeface="Trebuchet MS"/>
              </a:rPr>
              <a:t>2002,</a:t>
            </a:r>
            <a:r>
              <a:rPr sz="1900" spc="26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290" dirty="0">
                <a:solidFill>
                  <a:srgbClr val="28817A"/>
                </a:solidFill>
                <a:latin typeface="Trebuchet MS"/>
                <a:cs typeface="Trebuchet MS"/>
              </a:rPr>
              <a:t>79—</a:t>
            </a:r>
            <a:r>
              <a:rPr sz="1900" spc="70" dirty="0">
                <a:solidFill>
                  <a:srgbClr val="28817A"/>
                </a:solidFill>
                <a:latin typeface="Trebuchet MS"/>
                <a:cs typeface="Trebuchet MS"/>
              </a:rPr>
              <a:t>86.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8164" y="894080"/>
            <a:ext cx="62528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dirty="0">
                <a:latin typeface="Carlito"/>
                <a:cs typeface="Carlito"/>
              </a:rPr>
              <a:t>Reminder:</a:t>
            </a:r>
            <a:r>
              <a:rPr sz="5100" b="1" spc="-20" dirty="0">
                <a:latin typeface="Carlito"/>
                <a:cs typeface="Carlito"/>
              </a:rPr>
              <a:t> </a:t>
            </a:r>
            <a:r>
              <a:rPr sz="5100" b="1" dirty="0">
                <a:latin typeface="Carlito"/>
                <a:cs typeface="Carlito"/>
              </a:rPr>
              <a:t>Naïve</a:t>
            </a:r>
            <a:r>
              <a:rPr sz="5100" b="1" spc="-70" dirty="0">
                <a:latin typeface="Carlito"/>
                <a:cs typeface="Carlito"/>
              </a:rPr>
              <a:t> </a:t>
            </a:r>
            <a:r>
              <a:rPr sz="5100" b="1" spc="-10" dirty="0">
                <a:latin typeface="Carlito"/>
                <a:cs typeface="Carlito"/>
              </a:rPr>
              <a:t>Bayes</a:t>
            </a:r>
            <a:endParaRPr sz="5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24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90" y="4669831"/>
            <a:ext cx="7656195" cy="220535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sz="9150" i="1" spc="-3420" baseline="-33697" dirty="0">
                <a:latin typeface="Times New Roman"/>
                <a:cs typeface="Times New Roman"/>
              </a:rPr>
              <a:t>P</a:t>
            </a:r>
            <a:r>
              <a:rPr sz="9150" spc="660" baseline="-18670" dirty="0">
                <a:latin typeface="Times New Roman"/>
                <a:cs typeface="Times New Roman"/>
              </a:rPr>
              <a:t>ˆ</a:t>
            </a:r>
            <a:r>
              <a:rPr sz="9150" spc="225" baseline="-33697" dirty="0">
                <a:latin typeface="Times New Roman"/>
                <a:cs typeface="Times New Roman"/>
              </a:rPr>
              <a:t>(</a:t>
            </a:r>
            <a:r>
              <a:rPr sz="9150" i="1" spc="7" baseline="-33697" dirty="0">
                <a:latin typeface="Times New Roman"/>
                <a:cs typeface="Times New Roman"/>
              </a:rPr>
              <a:t>w</a:t>
            </a:r>
            <a:r>
              <a:rPr sz="9150" i="1" spc="-532" baseline="-33697" dirty="0">
                <a:latin typeface="Times New Roman"/>
                <a:cs typeface="Times New Roman"/>
              </a:rPr>
              <a:t> </a:t>
            </a:r>
            <a:r>
              <a:rPr sz="9150" baseline="-33697" dirty="0">
                <a:latin typeface="Times New Roman"/>
                <a:cs typeface="Times New Roman"/>
              </a:rPr>
              <a:t>|</a:t>
            </a:r>
            <a:r>
              <a:rPr sz="9150" spc="-772" baseline="-33697" dirty="0">
                <a:latin typeface="Times New Roman"/>
                <a:cs typeface="Times New Roman"/>
              </a:rPr>
              <a:t> </a:t>
            </a:r>
            <a:r>
              <a:rPr sz="9150" i="1" spc="135" baseline="-33697" dirty="0">
                <a:latin typeface="Times New Roman"/>
                <a:cs typeface="Times New Roman"/>
              </a:rPr>
              <a:t>c</a:t>
            </a:r>
            <a:r>
              <a:rPr sz="9150" spc="135" baseline="-33697" dirty="0">
                <a:latin typeface="Times New Roman"/>
                <a:cs typeface="Times New Roman"/>
              </a:rPr>
              <a:t>)</a:t>
            </a:r>
            <a:r>
              <a:rPr sz="9150" spc="-675" baseline="-33697" dirty="0">
                <a:latin typeface="Times New Roman"/>
                <a:cs typeface="Times New Roman"/>
              </a:rPr>
              <a:t> </a:t>
            </a:r>
            <a:r>
              <a:rPr sz="9150" baseline="-33697" dirty="0">
                <a:latin typeface="Symbol"/>
                <a:cs typeface="Symbol"/>
              </a:rPr>
              <a:t></a:t>
            </a:r>
            <a:r>
              <a:rPr sz="9150" spc="345" baseline="-33697" dirty="0">
                <a:latin typeface="Times New Roman"/>
                <a:cs typeface="Times New Roman"/>
              </a:rPr>
              <a:t> </a:t>
            </a:r>
            <a:r>
              <a:rPr sz="6100" i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61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oun</a:t>
            </a:r>
            <a:r>
              <a:rPr sz="610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6100" u="sng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6100" i="1" u="sng" spc="-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6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6100" u="sng" spc="-7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00" i="1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61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6100" u="sng" spc="-8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100" u="sng" spc="1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610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6100">
              <a:latin typeface="Times New Roman"/>
              <a:cs typeface="Times New Roman"/>
            </a:endParaRPr>
          </a:p>
          <a:p>
            <a:pPr marL="3336925">
              <a:lnSpc>
                <a:spcPct val="100000"/>
              </a:lnSpc>
              <a:spcBef>
                <a:spcPts val="1260"/>
              </a:spcBef>
            </a:pPr>
            <a:r>
              <a:rPr sz="6100" i="1" spc="60" dirty="0">
                <a:latin typeface="Times New Roman"/>
                <a:cs typeface="Times New Roman"/>
              </a:rPr>
              <a:t>count</a:t>
            </a:r>
            <a:r>
              <a:rPr sz="6100" spc="60" dirty="0">
                <a:latin typeface="Times New Roman"/>
                <a:cs typeface="Times New Roman"/>
              </a:rPr>
              <a:t>(</a:t>
            </a:r>
            <a:r>
              <a:rPr sz="6100" i="1" spc="60" dirty="0">
                <a:latin typeface="Times New Roman"/>
                <a:cs typeface="Times New Roman"/>
              </a:rPr>
              <a:t>c</a:t>
            </a:r>
            <a:r>
              <a:rPr sz="6100" spc="60" dirty="0">
                <a:latin typeface="Times New Roman"/>
                <a:cs typeface="Times New Roman"/>
              </a:rPr>
              <a:t>)</a:t>
            </a:r>
            <a:r>
              <a:rPr sz="6100" spc="-810" dirty="0">
                <a:latin typeface="Times New Roman"/>
                <a:cs typeface="Times New Roman"/>
              </a:rPr>
              <a:t> </a:t>
            </a:r>
            <a:r>
              <a:rPr sz="6100" dirty="0">
                <a:latin typeface="Symbol"/>
                <a:cs typeface="Symbol"/>
              </a:rPr>
              <a:t></a:t>
            </a:r>
            <a:r>
              <a:rPr sz="6100" spc="25" dirty="0">
                <a:latin typeface="Times New Roman"/>
                <a:cs typeface="Times New Roman"/>
              </a:rPr>
              <a:t> </a:t>
            </a:r>
            <a:r>
              <a:rPr sz="6100" i="1" spc="-50" dirty="0">
                <a:latin typeface="Times New Roman"/>
                <a:cs typeface="Times New Roman"/>
              </a:rPr>
              <a:t>V</a:t>
            </a:r>
            <a:endParaRPr sz="6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6245" y="6061116"/>
            <a:ext cx="0" cy="934085"/>
          </a:xfrm>
          <a:custGeom>
            <a:avLst/>
            <a:gdLst/>
            <a:ahLst/>
            <a:cxnLst/>
            <a:rect l="l" t="t" r="r" b="b"/>
            <a:pathLst>
              <a:path h="934084">
                <a:moveTo>
                  <a:pt x="0" y="0"/>
                </a:moveTo>
                <a:lnTo>
                  <a:pt x="0" y="933674"/>
                </a:lnTo>
              </a:path>
            </a:pathLst>
          </a:custGeom>
          <a:ln w="3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8553" y="6061116"/>
            <a:ext cx="0" cy="934085"/>
          </a:xfrm>
          <a:custGeom>
            <a:avLst/>
            <a:gdLst/>
            <a:ahLst/>
            <a:cxnLst/>
            <a:rect l="l" t="t" r="r" b="b"/>
            <a:pathLst>
              <a:path h="934084">
                <a:moveTo>
                  <a:pt x="0" y="0"/>
                </a:moveTo>
                <a:lnTo>
                  <a:pt x="0" y="933674"/>
                </a:lnTo>
              </a:path>
            </a:pathLst>
          </a:custGeom>
          <a:ln w="387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0227" y="3384162"/>
            <a:ext cx="96901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50" i="1" spc="80" dirty="0">
                <a:latin typeface="Times New Roman"/>
                <a:cs typeface="Times New Roman"/>
              </a:rPr>
              <a:t>c</a:t>
            </a:r>
            <a:r>
              <a:rPr sz="3525" spc="120" baseline="-18912" dirty="0">
                <a:latin typeface="Times New Roman"/>
                <a:cs typeface="Times New Roman"/>
              </a:rPr>
              <a:t>j</a:t>
            </a:r>
            <a:r>
              <a:rPr sz="3250" spc="80" dirty="0">
                <a:latin typeface="Symbol"/>
                <a:cs typeface="Symbol"/>
              </a:rPr>
              <a:t></a:t>
            </a:r>
            <a:r>
              <a:rPr sz="3250" i="1" spc="80" dirty="0">
                <a:latin typeface="Times New Roman"/>
                <a:cs typeface="Times New Roman"/>
              </a:rPr>
              <a:t>C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416" y="2519109"/>
            <a:ext cx="545655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13155" algn="l"/>
              </a:tabLst>
            </a:pPr>
            <a:r>
              <a:rPr sz="5600" i="1" spc="-25" dirty="0">
                <a:latin typeface="Times New Roman"/>
                <a:cs typeface="Times New Roman"/>
              </a:rPr>
              <a:t>c</a:t>
            </a:r>
            <a:r>
              <a:rPr sz="4875" i="1" spc="-37" baseline="-23931" dirty="0">
                <a:latin typeface="Times New Roman"/>
                <a:cs typeface="Times New Roman"/>
              </a:rPr>
              <a:t>NB</a:t>
            </a:r>
            <a:r>
              <a:rPr sz="4875" i="1" baseline="-23931" dirty="0">
                <a:latin typeface="Times New Roman"/>
                <a:cs typeface="Times New Roman"/>
              </a:rPr>
              <a:t>	</a:t>
            </a:r>
            <a:r>
              <a:rPr sz="5600" dirty="0">
                <a:latin typeface="Symbol"/>
                <a:cs typeface="Symbol"/>
              </a:rPr>
              <a:t></a:t>
            </a:r>
            <a:r>
              <a:rPr sz="5600" spc="-265" dirty="0">
                <a:latin typeface="Times New Roman"/>
                <a:cs typeface="Times New Roman"/>
              </a:rPr>
              <a:t> </a:t>
            </a:r>
            <a:r>
              <a:rPr sz="5600" spc="-10" dirty="0">
                <a:latin typeface="Times New Roman"/>
                <a:cs typeface="Times New Roman"/>
              </a:rPr>
              <a:t>argmax</a:t>
            </a:r>
            <a:r>
              <a:rPr sz="5600" spc="-610" dirty="0">
                <a:latin typeface="Times New Roman"/>
                <a:cs typeface="Times New Roman"/>
              </a:rPr>
              <a:t> </a:t>
            </a:r>
            <a:r>
              <a:rPr sz="5600" i="1" spc="165" dirty="0">
                <a:latin typeface="Times New Roman"/>
                <a:cs typeface="Times New Roman"/>
              </a:rPr>
              <a:t>P</a:t>
            </a:r>
            <a:r>
              <a:rPr sz="5600" spc="165" dirty="0">
                <a:latin typeface="Times New Roman"/>
                <a:cs typeface="Times New Roman"/>
              </a:rPr>
              <a:t>(</a:t>
            </a:r>
            <a:r>
              <a:rPr sz="5600" i="1" spc="165" dirty="0">
                <a:latin typeface="Times New Roman"/>
                <a:cs typeface="Times New Roman"/>
              </a:rPr>
              <a:t>c</a:t>
            </a:r>
            <a:r>
              <a:rPr sz="4875" i="1" spc="247" baseline="-23931" dirty="0">
                <a:latin typeface="Times New Roman"/>
                <a:cs typeface="Times New Roman"/>
              </a:rPr>
              <a:t>j</a:t>
            </a:r>
            <a:r>
              <a:rPr sz="4875" i="1" spc="-67" baseline="-23931" dirty="0">
                <a:latin typeface="Times New Roman"/>
                <a:cs typeface="Times New Roman"/>
              </a:rPr>
              <a:t> </a:t>
            </a:r>
            <a:r>
              <a:rPr sz="5600" spc="-50" dirty="0"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7460" y="2519109"/>
            <a:ext cx="265049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530350" algn="l"/>
              </a:tabLst>
            </a:pPr>
            <a:r>
              <a:rPr sz="5600" i="1" spc="30" dirty="0">
                <a:latin typeface="Times New Roman"/>
                <a:cs typeface="Times New Roman"/>
              </a:rPr>
              <a:t>P</a:t>
            </a:r>
            <a:r>
              <a:rPr sz="5600" spc="30" dirty="0">
                <a:latin typeface="Times New Roman"/>
                <a:cs typeface="Times New Roman"/>
              </a:rPr>
              <a:t>(</a:t>
            </a:r>
            <a:r>
              <a:rPr sz="5600" i="1" spc="30" dirty="0">
                <a:latin typeface="Times New Roman"/>
                <a:cs typeface="Times New Roman"/>
              </a:rPr>
              <a:t>w</a:t>
            </a:r>
            <a:r>
              <a:rPr sz="4875" i="1" spc="44" baseline="-23931" dirty="0">
                <a:latin typeface="Times New Roman"/>
                <a:cs typeface="Times New Roman"/>
              </a:rPr>
              <a:t>i</a:t>
            </a:r>
            <a:r>
              <a:rPr sz="4875" i="1" baseline="-23931" dirty="0">
                <a:latin typeface="Times New Roman"/>
                <a:cs typeface="Times New Roman"/>
              </a:rPr>
              <a:t>	</a:t>
            </a:r>
            <a:r>
              <a:rPr sz="5600" dirty="0">
                <a:latin typeface="Times New Roman"/>
                <a:cs typeface="Times New Roman"/>
              </a:rPr>
              <a:t>|</a:t>
            </a:r>
            <a:r>
              <a:rPr sz="5600" spc="-509" dirty="0">
                <a:latin typeface="Times New Roman"/>
                <a:cs typeface="Times New Roman"/>
              </a:rPr>
              <a:t> </a:t>
            </a:r>
            <a:r>
              <a:rPr sz="5600" i="1" spc="210" dirty="0">
                <a:latin typeface="Times New Roman"/>
                <a:cs typeface="Times New Roman"/>
              </a:rPr>
              <a:t>c</a:t>
            </a:r>
            <a:r>
              <a:rPr sz="4875" i="1" spc="315" baseline="-23931" dirty="0">
                <a:latin typeface="Times New Roman"/>
                <a:cs typeface="Times New Roman"/>
              </a:rPr>
              <a:t>j</a:t>
            </a:r>
            <a:r>
              <a:rPr sz="4875" i="1" spc="-89" baseline="-23931" dirty="0">
                <a:latin typeface="Times New Roman"/>
                <a:cs typeface="Times New Roman"/>
              </a:rPr>
              <a:t> </a:t>
            </a:r>
            <a:r>
              <a:rPr sz="5600" spc="-50" dirty="0"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2054" y="3580936"/>
            <a:ext cx="199263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dirty="0">
                <a:latin typeface="Times New Roman"/>
                <a:cs typeface="Times New Roman"/>
              </a:rPr>
              <a:t>i</a:t>
            </a:r>
            <a:r>
              <a:rPr sz="3250" dirty="0">
                <a:latin typeface="Symbol"/>
                <a:cs typeface="Symbol"/>
              </a:rPr>
              <a:t></a:t>
            </a:r>
            <a:r>
              <a:rPr sz="3250" spc="-345" dirty="0">
                <a:latin typeface="Times New Roman"/>
                <a:cs typeface="Times New Roman"/>
              </a:rPr>
              <a:t> </a:t>
            </a:r>
            <a:r>
              <a:rPr sz="3250" i="1" spc="-10" dirty="0">
                <a:latin typeface="Times New Roman"/>
                <a:cs typeface="Times New Roman"/>
              </a:rPr>
              <a:t>positions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94541" y="2281499"/>
            <a:ext cx="912494" cy="1308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400" b="0" spc="15" dirty="0">
                <a:latin typeface="Symbol"/>
                <a:cs typeface="Symbol"/>
              </a:rPr>
              <a:t></a:t>
            </a:r>
            <a:endParaRPr sz="8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7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  <a:tabLst>
                <a:tab pos="6529705" algn="l"/>
              </a:tabLst>
            </a:pPr>
            <a:r>
              <a:rPr sz="4200" dirty="0"/>
              <a:t>Binarized</a:t>
            </a:r>
            <a:r>
              <a:rPr sz="4200" spc="-204" dirty="0"/>
              <a:t> </a:t>
            </a:r>
            <a:r>
              <a:rPr sz="4200" dirty="0"/>
              <a:t>(Boolean</a:t>
            </a:r>
            <a:r>
              <a:rPr sz="4200" spc="-305" dirty="0"/>
              <a:t> </a:t>
            </a:r>
            <a:r>
              <a:rPr sz="4200" spc="-10" dirty="0"/>
              <a:t>feature)</a:t>
            </a:r>
            <a:r>
              <a:rPr sz="4200" dirty="0"/>
              <a:t>	</a:t>
            </a:r>
            <a:r>
              <a:rPr sz="4200" spc="-10" dirty="0"/>
              <a:t>Multinomial</a:t>
            </a:r>
            <a:r>
              <a:rPr sz="4200" spc="-345" dirty="0"/>
              <a:t> </a:t>
            </a:r>
            <a:r>
              <a:rPr sz="4200" dirty="0"/>
              <a:t>Naïve</a:t>
            </a:r>
            <a:r>
              <a:rPr sz="4200" spc="-110" dirty="0"/>
              <a:t> </a:t>
            </a:r>
            <a:r>
              <a:rPr sz="4200" spc="-10" dirty="0"/>
              <a:t>Bayes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21283" y="2072449"/>
            <a:ext cx="11984990" cy="42468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10" dirty="0">
                <a:latin typeface="Carlito"/>
                <a:cs typeface="Carlito"/>
              </a:rPr>
              <a:t>Intuition:</a:t>
            </a:r>
            <a:endParaRPr sz="38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For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sentiment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(and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probably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other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text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classification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domains)</a:t>
            </a:r>
            <a:endParaRPr sz="32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Word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occurrence</a:t>
            </a:r>
            <a:r>
              <a:rPr sz="3200" spc="-1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may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matter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word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frequency</a:t>
            </a:r>
            <a:endParaRPr sz="3200">
              <a:latin typeface="Carlito"/>
              <a:cs typeface="Carlito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occurrence</a:t>
            </a:r>
            <a:r>
              <a:rPr sz="3200" spc="-2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fantastic</a:t>
            </a:r>
            <a:r>
              <a:rPr sz="3200" i="1" spc="1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tells us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lot</a:t>
            </a:r>
            <a:endParaRPr sz="3200">
              <a:latin typeface="Carlito"/>
              <a:cs typeface="Carlito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fact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 it occurs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5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times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may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not tell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much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more.</a:t>
            </a:r>
            <a:endParaRPr sz="32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Multinomial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Naïve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Bayes</a:t>
            </a:r>
            <a:endParaRPr sz="3200">
              <a:latin typeface="Carlito"/>
              <a:cs typeface="Carlito"/>
            </a:endParaRPr>
          </a:p>
          <a:p>
            <a:pPr marL="1650364" lvl="2" indent="-3556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200" dirty="0">
                <a:latin typeface="Carlito"/>
                <a:cs typeface="Carlito"/>
              </a:rPr>
              <a:t>Clips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word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counts</a:t>
            </a:r>
            <a:r>
              <a:rPr sz="3200" spc="-1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each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document</a:t>
            </a:r>
            <a:r>
              <a:rPr sz="3200" spc="-1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25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90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Boolean</a:t>
            </a:r>
            <a:r>
              <a:rPr spc="-30" dirty="0"/>
              <a:t> </a:t>
            </a:r>
            <a:r>
              <a:rPr dirty="0"/>
              <a:t>Multinomial</a:t>
            </a:r>
            <a:r>
              <a:rPr spc="45" dirty="0"/>
              <a:t> </a:t>
            </a:r>
            <a:r>
              <a:rPr dirty="0"/>
              <a:t>Naïve</a:t>
            </a:r>
            <a:r>
              <a:rPr spc="-60" dirty="0"/>
              <a:t> </a:t>
            </a:r>
            <a:r>
              <a:rPr dirty="0"/>
              <a:t>Bayes: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043" y="2908643"/>
            <a:ext cx="43021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83565" algn="l"/>
              </a:tabLst>
            </a:pPr>
            <a:r>
              <a:rPr sz="3500" dirty="0">
                <a:latin typeface="Carlito"/>
                <a:cs typeface="Carlito"/>
              </a:rPr>
              <a:t>Calculate</a:t>
            </a:r>
            <a:r>
              <a:rPr sz="3500" spc="20" dirty="0">
                <a:latin typeface="Carlito"/>
                <a:cs typeface="Carlito"/>
              </a:rPr>
              <a:t> </a:t>
            </a:r>
            <a:r>
              <a:rPr sz="3500" i="1" dirty="0">
                <a:latin typeface="Carlito"/>
                <a:cs typeface="Carlito"/>
              </a:rPr>
              <a:t>P</a:t>
            </a:r>
            <a:r>
              <a:rPr sz="3500" dirty="0">
                <a:latin typeface="Carlito"/>
                <a:cs typeface="Carlito"/>
              </a:rPr>
              <a:t>(</a:t>
            </a:r>
            <a:r>
              <a:rPr sz="3500" i="1" dirty="0">
                <a:latin typeface="Carlito"/>
                <a:cs typeface="Carlito"/>
              </a:rPr>
              <a:t>c</a:t>
            </a:r>
            <a:r>
              <a:rPr sz="3450" i="1" baseline="-19323" dirty="0">
                <a:latin typeface="Carlito"/>
                <a:cs typeface="Carlito"/>
              </a:rPr>
              <a:t>j</a:t>
            </a:r>
            <a:r>
              <a:rPr sz="3500" dirty="0">
                <a:latin typeface="Carlito"/>
                <a:cs typeface="Carlito"/>
              </a:rPr>
              <a:t>)</a:t>
            </a:r>
            <a:r>
              <a:rPr sz="3500" spc="-100" dirty="0">
                <a:latin typeface="Carlito"/>
                <a:cs typeface="Carlito"/>
              </a:rPr>
              <a:t> </a:t>
            </a:r>
            <a:r>
              <a:rPr sz="3500" spc="-10" dirty="0">
                <a:latin typeface="Carlito"/>
                <a:cs typeface="Carlito"/>
              </a:rPr>
              <a:t>terms</a:t>
            </a:r>
            <a:endParaRPr sz="3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644" y="3447122"/>
            <a:ext cx="5652135" cy="1092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3065" indent="-35496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93065" algn="l"/>
              </a:tabLst>
            </a:pP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each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c</a:t>
            </a:r>
            <a:r>
              <a:rPr sz="3150" i="1" baseline="-18518" dirty="0">
                <a:latin typeface="Carlito"/>
                <a:cs typeface="Carlito"/>
              </a:rPr>
              <a:t>j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i="1" dirty="0">
                <a:latin typeface="Carlito"/>
                <a:cs typeface="Carlito"/>
              </a:rPr>
              <a:t>C</a:t>
            </a:r>
            <a:r>
              <a:rPr sz="3200" i="1" spc="-3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do</a:t>
            </a:r>
            <a:endParaRPr sz="3200">
              <a:latin typeface="Carlito"/>
              <a:cs typeface="Carlito"/>
            </a:endParaRPr>
          </a:p>
          <a:p>
            <a:pPr marL="673100">
              <a:lnSpc>
                <a:spcPct val="100000"/>
              </a:lnSpc>
              <a:spcBef>
                <a:spcPts val="360"/>
              </a:spcBef>
              <a:tabLst>
                <a:tab pos="4305300" algn="l"/>
              </a:tabLst>
            </a:pPr>
            <a:r>
              <a:rPr sz="3200" i="1" dirty="0">
                <a:latin typeface="Carlito"/>
                <a:cs typeface="Carlito"/>
              </a:rPr>
              <a:t>docs</a:t>
            </a:r>
            <a:r>
              <a:rPr sz="3150" i="1" baseline="-18518" dirty="0">
                <a:latin typeface="Carlito"/>
                <a:cs typeface="Carlito"/>
              </a:rPr>
              <a:t>j</a:t>
            </a:r>
            <a:r>
              <a:rPr sz="3150" i="1" spc="502" baseline="-18518" dirty="0">
                <a:latin typeface="Carlito"/>
                <a:cs typeface="Carlito"/>
              </a:rPr>
              <a:t> </a:t>
            </a:r>
            <a:r>
              <a:rPr sz="3200" dirty="0">
                <a:latin typeface="Symbol"/>
                <a:cs typeface="Symbol"/>
              </a:rPr>
              <a:t>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docs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with</a:t>
            </a:r>
            <a:r>
              <a:rPr sz="3200" dirty="0">
                <a:latin typeface="Carlito"/>
                <a:cs typeface="Carlito"/>
              </a:rPr>
              <a:t>	class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=</a:t>
            </a:r>
            <a:r>
              <a:rPr sz="3200" i="1" spc="-25" dirty="0">
                <a:latin typeface="Carlito"/>
                <a:cs typeface="Carlito"/>
              </a:rPr>
              <a:t>c</a:t>
            </a:r>
            <a:r>
              <a:rPr sz="3150" i="1" spc="-37" baseline="-18518" dirty="0">
                <a:latin typeface="Carlito"/>
                <a:cs typeface="Carlito"/>
              </a:rPr>
              <a:t>j</a:t>
            </a:r>
            <a:endParaRPr sz="3150" baseline="-18518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580" y="4696700"/>
            <a:ext cx="137985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51585" algn="l"/>
              </a:tabLst>
            </a:pPr>
            <a:r>
              <a:rPr sz="3450" dirty="0">
                <a:latin typeface="Times New Roman"/>
                <a:cs typeface="Times New Roman"/>
              </a:rPr>
              <a:t>|</a:t>
            </a:r>
            <a:r>
              <a:rPr sz="3450" spc="-250" dirty="0">
                <a:latin typeface="Times New Roman"/>
                <a:cs typeface="Times New Roman"/>
              </a:rPr>
              <a:t> </a:t>
            </a:r>
            <a:r>
              <a:rPr sz="3450" i="1" spc="40" dirty="0">
                <a:latin typeface="Times New Roman"/>
                <a:cs typeface="Times New Roman"/>
              </a:rPr>
              <a:t>docs</a:t>
            </a:r>
            <a:r>
              <a:rPr sz="3000" i="1" spc="60" baseline="-23611" dirty="0">
                <a:latin typeface="Times New Roman"/>
                <a:cs typeface="Times New Roman"/>
              </a:rPr>
              <a:t>j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Times New Roman"/>
                <a:cs typeface="Times New Roman"/>
              </a:rPr>
              <a:t>|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8058" y="5006974"/>
            <a:ext cx="5052695" cy="909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3460"/>
              </a:lnSpc>
              <a:spcBef>
                <a:spcPts val="135"/>
              </a:spcBef>
            </a:pPr>
            <a:r>
              <a:rPr sz="3450" i="1" spc="110" dirty="0">
                <a:latin typeface="Times New Roman"/>
                <a:cs typeface="Times New Roman"/>
              </a:rPr>
              <a:t>P</a:t>
            </a:r>
            <a:r>
              <a:rPr sz="3450" spc="110" dirty="0">
                <a:latin typeface="Times New Roman"/>
                <a:cs typeface="Times New Roman"/>
              </a:rPr>
              <a:t>(</a:t>
            </a:r>
            <a:r>
              <a:rPr sz="3450" i="1" spc="110" dirty="0">
                <a:latin typeface="Times New Roman"/>
                <a:cs typeface="Times New Roman"/>
              </a:rPr>
              <a:t>c</a:t>
            </a:r>
            <a:r>
              <a:rPr sz="3000" i="1" spc="165" baseline="-23611" dirty="0">
                <a:latin typeface="Times New Roman"/>
                <a:cs typeface="Times New Roman"/>
              </a:rPr>
              <a:t>j</a:t>
            </a:r>
            <a:r>
              <a:rPr sz="3000" i="1" spc="-37" baseline="-23611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)</a:t>
            </a:r>
            <a:r>
              <a:rPr sz="3450" spc="-325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Symbol"/>
                <a:cs typeface="Symbol"/>
              </a:rPr>
              <a:t></a:t>
            </a:r>
            <a:endParaRPr sz="3450">
              <a:latin typeface="Symbol"/>
              <a:cs typeface="Symbol"/>
            </a:endParaRPr>
          </a:p>
          <a:p>
            <a:pPr marL="1599565">
              <a:lnSpc>
                <a:spcPts val="3460"/>
              </a:lnSpc>
            </a:pPr>
            <a:r>
              <a:rPr sz="3450" dirty="0">
                <a:latin typeface="Times New Roman"/>
                <a:cs typeface="Times New Roman"/>
              </a:rPr>
              <a:t>|</a:t>
            </a:r>
            <a:r>
              <a:rPr sz="3450" spc="-260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total</a:t>
            </a:r>
            <a:r>
              <a:rPr sz="3450" spc="25" dirty="0">
                <a:latin typeface="Times New Roman"/>
                <a:cs typeface="Times New Roman"/>
              </a:rPr>
              <a:t> </a:t>
            </a:r>
            <a:r>
              <a:rPr sz="3450" dirty="0">
                <a:latin typeface="Times New Roman"/>
                <a:cs typeface="Times New Roman"/>
              </a:rPr>
              <a:t>#</a:t>
            </a:r>
            <a:r>
              <a:rPr sz="3450" spc="35" dirty="0">
                <a:latin typeface="Times New Roman"/>
                <a:cs typeface="Times New Roman"/>
              </a:rPr>
              <a:t> </a:t>
            </a:r>
            <a:r>
              <a:rPr sz="3450" spc="-10" dirty="0">
                <a:latin typeface="Times New Roman"/>
                <a:cs typeface="Times New Roman"/>
              </a:rPr>
              <a:t>documents|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30735" y="5367430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>
                <a:moveTo>
                  <a:pt x="0" y="0"/>
                </a:moveTo>
                <a:lnTo>
                  <a:pt x="3419371" y="0"/>
                </a:lnTo>
              </a:path>
            </a:pathLst>
          </a:custGeom>
          <a:ln w="21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79" y="5338862"/>
            <a:ext cx="2232025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19175" algn="l"/>
              </a:tabLst>
            </a:pPr>
            <a:r>
              <a:rPr sz="3500" i="1" spc="-20" dirty="0">
                <a:latin typeface="Times New Roman"/>
                <a:cs typeface="Times New Roman"/>
              </a:rPr>
              <a:t>P</a:t>
            </a:r>
            <a:r>
              <a:rPr sz="3500" spc="-20" dirty="0">
                <a:latin typeface="Times New Roman"/>
                <a:cs typeface="Times New Roman"/>
              </a:rPr>
              <a:t>(</a:t>
            </a:r>
            <a:r>
              <a:rPr sz="3500" i="1" spc="-20" dirty="0">
                <a:latin typeface="Times New Roman"/>
                <a:cs typeface="Times New Roman"/>
              </a:rPr>
              <a:t>w</a:t>
            </a:r>
            <a:r>
              <a:rPr sz="3000" i="1" spc="-30" baseline="-23611" dirty="0">
                <a:latin typeface="Times New Roman"/>
                <a:cs typeface="Times New Roman"/>
              </a:rPr>
              <a:t>k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Times New Roman"/>
                <a:cs typeface="Times New Roman"/>
              </a:rPr>
              <a:t>|</a:t>
            </a:r>
            <a:r>
              <a:rPr sz="3500" spc="-320" dirty="0">
                <a:latin typeface="Times New Roman"/>
                <a:cs typeface="Times New Roman"/>
              </a:rPr>
              <a:t> </a:t>
            </a:r>
            <a:r>
              <a:rPr sz="3500" i="1" spc="135" dirty="0">
                <a:latin typeface="Times New Roman"/>
                <a:cs typeface="Times New Roman"/>
              </a:rPr>
              <a:t>c</a:t>
            </a:r>
            <a:r>
              <a:rPr sz="3000" i="1" spc="202" baseline="-23611" dirty="0">
                <a:latin typeface="Times New Roman"/>
                <a:cs typeface="Times New Roman"/>
              </a:rPr>
              <a:t>j</a:t>
            </a:r>
            <a:r>
              <a:rPr sz="3000" i="1" spc="-52" baseline="-23611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-35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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8740" y="5678765"/>
            <a:ext cx="3362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-35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</a:t>
            </a:r>
            <a:r>
              <a:rPr sz="3500" spc="-55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Symbol"/>
                <a:cs typeface="Symbol"/>
              </a:rPr>
              <a:t>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|</a:t>
            </a:r>
            <a:r>
              <a:rPr sz="3500" spc="-49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Vocabulary</a:t>
            </a:r>
            <a:r>
              <a:rPr sz="3500" i="1" spc="-23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|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95974" y="5699966"/>
            <a:ext cx="3360420" cy="0"/>
          </a:xfrm>
          <a:custGeom>
            <a:avLst/>
            <a:gdLst/>
            <a:ahLst/>
            <a:cxnLst/>
            <a:rect l="l" t="t" r="r" b="b"/>
            <a:pathLst>
              <a:path w="3360419">
                <a:moveTo>
                  <a:pt x="0" y="0"/>
                </a:moveTo>
                <a:lnTo>
                  <a:pt x="3360372" y="0"/>
                </a:lnTo>
              </a:path>
            </a:pathLst>
          </a:custGeom>
          <a:ln w="21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49564" y="4746752"/>
            <a:ext cx="146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50" dirty="0">
                <a:latin typeface="Carlito"/>
                <a:cs typeface="Carlito"/>
              </a:rPr>
              <a:t>k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17741" y="4746752"/>
            <a:ext cx="1090930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930" algn="r">
              <a:lnSpc>
                <a:spcPts val="2485"/>
              </a:lnSpc>
              <a:spcBef>
                <a:spcPts val="100"/>
              </a:spcBef>
            </a:pPr>
            <a:r>
              <a:rPr sz="2100" i="1" spc="-50" dirty="0">
                <a:latin typeface="Carlito"/>
                <a:cs typeface="Carlito"/>
              </a:rPr>
              <a:t>k</a:t>
            </a:r>
            <a:endParaRPr sz="2100">
              <a:latin typeface="Carlito"/>
              <a:cs typeface="Carlito"/>
            </a:endParaRPr>
          </a:p>
          <a:p>
            <a:pPr marL="38100">
              <a:lnSpc>
                <a:spcPts val="4285"/>
              </a:lnSpc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000" i="1" baseline="-23611" dirty="0">
                <a:latin typeface="Times New Roman"/>
                <a:cs typeface="Times New Roman"/>
              </a:rPr>
              <a:t>k</a:t>
            </a:r>
            <a:r>
              <a:rPr sz="3000" i="1" spc="592" baseline="-23611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</a:t>
            </a:r>
            <a:r>
              <a:rPr sz="3500" spc="-55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Symbol"/>
                <a:cs typeface="Symbol"/>
              </a:rPr>
              <a:t>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61363" y="4746752"/>
            <a:ext cx="895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50" dirty="0">
                <a:latin typeface="Carlito"/>
                <a:cs typeface="Carlito"/>
              </a:rPr>
              <a:t>j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8044" y="2847308"/>
            <a:ext cx="7425055" cy="16891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83565" indent="-54546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Font typeface="Times New Roman"/>
              <a:buChar char="•"/>
              <a:tabLst>
                <a:tab pos="583565" algn="l"/>
              </a:tabLst>
            </a:pPr>
            <a:r>
              <a:rPr sz="3500" dirty="0">
                <a:latin typeface="Carlito"/>
                <a:cs typeface="Carlito"/>
              </a:rPr>
              <a:t>Calculate</a:t>
            </a:r>
            <a:r>
              <a:rPr sz="3500" spc="-125" dirty="0">
                <a:latin typeface="Carlito"/>
                <a:cs typeface="Carlito"/>
              </a:rPr>
              <a:t> </a:t>
            </a:r>
            <a:r>
              <a:rPr sz="3500" i="1" dirty="0">
                <a:latin typeface="Carlito"/>
                <a:cs typeface="Carlito"/>
              </a:rPr>
              <a:t>P</a:t>
            </a:r>
            <a:r>
              <a:rPr sz="3500" dirty="0">
                <a:latin typeface="Carlito"/>
                <a:cs typeface="Carlito"/>
              </a:rPr>
              <a:t>(</a:t>
            </a:r>
            <a:r>
              <a:rPr sz="3500" i="1" dirty="0">
                <a:latin typeface="Carlito"/>
                <a:cs typeface="Carlito"/>
              </a:rPr>
              <a:t>w</a:t>
            </a:r>
            <a:r>
              <a:rPr sz="3450" i="1" baseline="-19323" dirty="0">
                <a:latin typeface="Carlito"/>
                <a:cs typeface="Carlito"/>
              </a:rPr>
              <a:t>k</a:t>
            </a:r>
            <a:r>
              <a:rPr sz="3450" i="1" spc="547" baseline="-19323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|</a:t>
            </a:r>
            <a:r>
              <a:rPr sz="3500" spc="15" dirty="0">
                <a:latin typeface="Carlito"/>
                <a:cs typeface="Carlito"/>
              </a:rPr>
              <a:t> </a:t>
            </a:r>
            <a:r>
              <a:rPr sz="3500" i="1" dirty="0">
                <a:latin typeface="Carlito"/>
                <a:cs typeface="Carlito"/>
              </a:rPr>
              <a:t>c</a:t>
            </a:r>
            <a:r>
              <a:rPr sz="3450" i="1" baseline="-19323" dirty="0">
                <a:latin typeface="Carlito"/>
                <a:cs typeface="Carlito"/>
              </a:rPr>
              <a:t>j</a:t>
            </a:r>
            <a:r>
              <a:rPr sz="3500" dirty="0">
                <a:latin typeface="Carlito"/>
                <a:cs typeface="Carlito"/>
              </a:rPr>
              <a:t>)</a:t>
            </a:r>
            <a:r>
              <a:rPr sz="3500" spc="-135" dirty="0">
                <a:latin typeface="Carlito"/>
                <a:cs typeface="Carlito"/>
              </a:rPr>
              <a:t> </a:t>
            </a:r>
            <a:r>
              <a:rPr sz="3500" spc="-10" dirty="0">
                <a:latin typeface="Carlito"/>
                <a:cs typeface="Carlito"/>
              </a:rPr>
              <a:t>terms</a:t>
            </a:r>
            <a:endParaRPr sz="3500">
              <a:latin typeface="Carlito"/>
              <a:cs typeface="Carlito"/>
            </a:endParaRPr>
          </a:p>
          <a:p>
            <a:pPr marL="896619">
              <a:lnSpc>
                <a:spcPts val="3820"/>
              </a:lnSpc>
              <a:spcBef>
                <a:spcPts val="600"/>
              </a:spcBef>
              <a:tabLst>
                <a:tab pos="1251585" algn="l"/>
              </a:tabLst>
            </a:pPr>
            <a:r>
              <a:rPr sz="4350" spc="-1620" baseline="5747" dirty="0">
                <a:latin typeface="Times New Roman"/>
                <a:cs typeface="Times New Roman"/>
              </a:rPr>
              <a:t>•</a:t>
            </a:r>
            <a:r>
              <a:rPr sz="3200" spc="-60" dirty="0">
                <a:latin typeface="Times New Roman"/>
                <a:cs typeface="Times New Roman"/>
              </a:rPr>
              <a:t>•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815" dirty="0">
                <a:latin typeface="Carlito"/>
                <a:cs typeface="Carlito"/>
              </a:rPr>
              <a:t>T</a:t>
            </a:r>
            <a:r>
              <a:rPr sz="4350" spc="-1222" baseline="5747" dirty="0">
                <a:latin typeface="Carlito"/>
                <a:cs typeface="Carlito"/>
              </a:rPr>
              <a:t>R</a:t>
            </a:r>
            <a:r>
              <a:rPr sz="3200" i="1" spc="-815" dirty="0">
                <a:latin typeface="Carlito"/>
                <a:cs typeface="Carlito"/>
              </a:rPr>
              <a:t>e</a:t>
            </a:r>
            <a:r>
              <a:rPr sz="4350" spc="-1222" baseline="5747" dirty="0">
                <a:latin typeface="Carlito"/>
                <a:cs typeface="Carlito"/>
              </a:rPr>
              <a:t>e</a:t>
            </a:r>
            <a:r>
              <a:rPr sz="3200" i="1" spc="-815" dirty="0">
                <a:latin typeface="Carlito"/>
                <a:cs typeface="Carlito"/>
              </a:rPr>
              <a:t>x</a:t>
            </a:r>
            <a:r>
              <a:rPr sz="4350" spc="-1222" baseline="5747" dirty="0">
                <a:latin typeface="Carlito"/>
                <a:cs typeface="Carlito"/>
              </a:rPr>
              <a:t>m</a:t>
            </a:r>
            <a:r>
              <a:rPr sz="3200" i="1" spc="-815" dirty="0">
                <a:latin typeface="Carlito"/>
                <a:cs typeface="Carlito"/>
              </a:rPr>
              <a:t>t</a:t>
            </a:r>
            <a:r>
              <a:rPr sz="3150" i="1" spc="-1222" baseline="-18518" dirty="0">
                <a:latin typeface="Carlito"/>
                <a:cs typeface="Carlito"/>
              </a:rPr>
              <a:t>j</a:t>
            </a:r>
            <a:r>
              <a:rPr sz="4350" spc="-1222" baseline="5747" dirty="0">
                <a:latin typeface="Carlito"/>
                <a:cs typeface="Carlito"/>
              </a:rPr>
              <a:t>o</a:t>
            </a:r>
            <a:r>
              <a:rPr sz="3200" spc="-815" dirty="0">
                <a:latin typeface="Symbol"/>
                <a:cs typeface="Symbol"/>
              </a:rPr>
              <a:t></a:t>
            </a:r>
            <a:r>
              <a:rPr sz="4350" spc="-1222" baseline="5747" dirty="0">
                <a:latin typeface="Carlito"/>
                <a:cs typeface="Carlito"/>
              </a:rPr>
              <a:t>ve</a:t>
            </a:r>
            <a:r>
              <a:rPr sz="4350" spc="-127" baseline="5747" dirty="0">
                <a:latin typeface="Carlito"/>
                <a:cs typeface="Carlito"/>
              </a:rPr>
              <a:t> </a:t>
            </a:r>
            <a:r>
              <a:rPr sz="4350" spc="-2017" baseline="5747" dirty="0">
                <a:latin typeface="Carlito"/>
                <a:cs typeface="Carlito"/>
              </a:rPr>
              <a:t>d</a:t>
            </a:r>
            <a:r>
              <a:rPr sz="3200" spc="40" dirty="0">
                <a:latin typeface="Carlito"/>
                <a:cs typeface="Carlito"/>
              </a:rPr>
              <a:t>s</a:t>
            </a:r>
            <a:r>
              <a:rPr sz="3200" spc="-750" dirty="0">
                <a:latin typeface="Carlito"/>
                <a:cs typeface="Carlito"/>
              </a:rPr>
              <a:t>i</a:t>
            </a:r>
            <a:r>
              <a:rPr sz="4350" spc="-1267" baseline="5747" dirty="0">
                <a:latin typeface="Carlito"/>
                <a:cs typeface="Carlito"/>
              </a:rPr>
              <a:t>u</a:t>
            </a:r>
            <a:r>
              <a:rPr sz="3200" spc="-900" dirty="0">
                <a:latin typeface="Carlito"/>
                <a:cs typeface="Carlito"/>
              </a:rPr>
              <a:t>n</a:t>
            </a:r>
            <a:r>
              <a:rPr sz="4350" spc="-960" baseline="5747" dirty="0">
                <a:latin typeface="Carlito"/>
                <a:cs typeface="Carlito"/>
              </a:rPr>
              <a:t>p</a:t>
            </a:r>
            <a:r>
              <a:rPr sz="3200" spc="-925" dirty="0">
                <a:latin typeface="Carlito"/>
                <a:cs typeface="Carlito"/>
              </a:rPr>
              <a:t>g</a:t>
            </a:r>
            <a:r>
              <a:rPr sz="4350" spc="44" baseline="5747" dirty="0">
                <a:latin typeface="Carlito"/>
                <a:cs typeface="Carlito"/>
              </a:rPr>
              <a:t>l</a:t>
            </a:r>
            <a:r>
              <a:rPr sz="4350" spc="-705" baseline="5747" dirty="0">
                <a:latin typeface="Carlito"/>
                <a:cs typeface="Carlito"/>
              </a:rPr>
              <a:t>i</a:t>
            </a:r>
            <a:r>
              <a:rPr sz="3200" spc="-245" dirty="0">
                <a:latin typeface="Carlito"/>
                <a:cs typeface="Carlito"/>
              </a:rPr>
              <a:t>l</a:t>
            </a:r>
            <a:r>
              <a:rPr sz="4350" spc="-1552" baseline="5747" dirty="0">
                <a:latin typeface="Carlito"/>
                <a:cs typeface="Carlito"/>
              </a:rPr>
              <a:t>c</a:t>
            </a:r>
            <a:r>
              <a:rPr sz="3200" spc="-600" dirty="0">
                <a:latin typeface="Carlito"/>
                <a:cs typeface="Carlito"/>
              </a:rPr>
              <a:t>e</a:t>
            </a:r>
            <a:r>
              <a:rPr sz="4350" spc="-150" baseline="5747" dirty="0">
                <a:latin typeface="Carlito"/>
                <a:cs typeface="Carlito"/>
              </a:rPr>
              <a:t>a</a:t>
            </a:r>
            <a:r>
              <a:rPr sz="3200" spc="-1610" dirty="0">
                <a:latin typeface="Carlito"/>
                <a:cs typeface="Carlito"/>
              </a:rPr>
              <a:t>d</a:t>
            </a:r>
            <a:r>
              <a:rPr sz="4350" spc="30" baseline="5747" dirty="0">
                <a:latin typeface="Carlito"/>
                <a:cs typeface="Carlito"/>
              </a:rPr>
              <a:t>t</a:t>
            </a:r>
            <a:r>
              <a:rPr sz="4350" spc="-1275" baseline="5747" dirty="0">
                <a:latin typeface="Carlito"/>
                <a:cs typeface="Carlito"/>
              </a:rPr>
              <a:t>e</a:t>
            </a:r>
            <a:r>
              <a:rPr sz="3200" spc="-894" dirty="0">
                <a:latin typeface="Carlito"/>
                <a:cs typeface="Carlito"/>
              </a:rPr>
              <a:t>o</a:t>
            </a:r>
            <a:r>
              <a:rPr sz="4350" spc="-367" baseline="5747" dirty="0">
                <a:latin typeface="Carlito"/>
                <a:cs typeface="Carlito"/>
              </a:rPr>
              <a:t>s</a:t>
            </a:r>
            <a:r>
              <a:rPr sz="3200" spc="-560" dirty="0">
                <a:latin typeface="Carlito"/>
                <a:cs typeface="Carlito"/>
              </a:rPr>
              <a:t>c</a:t>
            </a:r>
            <a:r>
              <a:rPr sz="4350" spc="44" baseline="5747" dirty="0">
                <a:latin typeface="Carlito"/>
                <a:cs typeface="Carlito"/>
              </a:rPr>
              <a:t>i</a:t>
            </a:r>
            <a:r>
              <a:rPr sz="4350" spc="-1417" baseline="5747" dirty="0">
                <a:latin typeface="Carlito"/>
                <a:cs typeface="Carlito"/>
              </a:rPr>
              <a:t>n</a:t>
            </a:r>
            <a:r>
              <a:rPr sz="3200" spc="40" dirty="0">
                <a:latin typeface="Carlito"/>
                <a:cs typeface="Carlito"/>
              </a:rPr>
              <a:t>c</a:t>
            </a:r>
            <a:r>
              <a:rPr sz="3200" spc="-1595" dirty="0">
                <a:latin typeface="Carlito"/>
                <a:cs typeface="Carlito"/>
              </a:rPr>
              <a:t>o</a:t>
            </a:r>
            <a:r>
              <a:rPr sz="4350" spc="-75" baseline="5747" dirty="0">
                <a:latin typeface="Carlito"/>
                <a:cs typeface="Carlito"/>
              </a:rPr>
              <a:t>e</a:t>
            </a:r>
            <a:r>
              <a:rPr sz="4350" spc="-1800" baseline="5747" dirty="0">
                <a:latin typeface="Carlito"/>
                <a:cs typeface="Carlito"/>
              </a:rPr>
              <a:t>a</a:t>
            </a:r>
            <a:r>
              <a:rPr sz="3200" spc="-490" dirty="0">
                <a:latin typeface="Carlito"/>
                <a:cs typeface="Carlito"/>
              </a:rPr>
              <a:t>n</a:t>
            </a:r>
            <a:r>
              <a:rPr sz="4350" spc="-1102" baseline="5747" dirty="0">
                <a:latin typeface="Carlito"/>
                <a:cs typeface="Carlito"/>
              </a:rPr>
              <a:t>c</a:t>
            </a:r>
            <a:r>
              <a:rPr sz="3200" spc="-385" dirty="0">
                <a:latin typeface="Carlito"/>
                <a:cs typeface="Carlito"/>
              </a:rPr>
              <a:t>t</a:t>
            </a:r>
            <a:r>
              <a:rPr sz="4350" spc="-1725" baseline="5747" dirty="0">
                <a:latin typeface="Carlito"/>
                <a:cs typeface="Carlito"/>
              </a:rPr>
              <a:t>h</a:t>
            </a:r>
            <a:r>
              <a:rPr sz="3200" spc="-45" dirty="0">
                <a:latin typeface="Carlito"/>
                <a:cs typeface="Carlito"/>
              </a:rPr>
              <a:t>a</a:t>
            </a:r>
            <a:r>
              <a:rPr sz="3200" spc="-445" dirty="0">
                <a:latin typeface="Carlito"/>
                <a:cs typeface="Carlito"/>
              </a:rPr>
              <a:t>i</a:t>
            </a:r>
            <a:r>
              <a:rPr sz="4350" spc="-1725" baseline="5747" dirty="0">
                <a:latin typeface="Carlito"/>
                <a:cs typeface="Carlito"/>
              </a:rPr>
              <a:t>d</a:t>
            </a:r>
            <a:r>
              <a:rPr sz="3200" spc="-595" dirty="0">
                <a:latin typeface="Carlito"/>
                <a:cs typeface="Carlito"/>
              </a:rPr>
              <a:t>n</a:t>
            </a:r>
            <a:r>
              <a:rPr sz="4350" spc="-1410" baseline="5747" dirty="0">
                <a:latin typeface="Carlito"/>
                <a:cs typeface="Carlito"/>
              </a:rPr>
              <a:t>o</a:t>
            </a:r>
            <a:r>
              <a:rPr sz="3200" spc="-50" dirty="0">
                <a:latin typeface="Carlito"/>
                <a:cs typeface="Carlito"/>
              </a:rPr>
              <a:t>i</a:t>
            </a:r>
            <a:r>
              <a:rPr sz="3200" spc="-1500" dirty="0">
                <a:latin typeface="Carlito"/>
                <a:cs typeface="Carlito"/>
              </a:rPr>
              <a:t>n</a:t>
            </a:r>
            <a:r>
              <a:rPr sz="4350" spc="-52" baseline="5747" dirty="0">
                <a:latin typeface="Carlito"/>
                <a:cs typeface="Carlito"/>
              </a:rPr>
              <a:t>c</a:t>
            </a:r>
            <a:r>
              <a:rPr sz="4350" spc="-727" baseline="5747" dirty="0">
                <a:latin typeface="Carlito"/>
                <a:cs typeface="Carlito"/>
              </a:rPr>
              <a:t>:</a:t>
            </a:r>
            <a:r>
              <a:rPr sz="3200" spc="-5" dirty="0">
                <a:latin typeface="Carlito"/>
                <a:cs typeface="Carlito"/>
              </a:rPr>
              <a:t>g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i="1" spc="-10" dirty="0">
                <a:latin typeface="Carlito"/>
                <a:cs typeface="Carlito"/>
              </a:rPr>
              <a:t>docs</a:t>
            </a:r>
            <a:r>
              <a:rPr sz="3150" i="1" spc="-15" baseline="-18518" dirty="0">
                <a:latin typeface="Carlito"/>
                <a:cs typeface="Carlito"/>
              </a:rPr>
              <a:t>j</a:t>
            </a:r>
            <a:endParaRPr sz="3150" baseline="-18518">
              <a:latin typeface="Carlito"/>
              <a:cs typeface="Carlito"/>
            </a:endParaRPr>
          </a:p>
          <a:p>
            <a:pPr marL="1251585" lvl="1" indent="-354965">
              <a:lnSpc>
                <a:spcPts val="3820"/>
              </a:lnSpc>
              <a:buFont typeface="Times New Roman"/>
              <a:buChar char="•"/>
              <a:tabLst>
                <a:tab pos="1251585" algn="l"/>
              </a:tabLst>
            </a:pPr>
            <a:r>
              <a:rPr sz="3200" spc="10" dirty="0">
                <a:latin typeface="Carlito"/>
                <a:cs typeface="Carlito"/>
              </a:rPr>
              <a:t>F</a:t>
            </a:r>
            <a:r>
              <a:rPr sz="3200" spc="-1705" dirty="0">
                <a:latin typeface="Carlito"/>
                <a:cs typeface="Carlito"/>
              </a:rPr>
              <a:t>o</a:t>
            </a:r>
            <a:r>
              <a:rPr sz="4350" spc="-22" baseline="13409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4350" spc="-44" baseline="13409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rlito"/>
                <a:cs typeface="Carlito"/>
              </a:rPr>
              <a:t>r</a:t>
            </a:r>
            <a:r>
              <a:rPr sz="4350" spc="-1439" baseline="13409" dirty="0">
                <a:latin typeface="Carlito"/>
                <a:cs typeface="Carlito"/>
              </a:rPr>
              <a:t>F</a:t>
            </a:r>
            <a:r>
              <a:rPr sz="3200" spc="-710" dirty="0">
                <a:latin typeface="Carlito"/>
                <a:cs typeface="Carlito"/>
              </a:rPr>
              <a:t>e</a:t>
            </a:r>
            <a:r>
              <a:rPr sz="4350" spc="-1275" baseline="13409" dirty="0">
                <a:latin typeface="Carlito"/>
                <a:cs typeface="Carlito"/>
              </a:rPr>
              <a:t>o</a:t>
            </a:r>
            <a:r>
              <a:rPr sz="3200" spc="-760" dirty="0">
                <a:latin typeface="Carlito"/>
                <a:cs typeface="Carlito"/>
              </a:rPr>
              <a:t>a</a:t>
            </a:r>
            <a:r>
              <a:rPr sz="4350" spc="-502" baseline="13409" dirty="0">
                <a:latin typeface="Carlito"/>
                <a:cs typeface="Carlito"/>
              </a:rPr>
              <a:t>r</a:t>
            </a:r>
            <a:r>
              <a:rPr sz="3200" spc="-370" dirty="0">
                <a:latin typeface="Carlito"/>
                <a:cs typeface="Carlito"/>
              </a:rPr>
              <a:t>c</a:t>
            </a:r>
            <a:r>
              <a:rPr sz="4350" spc="-1589" baseline="13409" dirty="0">
                <a:latin typeface="Carlito"/>
                <a:cs typeface="Carlito"/>
              </a:rPr>
              <a:t>e</a:t>
            </a:r>
            <a:r>
              <a:rPr sz="3200" spc="-710" dirty="0">
                <a:latin typeface="Carlito"/>
                <a:cs typeface="Carlito"/>
              </a:rPr>
              <a:t>h</a:t>
            </a:r>
            <a:r>
              <a:rPr sz="4350" spc="-7" baseline="13409" dirty="0">
                <a:latin typeface="Carlito"/>
                <a:cs typeface="Carlito"/>
              </a:rPr>
              <a:t>a</a:t>
            </a:r>
            <a:r>
              <a:rPr sz="3200" spc="-2305" dirty="0">
                <a:latin typeface="Carlito"/>
                <a:cs typeface="Carlito"/>
              </a:rPr>
              <a:t>w</a:t>
            </a:r>
            <a:r>
              <a:rPr sz="4350" spc="-60" baseline="13409" dirty="0">
                <a:latin typeface="Carlito"/>
                <a:cs typeface="Carlito"/>
              </a:rPr>
              <a:t>c</a:t>
            </a:r>
            <a:r>
              <a:rPr sz="4350" spc="-675" baseline="13409" dirty="0">
                <a:latin typeface="Carlito"/>
                <a:cs typeface="Carlito"/>
              </a:rPr>
              <a:t>h</a:t>
            </a:r>
            <a:r>
              <a:rPr sz="3200" spc="-605" dirty="0">
                <a:latin typeface="Carlito"/>
                <a:cs typeface="Carlito"/>
              </a:rPr>
              <a:t>o</a:t>
            </a:r>
            <a:r>
              <a:rPr sz="4350" spc="-2265" baseline="13409" dirty="0">
                <a:latin typeface="Carlito"/>
                <a:cs typeface="Carlito"/>
              </a:rPr>
              <a:t>w</a:t>
            </a:r>
            <a:r>
              <a:rPr sz="3200" spc="-30" dirty="0">
                <a:latin typeface="Carlito"/>
                <a:cs typeface="Carlito"/>
              </a:rPr>
              <a:t>r</a:t>
            </a:r>
            <a:r>
              <a:rPr sz="3200" spc="-1310" dirty="0">
                <a:latin typeface="Carlito"/>
                <a:cs typeface="Carlito"/>
              </a:rPr>
              <a:t>d</a:t>
            </a:r>
            <a:r>
              <a:rPr sz="4350" spc="-67" baseline="13409" dirty="0">
                <a:latin typeface="Carlito"/>
                <a:cs typeface="Carlito"/>
              </a:rPr>
              <a:t>o</a:t>
            </a:r>
            <a:r>
              <a:rPr sz="4350" spc="-967" baseline="13409" dirty="0">
                <a:latin typeface="Carlito"/>
                <a:cs typeface="Carlito"/>
              </a:rPr>
              <a:t>r</a:t>
            </a:r>
            <a:r>
              <a:rPr sz="3200" i="1" spc="-1700" dirty="0">
                <a:latin typeface="Carlito"/>
                <a:cs typeface="Carlito"/>
              </a:rPr>
              <a:t>w</a:t>
            </a:r>
            <a:r>
              <a:rPr sz="4350" spc="232" baseline="13409" dirty="0">
                <a:latin typeface="Carlito"/>
                <a:cs typeface="Carlito"/>
              </a:rPr>
              <a:t>d</a:t>
            </a:r>
            <a:r>
              <a:rPr sz="3150" i="1" spc="-997" baseline="-18518" dirty="0">
                <a:latin typeface="Carlito"/>
                <a:cs typeface="Carlito"/>
              </a:rPr>
              <a:t>k</a:t>
            </a:r>
            <a:r>
              <a:rPr sz="4350" spc="22" baseline="13409" dirty="0">
                <a:latin typeface="Carlito"/>
                <a:cs typeface="Carlito"/>
              </a:rPr>
              <a:t>t</a:t>
            </a:r>
            <a:r>
              <a:rPr sz="4350" spc="-1552" baseline="13409" dirty="0">
                <a:latin typeface="Carlito"/>
                <a:cs typeface="Carlito"/>
              </a:rPr>
              <a:t>y</a:t>
            </a:r>
            <a:r>
              <a:rPr sz="3200" spc="-55" dirty="0">
                <a:latin typeface="Carlito"/>
                <a:cs typeface="Carlito"/>
              </a:rPr>
              <a:t>i</a:t>
            </a:r>
            <a:r>
              <a:rPr sz="3200" spc="-1405" dirty="0">
                <a:latin typeface="Carlito"/>
                <a:cs typeface="Carlito"/>
              </a:rPr>
              <a:t>n</a:t>
            </a:r>
            <a:r>
              <a:rPr sz="4350" spc="-67" baseline="13409" dirty="0">
                <a:latin typeface="Carlito"/>
                <a:cs typeface="Carlito"/>
              </a:rPr>
              <a:t>p</a:t>
            </a:r>
            <a:r>
              <a:rPr sz="4350" spc="-1147" baseline="13409" dirty="0">
                <a:latin typeface="Carlito"/>
                <a:cs typeface="Carlito"/>
              </a:rPr>
              <a:t>e</a:t>
            </a:r>
            <a:r>
              <a:rPr sz="3200" i="1" spc="-430" dirty="0">
                <a:latin typeface="Carlito"/>
                <a:cs typeface="Carlito"/>
              </a:rPr>
              <a:t>V</a:t>
            </a:r>
            <a:r>
              <a:rPr sz="4350" spc="-2722" baseline="13409" dirty="0">
                <a:latin typeface="Carlito"/>
                <a:cs typeface="Carlito"/>
              </a:rPr>
              <a:t>w</a:t>
            </a:r>
            <a:r>
              <a:rPr sz="3200" i="1" spc="-60" dirty="0">
                <a:latin typeface="Carlito"/>
                <a:cs typeface="Carlito"/>
              </a:rPr>
              <a:t>o</a:t>
            </a:r>
            <a:r>
              <a:rPr sz="3200" i="1" spc="-555" dirty="0">
                <a:latin typeface="Carlito"/>
                <a:cs typeface="Carlito"/>
              </a:rPr>
              <a:t>c</a:t>
            </a:r>
            <a:r>
              <a:rPr sz="4350" spc="-284" baseline="13409" dirty="0">
                <a:latin typeface="Carlito"/>
                <a:cs typeface="Carlito"/>
              </a:rPr>
              <a:t>i</a:t>
            </a:r>
            <a:r>
              <a:rPr sz="3200" i="1" spc="-1470" dirty="0">
                <a:latin typeface="Carlito"/>
                <a:cs typeface="Carlito"/>
              </a:rPr>
              <a:t>a</a:t>
            </a:r>
            <a:r>
              <a:rPr sz="4350" spc="-225" baseline="13409" dirty="0">
                <a:latin typeface="Carlito"/>
                <a:cs typeface="Carlito"/>
              </a:rPr>
              <a:t>n</a:t>
            </a:r>
            <a:r>
              <a:rPr sz="3200" i="1" spc="-875" dirty="0">
                <a:latin typeface="Carlito"/>
                <a:cs typeface="Carlito"/>
              </a:rPr>
              <a:t>b</a:t>
            </a:r>
            <a:r>
              <a:rPr sz="4350" spc="-1125" baseline="13409" dirty="0">
                <a:latin typeface="Carlito"/>
                <a:cs typeface="Carlito"/>
              </a:rPr>
              <a:t>d</a:t>
            </a:r>
            <a:r>
              <a:rPr sz="3200" i="1" spc="-975" dirty="0">
                <a:latin typeface="Carlito"/>
                <a:cs typeface="Carlito"/>
              </a:rPr>
              <a:t>u</a:t>
            </a:r>
            <a:r>
              <a:rPr sz="4350" spc="-967" baseline="13409" dirty="0">
                <a:latin typeface="Carlito"/>
                <a:cs typeface="Carlito"/>
              </a:rPr>
              <a:t>o</a:t>
            </a:r>
            <a:r>
              <a:rPr sz="3200" i="1" spc="-160" dirty="0">
                <a:latin typeface="Carlito"/>
                <a:cs typeface="Carlito"/>
              </a:rPr>
              <a:t>l</a:t>
            </a:r>
            <a:r>
              <a:rPr sz="4350" spc="-1710" baseline="13409" dirty="0">
                <a:latin typeface="Carlito"/>
                <a:cs typeface="Carlito"/>
              </a:rPr>
              <a:t>c</a:t>
            </a:r>
            <a:r>
              <a:rPr sz="3200" i="1" spc="-575" dirty="0">
                <a:latin typeface="Carlito"/>
                <a:cs typeface="Carlito"/>
              </a:rPr>
              <a:t>a</a:t>
            </a:r>
            <a:r>
              <a:rPr sz="2850" spc="52" baseline="2923" dirty="0">
                <a:latin typeface="Carlito"/>
                <a:cs typeface="Carlito"/>
              </a:rPr>
              <a:t>j</a:t>
            </a:r>
            <a:r>
              <a:rPr sz="3200" i="1" spc="-15" dirty="0">
                <a:latin typeface="Carlito"/>
                <a:cs typeface="Carlito"/>
              </a:rPr>
              <a:t>ry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0964" y="4378452"/>
            <a:ext cx="5788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baseline="-19097" dirty="0">
                <a:latin typeface="Carlito"/>
                <a:cs typeface="Carlito"/>
              </a:rPr>
              <a:t>n</a:t>
            </a:r>
            <a:r>
              <a:rPr sz="2900" dirty="0">
                <a:latin typeface="Times New Roman"/>
                <a:cs typeface="Times New Roman"/>
              </a:rPr>
              <a:t>•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4800" spc="-937" baseline="-19097" dirty="0">
                <a:latin typeface="Symbol"/>
                <a:cs typeface="Symbol"/>
              </a:rPr>
              <a:t></a:t>
            </a:r>
            <a:r>
              <a:rPr sz="2900" spc="-625" dirty="0">
                <a:latin typeface="Carlito"/>
                <a:cs typeface="Carlito"/>
              </a:rPr>
              <a:t>Re</a:t>
            </a:r>
            <a:r>
              <a:rPr sz="4800" spc="-937" baseline="-19097" dirty="0">
                <a:latin typeface="Carlito"/>
                <a:cs typeface="Carlito"/>
              </a:rPr>
              <a:t>#</a:t>
            </a:r>
            <a:r>
              <a:rPr sz="2900" spc="-625" dirty="0">
                <a:latin typeface="Carlito"/>
                <a:cs typeface="Carlito"/>
              </a:rPr>
              <a:t>ta</a:t>
            </a:r>
            <a:r>
              <a:rPr sz="4800" spc="-937" baseline="-19097" dirty="0">
                <a:latin typeface="Carlito"/>
                <a:cs typeface="Carlito"/>
              </a:rPr>
              <a:t>o</a:t>
            </a:r>
            <a:r>
              <a:rPr sz="2900" spc="-625" dirty="0">
                <a:latin typeface="Carlito"/>
                <a:cs typeface="Carlito"/>
              </a:rPr>
              <a:t>in</a:t>
            </a:r>
            <a:r>
              <a:rPr sz="4800" spc="-937" baseline="-19097" dirty="0">
                <a:latin typeface="Carlito"/>
                <a:cs typeface="Carlito"/>
              </a:rPr>
              <a:t>f</a:t>
            </a:r>
            <a:r>
              <a:rPr sz="4800" spc="-750" baseline="-19097" dirty="0">
                <a:latin typeface="Carlito"/>
                <a:cs typeface="Carlito"/>
              </a:rPr>
              <a:t> </a:t>
            </a:r>
            <a:r>
              <a:rPr sz="2900" spc="-1045" dirty="0">
                <a:latin typeface="Carlito"/>
                <a:cs typeface="Carlito"/>
              </a:rPr>
              <a:t>o</a:t>
            </a:r>
            <a:r>
              <a:rPr sz="4800" spc="-1064" baseline="-19097" dirty="0">
                <a:latin typeface="Carlito"/>
                <a:cs typeface="Carlito"/>
              </a:rPr>
              <a:t>o</a:t>
            </a:r>
            <a:r>
              <a:rPr sz="2900" spc="-850" dirty="0">
                <a:latin typeface="Carlito"/>
                <a:cs typeface="Carlito"/>
              </a:rPr>
              <a:t>n</a:t>
            </a:r>
            <a:r>
              <a:rPr sz="4800" spc="-862" baseline="-19097" dirty="0">
                <a:latin typeface="Carlito"/>
                <a:cs typeface="Carlito"/>
              </a:rPr>
              <a:t>c</a:t>
            </a:r>
            <a:r>
              <a:rPr sz="2900" spc="-75" dirty="0">
                <a:latin typeface="Carlito"/>
                <a:cs typeface="Carlito"/>
              </a:rPr>
              <a:t>l</a:t>
            </a:r>
            <a:r>
              <a:rPr sz="4800" spc="-1912" baseline="-19097" dirty="0">
                <a:latin typeface="Carlito"/>
                <a:cs typeface="Carlito"/>
              </a:rPr>
              <a:t>c</a:t>
            </a:r>
            <a:r>
              <a:rPr sz="2900" spc="-25" dirty="0">
                <a:latin typeface="Carlito"/>
                <a:cs typeface="Carlito"/>
              </a:rPr>
              <a:t>y</a:t>
            </a:r>
            <a:r>
              <a:rPr sz="4800" spc="-1679" baseline="-19097" dirty="0">
                <a:latin typeface="Carlito"/>
                <a:cs typeface="Carlito"/>
              </a:rPr>
              <a:t>u</a:t>
            </a:r>
            <a:r>
              <a:rPr sz="2900" spc="-300" dirty="0">
                <a:latin typeface="Carlito"/>
                <a:cs typeface="Carlito"/>
              </a:rPr>
              <a:t>a</a:t>
            </a:r>
            <a:r>
              <a:rPr sz="4800" spc="-202" baseline="-19097" dirty="0">
                <a:latin typeface="Carlito"/>
                <a:cs typeface="Carlito"/>
              </a:rPr>
              <a:t>r</a:t>
            </a:r>
            <a:r>
              <a:rPr sz="2900" spc="-1060" dirty="0">
                <a:latin typeface="Carlito"/>
                <a:cs typeface="Carlito"/>
              </a:rPr>
              <a:t>s</a:t>
            </a:r>
            <a:r>
              <a:rPr sz="4800" spc="-202" baseline="-19097" dirty="0">
                <a:latin typeface="Carlito"/>
                <a:cs typeface="Carlito"/>
              </a:rPr>
              <a:t>r</a:t>
            </a:r>
            <a:r>
              <a:rPr sz="2900" spc="-580" dirty="0">
                <a:latin typeface="Carlito"/>
                <a:cs typeface="Carlito"/>
              </a:rPr>
              <a:t>i</a:t>
            </a:r>
            <a:r>
              <a:rPr sz="4800" spc="-1522" baseline="-19097" dirty="0">
                <a:latin typeface="Carlito"/>
                <a:cs typeface="Carlito"/>
              </a:rPr>
              <a:t>e</a:t>
            </a:r>
            <a:r>
              <a:rPr sz="2900" spc="-550" dirty="0">
                <a:latin typeface="Carlito"/>
                <a:cs typeface="Carlito"/>
              </a:rPr>
              <a:t>n</a:t>
            </a:r>
            <a:r>
              <a:rPr sz="4800" spc="-1822" baseline="-19097" dirty="0">
                <a:latin typeface="Carlito"/>
                <a:cs typeface="Carlito"/>
              </a:rPr>
              <a:t>n</a:t>
            </a:r>
            <a:r>
              <a:rPr sz="2900" spc="-180" dirty="0">
                <a:latin typeface="Carlito"/>
                <a:cs typeface="Carlito"/>
              </a:rPr>
              <a:t>g</a:t>
            </a:r>
            <a:r>
              <a:rPr sz="4800" spc="-1762" baseline="-19097" dirty="0">
                <a:latin typeface="Carlito"/>
                <a:cs typeface="Carlito"/>
              </a:rPr>
              <a:t>c</a:t>
            </a:r>
            <a:r>
              <a:rPr sz="2900" spc="20" dirty="0">
                <a:latin typeface="Carlito"/>
                <a:cs typeface="Carlito"/>
              </a:rPr>
              <a:t>l</a:t>
            </a:r>
            <a:r>
              <a:rPr sz="2900" spc="-960" dirty="0">
                <a:latin typeface="Carlito"/>
                <a:cs typeface="Carlito"/>
              </a:rPr>
              <a:t>e</a:t>
            </a:r>
            <a:r>
              <a:rPr sz="4800" spc="-172" baseline="-19097" dirty="0">
                <a:latin typeface="Carlito"/>
                <a:cs typeface="Carlito"/>
              </a:rPr>
              <a:t>e</a:t>
            </a:r>
            <a:r>
              <a:rPr sz="2900" spc="-580" dirty="0">
                <a:latin typeface="Carlito"/>
                <a:cs typeface="Carlito"/>
              </a:rPr>
              <a:t>i</a:t>
            </a:r>
            <a:r>
              <a:rPr sz="4800" spc="-1005" baseline="-19097" dirty="0">
                <a:latin typeface="Carlito"/>
                <a:cs typeface="Carlito"/>
              </a:rPr>
              <a:t>s</a:t>
            </a:r>
            <a:r>
              <a:rPr sz="2900" spc="-445" dirty="0">
                <a:latin typeface="Carlito"/>
                <a:cs typeface="Carlito"/>
              </a:rPr>
              <a:t>n</a:t>
            </a:r>
            <a:r>
              <a:rPr sz="4800" spc="-1957" baseline="-19097" dirty="0">
                <a:latin typeface="Carlito"/>
                <a:cs typeface="Carlito"/>
              </a:rPr>
              <a:t>o</a:t>
            </a:r>
            <a:r>
              <a:rPr sz="2900" spc="-55" dirty="0">
                <a:latin typeface="Carlito"/>
                <a:cs typeface="Carlito"/>
              </a:rPr>
              <a:t>s</a:t>
            </a:r>
            <a:r>
              <a:rPr sz="2900" spc="-800" dirty="0">
                <a:latin typeface="Carlito"/>
                <a:cs typeface="Carlito"/>
              </a:rPr>
              <a:t>t</a:t>
            </a:r>
            <a:r>
              <a:rPr sz="4800" spc="-292" baseline="-19097" dirty="0">
                <a:latin typeface="Carlito"/>
                <a:cs typeface="Carlito"/>
              </a:rPr>
              <a:t>f</a:t>
            </a:r>
            <a:r>
              <a:rPr sz="2900" spc="-505" dirty="0">
                <a:latin typeface="Carlito"/>
                <a:cs typeface="Carlito"/>
              </a:rPr>
              <a:t>a</a:t>
            </a:r>
            <a:r>
              <a:rPr sz="4800" i="1" spc="-2707" baseline="-19097" dirty="0">
                <a:latin typeface="Carlito"/>
                <a:cs typeface="Carlito"/>
              </a:rPr>
              <a:t>w</a:t>
            </a:r>
            <a:r>
              <a:rPr sz="2900" spc="-50" dirty="0">
                <a:latin typeface="Carlito"/>
                <a:cs typeface="Carlito"/>
              </a:rPr>
              <a:t>n</a:t>
            </a:r>
            <a:r>
              <a:rPr sz="2900" spc="-45" dirty="0">
                <a:latin typeface="Carlito"/>
                <a:cs typeface="Carlito"/>
              </a:rPr>
              <a:t>c</a:t>
            </a:r>
            <a:r>
              <a:rPr sz="2900" spc="-760" dirty="0">
                <a:latin typeface="Carlito"/>
                <a:cs typeface="Carlito"/>
              </a:rPr>
              <a:t>e</a:t>
            </a:r>
            <a:r>
              <a:rPr sz="4800" spc="-82" baseline="-19097" dirty="0">
                <a:latin typeface="Carlito"/>
                <a:cs typeface="Carlito"/>
              </a:rPr>
              <a:t>i</a:t>
            </a:r>
            <a:r>
              <a:rPr sz="4800" spc="-1672" baseline="-19097" dirty="0">
                <a:latin typeface="Carlito"/>
                <a:cs typeface="Carlito"/>
              </a:rPr>
              <a:t>n</a:t>
            </a:r>
            <a:r>
              <a:rPr sz="2900" spc="-50" dirty="0">
                <a:latin typeface="Carlito"/>
                <a:cs typeface="Carlito"/>
              </a:rPr>
              <a:t>o</a:t>
            </a:r>
            <a:r>
              <a:rPr sz="2900" spc="-505" dirty="0">
                <a:latin typeface="Carlito"/>
                <a:cs typeface="Carlito"/>
              </a:rPr>
              <a:t>f</a:t>
            </a:r>
            <a:r>
              <a:rPr sz="4800" i="1" spc="-727" baseline="-19097" dirty="0">
                <a:latin typeface="Carlito"/>
                <a:cs typeface="Carlito"/>
              </a:rPr>
              <a:t>T</a:t>
            </a:r>
            <a:r>
              <a:rPr sz="2900" spc="-1905" dirty="0">
                <a:latin typeface="Carlito"/>
                <a:cs typeface="Carlito"/>
              </a:rPr>
              <a:t>w</a:t>
            </a:r>
            <a:r>
              <a:rPr sz="4800" i="1" spc="-217" baseline="-19097" dirty="0">
                <a:latin typeface="Carlito"/>
                <a:cs typeface="Carlito"/>
              </a:rPr>
              <a:t>e</a:t>
            </a:r>
            <a:r>
              <a:rPr sz="4800" i="1" spc="-7" baseline="-19097" dirty="0">
                <a:latin typeface="Carlito"/>
                <a:cs typeface="Carlito"/>
              </a:rPr>
              <a:t>x</a:t>
            </a:r>
            <a:r>
              <a:rPr sz="4800" i="1" spc="-22" baseline="-19097" dirty="0">
                <a:latin typeface="Carlito"/>
                <a:cs typeface="Carlito"/>
              </a:rPr>
              <a:t>t</a:t>
            </a:r>
            <a:endParaRPr sz="4800" baseline="-19097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443" y="2026411"/>
            <a:ext cx="79578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500" dirty="0">
                <a:latin typeface="Carlito"/>
                <a:cs typeface="Carlito"/>
              </a:rPr>
              <a:t>From</a:t>
            </a:r>
            <a:r>
              <a:rPr sz="3500" spc="-114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training</a:t>
            </a:r>
            <a:r>
              <a:rPr sz="3500" spc="-75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corpus,</a:t>
            </a:r>
            <a:r>
              <a:rPr sz="3500" spc="-165" dirty="0">
                <a:latin typeface="Carlito"/>
                <a:cs typeface="Carlito"/>
              </a:rPr>
              <a:t> </a:t>
            </a:r>
            <a:r>
              <a:rPr sz="3500" dirty="0">
                <a:latin typeface="Carlito"/>
                <a:cs typeface="Carlito"/>
              </a:rPr>
              <a:t>extract</a:t>
            </a:r>
            <a:r>
              <a:rPr sz="3500" spc="-100" dirty="0">
                <a:latin typeface="Carlito"/>
                <a:cs typeface="Carlito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Vocabulary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13792"/>
            <a:ext cx="9135745" cy="1577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5100" marR="5080" indent="-152400">
              <a:lnSpc>
                <a:spcPts val="6100"/>
              </a:lnSpc>
              <a:spcBef>
                <a:spcPts val="220"/>
              </a:spcBef>
            </a:pPr>
            <a:r>
              <a:rPr dirty="0"/>
              <a:t>Boolean</a:t>
            </a:r>
            <a:r>
              <a:rPr spc="-30" dirty="0"/>
              <a:t> </a:t>
            </a:r>
            <a:r>
              <a:rPr dirty="0"/>
              <a:t>Multinomial</a:t>
            </a:r>
            <a:r>
              <a:rPr spc="55" dirty="0"/>
              <a:t> </a:t>
            </a:r>
            <a:r>
              <a:rPr dirty="0"/>
              <a:t>Naïve</a:t>
            </a:r>
            <a:r>
              <a:rPr spc="-55" dirty="0"/>
              <a:t> </a:t>
            </a:r>
            <a:r>
              <a:rPr spc="-10" dirty="0"/>
              <a:t>Bayes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test</a:t>
            </a:r>
            <a:r>
              <a:rPr spc="-114" dirty="0"/>
              <a:t> </a:t>
            </a:r>
            <a:r>
              <a:rPr dirty="0"/>
              <a:t>document</a:t>
            </a:r>
            <a:r>
              <a:rPr spc="170" dirty="0"/>
              <a:t> </a:t>
            </a:r>
            <a:r>
              <a:rPr i="1" spc="-50" dirty="0">
                <a:latin typeface="Carlito"/>
                <a:cs typeface="Carlito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27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2079752"/>
            <a:ext cx="9220835" cy="14224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First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remove</a:t>
            </a:r>
            <a:r>
              <a:rPr sz="3800" spc="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all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duplicate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words</a:t>
            </a:r>
            <a:r>
              <a:rPr sz="3800" spc="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-70" dirty="0">
                <a:latin typeface="Carlito"/>
                <a:cs typeface="Carlito"/>
              </a:rPr>
              <a:t> </a:t>
            </a:r>
            <a:r>
              <a:rPr sz="3800" i="1" spc="-50" dirty="0">
                <a:latin typeface="Carlito"/>
                <a:cs typeface="Carlito"/>
              </a:rPr>
              <a:t>d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Then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compute</a:t>
            </a:r>
            <a:r>
              <a:rPr sz="3800" spc="10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NB</a:t>
            </a:r>
            <a:r>
              <a:rPr sz="3800" spc="-6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using</a:t>
            </a:r>
            <a:r>
              <a:rPr sz="3800" spc="-9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same</a:t>
            </a:r>
            <a:r>
              <a:rPr sz="3800" spc="10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equation: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31" y="5085782"/>
            <a:ext cx="87376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00" i="1" spc="65" dirty="0">
                <a:latin typeface="Times New Roman"/>
                <a:cs typeface="Times New Roman"/>
              </a:rPr>
              <a:t>c</a:t>
            </a:r>
            <a:r>
              <a:rPr sz="3150" spc="97" baseline="-18518" dirty="0">
                <a:latin typeface="Times New Roman"/>
                <a:cs typeface="Times New Roman"/>
              </a:rPr>
              <a:t>j</a:t>
            </a:r>
            <a:r>
              <a:rPr sz="2900" spc="65" dirty="0">
                <a:latin typeface="Symbol"/>
                <a:cs typeface="Symbol"/>
              </a:rPr>
              <a:t></a:t>
            </a:r>
            <a:r>
              <a:rPr sz="2900" i="1" spc="6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836" y="4310222"/>
            <a:ext cx="488251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98855" algn="l"/>
              </a:tabLst>
            </a:pPr>
            <a:r>
              <a:rPr sz="5000" i="1" spc="-25" dirty="0">
                <a:latin typeface="Times New Roman"/>
                <a:cs typeface="Times New Roman"/>
              </a:rPr>
              <a:t>c</a:t>
            </a:r>
            <a:r>
              <a:rPr sz="4350" i="1" spc="-37" baseline="-23946" dirty="0">
                <a:latin typeface="Times New Roman"/>
                <a:cs typeface="Times New Roman"/>
              </a:rPr>
              <a:t>NB</a:t>
            </a:r>
            <a:r>
              <a:rPr sz="4350" i="1" baseline="-23946" dirty="0">
                <a:latin typeface="Times New Roman"/>
                <a:cs typeface="Times New Roman"/>
              </a:rPr>
              <a:t>	</a:t>
            </a:r>
            <a:r>
              <a:rPr sz="5000" dirty="0">
                <a:latin typeface="Symbol"/>
                <a:cs typeface="Symbol"/>
              </a:rPr>
              <a:t></a:t>
            </a:r>
            <a:r>
              <a:rPr sz="5000" spc="-229" dirty="0">
                <a:latin typeface="Times New Roman"/>
                <a:cs typeface="Times New Roman"/>
              </a:rPr>
              <a:t> </a:t>
            </a:r>
            <a:r>
              <a:rPr sz="5000" spc="-10" dirty="0">
                <a:latin typeface="Times New Roman"/>
                <a:cs typeface="Times New Roman"/>
              </a:rPr>
              <a:t>argmax</a:t>
            </a:r>
            <a:r>
              <a:rPr sz="5000" spc="-540" dirty="0">
                <a:latin typeface="Times New Roman"/>
                <a:cs typeface="Times New Roman"/>
              </a:rPr>
              <a:t> </a:t>
            </a:r>
            <a:r>
              <a:rPr sz="5000" i="1" spc="155" dirty="0">
                <a:latin typeface="Times New Roman"/>
                <a:cs typeface="Times New Roman"/>
              </a:rPr>
              <a:t>P</a:t>
            </a:r>
            <a:r>
              <a:rPr sz="5000" spc="155" dirty="0">
                <a:latin typeface="Times New Roman"/>
                <a:cs typeface="Times New Roman"/>
              </a:rPr>
              <a:t>(</a:t>
            </a:r>
            <a:r>
              <a:rPr sz="5000" i="1" spc="155" dirty="0">
                <a:latin typeface="Times New Roman"/>
                <a:cs typeface="Times New Roman"/>
              </a:rPr>
              <a:t>c</a:t>
            </a:r>
            <a:r>
              <a:rPr sz="4350" i="1" spc="232" baseline="-23946" dirty="0">
                <a:latin typeface="Times New Roman"/>
                <a:cs typeface="Times New Roman"/>
              </a:rPr>
              <a:t>j</a:t>
            </a:r>
            <a:r>
              <a:rPr sz="4350" i="1" spc="-44" baseline="-23946" dirty="0">
                <a:latin typeface="Times New Roman"/>
                <a:cs typeface="Times New Roman"/>
              </a:rPr>
              <a:t> </a:t>
            </a:r>
            <a:r>
              <a:rPr sz="5000" spc="-50" dirty="0">
                <a:latin typeface="Times New Roman"/>
                <a:cs typeface="Times New Roman"/>
              </a:rPr>
              <a:t>)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4299" y="4310222"/>
            <a:ext cx="237553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370965" algn="l"/>
              </a:tabLst>
            </a:pPr>
            <a:r>
              <a:rPr sz="5000" i="1" spc="35" dirty="0">
                <a:latin typeface="Times New Roman"/>
                <a:cs typeface="Times New Roman"/>
              </a:rPr>
              <a:t>P</a:t>
            </a:r>
            <a:r>
              <a:rPr sz="5000" spc="35" dirty="0">
                <a:latin typeface="Times New Roman"/>
                <a:cs typeface="Times New Roman"/>
              </a:rPr>
              <a:t>(</a:t>
            </a:r>
            <a:r>
              <a:rPr sz="5000" i="1" spc="35" dirty="0">
                <a:latin typeface="Times New Roman"/>
                <a:cs typeface="Times New Roman"/>
              </a:rPr>
              <a:t>w</a:t>
            </a:r>
            <a:r>
              <a:rPr sz="4350" i="1" spc="52" baseline="-23946" dirty="0">
                <a:latin typeface="Times New Roman"/>
                <a:cs typeface="Times New Roman"/>
              </a:rPr>
              <a:t>i</a:t>
            </a:r>
            <a:r>
              <a:rPr sz="4350" i="1" baseline="-23946" dirty="0">
                <a:latin typeface="Times New Roman"/>
                <a:cs typeface="Times New Roman"/>
              </a:rPr>
              <a:t>	</a:t>
            </a:r>
            <a:r>
              <a:rPr sz="5000" dirty="0">
                <a:latin typeface="Times New Roman"/>
                <a:cs typeface="Times New Roman"/>
              </a:rPr>
              <a:t>|</a:t>
            </a:r>
            <a:r>
              <a:rPr sz="5000" spc="-445" dirty="0">
                <a:latin typeface="Times New Roman"/>
                <a:cs typeface="Times New Roman"/>
              </a:rPr>
              <a:t> </a:t>
            </a:r>
            <a:r>
              <a:rPr sz="5000" i="1" spc="190" dirty="0">
                <a:latin typeface="Times New Roman"/>
                <a:cs typeface="Times New Roman"/>
              </a:rPr>
              <a:t>c</a:t>
            </a:r>
            <a:r>
              <a:rPr sz="4350" i="1" spc="284" baseline="-23946" dirty="0">
                <a:latin typeface="Times New Roman"/>
                <a:cs typeface="Times New Roman"/>
              </a:rPr>
              <a:t>j</a:t>
            </a:r>
            <a:r>
              <a:rPr sz="4350" i="1" spc="-67" baseline="-23946" dirty="0">
                <a:latin typeface="Times New Roman"/>
                <a:cs typeface="Times New Roman"/>
              </a:rPr>
              <a:t> </a:t>
            </a:r>
            <a:r>
              <a:rPr sz="5000" spc="-50" dirty="0">
                <a:latin typeface="Times New Roman"/>
                <a:cs typeface="Times New Roman"/>
              </a:rPr>
              <a:t>)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9843" y="5262211"/>
            <a:ext cx="178244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dirty="0">
                <a:latin typeface="Times New Roman"/>
                <a:cs typeface="Times New Roman"/>
              </a:rPr>
              <a:t>i</a:t>
            </a:r>
            <a:r>
              <a:rPr sz="2900" dirty="0">
                <a:latin typeface="Symbol"/>
                <a:cs typeface="Symbol"/>
              </a:rPr>
              <a:t>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-10" dirty="0">
                <a:latin typeface="Times New Roman"/>
                <a:cs typeface="Times New Roman"/>
              </a:rPr>
              <a:t>positions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4448" y="4097189"/>
            <a:ext cx="817880" cy="117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50" spc="-50" dirty="0">
                <a:latin typeface="Symbol"/>
                <a:cs typeface="Symbol"/>
              </a:rPr>
              <a:t></a:t>
            </a:r>
            <a:endParaRPr sz="7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</a:t>
            </a:r>
            <a:r>
              <a:rPr spc="-5" dirty="0"/>
              <a:t> </a:t>
            </a:r>
            <a:r>
              <a:rPr dirty="0"/>
              <a:t>vs.</a:t>
            </a:r>
            <a:r>
              <a:rPr spc="-15" dirty="0"/>
              <a:t> </a:t>
            </a:r>
            <a:r>
              <a:rPr dirty="0"/>
              <a:t>Boolean</a:t>
            </a:r>
            <a:r>
              <a:rPr spc="-80" dirty="0"/>
              <a:t> </a:t>
            </a:r>
            <a:r>
              <a:rPr dirty="0"/>
              <a:t>Multinomial</a:t>
            </a:r>
            <a:r>
              <a:rPr spc="-5" dirty="0"/>
              <a:t> </a:t>
            </a:r>
            <a:r>
              <a:rPr spc="-25" dirty="0"/>
              <a:t>NB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440" y="2031999"/>
          <a:ext cx="13751560" cy="267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Normal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Words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10" dirty="0">
                          <a:latin typeface="Carlito"/>
                          <a:cs typeface="Carlito"/>
                        </a:rPr>
                        <a:t>Training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1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Beijing</a:t>
                      </a:r>
                      <a:r>
                        <a:rPr sz="2600" spc="-1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Chinese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2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Shanghai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3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20" dirty="0">
                          <a:latin typeface="Carlito"/>
                          <a:cs typeface="Carlito"/>
                        </a:rPr>
                        <a:t>Macao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4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35" dirty="0">
                          <a:latin typeface="Carlito"/>
                          <a:cs typeface="Carlito"/>
                        </a:rPr>
                        <a:t>Tokyo</a:t>
                      </a:r>
                      <a:r>
                        <a:rPr sz="2600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25" dirty="0">
                          <a:latin typeface="Carlito"/>
                          <a:cs typeface="Carlito"/>
                        </a:rPr>
                        <a:t>Japan</a:t>
                      </a:r>
                      <a:r>
                        <a:rPr sz="260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Chinese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j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20" dirty="0">
                          <a:latin typeface="Carlito"/>
                          <a:cs typeface="Carlito"/>
                        </a:rPr>
                        <a:t>Test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5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55" dirty="0">
                          <a:latin typeface="Carlito"/>
                          <a:cs typeface="Carlito"/>
                        </a:rPr>
                        <a:t>Tokyo</a:t>
                      </a:r>
                      <a:r>
                        <a:rPr sz="2600" spc="-1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Japan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?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3983" y="7602383"/>
            <a:ext cx="279400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35"/>
              </a:lnSpc>
            </a:pPr>
            <a:r>
              <a:rPr sz="2200" spc="-45" dirty="0">
                <a:latin typeface="Carlito"/>
                <a:cs typeface="Carlito"/>
              </a:rPr>
              <a:t>28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5600" y="5229555"/>
          <a:ext cx="1375156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Boolean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Words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10" dirty="0">
                          <a:latin typeface="Carlito"/>
                          <a:cs typeface="Carlito"/>
                        </a:rPr>
                        <a:t>Training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1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Beijing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2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Shanghai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3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20" dirty="0">
                          <a:latin typeface="Carlito"/>
                          <a:cs typeface="Carlito"/>
                        </a:rPr>
                        <a:t>Macao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c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4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35" dirty="0">
                          <a:latin typeface="Carlito"/>
                          <a:cs typeface="Carlito"/>
                        </a:rPr>
                        <a:t>Tokyo</a:t>
                      </a:r>
                      <a:r>
                        <a:rPr sz="2600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25" dirty="0">
                          <a:latin typeface="Carlito"/>
                          <a:cs typeface="Carlito"/>
                        </a:rPr>
                        <a:t>Japan</a:t>
                      </a:r>
                      <a:r>
                        <a:rPr sz="260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10" dirty="0">
                          <a:latin typeface="Carlito"/>
                          <a:cs typeface="Carlito"/>
                        </a:rPr>
                        <a:t>Chinese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j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E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20" dirty="0">
                          <a:latin typeface="Carlito"/>
                          <a:cs typeface="Carlito"/>
                        </a:rPr>
                        <a:t>Test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5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dirty="0">
                          <a:latin typeface="Carlito"/>
                          <a:cs typeface="Carlito"/>
                        </a:rPr>
                        <a:t>Chinese</a:t>
                      </a:r>
                      <a:r>
                        <a:rPr sz="2600" spc="-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35" dirty="0">
                          <a:latin typeface="Carlito"/>
                          <a:cs typeface="Carlito"/>
                        </a:rPr>
                        <a:t>Tokyo</a:t>
                      </a:r>
                      <a:r>
                        <a:rPr sz="2600" spc="-1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600" spc="-20" dirty="0">
                          <a:latin typeface="Carlito"/>
                          <a:cs typeface="Carlito"/>
                        </a:rPr>
                        <a:t>Japan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695"/>
                        </a:lnSpc>
                      </a:pPr>
                      <a:r>
                        <a:rPr sz="2600" spc="-50" dirty="0">
                          <a:latin typeface="Carlito"/>
                          <a:cs typeface="Carlito"/>
                        </a:rPr>
                        <a:t>?</a:t>
                      </a:r>
                      <a:endParaRPr sz="2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113792"/>
            <a:ext cx="7440930" cy="1577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dirty="0"/>
              <a:t>Binarized</a:t>
            </a:r>
            <a:r>
              <a:rPr spc="-40" dirty="0"/>
              <a:t> </a:t>
            </a:r>
            <a:r>
              <a:rPr dirty="0"/>
              <a:t>(Boolean</a:t>
            </a:r>
            <a:r>
              <a:rPr spc="-40" dirty="0"/>
              <a:t> </a:t>
            </a:r>
            <a:r>
              <a:rPr spc="-10" dirty="0"/>
              <a:t>feature) </a:t>
            </a:r>
            <a:r>
              <a:rPr dirty="0"/>
              <a:t>Multinomial</a:t>
            </a:r>
            <a:r>
              <a:rPr spc="-60" dirty="0"/>
              <a:t> </a:t>
            </a:r>
            <a:r>
              <a:rPr dirty="0"/>
              <a:t>Naïve</a:t>
            </a:r>
            <a:r>
              <a:rPr spc="-55" dirty="0"/>
              <a:t> </a:t>
            </a:r>
            <a:r>
              <a:rPr spc="-10" dirty="0"/>
              <a:t>Bayes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967991"/>
            <a:ext cx="13766800" cy="59690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04540" marR="5080">
              <a:lnSpc>
                <a:spcPct val="100899"/>
              </a:lnSpc>
              <a:spcBef>
                <a:spcPts val="80"/>
              </a:spcBef>
            </a:pP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B.</a:t>
            </a:r>
            <a:r>
              <a:rPr sz="1900" spc="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Pang,</a:t>
            </a:r>
            <a:r>
              <a:rPr sz="1900" spc="-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L.</a:t>
            </a:r>
            <a:r>
              <a:rPr sz="1900" spc="-7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Lee,</a:t>
            </a:r>
            <a:r>
              <a:rPr sz="1900" spc="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1900" spc="-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S.</a:t>
            </a:r>
            <a:r>
              <a:rPr sz="1900" spc="-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Vaithyanathan.</a:t>
            </a:r>
            <a:r>
              <a:rPr sz="1900" spc="3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2002.</a:t>
            </a:r>
            <a:r>
              <a:rPr sz="1900" spc="18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Thumbs</a:t>
            </a:r>
            <a:r>
              <a:rPr sz="1900" spc="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up?</a:t>
            </a:r>
            <a:r>
              <a:rPr sz="1900" spc="-7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Sentiment</a:t>
            </a:r>
            <a:r>
              <a:rPr sz="1900" spc="1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Classification</a:t>
            </a:r>
            <a:r>
              <a:rPr sz="1900" spc="1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using</a:t>
            </a:r>
            <a:r>
              <a:rPr sz="1900" spc="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Machine</a:t>
            </a:r>
            <a:r>
              <a:rPr sz="1900" spc="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Learning 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Techniques.</a:t>
            </a:r>
            <a:r>
              <a:rPr sz="1900" spc="2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14" dirty="0">
                <a:solidFill>
                  <a:srgbClr val="28817A"/>
                </a:solidFill>
                <a:latin typeface="Carlito"/>
                <a:cs typeface="Carlito"/>
              </a:rPr>
              <a:t>EMNLP-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1900" spc="-225" dirty="0">
                <a:solidFill>
                  <a:srgbClr val="28817A"/>
                </a:solidFill>
                <a:latin typeface="Carlito"/>
                <a:cs typeface="Carlito"/>
              </a:rPr>
              <a:t>‐2002,</a:t>
            </a:r>
            <a:r>
              <a:rPr sz="1900" spc="9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79—</a:t>
            </a:r>
            <a:r>
              <a:rPr sz="1900" spc="-25" dirty="0">
                <a:solidFill>
                  <a:srgbClr val="28817A"/>
                </a:solidFill>
                <a:latin typeface="Carlito"/>
                <a:cs typeface="Carlito"/>
              </a:rPr>
              <a:t>86.</a:t>
            </a:r>
            <a:endParaRPr sz="1900">
              <a:latin typeface="Carlito"/>
              <a:cs typeface="Carlito"/>
            </a:endParaRPr>
          </a:p>
          <a:p>
            <a:pPr marL="3304540" marR="207645">
              <a:lnSpc>
                <a:spcPct val="100899"/>
              </a:lnSpc>
            </a:pPr>
            <a:r>
              <a:rPr sz="1900" spc="-90" dirty="0">
                <a:solidFill>
                  <a:srgbClr val="28817A"/>
                </a:solidFill>
                <a:latin typeface="Carlito"/>
                <a:cs typeface="Carlito"/>
              </a:rPr>
              <a:t>V.</a:t>
            </a:r>
            <a:r>
              <a:rPr sz="1900" spc="-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Metsis,</a:t>
            </a:r>
            <a:r>
              <a:rPr sz="1900" spc="1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I.</a:t>
            </a:r>
            <a:r>
              <a:rPr sz="1900" spc="-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Androutsopoulos,</a:t>
            </a:r>
            <a:r>
              <a:rPr sz="1900" spc="1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G.</a:t>
            </a:r>
            <a:r>
              <a:rPr sz="1900" spc="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Paliouras.</a:t>
            </a:r>
            <a:r>
              <a:rPr sz="1900" spc="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2006.</a:t>
            </a:r>
            <a:r>
              <a:rPr sz="1900" spc="-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Spam</a:t>
            </a:r>
            <a:r>
              <a:rPr sz="1900" spc="-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Filtering</a:t>
            </a:r>
            <a:r>
              <a:rPr sz="1900" spc="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with</a:t>
            </a:r>
            <a:r>
              <a:rPr sz="1900" spc="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Naive</a:t>
            </a:r>
            <a:r>
              <a:rPr sz="1900" spc="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Bayes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–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Which</a:t>
            </a:r>
            <a:r>
              <a:rPr sz="1900" spc="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Naive</a:t>
            </a:r>
            <a:r>
              <a:rPr sz="1900" spc="-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Bayes?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CEAS 2006</a:t>
            </a:r>
            <a:r>
              <a:rPr sz="1900" spc="-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455" dirty="0">
                <a:solidFill>
                  <a:srgbClr val="28817A"/>
                </a:solidFill>
                <a:latin typeface="Carlito"/>
                <a:cs typeface="Carlito"/>
              </a:rPr>
              <a:t>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­‐</a:t>
            </a:r>
            <a:r>
              <a:rPr sz="19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Third</a:t>
            </a:r>
            <a:r>
              <a:rPr sz="1900" spc="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Conference</a:t>
            </a:r>
            <a:r>
              <a:rPr sz="19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on</a:t>
            </a:r>
            <a:r>
              <a:rPr sz="1900" spc="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Email</a:t>
            </a:r>
            <a:r>
              <a:rPr sz="1900" spc="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1900" spc="-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20" dirty="0">
                <a:solidFill>
                  <a:srgbClr val="28817A"/>
                </a:solidFill>
                <a:latin typeface="Carlito"/>
                <a:cs typeface="Carlito"/>
              </a:rPr>
              <a:t>Anti-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1900" spc="-60" dirty="0">
                <a:solidFill>
                  <a:srgbClr val="28817A"/>
                </a:solidFill>
                <a:latin typeface="Carlito"/>
                <a:cs typeface="Carlito"/>
              </a:rPr>
              <a:t>‐Spam.</a:t>
            </a:r>
            <a:endParaRPr sz="1900">
              <a:latin typeface="Carlito"/>
              <a:cs typeface="Carlito"/>
            </a:endParaRPr>
          </a:p>
          <a:p>
            <a:pPr marL="3304540" marR="911225">
              <a:lnSpc>
                <a:spcPct val="100899"/>
              </a:lnSpc>
            </a:pPr>
            <a:r>
              <a:rPr sz="1900" spc="-180" dirty="0">
                <a:solidFill>
                  <a:srgbClr val="28817A"/>
                </a:solidFill>
                <a:latin typeface="Carlito"/>
                <a:cs typeface="Carlito"/>
              </a:rPr>
              <a:t>K.-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1900" spc="-505" dirty="0">
                <a:solidFill>
                  <a:srgbClr val="28817A"/>
                </a:solidFill>
                <a:latin typeface="Carlito"/>
                <a:cs typeface="Carlito"/>
              </a:rPr>
              <a:t>‐M.</a:t>
            </a:r>
            <a:r>
              <a:rPr sz="19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25" dirty="0">
                <a:solidFill>
                  <a:srgbClr val="28817A"/>
                </a:solidFill>
                <a:latin typeface="Carlito"/>
                <a:cs typeface="Carlito"/>
              </a:rPr>
              <a:t>Schneider.</a:t>
            </a:r>
            <a:r>
              <a:rPr sz="1900" spc="-6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2004.</a:t>
            </a:r>
            <a:r>
              <a:rPr sz="1900" spc="-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On</a:t>
            </a:r>
            <a:r>
              <a:rPr sz="1900" spc="-8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word</a:t>
            </a:r>
            <a:r>
              <a:rPr sz="1900" spc="-1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frequency</a:t>
            </a:r>
            <a:r>
              <a:rPr sz="1900" spc="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information</a:t>
            </a:r>
            <a:r>
              <a:rPr sz="1900" spc="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and</a:t>
            </a:r>
            <a:r>
              <a:rPr sz="1900" spc="-7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negative</a:t>
            </a:r>
            <a:r>
              <a:rPr sz="1900" spc="5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evidence</a:t>
            </a:r>
            <a:r>
              <a:rPr sz="1900" spc="6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in</a:t>
            </a:r>
            <a:r>
              <a:rPr sz="1900" spc="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Naive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Bayes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20" dirty="0">
                <a:solidFill>
                  <a:srgbClr val="28817A"/>
                </a:solidFill>
                <a:latin typeface="Carlito"/>
                <a:cs typeface="Carlito"/>
              </a:rPr>
              <a:t>text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classification.</a:t>
            </a:r>
            <a:r>
              <a:rPr sz="1900" spc="24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25" dirty="0">
                <a:solidFill>
                  <a:srgbClr val="28817A"/>
                </a:solidFill>
                <a:latin typeface="Carlito"/>
                <a:cs typeface="Carlito"/>
              </a:rPr>
              <a:t>ICANLP,</a:t>
            </a:r>
            <a:r>
              <a:rPr sz="1900" spc="-8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95" dirty="0">
                <a:solidFill>
                  <a:srgbClr val="28817A"/>
                </a:solidFill>
                <a:latin typeface="Carlito"/>
                <a:cs typeface="Carlito"/>
              </a:rPr>
              <a:t>474-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1900" spc="-280" dirty="0">
                <a:solidFill>
                  <a:srgbClr val="28817A"/>
                </a:solidFill>
                <a:latin typeface="Carlito"/>
                <a:cs typeface="Carlito"/>
              </a:rPr>
              <a:t>‐485.</a:t>
            </a:r>
            <a:endParaRPr sz="1900">
              <a:latin typeface="Carlito"/>
              <a:cs typeface="Carlito"/>
            </a:endParaRPr>
          </a:p>
          <a:p>
            <a:pPr marL="3304540">
              <a:lnSpc>
                <a:spcPct val="100000"/>
              </a:lnSpc>
              <a:spcBef>
                <a:spcPts val="15"/>
              </a:spcBef>
            </a:pP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JD</a:t>
            </a:r>
            <a:r>
              <a:rPr sz="1900" spc="-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Rennie,</a:t>
            </a:r>
            <a:r>
              <a:rPr sz="1900" spc="10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L Shih,</a:t>
            </a:r>
            <a:r>
              <a:rPr sz="1900" spc="-6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J</a:t>
            </a:r>
            <a:r>
              <a:rPr sz="1900" spc="-9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30" dirty="0">
                <a:solidFill>
                  <a:srgbClr val="28817A"/>
                </a:solidFill>
                <a:latin typeface="Carlito"/>
                <a:cs typeface="Carlito"/>
              </a:rPr>
              <a:t>Teevan.</a:t>
            </a:r>
            <a:r>
              <a:rPr sz="1900" spc="10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2003.</a:t>
            </a:r>
            <a:r>
              <a:rPr sz="1900" spc="-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Tackling</a:t>
            </a:r>
            <a:r>
              <a:rPr sz="1900" spc="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the</a:t>
            </a:r>
            <a:r>
              <a:rPr sz="1900" spc="4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poor</a:t>
            </a:r>
            <a:r>
              <a:rPr sz="1900" spc="-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assumptions</a:t>
            </a:r>
            <a:r>
              <a:rPr sz="1900" spc="2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of</a:t>
            </a:r>
            <a:r>
              <a:rPr sz="1900" spc="-7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naive</a:t>
            </a:r>
            <a:r>
              <a:rPr sz="1900" spc="-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bayes</a:t>
            </a:r>
            <a:r>
              <a:rPr sz="1900" spc="-4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text</a:t>
            </a:r>
            <a:r>
              <a:rPr sz="1900" spc="-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classifiers.</a:t>
            </a:r>
            <a:r>
              <a:rPr sz="1900" spc="18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ICML</a:t>
            </a:r>
            <a:r>
              <a:rPr sz="1900" spc="-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20" dirty="0">
                <a:solidFill>
                  <a:srgbClr val="28817A"/>
                </a:solidFill>
                <a:latin typeface="Carlito"/>
                <a:cs typeface="Carlito"/>
              </a:rPr>
              <a:t>2003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9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Binary</a:t>
            </a:r>
            <a:r>
              <a:rPr sz="4500" spc="-19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seems</a:t>
            </a:r>
            <a:r>
              <a:rPr sz="4500" spc="-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to</a:t>
            </a:r>
            <a:r>
              <a:rPr sz="4500" spc="-1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work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better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than</a:t>
            </a:r>
            <a:r>
              <a:rPr sz="4500" spc="-22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full</a:t>
            </a:r>
            <a:r>
              <a:rPr sz="4500" spc="-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word</a:t>
            </a:r>
            <a:r>
              <a:rPr sz="4500" spc="-12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counts</a:t>
            </a:r>
            <a:endParaRPr sz="4500">
              <a:latin typeface="Carlito"/>
              <a:cs typeface="Carlito"/>
            </a:endParaRPr>
          </a:p>
          <a:p>
            <a:pPr marL="1104265" lvl="1" indent="-354965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800" dirty="0">
                <a:latin typeface="Carlito"/>
                <a:cs typeface="Carlito"/>
              </a:rPr>
              <a:t>This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b="1" dirty="0">
                <a:latin typeface="Carlito"/>
                <a:cs typeface="Carlito"/>
              </a:rPr>
              <a:t>not</a:t>
            </a:r>
            <a:r>
              <a:rPr sz="3800" b="1" spc="7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same</a:t>
            </a:r>
            <a:r>
              <a:rPr sz="3800" spc="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as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Multivariate</a:t>
            </a:r>
            <a:r>
              <a:rPr sz="3800" spc="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Bernoulli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Naïve </a:t>
            </a:r>
            <a:r>
              <a:rPr sz="3800" spc="-10" dirty="0">
                <a:latin typeface="Carlito"/>
                <a:cs typeface="Carlito"/>
              </a:rPr>
              <a:t>Bayes</a:t>
            </a:r>
            <a:endParaRPr sz="3800">
              <a:latin typeface="Carlito"/>
              <a:cs typeface="Carlito"/>
            </a:endParaRPr>
          </a:p>
          <a:p>
            <a:pPr marL="1650364" lvl="2" indent="-3556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800" dirty="0">
                <a:latin typeface="Carlito"/>
                <a:cs typeface="Carlito"/>
              </a:rPr>
              <a:t>MBNB</a:t>
            </a:r>
            <a:r>
              <a:rPr sz="3800" spc="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doesn’t</a:t>
            </a:r>
            <a:r>
              <a:rPr sz="3800" spc="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work</a:t>
            </a:r>
            <a:r>
              <a:rPr sz="3800" spc="7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well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for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sentiment</a:t>
            </a:r>
            <a:r>
              <a:rPr sz="3800" spc="2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or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other</a:t>
            </a:r>
            <a:r>
              <a:rPr sz="3800" spc="-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text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tasks</a:t>
            </a:r>
            <a:endParaRPr sz="38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Other</a:t>
            </a:r>
            <a:r>
              <a:rPr sz="4500" spc="-15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possibility:</a:t>
            </a:r>
            <a:r>
              <a:rPr sz="4500" spc="-18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log(freq(</a:t>
            </a:r>
            <a:r>
              <a:rPr sz="4500" i="1" spc="-10" dirty="0">
                <a:latin typeface="Carlito"/>
                <a:cs typeface="Carlito"/>
              </a:rPr>
              <a:t>w</a:t>
            </a:r>
            <a:r>
              <a:rPr sz="4500" spc="-10" dirty="0">
                <a:latin typeface="Carlito"/>
                <a:cs typeface="Carlito"/>
              </a:rPr>
              <a:t>))</a:t>
            </a:r>
            <a:endParaRPr sz="4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200" spc="-25" dirty="0">
                <a:latin typeface="Carlito"/>
                <a:cs typeface="Carlito"/>
              </a:rPr>
              <a:t>29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668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Google</a:t>
            </a:r>
            <a:r>
              <a:rPr u="heavy" spc="-2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Product</a:t>
            </a:r>
            <a:r>
              <a:rPr u="heavy" spc="-2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spc="-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50" dirty="0">
                <a:latin typeface="Carlito"/>
                <a:cs typeface="Carlito"/>
              </a:rPr>
              <a:t>a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3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800" y="1803400"/>
            <a:ext cx="119507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375919"/>
            <a:ext cx="44253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Cross-</a:t>
            </a:r>
            <a:r>
              <a:rPr spc="-3990" dirty="0"/>
              <a:t>­</a:t>
            </a:r>
            <a:r>
              <a:rPr spc="-370" dirty="0"/>
              <a:t>‐Validation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2072449"/>
            <a:ext cx="6005195" cy="59258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Break</a:t>
            </a:r>
            <a:r>
              <a:rPr sz="3800" spc="8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up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data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into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10</a:t>
            </a:r>
            <a:r>
              <a:rPr sz="3800" spc="7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folds</a:t>
            </a:r>
            <a:endParaRPr sz="3800">
              <a:latin typeface="Carlito"/>
              <a:cs typeface="Carlito"/>
            </a:endParaRPr>
          </a:p>
          <a:p>
            <a:pPr marL="1104900" marR="258445" lvl="1" indent="-355600">
              <a:lnSpc>
                <a:spcPts val="3800"/>
              </a:lnSpc>
              <a:spcBef>
                <a:spcPts val="100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3200" dirty="0">
                <a:latin typeface="Carlito"/>
                <a:cs typeface="Carlito"/>
              </a:rPr>
              <a:t>(Equal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positive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negative </a:t>
            </a:r>
            <a:r>
              <a:rPr sz="3200" dirty="0">
                <a:latin typeface="Carlito"/>
                <a:cs typeface="Carlito"/>
              </a:rPr>
              <a:t>inside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each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fold?)</a:t>
            </a:r>
            <a:endParaRPr sz="32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For</a:t>
            </a:r>
            <a:r>
              <a:rPr sz="3800" spc="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each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fold</a:t>
            </a:r>
            <a:endParaRPr sz="3800">
              <a:latin typeface="Carlito"/>
              <a:cs typeface="Carlito"/>
            </a:endParaRPr>
          </a:p>
          <a:p>
            <a:pPr marL="1104900" marR="1561465" lvl="1" indent="-355600">
              <a:lnSpc>
                <a:spcPts val="3800"/>
              </a:lnSpc>
              <a:spcBef>
                <a:spcPts val="100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3200" dirty="0">
                <a:latin typeface="Carlito"/>
                <a:cs typeface="Carlito"/>
              </a:rPr>
              <a:t>Choose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fold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temporary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test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set</a:t>
            </a:r>
            <a:endParaRPr sz="3200">
              <a:latin typeface="Carlito"/>
              <a:cs typeface="Carlito"/>
            </a:endParaRPr>
          </a:p>
          <a:p>
            <a:pPr marL="1104900" marR="118745" lvl="1" indent="-355600">
              <a:lnSpc>
                <a:spcPct val="101600"/>
              </a:lnSpc>
              <a:spcBef>
                <a:spcPts val="580"/>
              </a:spcBef>
              <a:buFont typeface="Times New Roman"/>
              <a:buChar char="•"/>
              <a:tabLst>
                <a:tab pos="1104900" algn="l"/>
              </a:tabLst>
            </a:pPr>
            <a:r>
              <a:rPr sz="3200" dirty="0">
                <a:latin typeface="Carlito"/>
                <a:cs typeface="Carlito"/>
              </a:rPr>
              <a:t>Train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9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folds,</a:t>
            </a:r>
            <a:r>
              <a:rPr sz="3200" spc="-1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compute </a:t>
            </a:r>
            <a:r>
              <a:rPr sz="3200" dirty="0">
                <a:latin typeface="Carlito"/>
                <a:cs typeface="Carlito"/>
              </a:rPr>
              <a:t>performance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test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fold</a:t>
            </a:r>
            <a:endParaRPr sz="3200">
              <a:latin typeface="Carlito"/>
              <a:cs typeface="Carlito"/>
            </a:endParaRPr>
          </a:p>
          <a:p>
            <a:pPr marL="558800" marR="5080" indent="-546100">
              <a:lnSpc>
                <a:spcPct val="100899"/>
              </a:lnSpc>
              <a:spcBef>
                <a:spcPts val="819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</a:tabLst>
            </a:pPr>
            <a:r>
              <a:rPr sz="3800" dirty="0">
                <a:latin typeface="Carlito"/>
                <a:cs typeface="Carlito"/>
              </a:rPr>
              <a:t>Report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average </a:t>
            </a:r>
            <a:r>
              <a:rPr sz="3800" dirty="0">
                <a:latin typeface="Carlito"/>
                <a:cs typeface="Carlito"/>
              </a:rPr>
              <a:t>performance</a:t>
            </a:r>
            <a:r>
              <a:rPr sz="3800" spc="1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of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12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10</a:t>
            </a:r>
            <a:r>
              <a:rPr sz="3800" spc="20" dirty="0">
                <a:latin typeface="Carlito"/>
                <a:cs typeface="Carlito"/>
              </a:rPr>
              <a:t> </a:t>
            </a:r>
            <a:r>
              <a:rPr sz="3800" spc="-20" dirty="0">
                <a:latin typeface="Carlito"/>
                <a:cs typeface="Carlito"/>
              </a:rPr>
              <a:t>runs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1092" y="1901510"/>
            <a:ext cx="5856605" cy="1070610"/>
          </a:xfrm>
          <a:custGeom>
            <a:avLst/>
            <a:gdLst/>
            <a:ahLst/>
            <a:cxnLst/>
            <a:rect l="l" t="t" r="r" b="b"/>
            <a:pathLst>
              <a:path w="5856605" h="1070610">
                <a:moveTo>
                  <a:pt x="0" y="0"/>
                </a:moveTo>
                <a:lnTo>
                  <a:pt x="5856029" y="0"/>
                </a:lnTo>
                <a:lnTo>
                  <a:pt x="5856029" y="1069990"/>
                </a:lnTo>
                <a:lnTo>
                  <a:pt x="0" y="1069990"/>
                </a:lnTo>
                <a:lnTo>
                  <a:pt x="0" y="0"/>
                </a:lnTo>
                <a:close/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52291" y="1901506"/>
            <a:ext cx="4685030" cy="1070610"/>
          </a:xfrm>
          <a:prstGeom prst="rect">
            <a:avLst/>
          </a:prstGeom>
          <a:solidFill>
            <a:srgbClr val="82FA61"/>
          </a:solidFill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sz="2050" spc="-10" dirty="0">
                <a:latin typeface="Georgia"/>
                <a:cs typeface="Georgia"/>
              </a:rPr>
              <a:t>Training</a:t>
            </a:r>
            <a:endParaRPr sz="205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3863" y="3173932"/>
          <a:ext cx="594677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38100">
                      <a:solidFill>
                        <a:srgbClr val="000000"/>
                      </a:solidFill>
                      <a:prstDash val="dot"/>
                    </a:lnT>
                    <a:lnB w="38100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108710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381092" y="7049032"/>
            <a:ext cx="5856605" cy="1070610"/>
          </a:xfrm>
          <a:custGeom>
            <a:avLst/>
            <a:gdLst/>
            <a:ahLst/>
            <a:cxnLst/>
            <a:rect l="l" t="t" r="r" b="b"/>
            <a:pathLst>
              <a:path w="5856605" h="1070609">
                <a:moveTo>
                  <a:pt x="0" y="0"/>
                </a:moveTo>
                <a:lnTo>
                  <a:pt x="5856029" y="0"/>
                </a:lnTo>
                <a:lnTo>
                  <a:pt x="5856029" y="1069990"/>
                </a:lnTo>
                <a:lnTo>
                  <a:pt x="0" y="1069990"/>
                </a:lnTo>
                <a:lnTo>
                  <a:pt x="0" y="0"/>
                </a:lnTo>
                <a:close/>
              </a:path>
            </a:pathLst>
          </a:custGeom>
          <a:ln w="14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3863" y="4468042"/>
          <a:ext cx="594677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295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dot"/>
                    </a:lnT>
                    <a:lnB w="19050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73863" y="5751307"/>
          <a:ext cx="594677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165735" algn="ctr">
                        <a:lnSpc>
                          <a:spcPct val="100000"/>
                        </a:lnSpc>
                      </a:pPr>
                      <a:r>
                        <a:rPr sz="2050" spc="-10" dirty="0">
                          <a:latin typeface="Georgia"/>
                          <a:cs typeface="Georgia"/>
                        </a:rPr>
                        <a:t>Training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sz="2050" spc="-20" dirty="0">
                          <a:latin typeface="Georgia"/>
                          <a:cs typeface="Georgia"/>
                        </a:rPr>
                        <a:t>Test</a:t>
                      </a:r>
                      <a:endParaRPr sz="2050">
                        <a:latin typeface="Georgia"/>
                        <a:cs typeface="Georgia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dot"/>
                    </a:lnR>
                    <a:lnT w="28575">
                      <a:solidFill>
                        <a:srgbClr val="000000"/>
                      </a:solidFill>
                      <a:prstDash val="dot"/>
                    </a:lnT>
                    <a:lnB w="28575">
                      <a:solidFill>
                        <a:srgbClr val="000000"/>
                      </a:solidFill>
                      <a:prstDash val="dot"/>
                    </a:lnB>
                    <a:solidFill>
                      <a:srgbClr val="1D6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dot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2FA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381092" y="1901510"/>
            <a:ext cx="1171575" cy="1070610"/>
          </a:xfrm>
          <a:prstGeom prst="rect">
            <a:avLst/>
          </a:prstGeom>
          <a:solidFill>
            <a:srgbClr val="1D6CFF"/>
          </a:solidFill>
          <a:ln w="1445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2050" spc="-20" dirty="0">
                <a:latin typeface="Georgia"/>
                <a:cs typeface="Georgia"/>
              </a:rPr>
              <a:t>Test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65916" y="7049032"/>
            <a:ext cx="1171575" cy="1070610"/>
          </a:xfrm>
          <a:prstGeom prst="rect">
            <a:avLst/>
          </a:prstGeom>
          <a:solidFill>
            <a:srgbClr val="1D6CFF"/>
          </a:solidFill>
          <a:ln w="1445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4"/>
              </a:spcBef>
            </a:pPr>
            <a:endParaRPr sz="205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</a:pPr>
            <a:r>
              <a:rPr sz="2050" spc="-20" dirty="0">
                <a:latin typeface="Georgia"/>
                <a:cs typeface="Georgia"/>
              </a:rPr>
              <a:t>Test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1087" y="7049022"/>
            <a:ext cx="4685030" cy="1070610"/>
          </a:xfrm>
          <a:prstGeom prst="rect">
            <a:avLst/>
          </a:prstGeom>
          <a:solidFill>
            <a:srgbClr val="82FA61"/>
          </a:solidFill>
        </p:spPr>
        <p:txBody>
          <a:bodyPr vert="horz" wrap="square" lIns="0" tIns="267335" rIns="0" bIns="0" rtlCol="0">
            <a:spAutoFit/>
          </a:bodyPr>
          <a:lstStyle/>
          <a:p>
            <a:pPr marR="396875" algn="ctr">
              <a:lnSpc>
                <a:spcPct val="100000"/>
              </a:lnSpc>
              <a:spcBef>
                <a:spcPts val="2105"/>
              </a:spcBef>
            </a:pPr>
            <a:r>
              <a:rPr sz="2050" spc="-10" dirty="0">
                <a:latin typeface="Georgia"/>
                <a:cs typeface="Georgia"/>
              </a:rPr>
              <a:t>Training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8925" y="1440572"/>
            <a:ext cx="104076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latin typeface="Georgia"/>
                <a:cs typeface="Georgia"/>
              </a:rPr>
              <a:t>Iteration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0381" y="2250286"/>
            <a:ext cx="13779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1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606" y="3472102"/>
            <a:ext cx="17081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2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4495" y="4758980"/>
            <a:ext cx="1695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3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2779" y="6045859"/>
            <a:ext cx="17272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4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87545" y="7332738"/>
            <a:ext cx="16319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Georgia"/>
                <a:cs typeface="Georgia"/>
              </a:rPr>
              <a:t>5</a:t>
            </a:r>
            <a:endParaRPr sz="2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25" dirty="0"/>
              <a:t> </a:t>
            </a:r>
            <a:r>
              <a:rPr dirty="0"/>
              <a:t>issues</a:t>
            </a:r>
            <a:r>
              <a:rPr spc="5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199132"/>
            <a:ext cx="109835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dirty="0">
                <a:latin typeface="Carlito"/>
                <a:cs typeface="Carlito"/>
              </a:rPr>
              <a:t>MaxEnt</a:t>
            </a:r>
            <a:r>
              <a:rPr sz="3800" spc="114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and SVM</a:t>
            </a:r>
            <a:r>
              <a:rPr sz="3800" spc="4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tend to</a:t>
            </a:r>
            <a:r>
              <a:rPr sz="3800" spc="-10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do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better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than Naïve </a:t>
            </a:r>
            <a:r>
              <a:rPr sz="3800" spc="-10" dirty="0">
                <a:latin typeface="Carlito"/>
                <a:cs typeface="Carlito"/>
              </a:rPr>
              <a:t>Bayes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31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ts val="6110"/>
              </a:lnSpc>
              <a:spcBef>
                <a:spcPts val="100"/>
              </a:spcBef>
            </a:pPr>
            <a:r>
              <a:rPr spc="-10" dirty="0"/>
              <a:t>Problems:</a:t>
            </a:r>
          </a:p>
          <a:p>
            <a:pPr marL="378460">
              <a:lnSpc>
                <a:spcPts val="6110"/>
              </a:lnSpc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makes</a:t>
            </a:r>
            <a:r>
              <a:rPr spc="35" dirty="0"/>
              <a:t> </a:t>
            </a:r>
            <a:r>
              <a:rPr dirty="0"/>
              <a:t>reviews</a:t>
            </a:r>
            <a:r>
              <a:rPr spc="-60" dirty="0"/>
              <a:t> </a:t>
            </a:r>
            <a:r>
              <a:rPr dirty="0"/>
              <a:t>hard</a:t>
            </a:r>
            <a:r>
              <a:rPr spc="-6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classify?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04" y="1822677"/>
            <a:ext cx="13293090" cy="483171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spc="-10" dirty="0">
                <a:latin typeface="Carlito"/>
                <a:cs typeface="Carlito"/>
              </a:rPr>
              <a:t>Subtlety:</a:t>
            </a:r>
            <a:endParaRPr sz="4500">
              <a:latin typeface="Carlito"/>
              <a:cs typeface="Carlito"/>
            </a:endParaRPr>
          </a:p>
          <a:p>
            <a:pPr marL="1104265" lvl="1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</a:tabLst>
            </a:pPr>
            <a:r>
              <a:rPr sz="3800" dirty="0">
                <a:latin typeface="Carlito"/>
                <a:cs typeface="Carlito"/>
              </a:rPr>
              <a:t>Perfume</a:t>
            </a:r>
            <a:r>
              <a:rPr sz="3800" spc="16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review</a:t>
            </a:r>
            <a:r>
              <a:rPr sz="3800" spc="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in</a:t>
            </a:r>
            <a:r>
              <a:rPr sz="3800" spc="50" dirty="0">
                <a:latin typeface="Carlito"/>
                <a:cs typeface="Carlito"/>
              </a:rPr>
              <a:t> </a:t>
            </a:r>
            <a:r>
              <a:rPr sz="3800" i="1" dirty="0">
                <a:latin typeface="Carlito"/>
                <a:cs typeface="Carlito"/>
              </a:rPr>
              <a:t>Perfumes:</a:t>
            </a:r>
            <a:r>
              <a:rPr sz="3800" i="1" spc="35" dirty="0">
                <a:latin typeface="Carlito"/>
                <a:cs typeface="Carlito"/>
              </a:rPr>
              <a:t> </a:t>
            </a:r>
            <a:r>
              <a:rPr sz="3800" i="1" dirty="0">
                <a:latin typeface="Carlito"/>
                <a:cs typeface="Carlito"/>
              </a:rPr>
              <a:t>the</a:t>
            </a:r>
            <a:r>
              <a:rPr sz="3800" i="1" spc="25" dirty="0">
                <a:latin typeface="Carlito"/>
                <a:cs typeface="Carlito"/>
              </a:rPr>
              <a:t> </a:t>
            </a:r>
            <a:r>
              <a:rPr sz="3800" i="1" spc="-10" dirty="0">
                <a:latin typeface="Carlito"/>
                <a:cs typeface="Carlito"/>
              </a:rPr>
              <a:t>Guide</a:t>
            </a:r>
            <a:r>
              <a:rPr sz="3800" spc="-10" dirty="0">
                <a:latin typeface="Carlito"/>
                <a:cs typeface="Carlito"/>
              </a:rPr>
              <a:t>:</a:t>
            </a:r>
            <a:endParaRPr sz="3800">
              <a:latin typeface="Carlito"/>
              <a:cs typeface="Carlito"/>
            </a:endParaRPr>
          </a:p>
          <a:p>
            <a:pPr marL="1651000" marR="5080" lvl="2" indent="-355600">
              <a:lnSpc>
                <a:spcPct val="100899"/>
              </a:lnSpc>
              <a:spcBef>
                <a:spcPts val="894"/>
              </a:spcBef>
              <a:buClr>
                <a:srgbClr val="CC0000"/>
              </a:buClr>
              <a:buFont typeface="Times New Roman"/>
              <a:buChar char="•"/>
              <a:tabLst>
                <a:tab pos="1651000" algn="l"/>
              </a:tabLst>
            </a:pPr>
            <a:r>
              <a:rPr sz="3800" dirty="0">
                <a:latin typeface="Carlito"/>
                <a:cs typeface="Carlito"/>
              </a:rPr>
              <a:t>“If</a:t>
            </a:r>
            <a:r>
              <a:rPr sz="3800" spc="-7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you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are</a:t>
            </a:r>
            <a:r>
              <a:rPr sz="3800" spc="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reading this</a:t>
            </a:r>
            <a:r>
              <a:rPr sz="3800" spc="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because it</a:t>
            </a:r>
            <a:r>
              <a:rPr sz="3800" spc="-8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is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your</a:t>
            </a:r>
            <a:r>
              <a:rPr sz="3800" spc="-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darling</a:t>
            </a:r>
            <a:r>
              <a:rPr sz="3800" spc="9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fragrance, </a:t>
            </a:r>
            <a:r>
              <a:rPr sz="3800" dirty="0">
                <a:latin typeface="Carlito"/>
                <a:cs typeface="Carlito"/>
              </a:rPr>
              <a:t>please</a:t>
            </a:r>
            <a:r>
              <a:rPr sz="3800" spc="-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wear</a:t>
            </a:r>
            <a:r>
              <a:rPr sz="3800" spc="5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it</a:t>
            </a:r>
            <a:r>
              <a:rPr sz="3800" spc="-8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at</a:t>
            </a:r>
            <a:r>
              <a:rPr sz="3800" spc="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home</a:t>
            </a:r>
            <a:r>
              <a:rPr sz="3800" spc="8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exclusively,</a:t>
            </a:r>
            <a:r>
              <a:rPr sz="3800" spc="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and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tape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windows shut.”</a:t>
            </a:r>
            <a:endParaRPr sz="3800">
              <a:latin typeface="Carlito"/>
              <a:cs typeface="Carlito"/>
            </a:endParaRPr>
          </a:p>
          <a:p>
            <a:pPr marL="1218565" lvl="1" indent="-469900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218565" algn="l"/>
              </a:tabLst>
            </a:pPr>
            <a:r>
              <a:rPr sz="3800" dirty="0">
                <a:latin typeface="Carlito"/>
                <a:cs typeface="Carlito"/>
              </a:rPr>
              <a:t>Dorothy</a:t>
            </a:r>
            <a:r>
              <a:rPr sz="3800" spc="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Parker</a:t>
            </a:r>
            <a:r>
              <a:rPr sz="3800" spc="3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on</a:t>
            </a:r>
            <a:r>
              <a:rPr sz="3800" spc="-3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Katherine</a:t>
            </a:r>
            <a:r>
              <a:rPr sz="3800" spc="-35" dirty="0">
                <a:latin typeface="Carlito"/>
                <a:cs typeface="Carlito"/>
              </a:rPr>
              <a:t> </a:t>
            </a:r>
            <a:r>
              <a:rPr sz="3800" spc="-10" dirty="0">
                <a:latin typeface="Carlito"/>
                <a:cs typeface="Carlito"/>
              </a:rPr>
              <a:t>Hepburn</a:t>
            </a:r>
            <a:endParaRPr sz="3800">
              <a:latin typeface="Carlito"/>
              <a:cs typeface="Carlito"/>
            </a:endParaRPr>
          </a:p>
          <a:p>
            <a:pPr marL="1650364" lvl="2" indent="-35496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</a:tabLst>
            </a:pPr>
            <a:r>
              <a:rPr sz="3800" dirty="0">
                <a:latin typeface="Carlito"/>
                <a:cs typeface="Carlito"/>
              </a:rPr>
              <a:t>“She</a:t>
            </a:r>
            <a:r>
              <a:rPr sz="3800" spc="-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runs</a:t>
            </a:r>
            <a:r>
              <a:rPr sz="3800" spc="9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the</a:t>
            </a:r>
            <a:r>
              <a:rPr sz="3800" spc="-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gamut</a:t>
            </a:r>
            <a:r>
              <a:rPr sz="3800" spc="11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of</a:t>
            </a:r>
            <a:r>
              <a:rPr sz="3800" spc="-7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emotions</a:t>
            </a:r>
            <a:r>
              <a:rPr sz="3800" spc="9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from</a:t>
            </a:r>
            <a:r>
              <a:rPr sz="3800" spc="-50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A</a:t>
            </a:r>
            <a:r>
              <a:rPr sz="3800" spc="-15" dirty="0">
                <a:latin typeface="Carlito"/>
                <a:cs typeface="Carlito"/>
              </a:rPr>
              <a:t> </a:t>
            </a:r>
            <a:r>
              <a:rPr sz="3800" dirty="0">
                <a:latin typeface="Carlito"/>
                <a:cs typeface="Carlito"/>
              </a:rPr>
              <a:t>to</a:t>
            </a:r>
            <a:r>
              <a:rPr sz="3800" spc="-110" dirty="0">
                <a:latin typeface="Carlito"/>
                <a:cs typeface="Carlito"/>
              </a:rPr>
              <a:t> </a:t>
            </a:r>
            <a:r>
              <a:rPr sz="3800" spc="-25" dirty="0">
                <a:latin typeface="Carlito"/>
                <a:cs typeface="Carlito"/>
              </a:rPr>
              <a:t>B”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2484" y="791159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32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113792"/>
            <a:ext cx="6216650" cy="1577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dirty="0"/>
              <a:t>Thwarted</a:t>
            </a:r>
            <a:r>
              <a:rPr spc="-20" dirty="0"/>
              <a:t> </a:t>
            </a:r>
            <a:r>
              <a:rPr spc="-10" dirty="0"/>
              <a:t>Expectations </a:t>
            </a:r>
            <a:r>
              <a:rPr dirty="0"/>
              <a:t>and</a:t>
            </a:r>
            <a:r>
              <a:rPr spc="-125" dirty="0"/>
              <a:t> </a:t>
            </a:r>
            <a:r>
              <a:rPr dirty="0"/>
              <a:t>Ordering</a:t>
            </a:r>
            <a:r>
              <a:rPr spc="-15" dirty="0"/>
              <a:t> </a:t>
            </a:r>
            <a:r>
              <a:rPr spc="-10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186432"/>
            <a:ext cx="13414375" cy="4940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8800" marR="5080" indent="-546100">
              <a:lnSpc>
                <a:spcPct val="99400"/>
              </a:lnSpc>
              <a:spcBef>
                <a:spcPts val="130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  <a:tab pos="7429500" algn="l"/>
              </a:tabLst>
            </a:pPr>
            <a:r>
              <a:rPr sz="4500" dirty="0">
                <a:latin typeface="Carlito"/>
                <a:cs typeface="Carlito"/>
              </a:rPr>
              <a:t>“This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film</a:t>
            </a:r>
            <a:r>
              <a:rPr sz="4500" spc="-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should</a:t>
            </a:r>
            <a:r>
              <a:rPr sz="4500" spc="-20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be</a:t>
            </a:r>
            <a:r>
              <a:rPr sz="4500" spc="-55" dirty="0">
                <a:latin typeface="Carlito"/>
                <a:cs typeface="Carlito"/>
              </a:rPr>
              <a:t> </a:t>
            </a:r>
            <a:r>
              <a:rPr sz="4500" spc="-10" dirty="0">
                <a:solidFill>
                  <a:srgbClr val="0000FF"/>
                </a:solidFill>
                <a:latin typeface="Carlito"/>
                <a:cs typeface="Carlito"/>
              </a:rPr>
              <a:t>brilliant</a:t>
            </a:r>
            <a:r>
              <a:rPr sz="4500" spc="-10" dirty="0">
                <a:latin typeface="Carlito"/>
                <a:cs typeface="Carlito"/>
              </a:rPr>
              <a:t>.</a:t>
            </a:r>
            <a:r>
              <a:rPr sz="4500" dirty="0">
                <a:latin typeface="Carlito"/>
                <a:cs typeface="Carlito"/>
              </a:rPr>
              <a:t>	It</a:t>
            </a:r>
            <a:r>
              <a:rPr sz="4500" spc="1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sounds</a:t>
            </a:r>
            <a:r>
              <a:rPr sz="4500" spc="-28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like</a:t>
            </a:r>
            <a:r>
              <a:rPr sz="4500" spc="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</a:t>
            </a:r>
            <a:r>
              <a:rPr sz="4500" spc="-15" dirty="0"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great</a:t>
            </a:r>
            <a:r>
              <a:rPr sz="4500" spc="-1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plot,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2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actors</a:t>
            </a:r>
            <a:r>
              <a:rPr sz="4500" spc="-15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are</a:t>
            </a:r>
            <a:r>
              <a:rPr sz="4500" spc="-125" dirty="0"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first</a:t>
            </a:r>
            <a:r>
              <a:rPr sz="4500" spc="-9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grade</a:t>
            </a:r>
            <a:r>
              <a:rPr sz="4500" dirty="0">
                <a:latin typeface="Carlito"/>
                <a:cs typeface="Carlito"/>
              </a:rPr>
              <a:t>,</a:t>
            </a:r>
            <a:r>
              <a:rPr sz="4500" spc="-10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and</a:t>
            </a:r>
            <a:r>
              <a:rPr sz="4500" spc="-4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supporting</a:t>
            </a:r>
            <a:r>
              <a:rPr sz="4500" spc="-31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cast</a:t>
            </a:r>
            <a:r>
              <a:rPr sz="4500" spc="-90" dirty="0">
                <a:latin typeface="Carlito"/>
                <a:cs typeface="Carlito"/>
              </a:rPr>
              <a:t> </a:t>
            </a:r>
            <a:r>
              <a:rPr sz="4500" spc="-25" dirty="0">
                <a:latin typeface="Carlito"/>
                <a:cs typeface="Carlito"/>
              </a:rPr>
              <a:t>is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good</a:t>
            </a:r>
            <a:r>
              <a:rPr sz="4500" spc="-1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as</a:t>
            </a:r>
            <a:r>
              <a:rPr sz="4500" spc="-1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well,</a:t>
            </a:r>
            <a:r>
              <a:rPr sz="4500" spc="-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and</a:t>
            </a:r>
            <a:r>
              <a:rPr sz="4500" spc="-229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Stallone</a:t>
            </a:r>
            <a:r>
              <a:rPr sz="4500" spc="-20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is</a:t>
            </a:r>
            <a:r>
              <a:rPr sz="4500" spc="-3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attempting</a:t>
            </a:r>
            <a:r>
              <a:rPr sz="4500" spc="-18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to</a:t>
            </a:r>
            <a:r>
              <a:rPr sz="4500" spc="-14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deliver</a:t>
            </a:r>
            <a:r>
              <a:rPr sz="4500" spc="50" dirty="0">
                <a:latin typeface="Carlito"/>
                <a:cs typeface="Carlito"/>
              </a:rPr>
              <a:t> </a:t>
            </a:r>
            <a:r>
              <a:rPr sz="4500" spc="-50" dirty="0">
                <a:latin typeface="Carlito"/>
                <a:cs typeface="Carlito"/>
              </a:rPr>
              <a:t>a </a:t>
            </a:r>
            <a:r>
              <a:rPr sz="4500" dirty="0">
                <a:latin typeface="Carlito"/>
                <a:cs typeface="Carlito"/>
              </a:rPr>
              <a:t>good</a:t>
            </a:r>
            <a:r>
              <a:rPr sz="4500" spc="-18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performance.</a:t>
            </a:r>
            <a:r>
              <a:rPr sz="4500" spc="-25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However,</a:t>
            </a:r>
            <a:r>
              <a:rPr sz="4500" spc="-9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it</a:t>
            </a:r>
            <a:r>
              <a:rPr sz="4500" spc="-85" dirty="0"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FF0000"/>
                </a:solidFill>
                <a:latin typeface="Carlito"/>
                <a:cs typeface="Carlito"/>
              </a:rPr>
              <a:t>can’t</a:t>
            </a:r>
            <a:r>
              <a:rPr sz="4500" b="1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FF0000"/>
                </a:solidFill>
                <a:latin typeface="Carlito"/>
                <a:cs typeface="Carlito"/>
              </a:rPr>
              <a:t>hold</a:t>
            </a:r>
            <a:r>
              <a:rPr sz="4500" b="1" spc="-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b="1" spc="-20" dirty="0">
                <a:solidFill>
                  <a:srgbClr val="FF0000"/>
                </a:solidFill>
                <a:latin typeface="Carlito"/>
                <a:cs typeface="Carlito"/>
              </a:rPr>
              <a:t>up</a:t>
            </a:r>
            <a:r>
              <a:rPr sz="4500" spc="-20" dirty="0">
                <a:latin typeface="Carlito"/>
                <a:cs typeface="Carlito"/>
              </a:rPr>
              <a:t>.”</a:t>
            </a:r>
            <a:endParaRPr sz="4500">
              <a:latin typeface="Carlito"/>
              <a:cs typeface="Carlito"/>
            </a:endParaRPr>
          </a:p>
          <a:p>
            <a:pPr marL="558800" marR="524510" indent="-546100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</a:tabLst>
            </a:pPr>
            <a:r>
              <a:rPr sz="4500" dirty="0">
                <a:latin typeface="Carlito"/>
                <a:cs typeface="Carlito"/>
              </a:rPr>
              <a:t>Well</a:t>
            </a:r>
            <a:r>
              <a:rPr sz="4500" spc="-15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as</a:t>
            </a:r>
            <a:r>
              <a:rPr sz="4500" spc="-2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usual</a:t>
            </a:r>
            <a:r>
              <a:rPr sz="4500" spc="-25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Keanu</a:t>
            </a:r>
            <a:r>
              <a:rPr sz="4500" spc="-1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Reeves</a:t>
            </a:r>
            <a:r>
              <a:rPr sz="4500" spc="7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is</a:t>
            </a:r>
            <a:r>
              <a:rPr sz="4500" spc="-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nothing</a:t>
            </a:r>
            <a:r>
              <a:rPr sz="4500" spc="-25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special,</a:t>
            </a:r>
            <a:r>
              <a:rPr sz="4500" spc="-90" dirty="0">
                <a:latin typeface="Carlito"/>
                <a:cs typeface="Carlito"/>
              </a:rPr>
              <a:t> </a:t>
            </a:r>
            <a:r>
              <a:rPr sz="4500" spc="-25" dirty="0">
                <a:latin typeface="Carlito"/>
                <a:cs typeface="Carlito"/>
              </a:rPr>
              <a:t>but </a:t>
            </a:r>
            <a:r>
              <a:rPr sz="4500" spc="-10" dirty="0">
                <a:latin typeface="Carlito"/>
                <a:cs typeface="Carlito"/>
              </a:rPr>
              <a:t>surprisingly,</a:t>
            </a:r>
            <a:r>
              <a:rPr sz="4500" spc="-245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the</a:t>
            </a:r>
            <a:r>
              <a:rPr sz="4500" spc="-80" dirty="0"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very</a:t>
            </a:r>
            <a:r>
              <a:rPr sz="45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500" dirty="0">
                <a:solidFill>
                  <a:srgbClr val="0000FF"/>
                </a:solidFill>
                <a:latin typeface="Carlito"/>
                <a:cs typeface="Carlito"/>
              </a:rPr>
              <a:t>talented</a:t>
            </a:r>
            <a:r>
              <a:rPr sz="4500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Laurence</a:t>
            </a:r>
            <a:r>
              <a:rPr sz="4500" spc="-17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Fishbourne</a:t>
            </a:r>
            <a:r>
              <a:rPr sz="4500" spc="-260" dirty="0">
                <a:latin typeface="Carlito"/>
                <a:cs typeface="Carlito"/>
              </a:rPr>
              <a:t> </a:t>
            </a:r>
            <a:r>
              <a:rPr sz="4500" spc="-25" dirty="0">
                <a:latin typeface="Carlito"/>
                <a:cs typeface="Carlito"/>
              </a:rPr>
              <a:t>is </a:t>
            </a:r>
            <a:r>
              <a:rPr sz="4500" b="1" dirty="0">
                <a:solidFill>
                  <a:srgbClr val="FF0000"/>
                </a:solidFill>
                <a:latin typeface="Carlito"/>
                <a:cs typeface="Carlito"/>
              </a:rPr>
              <a:t>not</a:t>
            </a:r>
            <a:r>
              <a:rPr sz="45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FF0000"/>
                </a:solidFill>
                <a:latin typeface="Carlito"/>
                <a:cs typeface="Carlito"/>
              </a:rPr>
              <a:t>so</a:t>
            </a:r>
            <a:r>
              <a:rPr sz="4500" b="1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b="1" dirty="0">
                <a:solidFill>
                  <a:srgbClr val="FF0000"/>
                </a:solidFill>
                <a:latin typeface="Carlito"/>
                <a:cs typeface="Carlito"/>
              </a:rPr>
              <a:t>good</a:t>
            </a:r>
            <a:r>
              <a:rPr sz="4500" b="1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either,</a:t>
            </a:r>
            <a:r>
              <a:rPr sz="4500" spc="-114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I</a:t>
            </a:r>
            <a:r>
              <a:rPr sz="4500" spc="-130" dirty="0">
                <a:latin typeface="Carlito"/>
                <a:cs typeface="Carlito"/>
              </a:rPr>
              <a:t> </a:t>
            </a:r>
            <a:r>
              <a:rPr sz="4500" dirty="0">
                <a:latin typeface="Carlito"/>
                <a:cs typeface="Carlito"/>
              </a:rPr>
              <a:t>was</a:t>
            </a:r>
            <a:r>
              <a:rPr sz="4500" spc="-155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surprised.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Carlito"/>
                <a:cs typeface="Carlito"/>
              </a:rPr>
              <a:t>33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0" dirty="0"/>
              <a:t>Sentiment</a:t>
            </a:r>
            <a:r>
              <a:rPr sz="6400" spc="-320" dirty="0"/>
              <a:t> </a:t>
            </a:r>
            <a:r>
              <a:rPr sz="6400" spc="-10" dirty="0"/>
              <a:t>Analysis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8859570" y="4612132"/>
            <a:ext cx="3110865" cy="1785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6200" marR="5080" indent="-63500">
              <a:lnSpc>
                <a:spcPts val="6900"/>
              </a:lnSpc>
              <a:spcBef>
                <a:spcPts val="260"/>
              </a:spcBef>
            </a:pPr>
            <a:r>
              <a:rPr sz="5800" dirty="0">
                <a:solidFill>
                  <a:srgbClr val="A4001D"/>
                </a:solidFill>
                <a:latin typeface="Carlito"/>
                <a:cs typeface="Carlito"/>
              </a:rPr>
              <a:t>A</a:t>
            </a:r>
            <a:r>
              <a:rPr sz="5800" spc="-70" dirty="0">
                <a:solidFill>
                  <a:srgbClr val="A4001D"/>
                </a:solidFill>
                <a:latin typeface="Carlito"/>
                <a:cs typeface="Carlito"/>
              </a:rPr>
              <a:t> </a:t>
            </a:r>
            <a:r>
              <a:rPr sz="5800" spc="-10" dirty="0">
                <a:solidFill>
                  <a:srgbClr val="A4001D"/>
                </a:solidFill>
                <a:latin typeface="Carlito"/>
                <a:cs typeface="Carlito"/>
              </a:rPr>
              <a:t>Baseline Algorithm</a:t>
            </a:r>
            <a:endParaRPr sz="5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668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Bing</a:t>
            </a:r>
            <a:r>
              <a:rPr u="heavy" spc="-10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 </a:t>
            </a:r>
            <a:r>
              <a:rPr u="heavy" spc="-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</a:rPr>
              <a:t>Shopping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3123" y="2199132"/>
            <a:ext cx="8032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spc="-50" dirty="0">
                <a:latin typeface="Carlito"/>
                <a:cs typeface="Carlito"/>
              </a:rPr>
              <a:t>a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4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0" y="1600200"/>
            <a:ext cx="11455399" cy="6299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-136143"/>
            <a:ext cx="9533890" cy="14376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20"/>
              </a:spcBef>
            </a:pPr>
            <a:r>
              <a:rPr sz="4600" dirty="0"/>
              <a:t>Twitter</a:t>
            </a:r>
            <a:r>
              <a:rPr sz="4600" spc="15" dirty="0"/>
              <a:t> </a:t>
            </a:r>
            <a:r>
              <a:rPr sz="4600" dirty="0"/>
              <a:t>sentiment</a:t>
            </a:r>
            <a:r>
              <a:rPr sz="4600" spc="60" dirty="0"/>
              <a:t> </a:t>
            </a:r>
            <a:r>
              <a:rPr sz="4600" dirty="0"/>
              <a:t>versus</a:t>
            </a:r>
            <a:r>
              <a:rPr sz="4600" spc="10" dirty="0"/>
              <a:t> </a:t>
            </a:r>
            <a:r>
              <a:rPr sz="4600" dirty="0"/>
              <a:t>Gallup</a:t>
            </a:r>
            <a:r>
              <a:rPr sz="4600" spc="-10" dirty="0"/>
              <a:t> </a:t>
            </a:r>
            <a:r>
              <a:rPr sz="4600" dirty="0"/>
              <a:t>Poll</a:t>
            </a:r>
            <a:r>
              <a:rPr sz="4600" spc="25" dirty="0"/>
              <a:t> </a:t>
            </a:r>
            <a:r>
              <a:rPr sz="4600" spc="-25" dirty="0"/>
              <a:t>of </a:t>
            </a:r>
            <a:r>
              <a:rPr sz="4600" dirty="0"/>
              <a:t>Consumer </a:t>
            </a:r>
            <a:r>
              <a:rPr sz="4600" spc="-10" dirty="0"/>
              <a:t>Confidence</a:t>
            </a:r>
            <a:endParaRPr sz="4600"/>
          </a:p>
        </p:txBody>
      </p:sp>
      <p:grpSp>
        <p:nvGrpSpPr>
          <p:cNvPr id="3" name="object 3"/>
          <p:cNvGrpSpPr/>
          <p:nvPr/>
        </p:nvGrpSpPr>
        <p:grpSpPr>
          <a:xfrm>
            <a:off x="2268775" y="2604326"/>
            <a:ext cx="9826625" cy="5625465"/>
            <a:chOff x="2268775" y="2604326"/>
            <a:chExt cx="9826625" cy="5625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8775" y="2604326"/>
              <a:ext cx="9826148" cy="56252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600" y="2844800"/>
              <a:ext cx="2324100" cy="163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4700" y="3022600"/>
              <a:ext cx="1727200" cy="1701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15844" y="1371092"/>
            <a:ext cx="11099800" cy="59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0"/>
              </a:lnSpc>
              <a:spcBef>
                <a:spcPts val="100"/>
              </a:spcBef>
            </a:pP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Brendan</a:t>
            </a:r>
            <a:r>
              <a:rPr sz="1900" spc="10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28817A"/>
                </a:solidFill>
                <a:latin typeface="Trebuchet MS"/>
                <a:cs typeface="Trebuchet MS"/>
              </a:rPr>
              <a:t>O'Connor,</a:t>
            </a:r>
            <a:r>
              <a:rPr sz="1900" spc="7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28817A"/>
                </a:solidFill>
                <a:latin typeface="Trebuchet MS"/>
                <a:cs typeface="Trebuchet MS"/>
              </a:rPr>
              <a:t>Ramnath</a:t>
            </a:r>
            <a:r>
              <a:rPr sz="1900" spc="21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28817A"/>
                </a:solidFill>
                <a:latin typeface="Trebuchet MS"/>
                <a:cs typeface="Trebuchet MS"/>
              </a:rPr>
              <a:t>Balasubramanyan,</a:t>
            </a:r>
            <a:r>
              <a:rPr sz="1900" spc="40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Bryan</a:t>
            </a:r>
            <a:r>
              <a:rPr sz="1900" spc="10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R.</a:t>
            </a:r>
            <a:r>
              <a:rPr sz="1900" spc="8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28817A"/>
                </a:solidFill>
                <a:latin typeface="Trebuchet MS"/>
                <a:cs typeface="Trebuchet MS"/>
              </a:rPr>
              <a:t>Routledge,</a:t>
            </a:r>
            <a:r>
              <a:rPr sz="1900" spc="8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28817A"/>
                </a:solidFill>
                <a:latin typeface="Trebuchet MS"/>
                <a:cs typeface="Trebuchet MS"/>
              </a:rPr>
              <a:t>and</a:t>
            </a:r>
            <a:r>
              <a:rPr sz="1900" spc="19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28817A"/>
                </a:solidFill>
                <a:latin typeface="Trebuchet MS"/>
                <a:cs typeface="Trebuchet MS"/>
              </a:rPr>
              <a:t>Noah</a:t>
            </a:r>
            <a:r>
              <a:rPr sz="1900" spc="10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A.</a:t>
            </a:r>
            <a:r>
              <a:rPr sz="1900" spc="80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28817A"/>
                </a:solidFill>
                <a:latin typeface="Trebuchet MS"/>
                <a:cs typeface="Trebuchet MS"/>
              </a:rPr>
              <a:t>Smith.</a:t>
            </a:r>
            <a:r>
              <a:rPr sz="1900" spc="295" dirty="0">
                <a:solidFill>
                  <a:srgbClr val="28817A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28817A"/>
                </a:solidFill>
                <a:latin typeface="Trebuchet MS"/>
                <a:cs typeface="Trebuchet MS"/>
              </a:rPr>
              <a:t>2010.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40"/>
              </a:lnSpc>
            </a:pP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From</a:t>
            </a:r>
            <a:r>
              <a:rPr sz="1900" spc="-1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Tweets</a:t>
            </a:r>
            <a:r>
              <a:rPr sz="1900" spc="9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to</a:t>
            </a:r>
            <a:r>
              <a:rPr sz="1900" spc="-10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Polls:</a:t>
            </a:r>
            <a:r>
              <a:rPr sz="1900" spc="5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Linking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40" dirty="0">
                <a:solidFill>
                  <a:srgbClr val="28817A"/>
                </a:solidFill>
                <a:latin typeface="Carlito"/>
                <a:cs typeface="Carlito"/>
              </a:rPr>
              <a:t>Text</a:t>
            </a:r>
            <a:r>
              <a:rPr sz="1900" spc="3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28817A"/>
                </a:solidFill>
                <a:latin typeface="Carlito"/>
                <a:cs typeface="Carlito"/>
              </a:rPr>
              <a:t>Sentiment</a:t>
            </a:r>
            <a:r>
              <a:rPr sz="1900" spc="10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to</a:t>
            </a:r>
            <a:r>
              <a:rPr sz="1900" spc="-2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Public</a:t>
            </a:r>
            <a:r>
              <a:rPr sz="1900" spc="-2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Opinion</a:t>
            </a:r>
            <a:r>
              <a:rPr sz="1900" spc="-1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Time</a:t>
            </a:r>
            <a:r>
              <a:rPr sz="1900" spc="3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Series.</a:t>
            </a:r>
            <a:r>
              <a:rPr sz="1900" spc="75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dirty="0">
                <a:solidFill>
                  <a:srgbClr val="28817A"/>
                </a:solidFill>
                <a:latin typeface="Carlito"/>
                <a:cs typeface="Carlito"/>
              </a:rPr>
              <a:t>In</a:t>
            </a:r>
            <a:r>
              <a:rPr sz="1900" spc="-100" dirty="0">
                <a:solidFill>
                  <a:srgbClr val="28817A"/>
                </a:solidFill>
                <a:latin typeface="Carlito"/>
                <a:cs typeface="Carlito"/>
              </a:rPr>
              <a:t> </a:t>
            </a:r>
            <a:r>
              <a:rPr sz="1900" spc="-85" dirty="0">
                <a:solidFill>
                  <a:srgbClr val="28817A"/>
                </a:solidFill>
                <a:latin typeface="Carlito"/>
                <a:cs typeface="Carlito"/>
              </a:rPr>
              <a:t>ICWSM-</a:t>
            </a:r>
            <a:r>
              <a:rPr sz="1900" spc="-1465" dirty="0">
                <a:solidFill>
                  <a:srgbClr val="28817A"/>
                </a:solidFill>
                <a:latin typeface="Carlito"/>
                <a:cs typeface="Carlito"/>
              </a:rPr>
              <a:t>­</a:t>
            </a:r>
            <a:r>
              <a:rPr sz="1900" spc="-275" dirty="0">
                <a:solidFill>
                  <a:srgbClr val="28817A"/>
                </a:solidFill>
                <a:latin typeface="Carlito"/>
                <a:cs typeface="Carlito"/>
              </a:rPr>
              <a:t>‐2010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05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Twitter</a:t>
            </a:r>
            <a:r>
              <a:rPr spc="25" dirty="0"/>
              <a:t> </a:t>
            </a:r>
            <a:r>
              <a:rPr spc="-10" dirty="0"/>
              <a:t>sentiment: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2199132"/>
            <a:ext cx="6836409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40"/>
              </a:lnSpc>
              <a:spcBef>
                <a:spcPts val="100"/>
              </a:spcBef>
            </a:pPr>
            <a:r>
              <a:rPr sz="2900" dirty="0">
                <a:latin typeface="Carlito"/>
                <a:cs typeface="Carlito"/>
              </a:rPr>
              <a:t>Johan</a:t>
            </a:r>
            <a:r>
              <a:rPr sz="2900" spc="-4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Bollen,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Huina</a:t>
            </a:r>
            <a:r>
              <a:rPr sz="2900" spc="-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Mao,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Xiaojun</a:t>
            </a:r>
            <a:r>
              <a:rPr sz="2900" spc="-13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Zeng.</a:t>
            </a:r>
            <a:r>
              <a:rPr sz="2900" spc="-135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2011.</a:t>
            </a:r>
            <a:endParaRPr sz="2900">
              <a:latin typeface="Carlito"/>
              <a:cs typeface="Carlito"/>
            </a:endParaRPr>
          </a:p>
          <a:p>
            <a:pPr marL="12700">
              <a:lnSpc>
                <a:spcPts val="3800"/>
              </a:lnSpc>
            </a:pP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Twitter</a:t>
            </a:r>
            <a:r>
              <a:rPr sz="3200" u="heavy" spc="-2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mood</a:t>
            </a:r>
            <a:r>
              <a:rPr sz="3200" u="heavy" spc="-8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predicts</a:t>
            </a:r>
            <a:r>
              <a:rPr sz="3200" u="heavy" spc="-5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the</a:t>
            </a:r>
            <a:r>
              <a:rPr sz="3200" u="heavy" spc="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stock</a:t>
            </a:r>
            <a:r>
              <a:rPr sz="3200" u="heavy" spc="-16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1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market,</a:t>
            </a:r>
            <a:endParaRPr sz="3200">
              <a:latin typeface="Carlito"/>
              <a:cs typeface="Carlito"/>
            </a:endParaRPr>
          </a:p>
          <a:p>
            <a:pPr marL="12700" marR="534670">
              <a:lnSpc>
                <a:spcPts val="3400"/>
              </a:lnSpc>
              <a:spcBef>
                <a:spcPts val="940"/>
              </a:spcBef>
            </a:pPr>
            <a:r>
              <a:rPr sz="2900" dirty="0">
                <a:latin typeface="Carlito"/>
                <a:cs typeface="Carlito"/>
              </a:rPr>
              <a:t>Journal</a:t>
            </a:r>
            <a:r>
              <a:rPr sz="2900" spc="-50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of</a:t>
            </a:r>
            <a:r>
              <a:rPr sz="2900" spc="-110" dirty="0">
                <a:latin typeface="Carlito"/>
                <a:cs typeface="Carlito"/>
              </a:rPr>
              <a:t> </a:t>
            </a:r>
            <a:r>
              <a:rPr sz="2900" spc="-10" dirty="0">
                <a:latin typeface="Carlito"/>
                <a:cs typeface="Carlito"/>
              </a:rPr>
              <a:t>Computational</a:t>
            </a:r>
            <a:r>
              <a:rPr sz="2900" spc="-9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Science</a:t>
            </a:r>
            <a:r>
              <a:rPr sz="2900" spc="25" dirty="0">
                <a:latin typeface="Carlito"/>
                <a:cs typeface="Carlito"/>
              </a:rPr>
              <a:t> </a:t>
            </a:r>
            <a:r>
              <a:rPr sz="2900" dirty="0">
                <a:latin typeface="Carlito"/>
                <a:cs typeface="Carlito"/>
              </a:rPr>
              <a:t>2:1,</a:t>
            </a:r>
            <a:r>
              <a:rPr sz="2900" spc="-180" dirty="0">
                <a:latin typeface="Carlito"/>
                <a:cs typeface="Carlito"/>
              </a:rPr>
              <a:t> </a:t>
            </a:r>
            <a:r>
              <a:rPr sz="2900" spc="-440" dirty="0">
                <a:latin typeface="Carlito"/>
                <a:cs typeface="Carlito"/>
              </a:rPr>
              <a:t>1-</a:t>
            </a:r>
            <a:r>
              <a:rPr sz="2900" spc="-2335" dirty="0">
                <a:latin typeface="Carlito"/>
                <a:cs typeface="Carlito"/>
              </a:rPr>
              <a:t>­</a:t>
            </a:r>
            <a:r>
              <a:rPr sz="2900" spc="-860" dirty="0">
                <a:latin typeface="Carlito"/>
                <a:cs typeface="Carlito"/>
              </a:rPr>
              <a:t>‐8.</a:t>
            </a:r>
            <a:r>
              <a:rPr sz="2900" spc="-10" dirty="0">
                <a:latin typeface="Carlito"/>
                <a:cs typeface="Carlito"/>
              </a:rPr>
              <a:t> 10.1016/j.jocs.2010.12.007.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6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200" y="0"/>
            <a:ext cx="74422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7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803" y="393969"/>
            <a:ext cx="9961466" cy="7597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341" y="3162739"/>
            <a:ext cx="614680" cy="2132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480"/>
              </a:lnSpc>
            </a:pPr>
            <a:r>
              <a:rPr sz="3800" dirty="0">
                <a:solidFill>
                  <a:srgbClr val="0000FF"/>
                </a:solidFill>
                <a:latin typeface="Carlito"/>
                <a:cs typeface="Carlito"/>
              </a:rPr>
              <a:t>Dow</a:t>
            </a:r>
            <a:r>
              <a:rPr sz="3800" spc="7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800" spc="-20" dirty="0">
                <a:solidFill>
                  <a:srgbClr val="0000FF"/>
                </a:solidFill>
                <a:latin typeface="Carlito"/>
                <a:cs typeface="Carlito"/>
              </a:rPr>
              <a:t>Jones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63" y="2930652"/>
            <a:ext cx="2965450" cy="35356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58165" marR="5080" indent="-546100">
              <a:lnSpc>
                <a:spcPct val="100299"/>
              </a:lnSpc>
              <a:spcBef>
                <a:spcPts val="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200" dirty="0">
                <a:latin typeface="Carlito"/>
                <a:cs typeface="Carlito"/>
              </a:rPr>
              <a:t>CALM</a:t>
            </a:r>
            <a:r>
              <a:rPr sz="3200" spc="-1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predicts </a:t>
            </a:r>
            <a:r>
              <a:rPr sz="3200" dirty="0">
                <a:latin typeface="Carlito"/>
                <a:cs typeface="Carlito"/>
              </a:rPr>
              <a:t>DJIA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3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days </a:t>
            </a:r>
            <a:r>
              <a:rPr sz="3200" spc="-10" dirty="0">
                <a:latin typeface="Carlito"/>
                <a:cs typeface="Carlito"/>
              </a:rPr>
              <a:t>later</a:t>
            </a:r>
            <a:endParaRPr sz="3200">
              <a:latin typeface="Carlito"/>
              <a:cs typeface="Carlito"/>
            </a:endParaRPr>
          </a:p>
          <a:p>
            <a:pPr marL="558165" marR="63500" indent="-546100">
              <a:lnSpc>
                <a:spcPct val="99800"/>
              </a:lnSpc>
              <a:spcBef>
                <a:spcPts val="77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200" dirty="0">
                <a:latin typeface="Carlito"/>
                <a:cs typeface="Carlito"/>
              </a:rPr>
              <a:t>At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least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one </a:t>
            </a:r>
            <a:r>
              <a:rPr sz="3200" dirty="0">
                <a:latin typeface="Carlito"/>
                <a:cs typeface="Carlito"/>
              </a:rPr>
              <a:t>current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hedge </a:t>
            </a:r>
            <a:r>
              <a:rPr sz="3200" dirty="0">
                <a:latin typeface="Carlito"/>
                <a:cs typeface="Carlito"/>
              </a:rPr>
              <a:t>fund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this </a:t>
            </a:r>
            <a:r>
              <a:rPr sz="3200" spc="-10" dirty="0">
                <a:latin typeface="Carlito"/>
                <a:cs typeface="Carlito"/>
              </a:rPr>
              <a:t>algorithm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7664" y="5740084"/>
            <a:ext cx="614680" cy="1175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480"/>
              </a:lnSpc>
            </a:pPr>
            <a:r>
              <a:rPr sz="3800" spc="-20" dirty="0">
                <a:solidFill>
                  <a:srgbClr val="0000FF"/>
                </a:solidFill>
                <a:latin typeface="Carlito"/>
                <a:cs typeface="Carlito"/>
              </a:rPr>
              <a:t>CALM</a:t>
            </a:r>
            <a:endParaRPr sz="38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8804" y="2199132"/>
            <a:ext cx="285496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dirty="0">
                <a:latin typeface="Carlito"/>
                <a:cs typeface="Carlito"/>
              </a:rPr>
              <a:t>Bollen</a:t>
            </a:r>
            <a:r>
              <a:rPr sz="2900" b="0" spc="-85" dirty="0">
                <a:latin typeface="Carlito"/>
                <a:cs typeface="Carlito"/>
              </a:rPr>
              <a:t> </a:t>
            </a:r>
            <a:r>
              <a:rPr sz="2900" b="0" dirty="0">
                <a:latin typeface="Carlito"/>
                <a:cs typeface="Carlito"/>
              </a:rPr>
              <a:t>et</a:t>
            </a:r>
            <a:r>
              <a:rPr sz="2900" b="0" spc="-35" dirty="0">
                <a:latin typeface="Carlito"/>
                <a:cs typeface="Carlito"/>
              </a:rPr>
              <a:t> </a:t>
            </a:r>
            <a:r>
              <a:rPr sz="2900" b="0" dirty="0">
                <a:latin typeface="Carlito"/>
                <a:cs typeface="Carlito"/>
              </a:rPr>
              <a:t>al.</a:t>
            </a:r>
            <a:r>
              <a:rPr sz="2900" b="0" spc="5" dirty="0">
                <a:latin typeface="Carlito"/>
                <a:cs typeface="Carlito"/>
              </a:rPr>
              <a:t> </a:t>
            </a:r>
            <a:r>
              <a:rPr sz="2900" b="0" spc="-10" dirty="0">
                <a:latin typeface="Carlito"/>
                <a:cs typeface="Carlito"/>
              </a:rPr>
              <a:t>(2011)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6683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dirty="0"/>
              <a:t>Target</a:t>
            </a:r>
            <a:r>
              <a:rPr spc="-15" dirty="0"/>
              <a:t> </a:t>
            </a:r>
            <a:r>
              <a:rPr dirty="0"/>
              <a:t>Sentiment</a:t>
            </a:r>
            <a:r>
              <a:rPr spc="-10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spc="-10" dirty="0"/>
              <a:t>Twitter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524" y="2180659"/>
            <a:ext cx="5240020" cy="18478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20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38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Twitter</a:t>
            </a:r>
            <a:r>
              <a:rPr sz="3800" u="heavy" spc="-3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800" u="heavy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Sentiment</a:t>
            </a:r>
            <a:r>
              <a:rPr sz="3800" u="heavy" spc="20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 </a:t>
            </a:r>
            <a:r>
              <a:rPr sz="3800" u="heavy" spc="-25" dirty="0">
                <a:solidFill>
                  <a:srgbClr val="EF8E1C"/>
                </a:solidFill>
                <a:uFill>
                  <a:solidFill>
                    <a:srgbClr val="EF8E1C"/>
                  </a:solidFill>
                </a:uFill>
                <a:latin typeface="Carlito"/>
                <a:cs typeface="Carlito"/>
              </a:rPr>
              <a:t>App</a:t>
            </a:r>
            <a:endParaRPr sz="3800">
              <a:latin typeface="Carlito"/>
              <a:cs typeface="Carlito"/>
            </a:endParaRPr>
          </a:p>
          <a:p>
            <a:pPr marL="558800" marR="5080" indent="-546100">
              <a:lnSpc>
                <a:spcPct val="102299"/>
              </a:lnSpc>
              <a:spcBef>
                <a:spcPts val="580"/>
              </a:spcBef>
              <a:buClr>
                <a:srgbClr val="CC0000"/>
              </a:buClr>
              <a:buFont typeface="Times New Roman"/>
              <a:buChar char="•"/>
              <a:tabLst>
                <a:tab pos="558800" algn="l"/>
              </a:tabLst>
            </a:pPr>
            <a:r>
              <a:rPr sz="2200" dirty="0">
                <a:latin typeface="Carlito"/>
                <a:cs typeface="Carlito"/>
              </a:rPr>
              <a:t>Alec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Go,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Richa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Bhayani,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Lei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Huang.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2009. </a:t>
            </a:r>
            <a:r>
              <a:rPr sz="2200" dirty="0">
                <a:latin typeface="Carlito"/>
                <a:cs typeface="Carlito"/>
              </a:rPr>
              <a:t>Twitter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Sentiment</a:t>
            </a:r>
            <a:r>
              <a:rPr sz="2200" spc="1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Classification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Distant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Supervision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8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6383" y="1886338"/>
            <a:ext cx="8813995" cy="38981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4700" y="5900591"/>
            <a:ext cx="8775700" cy="23290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923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100"/>
              </a:spcBef>
            </a:pPr>
            <a:r>
              <a:rPr dirty="0"/>
              <a:t>Sentiment</a:t>
            </a:r>
            <a:r>
              <a:rPr spc="-45" dirty="0"/>
              <a:t> </a:t>
            </a:r>
            <a:r>
              <a:rPr dirty="0"/>
              <a:t>analysis</a:t>
            </a:r>
            <a:r>
              <a:rPr spc="-95" dirty="0"/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dirty="0"/>
              <a:t>many</a:t>
            </a:r>
            <a:r>
              <a:rPr spc="10" dirty="0"/>
              <a:t> </a:t>
            </a:r>
            <a:r>
              <a:rPr dirty="0"/>
              <a:t>other</a:t>
            </a:r>
            <a:r>
              <a:rPr spc="-80" dirty="0"/>
              <a:t> </a:t>
            </a:r>
            <a:r>
              <a:rPr spc="-10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59432"/>
            <a:ext cx="5187950" cy="3289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Opinion</a:t>
            </a:r>
            <a:r>
              <a:rPr sz="4500" spc="-20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extraction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Opinion</a:t>
            </a:r>
            <a:r>
              <a:rPr sz="4500" spc="-20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mining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dirty="0">
                <a:latin typeface="Carlito"/>
                <a:cs typeface="Carlito"/>
              </a:rPr>
              <a:t>Sentiment</a:t>
            </a:r>
            <a:r>
              <a:rPr sz="4500" spc="-229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mining</a:t>
            </a:r>
            <a:endParaRPr sz="4500">
              <a:latin typeface="Carlito"/>
              <a:cs typeface="Carlito"/>
            </a:endParaRPr>
          </a:p>
          <a:p>
            <a:pPr marL="558165" indent="-54546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</a:tabLst>
            </a:pPr>
            <a:r>
              <a:rPr sz="4500" spc="-10" dirty="0">
                <a:latin typeface="Carlito"/>
                <a:cs typeface="Carlito"/>
              </a:rPr>
              <a:t>Subjectivity</a:t>
            </a:r>
            <a:r>
              <a:rPr sz="4500" spc="-200" dirty="0">
                <a:latin typeface="Carlito"/>
                <a:cs typeface="Carlito"/>
              </a:rPr>
              <a:t> </a:t>
            </a:r>
            <a:r>
              <a:rPr sz="4500" spc="-10" dirty="0">
                <a:latin typeface="Carlito"/>
                <a:cs typeface="Carlito"/>
              </a:rPr>
              <a:t>analysis</a:t>
            </a:r>
            <a:endParaRPr sz="4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3"/>
            <a:ext cx="167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Carlito"/>
                <a:cs typeface="Carlito"/>
              </a:rPr>
              <a:t>9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1947</Words>
  <Application>Microsoft Macintosh PowerPoint</Application>
  <PresentationFormat>Custom</PresentationFormat>
  <Paragraphs>333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Aroania</vt:lpstr>
      <vt:lpstr>Carlito</vt:lpstr>
      <vt:lpstr>Courier New</vt:lpstr>
      <vt:lpstr>Georgia</vt:lpstr>
      <vt:lpstr>Symbol</vt:lpstr>
      <vt:lpstr>Times New Roman</vt:lpstr>
      <vt:lpstr>Trebuchet MS</vt:lpstr>
      <vt:lpstr>Office Theme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Bollen et al. (2011)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</vt:lpstr>
      <vt:lpstr>Binarized (Boolean feature) Multinomial Naïve Bayes</vt:lpstr>
      <vt:lpstr>Boolean Multinomial Naïve Bayes: Learning</vt:lpstr>
      <vt:lpstr>Boolean Multinomial Naïve Bayes on a test document d</vt:lpstr>
      <vt:lpstr>Normal vs. Boolean Multinomial NB</vt:lpstr>
      <vt:lpstr>Binarized (Boolean feature) Multinomial Naïve Bayes</vt:lpstr>
      <vt:lpstr>Cross-­‐Validation</vt:lpstr>
      <vt:lpstr>Other issues in Classification</vt:lpstr>
      <vt:lpstr>Problems: What makes reviews hard to classify?</vt:lpstr>
      <vt:lpstr>Thwarted Expectations and Ordering Effects</vt:lpstr>
      <vt:lpstr>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1</cp:revision>
  <dcterms:created xsi:type="dcterms:W3CDTF">2024-11-11T17:53:38Z</dcterms:created>
  <dcterms:modified xsi:type="dcterms:W3CDTF">2024-11-11T17:55:44Z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2024-11-11T00:00:00Z</vt:filetime>
  </property>
  <property fmtid="{D5CDD505-2E9C-101B-9397-08002B2CF9AE}" pid="3" name="Producer">
    <vt:lpwstr>3-Heights(TM) PDF Security Shell 4.8.25.2 (http://www.pdf-tools.com)</vt:lpwstr>
  </property>
</Properties>
</file>