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94719"/>
  </p:normalViewPr>
  <p:slideViewPr>
    <p:cSldViewPr snapToGrid="0">
      <p:cViewPr varScale="1">
        <p:scale>
          <a:sx n="149" d="100"/>
          <a:sy n="149" d="100"/>
        </p:scale>
        <p:origin x="19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3418-9D5D-BB36-7F01-175FCE2C1F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AA9E91-524E-E426-0AD7-4738DF83F3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16F11B-4ABC-6FCD-2F6B-BC6D3D5F457C}"/>
              </a:ext>
            </a:extLst>
          </p:cNvPr>
          <p:cNvSpPr>
            <a:spLocks noGrp="1"/>
          </p:cNvSpPr>
          <p:nvPr>
            <p:ph type="dt" sz="half" idx="10"/>
          </p:nvPr>
        </p:nvSpPr>
        <p:spPr/>
        <p:txBody>
          <a:bodyPr/>
          <a:lstStyle/>
          <a:p>
            <a:fld id="{CDF39DA4-4EE9-1240-B76C-A8C49F123041}" type="datetimeFigureOut">
              <a:rPr lang="en-US" smtClean="0"/>
              <a:t>11/13/24</a:t>
            </a:fld>
            <a:endParaRPr lang="en-US"/>
          </a:p>
        </p:txBody>
      </p:sp>
      <p:sp>
        <p:nvSpPr>
          <p:cNvPr id="5" name="Footer Placeholder 4">
            <a:extLst>
              <a:ext uri="{FF2B5EF4-FFF2-40B4-BE49-F238E27FC236}">
                <a16:creationId xmlns:a16="http://schemas.microsoft.com/office/drawing/2014/main" id="{95D7FB58-1FF5-AD01-3BA6-2D0D7826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54631-0CE3-BB31-E82C-E8AF2CBBF8F4}"/>
              </a:ext>
            </a:extLst>
          </p:cNvPr>
          <p:cNvSpPr>
            <a:spLocks noGrp="1"/>
          </p:cNvSpPr>
          <p:nvPr>
            <p:ph type="sldNum" sz="quarter" idx="12"/>
          </p:nvPr>
        </p:nvSpPr>
        <p:spPr/>
        <p:txBody>
          <a:bodyPr/>
          <a:lstStyle/>
          <a:p>
            <a:fld id="{C69509D3-F84D-DD48-964C-D91645E2E9AC}" type="slidenum">
              <a:rPr lang="en-US" smtClean="0"/>
              <a:t>‹#›</a:t>
            </a:fld>
            <a:endParaRPr lang="en-US"/>
          </a:p>
        </p:txBody>
      </p:sp>
    </p:spTree>
    <p:extLst>
      <p:ext uri="{BB962C8B-B14F-4D97-AF65-F5344CB8AC3E}">
        <p14:creationId xmlns:p14="http://schemas.microsoft.com/office/powerpoint/2010/main" val="168537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2D25-091C-12A9-26AB-28D7BE3FC5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BDB5AC-EB42-1C89-52BC-D5A6A076E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E3A9DB-B88F-194F-D080-23A06117FD02}"/>
              </a:ext>
            </a:extLst>
          </p:cNvPr>
          <p:cNvSpPr>
            <a:spLocks noGrp="1"/>
          </p:cNvSpPr>
          <p:nvPr>
            <p:ph type="dt" sz="half" idx="10"/>
          </p:nvPr>
        </p:nvSpPr>
        <p:spPr/>
        <p:txBody>
          <a:bodyPr/>
          <a:lstStyle/>
          <a:p>
            <a:fld id="{CDF39DA4-4EE9-1240-B76C-A8C49F123041}" type="datetimeFigureOut">
              <a:rPr lang="en-US" smtClean="0"/>
              <a:t>11/13/24</a:t>
            </a:fld>
            <a:endParaRPr lang="en-US"/>
          </a:p>
        </p:txBody>
      </p:sp>
      <p:sp>
        <p:nvSpPr>
          <p:cNvPr id="5" name="Footer Placeholder 4">
            <a:extLst>
              <a:ext uri="{FF2B5EF4-FFF2-40B4-BE49-F238E27FC236}">
                <a16:creationId xmlns:a16="http://schemas.microsoft.com/office/drawing/2014/main" id="{9747AF52-BAE9-3C4C-7C97-8E90AC934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9D993-CED0-C93D-6A78-1BDD30097F47}"/>
              </a:ext>
            </a:extLst>
          </p:cNvPr>
          <p:cNvSpPr>
            <a:spLocks noGrp="1"/>
          </p:cNvSpPr>
          <p:nvPr>
            <p:ph type="sldNum" sz="quarter" idx="12"/>
          </p:nvPr>
        </p:nvSpPr>
        <p:spPr/>
        <p:txBody>
          <a:bodyPr/>
          <a:lstStyle/>
          <a:p>
            <a:fld id="{C69509D3-F84D-DD48-964C-D91645E2E9AC}" type="slidenum">
              <a:rPr lang="en-US" smtClean="0"/>
              <a:t>‹#›</a:t>
            </a:fld>
            <a:endParaRPr lang="en-US"/>
          </a:p>
        </p:txBody>
      </p:sp>
    </p:spTree>
    <p:extLst>
      <p:ext uri="{BB962C8B-B14F-4D97-AF65-F5344CB8AC3E}">
        <p14:creationId xmlns:p14="http://schemas.microsoft.com/office/powerpoint/2010/main" val="267709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53517F-2C75-F80A-CEB5-B4255A4D8E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EB0428-B14B-853A-D68F-D762A1C4F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E0EAA1-C457-8B4C-AD36-3E24507322BC}"/>
              </a:ext>
            </a:extLst>
          </p:cNvPr>
          <p:cNvSpPr>
            <a:spLocks noGrp="1"/>
          </p:cNvSpPr>
          <p:nvPr>
            <p:ph type="dt" sz="half" idx="10"/>
          </p:nvPr>
        </p:nvSpPr>
        <p:spPr/>
        <p:txBody>
          <a:bodyPr/>
          <a:lstStyle/>
          <a:p>
            <a:fld id="{CDF39DA4-4EE9-1240-B76C-A8C49F123041}" type="datetimeFigureOut">
              <a:rPr lang="en-US" smtClean="0"/>
              <a:t>11/13/24</a:t>
            </a:fld>
            <a:endParaRPr lang="en-US"/>
          </a:p>
        </p:txBody>
      </p:sp>
      <p:sp>
        <p:nvSpPr>
          <p:cNvPr id="5" name="Footer Placeholder 4">
            <a:extLst>
              <a:ext uri="{FF2B5EF4-FFF2-40B4-BE49-F238E27FC236}">
                <a16:creationId xmlns:a16="http://schemas.microsoft.com/office/drawing/2014/main" id="{5DCD676C-B0A9-5817-5EBE-88ACFBFCE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A546C8-EAD3-6085-23BD-788F11384DE4}"/>
              </a:ext>
            </a:extLst>
          </p:cNvPr>
          <p:cNvSpPr>
            <a:spLocks noGrp="1"/>
          </p:cNvSpPr>
          <p:nvPr>
            <p:ph type="sldNum" sz="quarter" idx="12"/>
          </p:nvPr>
        </p:nvSpPr>
        <p:spPr/>
        <p:txBody>
          <a:bodyPr/>
          <a:lstStyle/>
          <a:p>
            <a:fld id="{C69509D3-F84D-DD48-964C-D91645E2E9AC}" type="slidenum">
              <a:rPr lang="en-US" smtClean="0"/>
              <a:t>‹#›</a:t>
            </a:fld>
            <a:endParaRPr lang="en-US"/>
          </a:p>
        </p:txBody>
      </p:sp>
    </p:spTree>
    <p:extLst>
      <p:ext uri="{BB962C8B-B14F-4D97-AF65-F5344CB8AC3E}">
        <p14:creationId xmlns:p14="http://schemas.microsoft.com/office/powerpoint/2010/main" val="1281161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5BBA-DC62-84B8-0E42-0D7E6DFE75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006C4-EA0A-C619-8437-374E71BCC6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21CA7-FAB8-8EBD-70E5-18D3A99CDAD9}"/>
              </a:ext>
            </a:extLst>
          </p:cNvPr>
          <p:cNvSpPr>
            <a:spLocks noGrp="1"/>
          </p:cNvSpPr>
          <p:nvPr>
            <p:ph type="dt" sz="half" idx="10"/>
          </p:nvPr>
        </p:nvSpPr>
        <p:spPr/>
        <p:txBody>
          <a:bodyPr/>
          <a:lstStyle/>
          <a:p>
            <a:fld id="{CDF39DA4-4EE9-1240-B76C-A8C49F123041}" type="datetimeFigureOut">
              <a:rPr lang="en-US" smtClean="0"/>
              <a:t>11/13/24</a:t>
            </a:fld>
            <a:endParaRPr lang="en-US"/>
          </a:p>
        </p:txBody>
      </p:sp>
      <p:sp>
        <p:nvSpPr>
          <p:cNvPr id="5" name="Footer Placeholder 4">
            <a:extLst>
              <a:ext uri="{FF2B5EF4-FFF2-40B4-BE49-F238E27FC236}">
                <a16:creationId xmlns:a16="http://schemas.microsoft.com/office/drawing/2014/main" id="{DE9B085A-080E-2611-4027-BB34CF145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BB071-22BD-CEEF-7249-B064C8ACEDDF}"/>
              </a:ext>
            </a:extLst>
          </p:cNvPr>
          <p:cNvSpPr>
            <a:spLocks noGrp="1"/>
          </p:cNvSpPr>
          <p:nvPr>
            <p:ph type="sldNum" sz="quarter" idx="12"/>
          </p:nvPr>
        </p:nvSpPr>
        <p:spPr/>
        <p:txBody>
          <a:bodyPr/>
          <a:lstStyle/>
          <a:p>
            <a:fld id="{C69509D3-F84D-DD48-964C-D91645E2E9AC}" type="slidenum">
              <a:rPr lang="en-US" smtClean="0"/>
              <a:t>‹#›</a:t>
            </a:fld>
            <a:endParaRPr lang="en-US"/>
          </a:p>
        </p:txBody>
      </p:sp>
    </p:spTree>
    <p:extLst>
      <p:ext uri="{BB962C8B-B14F-4D97-AF65-F5344CB8AC3E}">
        <p14:creationId xmlns:p14="http://schemas.microsoft.com/office/powerpoint/2010/main" val="346510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E6D5-BA5C-6A39-A2DA-CE4E683ACC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7634DE-17CF-66B0-944B-D5D3D55986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04B7A2-3715-C021-21D3-191930CBC0F7}"/>
              </a:ext>
            </a:extLst>
          </p:cNvPr>
          <p:cNvSpPr>
            <a:spLocks noGrp="1"/>
          </p:cNvSpPr>
          <p:nvPr>
            <p:ph type="dt" sz="half" idx="10"/>
          </p:nvPr>
        </p:nvSpPr>
        <p:spPr/>
        <p:txBody>
          <a:bodyPr/>
          <a:lstStyle/>
          <a:p>
            <a:fld id="{CDF39DA4-4EE9-1240-B76C-A8C49F123041}" type="datetimeFigureOut">
              <a:rPr lang="en-US" smtClean="0"/>
              <a:t>11/13/24</a:t>
            </a:fld>
            <a:endParaRPr lang="en-US"/>
          </a:p>
        </p:txBody>
      </p:sp>
      <p:sp>
        <p:nvSpPr>
          <p:cNvPr id="5" name="Footer Placeholder 4">
            <a:extLst>
              <a:ext uri="{FF2B5EF4-FFF2-40B4-BE49-F238E27FC236}">
                <a16:creationId xmlns:a16="http://schemas.microsoft.com/office/drawing/2014/main" id="{EFC19315-04BD-09EF-1C19-98F7AAB47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FA062-804D-BE31-C195-80A5957A5110}"/>
              </a:ext>
            </a:extLst>
          </p:cNvPr>
          <p:cNvSpPr>
            <a:spLocks noGrp="1"/>
          </p:cNvSpPr>
          <p:nvPr>
            <p:ph type="sldNum" sz="quarter" idx="12"/>
          </p:nvPr>
        </p:nvSpPr>
        <p:spPr/>
        <p:txBody>
          <a:bodyPr/>
          <a:lstStyle/>
          <a:p>
            <a:fld id="{C69509D3-F84D-DD48-964C-D91645E2E9AC}" type="slidenum">
              <a:rPr lang="en-US" smtClean="0"/>
              <a:t>‹#›</a:t>
            </a:fld>
            <a:endParaRPr lang="en-US"/>
          </a:p>
        </p:txBody>
      </p:sp>
    </p:spTree>
    <p:extLst>
      <p:ext uri="{BB962C8B-B14F-4D97-AF65-F5344CB8AC3E}">
        <p14:creationId xmlns:p14="http://schemas.microsoft.com/office/powerpoint/2010/main" val="109870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9689-A923-D1CB-620A-52F2089375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41F620-7FB0-FCD9-77FF-D5D260638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682BA5-1DED-AD8D-53C2-5C6C3245D8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FA6441-9637-E497-B5C4-79EE12BC58A1}"/>
              </a:ext>
            </a:extLst>
          </p:cNvPr>
          <p:cNvSpPr>
            <a:spLocks noGrp="1"/>
          </p:cNvSpPr>
          <p:nvPr>
            <p:ph type="dt" sz="half" idx="10"/>
          </p:nvPr>
        </p:nvSpPr>
        <p:spPr/>
        <p:txBody>
          <a:bodyPr/>
          <a:lstStyle/>
          <a:p>
            <a:fld id="{CDF39DA4-4EE9-1240-B76C-A8C49F123041}" type="datetimeFigureOut">
              <a:rPr lang="en-US" smtClean="0"/>
              <a:t>11/13/24</a:t>
            </a:fld>
            <a:endParaRPr lang="en-US"/>
          </a:p>
        </p:txBody>
      </p:sp>
      <p:sp>
        <p:nvSpPr>
          <p:cNvPr id="6" name="Footer Placeholder 5">
            <a:extLst>
              <a:ext uri="{FF2B5EF4-FFF2-40B4-BE49-F238E27FC236}">
                <a16:creationId xmlns:a16="http://schemas.microsoft.com/office/drawing/2014/main" id="{C5504269-016B-CEE3-91C9-1DA35D472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CDA66C-01C2-E290-9D30-194C5CA0F1D4}"/>
              </a:ext>
            </a:extLst>
          </p:cNvPr>
          <p:cNvSpPr>
            <a:spLocks noGrp="1"/>
          </p:cNvSpPr>
          <p:nvPr>
            <p:ph type="sldNum" sz="quarter" idx="12"/>
          </p:nvPr>
        </p:nvSpPr>
        <p:spPr/>
        <p:txBody>
          <a:bodyPr/>
          <a:lstStyle/>
          <a:p>
            <a:fld id="{C69509D3-F84D-DD48-964C-D91645E2E9AC}" type="slidenum">
              <a:rPr lang="en-US" smtClean="0"/>
              <a:t>‹#›</a:t>
            </a:fld>
            <a:endParaRPr lang="en-US"/>
          </a:p>
        </p:txBody>
      </p:sp>
    </p:spTree>
    <p:extLst>
      <p:ext uri="{BB962C8B-B14F-4D97-AF65-F5344CB8AC3E}">
        <p14:creationId xmlns:p14="http://schemas.microsoft.com/office/powerpoint/2010/main" val="3270457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C05F-44AD-F5A8-CCCF-853CFC70E6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614EE5-BED9-40BB-33DD-0F23E5B1A1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1714C5-B1F2-5D66-34C6-01FE9F5621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8FF2B4-9CEB-1EEB-B5B7-162D7DD230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BCE77B-E71A-E1D2-AA21-E425B330D1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31F27-82A6-4C68-1C11-A0ADB134BB0C}"/>
              </a:ext>
            </a:extLst>
          </p:cNvPr>
          <p:cNvSpPr>
            <a:spLocks noGrp="1"/>
          </p:cNvSpPr>
          <p:nvPr>
            <p:ph type="dt" sz="half" idx="10"/>
          </p:nvPr>
        </p:nvSpPr>
        <p:spPr/>
        <p:txBody>
          <a:bodyPr/>
          <a:lstStyle/>
          <a:p>
            <a:fld id="{CDF39DA4-4EE9-1240-B76C-A8C49F123041}" type="datetimeFigureOut">
              <a:rPr lang="en-US" smtClean="0"/>
              <a:t>11/13/24</a:t>
            </a:fld>
            <a:endParaRPr lang="en-US"/>
          </a:p>
        </p:txBody>
      </p:sp>
      <p:sp>
        <p:nvSpPr>
          <p:cNvPr id="8" name="Footer Placeholder 7">
            <a:extLst>
              <a:ext uri="{FF2B5EF4-FFF2-40B4-BE49-F238E27FC236}">
                <a16:creationId xmlns:a16="http://schemas.microsoft.com/office/drawing/2014/main" id="{398F4F58-B04C-5B85-3557-5E204C46CC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398DB5-5DF2-AD67-7674-FF6C46B5E565}"/>
              </a:ext>
            </a:extLst>
          </p:cNvPr>
          <p:cNvSpPr>
            <a:spLocks noGrp="1"/>
          </p:cNvSpPr>
          <p:nvPr>
            <p:ph type="sldNum" sz="quarter" idx="12"/>
          </p:nvPr>
        </p:nvSpPr>
        <p:spPr/>
        <p:txBody>
          <a:bodyPr/>
          <a:lstStyle/>
          <a:p>
            <a:fld id="{C69509D3-F84D-DD48-964C-D91645E2E9AC}" type="slidenum">
              <a:rPr lang="en-US" smtClean="0"/>
              <a:t>‹#›</a:t>
            </a:fld>
            <a:endParaRPr lang="en-US"/>
          </a:p>
        </p:txBody>
      </p:sp>
    </p:spTree>
    <p:extLst>
      <p:ext uri="{BB962C8B-B14F-4D97-AF65-F5344CB8AC3E}">
        <p14:creationId xmlns:p14="http://schemas.microsoft.com/office/powerpoint/2010/main" val="7224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6A3D-5226-2CF6-E2ED-688325B37E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D3DF68-062F-0B39-A0C0-7ACD78F0E055}"/>
              </a:ext>
            </a:extLst>
          </p:cNvPr>
          <p:cNvSpPr>
            <a:spLocks noGrp="1"/>
          </p:cNvSpPr>
          <p:nvPr>
            <p:ph type="dt" sz="half" idx="10"/>
          </p:nvPr>
        </p:nvSpPr>
        <p:spPr/>
        <p:txBody>
          <a:bodyPr/>
          <a:lstStyle/>
          <a:p>
            <a:fld id="{CDF39DA4-4EE9-1240-B76C-A8C49F123041}" type="datetimeFigureOut">
              <a:rPr lang="en-US" smtClean="0"/>
              <a:t>11/13/24</a:t>
            </a:fld>
            <a:endParaRPr lang="en-US"/>
          </a:p>
        </p:txBody>
      </p:sp>
      <p:sp>
        <p:nvSpPr>
          <p:cNvPr id="4" name="Footer Placeholder 3">
            <a:extLst>
              <a:ext uri="{FF2B5EF4-FFF2-40B4-BE49-F238E27FC236}">
                <a16:creationId xmlns:a16="http://schemas.microsoft.com/office/drawing/2014/main" id="{C323F3B9-6A9C-83FF-14AB-70E5E033B1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8FA8C3-AFA9-34BC-94B6-9BCE8F12FE66}"/>
              </a:ext>
            </a:extLst>
          </p:cNvPr>
          <p:cNvSpPr>
            <a:spLocks noGrp="1"/>
          </p:cNvSpPr>
          <p:nvPr>
            <p:ph type="sldNum" sz="quarter" idx="12"/>
          </p:nvPr>
        </p:nvSpPr>
        <p:spPr/>
        <p:txBody>
          <a:bodyPr/>
          <a:lstStyle/>
          <a:p>
            <a:fld id="{C69509D3-F84D-DD48-964C-D91645E2E9AC}" type="slidenum">
              <a:rPr lang="en-US" smtClean="0"/>
              <a:t>‹#›</a:t>
            </a:fld>
            <a:endParaRPr lang="en-US"/>
          </a:p>
        </p:txBody>
      </p:sp>
    </p:spTree>
    <p:extLst>
      <p:ext uri="{BB962C8B-B14F-4D97-AF65-F5344CB8AC3E}">
        <p14:creationId xmlns:p14="http://schemas.microsoft.com/office/powerpoint/2010/main" val="1436205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A6485-3BC4-CEE6-3536-27A80A29F2DC}"/>
              </a:ext>
            </a:extLst>
          </p:cNvPr>
          <p:cNvSpPr>
            <a:spLocks noGrp="1"/>
          </p:cNvSpPr>
          <p:nvPr>
            <p:ph type="dt" sz="half" idx="10"/>
          </p:nvPr>
        </p:nvSpPr>
        <p:spPr/>
        <p:txBody>
          <a:bodyPr/>
          <a:lstStyle/>
          <a:p>
            <a:fld id="{CDF39DA4-4EE9-1240-B76C-A8C49F123041}" type="datetimeFigureOut">
              <a:rPr lang="en-US" smtClean="0"/>
              <a:t>11/13/24</a:t>
            </a:fld>
            <a:endParaRPr lang="en-US"/>
          </a:p>
        </p:txBody>
      </p:sp>
      <p:sp>
        <p:nvSpPr>
          <p:cNvPr id="3" name="Footer Placeholder 2">
            <a:extLst>
              <a:ext uri="{FF2B5EF4-FFF2-40B4-BE49-F238E27FC236}">
                <a16:creationId xmlns:a16="http://schemas.microsoft.com/office/drawing/2014/main" id="{42B7CB23-A53F-4436-EF2D-274ABA4BA9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3111C5-81A4-EDBD-9F55-65EEA62BE4FE}"/>
              </a:ext>
            </a:extLst>
          </p:cNvPr>
          <p:cNvSpPr>
            <a:spLocks noGrp="1"/>
          </p:cNvSpPr>
          <p:nvPr>
            <p:ph type="sldNum" sz="quarter" idx="12"/>
          </p:nvPr>
        </p:nvSpPr>
        <p:spPr/>
        <p:txBody>
          <a:bodyPr/>
          <a:lstStyle/>
          <a:p>
            <a:fld id="{C69509D3-F84D-DD48-964C-D91645E2E9AC}" type="slidenum">
              <a:rPr lang="en-US" smtClean="0"/>
              <a:t>‹#›</a:t>
            </a:fld>
            <a:endParaRPr lang="en-US"/>
          </a:p>
        </p:txBody>
      </p:sp>
    </p:spTree>
    <p:extLst>
      <p:ext uri="{BB962C8B-B14F-4D97-AF65-F5344CB8AC3E}">
        <p14:creationId xmlns:p14="http://schemas.microsoft.com/office/powerpoint/2010/main" val="422670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6C3A-8943-F077-AE3E-84FFBD03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52B648-DF9D-68BB-50CE-2F7CA8C7FA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B70755-8916-61D5-7044-DFE1AE89A1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B72A2-4087-8CB1-AB7F-63AA406F0221}"/>
              </a:ext>
            </a:extLst>
          </p:cNvPr>
          <p:cNvSpPr>
            <a:spLocks noGrp="1"/>
          </p:cNvSpPr>
          <p:nvPr>
            <p:ph type="dt" sz="half" idx="10"/>
          </p:nvPr>
        </p:nvSpPr>
        <p:spPr/>
        <p:txBody>
          <a:bodyPr/>
          <a:lstStyle/>
          <a:p>
            <a:fld id="{CDF39DA4-4EE9-1240-B76C-A8C49F123041}" type="datetimeFigureOut">
              <a:rPr lang="en-US" smtClean="0"/>
              <a:t>11/13/24</a:t>
            </a:fld>
            <a:endParaRPr lang="en-US"/>
          </a:p>
        </p:txBody>
      </p:sp>
      <p:sp>
        <p:nvSpPr>
          <p:cNvPr id="6" name="Footer Placeholder 5">
            <a:extLst>
              <a:ext uri="{FF2B5EF4-FFF2-40B4-BE49-F238E27FC236}">
                <a16:creationId xmlns:a16="http://schemas.microsoft.com/office/drawing/2014/main" id="{D0A4B65C-CD77-207D-AC98-330DADEBC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89892-B0C9-D276-94B2-F9E7528E967C}"/>
              </a:ext>
            </a:extLst>
          </p:cNvPr>
          <p:cNvSpPr>
            <a:spLocks noGrp="1"/>
          </p:cNvSpPr>
          <p:nvPr>
            <p:ph type="sldNum" sz="quarter" idx="12"/>
          </p:nvPr>
        </p:nvSpPr>
        <p:spPr/>
        <p:txBody>
          <a:bodyPr/>
          <a:lstStyle/>
          <a:p>
            <a:fld id="{C69509D3-F84D-DD48-964C-D91645E2E9AC}" type="slidenum">
              <a:rPr lang="en-US" smtClean="0"/>
              <a:t>‹#›</a:t>
            </a:fld>
            <a:endParaRPr lang="en-US"/>
          </a:p>
        </p:txBody>
      </p:sp>
    </p:spTree>
    <p:extLst>
      <p:ext uri="{BB962C8B-B14F-4D97-AF65-F5344CB8AC3E}">
        <p14:creationId xmlns:p14="http://schemas.microsoft.com/office/powerpoint/2010/main" val="89870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0744-E0AD-5778-B400-1D7D7911A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9DE002-4042-F506-86D7-C63172D54B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3A62E9-7F91-5C23-E6C1-C5A9D45AC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A30D28-15C2-8096-53DE-8A79F2A906CE}"/>
              </a:ext>
            </a:extLst>
          </p:cNvPr>
          <p:cNvSpPr>
            <a:spLocks noGrp="1"/>
          </p:cNvSpPr>
          <p:nvPr>
            <p:ph type="dt" sz="half" idx="10"/>
          </p:nvPr>
        </p:nvSpPr>
        <p:spPr/>
        <p:txBody>
          <a:bodyPr/>
          <a:lstStyle/>
          <a:p>
            <a:fld id="{CDF39DA4-4EE9-1240-B76C-A8C49F123041}" type="datetimeFigureOut">
              <a:rPr lang="en-US" smtClean="0"/>
              <a:t>11/13/24</a:t>
            </a:fld>
            <a:endParaRPr lang="en-US"/>
          </a:p>
        </p:txBody>
      </p:sp>
      <p:sp>
        <p:nvSpPr>
          <p:cNvPr id="6" name="Footer Placeholder 5">
            <a:extLst>
              <a:ext uri="{FF2B5EF4-FFF2-40B4-BE49-F238E27FC236}">
                <a16:creationId xmlns:a16="http://schemas.microsoft.com/office/drawing/2014/main" id="{19B238FA-8520-AEF3-E996-CA3128BCE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AD494-EFF9-41CD-16D9-17E1F2960CE7}"/>
              </a:ext>
            </a:extLst>
          </p:cNvPr>
          <p:cNvSpPr>
            <a:spLocks noGrp="1"/>
          </p:cNvSpPr>
          <p:nvPr>
            <p:ph type="sldNum" sz="quarter" idx="12"/>
          </p:nvPr>
        </p:nvSpPr>
        <p:spPr/>
        <p:txBody>
          <a:bodyPr/>
          <a:lstStyle/>
          <a:p>
            <a:fld id="{C69509D3-F84D-DD48-964C-D91645E2E9AC}" type="slidenum">
              <a:rPr lang="en-US" smtClean="0"/>
              <a:t>‹#›</a:t>
            </a:fld>
            <a:endParaRPr lang="en-US"/>
          </a:p>
        </p:txBody>
      </p:sp>
    </p:spTree>
    <p:extLst>
      <p:ext uri="{BB962C8B-B14F-4D97-AF65-F5344CB8AC3E}">
        <p14:creationId xmlns:p14="http://schemas.microsoft.com/office/powerpoint/2010/main" val="223274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A34095-4A38-E5B9-FD02-5F5B6A83D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EEFCF5-FA6C-011F-9CF9-87F517560F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D4649-9CFC-17DE-71F3-58AA80AC97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F39DA4-4EE9-1240-B76C-A8C49F123041}" type="datetimeFigureOut">
              <a:rPr lang="en-US" smtClean="0"/>
              <a:t>11/13/24</a:t>
            </a:fld>
            <a:endParaRPr lang="en-US"/>
          </a:p>
        </p:txBody>
      </p:sp>
      <p:sp>
        <p:nvSpPr>
          <p:cNvPr id="5" name="Footer Placeholder 4">
            <a:extLst>
              <a:ext uri="{FF2B5EF4-FFF2-40B4-BE49-F238E27FC236}">
                <a16:creationId xmlns:a16="http://schemas.microsoft.com/office/drawing/2014/main" id="{BBF2A287-BBCE-5CE5-969A-BEF2DFB46F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1D6FF3-BDA0-4B8B-DAA8-F2D2B44539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9509D3-F84D-DD48-964C-D91645E2E9AC}" type="slidenum">
              <a:rPr lang="en-US" smtClean="0"/>
              <a:t>‹#›</a:t>
            </a:fld>
            <a:endParaRPr lang="en-US"/>
          </a:p>
        </p:txBody>
      </p:sp>
    </p:spTree>
    <p:extLst>
      <p:ext uri="{BB962C8B-B14F-4D97-AF65-F5344CB8AC3E}">
        <p14:creationId xmlns:p14="http://schemas.microsoft.com/office/powerpoint/2010/main" val="4075817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0F206-05F2-0126-E4F4-5A4EF05D47A5}"/>
              </a:ext>
            </a:extLst>
          </p:cNvPr>
          <p:cNvSpPr>
            <a:spLocks noGrp="1"/>
          </p:cNvSpPr>
          <p:nvPr>
            <p:ph type="ctrTitle"/>
          </p:nvPr>
        </p:nvSpPr>
        <p:spPr>
          <a:xfrm>
            <a:off x="2197101" y="735283"/>
            <a:ext cx="4978399" cy="3165045"/>
          </a:xfrm>
        </p:spPr>
        <p:txBody>
          <a:bodyPr anchor="b">
            <a:normAutofit/>
          </a:bodyPr>
          <a:lstStyle/>
          <a:p>
            <a:pPr algn="l"/>
            <a:r>
              <a:rPr lang="en-US" sz="5200"/>
              <a:t>Finishing your Paper</a:t>
            </a:r>
          </a:p>
        </p:txBody>
      </p:sp>
      <p:sp>
        <p:nvSpPr>
          <p:cNvPr id="3" name="Subtitle 2">
            <a:extLst>
              <a:ext uri="{FF2B5EF4-FFF2-40B4-BE49-F238E27FC236}">
                <a16:creationId xmlns:a16="http://schemas.microsoft.com/office/drawing/2014/main" id="{5191B7CF-DC7C-AC6D-21F4-65341C18CEDF}"/>
              </a:ext>
            </a:extLst>
          </p:cNvPr>
          <p:cNvSpPr>
            <a:spLocks noGrp="1"/>
          </p:cNvSpPr>
          <p:nvPr>
            <p:ph type="subTitle" idx="1"/>
          </p:nvPr>
        </p:nvSpPr>
        <p:spPr>
          <a:xfrm>
            <a:off x="2197101" y="4078423"/>
            <a:ext cx="4978399" cy="2058657"/>
          </a:xfrm>
        </p:spPr>
        <p:txBody>
          <a:bodyPr>
            <a:normAutofit/>
          </a:bodyPr>
          <a:lstStyle/>
          <a:p>
            <a:pPr algn="l"/>
            <a:endParaRPr lang="en-US"/>
          </a:p>
        </p:txBody>
      </p:sp>
      <p:pic>
        <p:nvPicPr>
          <p:cNvPr id="7" name="Graphic 6" descr="Pencil">
            <a:extLst>
              <a:ext uri="{FF2B5EF4-FFF2-40B4-BE49-F238E27FC236}">
                <a16:creationId xmlns:a16="http://schemas.microsoft.com/office/drawing/2014/main" id="{CF1663D4-41C0-4B3C-0A11-7D2046518E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Pencil">
            <a:extLst>
              <a:ext uri="{FF2B5EF4-FFF2-40B4-BE49-F238E27FC236}">
                <a16:creationId xmlns:a16="http://schemas.microsoft.com/office/drawing/2014/main" id="{0BE655E0-1AFD-4E9B-BA4D-10685B309C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416256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AEF81-BA94-E465-5525-1782D412735A}"/>
              </a:ext>
            </a:extLst>
          </p:cNvPr>
          <p:cNvSpPr>
            <a:spLocks noGrp="1"/>
          </p:cNvSpPr>
          <p:nvPr>
            <p:ph type="title"/>
          </p:nvPr>
        </p:nvSpPr>
        <p:spPr/>
        <p:txBody>
          <a:bodyPr/>
          <a:lstStyle/>
          <a:p>
            <a:r>
              <a:rPr lang="en-US" dirty="0"/>
              <a:t>Descriptions of Methods Used</a:t>
            </a:r>
          </a:p>
        </p:txBody>
      </p:sp>
      <p:sp>
        <p:nvSpPr>
          <p:cNvPr id="3" name="Content Placeholder 2">
            <a:extLst>
              <a:ext uri="{FF2B5EF4-FFF2-40B4-BE49-F238E27FC236}">
                <a16:creationId xmlns:a16="http://schemas.microsoft.com/office/drawing/2014/main" id="{5218F374-CAE1-8DEE-DDA6-46B7ED8EA31E}"/>
              </a:ext>
            </a:extLst>
          </p:cNvPr>
          <p:cNvSpPr>
            <a:spLocks noGrp="1"/>
          </p:cNvSpPr>
          <p:nvPr>
            <p:ph idx="1"/>
          </p:nvPr>
        </p:nvSpPr>
        <p:spPr/>
        <p:txBody>
          <a:bodyPr>
            <a:normAutofit fontScale="62500" lnSpcReduction="20000"/>
          </a:bodyPr>
          <a:lstStyle/>
          <a:p>
            <a:pPr>
              <a:buFont typeface="Arial" panose="020B0604020202020204" pitchFamily="34" charset="0"/>
              <a:buChar char="•"/>
            </a:pPr>
            <a:r>
              <a:rPr lang="en-US" b="1" dirty="0"/>
              <a:t>Linear Regression</a:t>
            </a:r>
            <a:endParaRPr lang="en-US" dirty="0"/>
          </a:p>
          <a:p>
            <a:pPr marL="742950" lvl="1" indent="-285750">
              <a:buFont typeface="Arial" panose="020B0604020202020204" pitchFamily="34" charset="0"/>
              <a:buChar char="•"/>
            </a:pPr>
            <a:r>
              <a:rPr lang="en-US" dirty="0"/>
              <a:t>A statistical method used to model the relationship between a dependent variable and one or more independent variables.</a:t>
            </a:r>
          </a:p>
          <a:p>
            <a:pPr marL="742950" lvl="1" indent="-285750">
              <a:buFont typeface="Arial" panose="020B0604020202020204" pitchFamily="34" charset="0"/>
              <a:buChar char="•"/>
            </a:pPr>
            <a:r>
              <a:rPr lang="en-US" dirty="0"/>
              <a:t>Assumes a linear relationship, where changes in the independent variable(s) produce proportional changes in the dependent variable.</a:t>
            </a:r>
          </a:p>
          <a:p>
            <a:pPr marL="742950" lvl="1" indent="-285750">
              <a:buFont typeface="Arial" panose="020B0604020202020204" pitchFamily="34" charset="0"/>
              <a:buChar char="•"/>
            </a:pPr>
            <a:r>
              <a:rPr lang="en-US" dirty="0"/>
              <a:t>Commonly used for predicting continuous outcomes, such as prices, scores, or measurements.</a:t>
            </a:r>
          </a:p>
          <a:p>
            <a:pPr>
              <a:buFont typeface="Arial" panose="020B0604020202020204" pitchFamily="34" charset="0"/>
              <a:buChar char="•"/>
            </a:pPr>
            <a:r>
              <a:rPr lang="en-US" b="1" dirty="0"/>
              <a:t>Logistic Regression</a:t>
            </a:r>
            <a:endParaRPr lang="en-US" dirty="0"/>
          </a:p>
          <a:p>
            <a:pPr marL="742950" lvl="1" indent="-285750">
              <a:buFont typeface="Arial" panose="020B0604020202020204" pitchFamily="34" charset="0"/>
              <a:buChar char="•"/>
            </a:pPr>
            <a:r>
              <a:rPr lang="en-US" dirty="0"/>
              <a:t>A type of regression analysis used for binary classification problems, where the outcome is categorical (e.g., yes/no, true/false).</a:t>
            </a:r>
          </a:p>
          <a:p>
            <a:pPr marL="742950" lvl="1" indent="-285750">
              <a:buFont typeface="Arial" panose="020B0604020202020204" pitchFamily="34" charset="0"/>
              <a:buChar char="•"/>
            </a:pPr>
            <a:r>
              <a:rPr lang="en-US" dirty="0"/>
              <a:t>Uses a logistic function to model the probability of a specific outcome, providing results between 0 and 1.</a:t>
            </a:r>
          </a:p>
          <a:p>
            <a:pPr marL="742950" lvl="1" indent="-285750">
              <a:buFont typeface="Arial" panose="020B0604020202020204" pitchFamily="34" charset="0"/>
              <a:buChar char="•"/>
            </a:pPr>
            <a:r>
              <a:rPr lang="en-US" dirty="0"/>
              <a:t>Widely used in fields like medicine and social sciences for predicting the likelihood of a condition or event.</a:t>
            </a:r>
          </a:p>
          <a:p>
            <a:pPr>
              <a:buFont typeface="Arial" panose="020B0604020202020204" pitchFamily="34" charset="0"/>
              <a:buChar char="•"/>
            </a:pPr>
            <a:r>
              <a:rPr lang="en-US" b="1" dirty="0"/>
              <a:t>Sentiment Analysis</a:t>
            </a:r>
            <a:endParaRPr lang="en-US" dirty="0"/>
          </a:p>
          <a:p>
            <a:pPr marL="742950" lvl="1" indent="-285750">
              <a:buFont typeface="Arial" panose="020B0604020202020204" pitchFamily="34" charset="0"/>
              <a:buChar char="•"/>
            </a:pPr>
            <a:r>
              <a:rPr lang="en-US" dirty="0"/>
              <a:t>A natural language processing (NLP) technique used to determine the emotional tone or sentiment expressed in text.</a:t>
            </a:r>
          </a:p>
          <a:p>
            <a:pPr marL="742950" lvl="1" indent="-285750">
              <a:buFont typeface="Arial" panose="020B0604020202020204" pitchFamily="34" charset="0"/>
              <a:buChar char="•"/>
            </a:pPr>
            <a:r>
              <a:rPr lang="en-US" dirty="0"/>
              <a:t>Classifies text into categories like positive, negative, or neutral based on word patterns and context.</a:t>
            </a:r>
          </a:p>
          <a:p>
            <a:pPr marL="742950" lvl="1" indent="-285750">
              <a:buFont typeface="Arial" panose="020B0604020202020204" pitchFamily="34" charset="0"/>
              <a:buChar char="•"/>
            </a:pPr>
            <a:r>
              <a:rPr lang="en-US" dirty="0"/>
              <a:t>Often applied to social media, customer reviews, and feedback to gauge public opinion or customer satisfaction.</a:t>
            </a:r>
          </a:p>
          <a:p>
            <a:endParaRPr lang="en-US" dirty="0"/>
          </a:p>
        </p:txBody>
      </p:sp>
    </p:spTree>
    <p:extLst>
      <p:ext uri="{BB962C8B-B14F-4D97-AF65-F5344CB8AC3E}">
        <p14:creationId xmlns:p14="http://schemas.microsoft.com/office/powerpoint/2010/main" val="219176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B20E8-0427-68A5-56FF-69712E20D118}"/>
              </a:ext>
            </a:extLst>
          </p:cNvPr>
          <p:cNvSpPr>
            <a:spLocks noGrp="1"/>
          </p:cNvSpPr>
          <p:nvPr>
            <p:ph type="title"/>
          </p:nvPr>
        </p:nvSpPr>
        <p:spPr/>
        <p:txBody>
          <a:bodyPr/>
          <a:lstStyle/>
          <a:p>
            <a:r>
              <a:rPr lang="en-US" dirty="0"/>
              <a:t>Introduction Paragraph Suggestions</a:t>
            </a:r>
          </a:p>
        </p:txBody>
      </p:sp>
      <p:sp>
        <p:nvSpPr>
          <p:cNvPr id="3" name="Content Placeholder 2">
            <a:extLst>
              <a:ext uri="{FF2B5EF4-FFF2-40B4-BE49-F238E27FC236}">
                <a16:creationId xmlns:a16="http://schemas.microsoft.com/office/drawing/2014/main" id="{3B350D3B-025A-A9F4-CBCE-7F331209E6C6}"/>
              </a:ext>
            </a:extLst>
          </p:cNvPr>
          <p:cNvSpPr>
            <a:spLocks noGrp="1"/>
          </p:cNvSpPr>
          <p:nvPr>
            <p:ph idx="1"/>
          </p:nvPr>
        </p:nvSpPr>
        <p:spPr/>
        <p:txBody>
          <a:bodyPr>
            <a:normAutofit fontScale="55000" lnSpcReduction="20000"/>
          </a:bodyPr>
          <a:lstStyle/>
          <a:p>
            <a:endParaRPr lang="en-US" dirty="0"/>
          </a:p>
          <a:p>
            <a:pPr>
              <a:buFont typeface="Arial" panose="020B0604020202020204" pitchFamily="34" charset="0"/>
              <a:buChar char="•"/>
            </a:pPr>
            <a:r>
              <a:rPr lang="en-US" b="1" dirty="0"/>
              <a:t>Importance of Peer Review</a:t>
            </a:r>
            <a:r>
              <a:rPr lang="en-US" dirty="0"/>
              <a:t>: Peer review is a cornerstone of academic integrity, ensuring that published research meets certain quality standards. However, recent studies have raised concerns about potential biases, particularly related to sensitive attributes like author gender, geography, and reputation.</a:t>
            </a:r>
          </a:p>
          <a:p>
            <a:pPr>
              <a:buFont typeface="Arial" panose="020B0604020202020204" pitchFamily="34" charset="0"/>
              <a:buChar char="•"/>
            </a:pPr>
            <a:r>
              <a:rPr lang="en-US" b="1" dirty="0"/>
              <a:t>Fairness in Peer Review</a:t>
            </a:r>
            <a:r>
              <a:rPr lang="en-US" dirty="0"/>
              <a:t>: Studies like Zhang et al. (2022) highlight the need for fairness in peer review, analyzing how factors such as author identity and institutional reputation may impact review outcomes. This has led to increased interest in algorithmic fairness within peer review systems.</a:t>
            </a:r>
          </a:p>
          <a:p>
            <a:pPr>
              <a:buFont typeface="Arial" panose="020B0604020202020204" pitchFamily="34" charset="0"/>
              <a:buChar char="•"/>
            </a:pPr>
            <a:r>
              <a:rPr lang="en-US" b="1" dirty="0"/>
              <a:t>Challenges with Growing Volume</a:t>
            </a:r>
            <a:r>
              <a:rPr lang="en-US" dirty="0"/>
              <a:t>: The increase in academic paper submissions has placed strain on the peer review process, prompting the development of tools like </a:t>
            </a:r>
            <a:r>
              <a:rPr lang="en-US" dirty="0" err="1"/>
              <a:t>ReviewRobot</a:t>
            </a:r>
            <a:r>
              <a:rPr lang="en-US" dirty="0"/>
              <a:t> (Wang et al., 2020) that utilize NLP and machine learning to improve review efficiency.</a:t>
            </a:r>
          </a:p>
          <a:p>
            <a:pPr>
              <a:buFont typeface="Arial" panose="020B0604020202020204" pitchFamily="34" charset="0"/>
              <a:buChar char="•"/>
            </a:pPr>
            <a:r>
              <a:rPr lang="en-US" b="1" dirty="0"/>
              <a:t>Impact of Review Stages</a:t>
            </a:r>
            <a:r>
              <a:rPr lang="en-US" dirty="0"/>
              <a:t>: Research by Gao et al. (2019) on the ACL-2018 review process suggests that the rebuttal stage can significantly influence review outcomes, indicating areas for potential process improvements.</a:t>
            </a:r>
          </a:p>
          <a:p>
            <a:pPr>
              <a:buFont typeface="Arial" panose="020B0604020202020204" pitchFamily="34" charset="0"/>
              <a:buChar char="•"/>
            </a:pPr>
            <a:r>
              <a:rPr lang="en-US" b="1" dirty="0"/>
              <a:t>Methodologies Used in This Study</a:t>
            </a:r>
            <a:r>
              <a:rPr lang="en-US" dirty="0"/>
              <a:t>: This research utilizes linear regression, logistic regression, and sentiment analysis to explore patterns in review scores, acceptance rates, and potential biases in the peer review process, contributing to a more comprehensive understanding of factors influencing review outcomes.</a:t>
            </a:r>
          </a:p>
          <a:p>
            <a:r>
              <a:rPr lang="en-US" dirty="0"/>
              <a:t>Each bullet point provides a basis for discussing the motivations, background, and methods of the research, helping to frame the study’s objectives and relevance.</a:t>
            </a:r>
          </a:p>
          <a:p>
            <a:endParaRPr lang="en-US" dirty="0"/>
          </a:p>
        </p:txBody>
      </p:sp>
    </p:spTree>
    <p:extLst>
      <p:ext uri="{BB962C8B-B14F-4D97-AF65-F5344CB8AC3E}">
        <p14:creationId xmlns:p14="http://schemas.microsoft.com/office/powerpoint/2010/main" val="2742732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FACF-381A-011C-EB50-5FF78A194A95}"/>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3F6768E7-7716-9411-5B4C-092ED823FFAD}"/>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dirty="0"/>
              <a:t>Summarize the main findings, highlighting trends in peer review data, such as how ratings evolved over time and differences in acceptance based on scores.</a:t>
            </a:r>
          </a:p>
          <a:p>
            <a:pPr>
              <a:buFont typeface="Arial" panose="020B0604020202020204" pitchFamily="34" charset="0"/>
              <a:buChar char="•"/>
            </a:pPr>
            <a:r>
              <a:rPr lang="en-US" dirty="0"/>
              <a:t>Emphasize any observed patterns in review scores, submission growth, and the impact of review length on rating decisions.</a:t>
            </a:r>
          </a:p>
          <a:p>
            <a:pPr>
              <a:buFont typeface="Arial" panose="020B0604020202020204" pitchFamily="34" charset="0"/>
              <a:buChar char="•"/>
            </a:pPr>
            <a:r>
              <a:rPr lang="en-US" dirty="0"/>
              <a:t>Discuss how the methodologies (linear regression, logistic regression, sentiment analysis) effectively captured key trends and provided insights into reviewer behavior and decision-making.</a:t>
            </a:r>
          </a:p>
          <a:p>
            <a:pPr>
              <a:buFont typeface="Arial" panose="020B0604020202020204" pitchFamily="34" charset="0"/>
              <a:buChar char="•"/>
            </a:pPr>
            <a:r>
              <a:rPr lang="en-US" dirty="0"/>
              <a:t>Reflect on the potential implications of these findings for the peer review process, especially regarding fairness and consistency in rating practices.</a:t>
            </a:r>
          </a:p>
          <a:p>
            <a:pPr>
              <a:buFont typeface="Arial" panose="020B0604020202020204" pitchFamily="34" charset="0"/>
              <a:buChar char="•"/>
            </a:pPr>
            <a:r>
              <a:rPr lang="en-US" dirty="0"/>
              <a:t>Suggest possible applications of these insights for improving automated review tools and their potential for assisting reviewers and authors.</a:t>
            </a:r>
          </a:p>
          <a:p>
            <a:endParaRPr lang="en-US" dirty="0"/>
          </a:p>
        </p:txBody>
      </p:sp>
    </p:spTree>
    <p:extLst>
      <p:ext uri="{BB962C8B-B14F-4D97-AF65-F5344CB8AC3E}">
        <p14:creationId xmlns:p14="http://schemas.microsoft.com/office/powerpoint/2010/main" val="52655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94C4-4567-1E3F-7C24-DB6AB030FDD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7F41F46-9D02-BE43-9C16-0D3D376CB300}"/>
              </a:ext>
            </a:extLst>
          </p:cNvPr>
          <p:cNvSpPr>
            <a:spLocks noGrp="1"/>
          </p:cNvSpPr>
          <p:nvPr>
            <p:ph idx="1"/>
          </p:nvPr>
        </p:nvSpPr>
        <p:spPr/>
        <p:txBody>
          <a:bodyPr>
            <a:normAutofit fontScale="85000" lnSpcReduction="20000"/>
          </a:bodyPr>
          <a:lstStyle/>
          <a:p>
            <a:r>
              <a:rPr lang="en-US" b="1" dirty="0"/>
              <a:t>Peer Review Insights</a:t>
            </a:r>
            <a:r>
              <a:rPr lang="en-US" dirty="0"/>
              <a:t>: The study highlights potential biases in peer review based on sensitive factors like author identity, geography, and institutional reputation. Algorithmic models, especially language models, show promise in reducing these disparities but still face limitations.</a:t>
            </a:r>
          </a:p>
          <a:p>
            <a:r>
              <a:rPr lang="en-US" b="1"/>
              <a:t>Rebuttal </a:t>
            </a:r>
            <a:r>
              <a:rPr lang="en-US" b="1" dirty="0"/>
              <a:t>Influence</a:t>
            </a:r>
            <a:r>
              <a:rPr lang="en-US" dirty="0"/>
              <a:t>: Analysis of ACL-2018 review data shows that rebuttal stages impact final scores significantly, with factors like "peer pressure" and group bias affecting reviewer consistency.</a:t>
            </a:r>
          </a:p>
          <a:p>
            <a:r>
              <a:rPr lang="en-US" b="1" dirty="0"/>
              <a:t>Methodology</a:t>
            </a:r>
            <a:r>
              <a:rPr lang="en-US" dirty="0"/>
              <a:t>: Linear regression, logistic regression, and sentiment analysis were employed to analyze rating patterns, sentiment in review text, and acceptance likelihood. High scores (6+) strongly correlate with acceptance, while lower scores trend towards rejection.</a:t>
            </a:r>
          </a:p>
          <a:p>
            <a:r>
              <a:rPr lang="en-US" b="1" dirty="0"/>
              <a:t>Conclusions</a:t>
            </a:r>
            <a:r>
              <a:rPr lang="en-US" dirty="0"/>
              <a:t>: While automated tools and causal analysis enhance understanding, achieving fairness and consistency in peer review requires further advances in NLP capabilities and a better balance between human judgment and algorithmic support.</a:t>
            </a:r>
          </a:p>
          <a:p>
            <a:endParaRPr lang="en-US" dirty="0"/>
          </a:p>
        </p:txBody>
      </p:sp>
    </p:spTree>
    <p:extLst>
      <p:ext uri="{BB962C8B-B14F-4D97-AF65-F5344CB8AC3E}">
        <p14:creationId xmlns:p14="http://schemas.microsoft.com/office/powerpoint/2010/main" val="3876815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ADEB-B92D-229A-1E09-9CEEBEF94840}"/>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7D9DCA06-7D5B-AED4-260B-ECBC1167E51A}"/>
              </a:ext>
            </a:extLst>
          </p:cNvPr>
          <p:cNvSpPr>
            <a:spLocks noGrp="1"/>
          </p:cNvSpPr>
          <p:nvPr>
            <p:ph idx="1"/>
          </p:nvPr>
        </p:nvSpPr>
        <p:spPr/>
        <p:txBody>
          <a:bodyPr>
            <a:normAutofit fontScale="77500" lnSpcReduction="20000"/>
          </a:bodyPr>
          <a:lstStyle/>
          <a:p>
            <a:r>
              <a:rPr lang="en-US" dirty="0"/>
              <a:t>Acknowledge any constraints in data scope, such as the specific conference years analyzed or the focus on only a subset of rating factors (e.g., geographical or institutional bias wasn't explicitly analyzed).</a:t>
            </a:r>
          </a:p>
          <a:p>
            <a:r>
              <a:rPr lang="en-US" dirty="0"/>
              <a:t>Address the limitations of the chosen methodologies, such as the potential for oversimplification in linear models or lack of nuance in sentiment analysis, which might not capture the full complexity of reviewer commentary.</a:t>
            </a:r>
          </a:p>
          <a:p>
            <a:r>
              <a:rPr lang="en-US" dirty="0"/>
              <a:t>Mention any limitations related to data variability, such as inconsistencies in scoring criteria across different reviewers or conferences.</a:t>
            </a:r>
          </a:p>
          <a:p>
            <a:r>
              <a:rPr lang="en-US" dirty="0"/>
              <a:t>Discuss how external factors, like changes in review policies or submission guidelines, might have influenced the results and could limit the generalizability of findings.</a:t>
            </a:r>
          </a:p>
          <a:p>
            <a:r>
              <a:rPr lang="en-US" dirty="0"/>
              <a:t>Suggest areas for future research, such as expanding the dataset, applying more advanced models, or exploring additional attributes like reviewer experience and subject matter expertise.</a:t>
            </a:r>
          </a:p>
        </p:txBody>
      </p:sp>
    </p:spTree>
    <p:extLst>
      <p:ext uri="{BB962C8B-B14F-4D97-AF65-F5344CB8AC3E}">
        <p14:creationId xmlns:p14="http://schemas.microsoft.com/office/powerpoint/2010/main" val="1178860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1700</TotalTime>
  <Words>881</Words>
  <Application>Microsoft Macintosh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Finishing your Paper</vt:lpstr>
      <vt:lpstr>Descriptions of Methods Used</vt:lpstr>
      <vt:lpstr>Introduction Paragraph Suggestions</vt:lpstr>
      <vt:lpstr>Conclusion</vt:lpstr>
      <vt:lpstr>Conclusion</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4</cp:revision>
  <dcterms:created xsi:type="dcterms:W3CDTF">2024-11-14T00:45:44Z</dcterms:created>
  <dcterms:modified xsi:type="dcterms:W3CDTF">2024-11-15T05:16:08Z</dcterms:modified>
</cp:coreProperties>
</file>