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512300" cy="6934200"/>
  <p:notesSz cx="9512300" cy="6934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0" d="100"/>
          <a:sy n="120" d="100"/>
        </p:scale>
        <p:origin x="6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7F29B-E4ED-4814-8C8E-A3583B986AEA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3D2AD5-6D2C-46D3-8B15-FD2C8890105F}">
      <dgm:prSet/>
      <dgm:spPr/>
      <dgm:t>
        <a:bodyPr/>
        <a:lstStyle/>
        <a:p>
          <a:r>
            <a:rPr lang="en-US"/>
            <a:t>The main data structures </a:t>
          </a:r>
          <a:r>
            <a:rPr lang="en-US" i="1"/>
            <a:t>pandas </a:t>
          </a:r>
          <a:r>
            <a:rPr lang="en-US"/>
            <a:t>provides are </a:t>
          </a:r>
          <a:r>
            <a:rPr lang="en-US" i="1"/>
            <a:t>Series </a:t>
          </a:r>
          <a:r>
            <a:rPr lang="en-US"/>
            <a:t>and </a:t>
          </a:r>
          <a:r>
            <a:rPr lang="en-US" i="1"/>
            <a:t>DataFrames</a:t>
          </a:r>
          <a:r>
            <a:rPr lang="en-US"/>
            <a:t>. After a brief introduction to these two data structures and data ingestion, the key features of </a:t>
          </a:r>
          <a:r>
            <a:rPr lang="en-US" i="1"/>
            <a:t>pandas </a:t>
          </a:r>
          <a:r>
            <a:rPr lang="en-US"/>
            <a:t>this notebook covers are:</a:t>
          </a:r>
        </a:p>
      </dgm:t>
    </dgm:pt>
    <dgm:pt modelId="{14FDAA8B-A834-4A8D-BB32-2344032A72C5}" type="parTrans" cxnId="{7528D616-5BD6-4C67-AA60-5EFD2F84623C}">
      <dgm:prSet/>
      <dgm:spPr/>
      <dgm:t>
        <a:bodyPr/>
        <a:lstStyle/>
        <a:p>
          <a:endParaRPr lang="en-US"/>
        </a:p>
      </dgm:t>
    </dgm:pt>
    <dgm:pt modelId="{5B6F8CCF-CB0A-406F-AEBB-E64FED2D7661}" type="sibTrans" cxnId="{7528D616-5BD6-4C67-AA60-5EFD2F84623C}">
      <dgm:prSet/>
      <dgm:spPr/>
      <dgm:t>
        <a:bodyPr/>
        <a:lstStyle/>
        <a:p>
          <a:endParaRPr lang="en-US"/>
        </a:p>
      </dgm:t>
    </dgm:pt>
    <dgm:pt modelId="{62F350B1-5720-4A1D-AC93-7AC3D57BD611}">
      <dgm:prSet/>
      <dgm:spPr/>
      <dgm:t>
        <a:bodyPr/>
        <a:lstStyle/>
        <a:p>
          <a:r>
            <a:rPr lang="en-US"/>
            <a:t>Generating descriptive statistics on data Data cleaning using built in pandas functions</a:t>
          </a:r>
        </a:p>
      </dgm:t>
    </dgm:pt>
    <dgm:pt modelId="{957615BD-8299-47D5-999D-274AD1D2C399}" type="parTrans" cxnId="{60C1AA09-D0B8-48F0-8EEA-6AEECD9578EF}">
      <dgm:prSet/>
      <dgm:spPr/>
      <dgm:t>
        <a:bodyPr/>
        <a:lstStyle/>
        <a:p>
          <a:endParaRPr lang="en-US"/>
        </a:p>
      </dgm:t>
    </dgm:pt>
    <dgm:pt modelId="{CD9E36DC-BD03-4CBE-9C93-7FADDE845475}" type="sibTrans" cxnId="{60C1AA09-D0B8-48F0-8EEA-6AEECD9578EF}">
      <dgm:prSet/>
      <dgm:spPr/>
      <dgm:t>
        <a:bodyPr/>
        <a:lstStyle/>
        <a:p>
          <a:endParaRPr lang="en-US"/>
        </a:p>
      </dgm:t>
    </dgm:pt>
    <dgm:pt modelId="{6FF1467D-1790-4BB0-AE40-6B4C46B6334D}">
      <dgm:prSet/>
      <dgm:spPr/>
      <dgm:t>
        <a:bodyPr/>
        <a:lstStyle/>
        <a:p>
          <a:r>
            <a:rPr lang="en-US"/>
            <a:t>Frequent data operations for subsetting, filtering, insertion, deletion and aggregation of data</a:t>
          </a:r>
        </a:p>
      </dgm:t>
    </dgm:pt>
    <dgm:pt modelId="{988D0983-27DA-4D9A-A16D-1F0C90F0AEBC}" type="parTrans" cxnId="{96244815-AA57-41A9-93C8-48D3BFA1D224}">
      <dgm:prSet/>
      <dgm:spPr/>
      <dgm:t>
        <a:bodyPr/>
        <a:lstStyle/>
        <a:p>
          <a:endParaRPr lang="en-US"/>
        </a:p>
      </dgm:t>
    </dgm:pt>
    <dgm:pt modelId="{52AFF43D-534B-4B7C-AF66-D4EAF8B45892}" type="sibTrans" cxnId="{96244815-AA57-41A9-93C8-48D3BFA1D224}">
      <dgm:prSet/>
      <dgm:spPr/>
      <dgm:t>
        <a:bodyPr/>
        <a:lstStyle/>
        <a:p>
          <a:endParaRPr lang="en-US"/>
        </a:p>
      </dgm:t>
    </dgm:pt>
    <dgm:pt modelId="{94FDDD1D-1807-47C0-A5CF-0A3CC60651F7}">
      <dgm:prSet/>
      <dgm:spPr/>
      <dgm:t>
        <a:bodyPr/>
        <a:lstStyle/>
        <a:p>
          <a:r>
            <a:rPr lang="en-US" dirty="0"/>
            <a:t>Merging multiple datasets using </a:t>
          </a:r>
          <a:r>
            <a:rPr lang="en-US" dirty="0" err="1"/>
            <a:t>dataframes</a:t>
          </a:r>
          <a:r>
            <a:rPr lang="en-US" dirty="0"/>
            <a:t> Working with timestamps and time-series data</a:t>
          </a:r>
        </a:p>
      </dgm:t>
    </dgm:pt>
    <dgm:pt modelId="{DE1D6DD1-C4B1-4F41-9262-0A9D5A26CB4B}" type="parTrans" cxnId="{4EB0D8B3-A8CF-4A80-8F98-CE09550C0137}">
      <dgm:prSet/>
      <dgm:spPr/>
      <dgm:t>
        <a:bodyPr/>
        <a:lstStyle/>
        <a:p>
          <a:endParaRPr lang="en-US"/>
        </a:p>
      </dgm:t>
    </dgm:pt>
    <dgm:pt modelId="{B4B211CA-EA52-4A6D-B391-955BA18E8B4B}" type="sibTrans" cxnId="{4EB0D8B3-A8CF-4A80-8F98-CE09550C0137}">
      <dgm:prSet/>
      <dgm:spPr/>
      <dgm:t>
        <a:bodyPr/>
        <a:lstStyle/>
        <a:p>
          <a:endParaRPr lang="en-US"/>
        </a:p>
      </dgm:t>
    </dgm:pt>
    <dgm:pt modelId="{AA408327-3995-C444-8930-0AABD17EEF16}" type="pres">
      <dgm:prSet presAssocID="{1417F29B-E4ED-4814-8C8E-A3583B986AEA}" presName="linear" presStyleCnt="0">
        <dgm:presLayoutVars>
          <dgm:animLvl val="lvl"/>
          <dgm:resizeHandles val="exact"/>
        </dgm:presLayoutVars>
      </dgm:prSet>
      <dgm:spPr/>
    </dgm:pt>
    <dgm:pt modelId="{19DDA554-800F-BB40-BBF3-0CB500ACCF96}" type="pres">
      <dgm:prSet presAssocID="{2E3D2AD5-6D2C-46D3-8B15-FD2C8890105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12A0CC-EEE5-DD49-8DC0-30727AD90368}" type="pres">
      <dgm:prSet presAssocID="{2E3D2AD5-6D2C-46D3-8B15-FD2C889010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C1AA09-D0B8-48F0-8EEA-6AEECD9578EF}" srcId="{2E3D2AD5-6D2C-46D3-8B15-FD2C8890105F}" destId="{62F350B1-5720-4A1D-AC93-7AC3D57BD611}" srcOrd="0" destOrd="0" parTransId="{957615BD-8299-47D5-999D-274AD1D2C399}" sibTransId="{CD9E36DC-BD03-4CBE-9C93-7FADDE845475}"/>
    <dgm:cxn modelId="{870C4F12-6894-324C-B406-413F5C7711C4}" type="presOf" srcId="{62F350B1-5720-4A1D-AC93-7AC3D57BD611}" destId="{2212A0CC-EEE5-DD49-8DC0-30727AD90368}" srcOrd="0" destOrd="0" presId="urn:microsoft.com/office/officeart/2005/8/layout/vList2"/>
    <dgm:cxn modelId="{54B19012-43FD-2341-8F78-622A15D852E4}" type="presOf" srcId="{94FDDD1D-1807-47C0-A5CF-0A3CC60651F7}" destId="{2212A0CC-EEE5-DD49-8DC0-30727AD90368}" srcOrd="0" destOrd="2" presId="urn:microsoft.com/office/officeart/2005/8/layout/vList2"/>
    <dgm:cxn modelId="{96244815-AA57-41A9-93C8-48D3BFA1D224}" srcId="{2E3D2AD5-6D2C-46D3-8B15-FD2C8890105F}" destId="{6FF1467D-1790-4BB0-AE40-6B4C46B6334D}" srcOrd="1" destOrd="0" parTransId="{988D0983-27DA-4D9A-A16D-1F0C90F0AEBC}" sibTransId="{52AFF43D-534B-4B7C-AF66-D4EAF8B45892}"/>
    <dgm:cxn modelId="{7528D616-5BD6-4C67-AA60-5EFD2F84623C}" srcId="{1417F29B-E4ED-4814-8C8E-A3583B986AEA}" destId="{2E3D2AD5-6D2C-46D3-8B15-FD2C8890105F}" srcOrd="0" destOrd="0" parTransId="{14FDAA8B-A834-4A8D-BB32-2344032A72C5}" sibTransId="{5B6F8CCF-CB0A-406F-AEBB-E64FED2D7661}"/>
    <dgm:cxn modelId="{BC2E7446-6776-494D-A92D-CF9125F7FFEB}" type="presOf" srcId="{1417F29B-E4ED-4814-8C8E-A3583B986AEA}" destId="{AA408327-3995-C444-8930-0AABD17EEF16}" srcOrd="0" destOrd="0" presId="urn:microsoft.com/office/officeart/2005/8/layout/vList2"/>
    <dgm:cxn modelId="{B366AE5E-2918-FC4B-9189-2C3D8580CB90}" type="presOf" srcId="{6FF1467D-1790-4BB0-AE40-6B4C46B6334D}" destId="{2212A0CC-EEE5-DD49-8DC0-30727AD90368}" srcOrd="0" destOrd="1" presId="urn:microsoft.com/office/officeart/2005/8/layout/vList2"/>
    <dgm:cxn modelId="{4EB0D8B3-A8CF-4A80-8F98-CE09550C0137}" srcId="{2E3D2AD5-6D2C-46D3-8B15-FD2C8890105F}" destId="{94FDDD1D-1807-47C0-A5CF-0A3CC60651F7}" srcOrd="2" destOrd="0" parTransId="{DE1D6DD1-C4B1-4F41-9262-0A9D5A26CB4B}" sibTransId="{B4B211CA-EA52-4A6D-B391-955BA18E8B4B}"/>
    <dgm:cxn modelId="{74FC13CA-3F5D-8A46-957B-A505259A3D11}" type="presOf" srcId="{2E3D2AD5-6D2C-46D3-8B15-FD2C8890105F}" destId="{19DDA554-800F-BB40-BBF3-0CB500ACCF96}" srcOrd="0" destOrd="0" presId="urn:microsoft.com/office/officeart/2005/8/layout/vList2"/>
    <dgm:cxn modelId="{C70F31E5-1252-844F-83B4-D49490E845DB}" type="presParOf" srcId="{AA408327-3995-C444-8930-0AABD17EEF16}" destId="{19DDA554-800F-BB40-BBF3-0CB500ACCF96}" srcOrd="0" destOrd="0" presId="urn:microsoft.com/office/officeart/2005/8/layout/vList2"/>
    <dgm:cxn modelId="{9B9D6EE7-3B2B-DE4B-9143-29BF1E70D61B}" type="presParOf" srcId="{AA408327-3995-C444-8930-0AABD17EEF16}" destId="{2212A0CC-EEE5-DD49-8DC0-30727AD9036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A554-800F-BB40-BBF3-0CB500ACCF96}">
      <dsp:nvSpPr>
        <dsp:cNvPr id="0" name=""/>
        <dsp:cNvSpPr/>
      </dsp:nvSpPr>
      <dsp:spPr>
        <a:xfrm>
          <a:off x="0" y="62175"/>
          <a:ext cx="7728743" cy="16730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main data structures </a:t>
          </a:r>
          <a:r>
            <a:rPr lang="en-US" sz="2600" i="1" kern="1200"/>
            <a:t>pandas </a:t>
          </a:r>
          <a:r>
            <a:rPr lang="en-US" sz="2600" kern="1200"/>
            <a:t>provides are </a:t>
          </a:r>
          <a:r>
            <a:rPr lang="en-US" sz="2600" i="1" kern="1200"/>
            <a:t>Series </a:t>
          </a:r>
          <a:r>
            <a:rPr lang="en-US" sz="2600" kern="1200"/>
            <a:t>and </a:t>
          </a:r>
          <a:r>
            <a:rPr lang="en-US" sz="2600" i="1" kern="1200"/>
            <a:t>DataFrames</a:t>
          </a:r>
          <a:r>
            <a:rPr lang="en-US" sz="2600" kern="1200"/>
            <a:t>. After a brief introduction to these two data structures and data ingestion, the key features of </a:t>
          </a:r>
          <a:r>
            <a:rPr lang="en-US" sz="2600" i="1" kern="1200"/>
            <a:t>pandas </a:t>
          </a:r>
          <a:r>
            <a:rPr lang="en-US" sz="2600" kern="1200"/>
            <a:t>this notebook covers are:</a:t>
          </a:r>
        </a:p>
      </dsp:txBody>
      <dsp:txXfrm>
        <a:off x="81674" y="143849"/>
        <a:ext cx="7565395" cy="1509751"/>
      </dsp:txXfrm>
    </dsp:sp>
    <dsp:sp modelId="{2212A0CC-EEE5-DD49-8DC0-30727AD90368}">
      <dsp:nvSpPr>
        <dsp:cNvPr id="0" name=""/>
        <dsp:cNvSpPr/>
      </dsp:nvSpPr>
      <dsp:spPr>
        <a:xfrm>
          <a:off x="0" y="1735275"/>
          <a:ext cx="7728743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8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Generating descriptive statistics on data Data cleaning using built in pandas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Frequent data operations for subsetting, filtering, insertion, deletion and aggregation of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Merging multiple datasets using </a:t>
          </a:r>
          <a:r>
            <a:rPr lang="en-US" sz="2000" kern="1200" dirty="0" err="1"/>
            <a:t>dataframes</a:t>
          </a:r>
          <a:r>
            <a:rPr lang="en-US" sz="2000" kern="1200" dirty="0"/>
            <a:t> Working with timestamps and time-series data</a:t>
          </a:r>
        </a:p>
      </dsp:txBody>
      <dsp:txXfrm>
        <a:off x="0" y="1735275"/>
        <a:ext cx="7728743" cy="169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512302" cy="69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397893" cy="69342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776" y="1134834"/>
            <a:ext cx="6859260" cy="2414129"/>
          </a:xfrm>
        </p:spPr>
        <p:txBody>
          <a:bodyPr anchor="b">
            <a:normAutofit/>
          </a:bodyPr>
          <a:lstStyle>
            <a:lvl1pPr algn="l">
              <a:defRPr sz="4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776" y="3642061"/>
            <a:ext cx="6859260" cy="1674159"/>
          </a:xfrm>
        </p:spPr>
        <p:txBody>
          <a:bodyPr>
            <a:normAutofit/>
          </a:bodyPr>
          <a:lstStyle>
            <a:lvl1pPr marL="0" indent="0" algn="l">
              <a:buNone/>
              <a:defRPr sz="2022" cap="all" baseline="0">
                <a:solidFill>
                  <a:schemeClr val="tx2"/>
                </a:solidFill>
              </a:defRPr>
            </a:lvl1pPr>
            <a:lvl2pPr marL="462275" indent="0" algn="ctr">
              <a:buNone/>
              <a:defRPr sz="2022"/>
            </a:lvl2pPr>
            <a:lvl3pPr marL="924550" indent="0" algn="ctr">
              <a:buNone/>
              <a:defRPr sz="1820"/>
            </a:lvl3pPr>
            <a:lvl4pPr marL="1386825" indent="0" algn="ctr">
              <a:buNone/>
              <a:defRPr sz="1618"/>
            </a:lvl4pPr>
            <a:lvl5pPr marL="1849100" indent="0" algn="ctr">
              <a:buNone/>
              <a:defRPr sz="1618"/>
            </a:lvl5pPr>
            <a:lvl6pPr marL="2311375" indent="0" algn="ctr">
              <a:buNone/>
              <a:defRPr sz="1618"/>
            </a:lvl6pPr>
            <a:lvl7pPr marL="2773650" indent="0" algn="ctr">
              <a:buNone/>
              <a:defRPr sz="1618"/>
            </a:lvl7pPr>
            <a:lvl8pPr marL="3235924" indent="0" algn="ctr">
              <a:buNone/>
              <a:defRPr sz="1618"/>
            </a:lvl8pPr>
            <a:lvl9pPr marL="3698199" indent="0" algn="ctr">
              <a:buNone/>
              <a:defRPr sz="16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705" y="5470316"/>
            <a:ext cx="2140268" cy="36918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6775" y="5470316"/>
            <a:ext cx="3998479" cy="3691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427" y="5470314"/>
            <a:ext cx="601610" cy="36918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38" y="4352495"/>
            <a:ext cx="7733702" cy="828459"/>
          </a:xfrm>
        </p:spPr>
        <p:txBody>
          <a:bodyPr anchor="b">
            <a:normAutofit/>
          </a:bodyPr>
          <a:lstStyle>
            <a:lvl1pPr>
              <a:defRPr sz="3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538" y="613164"/>
            <a:ext cx="7733702" cy="3336442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36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503" y="5180954"/>
            <a:ext cx="7732535" cy="690055"/>
          </a:xfrm>
        </p:spPr>
        <p:txBody>
          <a:bodyPr>
            <a:normAutofit/>
          </a:bodyPr>
          <a:lstStyle>
            <a:lvl1pPr marL="0" indent="0">
              <a:buNone/>
              <a:defRPr sz="1618"/>
            </a:lvl1pPr>
            <a:lvl2pPr marL="462275" indent="0">
              <a:buNone/>
              <a:defRPr sz="1416"/>
            </a:lvl2pPr>
            <a:lvl3pPr marL="924550" indent="0">
              <a:buNone/>
              <a:defRPr sz="1213"/>
            </a:lvl3pPr>
            <a:lvl4pPr marL="1386825" indent="0">
              <a:buNone/>
              <a:defRPr sz="1011"/>
            </a:lvl4pPr>
            <a:lvl5pPr marL="1849100" indent="0">
              <a:buNone/>
              <a:defRPr sz="1011"/>
            </a:lvl5pPr>
            <a:lvl6pPr marL="2311375" indent="0">
              <a:buNone/>
              <a:defRPr sz="1011"/>
            </a:lvl6pPr>
            <a:lvl7pPr marL="2773650" indent="0">
              <a:buNone/>
              <a:defRPr sz="1011"/>
            </a:lvl7pPr>
            <a:lvl8pPr marL="3235924" indent="0">
              <a:buNone/>
              <a:defRPr sz="1011"/>
            </a:lvl8pPr>
            <a:lvl9pPr marL="3698199" indent="0">
              <a:buNone/>
              <a:defRPr sz="1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75" y="616373"/>
            <a:ext cx="7728708" cy="3467100"/>
          </a:xfrm>
        </p:spPr>
        <p:txBody>
          <a:bodyPr anchor="ctr">
            <a:normAutofit/>
          </a:bodyPr>
          <a:lstStyle>
            <a:lvl1pPr>
              <a:defRPr sz="3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538" y="4468707"/>
            <a:ext cx="7727541" cy="1386839"/>
          </a:xfrm>
        </p:spPr>
        <p:txBody>
          <a:bodyPr anchor="ctr">
            <a:normAutofit/>
          </a:bodyPr>
          <a:lstStyle>
            <a:lvl1pPr marL="0" indent="0">
              <a:buNone/>
              <a:defRPr sz="1820"/>
            </a:lvl1pPr>
            <a:lvl2pPr marL="462275" indent="0">
              <a:buNone/>
              <a:defRPr sz="1416"/>
            </a:lvl2pPr>
            <a:lvl3pPr marL="924550" indent="0">
              <a:buNone/>
              <a:defRPr sz="1213"/>
            </a:lvl3pPr>
            <a:lvl4pPr marL="1386825" indent="0">
              <a:buNone/>
              <a:defRPr sz="1011"/>
            </a:lvl4pPr>
            <a:lvl5pPr marL="1849100" indent="0">
              <a:buNone/>
              <a:defRPr sz="1011"/>
            </a:lvl5pPr>
            <a:lvl6pPr marL="2311375" indent="0">
              <a:buNone/>
              <a:defRPr sz="1011"/>
            </a:lvl6pPr>
            <a:lvl7pPr marL="2773650" indent="0">
              <a:buNone/>
              <a:defRPr sz="1011"/>
            </a:lvl7pPr>
            <a:lvl8pPr marL="3235924" indent="0">
              <a:buNone/>
              <a:defRPr sz="1011"/>
            </a:lvl8pPr>
            <a:lvl9pPr marL="3698199" indent="0">
              <a:buNone/>
              <a:defRPr sz="1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346" y="616374"/>
            <a:ext cx="7258085" cy="2778967"/>
          </a:xfrm>
        </p:spPr>
        <p:txBody>
          <a:bodyPr anchor="ctr">
            <a:normAutofit/>
          </a:bodyPr>
          <a:lstStyle>
            <a:lvl1pPr>
              <a:defRPr sz="3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42462" y="3402952"/>
            <a:ext cx="6828616" cy="555068"/>
          </a:xfrm>
        </p:spPr>
        <p:txBody>
          <a:bodyPr anchor="t">
            <a:normAutofit/>
          </a:bodyPr>
          <a:lstStyle>
            <a:lvl1pPr marL="0" indent="0">
              <a:buNone/>
              <a:defRPr sz="1416"/>
            </a:lvl1pPr>
            <a:lvl2pPr marL="462275" indent="0">
              <a:buNone/>
              <a:defRPr sz="1416"/>
            </a:lvl2pPr>
            <a:lvl3pPr marL="924550" indent="0">
              <a:buNone/>
              <a:defRPr sz="1213"/>
            </a:lvl3pPr>
            <a:lvl4pPr marL="1386825" indent="0">
              <a:buNone/>
              <a:defRPr sz="1011"/>
            </a:lvl4pPr>
            <a:lvl5pPr marL="1849100" indent="0">
              <a:buNone/>
              <a:defRPr sz="1011"/>
            </a:lvl5pPr>
            <a:lvl6pPr marL="2311375" indent="0">
              <a:buNone/>
              <a:defRPr sz="1011"/>
            </a:lvl6pPr>
            <a:lvl7pPr marL="2773650" indent="0">
              <a:buNone/>
              <a:defRPr sz="1011"/>
            </a:lvl7pPr>
            <a:lvl8pPr marL="3235924" indent="0">
              <a:buNone/>
              <a:defRPr sz="1011"/>
            </a:lvl8pPr>
            <a:lvl9pPr marL="3698199" indent="0">
              <a:buNone/>
              <a:defRPr sz="1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538" y="4357807"/>
            <a:ext cx="7728746" cy="1506046"/>
          </a:xfrm>
        </p:spPr>
        <p:txBody>
          <a:bodyPr anchor="ctr">
            <a:normAutofit/>
          </a:bodyPr>
          <a:lstStyle>
            <a:lvl1pPr marL="0" indent="0">
              <a:buNone/>
              <a:defRPr sz="1820"/>
            </a:lvl1pPr>
            <a:lvl2pPr marL="462275" indent="0">
              <a:buNone/>
              <a:defRPr sz="1416"/>
            </a:lvl2pPr>
            <a:lvl3pPr marL="924550" indent="0">
              <a:buNone/>
              <a:defRPr sz="1213"/>
            </a:lvl3pPr>
            <a:lvl4pPr marL="1386825" indent="0">
              <a:buNone/>
              <a:defRPr sz="1011"/>
            </a:lvl4pPr>
            <a:lvl5pPr marL="1849100" indent="0">
              <a:buNone/>
              <a:defRPr sz="1011"/>
            </a:lvl5pPr>
            <a:lvl6pPr marL="2311375" indent="0">
              <a:buNone/>
              <a:defRPr sz="1011"/>
            </a:lvl6pPr>
            <a:lvl7pPr marL="2773650" indent="0">
              <a:buNone/>
              <a:defRPr sz="1011"/>
            </a:lvl7pPr>
            <a:lvl8pPr marL="3235924" indent="0">
              <a:buNone/>
              <a:defRPr sz="1011"/>
            </a:lvl8pPr>
            <a:lvl9pPr marL="3698199" indent="0">
              <a:buNone/>
              <a:defRPr sz="1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4636" y="726441"/>
            <a:ext cx="475615" cy="591274"/>
          </a:xfrm>
          <a:prstGeom prst="rect">
            <a:avLst/>
          </a:prstGeom>
        </p:spPr>
        <p:txBody>
          <a:bodyPr vert="horz" lIns="92456" tIns="46228" rIns="92456" bIns="462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8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32343" y="2795694"/>
            <a:ext cx="475615" cy="591274"/>
          </a:xfrm>
          <a:prstGeom prst="rect">
            <a:avLst/>
          </a:prstGeom>
        </p:spPr>
        <p:txBody>
          <a:bodyPr vert="horz" lIns="92456" tIns="46228" rIns="92456" bIns="462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8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3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39" y="2157754"/>
            <a:ext cx="7728745" cy="2539744"/>
          </a:xfrm>
        </p:spPr>
        <p:txBody>
          <a:bodyPr anchor="b">
            <a:normAutofit/>
          </a:bodyPr>
          <a:lstStyle>
            <a:lvl1pPr>
              <a:defRPr sz="3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502" y="4709407"/>
            <a:ext cx="7727578" cy="1153318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462275" indent="0">
              <a:buNone/>
              <a:defRPr sz="1416"/>
            </a:lvl2pPr>
            <a:lvl3pPr marL="924550" indent="0">
              <a:buNone/>
              <a:defRPr sz="1213"/>
            </a:lvl3pPr>
            <a:lvl4pPr marL="1386825" indent="0">
              <a:buNone/>
              <a:defRPr sz="1011"/>
            </a:lvl4pPr>
            <a:lvl5pPr marL="1849100" indent="0">
              <a:buNone/>
              <a:defRPr sz="1011"/>
            </a:lvl5pPr>
            <a:lvl6pPr marL="2311375" indent="0">
              <a:buNone/>
              <a:defRPr sz="1011"/>
            </a:lvl6pPr>
            <a:lvl7pPr marL="2773650" indent="0">
              <a:buNone/>
              <a:defRPr sz="1011"/>
            </a:lvl7pPr>
            <a:lvl8pPr marL="3235924" indent="0">
              <a:buNone/>
              <a:defRPr sz="1011"/>
            </a:lvl8pPr>
            <a:lvl9pPr marL="3698199" indent="0">
              <a:buNone/>
              <a:defRPr sz="1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0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0541" y="616373"/>
            <a:ext cx="7728743" cy="19261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0538" y="2704179"/>
            <a:ext cx="2494247" cy="6934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22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90539" y="3397599"/>
            <a:ext cx="2492955" cy="2457946"/>
          </a:xfrm>
        </p:spPr>
        <p:txBody>
          <a:bodyPr anchor="t">
            <a:normAutofit/>
          </a:bodyPr>
          <a:lstStyle>
            <a:lvl1pPr marL="0" indent="0">
              <a:buNone/>
              <a:defRPr sz="1416"/>
            </a:lvl1pPr>
            <a:lvl2pPr marL="462275" indent="0">
              <a:buNone/>
              <a:defRPr sz="1213"/>
            </a:lvl2pPr>
            <a:lvl3pPr marL="924550" indent="0">
              <a:buNone/>
              <a:defRPr sz="1011"/>
            </a:lvl3pPr>
            <a:lvl4pPr marL="1386825" indent="0">
              <a:buNone/>
              <a:defRPr sz="910"/>
            </a:lvl4pPr>
            <a:lvl5pPr marL="1849100" indent="0">
              <a:buNone/>
              <a:defRPr sz="910"/>
            </a:lvl5pPr>
            <a:lvl6pPr marL="2311375" indent="0">
              <a:buNone/>
              <a:defRPr sz="910"/>
            </a:lvl6pPr>
            <a:lvl7pPr marL="2773650" indent="0">
              <a:buNone/>
              <a:defRPr sz="910"/>
            </a:lvl7pPr>
            <a:lvl8pPr marL="3235924" indent="0">
              <a:buNone/>
              <a:defRPr sz="910"/>
            </a:lvl8pPr>
            <a:lvl9pPr marL="3698199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2459" y="2707387"/>
            <a:ext cx="2484484" cy="6934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22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22459" y="3400807"/>
            <a:ext cx="2485180" cy="2457946"/>
          </a:xfrm>
        </p:spPr>
        <p:txBody>
          <a:bodyPr anchor="t">
            <a:normAutofit/>
          </a:bodyPr>
          <a:lstStyle>
            <a:lvl1pPr marL="0" indent="0">
              <a:buNone/>
              <a:defRPr sz="1416"/>
            </a:lvl1pPr>
            <a:lvl2pPr marL="462275" indent="0">
              <a:buNone/>
              <a:defRPr sz="1213"/>
            </a:lvl2pPr>
            <a:lvl3pPr marL="924550" indent="0">
              <a:buNone/>
              <a:defRPr sz="1011"/>
            </a:lvl3pPr>
            <a:lvl4pPr marL="1386825" indent="0">
              <a:buNone/>
              <a:defRPr sz="910"/>
            </a:lvl4pPr>
            <a:lvl5pPr marL="1849100" indent="0">
              <a:buNone/>
              <a:defRPr sz="910"/>
            </a:lvl5pPr>
            <a:lvl6pPr marL="2311375" indent="0">
              <a:buNone/>
              <a:defRPr sz="910"/>
            </a:lvl6pPr>
            <a:lvl7pPr marL="2773650" indent="0">
              <a:buNone/>
              <a:defRPr sz="910"/>
            </a:lvl7pPr>
            <a:lvl8pPr marL="3235924" indent="0">
              <a:buNone/>
              <a:defRPr sz="910"/>
            </a:lvl8pPr>
            <a:lvl9pPr marL="3698199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541" y="2704179"/>
            <a:ext cx="2492741" cy="6934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22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26541" y="3397599"/>
            <a:ext cx="2492741" cy="2457946"/>
          </a:xfrm>
        </p:spPr>
        <p:txBody>
          <a:bodyPr anchor="t">
            <a:normAutofit/>
          </a:bodyPr>
          <a:lstStyle>
            <a:lvl1pPr marL="0" indent="0">
              <a:buNone/>
              <a:defRPr sz="1416"/>
            </a:lvl1pPr>
            <a:lvl2pPr marL="462275" indent="0">
              <a:buNone/>
              <a:defRPr sz="1213"/>
            </a:lvl2pPr>
            <a:lvl3pPr marL="924550" indent="0">
              <a:buNone/>
              <a:defRPr sz="1011"/>
            </a:lvl3pPr>
            <a:lvl4pPr marL="1386825" indent="0">
              <a:buNone/>
              <a:defRPr sz="910"/>
            </a:lvl4pPr>
            <a:lvl5pPr marL="1849100" indent="0">
              <a:buNone/>
              <a:defRPr sz="910"/>
            </a:lvl5pPr>
            <a:lvl6pPr marL="2311375" indent="0">
              <a:buNone/>
              <a:defRPr sz="910"/>
            </a:lvl6pPr>
            <a:lvl7pPr marL="2773650" indent="0">
              <a:buNone/>
              <a:defRPr sz="910"/>
            </a:lvl7pPr>
            <a:lvl8pPr marL="3235924" indent="0">
              <a:buNone/>
              <a:defRPr sz="910"/>
            </a:lvl8pPr>
            <a:lvl9pPr marL="3698199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0540" y="616373"/>
            <a:ext cx="7728743" cy="19261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90540" y="4453536"/>
            <a:ext cx="2492953" cy="58266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22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90540" y="2696631"/>
            <a:ext cx="2492953" cy="15409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0540" y="5036202"/>
            <a:ext cx="2492953" cy="826930"/>
          </a:xfrm>
        </p:spPr>
        <p:txBody>
          <a:bodyPr anchor="t">
            <a:normAutofit/>
          </a:bodyPr>
          <a:lstStyle>
            <a:lvl1pPr marL="0" indent="0">
              <a:buNone/>
              <a:defRPr sz="1416"/>
            </a:lvl1pPr>
            <a:lvl2pPr marL="462275" indent="0">
              <a:buNone/>
              <a:defRPr sz="1213"/>
            </a:lvl2pPr>
            <a:lvl3pPr marL="924550" indent="0">
              <a:buNone/>
              <a:defRPr sz="1011"/>
            </a:lvl3pPr>
            <a:lvl4pPr marL="1386825" indent="0">
              <a:buNone/>
              <a:defRPr sz="910"/>
            </a:lvl4pPr>
            <a:lvl5pPr marL="1849100" indent="0">
              <a:buNone/>
              <a:defRPr sz="910"/>
            </a:lvl5pPr>
            <a:lvl6pPr marL="2311375" indent="0">
              <a:buNone/>
              <a:defRPr sz="910"/>
            </a:lvl6pPr>
            <a:lvl7pPr marL="2773650" indent="0">
              <a:buNone/>
              <a:defRPr sz="910"/>
            </a:lvl7pPr>
            <a:lvl8pPr marL="3235924" indent="0">
              <a:buNone/>
              <a:defRPr sz="910"/>
            </a:lvl8pPr>
            <a:lvl9pPr marL="3698199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2397" y="4453536"/>
            <a:ext cx="2496979" cy="58266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22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397" y="2696631"/>
            <a:ext cx="2495840" cy="15409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1258" y="5036200"/>
            <a:ext cx="2496979" cy="819346"/>
          </a:xfrm>
        </p:spPr>
        <p:txBody>
          <a:bodyPr anchor="t">
            <a:normAutofit/>
          </a:bodyPr>
          <a:lstStyle>
            <a:lvl1pPr marL="0" indent="0">
              <a:buNone/>
              <a:defRPr sz="1416"/>
            </a:lvl1pPr>
            <a:lvl2pPr marL="462275" indent="0">
              <a:buNone/>
              <a:defRPr sz="1213"/>
            </a:lvl2pPr>
            <a:lvl3pPr marL="924550" indent="0">
              <a:buNone/>
              <a:defRPr sz="1011"/>
            </a:lvl3pPr>
            <a:lvl4pPr marL="1386825" indent="0">
              <a:buNone/>
              <a:defRPr sz="910"/>
            </a:lvl4pPr>
            <a:lvl5pPr marL="1849100" indent="0">
              <a:buNone/>
              <a:defRPr sz="910"/>
            </a:lvl5pPr>
            <a:lvl6pPr marL="2311375" indent="0">
              <a:buNone/>
              <a:defRPr sz="910"/>
            </a:lvl6pPr>
            <a:lvl7pPr marL="2773650" indent="0">
              <a:buNone/>
              <a:defRPr sz="910"/>
            </a:lvl7pPr>
            <a:lvl8pPr marL="3235924" indent="0">
              <a:buNone/>
              <a:defRPr sz="910"/>
            </a:lvl8pPr>
            <a:lvl9pPr marL="3698199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639" y="4453535"/>
            <a:ext cx="2489443" cy="58266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22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6542" y="2696631"/>
            <a:ext cx="2492742" cy="15409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26541" y="5036198"/>
            <a:ext cx="2492741" cy="819349"/>
          </a:xfrm>
        </p:spPr>
        <p:txBody>
          <a:bodyPr anchor="t">
            <a:normAutofit/>
          </a:bodyPr>
          <a:lstStyle>
            <a:lvl1pPr marL="0" indent="0">
              <a:buNone/>
              <a:defRPr sz="1416"/>
            </a:lvl1pPr>
            <a:lvl2pPr marL="462275" indent="0">
              <a:buNone/>
              <a:defRPr sz="1213"/>
            </a:lvl2pPr>
            <a:lvl3pPr marL="924550" indent="0">
              <a:buNone/>
              <a:defRPr sz="1011"/>
            </a:lvl3pPr>
            <a:lvl4pPr marL="1386825" indent="0">
              <a:buNone/>
              <a:defRPr sz="910"/>
            </a:lvl4pPr>
            <a:lvl5pPr marL="1849100" indent="0">
              <a:buNone/>
              <a:defRPr sz="910"/>
            </a:lvl5pPr>
            <a:lvl6pPr marL="2311375" indent="0">
              <a:buNone/>
              <a:defRPr sz="910"/>
            </a:lvl6pPr>
            <a:lvl7pPr marL="2773650" indent="0">
              <a:buNone/>
              <a:defRPr sz="910"/>
            </a:lvl7pPr>
            <a:lvl8pPr marL="3235924" indent="0">
              <a:buNone/>
              <a:defRPr sz="910"/>
            </a:lvl8pPr>
            <a:lvl9pPr marL="3698199" indent="0">
              <a:buNone/>
              <a:defRPr sz="9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5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5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4957" y="616374"/>
            <a:ext cx="1564326" cy="52391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38" y="616374"/>
            <a:ext cx="6045515" cy="52391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6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3329" y="3022086"/>
            <a:ext cx="2448560" cy="50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800000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7797" y="3883152"/>
            <a:ext cx="6663055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37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90541" y="625390"/>
            <a:ext cx="7728743" cy="1494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90541" y="2274481"/>
            <a:ext cx="7728743" cy="358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817952" y="5948647"/>
            <a:ext cx="2140268" cy="36918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0539" y="5948646"/>
            <a:ext cx="4867961" cy="369182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7672" y="5948645"/>
            <a:ext cx="601610" cy="36918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38" y="1434997"/>
            <a:ext cx="7728744" cy="2884434"/>
          </a:xfrm>
        </p:spPr>
        <p:txBody>
          <a:bodyPr anchor="b">
            <a:normAutofit/>
          </a:bodyPr>
          <a:lstStyle>
            <a:lvl1pPr>
              <a:defRPr sz="3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38" y="4473522"/>
            <a:ext cx="7728744" cy="1390051"/>
          </a:xfrm>
        </p:spPr>
        <p:txBody>
          <a:bodyPr>
            <a:normAutofit/>
          </a:bodyPr>
          <a:lstStyle>
            <a:lvl1pPr marL="0" indent="0">
              <a:buNone/>
              <a:defRPr sz="182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62275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92455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3pPr>
            <a:lvl4pPr marL="138682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4pPr>
            <a:lvl5pPr marL="1849100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5pPr>
            <a:lvl6pPr marL="231137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6pPr>
            <a:lvl7pPr marL="2773650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7pPr>
            <a:lvl8pPr marL="3235924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8pPr>
            <a:lvl9pPr marL="3698199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38" y="2274480"/>
            <a:ext cx="3806160" cy="358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5603" y="2274480"/>
            <a:ext cx="3803680" cy="358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38" y="626007"/>
            <a:ext cx="7728744" cy="14943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358" y="2274480"/>
            <a:ext cx="3574341" cy="83306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27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539" y="3107547"/>
            <a:ext cx="3806161" cy="2747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7420" y="2274479"/>
            <a:ext cx="3571861" cy="83306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27" b="0" cap="all" baseline="0">
                <a:solidFill>
                  <a:schemeClr val="tx1"/>
                </a:solidFill>
              </a:defRPr>
            </a:lvl1pPr>
            <a:lvl2pPr marL="462275" indent="0">
              <a:buNone/>
              <a:defRPr sz="2022" b="1"/>
            </a:lvl2pPr>
            <a:lvl3pPr marL="924550" indent="0">
              <a:buNone/>
              <a:defRPr sz="1820" b="1"/>
            </a:lvl3pPr>
            <a:lvl4pPr marL="1386825" indent="0">
              <a:buNone/>
              <a:defRPr sz="1618" b="1"/>
            </a:lvl4pPr>
            <a:lvl5pPr marL="1849100" indent="0">
              <a:buNone/>
              <a:defRPr sz="1618" b="1"/>
            </a:lvl5pPr>
            <a:lvl6pPr marL="2311375" indent="0">
              <a:buNone/>
              <a:defRPr sz="1618" b="1"/>
            </a:lvl6pPr>
            <a:lvl7pPr marL="2773650" indent="0">
              <a:buNone/>
              <a:defRPr sz="1618" b="1"/>
            </a:lvl7pPr>
            <a:lvl8pPr marL="3235924" indent="0">
              <a:buNone/>
              <a:defRPr sz="1618" b="1"/>
            </a:lvl8pPr>
            <a:lvl9pPr marL="3698199" indent="0">
              <a:buNone/>
              <a:defRPr sz="16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5602" y="3107547"/>
            <a:ext cx="3803680" cy="2747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69" y="616374"/>
            <a:ext cx="3008512" cy="1658105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911" y="599251"/>
            <a:ext cx="4596371" cy="52562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669" y="2274480"/>
            <a:ext cx="3008512" cy="3581066"/>
          </a:xfrm>
        </p:spPr>
        <p:txBody>
          <a:bodyPr/>
          <a:lstStyle>
            <a:lvl1pPr marL="0" indent="0">
              <a:buNone/>
              <a:defRPr sz="1618"/>
            </a:lvl1pPr>
            <a:lvl2pPr marL="462275" indent="0">
              <a:buNone/>
              <a:defRPr sz="1416"/>
            </a:lvl2pPr>
            <a:lvl3pPr marL="924550" indent="0">
              <a:buNone/>
              <a:defRPr sz="1213"/>
            </a:lvl3pPr>
            <a:lvl4pPr marL="1386825" indent="0">
              <a:buNone/>
              <a:defRPr sz="1011"/>
            </a:lvl4pPr>
            <a:lvl5pPr marL="1849100" indent="0">
              <a:buNone/>
              <a:defRPr sz="1011"/>
            </a:lvl5pPr>
            <a:lvl6pPr marL="2311375" indent="0">
              <a:buNone/>
              <a:defRPr sz="1011"/>
            </a:lvl6pPr>
            <a:lvl7pPr marL="2773650" indent="0">
              <a:buNone/>
              <a:defRPr sz="1011"/>
            </a:lvl7pPr>
            <a:lvl8pPr marL="3235924" indent="0">
              <a:buNone/>
              <a:defRPr sz="1011"/>
            </a:lvl8pPr>
            <a:lvl9pPr marL="3698199" indent="0">
              <a:buNone/>
              <a:defRPr sz="1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41" y="616373"/>
            <a:ext cx="3905163" cy="1658107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7524" y="616374"/>
            <a:ext cx="3591760" cy="5239175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36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539" y="2274480"/>
            <a:ext cx="3905165" cy="3581066"/>
          </a:xfrm>
        </p:spPr>
        <p:txBody>
          <a:bodyPr/>
          <a:lstStyle>
            <a:lvl1pPr marL="0" indent="0">
              <a:buNone/>
              <a:defRPr sz="1618"/>
            </a:lvl1pPr>
            <a:lvl2pPr marL="462275" indent="0">
              <a:buNone/>
              <a:defRPr sz="1416"/>
            </a:lvl2pPr>
            <a:lvl3pPr marL="924550" indent="0">
              <a:buNone/>
              <a:defRPr sz="1213"/>
            </a:lvl3pPr>
            <a:lvl4pPr marL="1386825" indent="0">
              <a:buNone/>
              <a:defRPr sz="1011"/>
            </a:lvl4pPr>
            <a:lvl5pPr marL="1849100" indent="0">
              <a:buNone/>
              <a:defRPr sz="1011"/>
            </a:lvl5pPr>
            <a:lvl6pPr marL="2311375" indent="0">
              <a:buNone/>
              <a:defRPr sz="1011"/>
            </a:lvl6pPr>
            <a:lvl7pPr marL="2773650" indent="0">
              <a:buNone/>
              <a:defRPr sz="1011"/>
            </a:lvl7pPr>
            <a:lvl8pPr marL="3235924" indent="0">
              <a:buNone/>
              <a:defRPr sz="1011"/>
            </a:lvl8pPr>
            <a:lvl9pPr marL="3698199" indent="0">
              <a:buNone/>
              <a:defRPr sz="1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512302" cy="69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864" y="1"/>
            <a:ext cx="9405957" cy="69342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41" y="625390"/>
            <a:ext cx="7728743" cy="149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41" y="2274481"/>
            <a:ext cx="7728743" cy="358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7952" y="5948647"/>
            <a:ext cx="2140268" cy="36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0539" y="5948646"/>
            <a:ext cx="4867961" cy="36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7672" y="5948645"/>
            <a:ext cx="601610" cy="36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24550" rtl="0" eaLnBrk="1" latinLnBrk="0" hangingPunct="1">
        <a:lnSpc>
          <a:spcPct val="90000"/>
        </a:lnSpc>
        <a:spcBef>
          <a:spcPct val="0"/>
        </a:spcBef>
        <a:buNone/>
        <a:defRPr sz="36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137" indent="-231137" algn="l" defTabSz="924550" rtl="0" eaLnBrk="1" latinLnBrk="0" hangingPunct="1">
        <a:lnSpc>
          <a:spcPct val="120000"/>
        </a:lnSpc>
        <a:spcBef>
          <a:spcPts val="1011"/>
        </a:spcBef>
        <a:buSzPct val="125000"/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693412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1155687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617962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4pPr>
      <a:lvl5pPr marL="2080237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5pPr>
      <a:lvl6pPr marL="2542512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3004787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3467062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929337" indent="-231137" algn="l" defTabSz="924550" rtl="0" eaLnBrk="1" latinLnBrk="0" hangingPunct="1">
        <a:lnSpc>
          <a:spcPct val="120000"/>
        </a:lnSpc>
        <a:spcBef>
          <a:spcPts val="506"/>
        </a:spcBef>
        <a:buSzPct val="125000"/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62275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2pPr>
      <a:lvl3pPr marL="924550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386825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1849100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311375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2773650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235924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698199" algn="l" defTabSz="924550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merging.html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text.html#text-string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12302" cy="69342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28" y="817035"/>
            <a:ext cx="7979763" cy="529255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4" cstate="print"/>
          <a:srcRect r="5518"/>
          <a:stretch/>
        </p:blipFill>
        <p:spPr>
          <a:xfrm>
            <a:off x="1016048" y="1149234"/>
            <a:ext cx="7477723" cy="46281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496" y="1458559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415406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477622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6777990">
              <a:lnSpc>
                <a:spcPts val="1430"/>
              </a:lnSpc>
              <a:spcBef>
                <a:spcPts val="204"/>
              </a:spcBef>
            </a:pPr>
            <a:r>
              <a:rPr sz="1250" spc="135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(ser) </a:t>
            </a:r>
            <a:r>
              <a:rPr sz="1250" spc="13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(ser</a:t>
            </a:r>
            <a:r>
              <a:rPr sz="1250" spc="130" dirty="0">
                <a:solidFill>
                  <a:srgbClr val="666666"/>
                </a:solidFill>
                <a:latin typeface="Trebuchet MS"/>
                <a:cs typeface="Trebuchet MS"/>
              </a:rPr>
              <a:t>*2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96" y="4489535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443685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450859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ser[[</a:t>
            </a:r>
            <a:r>
              <a:rPr sz="1250" spc="160" dirty="0">
                <a:solidFill>
                  <a:srgbClr val="B92020"/>
                </a:solidFill>
                <a:latin typeface="Trebuchet MS"/>
                <a:cs typeface="Trebuchet MS"/>
              </a:rPr>
              <a:t>'nancy'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45" dirty="0">
                <a:solidFill>
                  <a:srgbClr val="B92020"/>
                </a:solidFill>
                <a:latin typeface="Trebuchet MS"/>
                <a:cs typeface="Trebuchet MS"/>
              </a:rPr>
              <a:t>'eric'</a:t>
            </a:r>
            <a:r>
              <a:rPr sz="1250" spc="245" dirty="0">
                <a:solidFill>
                  <a:srgbClr val="333333"/>
                </a:solidFill>
                <a:latin typeface="Trebuchet MS"/>
                <a:cs typeface="Trebuchet MS"/>
              </a:rPr>
              <a:t>]]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666666"/>
                </a:solidFill>
                <a:latin typeface="Trebuchet MS"/>
                <a:cs typeface="Trebuchet MS"/>
              </a:rPr>
              <a:t>**</a:t>
            </a:r>
            <a:r>
              <a:rPr sz="1250" spc="3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29" y="2030442"/>
            <a:ext cx="461645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-25" dirty="0">
                <a:latin typeface="Trebuchet MS"/>
                <a:cs typeface="Trebuchet MS"/>
              </a:rPr>
              <a:t>tom bob </a:t>
            </a:r>
            <a:r>
              <a:rPr sz="1250" spc="-10" dirty="0">
                <a:latin typeface="Trebuchet MS"/>
                <a:cs typeface="Trebuchet MS"/>
              </a:rPr>
              <a:t>nancy </a:t>
            </a:r>
            <a:r>
              <a:rPr sz="1250" spc="-25" dirty="0">
                <a:latin typeface="Trebuchet MS"/>
                <a:cs typeface="Trebuchet MS"/>
              </a:rPr>
              <a:t>dan </a:t>
            </a:r>
            <a:r>
              <a:rPr sz="1250" spc="120" dirty="0">
                <a:latin typeface="Trebuchet MS"/>
                <a:cs typeface="Trebuchet MS"/>
              </a:rPr>
              <a:t>eric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8129" y="2030442"/>
            <a:ext cx="28702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-25" dirty="0">
                <a:latin typeface="Trebuchet MS"/>
                <a:cs typeface="Trebuchet MS"/>
              </a:rPr>
              <a:t>100</a:t>
            </a:r>
            <a:endParaRPr sz="125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70"/>
              </a:spcBef>
            </a:pPr>
            <a:r>
              <a:rPr sz="1250" spc="50" dirty="0">
                <a:latin typeface="Trebuchet MS"/>
                <a:cs typeface="Trebuchet MS"/>
              </a:rPr>
              <a:t>foo </a:t>
            </a:r>
            <a:r>
              <a:rPr sz="1250" spc="-25" dirty="0">
                <a:latin typeface="Trebuchet MS"/>
                <a:cs typeface="Trebuchet MS"/>
              </a:rPr>
              <a:t>300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350"/>
              </a:lnSpc>
            </a:pPr>
            <a:r>
              <a:rPr sz="1250" spc="40" dirty="0">
                <a:latin typeface="Trebuchet MS"/>
                <a:cs typeface="Trebuchet MS"/>
              </a:rPr>
              <a:t>bar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65"/>
              </a:lnSpc>
            </a:pPr>
            <a:r>
              <a:rPr sz="1250" spc="-25" dirty="0">
                <a:latin typeface="Trebuchet MS"/>
                <a:cs typeface="Trebuchet MS"/>
              </a:rPr>
              <a:t>500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3329" y="2935922"/>
            <a:ext cx="11595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object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3329" y="3117018"/>
            <a:ext cx="461645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-25" dirty="0">
                <a:latin typeface="Trebuchet MS"/>
                <a:cs typeface="Trebuchet MS"/>
              </a:rPr>
              <a:t>tom bob </a:t>
            </a:r>
            <a:r>
              <a:rPr sz="1250" spc="-10" dirty="0">
                <a:latin typeface="Trebuchet MS"/>
                <a:cs typeface="Trebuchet MS"/>
              </a:rPr>
              <a:t>nancy </a:t>
            </a:r>
            <a:r>
              <a:rPr sz="1250" spc="-25" dirty="0">
                <a:latin typeface="Trebuchet MS"/>
                <a:cs typeface="Trebuchet MS"/>
              </a:rPr>
              <a:t>dan </a:t>
            </a:r>
            <a:r>
              <a:rPr sz="1250" spc="120" dirty="0">
                <a:latin typeface="Trebuchet MS"/>
                <a:cs typeface="Trebuchet MS"/>
              </a:rPr>
              <a:t>eric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8129" y="3117018"/>
            <a:ext cx="54864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65"/>
              </a:lnSpc>
              <a:spcBef>
                <a:spcPts val="95"/>
              </a:spcBef>
            </a:pPr>
            <a:r>
              <a:rPr sz="1250" spc="-25" dirty="0">
                <a:latin typeface="Trebuchet MS"/>
                <a:cs typeface="Trebuchet MS"/>
              </a:rPr>
              <a:t>200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425"/>
              </a:lnSpc>
            </a:pPr>
            <a:r>
              <a:rPr sz="1250" spc="65" dirty="0">
                <a:latin typeface="Trebuchet MS"/>
                <a:cs typeface="Trebuchet MS"/>
              </a:rPr>
              <a:t>foofoo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425"/>
              </a:lnSpc>
            </a:pPr>
            <a:r>
              <a:rPr sz="1250" spc="-25" dirty="0">
                <a:latin typeface="Trebuchet MS"/>
                <a:cs typeface="Trebuchet MS"/>
              </a:rPr>
              <a:t>600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425"/>
              </a:lnSpc>
            </a:pPr>
            <a:r>
              <a:rPr sz="1250" spc="55" dirty="0">
                <a:latin typeface="Trebuchet MS"/>
                <a:cs typeface="Trebuchet MS"/>
              </a:rPr>
              <a:t>barbar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465"/>
              </a:lnSpc>
            </a:pPr>
            <a:r>
              <a:rPr sz="1250" spc="-20" dirty="0">
                <a:latin typeface="Trebuchet MS"/>
                <a:cs typeface="Trebuchet MS"/>
              </a:rPr>
              <a:t>1000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3329" y="4022498"/>
            <a:ext cx="11595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object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496" y="4908915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D84215"/>
                </a:solidFill>
                <a:latin typeface="Trebuchet MS"/>
                <a:cs typeface="Trebuchet MS"/>
              </a:rPr>
              <a:t>Out[9]: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0986" y="4880321"/>
            <a:ext cx="461645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-10" dirty="0">
                <a:latin typeface="Trebuchet MS"/>
                <a:cs typeface="Trebuchet MS"/>
              </a:rPr>
              <a:t>nancy </a:t>
            </a:r>
            <a:r>
              <a:rPr sz="1250" spc="120" dirty="0">
                <a:latin typeface="Trebuchet MS"/>
                <a:cs typeface="Trebuchet MS"/>
              </a:rPr>
              <a:t>eric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5786" y="4880321"/>
            <a:ext cx="548640" cy="39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65"/>
              </a:lnSpc>
              <a:spcBef>
                <a:spcPts val="95"/>
              </a:spcBef>
            </a:pPr>
            <a:r>
              <a:rPr sz="1250" spc="-10" dirty="0">
                <a:latin typeface="Trebuchet MS"/>
                <a:cs typeface="Trebuchet MS"/>
              </a:rPr>
              <a:t>90000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465"/>
              </a:lnSpc>
            </a:pPr>
            <a:r>
              <a:rPr sz="1250" spc="-10" dirty="0">
                <a:latin typeface="Trebuchet MS"/>
                <a:cs typeface="Trebuchet MS"/>
              </a:rPr>
              <a:t>250000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0986" y="5242514"/>
            <a:ext cx="11595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object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194858"/>
            <a:ext cx="299466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pandas</a:t>
            </a:r>
            <a:r>
              <a:rPr sz="2700" b="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spc="-10" dirty="0">
                <a:solidFill>
                  <a:srgbClr val="2461BF"/>
                </a:solidFill>
                <a:latin typeface="Arial"/>
                <a:cs typeface="Arial"/>
              </a:rPr>
              <a:t>DataFrame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329" y="2858146"/>
            <a:ext cx="5659120" cy="807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-10" dirty="0">
                <a:latin typeface="Lato"/>
                <a:cs typeface="Lato"/>
              </a:rPr>
              <a:t>pandas</a:t>
            </a:r>
            <a:r>
              <a:rPr sz="1550" i="1" spc="-15" dirty="0">
                <a:latin typeface="Lato"/>
                <a:cs typeface="Lato"/>
              </a:rPr>
              <a:t> </a:t>
            </a:r>
            <a:r>
              <a:rPr sz="1550" i="1" spc="-20" dirty="0">
                <a:latin typeface="Lato"/>
                <a:cs typeface="Lato"/>
              </a:rPr>
              <a:t>DataFrame</a:t>
            </a:r>
            <a:r>
              <a:rPr sz="1550" i="1" spc="-1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25" dirty="0">
                <a:latin typeface="Lato"/>
                <a:cs typeface="Lato"/>
              </a:rPr>
              <a:t>2-</a:t>
            </a:r>
            <a:r>
              <a:rPr sz="1550" dirty="0">
                <a:latin typeface="Lato"/>
                <a:cs typeface="Lato"/>
              </a:rPr>
              <a:t>dimensional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labeled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structure.</a:t>
            </a:r>
            <a:endParaRPr sz="15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950" dirty="0">
                <a:solidFill>
                  <a:srgbClr val="2461BF"/>
                </a:solidFill>
                <a:latin typeface="Arial"/>
                <a:cs typeface="Arial"/>
              </a:rPr>
              <a:t>Create</a:t>
            </a:r>
            <a:r>
              <a:rPr sz="1950" spc="-4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461BF"/>
                </a:solidFill>
                <a:latin typeface="Arial"/>
                <a:cs typeface="Arial"/>
              </a:rPr>
              <a:t>DataFrame</a:t>
            </a:r>
            <a:r>
              <a:rPr sz="1950" spc="-4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461BF"/>
                </a:solidFill>
                <a:latin typeface="Arial"/>
                <a:cs typeface="Arial"/>
              </a:rPr>
              <a:t>from</a:t>
            </a:r>
            <a:r>
              <a:rPr sz="1950" spc="-4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461BF"/>
                </a:solidFill>
                <a:latin typeface="Arial"/>
                <a:cs typeface="Arial"/>
              </a:rPr>
              <a:t>dictionary</a:t>
            </a:r>
            <a:r>
              <a:rPr sz="1950" spc="-4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461BF"/>
                </a:solidFill>
                <a:latin typeface="Arial"/>
                <a:cs typeface="Arial"/>
              </a:rPr>
              <a:t>of</a:t>
            </a:r>
            <a:r>
              <a:rPr sz="1950" spc="-4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461BF"/>
                </a:solidFill>
                <a:latin typeface="Arial"/>
                <a:cs typeface="Arial"/>
              </a:rPr>
              <a:t>Python</a:t>
            </a:r>
            <a:r>
              <a:rPr sz="1950" spc="-4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461BF"/>
                </a:solidFill>
                <a:latin typeface="Arial"/>
                <a:cs typeface="Arial"/>
              </a:rPr>
              <a:t>Series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225" y="413687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9626" y="4093721"/>
            <a:ext cx="7940040" cy="915035"/>
          </a:xfrm>
          <a:custGeom>
            <a:avLst/>
            <a:gdLst/>
            <a:ahLst/>
            <a:cxnLst/>
            <a:rect l="l" t="t" r="r" b="b"/>
            <a:pathLst>
              <a:path w="7940040" h="915035">
                <a:moveTo>
                  <a:pt x="0" y="900714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900714"/>
                </a:lnTo>
                <a:lnTo>
                  <a:pt x="7939631" y="902611"/>
                </a:lnTo>
                <a:lnTo>
                  <a:pt x="7939268" y="904431"/>
                </a:lnTo>
                <a:lnTo>
                  <a:pt x="7930805" y="913924"/>
                </a:lnTo>
                <a:lnTo>
                  <a:pt x="7929051" y="914649"/>
                </a:lnTo>
                <a:lnTo>
                  <a:pt x="7927230" y="915011"/>
                </a:lnTo>
                <a:lnTo>
                  <a:pt x="7925334" y="915011"/>
                </a:lnTo>
                <a:lnTo>
                  <a:pt x="14297" y="915011"/>
                </a:lnTo>
                <a:lnTo>
                  <a:pt x="12400" y="915011"/>
                </a:lnTo>
                <a:lnTo>
                  <a:pt x="10579" y="914649"/>
                </a:lnTo>
                <a:lnTo>
                  <a:pt x="1086" y="906185"/>
                </a:lnTo>
                <a:lnTo>
                  <a:pt x="362" y="904431"/>
                </a:lnTo>
                <a:lnTo>
                  <a:pt x="0" y="902611"/>
                </a:lnTo>
                <a:lnTo>
                  <a:pt x="0" y="900714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681" y="4155938"/>
            <a:ext cx="7919720" cy="75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{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325" dirty="0">
                <a:solidFill>
                  <a:srgbClr val="B92020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Series([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100.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200.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300.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35" dirty="0">
                <a:solidFill>
                  <a:srgbClr val="B92020"/>
                </a:solidFill>
                <a:latin typeface="Trebuchet MS"/>
                <a:cs typeface="Trebuchet MS"/>
              </a:rPr>
              <a:t>'apple'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0" dirty="0">
                <a:solidFill>
                  <a:srgbClr val="B92020"/>
                </a:solidFill>
                <a:latin typeface="Trebuchet MS"/>
                <a:cs typeface="Trebuchet MS"/>
              </a:rPr>
              <a:t>'ball'</a:t>
            </a:r>
            <a:r>
              <a:rPr sz="1250" spc="2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00" dirty="0">
                <a:solidFill>
                  <a:srgbClr val="B92020"/>
                </a:solidFill>
                <a:latin typeface="Trebuchet MS"/>
                <a:cs typeface="Trebuchet MS"/>
              </a:rPr>
              <a:t>'clock'</a:t>
            </a:r>
            <a:r>
              <a:rPr sz="1250" spc="200" dirty="0">
                <a:solidFill>
                  <a:srgbClr val="333333"/>
                </a:solidFill>
                <a:latin typeface="Trebuchet MS"/>
                <a:cs typeface="Trebuchet MS"/>
              </a:rPr>
              <a:t>]),</a:t>
            </a:r>
            <a:endParaRPr sz="1250">
              <a:latin typeface="Trebuchet MS"/>
              <a:cs typeface="Trebuchet MS"/>
            </a:endParaRPr>
          </a:p>
          <a:p>
            <a:pPr marL="87630" marR="152400" indent="435609">
              <a:lnSpc>
                <a:spcPts val="1430"/>
              </a:lnSpc>
              <a:spcBef>
                <a:spcPts val="70"/>
              </a:spcBef>
            </a:pPr>
            <a:r>
              <a:rPr sz="1250" spc="180" dirty="0">
                <a:solidFill>
                  <a:srgbClr val="B92020"/>
                </a:solidFill>
                <a:latin typeface="Trebuchet MS"/>
                <a:cs typeface="Trebuchet MS"/>
              </a:rPr>
              <a:t>'two'</a:t>
            </a:r>
            <a:r>
              <a:rPr sz="1250" spc="325" dirty="0">
                <a:solidFill>
                  <a:srgbClr val="B92020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Series([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111.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222.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333.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4444.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35" dirty="0">
                <a:solidFill>
                  <a:srgbClr val="B92020"/>
                </a:solidFill>
                <a:latin typeface="Trebuchet MS"/>
                <a:cs typeface="Trebuchet MS"/>
              </a:rPr>
              <a:t>'apple'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0" dirty="0">
                <a:solidFill>
                  <a:srgbClr val="B92020"/>
                </a:solidFill>
                <a:latin typeface="Trebuchet MS"/>
                <a:cs typeface="Trebuchet MS"/>
              </a:rPr>
              <a:t>'ball'</a:t>
            </a:r>
            <a:r>
              <a:rPr sz="1250" spc="2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5" dirty="0">
                <a:solidFill>
                  <a:srgbClr val="B92020"/>
                </a:solidFill>
                <a:latin typeface="Trebuchet MS"/>
                <a:cs typeface="Trebuchet MS"/>
              </a:rPr>
              <a:t>'cerill'</a:t>
            </a:r>
            <a:r>
              <a:rPr sz="1250" spc="26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0" dirty="0">
                <a:solidFill>
                  <a:srgbClr val="B92020"/>
                </a:solidFill>
                <a:latin typeface="Trebuchet MS"/>
                <a:cs typeface="Trebuchet MS"/>
              </a:rPr>
              <a:t>'dan </a:t>
            </a:r>
            <a:r>
              <a:rPr sz="1250" spc="200" dirty="0">
                <a:solidFill>
                  <a:srgbClr val="B92020"/>
                </a:solidFill>
                <a:latin typeface="Trebuchet MS"/>
                <a:cs typeface="Trebuchet MS"/>
              </a:rPr>
              <a:t>cy'</a:t>
            </a:r>
            <a:r>
              <a:rPr sz="1250" spc="200" dirty="0">
                <a:solidFill>
                  <a:srgbClr val="333333"/>
                </a:solidFill>
                <a:latin typeface="Trebuchet MS"/>
                <a:cs typeface="Trebuchet MS"/>
              </a:rPr>
              <a:t>])}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385"/>
              </a:lnSpc>
            </a:pP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DataFrame(d)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3091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578233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4998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0502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Out[11]: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331211"/>
          <a:ext cx="1391920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333.0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31483" y="3151712"/>
            <a:ext cx="2171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Lato"/>
                <a:cs typeface="Lato"/>
              </a:rPr>
              <a:t>one</a:t>
            </a:r>
            <a:endParaRPr sz="9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406" y="3151712"/>
            <a:ext cx="2254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Lato"/>
                <a:cs typeface="Lato"/>
              </a:rPr>
              <a:t>two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329" y="1933605"/>
            <a:ext cx="22885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latin typeface="Lato"/>
                <a:cs typeface="Lato"/>
              </a:rPr>
              <a:t>Other</a:t>
            </a:r>
            <a:r>
              <a:rPr sz="1550" b="1" spc="-45" dirty="0">
                <a:latin typeface="Lato"/>
                <a:cs typeface="Lato"/>
              </a:rPr>
              <a:t> </a:t>
            </a:r>
            <a:r>
              <a:rPr sz="1550" b="1" spc="-10" dirty="0">
                <a:latin typeface="Lato"/>
                <a:cs typeface="Lato"/>
              </a:rPr>
              <a:t>way</a:t>
            </a:r>
            <a:r>
              <a:rPr sz="1550" b="1" spc="-50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to</a:t>
            </a:r>
            <a:r>
              <a:rPr sz="1550" b="1" spc="-50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do</a:t>
            </a:r>
            <a:r>
              <a:rPr sz="1550" b="1" spc="-50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the</a:t>
            </a:r>
            <a:r>
              <a:rPr sz="1550" b="1" spc="-45" dirty="0">
                <a:latin typeface="Lato"/>
                <a:cs typeface="Lato"/>
              </a:rPr>
              <a:t> </a:t>
            </a:r>
            <a:r>
              <a:rPr sz="1550" b="1" spc="-20" dirty="0">
                <a:latin typeface="Lato"/>
                <a:cs typeface="Lato"/>
              </a:rPr>
              <a:t>same</a:t>
            </a:r>
            <a:endParaRPr sz="155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264998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2597298"/>
            <a:ext cx="7940040" cy="1277620"/>
          </a:xfrm>
          <a:custGeom>
            <a:avLst/>
            <a:gdLst/>
            <a:ahLst/>
            <a:cxnLst/>
            <a:rect l="l" t="t" r="r" b="b"/>
            <a:pathLst>
              <a:path w="7940040" h="1277620">
                <a:moveTo>
                  <a:pt x="0" y="126290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1262906"/>
                </a:lnTo>
                <a:lnTo>
                  <a:pt x="7939631" y="1264803"/>
                </a:lnTo>
                <a:lnTo>
                  <a:pt x="7939268" y="1266623"/>
                </a:lnTo>
                <a:lnTo>
                  <a:pt x="7930805" y="1276117"/>
                </a:lnTo>
                <a:lnTo>
                  <a:pt x="7929051" y="1276841"/>
                </a:lnTo>
                <a:lnTo>
                  <a:pt x="7927230" y="1277203"/>
                </a:lnTo>
                <a:lnTo>
                  <a:pt x="7925334" y="1277203"/>
                </a:lnTo>
                <a:lnTo>
                  <a:pt x="14297" y="1277203"/>
                </a:lnTo>
                <a:lnTo>
                  <a:pt x="12400" y="1277203"/>
                </a:lnTo>
                <a:lnTo>
                  <a:pt x="10579" y="1276841"/>
                </a:lnTo>
                <a:lnTo>
                  <a:pt x="1086" y="1268377"/>
                </a:lnTo>
                <a:lnTo>
                  <a:pt x="362" y="1266623"/>
                </a:lnTo>
                <a:lnTo>
                  <a:pt x="0" y="1264803"/>
                </a:lnTo>
                <a:lnTo>
                  <a:pt x="0" y="126290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2669046"/>
            <a:ext cx="7919720" cy="112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{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325" dirty="0">
                <a:solidFill>
                  <a:srgbClr val="B92020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100.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200.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25" dirty="0">
                <a:solidFill>
                  <a:srgbClr val="008000"/>
                </a:solidFill>
                <a:latin typeface="Trebuchet MS"/>
                <a:cs typeface="Trebuchet MS"/>
              </a:rPr>
              <a:t>float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"NaN"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),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300.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45" dirty="0">
                <a:solidFill>
                  <a:srgbClr val="008000"/>
                </a:solidFill>
                <a:latin typeface="Trebuchet MS"/>
                <a:cs typeface="Trebuchet MS"/>
              </a:rPr>
              <a:t>float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45" dirty="0">
                <a:solidFill>
                  <a:srgbClr val="B92020"/>
                </a:solidFill>
                <a:latin typeface="Trebuchet MS"/>
                <a:cs typeface="Trebuchet MS"/>
              </a:rPr>
              <a:t>"NaN"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)],</a:t>
            </a:r>
            <a:r>
              <a:rPr sz="1250" spc="145" dirty="0">
                <a:solidFill>
                  <a:srgbClr val="B92020"/>
                </a:solidFill>
                <a:latin typeface="Trebuchet MS"/>
                <a:cs typeface="Trebuchet MS"/>
              </a:rPr>
              <a:t>'two'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:[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111.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222.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333.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008000"/>
                </a:solidFill>
                <a:latin typeface="Trebuchet MS"/>
                <a:cs typeface="Trebuchet MS"/>
              </a:rPr>
              <a:t>floa</a:t>
            </a:r>
            <a:endParaRPr sz="1250">
              <a:latin typeface="Trebuchet MS"/>
              <a:cs typeface="Trebuchet MS"/>
            </a:endParaRPr>
          </a:p>
          <a:p>
            <a:pPr marL="87630" marR="1372235">
              <a:lnSpc>
                <a:spcPts val="1430"/>
              </a:lnSpc>
              <a:spcBef>
                <a:spcPts val="70"/>
              </a:spcBef>
            </a:pPr>
            <a:r>
              <a:rPr sz="1250" spc="125" dirty="0">
                <a:solidFill>
                  <a:srgbClr val="008000"/>
                </a:solidFill>
                <a:latin typeface="Trebuchet MS"/>
                <a:cs typeface="Trebuchet MS"/>
              </a:rPr>
              <a:t>t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"NaN"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),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4444.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"tmp_index"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:[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'apple'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0" dirty="0">
                <a:solidFill>
                  <a:srgbClr val="B92020"/>
                </a:solidFill>
                <a:latin typeface="Trebuchet MS"/>
                <a:cs typeface="Trebuchet MS"/>
              </a:rPr>
              <a:t>'ball'</a:t>
            </a:r>
            <a:r>
              <a:rPr sz="1250" spc="2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5" dirty="0">
                <a:solidFill>
                  <a:srgbClr val="B92020"/>
                </a:solidFill>
                <a:latin typeface="Trebuchet MS"/>
                <a:cs typeface="Trebuchet MS"/>
              </a:rPr>
              <a:t>'cerill'</a:t>
            </a:r>
            <a:r>
              <a:rPr sz="1250" spc="26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10" dirty="0">
                <a:solidFill>
                  <a:srgbClr val="B92020"/>
                </a:solidFill>
                <a:latin typeface="Trebuchet MS"/>
                <a:cs typeface="Trebuchet MS"/>
              </a:rPr>
              <a:t>'clock'</a:t>
            </a:r>
            <a:r>
              <a:rPr sz="1250" spc="21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60" dirty="0">
                <a:solidFill>
                  <a:srgbClr val="B92020"/>
                </a:solidFill>
                <a:latin typeface="Trebuchet MS"/>
                <a:cs typeface="Trebuchet MS"/>
              </a:rPr>
              <a:t>'dancy'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]} 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DataFrame(data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d)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350"/>
              </a:lnSpc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7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set_index(</a:t>
            </a:r>
            <a:r>
              <a:rPr sz="1250" spc="75" dirty="0">
                <a:solidFill>
                  <a:srgbClr val="B92020"/>
                </a:solidFill>
                <a:latin typeface="Trebuchet MS"/>
                <a:cs typeface="Trebuchet MS"/>
              </a:rPr>
              <a:t>"tmp_index"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,inplace</a:t>
            </a:r>
            <a:r>
              <a:rPr sz="1250" spc="7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75" dirty="0">
                <a:solidFill>
                  <a:srgbClr val="008000"/>
                </a:solidFill>
                <a:latin typeface="Trebuchet MS"/>
                <a:cs typeface="Trebuchet MS"/>
              </a:rPr>
              <a:t>True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25"/>
              </a:lnSpc>
            </a:pP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name</a:t>
            </a:r>
            <a:r>
              <a:rPr sz="1250" spc="3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008000"/>
                </a:solidFill>
                <a:latin typeface="Trebuchet MS"/>
                <a:cs typeface="Trebuchet MS"/>
              </a:rPr>
              <a:t>None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97484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Out[12]: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4099976"/>
          <a:ext cx="139192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two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333.0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45935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406667"/>
            <a:ext cx="7940040" cy="1096645"/>
          </a:xfrm>
          <a:custGeom>
            <a:avLst/>
            <a:gdLst/>
            <a:ahLst/>
            <a:cxnLst/>
            <a:rect l="l" t="t" r="r" b="b"/>
            <a:pathLst>
              <a:path w="7940040" h="1096645">
                <a:moveTo>
                  <a:pt x="0" y="1081810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1081810"/>
                </a:lnTo>
                <a:lnTo>
                  <a:pt x="7939631" y="1083707"/>
                </a:lnTo>
                <a:lnTo>
                  <a:pt x="7939268" y="1085527"/>
                </a:lnTo>
                <a:lnTo>
                  <a:pt x="7930805" y="1095020"/>
                </a:lnTo>
                <a:lnTo>
                  <a:pt x="7929051" y="1095745"/>
                </a:lnTo>
                <a:lnTo>
                  <a:pt x="7927230" y="1096107"/>
                </a:lnTo>
                <a:lnTo>
                  <a:pt x="7925334" y="1096107"/>
                </a:lnTo>
                <a:lnTo>
                  <a:pt x="14297" y="1096107"/>
                </a:lnTo>
                <a:lnTo>
                  <a:pt x="12400" y="1096107"/>
                </a:lnTo>
                <a:lnTo>
                  <a:pt x="10579" y="1095745"/>
                </a:lnTo>
                <a:lnTo>
                  <a:pt x="8826" y="1095020"/>
                </a:lnTo>
                <a:lnTo>
                  <a:pt x="7072" y="1094296"/>
                </a:lnTo>
                <a:lnTo>
                  <a:pt x="1086" y="1087281"/>
                </a:lnTo>
                <a:lnTo>
                  <a:pt x="362" y="1085527"/>
                </a:lnTo>
                <a:lnTo>
                  <a:pt x="0" y="1083707"/>
                </a:lnTo>
                <a:lnTo>
                  <a:pt x="0" y="1081810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478415"/>
            <a:ext cx="791972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{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325" dirty="0">
                <a:solidFill>
                  <a:srgbClr val="B92020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Series([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100.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200.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300.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35" dirty="0">
                <a:solidFill>
                  <a:srgbClr val="B92020"/>
                </a:solidFill>
                <a:latin typeface="Trebuchet MS"/>
                <a:cs typeface="Trebuchet MS"/>
              </a:rPr>
              <a:t>'apple'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0" dirty="0">
                <a:solidFill>
                  <a:srgbClr val="B92020"/>
                </a:solidFill>
                <a:latin typeface="Trebuchet MS"/>
                <a:cs typeface="Trebuchet MS"/>
              </a:rPr>
              <a:t>'ball'</a:t>
            </a:r>
            <a:r>
              <a:rPr sz="1250" spc="2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00" dirty="0">
                <a:solidFill>
                  <a:srgbClr val="B92020"/>
                </a:solidFill>
                <a:latin typeface="Trebuchet MS"/>
                <a:cs typeface="Trebuchet MS"/>
              </a:rPr>
              <a:t>'clock'</a:t>
            </a:r>
            <a:r>
              <a:rPr sz="1250" spc="200" dirty="0">
                <a:solidFill>
                  <a:srgbClr val="333333"/>
                </a:solidFill>
                <a:latin typeface="Trebuchet MS"/>
                <a:cs typeface="Trebuchet MS"/>
              </a:rPr>
              <a:t>]),</a:t>
            </a:r>
            <a:endParaRPr sz="1250">
              <a:latin typeface="Trebuchet MS"/>
              <a:cs typeface="Trebuchet MS"/>
            </a:endParaRPr>
          </a:p>
          <a:p>
            <a:pPr marL="87630" marR="152400" indent="435609">
              <a:lnSpc>
                <a:spcPts val="1430"/>
              </a:lnSpc>
              <a:spcBef>
                <a:spcPts val="70"/>
              </a:spcBef>
            </a:pPr>
            <a:r>
              <a:rPr sz="1250" spc="180" dirty="0">
                <a:solidFill>
                  <a:srgbClr val="B92020"/>
                </a:solidFill>
                <a:latin typeface="Trebuchet MS"/>
                <a:cs typeface="Trebuchet MS"/>
              </a:rPr>
              <a:t>'two'</a:t>
            </a:r>
            <a:r>
              <a:rPr sz="1250" spc="325" dirty="0">
                <a:solidFill>
                  <a:srgbClr val="B92020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Series([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111.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222.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333.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4444.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35" dirty="0">
                <a:solidFill>
                  <a:srgbClr val="B92020"/>
                </a:solidFill>
                <a:latin typeface="Trebuchet MS"/>
                <a:cs typeface="Trebuchet MS"/>
              </a:rPr>
              <a:t>'apple'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0" dirty="0">
                <a:solidFill>
                  <a:srgbClr val="B92020"/>
                </a:solidFill>
                <a:latin typeface="Trebuchet MS"/>
                <a:cs typeface="Trebuchet MS"/>
              </a:rPr>
              <a:t>'ball'</a:t>
            </a:r>
            <a:r>
              <a:rPr sz="1250" spc="2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5" dirty="0">
                <a:solidFill>
                  <a:srgbClr val="B92020"/>
                </a:solidFill>
                <a:latin typeface="Trebuchet MS"/>
                <a:cs typeface="Trebuchet MS"/>
              </a:rPr>
              <a:t>'cerill'</a:t>
            </a:r>
            <a:r>
              <a:rPr sz="1250" spc="26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0" dirty="0">
                <a:solidFill>
                  <a:srgbClr val="B92020"/>
                </a:solidFill>
                <a:latin typeface="Trebuchet MS"/>
                <a:cs typeface="Trebuchet MS"/>
              </a:rPr>
              <a:t>'dan </a:t>
            </a:r>
            <a:r>
              <a:rPr sz="1250" spc="200" dirty="0">
                <a:solidFill>
                  <a:srgbClr val="B92020"/>
                </a:solidFill>
                <a:latin typeface="Trebuchet MS"/>
                <a:cs typeface="Trebuchet MS"/>
              </a:rPr>
              <a:t>cy'</a:t>
            </a:r>
            <a:r>
              <a:rPr sz="1250" spc="200" dirty="0">
                <a:solidFill>
                  <a:srgbClr val="333333"/>
                </a:solidFill>
                <a:latin typeface="Trebuchet MS"/>
                <a:cs typeface="Trebuchet MS"/>
              </a:rPr>
              <a:t>])}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350"/>
              </a:lnSpc>
            </a:pP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DataFrame(d)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DataFrame(d,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'dancy'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250" spc="260" dirty="0">
                <a:solidFill>
                  <a:srgbClr val="B92020"/>
                </a:solidFill>
                <a:latin typeface="Trebuchet MS"/>
                <a:cs typeface="Trebuchet MS"/>
              </a:rPr>
              <a:t>'ball'</a:t>
            </a:r>
            <a:r>
              <a:rPr sz="1250" spc="2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250" spc="180" dirty="0">
                <a:solidFill>
                  <a:srgbClr val="B92020"/>
                </a:solidFill>
                <a:latin typeface="Trebuchet MS"/>
                <a:cs typeface="Trebuchet MS"/>
              </a:rPr>
              <a:t>'apple'</a:t>
            </a:r>
            <a:r>
              <a:rPr sz="1250" spc="180" dirty="0">
                <a:solidFill>
                  <a:srgbClr val="333333"/>
                </a:solidFill>
                <a:latin typeface="Trebuchet MS"/>
                <a:cs typeface="Trebuchet MS"/>
              </a:rPr>
              <a:t>])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60311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Out[13]: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718717"/>
          <a:ext cx="1391920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two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82154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768861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840609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DataFrame(d,</a:t>
            </a:r>
            <a:r>
              <a:rPr sz="1250" spc="4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'dancy'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60" dirty="0">
                <a:solidFill>
                  <a:srgbClr val="B92020"/>
                </a:solidFill>
                <a:latin typeface="Trebuchet MS"/>
                <a:cs typeface="Trebuchet MS"/>
              </a:rPr>
              <a:t>'ball'</a:t>
            </a:r>
            <a:r>
              <a:rPr sz="1250" spc="2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90" dirty="0">
                <a:solidFill>
                  <a:srgbClr val="B92020"/>
                </a:solidFill>
                <a:latin typeface="Trebuchet MS"/>
                <a:cs typeface="Trebuchet MS"/>
              </a:rPr>
              <a:t>'apple'</a:t>
            </a:r>
            <a:r>
              <a:rPr sz="1250" spc="190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4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columns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05" dirty="0">
                <a:solidFill>
                  <a:srgbClr val="B92020"/>
                </a:solidFill>
                <a:latin typeface="Trebuchet MS"/>
                <a:cs typeface="Trebuchet MS"/>
              </a:rPr>
              <a:t>'two'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40" dirty="0">
                <a:solidFill>
                  <a:srgbClr val="B92020"/>
                </a:solidFill>
                <a:latin typeface="Trebuchet MS"/>
                <a:cs typeface="Trebuchet MS"/>
              </a:rPr>
              <a:t>'five'</a:t>
            </a:r>
            <a:r>
              <a:rPr sz="1250" spc="240" dirty="0">
                <a:solidFill>
                  <a:srgbClr val="333333"/>
                </a:solidFill>
                <a:latin typeface="Trebuchet MS"/>
                <a:cs typeface="Trebuchet MS"/>
              </a:rPr>
              <a:t>])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24092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Out[14]: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356527"/>
          <a:ext cx="1334770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two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five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68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0" dirty="0">
                <a:solidFill>
                  <a:srgbClr val="2461BF"/>
                </a:solidFill>
                <a:latin typeface="Arial"/>
                <a:cs typeface="Arial"/>
              </a:rPr>
              <a:t>Create</a:t>
            </a:r>
            <a:r>
              <a:rPr sz="1950" b="0" spc="-3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b="0" dirty="0">
                <a:solidFill>
                  <a:srgbClr val="2461BF"/>
                </a:solidFill>
                <a:latin typeface="Arial"/>
                <a:cs typeface="Arial"/>
              </a:rPr>
              <a:t>DataFrame</a:t>
            </a:r>
            <a:r>
              <a:rPr sz="1950" b="0" spc="-3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b="0" dirty="0">
                <a:solidFill>
                  <a:srgbClr val="2461BF"/>
                </a:solidFill>
                <a:latin typeface="Arial"/>
                <a:cs typeface="Arial"/>
              </a:rPr>
              <a:t>from</a:t>
            </a:r>
            <a:r>
              <a:rPr sz="1950" b="0" spc="-3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b="0" dirty="0">
                <a:solidFill>
                  <a:srgbClr val="2461BF"/>
                </a:solidFill>
                <a:latin typeface="Arial"/>
                <a:cs typeface="Arial"/>
              </a:rPr>
              <a:t>list</a:t>
            </a:r>
            <a:r>
              <a:rPr sz="1950" b="0" spc="-3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b="0" dirty="0">
                <a:solidFill>
                  <a:srgbClr val="2461BF"/>
                </a:solidFill>
                <a:latin typeface="Arial"/>
                <a:cs typeface="Arial"/>
              </a:rPr>
              <a:t>of</a:t>
            </a:r>
            <a:r>
              <a:rPr sz="1950" b="0" spc="-3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b="0" dirty="0">
                <a:solidFill>
                  <a:srgbClr val="2461BF"/>
                </a:solidFill>
                <a:latin typeface="Arial"/>
                <a:cs typeface="Arial"/>
              </a:rPr>
              <a:t>Python</a:t>
            </a:r>
            <a:r>
              <a:rPr sz="1950" b="0" spc="-3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1950" b="0" spc="-10" dirty="0">
                <a:solidFill>
                  <a:srgbClr val="2461BF"/>
                </a:solidFill>
                <a:latin typeface="Arial"/>
                <a:cs typeface="Arial"/>
              </a:rPr>
              <a:t>dictionaries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383187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78871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85093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data</a:t>
            </a:r>
            <a:r>
              <a:rPr sz="1250" spc="31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225" dirty="0">
                <a:solidFill>
                  <a:srgbClr val="333333"/>
                </a:solidFill>
                <a:latin typeface="Trebuchet MS"/>
                <a:cs typeface="Trebuchet MS"/>
              </a:rPr>
              <a:t>[{</a:t>
            </a:r>
            <a:r>
              <a:rPr sz="1250" spc="225" dirty="0">
                <a:solidFill>
                  <a:srgbClr val="B92020"/>
                </a:solidFill>
                <a:latin typeface="Trebuchet MS"/>
                <a:cs typeface="Trebuchet MS"/>
              </a:rPr>
              <a:t>'alex'</a:t>
            </a:r>
            <a:r>
              <a:rPr sz="1250" spc="225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1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1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35" dirty="0">
                <a:solidFill>
                  <a:srgbClr val="B92020"/>
                </a:solidFill>
                <a:latin typeface="Trebuchet MS"/>
                <a:cs typeface="Trebuchet MS"/>
              </a:rPr>
              <a:t>'joe'</a:t>
            </a:r>
            <a:r>
              <a:rPr sz="1250" spc="235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1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5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250" spc="155" dirty="0">
                <a:solidFill>
                  <a:srgbClr val="333333"/>
                </a:solidFill>
                <a:latin typeface="Trebuchet MS"/>
                <a:cs typeface="Trebuchet MS"/>
              </a:rPr>
              <a:t>},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{</a:t>
            </a:r>
            <a:r>
              <a:rPr sz="1250" spc="150" dirty="0">
                <a:solidFill>
                  <a:srgbClr val="B92020"/>
                </a:solidFill>
                <a:latin typeface="Trebuchet MS"/>
                <a:cs typeface="Trebuchet MS"/>
              </a:rPr>
              <a:t>'ema'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5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1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'dora'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95" dirty="0">
                <a:solidFill>
                  <a:srgbClr val="666666"/>
                </a:solidFill>
                <a:latin typeface="Trebuchet MS"/>
                <a:cs typeface="Trebuchet MS"/>
              </a:rPr>
              <a:t>10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1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35" dirty="0">
                <a:solidFill>
                  <a:srgbClr val="B92020"/>
                </a:solidFill>
                <a:latin typeface="Trebuchet MS"/>
                <a:cs typeface="Trebuchet MS"/>
              </a:rPr>
              <a:t>'alice'</a:t>
            </a:r>
            <a:r>
              <a:rPr sz="1250" spc="235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20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}]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24966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206511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26872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35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3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35" dirty="0">
                <a:solidFill>
                  <a:srgbClr val="333333"/>
                </a:solidFill>
                <a:latin typeface="Trebuchet MS"/>
                <a:cs typeface="Trebuchet MS"/>
              </a:rPr>
              <a:t>DataFrame(data)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58405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53137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603119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DataFrame(data,</a:t>
            </a:r>
            <a:r>
              <a:rPr sz="1250" spc="3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'orange'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15" dirty="0">
                <a:solidFill>
                  <a:srgbClr val="B92020"/>
                </a:solidFill>
                <a:latin typeface="Trebuchet MS"/>
                <a:cs typeface="Trebuchet MS"/>
              </a:rPr>
              <a:t>'red'</a:t>
            </a:r>
            <a:r>
              <a:rPr sz="1250" spc="215" dirty="0">
                <a:solidFill>
                  <a:srgbClr val="333333"/>
                </a:solidFill>
                <a:latin typeface="Trebuchet MS"/>
                <a:cs typeface="Trebuchet MS"/>
              </a:rPr>
              <a:t>])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266904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Out[16]: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58299" y="2794177"/>
          <a:ext cx="2021205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61620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alex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alice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dora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ema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joe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20.0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53225" y="400343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Out[17]: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58299" y="4128569"/>
          <a:ext cx="231648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alex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alice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dora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ema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joe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orange</a:t>
                      </a:r>
                      <a:r>
                        <a:rPr sz="900" b="1" spc="25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  <a:tabLst>
                          <a:tab pos="528955" algn="l"/>
                        </a:tabLst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red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20.0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91686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864175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935923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DataFrame(data,</a:t>
            </a:r>
            <a:r>
              <a:rPr sz="1250" spc="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columns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'joe'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04" dirty="0">
                <a:solidFill>
                  <a:srgbClr val="B92020"/>
                </a:solidFill>
                <a:latin typeface="Trebuchet MS"/>
                <a:cs typeface="Trebuchet MS"/>
              </a:rPr>
              <a:t>'dora'</a:t>
            </a:r>
            <a:r>
              <a:rPr sz="1250" spc="204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204" dirty="0">
                <a:solidFill>
                  <a:srgbClr val="B92020"/>
                </a:solidFill>
                <a:latin typeface="Trebuchet MS"/>
                <a:cs typeface="Trebuchet MS"/>
              </a:rPr>
              <a:t>'alice'</a:t>
            </a:r>
            <a:r>
              <a:rPr sz="1250" spc="204" dirty="0">
                <a:solidFill>
                  <a:srgbClr val="333333"/>
                </a:solidFill>
                <a:latin typeface="Trebuchet MS"/>
                <a:cs typeface="Trebuchet MS"/>
              </a:rPr>
              <a:t>])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33624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Out[18]: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451841"/>
          <a:ext cx="131572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314960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joe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dora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alice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20.0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39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0" dirty="0">
                <a:solidFill>
                  <a:srgbClr val="2461BF"/>
                </a:solidFill>
                <a:latin typeface="Arial"/>
                <a:cs typeface="Arial"/>
              </a:rPr>
              <a:t>Basic</a:t>
            </a:r>
            <a:r>
              <a:rPr sz="35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500" b="0" dirty="0">
                <a:solidFill>
                  <a:srgbClr val="2461BF"/>
                </a:solidFill>
                <a:latin typeface="Arial"/>
                <a:cs typeface="Arial"/>
              </a:rPr>
              <a:t>DataFrame </a:t>
            </a:r>
            <a:r>
              <a:rPr sz="3500" b="0" spc="-10" dirty="0">
                <a:solidFill>
                  <a:srgbClr val="2461BF"/>
                </a:solidFill>
                <a:latin typeface="Arial"/>
                <a:cs typeface="Arial"/>
              </a:rPr>
              <a:t>operations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512302" cy="69342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114" y="625390"/>
            <a:ext cx="3588167" cy="149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600" b="0" spc="-10"/>
              <a:t>Pandas</a:t>
            </a:r>
            <a:endParaRPr lang="en-US" sz="3600"/>
          </a:p>
        </p:txBody>
      </p:sp>
      <p:pic>
        <p:nvPicPr>
          <p:cNvPr id="5" name="Picture 4" descr="A panda eating on the earth">
            <a:extLst>
              <a:ext uri="{FF2B5EF4-FFF2-40B4-BE49-F238E27FC236}">
                <a16:creationId xmlns:a16="http://schemas.microsoft.com/office/drawing/2014/main" id="{E5425D6B-4DB0-44BE-3CBD-9D816722B9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183" r="30992" b="1"/>
          <a:stretch/>
        </p:blipFill>
        <p:spPr>
          <a:xfrm>
            <a:off x="-4366" y="10"/>
            <a:ext cx="4760516" cy="69341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98410" cy="6934202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5031114" y="2274481"/>
            <a:ext cx="3588168" cy="358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 defTabSz="914400">
              <a:lnSpc>
                <a:spcPct val="120000"/>
              </a:lnSpc>
              <a:spcBef>
                <a:spcPts val="95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1700" i="1" spc="-10"/>
              <a:t>pandas</a:t>
            </a:r>
            <a:r>
              <a:rPr lang="en-US" sz="1700" i="1" spc="-20"/>
              <a:t> </a:t>
            </a:r>
            <a:r>
              <a:rPr lang="en-US" sz="1700"/>
              <a:t>is</a:t>
            </a:r>
            <a:r>
              <a:rPr lang="en-US" sz="1700" spc="-55"/>
              <a:t> </a:t>
            </a:r>
            <a:r>
              <a:rPr lang="en-US" sz="1700"/>
              <a:t>a</a:t>
            </a:r>
            <a:r>
              <a:rPr lang="en-US" sz="1700" spc="-55"/>
              <a:t> </a:t>
            </a:r>
            <a:r>
              <a:rPr lang="en-US" sz="1700"/>
              <a:t>Python</a:t>
            </a:r>
            <a:r>
              <a:rPr lang="en-US" sz="1700" spc="-50"/>
              <a:t> </a:t>
            </a:r>
            <a:r>
              <a:rPr lang="en-US" sz="1700"/>
              <a:t>library</a:t>
            </a:r>
            <a:r>
              <a:rPr lang="en-US" sz="1700" spc="-55"/>
              <a:t> </a:t>
            </a:r>
            <a:r>
              <a:rPr lang="en-US" sz="1700"/>
              <a:t>for</a:t>
            </a:r>
            <a:r>
              <a:rPr lang="en-US" sz="1700" spc="-55"/>
              <a:t> </a:t>
            </a:r>
            <a:r>
              <a:rPr lang="en-US" sz="1700"/>
              <a:t>data</a:t>
            </a:r>
            <a:r>
              <a:rPr lang="en-US" sz="1700" spc="-50"/>
              <a:t> </a:t>
            </a:r>
            <a:r>
              <a:rPr lang="en-US" sz="1700"/>
              <a:t>analysis.</a:t>
            </a:r>
            <a:r>
              <a:rPr lang="en-US" sz="1700" spc="-55"/>
              <a:t> </a:t>
            </a:r>
            <a:r>
              <a:rPr lang="en-US" sz="1700"/>
              <a:t>It</a:t>
            </a:r>
            <a:r>
              <a:rPr lang="en-US" sz="1700" spc="-55"/>
              <a:t> </a:t>
            </a:r>
            <a:r>
              <a:rPr lang="en-US" sz="1700"/>
              <a:t>offers</a:t>
            </a:r>
            <a:r>
              <a:rPr lang="en-US" sz="1700" spc="-50"/>
              <a:t> </a:t>
            </a:r>
            <a:r>
              <a:rPr lang="en-US" sz="1700"/>
              <a:t>a</a:t>
            </a:r>
            <a:r>
              <a:rPr lang="en-US" sz="1700" spc="-55"/>
              <a:t> </a:t>
            </a:r>
            <a:r>
              <a:rPr lang="en-US" sz="1700"/>
              <a:t>number</a:t>
            </a:r>
            <a:r>
              <a:rPr lang="en-US" sz="1700" spc="-55"/>
              <a:t> </a:t>
            </a:r>
            <a:r>
              <a:rPr lang="en-US" sz="1700" spc="-20"/>
              <a:t>of</a:t>
            </a:r>
            <a:r>
              <a:rPr lang="en-US" sz="1700" spc="-55"/>
              <a:t> </a:t>
            </a:r>
            <a:r>
              <a:rPr lang="en-US" sz="1700"/>
              <a:t>data</a:t>
            </a:r>
            <a:r>
              <a:rPr lang="en-US" sz="1700" spc="-50"/>
              <a:t> </a:t>
            </a:r>
            <a:r>
              <a:rPr lang="en-US" sz="1700"/>
              <a:t>exploration,</a:t>
            </a:r>
            <a:r>
              <a:rPr lang="en-US" sz="1700" spc="-55"/>
              <a:t> </a:t>
            </a:r>
            <a:r>
              <a:rPr lang="en-US" sz="1700" spc="-10"/>
              <a:t>cleaning </a:t>
            </a:r>
            <a:r>
              <a:rPr lang="en-US" sz="1700"/>
              <a:t>and</a:t>
            </a:r>
            <a:r>
              <a:rPr lang="en-US" sz="1700" spc="-35"/>
              <a:t> </a:t>
            </a:r>
            <a:r>
              <a:rPr lang="en-US" sz="1700"/>
              <a:t>transformation</a:t>
            </a:r>
            <a:r>
              <a:rPr lang="en-US" sz="1700" spc="-30"/>
              <a:t> </a:t>
            </a:r>
            <a:r>
              <a:rPr lang="en-US" sz="1700"/>
              <a:t>operations</a:t>
            </a:r>
            <a:r>
              <a:rPr lang="en-US" sz="1700" spc="-30"/>
              <a:t> </a:t>
            </a:r>
            <a:r>
              <a:rPr lang="en-US" sz="1700"/>
              <a:t>that</a:t>
            </a:r>
            <a:r>
              <a:rPr lang="en-US" sz="1700" spc="-30"/>
              <a:t> </a:t>
            </a:r>
            <a:r>
              <a:rPr lang="en-US" sz="1700"/>
              <a:t>are</a:t>
            </a:r>
            <a:r>
              <a:rPr lang="en-US" sz="1700" spc="-35"/>
              <a:t> </a:t>
            </a:r>
            <a:r>
              <a:rPr lang="en-US" sz="1700"/>
              <a:t>critical</a:t>
            </a:r>
            <a:r>
              <a:rPr lang="en-US" sz="1700" spc="-30"/>
              <a:t> </a:t>
            </a:r>
            <a:r>
              <a:rPr lang="en-US" sz="1700"/>
              <a:t>in</a:t>
            </a:r>
            <a:r>
              <a:rPr lang="en-US" sz="1700" spc="-30"/>
              <a:t> </a:t>
            </a:r>
            <a:r>
              <a:rPr lang="en-US" sz="1700"/>
              <a:t>working</a:t>
            </a:r>
            <a:r>
              <a:rPr lang="en-US" sz="1700" spc="-30"/>
              <a:t> </a:t>
            </a:r>
            <a:r>
              <a:rPr lang="en-US" sz="1700"/>
              <a:t>with</a:t>
            </a:r>
            <a:r>
              <a:rPr lang="en-US" sz="1700" spc="-30"/>
              <a:t> </a:t>
            </a:r>
            <a:r>
              <a:rPr lang="en-US" sz="1700"/>
              <a:t>data</a:t>
            </a:r>
            <a:r>
              <a:rPr lang="en-US" sz="1700" spc="-35"/>
              <a:t> </a:t>
            </a:r>
            <a:r>
              <a:rPr lang="en-US" sz="1700"/>
              <a:t>in</a:t>
            </a:r>
            <a:r>
              <a:rPr lang="en-US" sz="1700" spc="-30"/>
              <a:t> </a:t>
            </a:r>
            <a:r>
              <a:rPr lang="en-US" sz="1700" spc="-10"/>
              <a:t>Python.</a:t>
            </a:r>
            <a:endParaRPr lang="en-US" sz="1700"/>
          </a:p>
          <a:p>
            <a:pPr marL="12700" marR="715645" indent="-228600" defTabSz="914400">
              <a:lnSpc>
                <a:spcPct val="120000"/>
              </a:lnSpc>
              <a:spcBef>
                <a:spcPts val="1505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1700" i="1" spc="-10"/>
              <a:t>pandas</a:t>
            </a:r>
            <a:r>
              <a:rPr lang="en-US" sz="1700" i="1" spc="-25"/>
              <a:t> </a:t>
            </a:r>
            <a:r>
              <a:rPr lang="en-US" sz="1700"/>
              <a:t>build</a:t>
            </a:r>
            <a:r>
              <a:rPr lang="en-US" sz="1700" spc="-55"/>
              <a:t> </a:t>
            </a:r>
            <a:r>
              <a:rPr lang="en-US" sz="1700" spc="-10"/>
              <a:t>upon</a:t>
            </a:r>
            <a:r>
              <a:rPr lang="en-US" sz="1700" spc="-60"/>
              <a:t> </a:t>
            </a:r>
            <a:r>
              <a:rPr lang="en-US" sz="1700" i="1" spc="-10"/>
              <a:t>numpy</a:t>
            </a:r>
            <a:r>
              <a:rPr lang="en-US" sz="1700" i="1" spc="-20"/>
              <a:t> </a:t>
            </a:r>
            <a:r>
              <a:rPr lang="en-US" sz="1700"/>
              <a:t>and</a:t>
            </a:r>
            <a:r>
              <a:rPr lang="en-US" sz="1700" spc="-60"/>
              <a:t> </a:t>
            </a:r>
            <a:r>
              <a:rPr lang="en-US" sz="1700" i="1" spc="-10"/>
              <a:t>scipy</a:t>
            </a:r>
            <a:r>
              <a:rPr lang="en-US" sz="1700" i="1" spc="-20"/>
              <a:t> </a:t>
            </a:r>
            <a:r>
              <a:rPr lang="en-US" sz="1700"/>
              <a:t>providing</a:t>
            </a:r>
            <a:r>
              <a:rPr lang="en-US" sz="1700" spc="-60"/>
              <a:t> </a:t>
            </a:r>
            <a:r>
              <a:rPr lang="en-US" sz="1700" spc="-10"/>
              <a:t>easy-to-</a:t>
            </a:r>
            <a:r>
              <a:rPr lang="en-US" sz="1700"/>
              <a:t>use</a:t>
            </a:r>
            <a:r>
              <a:rPr lang="en-US" sz="1700" spc="-55"/>
              <a:t> </a:t>
            </a:r>
            <a:r>
              <a:rPr lang="en-US" sz="1700"/>
              <a:t>data</a:t>
            </a:r>
            <a:r>
              <a:rPr lang="en-US" sz="1700" spc="-60"/>
              <a:t> </a:t>
            </a:r>
            <a:r>
              <a:rPr lang="en-US" sz="1700"/>
              <a:t>structures</a:t>
            </a:r>
            <a:r>
              <a:rPr lang="en-US" sz="1700" spc="-55"/>
              <a:t> </a:t>
            </a:r>
            <a:r>
              <a:rPr lang="en-US" sz="1700"/>
              <a:t>and</a:t>
            </a:r>
            <a:r>
              <a:rPr lang="en-US" sz="1700" spc="-60"/>
              <a:t> </a:t>
            </a:r>
            <a:r>
              <a:rPr lang="en-US" sz="1700" spc="-20"/>
              <a:t>data </a:t>
            </a:r>
            <a:r>
              <a:rPr lang="en-US" sz="1700"/>
              <a:t>manipulation</a:t>
            </a:r>
            <a:r>
              <a:rPr lang="en-US" sz="1700" spc="-35"/>
              <a:t> </a:t>
            </a:r>
            <a:r>
              <a:rPr lang="en-US" sz="1700"/>
              <a:t>functions</a:t>
            </a:r>
            <a:r>
              <a:rPr lang="en-US" sz="1700" spc="-35"/>
              <a:t> </a:t>
            </a:r>
            <a:r>
              <a:rPr lang="en-US" sz="1700"/>
              <a:t>with</a:t>
            </a:r>
            <a:r>
              <a:rPr lang="en-US" sz="1700" spc="-35"/>
              <a:t> </a:t>
            </a:r>
            <a:r>
              <a:rPr lang="en-US" sz="1700"/>
              <a:t>integrated</a:t>
            </a:r>
            <a:r>
              <a:rPr lang="en-US" sz="1700" spc="-30"/>
              <a:t> </a:t>
            </a:r>
            <a:r>
              <a:rPr lang="en-US" sz="1700" spc="-10"/>
              <a:t>indexing.</a:t>
            </a:r>
            <a:endParaRPr lang="en-US"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3091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[19]: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578233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4998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0502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Out[19]: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331211"/>
          <a:ext cx="1391920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333.0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31483" y="3151712"/>
            <a:ext cx="2171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Lato"/>
                <a:cs typeface="Lato"/>
              </a:rPr>
              <a:t>one</a:t>
            </a:r>
            <a:endParaRPr sz="9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406" y="3151712"/>
            <a:ext cx="2254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Lato"/>
                <a:cs typeface="Lato"/>
              </a:rPr>
              <a:t>two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65871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615565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67778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65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42202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369337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441085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4773295">
              <a:lnSpc>
                <a:spcPts val="1430"/>
              </a:lnSpc>
              <a:spcBef>
                <a:spcPts val="204"/>
              </a:spcBef>
            </a:pP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75" dirty="0">
                <a:solidFill>
                  <a:srgbClr val="B92020"/>
                </a:solidFill>
                <a:latin typeface="Trebuchet MS"/>
                <a:cs typeface="Trebuchet MS"/>
              </a:rPr>
              <a:t>'three'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75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1250" spc="3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60" dirty="0">
                <a:solidFill>
                  <a:srgbClr val="B92020"/>
                </a:solidFill>
                <a:latin typeface="Trebuchet MS"/>
                <a:cs typeface="Trebuchet MS"/>
              </a:rPr>
              <a:t>'two'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] 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20780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0986" y="2049505"/>
            <a:ext cx="548640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50" dirty="0">
                <a:latin typeface="Trebuchet MS"/>
                <a:cs typeface="Trebuchet MS"/>
              </a:rPr>
              <a:t>apple </a:t>
            </a:r>
            <a:r>
              <a:rPr sz="1250" spc="140" dirty="0">
                <a:latin typeface="Trebuchet MS"/>
                <a:cs typeface="Trebuchet MS"/>
              </a:rPr>
              <a:t>ball </a:t>
            </a:r>
            <a:r>
              <a:rPr sz="1250" spc="190" dirty="0">
                <a:latin typeface="Trebuchet MS"/>
                <a:cs typeface="Trebuchet MS"/>
              </a:rPr>
              <a:t>cerill </a:t>
            </a:r>
            <a:r>
              <a:rPr sz="1250" spc="85" dirty="0">
                <a:latin typeface="Trebuchet MS"/>
                <a:cs typeface="Trebuchet MS"/>
              </a:rPr>
              <a:t>clock </a:t>
            </a:r>
            <a:r>
              <a:rPr sz="1250" spc="-10" dirty="0">
                <a:latin typeface="Trebuchet MS"/>
                <a:cs typeface="Trebuchet MS"/>
              </a:rPr>
              <a:t>dancy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986" y="2049505"/>
            <a:ext cx="46164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60" dirty="0">
                <a:latin typeface="Trebuchet MS"/>
                <a:cs typeface="Trebuchet MS"/>
              </a:rPr>
              <a:t>100.0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sz="1250" spc="60" dirty="0">
                <a:latin typeface="Trebuchet MS"/>
                <a:cs typeface="Trebuchet MS"/>
              </a:rPr>
              <a:t>200.0</a:t>
            </a:r>
            <a:endParaRPr sz="1250">
              <a:latin typeface="Trebuchet MS"/>
              <a:cs typeface="Trebuchet MS"/>
            </a:endParaRPr>
          </a:p>
          <a:p>
            <a:pPr marL="12700" marR="5080" indent="173990">
              <a:lnSpc>
                <a:spcPts val="1430"/>
              </a:lnSpc>
              <a:spcBef>
                <a:spcPts val="70"/>
              </a:spcBef>
            </a:pPr>
            <a:r>
              <a:rPr sz="1250" spc="-85" dirty="0">
                <a:latin typeface="Trebuchet MS"/>
                <a:cs typeface="Trebuchet MS"/>
              </a:rPr>
              <a:t>NaN </a:t>
            </a:r>
            <a:r>
              <a:rPr sz="1250" spc="60" dirty="0">
                <a:latin typeface="Trebuchet MS"/>
                <a:cs typeface="Trebuchet MS"/>
              </a:rPr>
              <a:t>300.0</a:t>
            </a:r>
            <a:endParaRPr sz="1250">
              <a:latin typeface="Trebuchet MS"/>
              <a:cs typeface="Trebuchet MS"/>
            </a:endParaRPr>
          </a:p>
          <a:p>
            <a:pPr marL="186690">
              <a:lnSpc>
                <a:spcPts val="1385"/>
              </a:lnSpc>
            </a:pPr>
            <a:r>
              <a:rPr sz="1250" spc="-55" dirty="0">
                <a:latin typeface="Trebuchet MS"/>
                <a:cs typeface="Trebuchet MS"/>
              </a:rPr>
              <a:t>NaN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0986" y="2954985"/>
            <a:ext cx="220599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Trebuchet MS"/>
                <a:cs typeface="Trebuchet MS"/>
              </a:rPr>
              <a:t>Name: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50" dirty="0">
                <a:latin typeface="Trebuchet MS"/>
                <a:cs typeface="Trebuchet MS"/>
              </a:rPr>
              <a:t>one,</a:t>
            </a:r>
            <a:r>
              <a:rPr sz="1250" spc="240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240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float64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225" y="40224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Out[21]: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58299" y="4147630"/>
          <a:ext cx="193484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two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three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333.0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57293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520251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591999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5383530">
              <a:lnSpc>
                <a:spcPts val="1430"/>
              </a:lnSpc>
              <a:spcBef>
                <a:spcPts val="204"/>
              </a:spcBef>
            </a:pP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220" dirty="0">
                <a:solidFill>
                  <a:srgbClr val="B92020"/>
                </a:solidFill>
                <a:latin typeface="Trebuchet MS"/>
                <a:cs typeface="Trebuchet MS"/>
              </a:rPr>
              <a:t>'flag'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75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&gt;</a:t>
            </a:r>
            <a:r>
              <a:rPr sz="1250" spc="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-25" dirty="0">
                <a:solidFill>
                  <a:srgbClr val="666666"/>
                </a:solidFill>
                <a:latin typeface="Trebuchet MS"/>
                <a:cs typeface="Trebuchet MS"/>
              </a:rPr>
              <a:t>250 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65077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607621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669838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5819140">
              <a:lnSpc>
                <a:spcPts val="1430"/>
              </a:lnSpc>
              <a:spcBef>
                <a:spcPts val="204"/>
              </a:spcBef>
            </a:pP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three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13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pop(</a:t>
            </a:r>
            <a:r>
              <a:rPr sz="1250" spc="130" dirty="0">
                <a:solidFill>
                  <a:srgbClr val="B92020"/>
                </a:solidFill>
                <a:latin typeface="Trebuchet MS"/>
                <a:cs typeface="Trebuchet MS"/>
              </a:rPr>
              <a:t>'three'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three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217341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Out[22]: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58299" y="2289013"/>
          <a:ext cx="231648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two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three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flag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333.0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53225" y="425125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0986" y="4222657"/>
            <a:ext cx="548640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50" dirty="0">
                <a:latin typeface="Trebuchet MS"/>
                <a:cs typeface="Trebuchet MS"/>
              </a:rPr>
              <a:t>apple </a:t>
            </a:r>
            <a:r>
              <a:rPr sz="1250" spc="140" dirty="0">
                <a:latin typeface="Trebuchet MS"/>
                <a:cs typeface="Trebuchet MS"/>
              </a:rPr>
              <a:t>ball </a:t>
            </a:r>
            <a:r>
              <a:rPr sz="1250" spc="190" dirty="0">
                <a:latin typeface="Trebuchet MS"/>
                <a:cs typeface="Trebuchet MS"/>
              </a:rPr>
              <a:t>cerill </a:t>
            </a:r>
            <a:r>
              <a:rPr sz="1250" spc="85" dirty="0">
                <a:latin typeface="Trebuchet MS"/>
                <a:cs typeface="Trebuchet MS"/>
              </a:rPr>
              <a:t>clock </a:t>
            </a:r>
            <a:r>
              <a:rPr sz="1250" spc="-10" dirty="0">
                <a:latin typeface="Trebuchet MS"/>
                <a:cs typeface="Trebuchet MS"/>
              </a:rPr>
              <a:t>dancy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2986" y="4222657"/>
            <a:ext cx="63627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45" dirty="0">
                <a:latin typeface="Trebuchet MS"/>
                <a:cs typeface="Trebuchet MS"/>
              </a:rPr>
              <a:t>11100.0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sz="1250" spc="45" dirty="0">
                <a:latin typeface="Trebuchet MS"/>
                <a:cs typeface="Trebuchet MS"/>
              </a:rPr>
              <a:t>44400.0</a:t>
            </a:r>
            <a:endParaRPr sz="1250">
              <a:latin typeface="Trebuchet MS"/>
              <a:cs typeface="Trebuchet MS"/>
            </a:endParaRPr>
          </a:p>
          <a:p>
            <a:pPr marL="361315" marR="5080" algn="just">
              <a:lnSpc>
                <a:spcPts val="1430"/>
              </a:lnSpc>
              <a:spcBef>
                <a:spcPts val="70"/>
              </a:spcBef>
            </a:pPr>
            <a:r>
              <a:rPr sz="1250" spc="-85" dirty="0">
                <a:latin typeface="Trebuchet MS"/>
                <a:cs typeface="Trebuchet MS"/>
              </a:rPr>
              <a:t>NaN NaN NaN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0986" y="5128137"/>
            <a:ext cx="237998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Trebuchet MS"/>
                <a:cs typeface="Trebuchet MS"/>
              </a:rPr>
              <a:t>Name: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95" dirty="0">
                <a:latin typeface="Trebuchet MS"/>
                <a:cs typeface="Trebuchet MS"/>
              </a:rPr>
              <a:t>three,</a:t>
            </a:r>
            <a:r>
              <a:rPr sz="1250" spc="240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float64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38310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330418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402166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427984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423669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4298909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b="1" spc="80" dirty="0">
                <a:solidFill>
                  <a:srgbClr val="008000"/>
                </a:solidFill>
                <a:latin typeface="Trebuchet MS"/>
                <a:cs typeface="Trebuchet MS"/>
              </a:rPr>
              <a:t>del</a:t>
            </a:r>
            <a:r>
              <a:rPr sz="1250" b="1" spc="3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60" dirty="0">
                <a:solidFill>
                  <a:srgbClr val="B92020"/>
                </a:solidFill>
                <a:latin typeface="Trebuchet MS"/>
                <a:cs typeface="Trebuchet MS"/>
              </a:rPr>
              <a:t>'two'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280248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Out[24]: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27322" y="2766182"/>
          <a:ext cx="1804035" cy="1241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190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two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190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flag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190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333.0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159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4444.0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3091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578233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4998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0502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Out[26]: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331211"/>
          <a:ext cx="1296670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31483" y="3151712"/>
            <a:ext cx="5981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900" b="1" spc="-25" dirty="0">
                <a:latin typeface="Lato"/>
                <a:cs typeface="Lato"/>
              </a:rPr>
              <a:t>one</a:t>
            </a:r>
            <a:r>
              <a:rPr sz="900" b="1" dirty="0">
                <a:latin typeface="Lato"/>
                <a:cs typeface="Lato"/>
              </a:rPr>
              <a:t>	</a:t>
            </a:r>
            <a:r>
              <a:rPr sz="900" b="1" spc="-20" dirty="0">
                <a:latin typeface="Lato"/>
                <a:cs typeface="Lato"/>
              </a:rPr>
              <a:t>flag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53560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492450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554666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4511040">
              <a:lnSpc>
                <a:spcPts val="1430"/>
              </a:lnSpc>
              <a:spcBef>
                <a:spcPts val="204"/>
              </a:spcBef>
            </a:pP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insert(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'copy_of_one'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70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70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170" dirty="0">
                <a:solidFill>
                  <a:srgbClr val="333333"/>
                </a:solidFill>
                <a:latin typeface="Trebuchet MS"/>
                <a:cs typeface="Trebuchet MS"/>
              </a:rPr>
              <a:t>]) 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13608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Out[27]: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426524"/>
          <a:ext cx="2049780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31483" y="3247025"/>
            <a:ext cx="13512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900" b="1" spc="-25" dirty="0">
                <a:latin typeface="Lato"/>
                <a:cs typeface="Lato"/>
              </a:rPr>
              <a:t>one</a:t>
            </a:r>
            <a:r>
              <a:rPr sz="900" b="1" dirty="0">
                <a:latin typeface="Lato"/>
                <a:cs typeface="Lato"/>
              </a:rPr>
              <a:t>	flag</a:t>
            </a:r>
            <a:r>
              <a:rPr sz="900" b="1" spc="254" dirty="0">
                <a:latin typeface="Lato"/>
                <a:cs typeface="Lato"/>
              </a:rPr>
              <a:t>  </a:t>
            </a:r>
            <a:r>
              <a:rPr sz="900" b="1" spc="-10" dirty="0">
                <a:latin typeface="Lato"/>
                <a:cs typeface="Lato"/>
              </a:rPr>
              <a:t>copy_of_one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53560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492450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554666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4685665">
              <a:lnSpc>
                <a:spcPts val="1430"/>
              </a:lnSpc>
              <a:spcBef>
                <a:spcPts val="204"/>
              </a:spcBef>
            </a:pP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14" dirty="0">
                <a:solidFill>
                  <a:srgbClr val="B92020"/>
                </a:solidFill>
                <a:latin typeface="Trebuchet MS"/>
                <a:cs typeface="Trebuchet MS"/>
              </a:rPr>
              <a:t>'one_upper_half'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df[</a:t>
            </a:r>
            <a:r>
              <a:rPr sz="1250" spc="165" dirty="0">
                <a:solidFill>
                  <a:srgbClr val="B92020"/>
                </a:solidFill>
                <a:latin typeface="Trebuchet MS"/>
                <a:cs typeface="Trebuchet MS"/>
              </a:rPr>
              <a:t>'one'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][:</a:t>
            </a:r>
            <a:r>
              <a:rPr sz="1250" spc="16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] 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13608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Out[28]: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426524"/>
          <a:ext cx="2945765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cerill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7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dancy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31483" y="3247025"/>
            <a:ext cx="22472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900" b="1" spc="-25" dirty="0">
                <a:latin typeface="Lato"/>
                <a:cs typeface="Lato"/>
              </a:rPr>
              <a:t>one</a:t>
            </a:r>
            <a:r>
              <a:rPr sz="900" b="1" dirty="0">
                <a:latin typeface="Lato"/>
                <a:cs typeface="Lato"/>
              </a:rPr>
              <a:t>	flag</a:t>
            </a:r>
            <a:r>
              <a:rPr sz="900" b="1" spc="204" dirty="0">
                <a:latin typeface="Lato"/>
                <a:cs typeface="Lato"/>
              </a:rPr>
              <a:t>  </a:t>
            </a:r>
            <a:r>
              <a:rPr sz="900" b="1" dirty="0">
                <a:latin typeface="Lato"/>
                <a:cs typeface="Lato"/>
              </a:rPr>
              <a:t>copy_of_one</a:t>
            </a:r>
            <a:r>
              <a:rPr sz="900" b="1" spc="185" dirty="0">
                <a:latin typeface="Lato"/>
                <a:cs typeface="Lato"/>
              </a:rPr>
              <a:t>  </a:t>
            </a:r>
            <a:r>
              <a:rPr sz="900" b="1" spc="-10" dirty="0">
                <a:latin typeface="Lato"/>
                <a:cs typeface="Lato"/>
              </a:rPr>
              <a:t>one_upper_half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82154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[29]: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768861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840609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df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dropna(axis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=0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,thresh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=2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24092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Out[29]: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356527"/>
          <a:ext cx="2916555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flag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copy_of_one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one_upper_half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apple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ball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206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clock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300.0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NaN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583213"/>
            <a:ext cx="5903595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4300" b="0" dirty="0">
                <a:solidFill>
                  <a:srgbClr val="2461BF"/>
                </a:solidFill>
                <a:latin typeface="Arial"/>
                <a:cs typeface="Arial"/>
              </a:rPr>
              <a:t>Case</a:t>
            </a:r>
            <a:r>
              <a:rPr sz="4300" b="0" spc="-10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4300" b="0" dirty="0">
                <a:solidFill>
                  <a:srgbClr val="2461BF"/>
                </a:solidFill>
                <a:latin typeface="Arial"/>
                <a:cs typeface="Arial"/>
              </a:rPr>
              <a:t>Study:</a:t>
            </a:r>
            <a:r>
              <a:rPr sz="4300" b="0" spc="-10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4300" b="0" dirty="0">
                <a:solidFill>
                  <a:srgbClr val="2461BF"/>
                </a:solidFill>
                <a:latin typeface="Arial"/>
                <a:cs typeface="Arial"/>
              </a:rPr>
              <a:t>Movie</a:t>
            </a:r>
            <a:r>
              <a:rPr sz="4300" b="0" spc="-10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4300" b="0" spc="-20" dirty="0">
                <a:solidFill>
                  <a:srgbClr val="2461BF"/>
                </a:solidFill>
                <a:latin typeface="Arial"/>
                <a:cs typeface="Arial"/>
              </a:rPr>
              <a:t>Data </a:t>
            </a:r>
            <a:r>
              <a:rPr sz="4300" b="0" spc="-10" dirty="0">
                <a:solidFill>
                  <a:srgbClr val="2461BF"/>
                </a:solidFill>
                <a:latin typeface="Arial"/>
                <a:cs typeface="Arial"/>
              </a:rPr>
              <a:t>Analysis</a:t>
            </a:r>
            <a:endParaRPr sz="43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6128670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6386017"/>
            <a:ext cx="66719" cy="6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00691" y="6767272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4">
                <a:moveTo>
                  <a:pt x="14615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5" y="0"/>
                </a:lnTo>
                <a:lnTo>
                  <a:pt x="14615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3329" y="3486837"/>
            <a:ext cx="7515859" cy="3314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5"/>
              </a:spcBef>
            </a:pPr>
            <a:r>
              <a:rPr sz="1550" dirty="0">
                <a:latin typeface="Lato"/>
                <a:cs typeface="Lato"/>
              </a:rPr>
              <a:t>This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notebook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uses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dataset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from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MovieLens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website.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30" dirty="0">
                <a:latin typeface="Lato"/>
                <a:cs typeface="Lato"/>
              </a:rPr>
              <a:t>We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will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describe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dataset </a:t>
            </a:r>
            <a:r>
              <a:rPr sz="1550" dirty="0">
                <a:latin typeface="Lato"/>
                <a:cs typeface="Lato"/>
              </a:rPr>
              <a:t>further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as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we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explore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with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using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pandas</a:t>
            </a:r>
            <a:r>
              <a:rPr sz="1550" spc="-10" dirty="0">
                <a:latin typeface="Lato"/>
                <a:cs typeface="Lato"/>
              </a:rPr>
              <a:t>.</a:t>
            </a:r>
            <a:endParaRPr sz="15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2450" b="1" spc="-10" dirty="0">
                <a:latin typeface="Liberation Sans Narrow"/>
                <a:cs typeface="Liberation Sans Narrow"/>
              </a:rPr>
              <a:t>Download </a:t>
            </a:r>
            <a:r>
              <a:rPr sz="2450" b="1" dirty="0">
                <a:latin typeface="Liberation Sans Narrow"/>
                <a:cs typeface="Liberation Sans Narrow"/>
              </a:rPr>
              <a:t>the</a:t>
            </a:r>
            <a:r>
              <a:rPr sz="2450" b="1" spc="-10" dirty="0">
                <a:latin typeface="Liberation Sans Narrow"/>
                <a:cs typeface="Liberation Sans Narrow"/>
              </a:rPr>
              <a:t> Dataset</a:t>
            </a:r>
            <a:endParaRPr sz="24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550" dirty="0">
                <a:latin typeface="Lato"/>
                <a:cs typeface="Lato"/>
              </a:rPr>
              <a:t>Please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note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that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b="1" spc="-10" dirty="0">
                <a:latin typeface="Lato"/>
                <a:cs typeface="Lato"/>
              </a:rPr>
              <a:t>you</a:t>
            </a:r>
            <a:r>
              <a:rPr sz="1550" b="1" spc="-35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will</a:t>
            </a:r>
            <a:r>
              <a:rPr sz="1550" b="1" spc="-35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need</a:t>
            </a:r>
            <a:r>
              <a:rPr sz="1550" b="1" spc="-35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to</a:t>
            </a:r>
            <a:r>
              <a:rPr sz="1550" b="1" spc="-40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download</a:t>
            </a:r>
            <a:r>
              <a:rPr sz="1550" b="1" spc="-35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the</a:t>
            </a:r>
            <a:r>
              <a:rPr sz="1550" b="1" spc="-35" dirty="0">
                <a:latin typeface="Lato"/>
                <a:cs typeface="Lato"/>
              </a:rPr>
              <a:t> </a:t>
            </a:r>
            <a:r>
              <a:rPr sz="1550" b="1" spc="-10" dirty="0">
                <a:latin typeface="Lato"/>
                <a:cs typeface="Lato"/>
              </a:rPr>
              <a:t>dataset</a:t>
            </a:r>
            <a:r>
              <a:rPr sz="1550" spc="-10" dirty="0">
                <a:latin typeface="Lato"/>
                <a:cs typeface="Lato"/>
              </a:rPr>
              <a:t>.</a:t>
            </a: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550" dirty="0">
                <a:latin typeface="Lato"/>
                <a:cs typeface="Lato"/>
              </a:rPr>
              <a:t>Here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are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links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to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source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and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location:</a:t>
            </a:r>
            <a:endParaRPr sz="15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1550">
              <a:latin typeface="Lato"/>
              <a:cs typeface="Lato"/>
            </a:endParaRPr>
          </a:p>
          <a:p>
            <a:pPr marL="607060" marR="2066925">
              <a:lnSpc>
                <a:spcPct val="108900"/>
              </a:lnSpc>
            </a:pPr>
            <a:r>
              <a:rPr sz="1550" b="1" dirty="0">
                <a:latin typeface="Lato"/>
                <a:cs typeface="Lato"/>
              </a:rPr>
              <a:t>Data</a:t>
            </a:r>
            <a:r>
              <a:rPr sz="1550" b="1" spc="-35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Source:</a:t>
            </a:r>
            <a:r>
              <a:rPr sz="1550" b="1" spc="-3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MovieLens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web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site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(filename: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ml-</a:t>
            </a:r>
            <a:r>
              <a:rPr sz="1550" spc="-10" dirty="0">
                <a:latin typeface="Lato"/>
                <a:cs typeface="Lato"/>
              </a:rPr>
              <a:t>20m.zip) </a:t>
            </a:r>
            <a:r>
              <a:rPr sz="1550" b="1" dirty="0">
                <a:latin typeface="Lato"/>
                <a:cs typeface="Lato"/>
                <a:hlinkClick r:id="rId3"/>
              </a:rPr>
              <a:t>Location:</a:t>
            </a:r>
            <a:r>
              <a:rPr sz="1550" b="1" spc="-30" dirty="0">
                <a:latin typeface="Lato"/>
                <a:cs typeface="Lato"/>
                <a:hlinkClick r:id="rId3"/>
              </a:rPr>
              <a:t> 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3"/>
              </a:rPr>
              <a:t>https://grouplens.org/datasets/movielens/</a:t>
            </a:r>
            <a:r>
              <a:rPr sz="1550" u="none" spc="-10" dirty="0">
                <a:solidFill>
                  <a:srgbClr val="00008B"/>
                </a:solidFill>
                <a:latin typeface="Lato"/>
                <a:cs typeface="Lato"/>
                <a:hlinkClick r:id="rId3"/>
              </a:rPr>
              <a:t> (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3"/>
              </a:rPr>
              <a:t>https://grouplens.org/datasets/movielens/)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329" y="2962609"/>
            <a:ext cx="7391400" cy="99821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50" spc="-10" dirty="0">
                <a:latin typeface="Lato"/>
                <a:cs typeface="Lato"/>
              </a:rPr>
              <a:t>Once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download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completes,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please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make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sure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files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are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directory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called</a:t>
            </a: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550" i="1" spc="-10" dirty="0">
                <a:latin typeface="Lato"/>
                <a:cs typeface="Lato"/>
              </a:rPr>
              <a:t>movielens</a:t>
            </a: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550" spc="-10" dirty="0">
                <a:latin typeface="Lato"/>
                <a:cs typeface="Lato"/>
              </a:rPr>
              <a:t>Let</a:t>
            </a:r>
            <a:r>
              <a:rPr sz="1550" spc="-7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us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look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at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files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this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dataset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using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UNIX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command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spc="-25" dirty="0">
                <a:latin typeface="Lato"/>
                <a:cs typeface="Lato"/>
              </a:rPr>
              <a:t>ls.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512302" cy="69342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147" y="0"/>
            <a:ext cx="9404544" cy="69342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512302" cy="6934201"/>
            <a:chOff x="0" y="-1"/>
            <a:chExt cx="12192003" cy="6858001"/>
          </a:xfrm>
        </p:grpSpPr>
        <p:sp useBgFill="1">
          <p:nvSpPr>
            <p:cNvPr id="58" name="Rectangle 57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53" y="0"/>
            <a:ext cx="8937597" cy="6924570"/>
            <a:chOff x="372533" y="0"/>
            <a:chExt cx="11455400" cy="6848476"/>
          </a:xfrm>
        </p:grpSpPr>
        <p:sp>
          <p:nvSpPr>
            <p:cNvPr id="62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77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94187344-45E2-8544-0C87-DB0F691D6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486252"/>
              </p:ext>
            </p:extLst>
          </p:nvPr>
        </p:nvGraphicFramePr>
        <p:xfrm>
          <a:off x="891778" y="2277157"/>
          <a:ext cx="7728743" cy="3492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00184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958693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020910"/>
            <a:ext cx="7919720" cy="39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%%bash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spc="250" dirty="0">
                <a:solidFill>
                  <a:srgbClr val="333333"/>
                </a:solidFill>
                <a:latin typeface="Trebuchet MS"/>
                <a:cs typeface="Trebuchet MS"/>
              </a:rPr>
              <a:t>ls</a:t>
            </a:r>
            <a:r>
              <a:rPr sz="1250" spc="3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movielens/Large/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412734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4074657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4146405"/>
            <a:ext cx="7919720" cy="39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%%bash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cat</a:t>
            </a:r>
            <a:r>
              <a:rPr sz="1250" spc="2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movielens/Large/movies.csv</a:t>
            </a:r>
            <a:r>
              <a:rPr sz="1250" spc="3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|</a:t>
            </a:r>
            <a:r>
              <a:rPr sz="1250" spc="2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wc</a:t>
            </a:r>
            <a:r>
              <a:rPr sz="1250" spc="3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250" spc="270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29" y="2573730"/>
            <a:ext cx="1508125" cy="1302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-10" dirty="0">
                <a:latin typeface="Trebuchet MS"/>
                <a:cs typeface="Trebuchet MS"/>
              </a:rPr>
              <a:t>README.txt</a:t>
            </a:r>
            <a:endParaRPr sz="125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70"/>
              </a:spcBef>
            </a:pPr>
            <a:r>
              <a:rPr sz="1250" spc="-20" dirty="0">
                <a:latin typeface="Trebuchet MS"/>
                <a:cs typeface="Trebuchet MS"/>
              </a:rPr>
              <a:t>genome-</a:t>
            </a:r>
            <a:r>
              <a:rPr sz="1250" spc="105" dirty="0">
                <a:latin typeface="Trebuchet MS"/>
                <a:cs typeface="Trebuchet MS"/>
              </a:rPr>
              <a:t>scores.csv </a:t>
            </a:r>
            <a:r>
              <a:rPr sz="1250" spc="-20" dirty="0">
                <a:latin typeface="Trebuchet MS"/>
                <a:cs typeface="Trebuchet MS"/>
              </a:rPr>
              <a:t>genome-</a:t>
            </a:r>
            <a:r>
              <a:rPr sz="1250" spc="110" dirty="0">
                <a:latin typeface="Trebuchet MS"/>
                <a:cs typeface="Trebuchet MS"/>
              </a:rPr>
              <a:t>tags.csv </a:t>
            </a:r>
            <a:r>
              <a:rPr sz="1250" spc="145" dirty="0">
                <a:latin typeface="Trebuchet MS"/>
                <a:cs typeface="Trebuchet MS"/>
              </a:rPr>
              <a:t>links.csv </a:t>
            </a:r>
            <a:r>
              <a:rPr sz="1250" spc="65" dirty="0">
                <a:latin typeface="Trebuchet MS"/>
                <a:cs typeface="Trebuchet MS"/>
              </a:rPr>
              <a:t>movies.csv </a:t>
            </a:r>
            <a:r>
              <a:rPr sz="1250" spc="125" dirty="0">
                <a:latin typeface="Trebuchet MS"/>
                <a:cs typeface="Trebuchet MS"/>
              </a:rPr>
              <a:t>ratings.csv </a:t>
            </a:r>
            <a:r>
              <a:rPr sz="1250" spc="110" dirty="0">
                <a:latin typeface="Trebuchet MS"/>
                <a:cs typeface="Trebuchet MS"/>
              </a:rPr>
              <a:t>tags.csv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329" y="4699225"/>
            <a:ext cx="46164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10" dirty="0">
                <a:latin typeface="Trebuchet MS"/>
                <a:cs typeface="Trebuchet MS"/>
              </a:rPr>
              <a:t>27279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18294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139790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202007"/>
            <a:ext cx="7919720" cy="39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%%bash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cat</a:t>
            </a:r>
            <a:r>
              <a:rPr sz="1250" spc="2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movielens/Large/ratings.csv</a:t>
            </a:r>
            <a:r>
              <a:rPr sz="1250" spc="2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|</a:t>
            </a:r>
            <a:r>
              <a:rPr sz="1250" spc="2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wc</a:t>
            </a:r>
            <a:r>
              <a:rPr sz="1250" spc="3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250" spc="270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22186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169178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240926"/>
            <a:ext cx="7919720" cy="39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%%bash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head</a:t>
            </a:r>
            <a:r>
              <a:rPr sz="1250" spc="31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20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./movielens/Large/ratings.csv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29" y="275482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10" dirty="0">
                <a:latin typeface="Trebuchet MS"/>
                <a:cs typeface="Trebuchet MS"/>
              </a:rPr>
              <a:t>20000264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329" y="3793745"/>
            <a:ext cx="2728595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75" dirty="0">
                <a:latin typeface="Trebuchet MS"/>
                <a:cs typeface="Trebuchet MS"/>
              </a:rPr>
              <a:t>userId,movieId,rating,timestamp </a:t>
            </a:r>
            <a:r>
              <a:rPr sz="1250" spc="60" dirty="0">
                <a:latin typeface="Trebuchet MS"/>
                <a:cs typeface="Trebuchet MS"/>
              </a:rPr>
              <a:t>1,2,3.5,1112486027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350"/>
              </a:lnSpc>
            </a:pPr>
            <a:r>
              <a:rPr sz="1250" spc="60" dirty="0">
                <a:latin typeface="Trebuchet MS"/>
                <a:cs typeface="Trebuchet MS"/>
              </a:rPr>
              <a:t>1,29,3.5,1112484676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sz="1250" spc="60" dirty="0">
                <a:latin typeface="Trebuchet MS"/>
                <a:cs typeface="Trebuchet MS"/>
              </a:rPr>
              <a:t>1,32,3.5,1112484819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65"/>
              </a:lnSpc>
            </a:pPr>
            <a:r>
              <a:rPr sz="1250" spc="60" dirty="0">
                <a:latin typeface="Trebuchet MS"/>
                <a:cs typeface="Trebuchet MS"/>
              </a:rPr>
              <a:t>1,47,3.5,1112484727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799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4300" b="0" dirty="0">
                <a:solidFill>
                  <a:srgbClr val="2461BF"/>
                </a:solidFill>
                <a:latin typeface="Arial"/>
                <a:cs typeface="Arial"/>
              </a:rPr>
              <a:t>Use</a:t>
            </a:r>
            <a:r>
              <a:rPr sz="4300" b="0" spc="-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4300" b="0" dirty="0">
                <a:solidFill>
                  <a:srgbClr val="2461BF"/>
                </a:solidFill>
                <a:latin typeface="Arial"/>
                <a:cs typeface="Arial"/>
              </a:rPr>
              <a:t>Pandas</a:t>
            </a:r>
            <a:r>
              <a:rPr sz="4300" b="0" spc="-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4300" b="0" dirty="0">
                <a:solidFill>
                  <a:srgbClr val="2461BF"/>
                </a:solidFill>
                <a:latin typeface="Arial"/>
                <a:cs typeface="Arial"/>
              </a:rPr>
              <a:t>to</a:t>
            </a:r>
            <a:r>
              <a:rPr sz="4300" b="0" spc="-8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4300" b="0" dirty="0">
                <a:solidFill>
                  <a:srgbClr val="2461BF"/>
                </a:solidFill>
                <a:latin typeface="Arial"/>
                <a:cs typeface="Arial"/>
              </a:rPr>
              <a:t>Read</a:t>
            </a:r>
            <a:r>
              <a:rPr sz="4300" b="0" spc="-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4300" b="0" spc="-25" dirty="0">
                <a:solidFill>
                  <a:srgbClr val="2461BF"/>
                </a:solidFill>
                <a:latin typeface="Arial"/>
                <a:cs typeface="Arial"/>
              </a:rPr>
              <a:t>the </a:t>
            </a:r>
            <a:r>
              <a:rPr sz="4300" b="0" spc="-10" dirty="0">
                <a:solidFill>
                  <a:srgbClr val="2461BF"/>
                </a:solidFill>
                <a:latin typeface="Arial"/>
                <a:cs typeface="Arial"/>
              </a:rPr>
              <a:t>Dataset</a:t>
            </a:r>
            <a:endParaRPr sz="43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4746620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5003967"/>
            <a:ext cx="66719" cy="66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5261314"/>
            <a:ext cx="66719" cy="667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3329" y="3992380"/>
            <a:ext cx="5895340" cy="188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Lato"/>
                <a:cs typeface="Lato"/>
              </a:rPr>
              <a:t>In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this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notebook,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we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will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be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using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three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CSV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files:</a:t>
            </a:r>
            <a:endParaRPr sz="15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550">
              <a:latin typeface="Lato"/>
              <a:cs typeface="Lato"/>
            </a:endParaRPr>
          </a:p>
          <a:p>
            <a:pPr marL="607060" marR="1544955">
              <a:lnSpc>
                <a:spcPct val="108900"/>
              </a:lnSpc>
            </a:pPr>
            <a:r>
              <a:rPr sz="1550" b="1" dirty="0">
                <a:latin typeface="Lato"/>
                <a:cs typeface="Lato"/>
              </a:rPr>
              <a:t>ratings.csv</a:t>
            </a:r>
            <a:r>
              <a:rPr sz="1550" b="1" spc="-20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:</a:t>
            </a:r>
            <a:r>
              <a:rPr sz="1550" b="1" spc="-20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userId</a:t>
            </a:r>
            <a:r>
              <a:rPr sz="1550" spc="-10" dirty="0">
                <a:latin typeface="Lato"/>
                <a:cs typeface="Lato"/>
              </a:rPr>
              <a:t>,</a:t>
            </a:r>
            <a:r>
              <a:rPr sz="1550" i="1" spc="-10" dirty="0">
                <a:latin typeface="Lato"/>
                <a:cs typeface="Lato"/>
              </a:rPr>
              <a:t>movieId</a:t>
            </a:r>
            <a:r>
              <a:rPr sz="1550" spc="-10" dirty="0">
                <a:latin typeface="Lato"/>
                <a:cs typeface="Lato"/>
              </a:rPr>
              <a:t>,</a:t>
            </a:r>
            <a:r>
              <a:rPr sz="1550" i="1" spc="-10" dirty="0">
                <a:latin typeface="Lato"/>
                <a:cs typeface="Lato"/>
              </a:rPr>
              <a:t>rating</a:t>
            </a:r>
            <a:r>
              <a:rPr sz="1550" spc="-10" dirty="0">
                <a:latin typeface="Lato"/>
                <a:cs typeface="Lato"/>
              </a:rPr>
              <a:t>,</a:t>
            </a:r>
            <a:r>
              <a:rPr sz="1550" spc="-40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timestamp </a:t>
            </a:r>
            <a:r>
              <a:rPr sz="1550" b="1" dirty="0">
                <a:latin typeface="Lato"/>
                <a:cs typeface="Lato"/>
              </a:rPr>
              <a:t>tags.csv</a:t>
            </a:r>
            <a:r>
              <a:rPr sz="1550" b="1" spc="-45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:</a:t>
            </a:r>
            <a:r>
              <a:rPr sz="1550" b="1" spc="-45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userId</a:t>
            </a:r>
            <a:r>
              <a:rPr sz="1550" spc="-10" dirty="0">
                <a:latin typeface="Lato"/>
                <a:cs typeface="Lato"/>
              </a:rPr>
              <a:t>,</a:t>
            </a:r>
            <a:r>
              <a:rPr sz="1550" i="1" spc="-10" dirty="0">
                <a:latin typeface="Lato"/>
                <a:cs typeface="Lato"/>
              </a:rPr>
              <a:t>movieId</a:t>
            </a:r>
            <a:r>
              <a:rPr sz="1550" spc="-10" dirty="0">
                <a:latin typeface="Lato"/>
                <a:cs typeface="Lato"/>
              </a:rPr>
              <a:t>,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i="1" spc="-25" dirty="0">
                <a:latin typeface="Lato"/>
                <a:cs typeface="Lato"/>
              </a:rPr>
              <a:t>tag</a:t>
            </a:r>
            <a:r>
              <a:rPr sz="1550" spc="-25" dirty="0">
                <a:latin typeface="Lato"/>
                <a:cs typeface="Lato"/>
              </a:rPr>
              <a:t>,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timestamp </a:t>
            </a:r>
            <a:r>
              <a:rPr sz="1550" b="1" dirty="0">
                <a:latin typeface="Lato"/>
                <a:cs typeface="Lato"/>
              </a:rPr>
              <a:t>movies.csv</a:t>
            </a:r>
            <a:r>
              <a:rPr sz="1550" b="1" spc="-60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:</a:t>
            </a:r>
            <a:r>
              <a:rPr sz="1550" b="1" spc="-55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movieId</a:t>
            </a:r>
            <a:r>
              <a:rPr sz="1550" spc="-10" dirty="0">
                <a:latin typeface="Lato"/>
                <a:cs typeface="Lato"/>
              </a:rPr>
              <a:t>,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title</a:t>
            </a:r>
            <a:r>
              <a:rPr sz="1550" spc="-10" dirty="0">
                <a:latin typeface="Lato"/>
                <a:cs typeface="Lato"/>
              </a:rPr>
              <a:t>,</a:t>
            </a:r>
            <a:r>
              <a:rPr sz="1550" spc="-75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genres</a:t>
            </a: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550" dirty="0">
                <a:latin typeface="Lato"/>
                <a:cs typeface="Lato"/>
              </a:rPr>
              <a:t>Using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i="1" spc="-30" dirty="0">
                <a:latin typeface="Lato"/>
                <a:cs typeface="Lato"/>
              </a:rPr>
              <a:t>read_csv</a:t>
            </a:r>
            <a:r>
              <a:rPr sz="1550" i="1" spc="-3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function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pandas,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we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will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ingest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these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three</a:t>
            </a:r>
            <a:r>
              <a:rPr sz="1550" spc="-7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files.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31559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272436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4"/>
                </a:lnTo>
                <a:lnTo>
                  <a:pt x="7939268" y="723337"/>
                </a:lnTo>
                <a:lnTo>
                  <a:pt x="7930805" y="732827"/>
                </a:lnTo>
                <a:lnTo>
                  <a:pt x="7929051" y="733552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2"/>
                </a:lnTo>
                <a:lnTo>
                  <a:pt x="8826" y="732827"/>
                </a:lnTo>
                <a:lnTo>
                  <a:pt x="7072" y="732101"/>
                </a:lnTo>
                <a:lnTo>
                  <a:pt x="1086" y="725089"/>
                </a:lnTo>
                <a:lnTo>
                  <a:pt x="362" y="723337"/>
                </a:lnTo>
                <a:lnTo>
                  <a:pt x="0" y="721514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334653"/>
            <a:ext cx="791972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2505710">
              <a:lnSpc>
                <a:spcPts val="1430"/>
              </a:lnSpc>
              <a:spcBef>
                <a:spcPts val="204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movies</a:t>
            </a:r>
            <a:r>
              <a:rPr sz="1250" spc="4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4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read_csv(</a:t>
            </a:r>
            <a:r>
              <a:rPr sz="1250" spc="90" dirty="0">
                <a:solidFill>
                  <a:srgbClr val="B92020"/>
                </a:solidFill>
                <a:latin typeface="Trebuchet MS"/>
                <a:cs typeface="Trebuchet MS"/>
              </a:rPr>
              <a:t>'./movielens/Large/movies.csv'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sep</a:t>
            </a:r>
            <a:r>
              <a:rPr sz="1250" spc="18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85" dirty="0">
                <a:solidFill>
                  <a:srgbClr val="B92020"/>
                </a:solidFill>
                <a:latin typeface="Trebuchet MS"/>
                <a:cs typeface="Trebuchet MS"/>
              </a:rPr>
              <a:t>','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95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95" dirty="0">
                <a:solidFill>
                  <a:srgbClr val="008000"/>
                </a:solidFill>
                <a:latin typeface="Trebuchet MS"/>
                <a:cs typeface="Trebuchet MS"/>
              </a:rPr>
              <a:t>type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(movies))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385"/>
              </a:lnSpc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movies</a:t>
            </a:r>
            <a:r>
              <a:rPr sz="1250" spc="5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head(</a:t>
            </a:r>
            <a:r>
              <a:rPr sz="1250" spc="50" dirty="0">
                <a:solidFill>
                  <a:srgbClr val="666666"/>
                </a:solidFill>
                <a:latin typeface="Trebuchet MS"/>
                <a:cs typeface="Trebuchet MS"/>
              </a:rPr>
              <a:t>15</a:t>
            </a: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8299" y="2584487"/>
          <a:ext cx="5271135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30607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Jumanji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Adventure|Children|Fantasy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Grumpier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Old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Men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Waiting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Exhale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Father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Bride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Part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II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5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Heat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Action|Crime|Thriller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6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Sabrina</a:t>
                      </a:r>
                      <a:r>
                        <a:rPr sz="9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7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0" dirty="0">
                          <a:latin typeface="Lato"/>
                          <a:cs typeface="Lato"/>
                        </a:rPr>
                        <a:t>Tom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Huck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8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Sudden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Death</a:t>
                      </a:r>
                      <a:r>
                        <a:rPr sz="9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Action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9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GoldenEye 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Action|Adventure|Thriller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11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American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President,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12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Dracula: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Dead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Loving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It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Comedy|Horror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13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Balto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14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Nixon</a:t>
                      </a:r>
                      <a:r>
                        <a:rPr sz="9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Drama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15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Cutthroat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Island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Action|Adventure|Romance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53225" y="2068568"/>
            <a:ext cx="4091940" cy="60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95"/>
              </a:spcBef>
            </a:pPr>
            <a:r>
              <a:rPr sz="1250" spc="130" dirty="0">
                <a:latin typeface="Trebuchet MS"/>
                <a:cs typeface="Trebuchet MS"/>
              </a:rPr>
              <a:t>&lt;class</a:t>
            </a:r>
            <a:r>
              <a:rPr sz="1250" spc="325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'pandas.core.frame.DataFrame'&gt;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Out[34]: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53560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492450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554666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2854325">
              <a:lnSpc>
                <a:spcPts val="1430"/>
              </a:lnSpc>
              <a:spcBef>
                <a:spcPts val="204"/>
              </a:spcBef>
            </a:pP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0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read_csv(</a:t>
            </a:r>
            <a:r>
              <a:rPr sz="1250" spc="100" dirty="0">
                <a:solidFill>
                  <a:srgbClr val="B92020"/>
                </a:solidFill>
                <a:latin typeface="Trebuchet MS"/>
                <a:cs typeface="Trebuchet MS"/>
              </a:rPr>
              <a:t>'./movielens/Large/tags.csv'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sep</a:t>
            </a:r>
            <a:r>
              <a:rPr sz="1250" spc="18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85" dirty="0">
                <a:solidFill>
                  <a:srgbClr val="B92020"/>
                </a:solidFill>
                <a:latin typeface="Trebuchet MS"/>
                <a:cs typeface="Trebuchet MS"/>
              </a:rPr>
              <a:t>','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13608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Out[35]: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261212"/>
          <a:ext cx="279273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3679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timestamp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4141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Mark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Waters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1240597180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208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1368150078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353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1368150079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521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noir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1368149983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1368150078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53560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492450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4"/>
                </a:lnTo>
                <a:lnTo>
                  <a:pt x="7939268" y="723337"/>
                </a:lnTo>
                <a:lnTo>
                  <a:pt x="7930805" y="732827"/>
                </a:lnTo>
                <a:lnTo>
                  <a:pt x="7929051" y="733552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2"/>
                </a:lnTo>
                <a:lnTo>
                  <a:pt x="8826" y="732827"/>
                </a:lnTo>
                <a:lnTo>
                  <a:pt x="7072" y="732101"/>
                </a:lnTo>
                <a:lnTo>
                  <a:pt x="1086" y="725089"/>
                </a:lnTo>
                <a:lnTo>
                  <a:pt x="362" y="723337"/>
                </a:lnTo>
                <a:lnTo>
                  <a:pt x="0" y="721514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554666"/>
            <a:ext cx="791972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7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read_csv(</a:t>
            </a:r>
            <a:r>
              <a:rPr sz="1250" spc="105" dirty="0">
                <a:solidFill>
                  <a:srgbClr val="B92020"/>
                </a:solidFill>
                <a:latin typeface="Trebuchet MS"/>
                <a:cs typeface="Trebuchet MS"/>
              </a:rPr>
              <a:t>'./movielens/Large/ratings.csv'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sep</a:t>
            </a:r>
            <a:r>
              <a:rPr sz="1250" spc="1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','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parse_dates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80" dirty="0">
                <a:solidFill>
                  <a:srgbClr val="B92020"/>
                </a:solidFill>
                <a:latin typeface="Trebuchet MS"/>
                <a:cs typeface="Trebuchet MS"/>
              </a:rPr>
              <a:t>'timestamp'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25"/>
              </a:lnSpc>
            </a:pP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])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0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31717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Out[36]: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442308"/>
          <a:ext cx="243078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3679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timestamp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1112486027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1112484676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1112484819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1112484727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1112484580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1883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5"/>
              </a:spcBef>
            </a:pP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For</a:t>
            </a:r>
            <a:r>
              <a:rPr sz="3100" b="0" spc="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current</a:t>
            </a:r>
            <a:r>
              <a:rPr sz="3100" b="0" spc="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analysis,</a:t>
            </a:r>
            <a:r>
              <a:rPr sz="3100" b="0" spc="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we</a:t>
            </a:r>
            <a:r>
              <a:rPr sz="3100" b="0" spc="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will</a:t>
            </a:r>
            <a:r>
              <a:rPr sz="3100" b="0" spc="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remove</a:t>
            </a:r>
            <a:r>
              <a:rPr sz="3100" b="0" spc="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spc="-25" dirty="0">
                <a:solidFill>
                  <a:srgbClr val="2461BF"/>
                </a:solidFill>
                <a:latin typeface="Arial"/>
                <a:cs typeface="Arial"/>
              </a:rPr>
              <a:t>the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Timestamp</a:t>
            </a:r>
            <a:r>
              <a:rPr sz="3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(</a:t>
            </a:r>
            <a:r>
              <a:rPr sz="3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we</a:t>
            </a:r>
            <a:r>
              <a:rPr sz="3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could</a:t>
            </a:r>
            <a:r>
              <a:rPr sz="3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get</a:t>
            </a:r>
            <a:r>
              <a:rPr sz="3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to</a:t>
            </a:r>
            <a:r>
              <a:rPr sz="3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it</a:t>
            </a:r>
            <a:r>
              <a:rPr sz="3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later</a:t>
            </a:r>
            <a:r>
              <a:rPr sz="3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dirty="0">
                <a:solidFill>
                  <a:srgbClr val="2461BF"/>
                </a:solidFill>
                <a:latin typeface="Arial"/>
                <a:cs typeface="Arial"/>
              </a:rPr>
              <a:t>if</a:t>
            </a:r>
            <a:r>
              <a:rPr sz="3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3100" b="0" spc="-25" dirty="0">
                <a:solidFill>
                  <a:srgbClr val="2461BF"/>
                </a:solidFill>
                <a:latin typeface="Arial"/>
                <a:cs typeface="Arial"/>
              </a:rPr>
              <a:t>you </a:t>
            </a:r>
            <a:r>
              <a:rPr sz="3100" b="0" spc="-10" dirty="0">
                <a:solidFill>
                  <a:srgbClr val="2461BF"/>
                </a:solidFill>
                <a:latin typeface="Arial"/>
                <a:cs typeface="Arial"/>
              </a:rPr>
              <a:t>want)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468969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4646540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4708756"/>
            <a:ext cx="7919720" cy="39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b="1" spc="80" dirty="0">
                <a:solidFill>
                  <a:srgbClr val="008000"/>
                </a:solidFill>
                <a:latin typeface="Trebuchet MS"/>
                <a:cs typeface="Trebuchet MS"/>
              </a:rPr>
              <a:t>del</a:t>
            </a:r>
            <a:r>
              <a:rPr sz="1250" b="1" spc="3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ratings[</a:t>
            </a:r>
            <a:r>
              <a:rPr sz="1250" spc="114" dirty="0">
                <a:solidFill>
                  <a:srgbClr val="B92020"/>
                </a:solidFill>
                <a:latin typeface="Trebuchet MS"/>
                <a:cs typeface="Trebuchet MS"/>
              </a:rPr>
              <a:t>'timestamp'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465"/>
              </a:lnSpc>
            </a:pPr>
            <a:r>
              <a:rPr sz="1250" b="1" spc="80" dirty="0">
                <a:solidFill>
                  <a:srgbClr val="008000"/>
                </a:solidFill>
                <a:latin typeface="Trebuchet MS"/>
                <a:cs typeface="Trebuchet MS"/>
              </a:rPr>
              <a:t>del</a:t>
            </a:r>
            <a:r>
              <a:rPr sz="1250" b="1" spc="3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tags[</a:t>
            </a:r>
            <a:r>
              <a:rPr sz="1250" spc="105" dirty="0">
                <a:solidFill>
                  <a:srgbClr val="B92020"/>
                </a:solidFill>
                <a:latin typeface="Trebuchet MS"/>
                <a:cs typeface="Trebuchet MS"/>
              </a:rPr>
              <a:t>'timestamp'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2466BF"/>
                </a:solidFill>
              </a:rPr>
              <a:t>Data</a:t>
            </a:r>
            <a:r>
              <a:rPr sz="3100" spc="180" dirty="0">
                <a:solidFill>
                  <a:srgbClr val="2466BF"/>
                </a:solidFill>
              </a:rPr>
              <a:t> </a:t>
            </a:r>
            <a:r>
              <a:rPr sz="3100" spc="-10" dirty="0">
                <a:solidFill>
                  <a:srgbClr val="2466BF"/>
                </a:solidFill>
              </a:rPr>
              <a:t>Structures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93329" y="3750283"/>
            <a:ext cx="73533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Series</a:t>
            </a:r>
            <a:endParaRPr sz="235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17341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130259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4"/>
                </a:lnTo>
                <a:lnTo>
                  <a:pt x="7939268" y="723337"/>
                </a:lnTo>
                <a:lnTo>
                  <a:pt x="7930805" y="732827"/>
                </a:lnTo>
                <a:lnTo>
                  <a:pt x="7929051" y="733552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2"/>
                </a:lnTo>
                <a:lnTo>
                  <a:pt x="8826" y="732827"/>
                </a:lnTo>
                <a:lnTo>
                  <a:pt x="7072" y="732101"/>
                </a:lnTo>
                <a:lnTo>
                  <a:pt x="1086" y="725089"/>
                </a:lnTo>
                <a:lnTo>
                  <a:pt x="362" y="723337"/>
                </a:lnTo>
                <a:lnTo>
                  <a:pt x="0" y="721514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192476"/>
            <a:ext cx="791972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6080760">
              <a:lnSpc>
                <a:spcPts val="1430"/>
              </a:lnSpc>
              <a:spcBef>
                <a:spcPts val="204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row_0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14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iloc[</a:t>
            </a:r>
            <a:r>
              <a:rPr sz="1250" spc="14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] </a:t>
            </a:r>
            <a:r>
              <a:rPr sz="1250" spc="9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90" dirty="0">
                <a:solidFill>
                  <a:srgbClr val="008000"/>
                </a:solidFill>
                <a:latin typeface="Trebuchet MS"/>
                <a:cs typeface="Trebuchet MS"/>
              </a:rPr>
              <a:t>type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(row_0)) </a:t>
            </a:r>
            <a:r>
              <a:rPr sz="1250" spc="8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(row_0)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411781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[39]: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406512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4136875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40" dirty="0">
                <a:solidFill>
                  <a:srgbClr val="333333"/>
                </a:solidFill>
                <a:latin typeface="Trebuchet MS"/>
                <a:cs typeface="Trebuchet MS"/>
              </a:rPr>
              <a:t>row_0</a:t>
            </a:r>
            <a:r>
              <a:rPr sz="1250" spc="4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0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29" y="2926391"/>
            <a:ext cx="307784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30" dirty="0">
                <a:latin typeface="Trebuchet MS"/>
                <a:cs typeface="Trebuchet MS"/>
              </a:rPr>
              <a:t>&lt;class</a:t>
            </a:r>
            <a:r>
              <a:rPr sz="1250" spc="32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'pandas.core.series.Series'&gt;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329" y="3107487"/>
            <a:ext cx="63627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userId </a:t>
            </a:r>
            <a:r>
              <a:rPr sz="1250" spc="40" dirty="0">
                <a:latin typeface="Trebuchet MS"/>
                <a:cs typeface="Trebuchet MS"/>
              </a:rPr>
              <a:t>movieId </a:t>
            </a:r>
            <a:r>
              <a:rPr sz="1250" spc="60" dirty="0">
                <a:latin typeface="Trebuchet MS"/>
                <a:cs typeface="Trebuchet MS"/>
              </a:rPr>
              <a:t>tag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529" y="3107487"/>
            <a:ext cx="984885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65"/>
              </a:lnSpc>
              <a:spcBef>
                <a:spcPts val="95"/>
              </a:spcBef>
            </a:pPr>
            <a:r>
              <a:rPr sz="1250" spc="-25" dirty="0">
                <a:latin typeface="Trebuchet MS"/>
                <a:cs typeface="Trebuchet MS"/>
              </a:rPr>
              <a:t>18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425"/>
              </a:lnSpc>
            </a:pPr>
            <a:r>
              <a:rPr sz="1250" spc="-20" dirty="0">
                <a:latin typeface="Trebuchet MS"/>
                <a:cs typeface="Trebuchet MS"/>
              </a:rPr>
              <a:t>4141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465"/>
              </a:lnSpc>
            </a:pPr>
            <a:r>
              <a:rPr sz="1250" dirty="0">
                <a:latin typeface="Trebuchet MS"/>
                <a:cs typeface="Trebuchet MS"/>
              </a:rPr>
              <a:t>Mark</a:t>
            </a:r>
            <a:r>
              <a:rPr sz="1250" spc="37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Waters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3329" y="3650775"/>
            <a:ext cx="19443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Trebuchet MS"/>
                <a:cs typeface="Trebuchet MS"/>
              </a:rPr>
              <a:t>Name: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0,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object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225" y="453719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Out[39]: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0986" y="4508599"/>
            <a:ext cx="447294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5" dirty="0">
                <a:latin typeface="Trebuchet MS"/>
                <a:cs typeface="Trebuchet MS"/>
              </a:rPr>
              <a:t>Index(['userId',</a:t>
            </a:r>
            <a:r>
              <a:rPr sz="1250" spc="335" dirty="0">
                <a:latin typeface="Trebuchet MS"/>
                <a:cs typeface="Trebuchet MS"/>
              </a:rPr>
              <a:t> </a:t>
            </a:r>
            <a:r>
              <a:rPr sz="1250" spc="155" dirty="0">
                <a:latin typeface="Trebuchet MS"/>
                <a:cs typeface="Trebuchet MS"/>
              </a:rPr>
              <a:t>'movieId',</a:t>
            </a:r>
            <a:r>
              <a:rPr sz="1250" spc="335" dirty="0">
                <a:latin typeface="Trebuchet MS"/>
                <a:cs typeface="Trebuchet MS"/>
              </a:rPr>
              <a:t> </a:t>
            </a:r>
            <a:r>
              <a:rPr sz="1250" spc="235" dirty="0">
                <a:latin typeface="Trebuchet MS"/>
                <a:cs typeface="Trebuchet MS"/>
              </a:rPr>
              <a:t>'tag'],</a:t>
            </a:r>
            <a:r>
              <a:rPr sz="1250" spc="335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dtype='object')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70717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664016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726232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row_0[</a:t>
            </a:r>
            <a:r>
              <a:rPr sz="1250" spc="130" dirty="0">
                <a:solidFill>
                  <a:srgbClr val="B92020"/>
                </a:solidFill>
                <a:latin typeface="Trebuchet MS"/>
                <a:cs typeface="Trebuchet MS"/>
              </a:rPr>
              <a:t>'userId'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58405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53137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6"/>
                </a:lnTo>
                <a:lnTo>
                  <a:pt x="1086" y="8826"/>
                </a:lnTo>
                <a:lnTo>
                  <a:pt x="1810" y="7074"/>
                </a:lnTo>
                <a:lnTo>
                  <a:pt x="2849" y="5528"/>
                </a:lnTo>
                <a:lnTo>
                  <a:pt x="4184" y="4187"/>
                </a:lnTo>
                <a:lnTo>
                  <a:pt x="5528" y="2847"/>
                </a:lnTo>
                <a:lnTo>
                  <a:pt x="7072" y="1813"/>
                </a:lnTo>
                <a:lnTo>
                  <a:pt x="8826" y="1088"/>
                </a:lnTo>
                <a:lnTo>
                  <a:pt x="10579" y="363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3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8544" y="8826"/>
                </a:lnTo>
                <a:lnTo>
                  <a:pt x="7939268" y="10576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593587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215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320" dirty="0">
                <a:solidFill>
                  <a:srgbClr val="B92020"/>
                </a:solidFill>
                <a:latin typeface="Trebuchet MS"/>
                <a:cs typeface="Trebuchet MS"/>
              </a:rPr>
              <a:t> </a:t>
            </a:r>
            <a:r>
              <a:rPr sz="1250" b="1" spc="125" dirty="0">
                <a:solidFill>
                  <a:srgbClr val="AA21FF"/>
                </a:solidFill>
                <a:latin typeface="Trebuchet MS"/>
                <a:cs typeface="Trebuchet MS"/>
              </a:rPr>
              <a:t>in</a:t>
            </a:r>
            <a:r>
              <a:rPr sz="1250" b="1" spc="320" dirty="0">
                <a:solidFill>
                  <a:srgbClr val="AA21FF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333333"/>
                </a:solidFill>
                <a:latin typeface="Trebuchet MS"/>
                <a:cs typeface="Trebuchet MS"/>
              </a:rPr>
              <a:t>row_0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312655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0986" y="3097956"/>
            <a:ext cx="20002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25" dirty="0">
                <a:latin typeface="Trebuchet MS"/>
                <a:cs typeface="Trebuchet MS"/>
              </a:rPr>
              <a:t>18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225" y="400343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0986" y="3965311"/>
            <a:ext cx="46164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00" dirty="0">
                <a:latin typeface="Trebuchet MS"/>
                <a:cs typeface="Trebuchet MS"/>
              </a:rPr>
              <a:t>False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3288320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3803014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428" y="4060361"/>
            <a:ext cx="66719" cy="6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00691" y="3669575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5">
                <a:moveTo>
                  <a:pt x="14615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5" y="0"/>
                </a:lnTo>
                <a:lnTo>
                  <a:pt x="14615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3329" y="2534080"/>
            <a:ext cx="6636384" cy="2131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latin typeface="Lato"/>
                <a:cs typeface="Lato"/>
              </a:rPr>
              <a:t>Additional</a:t>
            </a:r>
            <a:r>
              <a:rPr sz="1550" b="1" spc="60" dirty="0">
                <a:latin typeface="Lato"/>
                <a:cs typeface="Lato"/>
              </a:rPr>
              <a:t> </a:t>
            </a:r>
            <a:r>
              <a:rPr sz="1550" b="1" dirty="0">
                <a:latin typeface="Lato"/>
                <a:cs typeface="Lato"/>
              </a:rPr>
              <a:t>Recommended</a:t>
            </a:r>
            <a:r>
              <a:rPr sz="1550" b="1" spc="65" dirty="0">
                <a:latin typeface="Lato"/>
                <a:cs typeface="Lato"/>
              </a:rPr>
              <a:t> </a:t>
            </a:r>
            <a:r>
              <a:rPr sz="1550" b="1" spc="-10" dirty="0">
                <a:latin typeface="Lato"/>
                <a:cs typeface="Lato"/>
              </a:rPr>
              <a:t>Resources:</a:t>
            </a:r>
            <a:endParaRPr sz="15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550">
              <a:latin typeface="Lato"/>
              <a:cs typeface="Lato"/>
            </a:endParaRPr>
          </a:p>
          <a:p>
            <a:pPr marL="607060" marR="5080">
              <a:lnSpc>
                <a:spcPct val="108900"/>
              </a:lnSpc>
            </a:pPr>
            <a:r>
              <a:rPr sz="1550" i="1" spc="-10" dirty="0">
                <a:latin typeface="Lato"/>
                <a:cs typeface="Lato"/>
                <a:hlinkClick r:id="rId3"/>
              </a:rPr>
              <a:t>pandas</a:t>
            </a:r>
            <a:r>
              <a:rPr sz="1550" i="1" spc="75" dirty="0">
                <a:latin typeface="Lato"/>
                <a:cs typeface="Lato"/>
                <a:hlinkClick r:id="rId3"/>
              </a:rPr>
              <a:t> </a:t>
            </a:r>
            <a:r>
              <a:rPr sz="1550" dirty="0">
                <a:latin typeface="Lato"/>
                <a:cs typeface="Lato"/>
                <a:hlinkClick r:id="rId3"/>
              </a:rPr>
              <a:t>Documentation:</a:t>
            </a:r>
            <a:r>
              <a:rPr sz="1550" spc="45" dirty="0">
                <a:latin typeface="Lato"/>
                <a:cs typeface="Lato"/>
                <a:hlinkClick r:id="rId3"/>
              </a:rPr>
              <a:t> 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3"/>
              </a:rPr>
              <a:t>http://pandas.pydata.org/pandas-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3"/>
              </a:rPr>
              <a:t>docs/stable/</a:t>
            </a:r>
            <a:r>
              <a:rPr sz="1550" u="none" spc="-10" dirty="0">
                <a:solidFill>
                  <a:srgbClr val="00008B"/>
                </a:solidFill>
                <a:latin typeface="Lato"/>
                <a:cs typeface="Lato"/>
                <a:hlinkClick r:id="rId3"/>
              </a:rPr>
              <a:t> </a:t>
            </a:r>
            <a:r>
              <a:rPr sz="1550" u="none" spc="-25" dirty="0">
                <a:solidFill>
                  <a:srgbClr val="00008B"/>
                </a:solidFill>
                <a:latin typeface="Lato"/>
                <a:cs typeface="Lato"/>
                <a:hlinkClick r:id="rId3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3"/>
              </a:rPr>
              <a:t>http://pandas.pydata.org/pandas-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3"/>
              </a:rPr>
              <a:t>docs/stable/)</a:t>
            </a:r>
            <a:endParaRPr sz="1550">
              <a:latin typeface="Lato"/>
              <a:cs typeface="Lato"/>
            </a:endParaRPr>
          </a:p>
          <a:p>
            <a:pPr marL="607060">
              <a:lnSpc>
                <a:spcPct val="100000"/>
              </a:lnSpc>
              <a:spcBef>
                <a:spcPts val="170"/>
              </a:spcBef>
            </a:pPr>
            <a:r>
              <a:rPr sz="1550" i="1" spc="-10" dirty="0">
                <a:latin typeface="Lato"/>
                <a:cs typeface="Lato"/>
              </a:rPr>
              <a:t>Python</a:t>
            </a:r>
            <a:r>
              <a:rPr sz="1550" i="1" spc="-65" dirty="0">
                <a:latin typeface="Lato"/>
                <a:cs typeface="Lato"/>
              </a:rPr>
              <a:t> </a:t>
            </a:r>
            <a:r>
              <a:rPr sz="1550" i="1" dirty="0">
                <a:latin typeface="Lato"/>
                <a:cs typeface="Lato"/>
              </a:rPr>
              <a:t>for</a:t>
            </a:r>
            <a:r>
              <a:rPr sz="1550" i="1" spc="-65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Data</a:t>
            </a:r>
            <a:r>
              <a:rPr sz="1550" i="1" spc="-65" dirty="0">
                <a:latin typeface="Lato"/>
                <a:cs typeface="Lato"/>
              </a:rPr>
              <a:t> </a:t>
            </a:r>
            <a:r>
              <a:rPr sz="1550" i="1" dirty="0">
                <a:latin typeface="Lato"/>
                <a:cs typeface="Lato"/>
              </a:rPr>
              <a:t>Analysis</a:t>
            </a:r>
            <a:r>
              <a:rPr sz="1550" i="1" spc="-65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by</a:t>
            </a:r>
            <a:r>
              <a:rPr sz="1550" spc="-95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Wes</a:t>
            </a:r>
            <a:r>
              <a:rPr sz="1550" spc="-10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McKinney</a:t>
            </a:r>
            <a:endParaRPr sz="1550">
              <a:latin typeface="Lato"/>
              <a:cs typeface="Lato"/>
            </a:endParaRPr>
          </a:p>
          <a:p>
            <a:pPr marL="607060">
              <a:lnSpc>
                <a:spcPct val="100000"/>
              </a:lnSpc>
              <a:spcBef>
                <a:spcPts val="165"/>
              </a:spcBef>
            </a:pPr>
            <a:r>
              <a:rPr sz="1550" i="1" spc="-10" dirty="0">
                <a:latin typeface="Lato"/>
                <a:cs typeface="Lato"/>
              </a:rPr>
              <a:t>Python</a:t>
            </a:r>
            <a:r>
              <a:rPr sz="1550" i="1" spc="-55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Data</a:t>
            </a:r>
            <a:r>
              <a:rPr sz="1550" i="1" spc="-50" dirty="0">
                <a:latin typeface="Lato"/>
                <a:cs typeface="Lato"/>
              </a:rPr>
              <a:t> </a:t>
            </a:r>
            <a:r>
              <a:rPr sz="1550" i="1" spc="-20" dirty="0">
                <a:latin typeface="Lato"/>
                <a:cs typeface="Lato"/>
              </a:rPr>
              <a:t>Science</a:t>
            </a:r>
            <a:r>
              <a:rPr sz="1550" i="1" spc="-50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Handbook</a:t>
            </a:r>
            <a:r>
              <a:rPr sz="1550" i="1" spc="-50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by</a:t>
            </a:r>
            <a:r>
              <a:rPr sz="1550" spc="-8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Jake</a:t>
            </a:r>
            <a:r>
              <a:rPr sz="1550" spc="-8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VanderPlas</a:t>
            </a: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550" dirty="0">
                <a:latin typeface="Lato"/>
                <a:cs typeface="Lato"/>
              </a:rPr>
              <a:t>Let's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get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started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with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our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first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pandas</a:t>
            </a:r>
            <a:r>
              <a:rPr sz="1550" i="1" spc="-1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notebook!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2138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56870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40450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row_0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name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48874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436056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6"/>
                </a:lnTo>
                <a:lnTo>
                  <a:pt x="1086" y="8826"/>
                </a:lnTo>
                <a:lnTo>
                  <a:pt x="1810" y="7074"/>
                </a:lnTo>
                <a:lnTo>
                  <a:pt x="2849" y="5528"/>
                </a:lnTo>
                <a:lnTo>
                  <a:pt x="4184" y="4187"/>
                </a:lnTo>
                <a:lnTo>
                  <a:pt x="5528" y="2847"/>
                </a:lnTo>
                <a:lnTo>
                  <a:pt x="7072" y="1813"/>
                </a:lnTo>
                <a:lnTo>
                  <a:pt x="8826" y="1088"/>
                </a:lnTo>
                <a:lnTo>
                  <a:pt x="10579" y="363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3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8544" y="8826"/>
                </a:lnTo>
                <a:lnTo>
                  <a:pt x="7939268" y="10576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8826" y="551732"/>
                </a:lnTo>
                <a:lnTo>
                  <a:pt x="7072" y="551008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507804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4947285">
              <a:lnSpc>
                <a:spcPts val="1430"/>
              </a:lnSpc>
              <a:spcBef>
                <a:spcPts val="204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row_0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row_0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rename(</a:t>
            </a:r>
            <a:r>
              <a:rPr sz="1250" spc="90" dirty="0">
                <a:solidFill>
                  <a:srgbClr val="B92020"/>
                </a:solidFill>
                <a:latin typeface="Trebuchet MS"/>
                <a:cs typeface="Trebuchet MS"/>
              </a:rPr>
              <a:t>'first_row'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row_0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name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304076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0986" y="3002642"/>
            <a:ext cx="11303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0" dirty="0">
                <a:latin typeface="Trebuchet MS"/>
                <a:cs typeface="Trebuchet MS"/>
              </a:rPr>
              <a:t>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225" y="408921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0986" y="4060624"/>
            <a:ext cx="9848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75" dirty="0">
                <a:latin typeface="Trebuchet MS"/>
                <a:cs typeface="Trebuchet MS"/>
              </a:rPr>
              <a:t>'first_row'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773476"/>
            <a:ext cx="329057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2466BF"/>
                </a:solidFill>
              </a:rPr>
              <a:t>Descriptive</a:t>
            </a:r>
            <a:r>
              <a:rPr sz="3100" spc="-55" dirty="0">
                <a:solidFill>
                  <a:srgbClr val="2466BF"/>
                </a:solidFill>
              </a:rPr>
              <a:t> </a:t>
            </a:r>
            <a:r>
              <a:rPr sz="3100" spc="-10" dirty="0">
                <a:solidFill>
                  <a:srgbClr val="2466BF"/>
                </a:solidFill>
              </a:rPr>
              <a:t>Statistics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93329" y="2410172"/>
            <a:ext cx="3611879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Lato"/>
                <a:cs typeface="Lato"/>
              </a:rPr>
              <a:t>Let's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look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how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ratings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are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distributed!</a:t>
            </a:r>
            <a:endParaRPr sz="15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225" y="312655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9626" y="3073864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681" y="3145613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describe()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25" y="354593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Out[44]: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58299" y="3661531"/>
          <a:ext cx="3088640" cy="166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count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2.000026e+07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2.000026e+07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2.000026e+07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mean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6.904587e+04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9.041567e+03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3.525529e+00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std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4.003863e+04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1.978948e+04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1.051989e+00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min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1.000000e+00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1.000000e+00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5.000000e-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01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25%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3.439500e+04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9.020000e+02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3.000000e+00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50%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6.914100e+04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2.167000e+03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3.500000e+00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75%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1.036370e+05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4.770000e+03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max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1.384930e+05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1.312620e+05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5.000000e+00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24966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206511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26872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7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mode()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39342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340744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412492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corr()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266904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8290" y="2954731"/>
            <a:ext cx="1649095" cy="9525"/>
          </a:xfrm>
          <a:custGeom>
            <a:avLst/>
            <a:gdLst/>
            <a:ahLst/>
            <a:cxnLst/>
            <a:rect l="l" t="t" r="r" b="b"/>
            <a:pathLst>
              <a:path w="1649095" h="9525">
                <a:moveTo>
                  <a:pt x="1648929" y="0"/>
                </a:moveTo>
                <a:lnTo>
                  <a:pt x="1229550" y="0"/>
                </a:lnTo>
                <a:lnTo>
                  <a:pt x="695794" y="0"/>
                </a:lnTo>
                <a:lnTo>
                  <a:pt x="181102" y="0"/>
                </a:lnTo>
                <a:lnTo>
                  <a:pt x="0" y="0"/>
                </a:lnTo>
                <a:lnTo>
                  <a:pt x="0" y="9525"/>
                </a:lnTo>
                <a:lnTo>
                  <a:pt x="181102" y="9525"/>
                </a:lnTo>
                <a:lnTo>
                  <a:pt x="695794" y="9525"/>
                </a:lnTo>
                <a:lnTo>
                  <a:pt x="1229550" y="9525"/>
                </a:lnTo>
                <a:lnTo>
                  <a:pt x="1648929" y="9525"/>
                </a:lnTo>
                <a:lnTo>
                  <a:pt x="1648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8174" y="2726614"/>
            <a:ext cx="1560195" cy="40703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520"/>
              </a:spcBef>
            </a:pPr>
            <a:r>
              <a:rPr sz="900" b="1" dirty="0">
                <a:latin typeface="Lato"/>
                <a:cs typeface="Lato"/>
              </a:rPr>
              <a:t>userId</a:t>
            </a:r>
            <a:r>
              <a:rPr sz="900" b="1" spc="260" dirty="0">
                <a:latin typeface="Lato"/>
                <a:cs typeface="Lato"/>
              </a:rPr>
              <a:t>  </a:t>
            </a:r>
            <a:r>
              <a:rPr sz="900" b="1" dirty="0">
                <a:latin typeface="Lato"/>
                <a:cs typeface="Lato"/>
              </a:rPr>
              <a:t>movieId</a:t>
            </a:r>
            <a:r>
              <a:rPr sz="900" b="1" spc="245" dirty="0">
                <a:latin typeface="Lato"/>
                <a:cs typeface="Lato"/>
              </a:rPr>
              <a:t>  </a:t>
            </a:r>
            <a:r>
              <a:rPr sz="900" b="1" spc="-10" dirty="0">
                <a:latin typeface="Lato"/>
                <a:cs typeface="Lato"/>
              </a:rPr>
              <a:t>rating</a:t>
            </a:r>
            <a:endParaRPr sz="9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242060" algn="l"/>
              </a:tabLst>
            </a:pPr>
            <a:r>
              <a:rPr sz="900" b="1" dirty="0">
                <a:latin typeface="Lato"/>
                <a:cs typeface="Lato"/>
              </a:rPr>
              <a:t>0</a:t>
            </a:r>
            <a:r>
              <a:rPr sz="900" b="1" spc="210" dirty="0">
                <a:latin typeface="Lato"/>
                <a:cs typeface="Lato"/>
              </a:rPr>
              <a:t>  </a:t>
            </a:r>
            <a:r>
              <a:rPr sz="900" dirty="0">
                <a:latin typeface="Lato"/>
                <a:cs typeface="Lato"/>
              </a:rPr>
              <a:t>118205</a:t>
            </a:r>
            <a:r>
              <a:rPr sz="900" spc="215" dirty="0">
                <a:latin typeface="Lato"/>
                <a:cs typeface="Lato"/>
              </a:rPr>
              <a:t>  </a:t>
            </a:r>
            <a:r>
              <a:rPr sz="900" spc="-25" dirty="0">
                <a:latin typeface="Lato"/>
                <a:cs typeface="Lato"/>
              </a:rPr>
              <a:t>296</a:t>
            </a:r>
            <a:r>
              <a:rPr sz="900" dirty="0">
                <a:latin typeface="Lato"/>
                <a:cs typeface="Lato"/>
              </a:rPr>
              <a:t>	</a:t>
            </a:r>
            <a:r>
              <a:rPr sz="900" spc="-25" dirty="0">
                <a:latin typeface="Lato"/>
                <a:cs typeface="Lato"/>
              </a:rPr>
              <a:t>4.0</a:t>
            </a:r>
            <a:endParaRPr sz="9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225" y="381280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Out[46]: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58299" y="3937942"/>
          <a:ext cx="2516505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35" dirty="0">
                          <a:latin typeface="Lato"/>
                          <a:cs typeface="Lato"/>
                        </a:rPr>
                        <a:t>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0.000850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0.001175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35" dirty="0">
                          <a:latin typeface="Lato"/>
                          <a:cs typeface="Lato"/>
                        </a:rPr>
                        <a:t>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0.000850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0.002606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0.001175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0.002606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4807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9539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09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714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filter_2</a:t>
            </a:r>
            <a:r>
              <a:rPr sz="1250" spc="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6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loc[ratings[</a:t>
            </a:r>
            <a:r>
              <a:rPr sz="1250" spc="165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&gt;</a:t>
            </a:r>
            <a:r>
              <a:rPr sz="1250" spc="3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95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1465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61969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09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33717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filter_2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groupby(</a:t>
            </a:r>
            <a:r>
              <a:rPr sz="1250" spc="90" dirty="0">
                <a:solidFill>
                  <a:srgbClr val="B92020"/>
                </a:solidFill>
                <a:latin typeface="Trebuchet MS"/>
                <a:cs typeface="Trebuchet MS"/>
              </a:rPr>
              <a:t>"movieId"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mean()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53403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Out[48]: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649635"/>
          <a:ext cx="2164080" cy="626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69282.396821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3.921240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69169.928202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3.211977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69072.079388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3.151040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69652.913280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2.861393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69113.475454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3.064592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69226.328633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3.834930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69100.961809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3.366484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68677.092580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3.142049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70310.064899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3.004924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69161.741045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3.430029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69529.290717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3.667713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69245.668661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2.619766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70136.308693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3.272416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69468.605945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3.432082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69273.411684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2.721993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68817.899103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3.787455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69093.916727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3.968573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69830.091293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3.373631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69367.608129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2.607412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69822.326151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2.880754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69448.155374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3.581689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68741.821011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3.319400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70304.317176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3.148235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68901.418517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3.199849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69241.775855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3.689510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70215.360799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3.628857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67274.806943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3.413520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69610.200698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4.057546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69010.756925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3.952230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30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70776.333333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3.633880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...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...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...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58299" y="20548"/>
          <a:ext cx="2164080" cy="604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131146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131148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131150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131152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74937.000000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0.500000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131158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108819.000000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42229.000000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131164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54560.000000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131166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54560.000000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131168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64060.000000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131170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95841.000000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131172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128309.000000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131174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109286.000000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131176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109286.000000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131180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117144.000000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131231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63046.000000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131237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134701.000000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131239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131243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131248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131250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131252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79570.000000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131258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28906.000000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2.500000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65409.000000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778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131262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133047.000000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40986" y="6289440"/>
            <a:ext cx="21342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Lato"/>
                <a:cs typeface="Lato"/>
              </a:rPr>
              <a:t>26744</a:t>
            </a:r>
            <a:r>
              <a:rPr sz="1550" spc="-9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rows</a:t>
            </a:r>
            <a:r>
              <a:rPr sz="1550" spc="-9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×</a:t>
            </a:r>
            <a:r>
              <a:rPr sz="1550" spc="-9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2</a:t>
            </a:r>
            <a:r>
              <a:rPr sz="1550" spc="-9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columns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898179"/>
            <a:ext cx="58223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2466BF"/>
                </a:solidFill>
              </a:rPr>
              <a:t>Data</a:t>
            </a:r>
            <a:r>
              <a:rPr sz="3100" spc="-25" dirty="0">
                <a:solidFill>
                  <a:srgbClr val="2466BF"/>
                </a:solidFill>
              </a:rPr>
              <a:t> </a:t>
            </a:r>
            <a:r>
              <a:rPr sz="3100" spc="-40" dirty="0">
                <a:solidFill>
                  <a:srgbClr val="2466BF"/>
                </a:solidFill>
              </a:rPr>
              <a:t>Cleaning:</a:t>
            </a:r>
            <a:r>
              <a:rPr sz="3100" spc="-2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Handling</a:t>
            </a:r>
            <a:r>
              <a:rPr sz="3100" spc="-2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Missing</a:t>
            </a:r>
            <a:r>
              <a:rPr sz="3100" spc="-25" dirty="0">
                <a:solidFill>
                  <a:srgbClr val="2466BF"/>
                </a:solidFill>
              </a:rPr>
              <a:t> </a:t>
            </a:r>
            <a:r>
              <a:rPr sz="3100" spc="-20" dirty="0">
                <a:solidFill>
                  <a:srgbClr val="2466BF"/>
                </a:solidFill>
              </a:rPr>
              <a:t>Data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53225" y="360311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[49]: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550434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622182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40" dirty="0">
                <a:solidFill>
                  <a:srgbClr val="333333"/>
                </a:solidFill>
                <a:latin typeface="Trebuchet MS"/>
                <a:cs typeface="Trebuchet MS"/>
              </a:rPr>
              <a:t>movies</a:t>
            </a:r>
            <a:r>
              <a:rPr sz="1250" spc="4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0" dirty="0">
                <a:solidFill>
                  <a:srgbClr val="333333"/>
                </a:solidFill>
                <a:latin typeface="Trebuchet MS"/>
                <a:cs typeface="Trebuchet MS"/>
              </a:rPr>
              <a:t>shape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40224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Out[49]: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0986" y="3993905"/>
            <a:ext cx="89789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5" dirty="0">
                <a:latin typeface="Trebuchet MS"/>
                <a:cs typeface="Trebuchet MS"/>
              </a:rPr>
              <a:t>(27278,</a:t>
            </a:r>
            <a:r>
              <a:rPr sz="1250" spc="31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3)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262626"/>
            <a:ext cx="2700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2466BF"/>
                </a:solidFill>
              </a:rPr>
              <a:t>Is</a:t>
            </a:r>
            <a:r>
              <a:rPr sz="2500" spc="-4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there</a:t>
            </a:r>
            <a:r>
              <a:rPr sz="2500" spc="-40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any</a:t>
            </a:r>
            <a:r>
              <a:rPr sz="2500" spc="-40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row</a:t>
            </a:r>
            <a:r>
              <a:rPr sz="2500" spc="-40" dirty="0">
                <a:solidFill>
                  <a:srgbClr val="2466BF"/>
                </a:solidFill>
              </a:rPr>
              <a:t> </a:t>
            </a:r>
            <a:r>
              <a:rPr sz="2500" spc="-20" dirty="0">
                <a:solidFill>
                  <a:srgbClr val="2466BF"/>
                </a:solidFill>
              </a:rPr>
              <a:t>Null?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53225" y="287873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283558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6"/>
                </a:lnTo>
                <a:lnTo>
                  <a:pt x="1086" y="8826"/>
                </a:lnTo>
                <a:lnTo>
                  <a:pt x="1810" y="7074"/>
                </a:lnTo>
                <a:lnTo>
                  <a:pt x="2849" y="5528"/>
                </a:lnTo>
                <a:lnTo>
                  <a:pt x="4184" y="4187"/>
                </a:lnTo>
                <a:lnTo>
                  <a:pt x="5528" y="2847"/>
                </a:lnTo>
                <a:lnTo>
                  <a:pt x="7072" y="1813"/>
                </a:lnTo>
                <a:lnTo>
                  <a:pt x="8826" y="1088"/>
                </a:lnTo>
                <a:lnTo>
                  <a:pt x="10579" y="363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3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8544" y="8826"/>
                </a:lnTo>
                <a:lnTo>
                  <a:pt x="7939268" y="10576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2897797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movies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isnull()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any()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329" y="4464373"/>
            <a:ext cx="55403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7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Nice!!,</a:t>
            </a:r>
            <a:r>
              <a:rPr sz="2500" b="1" spc="-4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so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we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do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not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have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to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worry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about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spc="-2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this!</a:t>
            </a:r>
            <a:endParaRPr sz="25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25" y="329811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Out[50]: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986" y="3269520"/>
            <a:ext cx="63627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40" dirty="0">
                <a:latin typeface="Trebuchet MS"/>
                <a:cs typeface="Trebuchet MS"/>
              </a:rPr>
              <a:t>movieId </a:t>
            </a:r>
            <a:r>
              <a:rPr sz="1250" spc="190" dirty="0">
                <a:latin typeface="Trebuchet MS"/>
                <a:cs typeface="Trebuchet MS"/>
              </a:rPr>
              <a:t>title </a:t>
            </a:r>
            <a:r>
              <a:rPr sz="1250" spc="55" dirty="0">
                <a:latin typeface="Trebuchet MS"/>
                <a:cs typeface="Trebuchet MS"/>
              </a:rPr>
              <a:t>genres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0186" y="3269520"/>
            <a:ext cx="461645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False False False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0986" y="3812808"/>
            <a:ext cx="9848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bool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04950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996821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068569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shape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291686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2864175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6"/>
                </a:lnTo>
                <a:lnTo>
                  <a:pt x="1086" y="8826"/>
                </a:lnTo>
                <a:lnTo>
                  <a:pt x="1810" y="7074"/>
                </a:lnTo>
                <a:lnTo>
                  <a:pt x="2849" y="5528"/>
                </a:lnTo>
                <a:lnTo>
                  <a:pt x="4184" y="4187"/>
                </a:lnTo>
                <a:lnTo>
                  <a:pt x="5528" y="2847"/>
                </a:lnTo>
                <a:lnTo>
                  <a:pt x="7072" y="1813"/>
                </a:lnTo>
                <a:lnTo>
                  <a:pt x="8826" y="1088"/>
                </a:lnTo>
                <a:lnTo>
                  <a:pt x="10579" y="363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3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8544" y="8826"/>
                </a:lnTo>
                <a:lnTo>
                  <a:pt x="7939268" y="10576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2935923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isnull()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any()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29" y="4492968"/>
            <a:ext cx="55403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7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Nice!!,</a:t>
            </a:r>
            <a:r>
              <a:rPr sz="2500" b="1" spc="-4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so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we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do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not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have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to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worry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about</a:t>
            </a:r>
            <a:r>
              <a:rPr sz="2500" b="1" spc="-3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spc="-2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this!</a:t>
            </a:r>
            <a:endParaRPr sz="25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5" y="246888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Out[51]: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0986" y="2430761"/>
            <a:ext cx="11595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(20000263,</a:t>
            </a:r>
            <a:r>
              <a:rPr sz="1250" spc="30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3)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225" y="333624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Out[52]: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986" y="3307647"/>
            <a:ext cx="63627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userId </a:t>
            </a:r>
            <a:r>
              <a:rPr sz="1250" spc="40" dirty="0">
                <a:latin typeface="Trebuchet MS"/>
                <a:cs typeface="Trebuchet MS"/>
              </a:rPr>
              <a:t>movieId </a:t>
            </a:r>
            <a:r>
              <a:rPr sz="1250" spc="114" dirty="0">
                <a:latin typeface="Trebuchet MS"/>
                <a:cs typeface="Trebuchet MS"/>
              </a:rPr>
              <a:t>rating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0186" y="3307647"/>
            <a:ext cx="461645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False False False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0986" y="3850935"/>
            <a:ext cx="9848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bool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88747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84431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90653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shape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276435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271167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6"/>
                </a:lnTo>
                <a:lnTo>
                  <a:pt x="1086" y="8826"/>
                </a:lnTo>
                <a:lnTo>
                  <a:pt x="1810" y="7074"/>
                </a:lnTo>
                <a:lnTo>
                  <a:pt x="2849" y="5528"/>
                </a:lnTo>
                <a:lnTo>
                  <a:pt x="4184" y="4187"/>
                </a:lnTo>
                <a:lnTo>
                  <a:pt x="5528" y="2847"/>
                </a:lnTo>
                <a:lnTo>
                  <a:pt x="7072" y="1813"/>
                </a:lnTo>
                <a:lnTo>
                  <a:pt x="8826" y="1088"/>
                </a:lnTo>
                <a:lnTo>
                  <a:pt x="10579" y="363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3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8544" y="8826"/>
                </a:lnTo>
                <a:lnTo>
                  <a:pt x="7939268" y="10576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277388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isnull()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any()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29" y="4340464"/>
            <a:ext cx="7743825" cy="7207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610"/>
              </a:spcBef>
            </a:pP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Unfortunately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we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will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have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to</a:t>
            </a:r>
            <a:r>
              <a:rPr sz="2500" b="1" spc="-1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deal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with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NaN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values</a:t>
            </a:r>
            <a:r>
              <a:rPr sz="2500" b="1" spc="-1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in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25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this</a:t>
            </a:r>
            <a:r>
              <a:rPr sz="2500" b="1" spc="-2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data </a:t>
            </a:r>
            <a:r>
              <a:rPr sz="2500" b="1" spc="-25" dirty="0">
                <a:solidFill>
                  <a:srgbClr val="2466BF"/>
                </a:solidFill>
                <a:latin typeface="Liberation Sans Narrow"/>
                <a:cs typeface="Liberation Sans Narrow"/>
              </a:rPr>
              <a:t>set</a:t>
            </a:r>
            <a:endParaRPr sz="25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5" y="230685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Out[53]: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0986" y="2278257"/>
            <a:ext cx="9848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latin typeface="Trebuchet MS"/>
                <a:cs typeface="Trebuchet MS"/>
              </a:rPr>
              <a:t>(465564,</a:t>
            </a:r>
            <a:r>
              <a:rPr sz="1250" spc="340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3)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225" y="318373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Out[54]: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986" y="3145612"/>
            <a:ext cx="63627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userId </a:t>
            </a:r>
            <a:r>
              <a:rPr sz="1250" spc="40" dirty="0">
                <a:latin typeface="Trebuchet MS"/>
                <a:cs typeface="Trebuchet MS"/>
              </a:rPr>
              <a:t>movieId </a:t>
            </a:r>
            <a:r>
              <a:rPr sz="1250" spc="60" dirty="0">
                <a:latin typeface="Trebuchet MS"/>
                <a:cs typeface="Trebuchet MS"/>
              </a:rPr>
              <a:t>tag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0186" y="3145612"/>
            <a:ext cx="461645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False False </a:t>
            </a:r>
            <a:r>
              <a:rPr sz="1250" spc="-20" dirty="0">
                <a:latin typeface="Trebuchet MS"/>
                <a:cs typeface="Trebuchet MS"/>
              </a:rPr>
              <a:t>True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0986" y="3688900"/>
            <a:ext cx="9848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bool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496" y="1782626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73947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801689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solidFill>
                  <a:srgbClr val="008000"/>
                </a:solidFill>
                <a:latin typeface="Trebuchet MS"/>
                <a:cs typeface="Trebuchet MS"/>
              </a:rPr>
              <a:t>import</a:t>
            </a:r>
            <a:r>
              <a:rPr sz="1250" b="1" spc="37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0000FF"/>
                </a:solidFill>
                <a:latin typeface="Trebuchet MS"/>
                <a:cs typeface="Trebuchet MS"/>
              </a:rPr>
              <a:t>pandas</a:t>
            </a:r>
            <a:r>
              <a:rPr sz="1250" b="1" spc="3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50" b="1" spc="80" dirty="0">
                <a:solidFill>
                  <a:srgbClr val="008000"/>
                </a:solidFill>
                <a:latin typeface="Trebuchet MS"/>
                <a:cs typeface="Trebuchet MS"/>
              </a:rPr>
              <a:t>as</a:t>
            </a:r>
            <a:r>
              <a:rPr sz="1250" b="1" spc="38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b="1" spc="-25" dirty="0">
                <a:solidFill>
                  <a:srgbClr val="0000FF"/>
                </a:solidFill>
                <a:latin typeface="Trebuchet MS"/>
                <a:cs typeface="Trebuchet MS"/>
              </a:rPr>
              <a:t>pd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3329" y="2499861"/>
            <a:ext cx="596392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Introduction</a:t>
            </a:r>
            <a:r>
              <a:rPr sz="2700" b="0" spc="8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to</a:t>
            </a:r>
            <a:r>
              <a:rPr sz="2700" b="0" spc="8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pandas</a:t>
            </a:r>
            <a:r>
              <a:rPr sz="2700" b="0" spc="8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Data</a:t>
            </a:r>
            <a:r>
              <a:rPr sz="2700" b="0" spc="8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spc="-10" dirty="0">
                <a:solidFill>
                  <a:srgbClr val="2461BF"/>
                </a:solidFill>
                <a:latin typeface="Arial"/>
                <a:cs typeface="Arial"/>
              </a:rPr>
              <a:t>Structures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329" y="3410965"/>
            <a:ext cx="7021195" cy="1511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latin typeface="Lato"/>
                <a:cs typeface="Lato"/>
              </a:rPr>
              <a:t>*pandas*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has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two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main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structures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it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uses,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namely,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*Series*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and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*DataFrames*.</a:t>
            </a:r>
            <a:endParaRPr sz="15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461BF"/>
                </a:solidFill>
                <a:latin typeface="Arial"/>
                <a:cs typeface="Arial"/>
              </a:rPr>
              <a:t>pandas</a:t>
            </a:r>
            <a:r>
              <a:rPr sz="270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2461BF"/>
                </a:solidFill>
                <a:latin typeface="Arial"/>
                <a:cs typeface="Arial"/>
              </a:rPr>
              <a:t>Series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550" i="1" spc="-10" dirty="0">
                <a:latin typeface="Lato"/>
                <a:cs typeface="Lato"/>
              </a:rPr>
              <a:t>pandas</a:t>
            </a:r>
            <a:r>
              <a:rPr sz="1550" i="1" spc="-5" dirty="0">
                <a:latin typeface="Lato"/>
                <a:cs typeface="Lato"/>
              </a:rPr>
              <a:t> </a:t>
            </a:r>
            <a:r>
              <a:rPr sz="1550" i="1" spc="-10" dirty="0">
                <a:latin typeface="Lato"/>
                <a:cs typeface="Lato"/>
              </a:rPr>
              <a:t>Series</a:t>
            </a:r>
            <a:r>
              <a:rPr sz="1550" i="1" spc="-5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one-</a:t>
            </a:r>
            <a:r>
              <a:rPr sz="1550" dirty="0">
                <a:latin typeface="Lato"/>
                <a:cs typeface="Lato"/>
              </a:rPr>
              <a:t>dimensional</a:t>
            </a:r>
            <a:r>
              <a:rPr sz="1550" spc="-3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labeled</a:t>
            </a:r>
            <a:r>
              <a:rPr sz="1550" spc="-4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array.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24013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187446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25919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dropna()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3329" y="2910758"/>
            <a:ext cx="48450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2466BF"/>
                </a:solidFill>
              </a:rPr>
              <a:t>We</a:t>
            </a:r>
            <a:r>
              <a:rPr sz="2500" spc="-3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check</a:t>
            </a:r>
            <a:r>
              <a:rPr sz="2500" spc="-3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agaiin</a:t>
            </a:r>
            <a:r>
              <a:rPr sz="2500" spc="-3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if</a:t>
            </a:r>
            <a:r>
              <a:rPr sz="2500" spc="-3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there</a:t>
            </a:r>
            <a:r>
              <a:rPr sz="2500" spc="-3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is</a:t>
            </a:r>
            <a:r>
              <a:rPr sz="2500" spc="-3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any</a:t>
            </a:r>
            <a:r>
              <a:rPr sz="2500" spc="-3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row</a:t>
            </a:r>
            <a:r>
              <a:rPr sz="2500" spc="-30" dirty="0">
                <a:solidFill>
                  <a:srgbClr val="2466BF"/>
                </a:solidFill>
              </a:rPr>
              <a:t> </a:t>
            </a:r>
            <a:r>
              <a:rPr sz="2500" spc="-20" dirty="0">
                <a:solidFill>
                  <a:srgbClr val="2466BF"/>
                </a:solidFill>
              </a:rPr>
              <a:t>null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553225" y="352686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9626" y="348371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9681" y="3545929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isnull()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any()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5" y="395577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Out[56]: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0986" y="3917652"/>
            <a:ext cx="63627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userId </a:t>
            </a:r>
            <a:r>
              <a:rPr sz="1250" spc="40" dirty="0">
                <a:latin typeface="Trebuchet MS"/>
                <a:cs typeface="Trebuchet MS"/>
              </a:rPr>
              <a:t>movieId </a:t>
            </a:r>
            <a:r>
              <a:rPr sz="1250" spc="60" dirty="0">
                <a:latin typeface="Trebuchet MS"/>
                <a:cs typeface="Trebuchet MS"/>
              </a:rPr>
              <a:t>tag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0186" y="3917652"/>
            <a:ext cx="461645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False False False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986" y="4460940"/>
            <a:ext cx="9848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bool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767790"/>
            <a:ext cx="75844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2466BF"/>
                </a:solidFill>
              </a:rPr>
              <a:t>Thats</a:t>
            </a:r>
            <a:r>
              <a:rPr sz="2500" spc="-10" dirty="0">
                <a:solidFill>
                  <a:srgbClr val="2466BF"/>
                </a:solidFill>
              </a:rPr>
              <a:t> </a:t>
            </a:r>
            <a:r>
              <a:rPr sz="2500" spc="-55" dirty="0">
                <a:solidFill>
                  <a:srgbClr val="2466BF"/>
                </a:solidFill>
              </a:rPr>
              <a:t>nice!</a:t>
            </a:r>
            <a:r>
              <a:rPr sz="2500" spc="-10" dirty="0">
                <a:solidFill>
                  <a:srgbClr val="2466BF"/>
                </a:solidFill>
              </a:rPr>
              <a:t> Nonetheless,</a:t>
            </a:r>
            <a:r>
              <a:rPr sz="2500" spc="-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notice</a:t>
            </a:r>
            <a:r>
              <a:rPr sz="2500" spc="-10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that</a:t>
            </a:r>
            <a:r>
              <a:rPr sz="2500" spc="-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the</a:t>
            </a:r>
            <a:r>
              <a:rPr sz="2500" spc="-10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number</a:t>
            </a:r>
            <a:r>
              <a:rPr sz="2500" spc="-5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of</a:t>
            </a:r>
            <a:r>
              <a:rPr sz="2500" spc="-10" dirty="0">
                <a:solidFill>
                  <a:srgbClr val="2466BF"/>
                </a:solidFill>
              </a:rPr>
              <a:t> </a:t>
            </a:r>
            <a:r>
              <a:rPr sz="2500" dirty="0">
                <a:solidFill>
                  <a:srgbClr val="2466BF"/>
                </a:solidFill>
              </a:rPr>
              <a:t>lines</a:t>
            </a:r>
            <a:r>
              <a:rPr sz="2500" spc="-5" dirty="0">
                <a:solidFill>
                  <a:srgbClr val="2466BF"/>
                </a:solidFill>
              </a:rPr>
              <a:t> </a:t>
            </a:r>
            <a:r>
              <a:rPr sz="2500" spc="-20" dirty="0">
                <a:solidFill>
                  <a:srgbClr val="2466BF"/>
                </a:solidFill>
              </a:rPr>
              <a:t>have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393329" y="3082325"/>
            <a:ext cx="10712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4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reduced.</a:t>
            </a:r>
            <a:endParaRPr sz="25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225" y="369843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9626" y="3655279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681" y="3717495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shape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25" y="411781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Out[57]: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986" y="4089219"/>
            <a:ext cx="9848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latin typeface="Trebuchet MS"/>
                <a:cs typeface="Trebuchet MS"/>
              </a:rPr>
              <a:t>(465548,</a:t>
            </a:r>
            <a:r>
              <a:rPr sz="1250" spc="340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3)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66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Data</a:t>
            </a:r>
            <a:r>
              <a:rPr spc="210" dirty="0"/>
              <a:t> </a:t>
            </a:r>
            <a:r>
              <a:rPr spc="-3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225" y="391765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86496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936715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solidFill>
                  <a:srgbClr val="008000"/>
                </a:solidFill>
                <a:latin typeface="Trebuchet MS"/>
                <a:cs typeface="Trebuchet MS"/>
              </a:rPr>
              <a:t>import</a:t>
            </a:r>
            <a:r>
              <a:rPr sz="1250" b="1" spc="38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b="1" spc="80" dirty="0">
                <a:solidFill>
                  <a:srgbClr val="0000FF"/>
                </a:solidFill>
                <a:latin typeface="Trebuchet MS"/>
                <a:cs typeface="Trebuchet MS"/>
              </a:rPr>
              <a:t>matplotlib.pylab</a:t>
            </a:r>
            <a:r>
              <a:rPr sz="1250" b="1" spc="3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50" b="1" spc="80" dirty="0">
                <a:solidFill>
                  <a:srgbClr val="008000"/>
                </a:solidFill>
                <a:latin typeface="Trebuchet MS"/>
                <a:cs typeface="Trebuchet MS"/>
              </a:rPr>
              <a:t>as</a:t>
            </a:r>
            <a:r>
              <a:rPr sz="1250" b="1" spc="38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b="1" spc="125" dirty="0">
                <a:solidFill>
                  <a:srgbClr val="0000FF"/>
                </a:solidFill>
                <a:latin typeface="Trebuchet MS"/>
                <a:cs typeface="Trebuchet MS"/>
              </a:rPr>
              <a:t>plt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43870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[59]: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395551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457768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3115945">
              <a:lnSpc>
                <a:spcPts val="1430"/>
              </a:lnSpc>
              <a:spcBef>
                <a:spcPts val="204"/>
              </a:spcBef>
            </a:pP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4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hist(column</a:t>
            </a:r>
            <a:r>
              <a:rPr sz="1250" spc="14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40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figsize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15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10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),bins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=10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plt</a:t>
            </a:r>
            <a:r>
              <a:rPr sz="1250" spc="9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show()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641" y="1172352"/>
            <a:ext cx="7463058" cy="487052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497068"/>
            <a:ext cx="52882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2466BF"/>
                </a:solidFill>
              </a:rPr>
              <a:t>Getting</a:t>
            </a:r>
            <a:r>
              <a:rPr sz="3100" spc="65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information</a:t>
            </a:r>
            <a:r>
              <a:rPr sz="3100" spc="8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from</a:t>
            </a:r>
            <a:r>
              <a:rPr sz="3100" spc="80" dirty="0">
                <a:solidFill>
                  <a:srgbClr val="2466BF"/>
                </a:solidFill>
              </a:rPr>
              <a:t> </a:t>
            </a:r>
            <a:r>
              <a:rPr sz="3100" spc="-10" dirty="0">
                <a:solidFill>
                  <a:srgbClr val="2466BF"/>
                </a:solidFill>
              </a:rPr>
              <a:t>columns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53225" y="220200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2158854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222107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tags[</a:t>
            </a:r>
            <a:r>
              <a:rPr sz="1250" spc="140" dirty="0">
                <a:solidFill>
                  <a:srgbClr val="B92020"/>
                </a:solidFill>
                <a:latin typeface="Trebuchet MS"/>
                <a:cs typeface="Trebuchet MS"/>
              </a:rPr>
              <a:t>'tag'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4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96531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9626" y="391262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9681" y="3984375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movies[[</a:t>
            </a:r>
            <a:r>
              <a:rPr sz="1250" spc="150" dirty="0">
                <a:solidFill>
                  <a:srgbClr val="B92020"/>
                </a:solidFill>
                <a:latin typeface="Trebuchet MS"/>
                <a:cs typeface="Trebuchet MS"/>
              </a:rPr>
              <a:t>'title'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50" dirty="0">
                <a:solidFill>
                  <a:srgbClr val="B92020"/>
                </a:solidFill>
                <a:latin typeface="Trebuchet MS"/>
                <a:cs typeface="Trebuchet MS"/>
              </a:rPr>
              <a:t>'genres'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]]</a:t>
            </a:r>
            <a:r>
              <a:rPr sz="1250" spc="15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5" y="262138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0986" y="2592794"/>
            <a:ext cx="11303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-50" dirty="0">
                <a:latin typeface="Trebuchet MS"/>
                <a:cs typeface="Trebuchet MS"/>
              </a:rPr>
              <a:t>0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sz="1250" spc="-50" dirty="0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sz="1250" spc="-50" dirty="0">
                <a:latin typeface="Trebuchet MS"/>
                <a:cs typeface="Trebuchet MS"/>
              </a:rPr>
              <a:t>2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sz="1250" spc="-50" dirty="0">
                <a:latin typeface="Trebuchet MS"/>
                <a:cs typeface="Trebuchet MS"/>
              </a:rPr>
              <a:t>3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65"/>
              </a:lnSpc>
            </a:pPr>
            <a:r>
              <a:rPr sz="1250" spc="-50" dirty="0">
                <a:latin typeface="Trebuchet MS"/>
                <a:cs typeface="Trebuchet MS"/>
              </a:rPr>
              <a:t>4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6986" y="2592794"/>
            <a:ext cx="1159510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173990" algn="r">
              <a:lnSpc>
                <a:spcPts val="1430"/>
              </a:lnSpc>
              <a:spcBef>
                <a:spcPts val="204"/>
              </a:spcBef>
            </a:pPr>
            <a:r>
              <a:rPr sz="1250" dirty="0">
                <a:latin typeface="Trebuchet MS"/>
                <a:cs typeface="Trebuchet MS"/>
              </a:rPr>
              <a:t>Mark</a:t>
            </a:r>
            <a:r>
              <a:rPr sz="1250" spc="37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Waters </a:t>
            </a:r>
            <a:r>
              <a:rPr sz="1250" spc="60" dirty="0">
                <a:latin typeface="Trebuchet MS"/>
                <a:cs typeface="Trebuchet MS"/>
              </a:rPr>
              <a:t>dark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hero</a:t>
            </a:r>
            <a:r>
              <a:rPr sz="1250" spc="50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dark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hero</a:t>
            </a:r>
            <a:r>
              <a:rPr sz="1250" spc="50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noir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180" dirty="0">
                <a:latin typeface="Trebuchet MS"/>
                <a:cs typeface="Trebuchet MS"/>
              </a:rPr>
              <a:t>thriller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ts val="1380"/>
              </a:lnSpc>
            </a:pPr>
            <a:r>
              <a:rPr sz="1250" spc="60" dirty="0">
                <a:latin typeface="Trebuchet MS"/>
                <a:cs typeface="Trebuchet MS"/>
              </a:rPr>
              <a:t>dark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hero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986" y="3498275"/>
            <a:ext cx="21183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Trebuchet MS"/>
                <a:cs typeface="Trebuchet MS"/>
              </a:rPr>
              <a:t>Name: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tag,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235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object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225" y="438469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8290" y="5432881"/>
            <a:ext cx="4489450" cy="10160"/>
          </a:xfrm>
          <a:custGeom>
            <a:avLst/>
            <a:gdLst/>
            <a:ahLst/>
            <a:cxnLst/>
            <a:rect l="l" t="t" r="r" b="b"/>
            <a:pathLst>
              <a:path w="4489450" h="10160">
                <a:moveTo>
                  <a:pt x="4489272" y="0"/>
                </a:moveTo>
                <a:lnTo>
                  <a:pt x="1925345" y="0"/>
                </a:lnTo>
                <a:lnTo>
                  <a:pt x="181102" y="0"/>
                </a:lnTo>
                <a:lnTo>
                  <a:pt x="0" y="0"/>
                </a:lnTo>
                <a:lnTo>
                  <a:pt x="0" y="9537"/>
                </a:lnTo>
                <a:lnTo>
                  <a:pt x="181102" y="9537"/>
                </a:lnTo>
                <a:lnTo>
                  <a:pt x="1925345" y="9537"/>
                </a:lnTo>
                <a:lnTo>
                  <a:pt x="4489272" y="9537"/>
                </a:lnTo>
                <a:lnTo>
                  <a:pt x="448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8290" y="5242255"/>
            <a:ext cx="4489450" cy="10160"/>
          </a:xfrm>
          <a:custGeom>
            <a:avLst/>
            <a:gdLst/>
            <a:ahLst/>
            <a:cxnLst/>
            <a:rect l="l" t="t" r="r" b="b"/>
            <a:pathLst>
              <a:path w="4489450" h="10160">
                <a:moveTo>
                  <a:pt x="4489272" y="0"/>
                </a:moveTo>
                <a:lnTo>
                  <a:pt x="1925345" y="0"/>
                </a:lnTo>
                <a:lnTo>
                  <a:pt x="181102" y="0"/>
                </a:lnTo>
                <a:lnTo>
                  <a:pt x="0" y="0"/>
                </a:lnTo>
                <a:lnTo>
                  <a:pt x="0" y="9537"/>
                </a:lnTo>
                <a:lnTo>
                  <a:pt x="181102" y="9537"/>
                </a:lnTo>
                <a:lnTo>
                  <a:pt x="1925345" y="9537"/>
                </a:lnTo>
                <a:lnTo>
                  <a:pt x="4489272" y="9537"/>
                </a:lnTo>
                <a:lnTo>
                  <a:pt x="448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8290" y="5051628"/>
            <a:ext cx="4489450" cy="10160"/>
          </a:xfrm>
          <a:custGeom>
            <a:avLst/>
            <a:gdLst/>
            <a:ahLst/>
            <a:cxnLst/>
            <a:rect l="l" t="t" r="r" b="b"/>
            <a:pathLst>
              <a:path w="4489450" h="10160">
                <a:moveTo>
                  <a:pt x="4489272" y="0"/>
                </a:moveTo>
                <a:lnTo>
                  <a:pt x="1925345" y="0"/>
                </a:lnTo>
                <a:lnTo>
                  <a:pt x="181102" y="0"/>
                </a:lnTo>
                <a:lnTo>
                  <a:pt x="0" y="0"/>
                </a:lnTo>
                <a:lnTo>
                  <a:pt x="0" y="9537"/>
                </a:lnTo>
                <a:lnTo>
                  <a:pt x="181102" y="9537"/>
                </a:lnTo>
                <a:lnTo>
                  <a:pt x="1925345" y="9537"/>
                </a:lnTo>
                <a:lnTo>
                  <a:pt x="4489272" y="9537"/>
                </a:lnTo>
                <a:lnTo>
                  <a:pt x="448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8290" y="4861000"/>
            <a:ext cx="4489450" cy="10160"/>
          </a:xfrm>
          <a:custGeom>
            <a:avLst/>
            <a:gdLst/>
            <a:ahLst/>
            <a:cxnLst/>
            <a:rect l="l" t="t" r="r" b="b"/>
            <a:pathLst>
              <a:path w="4489450" h="10160">
                <a:moveTo>
                  <a:pt x="4489272" y="0"/>
                </a:moveTo>
                <a:lnTo>
                  <a:pt x="1925345" y="0"/>
                </a:lnTo>
                <a:lnTo>
                  <a:pt x="181102" y="0"/>
                </a:lnTo>
                <a:lnTo>
                  <a:pt x="0" y="0"/>
                </a:lnTo>
                <a:lnTo>
                  <a:pt x="0" y="9537"/>
                </a:lnTo>
                <a:lnTo>
                  <a:pt x="181102" y="9537"/>
                </a:lnTo>
                <a:lnTo>
                  <a:pt x="1925345" y="9537"/>
                </a:lnTo>
                <a:lnTo>
                  <a:pt x="4489272" y="9537"/>
                </a:lnTo>
                <a:lnTo>
                  <a:pt x="448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8290" y="4670374"/>
            <a:ext cx="4489450" cy="10160"/>
          </a:xfrm>
          <a:custGeom>
            <a:avLst/>
            <a:gdLst/>
            <a:ahLst/>
            <a:cxnLst/>
            <a:rect l="l" t="t" r="r" b="b"/>
            <a:pathLst>
              <a:path w="4489450" h="10160">
                <a:moveTo>
                  <a:pt x="4489272" y="0"/>
                </a:moveTo>
                <a:lnTo>
                  <a:pt x="1925345" y="0"/>
                </a:lnTo>
                <a:lnTo>
                  <a:pt x="181102" y="0"/>
                </a:lnTo>
                <a:lnTo>
                  <a:pt x="0" y="0"/>
                </a:lnTo>
                <a:lnTo>
                  <a:pt x="0" y="9537"/>
                </a:lnTo>
                <a:lnTo>
                  <a:pt x="181102" y="9537"/>
                </a:lnTo>
                <a:lnTo>
                  <a:pt x="1925345" y="9537"/>
                </a:lnTo>
                <a:lnTo>
                  <a:pt x="4489272" y="9537"/>
                </a:lnTo>
                <a:lnTo>
                  <a:pt x="448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97500" y="4495637"/>
            <a:ext cx="2374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title</a:t>
            </a:r>
            <a:endParaRPr sz="900">
              <a:latin typeface="Lato"/>
              <a:cs typeface="La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9944" y="4495637"/>
            <a:ext cx="3689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genres</a:t>
            </a:r>
            <a:endParaRPr sz="90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8174" y="4686265"/>
            <a:ext cx="10325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0</a:t>
            </a:r>
            <a:r>
              <a:rPr sz="900" b="1" spc="229" dirty="0">
                <a:latin typeface="Lato"/>
                <a:cs typeface="Lato"/>
              </a:rPr>
              <a:t>  </a:t>
            </a:r>
            <a:r>
              <a:rPr sz="900" spc="-55" dirty="0">
                <a:latin typeface="Lato"/>
                <a:cs typeface="Lato"/>
              </a:rPr>
              <a:t>Toy</a:t>
            </a:r>
            <a:r>
              <a:rPr sz="900" spc="-5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Story</a:t>
            </a:r>
            <a:r>
              <a:rPr sz="900" spc="-55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23511" y="4686265"/>
            <a:ext cx="24669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Adventure|Animation|Children|Comedy|Fantasy</a:t>
            </a:r>
            <a:endParaRPr sz="900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174" y="4876892"/>
            <a:ext cx="9512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1</a:t>
            </a:r>
            <a:r>
              <a:rPr sz="900" b="1" spc="245" dirty="0">
                <a:latin typeface="Lato"/>
                <a:cs typeface="Lato"/>
              </a:rPr>
              <a:t>  </a:t>
            </a:r>
            <a:r>
              <a:rPr sz="900" dirty="0">
                <a:latin typeface="Lato"/>
                <a:cs typeface="Lato"/>
              </a:rPr>
              <a:t>Jumanji</a:t>
            </a:r>
            <a:r>
              <a:rPr sz="900" spc="-5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3511" y="4876892"/>
            <a:ext cx="1457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Adventure|Children|Fantasy</a:t>
            </a:r>
            <a:endParaRPr sz="90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8174" y="5067519"/>
            <a:ext cx="1506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2</a:t>
            </a:r>
            <a:r>
              <a:rPr sz="900" b="1" spc="250" dirty="0">
                <a:latin typeface="Lato"/>
                <a:cs typeface="Lato"/>
              </a:rPr>
              <a:t>  </a:t>
            </a:r>
            <a:r>
              <a:rPr sz="900" dirty="0">
                <a:latin typeface="Lato"/>
                <a:cs typeface="Lato"/>
              </a:rPr>
              <a:t>Grumpier</a:t>
            </a:r>
            <a:r>
              <a:rPr sz="900" spc="-5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Old</a:t>
            </a:r>
            <a:r>
              <a:rPr sz="900" spc="-5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Men</a:t>
            </a:r>
            <a:r>
              <a:rPr sz="900" spc="-5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3511" y="5067519"/>
            <a:ext cx="94424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Comedy|Romance</a:t>
            </a:r>
            <a:endParaRPr sz="90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8174" y="5258147"/>
            <a:ext cx="14408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3</a:t>
            </a:r>
            <a:r>
              <a:rPr sz="900" b="1" spc="245" dirty="0">
                <a:latin typeface="Lato"/>
                <a:cs typeface="Lato"/>
              </a:rPr>
              <a:t>  </a:t>
            </a:r>
            <a:r>
              <a:rPr sz="900" spc="-10" dirty="0">
                <a:latin typeface="Lato"/>
                <a:cs typeface="Lato"/>
              </a:rPr>
              <a:t>Waiting</a:t>
            </a:r>
            <a:r>
              <a:rPr sz="900" spc="-5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to</a:t>
            </a:r>
            <a:r>
              <a:rPr sz="900" spc="-5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Exhale</a:t>
            </a:r>
            <a:r>
              <a:rPr sz="900" spc="-55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3511" y="5258147"/>
            <a:ext cx="13188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Comedy|Drama|Romance</a:t>
            </a:r>
            <a:endParaRPr sz="900">
              <a:latin typeface="Lato"/>
              <a:cs typeface="La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8174" y="5448774"/>
            <a:ext cx="18338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4</a:t>
            </a:r>
            <a:r>
              <a:rPr sz="900" b="1" spc="265" dirty="0">
                <a:latin typeface="Lato"/>
                <a:cs typeface="Lato"/>
              </a:rPr>
              <a:t>  </a:t>
            </a:r>
            <a:r>
              <a:rPr sz="900" dirty="0">
                <a:latin typeface="Lato"/>
                <a:cs typeface="Lato"/>
              </a:rPr>
              <a:t>Father</a:t>
            </a:r>
            <a:r>
              <a:rPr sz="900" spc="-45" dirty="0">
                <a:latin typeface="Lato"/>
                <a:cs typeface="Lato"/>
              </a:rPr>
              <a:t> </a:t>
            </a:r>
            <a:r>
              <a:rPr sz="900" spc="-20" dirty="0">
                <a:latin typeface="Lato"/>
                <a:cs typeface="Lato"/>
              </a:rPr>
              <a:t>of</a:t>
            </a:r>
            <a:r>
              <a:rPr sz="900" spc="-4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the</a:t>
            </a:r>
            <a:r>
              <a:rPr sz="900" spc="-45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Bride</a:t>
            </a:r>
            <a:r>
              <a:rPr sz="900" spc="-45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Part</a:t>
            </a:r>
            <a:r>
              <a:rPr sz="900" spc="-45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II</a:t>
            </a:r>
            <a:r>
              <a:rPr sz="900" spc="-4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3511" y="5448774"/>
            <a:ext cx="4438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Comedy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15435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101666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17341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ratings[</a:t>
            </a:r>
            <a:r>
              <a:rPr sz="1250" spc="150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10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:]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257373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Out[62]: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2689332"/>
          <a:ext cx="2192655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60816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61160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65682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66762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68319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68954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69526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69644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20000261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70286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71619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15435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101666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17341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tail(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10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257373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Out[63]: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2689332"/>
          <a:ext cx="2192655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60816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61160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65682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66762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68319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68954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20000259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69526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69644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20000261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70286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20000262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138493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71619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2901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85861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48077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3465195">
              <a:lnSpc>
                <a:spcPts val="1430"/>
              </a:lnSpc>
              <a:spcBef>
                <a:spcPts val="204"/>
              </a:spcBef>
            </a:pP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tag_counts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tags[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'tag'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2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value_counts() 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tag_counts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plot(kind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14" dirty="0">
                <a:solidFill>
                  <a:srgbClr val="B92020"/>
                </a:solidFill>
                <a:latin typeface="Trebuchet MS"/>
                <a:cs typeface="Trebuchet MS"/>
              </a:rPr>
              <a:t>'bar'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figsize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12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8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))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82949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Out[64]: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641" y="1334414"/>
            <a:ext cx="6853062" cy="5156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0986" y="800897"/>
            <a:ext cx="49091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latin typeface="Trebuchet MS"/>
                <a:cs typeface="Trebuchet MS"/>
              </a:rPr>
              <a:t>&lt;matplotlib.axes._subplots.AxesSubplot</a:t>
            </a:r>
            <a:r>
              <a:rPr sz="1250" spc="37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at</a:t>
            </a:r>
            <a:r>
              <a:rPr sz="1250" spc="38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0x26381863b38&gt;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0042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5726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09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1948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tag_counts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head(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60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plot(kind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'bar'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figsize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12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8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))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61980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Out[65]: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641" y="1124711"/>
            <a:ext cx="6853062" cy="53947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0986" y="591207"/>
            <a:ext cx="49091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latin typeface="Trebuchet MS"/>
                <a:cs typeface="Trebuchet MS"/>
              </a:rPr>
              <a:t>&lt;matplotlib.axes._subplots.AxesSubplot</a:t>
            </a:r>
            <a:r>
              <a:rPr sz="1250" spc="37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at</a:t>
            </a:r>
            <a:r>
              <a:rPr sz="1250" spc="38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0x26380380710&gt;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0995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5726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09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29015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tag_counts[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60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100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plot(kind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'bar'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figsize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12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35" dirty="0">
                <a:solidFill>
                  <a:srgbClr val="666666"/>
                </a:solidFill>
                <a:latin typeface="Trebuchet MS"/>
                <a:cs typeface="Trebuchet MS"/>
              </a:rPr>
              <a:t>8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))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62933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Out[66]: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641" y="1134252"/>
            <a:ext cx="6795851" cy="53852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0986" y="591207"/>
            <a:ext cx="49091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latin typeface="Trebuchet MS"/>
                <a:cs typeface="Trebuchet MS"/>
              </a:rPr>
              <a:t>&lt;matplotlib.axes._subplots.AxesSubplot</a:t>
            </a:r>
            <a:r>
              <a:rPr sz="1250" spc="37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at</a:t>
            </a:r>
            <a:r>
              <a:rPr sz="1250" spc="38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0x26381902780&gt;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664" y="1233501"/>
            <a:ext cx="7040092" cy="471167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288170"/>
            <a:ext cx="396684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2466BF"/>
                </a:solidFill>
              </a:rPr>
              <a:t>Filters for Selecting </a:t>
            </a:r>
            <a:r>
              <a:rPr sz="3100" spc="-50" dirty="0">
                <a:solidFill>
                  <a:srgbClr val="2466BF"/>
                </a:solidFill>
              </a:rPr>
              <a:t>Rows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53225" y="299311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2949957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8826" y="551732"/>
                </a:lnTo>
                <a:lnTo>
                  <a:pt x="7072" y="551008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012173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4162425">
              <a:lnSpc>
                <a:spcPts val="1430"/>
              </a:lnSpc>
              <a:spcBef>
                <a:spcPts val="204"/>
              </a:spcBef>
            </a:pP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is_highly_rated</a:t>
            </a:r>
            <a:r>
              <a:rPr sz="1250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80" dirty="0">
                <a:solidFill>
                  <a:srgbClr val="333333"/>
                </a:solidFill>
                <a:latin typeface="Trebuchet MS"/>
                <a:cs typeface="Trebuchet MS"/>
              </a:rPr>
              <a:t>ratings[</a:t>
            </a:r>
            <a:r>
              <a:rPr sz="1250" spc="180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8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&gt;=</a:t>
            </a:r>
            <a:r>
              <a:rPr sz="1250" spc="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4.0 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ratings[is_highly_rated]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59358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Out[67]: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3718719"/>
          <a:ext cx="171577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30035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6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151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7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223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8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253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99720" algn="l"/>
                        </a:tabLst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9</a:t>
                      </a:r>
                      <a:r>
                        <a:rPr sz="900" b="1" dirty="0">
                          <a:latin typeface="Lato"/>
                          <a:cs typeface="Lato"/>
                        </a:rPr>
                        <a:t>	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6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58247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539316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601533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2854325">
              <a:lnSpc>
                <a:spcPts val="1430"/>
              </a:lnSpc>
              <a:spcBef>
                <a:spcPts val="204"/>
              </a:spcBef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is_animation</a:t>
            </a:r>
            <a:r>
              <a:rPr sz="1250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movies[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'genres'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str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contains(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'Animation'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movies[is_animation]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head(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15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218294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Out[68]: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2308078"/>
          <a:ext cx="6100445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13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Balto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47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Pocahontas</a:t>
                      </a:r>
                      <a:r>
                        <a:rPr sz="900" spc="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Animation|Children|Drama|Musical|Romance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236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239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Goofy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Movie,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Animation|Children|Comedy|Romance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244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Gumby: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Movie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310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313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Swan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Princess,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360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364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Lion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King,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Adventure|Animation|Children|Drama|Musical|IMAX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388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Secret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Adventures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Tom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Thumb,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(1993)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547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551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Nightmare</a:t>
                      </a:r>
                      <a:r>
                        <a:rPr sz="9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Before</a:t>
                      </a:r>
                      <a:r>
                        <a:rPr sz="9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Christmas,</a:t>
                      </a:r>
                      <a:r>
                        <a:rPr sz="9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(1993)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Animation|Children|Fantasy|Musical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553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558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Pagemaster,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Action|Adventure|Animation|Children|Fantasy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582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588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Aladdin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(1992)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Adventure|Animation|Children|Comedy|Musical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588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594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Snow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White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Seven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Dwarfs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(1937)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Animation|Children|Drama|Fantasy|Musical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589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595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Beauty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Beast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(1991)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Animation|Children|Fantasy|Musical|Romance|IMAX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590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596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Pinocchio</a:t>
                      </a:r>
                      <a:r>
                        <a:rPr sz="900" spc="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(1940)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Animation|Children|Fantasy|Musical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604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610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Heavy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Metal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(1981)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Action|Adventure|Animation|Horror|Sci-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Fi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96372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[69]: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920569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982785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1633855">
              <a:lnSpc>
                <a:spcPts val="1430"/>
              </a:lnSpc>
              <a:spcBef>
                <a:spcPts val="204"/>
              </a:spcBef>
            </a:pP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ratings_count</a:t>
            </a:r>
            <a:r>
              <a:rPr sz="1250" spc="3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ratings[[</a:t>
            </a:r>
            <a:r>
              <a:rPr sz="1250" spc="145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45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]]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groupby(</a:t>
            </a:r>
            <a:r>
              <a:rPr sz="1250" spc="145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count() 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ratings_count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25641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Out[69]: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2689331"/>
          <a:ext cx="1077595" cy="223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0.5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239125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680732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1.5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279252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1430997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883398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4291193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3.5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2200156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5561926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4.5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1534824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2898660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107074"/>
            <a:ext cx="381889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2466BF"/>
                </a:solidFill>
              </a:rPr>
              <a:t>Group</a:t>
            </a:r>
            <a:r>
              <a:rPr sz="3100" spc="-7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By</a:t>
            </a:r>
            <a:r>
              <a:rPr sz="3100" spc="-7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and</a:t>
            </a:r>
            <a:r>
              <a:rPr sz="3100" spc="-65" dirty="0">
                <a:solidFill>
                  <a:srgbClr val="2466BF"/>
                </a:solidFill>
              </a:rPr>
              <a:t> </a:t>
            </a:r>
            <a:r>
              <a:rPr sz="3100" spc="-10" dirty="0">
                <a:solidFill>
                  <a:srgbClr val="2466BF"/>
                </a:solidFill>
              </a:rPr>
              <a:t>Aggregate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53225" y="281201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2759329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5"/>
                </a:lnTo>
                <a:lnTo>
                  <a:pt x="7939268" y="723335"/>
                </a:lnTo>
                <a:lnTo>
                  <a:pt x="7930805" y="732828"/>
                </a:lnTo>
                <a:lnTo>
                  <a:pt x="7929051" y="733553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3"/>
                </a:lnTo>
                <a:lnTo>
                  <a:pt x="1086" y="725089"/>
                </a:lnTo>
                <a:lnTo>
                  <a:pt x="362" y="723335"/>
                </a:lnTo>
                <a:lnTo>
                  <a:pt x="0" y="721515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2831077"/>
            <a:ext cx="791972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151765">
              <a:lnSpc>
                <a:spcPts val="1430"/>
              </a:lnSpc>
              <a:spcBef>
                <a:spcPts val="204"/>
              </a:spcBef>
            </a:pP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average_rating</a:t>
            </a:r>
            <a:r>
              <a:rPr sz="1250" spc="2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2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ratings[[</a:t>
            </a:r>
            <a:r>
              <a:rPr sz="1250" spc="14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40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]]</a:t>
            </a:r>
            <a:r>
              <a:rPr sz="1250" spc="14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groupby(</a:t>
            </a:r>
            <a:r>
              <a:rPr sz="1250" spc="14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r>
              <a:rPr sz="1250" spc="14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mean()</a:t>
            </a:r>
            <a:r>
              <a:rPr sz="1250" spc="2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i="1" dirty="0">
                <a:solidFill>
                  <a:srgbClr val="408080"/>
                </a:solidFill>
                <a:latin typeface="Trebuchet MS"/>
                <a:cs typeface="Trebuchet MS"/>
              </a:rPr>
              <a:t>#</a:t>
            </a:r>
            <a:r>
              <a:rPr sz="1250" i="1" spc="290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-75" dirty="0">
                <a:solidFill>
                  <a:srgbClr val="408080"/>
                </a:solidFill>
                <a:latin typeface="Trebuchet MS"/>
                <a:cs typeface="Trebuchet MS"/>
              </a:rPr>
              <a:t>We</a:t>
            </a:r>
            <a:r>
              <a:rPr sz="1250" i="1" spc="290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60" dirty="0">
                <a:solidFill>
                  <a:srgbClr val="408080"/>
                </a:solidFill>
                <a:latin typeface="Trebuchet MS"/>
                <a:cs typeface="Trebuchet MS"/>
              </a:rPr>
              <a:t>are</a:t>
            </a:r>
            <a:r>
              <a:rPr sz="1250" i="1" spc="290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50" dirty="0">
                <a:solidFill>
                  <a:srgbClr val="408080"/>
                </a:solidFill>
                <a:latin typeface="Trebuchet MS"/>
                <a:cs typeface="Trebuchet MS"/>
              </a:rPr>
              <a:t>not</a:t>
            </a:r>
            <a:r>
              <a:rPr sz="1250" i="1" spc="290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120" dirty="0">
                <a:solidFill>
                  <a:srgbClr val="408080"/>
                </a:solidFill>
                <a:latin typeface="Trebuchet MS"/>
                <a:cs typeface="Trebuchet MS"/>
              </a:rPr>
              <a:t>in </a:t>
            </a:r>
            <a:r>
              <a:rPr sz="1250" i="1" spc="80" dirty="0">
                <a:solidFill>
                  <a:srgbClr val="408080"/>
                </a:solidFill>
                <a:latin typeface="Trebuchet MS"/>
                <a:cs typeface="Trebuchet MS"/>
              </a:rPr>
              <a:t>terested</a:t>
            </a:r>
            <a:r>
              <a:rPr sz="1250" i="1" spc="340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145" dirty="0">
                <a:solidFill>
                  <a:srgbClr val="408080"/>
                </a:solidFill>
                <a:latin typeface="Trebuchet MS"/>
                <a:cs typeface="Trebuchet MS"/>
              </a:rPr>
              <a:t>in</a:t>
            </a:r>
            <a:r>
              <a:rPr sz="1250" i="1" spc="345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50" dirty="0">
                <a:solidFill>
                  <a:srgbClr val="408080"/>
                </a:solidFill>
                <a:latin typeface="Trebuchet MS"/>
                <a:cs typeface="Trebuchet MS"/>
              </a:rPr>
              <a:t>the</a:t>
            </a:r>
            <a:r>
              <a:rPr sz="1250" i="1" spc="345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80" dirty="0">
                <a:solidFill>
                  <a:srgbClr val="408080"/>
                </a:solidFill>
                <a:latin typeface="Trebuchet MS"/>
                <a:cs typeface="Trebuchet MS"/>
              </a:rPr>
              <a:t>user</a:t>
            </a:r>
            <a:r>
              <a:rPr sz="1250" i="1" spc="345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80" dirty="0">
                <a:solidFill>
                  <a:srgbClr val="408080"/>
                </a:solidFill>
                <a:latin typeface="Trebuchet MS"/>
                <a:cs typeface="Trebuchet MS"/>
              </a:rPr>
              <a:t>that</a:t>
            </a:r>
            <a:r>
              <a:rPr sz="1250" i="1" spc="345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dirty="0">
                <a:solidFill>
                  <a:srgbClr val="408080"/>
                </a:solidFill>
                <a:latin typeface="Trebuchet MS"/>
                <a:cs typeface="Trebuchet MS"/>
              </a:rPr>
              <a:t>voted</a:t>
            </a:r>
            <a:r>
              <a:rPr sz="1250" i="1" spc="345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114" dirty="0">
                <a:solidFill>
                  <a:srgbClr val="408080"/>
                </a:solidFill>
                <a:latin typeface="Trebuchet MS"/>
                <a:cs typeface="Trebuchet MS"/>
              </a:rPr>
              <a:t>for</a:t>
            </a:r>
            <a:r>
              <a:rPr sz="1250" i="1" spc="345" dirty="0">
                <a:solidFill>
                  <a:srgbClr val="408080"/>
                </a:solidFill>
                <a:latin typeface="Trebuchet MS"/>
                <a:cs typeface="Trebuchet MS"/>
              </a:rPr>
              <a:t> </a:t>
            </a:r>
            <a:r>
              <a:rPr sz="1250" i="1" spc="200" dirty="0">
                <a:solidFill>
                  <a:srgbClr val="408080"/>
                </a:solidFill>
                <a:latin typeface="Trebuchet MS"/>
                <a:cs typeface="Trebuchet MS"/>
              </a:rPr>
              <a:t>it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ts val="1385"/>
              </a:lnSpc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average_rating</a:t>
            </a:r>
            <a:r>
              <a:rPr sz="1250" spc="7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59358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Out[70]: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3718718"/>
          <a:ext cx="122047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3.921240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3.211977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3.151040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2.861393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3.064592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409951"/>
            <a:ext cx="520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000000"/>
                </a:solidFill>
              </a:rPr>
              <a:t>Task: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393329" y="1876417"/>
            <a:ext cx="485902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Lato"/>
                <a:cs typeface="Lato"/>
              </a:rPr>
              <a:t>Get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movies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that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are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average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best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rated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movies</a:t>
            </a:r>
            <a:endParaRPr sz="15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Liberation Sans Narrow"/>
                <a:cs typeface="Liberation Sans Narrow"/>
              </a:rPr>
              <a:t>Option</a:t>
            </a:r>
            <a:r>
              <a:rPr sz="2000" b="1" spc="-70" dirty="0">
                <a:latin typeface="Liberation Sans Narrow"/>
                <a:cs typeface="Liberation Sans Narrow"/>
              </a:rPr>
              <a:t> </a:t>
            </a:r>
            <a:r>
              <a:rPr sz="2000" b="1" spc="-25" dirty="0">
                <a:latin typeface="Liberation Sans Narrow"/>
                <a:cs typeface="Liberation Sans Narrow"/>
              </a:rPr>
              <a:t>1: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550" dirty="0">
                <a:latin typeface="Lato"/>
                <a:cs typeface="Lato"/>
              </a:rPr>
              <a:t>Sort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list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descending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order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and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get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first</a:t>
            </a:r>
            <a:r>
              <a:rPr sz="1550" spc="-55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rows</a:t>
            </a:r>
            <a:endParaRPr sz="15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225" y="369843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9626" y="3645748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681" y="3717496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1110615">
              <a:lnSpc>
                <a:spcPts val="1430"/>
              </a:lnSpc>
              <a:spcBef>
                <a:spcPts val="204"/>
              </a:spcBef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sorted_average_rating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average_rating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sort_values(by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85" dirty="0">
                <a:solidFill>
                  <a:srgbClr val="B92020"/>
                </a:solidFill>
                <a:latin typeface="Trebuchet MS"/>
                <a:cs typeface="Trebuchet MS"/>
              </a:rPr>
              <a:t>"rating"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,ascending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85" dirty="0">
                <a:solidFill>
                  <a:srgbClr val="008000"/>
                </a:solidFill>
                <a:latin typeface="Trebuchet MS"/>
                <a:cs typeface="Trebuchet MS"/>
              </a:rPr>
              <a:t>False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sorted_average_rating</a:t>
            </a:r>
            <a:r>
              <a:rPr sz="1250" spc="7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25" y="429890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Out[71]: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58299" y="4424041"/>
          <a:ext cx="1029335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95517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105846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89133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105187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1778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105191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048553"/>
            <a:ext cx="941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</a:rPr>
              <a:t>Option</a:t>
            </a:r>
            <a:r>
              <a:rPr sz="2000" spc="-70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2: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393329" y="2487216"/>
            <a:ext cx="65081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25" spc="-15" baseline="3584" dirty="0">
                <a:latin typeface="Lato"/>
                <a:cs typeface="Lato"/>
              </a:rPr>
              <a:t>Do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not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sort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the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list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but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intead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ask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where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spc="-30" baseline="3584" dirty="0">
                <a:latin typeface="Lato"/>
                <a:cs typeface="Lato"/>
              </a:rPr>
              <a:t>we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spc="-30" baseline="3584" dirty="0">
                <a:latin typeface="Lato"/>
                <a:cs typeface="Lato"/>
              </a:rPr>
              <a:t>have</a:t>
            </a:r>
            <a:r>
              <a:rPr sz="2325" spc="-75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that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the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rating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score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2325" baseline="3584" dirty="0">
                <a:latin typeface="Lato"/>
                <a:cs typeface="Lato"/>
              </a:rPr>
              <a:t>is</a:t>
            </a:r>
            <a:r>
              <a:rPr sz="2325" spc="-82" baseline="3584" dirty="0">
                <a:latin typeface="Lato"/>
                <a:cs typeface="Lato"/>
              </a:rPr>
              <a:t> </a:t>
            </a:r>
            <a:r>
              <a:rPr sz="1850" spc="-25" dirty="0">
                <a:latin typeface="UKIJ Jelliy"/>
                <a:cs typeface="UKIJ Jelliy"/>
              </a:rPr>
              <a:t>5.0</a:t>
            </a:r>
            <a:endParaRPr sz="1850">
              <a:latin typeface="UKIJ Jelliy"/>
              <a:cs typeface="UKIJ Jelli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225" y="324092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9626" y="318824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681" y="325045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average_rating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loc[average_rating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rating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==5.0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25" y="366030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Out[72]: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58299" y="3775908"/>
          <a:ext cx="1029335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27914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32230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40404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8445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54326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329" y="2934016"/>
            <a:ext cx="7213600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5"/>
              </a:spcBef>
            </a:pPr>
            <a:r>
              <a:rPr sz="1550" dirty="0">
                <a:latin typeface="Lato"/>
                <a:cs typeface="Lato"/>
              </a:rPr>
              <a:t>But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since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we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do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not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understand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to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what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this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Id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movie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is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related,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we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would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like</a:t>
            </a:r>
            <a:r>
              <a:rPr sz="1550" spc="-6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to</a:t>
            </a:r>
            <a:r>
              <a:rPr sz="1550" spc="-65" dirty="0">
                <a:latin typeface="Lato"/>
                <a:cs typeface="Lato"/>
              </a:rPr>
              <a:t> </a:t>
            </a:r>
            <a:r>
              <a:rPr sz="1550" spc="-25" dirty="0">
                <a:latin typeface="Lato"/>
                <a:cs typeface="Lato"/>
              </a:rPr>
              <a:t>see </a:t>
            </a:r>
            <a:r>
              <a:rPr sz="1550" dirty="0">
                <a:latin typeface="Lato"/>
                <a:cs typeface="Lato"/>
              </a:rPr>
              <a:t>intead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name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of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movie.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spc="-95" dirty="0">
                <a:latin typeface="Lato"/>
                <a:cs typeface="Lato"/>
              </a:rPr>
              <a:t>To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do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that,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spc="-20" dirty="0">
                <a:latin typeface="Lato"/>
                <a:cs typeface="Lato"/>
              </a:rPr>
              <a:t>we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need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to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see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</a:t>
            </a:r>
            <a:r>
              <a:rPr sz="1550" spc="-8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325" dirty="0">
                <a:latin typeface="Lato"/>
                <a:cs typeface="Lato"/>
              </a:rPr>
              <a:t> </a:t>
            </a:r>
            <a:r>
              <a:rPr sz="1550" spc="50" dirty="0">
                <a:latin typeface="Trebuchet MS"/>
                <a:cs typeface="Trebuchet MS"/>
              </a:rPr>
              <a:t>movies</a:t>
            </a:r>
            <a:r>
              <a:rPr sz="1550" spc="25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Lato"/>
                <a:cs typeface="Lato"/>
              </a:rPr>
              <a:t>DataFrame</a:t>
            </a:r>
            <a:endParaRPr sz="155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394624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89356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965310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id_movie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average_rating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loc[average_rating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rating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==5.0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3091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578233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4998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movies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loc[movies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movieId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isin(id_movie)]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0502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Out[74]: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165899"/>
          <a:ext cx="539496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9007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26718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Life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On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String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(Bian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chang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Bian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Zou)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(1991)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Adventure|Drama|Fantasy|Musical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9561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27914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Hijacking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Catastrophe: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9/11,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Fear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&amp;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Sellin...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Documentary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9862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32230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Snow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 Queen,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(Lumikuningatar)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(1986)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Children|Fantasy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10567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40404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Al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otro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lado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Drama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12015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54326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Sierra,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La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Documentary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383484"/>
            <a:ext cx="288734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2466BF"/>
                </a:solidFill>
              </a:rPr>
              <a:t>Merge</a:t>
            </a:r>
            <a:r>
              <a:rPr sz="3100" spc="135" dirty="0">
                <a:solidFill>
                  <a:srgbClr val="2466BF"/>
                </a:solidFill>
              </a:rPr>
              <a:t> </a:t>
            </a:r>
            <a:r>
              <a:rPr sz="3100" spc="-10" dirty="0">
                <a:solidFill>
                  <a:srgbClr val="2466BF"/>
                </a:solidFill>
              </a:rPr>
              <a:t>Dataframes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53225" y="308842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03574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10748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50780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Out[76]: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3632937"/>
          <a:ext cx="201168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3679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4141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Mark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Waters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208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353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521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noir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3091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578233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4998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55" dirty="0">
                <a:solidFill>
                  <a:srgbClr val="333333"/>
                </a:solidFill>
                <a:latin typeface="Trebuchet MS"/>
                <a:cs typeface="Trebuchet MS"/>
              </a:rPr>
              <a:t>movies</a:t>
            </a:r>
            <a:r>
              <a:rPr sz="1250" spc="5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5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0502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Out[77]: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165899"/>
          <a:ext cx="509968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939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Jumanji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Adventure|Children|Fantasy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Grumpier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Old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Men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Waiting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Exhale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Father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Bride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Part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II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496" y="2173413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130259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192476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327660">
              <a:lnSpc>
                <a:spcPts val="1430"/>
              </a:lnSpc>
              <a:spcBef>
                <a:spcPts val="204"/>
              </a:spcBef>
            </a:pP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ser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Series([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100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35" dirty="0">
                <a:solidFill>
                  <a:srgbClr val="B92020"/>
                </a:solidFill>
                <a:latin typeface="Trebuchet MS"/>
                <a:cs typeface="Trebuchet MS"/>
              </a:rPr>
              <a:t>'foo'</a:t>
            </a:r>
            <a:r>
              <a:rPr sz="1250" spc="23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666666"/>
                </a:solidFill>
                <a:latin typeface="Trebuchet MS"/>
                <a:cs typeface="Trebuchet MS"/>
              </a:rPr>
              <a:t>300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29" dirty="0">
                <a:solidFill>
                  <a:srgbClr val="B92020"/>
                </a:solidFill>
                <a:latin typeface="Trebuchet MS"/>
                <a:cs typeface="Trebuchet MS"/>
              </a:rPr>
              <a:t>'bar'</a:t>
            </a:r>
            <a:r>
              <a:rPr sz="1250" spc="229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5" dirty="0">
                <a:solidFill>
                  <a:srgbClr val="666666"/>
                </a:solidFill>
                <a:latin typeface="Trebuchet MS"/>
                <a:cs typeface="Trebuchet MS"/>
              </a:rPr>
              <a:t>500</a:t>
            </a:r>
            <a:r>
              <a:rPr sz="1250" spc="105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[</a:t>
            </a:r>
            <a:r>
              <a:rPr sz="1250" spc="175" dirty="0">
                <a:solidFill>
                  <a:srgbClr val="B92020"/>
                </a:solidFill>
                <a:latin typeface="Trebuchet MS"/>
                <a:cs typeface="Trebuchet MS"/>
              </a:rPr>
              <a:t>'tom'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90" dirty="0">
                <a:solidFill>
                  <a:srgbClr val="B92020"/>
                </a:solidFill>
                <a:latin typeface="Trebuchet MS"/>
                <a:cs typeface="Trebuchet MS"/>
              </a:rPr>
              <a:t>'bob'</a:t>
            </a:r>
            <a:r>
              <a:rPr sz="1250" spc="19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B92020"/>
                </a:solidFill>
                <a:latin typeface="Trebuchet MS"/>
                <a:cs typeface="Trebuchet MS"/>
              </a:rPr>
              <a:t>'nancy'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'dan'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35" dirty="0">
                <a:solidFill>
                  <a:srgbClr val="B92020"/>
                </a:solidFill>
                <a:latin typeface="Trebuchet MS"/>
                <a:cs typeface="Trebuchet MS"/>
              </a:rPr>
              <a:t>'eric'</a:t>
            </a:r>
            <a:r>
              <a:rPr sz="1250" spc="235" dirty="0">
                <a:solidFill>
                  <a:srgbClr val="333333"/>
                </a:solidFill>
                <a:latin typeface="Trebuchet MS"/>
                <a:cs typeface="Trebuchet MS"/>
              </a:rPr>
              <a:t>]) </a:t>
            </a:r>
            <a:r>
              <a:rPr sz="1250" spc="135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(ser)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96" y="4117812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406512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4136875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ser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index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29" y="2745295"/>
            <a:ext cx="461645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-25" dirty="0">
                <a:latin typeface="Trebuchet MS"/>
                <a:cs typeface="Trebuchet MS"/>
              </a:rPr>
              <a:t>tom bob </a:t>
            </a:r>
            <a:r>
              <a:rPr sz="1250" spc="-10" dirty="0">
                <a:latin typeface="Trebuchet MS"/>
                <a:cs typeface="Trebuchet MS"/>
              </a:rPr>
              <a:t>nancy </a:t>
            </a:r>
            <a:r>
              <a:rPr sz="1250" spc="-25" dirty="0">
                <a:latin typeface="Trebuchet MS"/>
                <a:cs typeface="Trebuchet MS"/>
              </a:rPr>
              <a:t>dan </a:t>
            </a:r>
            <a:r>
              <a:rPr sz="1250" spc="120" dirty="0">
                <a:latin typeface="Trebuchet MS"/>
                <a:cs typeface="Trebuchet MS"/>
              </a:rPr>
              <a:t>eric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8129" y="2745295"/>
            <a:ext cx="28702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-25" dirty="0">
                <a:latin typeface="Trebuchet MS"/>
                <a:cs typeface="Trebuchet MS"/>
              </a:rPr>
              <a:t>100</a:t>
            </a:r>
            <a:endParaRPr sz="125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70"/>
              </a:spcBef>
            </a:pPr>
            <a:r>
              <a:rPr sz="1250" spc="50" dirty="0">
                <a:latin typeface="Trebuchet MS"/>
                <a:cs typeface="Trebuchet MS"/>
              </a:rPr>
              <a:t>foo </a:t>
            </a:r>
            <a:r>
              <a:rPr sz="1250" spc="-25" dirty="0">
                <a:latin typeface="Trebuchet MS"/>
                <a:cs typeface="Trebuchet MS"/>
              </a:rPr>
              <a:t>300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350"/>
              </a:lnSpc>
            </a:pPr>
            <a:r>
              <a:rPr sz="1250" spc="40" dirty="0">
                <a:latin typeface="Trebuchet MS"/>
                <a:cs typeface="Trebuchet MS"/>
              </a:rPr>
              <a:t>bar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65"/>
              </a:lnSpc>
            </a:pPr>
            <a:r>
              <a:rPr sz="1250" spc="-25" dirty="0">
                <a:latin typeface="Trebuchet MS"/>
                <a:cs typeface="Trebuchet MS"/>
              </a:rPr>
              <a:t>500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3329" y="3650775"/>
            <a:ext cx="11595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object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496" y="4537193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D84215"/>
                </a:solidFill>
                <a:latin typeface="Trebuchet MS"/>
                <a:cs typeface="Trebuchet MS"/>
              </a:rPr>
              <a:t>Out[3]: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986" y="4508599"/>
            <a:ext cx="534479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40" dirty="0">
                <a:latin typeface="Trebuchet MS"/>
                <a:cs typeface="Trebuchet MS"/>
              </a:rPr>
              <a:t>Index(['tom',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195" dirty="0">
                <a:latin typeface="Trebuchet MS"/>
                <a:cs typeface="Trebuchet MS"/>
              </a:rPr>
              <a:t>'bob',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165" dirty="0">
                <a:latin typeface="Trebuchet MS"/>
                <a:cs typeface="Trebuchet MS"/>
              </a:rPr>
              <a:t>'nancy',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195" dirty="0">
                <a:latin typeface="Trebuchet MS"/>
                <a:cs typeface="Trebuchet MS"/>
              </a:rPr>
              <a:t>'dan',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245" dirty="0">
                <a:latin typeface="Trebuchet MS"/>
                <a:cs typeface="Trebuchet MS"/>
              </a:rPr>
              <a:t>'eric'],</a:t>
            </a:r>
            <a:r>
              <a:rPr sz="1250" spc="325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dtype='object')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05903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015883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078099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3291204">
              <a:lnSpc>
                <a:spcPts val="1430"/>
              </a:lnSpc>
              <a:spcBef>
                <a:spcPts val="204"/>
              </a:spcBef>
            </a:pP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merge(movies,tags,</a:t>
            </a:r>
            <a:r>
              <a:rPr sz="1250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'inner'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1250" spc="9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6029" y="4870529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5" h="19685">
                <a:moveTo>
                  <a:pt x="14609" y="19062"/>
                </a:moveTo>
                <a:lnTo>
                  <a:pt x="0" y="19062"/>
                </a:lnTo>
                <a:lnTo>
                  <a:pt x="0" y="0"/>
                </a:lnTo>
                <a:lnTo>
                  <a:pt x="14609" y="0"/>
                </a:lnTo>
                <a:lnTo>
                  <a:pt x="14609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3329" y="4363722"/>
            <a:ext cx="7108190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5"/>
              </a:spcBef>
            </a:pPr>
            <a:r>
              <a:rPr sz="1550" dirty="0">
                <a:latin typeface="Lato"/>
                <a:cs typeface="Lato"/>
                <a:hlinkClick r:id="rId2"/>
              </a:rPr>
              <a:t>Check</a:t>
            </a:r>
            <a:r>
              <a:rPr sz="1550" spc="25" dirty="0">
                <a:latin typeface="Lato"/>
                <a:cs typeface="Lato"/>
                <a:hlinkClick r:id="rId2"/>
              </a:rPr>
              <a:t> </a:t>
            </a:r>
            <a:r>
              <a:rPr sz="1550" dirty="0">
                <a:latin typeface="Lato"/>
                <a:cs typeface="Lato"/>
                <a:hlinkClick r:id="rId2"/>
              </a:rPr>
              <a:t>More</a:t>
            </a:r>
            <a:r>
              <a:rPr sz="1550" spc="25" dirty="0">
                <a:latin typeface="Lato"/>
                <a:cs typeface="Lato"/>
                <a:hlinkClick r:id="rId2"/>
              </a:rPr>
              <a:t> </a:t>
            </a:r>
            <a:r>
              <a:rPr sz="1550" spc="-10" dirty="0">
                <a:latin typeface="Lato"/>
                <a:cs typeface="Lato"/>
                <a:hlinkClick r:id="rId2"/>
              </a:rPr>
              <a:t>examples:</a:t>
            </a:r>
            <a:r>
              <a:rPr sz="1550" spc="30" dirty="0">
                <a:latin typeface="Lato"/>
                <a:cs typeface="Lato"/>
                <a:hlinkClick r:id="rId2"/>
              </a:rPr>
              <a:t> 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http://pandas.pydata.org/pandas-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docs/stable/merging.html</a:t>
            </a:r>
            <a:r>
              <a:rPr sz="1550" u="none" spc="-10" dirty="0">
                <a:solidFill>
                  <a:srgbClr val="00008B"/>
                </a:solidFill>
                <a:latin typeface="Lato"/>
                <a:cs typeface="Lato"/>
                <a:hlinkClick r:id="rId2"/>
              </a:rPr>
              <a:t> </a:t>
            </a:r>
            <a:r>
              <a:rPr sz="1550" u="none" spc="-25" dirty="0">
                <a:solidFill>
                  <a:srgbClr val="00008B"/>
                </a:solidFill>
                <a:latin typeface="Lato"/>
                <a:cs typeface="Lato"/>
                <a:hlinkClick r:id="rId2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http://pandas.pydata.org/pandas-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docs/stable/merging.html)</a:t>
            </a:r>
            <a:endParaRPr sz="155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25" y="265951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Out[78]: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58299" y="2949957"/>
          <a:ext cx="6758305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1644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Watched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1741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computer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animation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1741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Disney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animated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feature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1741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Pixar</a:t>
                      </a:r>
                      <a:r>
                        <a:rPr sz="900" spc="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animation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1741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35" dirty="0">
                          <a:latin typeface="Lato"/>
                          <a:cs typeface="Lato"/>
                        </a:rPr>
                        <a:t>TÃ©a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Leoni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does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not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star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in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this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movie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85075" y="2770458"/>
            <a:ext cx="439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movieId</a:t>
            </a:r>
            <a:endParaRPr sz="9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0622" y="2770458"/>
            <a:ext cx="2374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title</a:t>
            </a:r>
            <a:endParaRPr sz="9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3065" y="2770458"/>
            <a:ext cx="8070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genres</a:t>
            </a:r>
            <a:r>
              <a:rPr sz="900" b="1" spc="229" dirty="0">
                <a:latin typeface="Lato"/>
                <a:cs typeface="Lato"/>
              </a:rPr>
              <a:t>  </a:t>
            </a:r>
            <a:r>
              <a:rPr sz="900" b="1" spc="-10" dirty="0">
                <a:latin typeface="Lato"/>
                <a:cs typeface="Lato"/>
              </a:rPr>
              <a:t>userId</a:t>
            </a:r>
            <a:endParaRPr sz="9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02064" y="2770458"/>
            <a:ext cx="1892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Lato"/>
                <a:cs typeface="Lato"/>
              </a:rPr>
              <a:t>tag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839034"/>
            <a:ext cx="7641590" cy="921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0"/>
              </a:spcBef>
            </a:pP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Combine</a:t>
            </a:r>
            <a:r>
              <a:rPr sz="2700" b="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aggreagation,</a:t>
            </a:r>
            <a:r>
              <a:rPr sz="2700" b="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merging,</a:t>
            </a:r>
            <a:r>
              <a:rPr sz="2700" b="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and</a:t>
            </a:r>
            <a:r>
              <a:rPr sz="2700" b="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filters</a:t>
            </a:r>
            <a:r>
              <a:rPr sz="2700" b="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to</a:t>
            </a:r>
            <a:r>
              <a:rPr sz="2700" b="0" spc="9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spc="-25" dirty="0">
                <a:solidFill>
                  <a:srgbClr val="2461BF"/>
                </a:solidFill>
                <a:latin typeface="Arial"/>
                <a:cs typeface="Arial"/>
              </a:rPr>
              <a:t>get </a:t>
            </a:r>
            <a:r>
              <a:rPr sz="2700" b="0" dirty="0">
                <a:solidFill>
                  <a:srgbClr val="2461BF"/>
                </a:solidFill>
                <a:latin typeface="Arial"/>
                <a:cs typeface="Arial"/>
              </a:rPr>
              <a:t>useful</a:t>
            </a:r>
            <a:r>
              <a:rPr sz="2700" b="0" spc="7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700" b="0" spc="-10" dirty="0">
                <a:solidFill>
                  <a:srgbClr val="2461BF"/>
                </a:solidFill>
                <a:latin typeface="Arial"/>
                <a:cs typeface="Arial"/>
              </a:rPr>
              <a:t>analytics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324092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[79]: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188241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5"/>
                </a:lnTo>
                <a:lnTo>
                  <a:pt x="7939268" y="723335"/>
                </a:lnTo>
                <a:lnTo>
                  <a:pt x="7930805" y="732828"/>
                </a:lnTo>
                <a:lnTo>
                  <a:pt x="7929051" y="733553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3"/>
                </a:lnTo>
                <a:lnTo>
                  <a:pt x="1086" y="725089"/>
                </a:lnTo>
                <a:lnTo>
                  <a:pt x="362" y="723335"/>
                </a:lnTo>
                <a:lnTo>
                  <a:pt x="0" y="721515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259989"/>
            <a:ext cx="791972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ts val="1465"/>
              </a:lnSpc>
              <a:spcBef>
                <a:spcPts val="95"/>
              </a:spcBef>
            </a:pP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avg_ratings</a:t>
            </a:r>
            <a:r>
              <a:rPr sz="1250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groupby(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as_index</a:t>
            </a:r>
            <a:r>
              <a:rPr sz="1250" spc="6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60" dirty="0">
                <a:solidFill>
                  <a:srgbClr val="008000"/>
                </a:solidFill>
                <a:latin typeface="Trebuchet MS"/>
                <a:cs typeface="Trebuchet MS"/>
              </a:rPr>
              <a:t>False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r>
              <a:rPr sz="1250" spc="6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mean()</a:t>
            </a:r>
            <a:endParaRPr sz="1250">
              <a:latin typeface="Trebuchet MS"/>
              <a:cs typeface="Trebuchet MS"/>
            </a:endParaRPr>
          </a:p>
          <a:p>
            <a:pPr marL="87630" marR="5644515">
              <a:lnSpc>
                <a:spcPts val="1430"/>
              </a:lnSpc>
              <a:spcBef>
                <a:spcPts val="70"/>
              </a:spcBef>
            </a:pPr>
            <a:r>
              <a:rPr sz="1250" b="1" spc="80" dirty="0">
                <a:solidFill>
                  <a:srgbClr val="008000"/>
                </a:solidFill>
                <a:latin typeface="Trebuchet MS"/>
                <a:cs typeface="Trebuchet MS"/>
              </a:rPr>
              <a:t>del</a:t>
            </a:r>
            <a:r>
              <a:rPr sz="1250" b="1" spc="3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avg_ratings[</a:t>
            </a:r>
            <a:r>
              <a:rPr sz="1250" spc="140" dirty="0">
                <a:solidFill>
                  <a:srgbClr val="B92020"/>
                </a:solidFill>
                <a:latin typeface="Trebuchet MS"/>
                <a:cs typeface="Trebuchet MS"/>
              </a:rPr>
              <a:t>'userId'</a:t>
            </a:r>
            <a:r>
              <a:rPr sz="1250" spc="140" dirty="0">
                <a:solidFill>
                  <a:srgbClr val="333333"/>
                </a:solidFill>
                <a:latin typeface="Trebuchet MS"/>
                <a:cs typeface="Trebuchet MS"/>
              </a:rPr>
              <a:t>] 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avg_ratings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40224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Out[79]: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4147631"/>
          <a:ext cx="140144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939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3.921240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3.211977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3.151040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2.861393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3.064592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53560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492450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554666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1896110">
              <a:lnSpc>
                <a:spcPts val="1430"/>
              </a:lnSpc>
              <a:spcBef>
                <a:spcPts val="204"/>
              </a:spcBef>
            </a:pPr>
            <a:r>
              <a:rPr sz="1250" spc="90" dirty="0">
                <a:solidFill>
                  <a:srgbClr val="333333"/>
                </a:solidFill>
                <a:latin typeface="Trebuchet MS"/>
                <a:cs typeface="Trebuchet MS"/>
              </a:rPr>
              <a:t>box_office</a:t>
            </a:r>
            <a:r>
              <a:rPr sz="1250" spc="3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merge(movies,avg_ratings,</a:t>
            </a:r>
            <a:r>
              <a:rPr sz="1250" spc="3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'inner'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box_office</a:t>
            </a:r>
            <a:r>
              <a:rPr sz="1250" spc="13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30" dirty="0">
                <a:solidFill>
                  <a:srgbClr val="333333"/>
                </a:solidFill>
                <a:latin typeface="Trebuchet MS"/>
                <a:cs typeface="Trebuchet MS"/>
              </a:rPr>
              <a:t>tail()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13608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Out[80]: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261212"/>
          <a:ext cx="453707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26739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Kein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Bund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für's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Leben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(2007)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Feuer,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Eis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&amp;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Dosenbier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(2002)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Pirates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(2014)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Rentun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Ruusu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(2001)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(no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genres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listed)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Innocence</a:t>
                      </a:r>
                      <a:r>
                        <a:rPr sz="900" spc="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(2014)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Adventure|Fantasy|Horror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44982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397136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4"/>
                </a:lnTo>
                <a:lnTo>
                  <a:pt x="7939268" y="723337"/>
                </a:lnTo>
                <a:lnTo>
                  <a:pt x="7930805" y="732827"/>
                </a:lnTo>
                <a:lnTo>
                  <a:pt x="7929051" y="733552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2"/>
                </a:lnTo>
                <a:lnTo>
                  <a:pt x="8826" y="732827"/>
                </a:lnTo>
                <a:lnTo>
                  <a:pt x="7072" y="732101"/>
                </a:lnTo>
                <a:lnTo>
                  <a:pt x="1086" y="725089"/>
                </a:lnTo>
                <a:lnTo>
                  <a:pt x="362" y="723337"/>
                </a:lnTo>
                <a:lnTo>
                  <a:pt x="0" y="721514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468884"/>
            <a:ext cx="791972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is_highly_rated</a:t>
            </a:r>
            <a:r>
              <a:rPr sz="1250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box_office[</a:t>
            </a:r>
            <a:r>
              <a:rPr sz="1250" spc="150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&gt;=</a:t>
            </a:r>
            <a:r>
              <a:rPr sz="1250" spc="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4.0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ct val="100000"/>
              </a:lnSpc>
              <a:spcBef>
                <a:spcPts val="1355"/>
              </a:spcBef>
            </a:pP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box_office[is_highly_rated]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tail()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23139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Out[81]: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346994"/>
          <a:ext cx="534733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26737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More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School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(2000)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26738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Forklift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Driver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Klaus: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First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Day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on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Jo...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Comedy|Horror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26739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Kein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Bund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für's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Leben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(2007)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Feuer,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Eis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&amp;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Dosenbier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(2002)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Innocence</a:t>
                      </a:r>
                      <a:r>
                        <a:rPr sz="900" spc="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(2014)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Adventure|Fantasy|Horror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449821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397136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4"/>
                </a:lnTo>
                <a:lnTo>
                  <a:pt x="7939268" y="723337"/>
                </a:lnTo>
                <a:lnTo>
                  <a:pt x="7930805" y="732827"/>
                </a:lnTo>
                <a:lnTo>
                  <a:pt x="7929051" y="733552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2"/>
                </a:lnTo>
                <a:lnTo>
                  <a:pt x="8826" y="732827"/>
                </a:lnTo>
                <a:lnTo>
                  <a:pt x="7072" y="732101"/>
                </a:lnTo>
                <a:lnTo>
                  <a:pt x="1086" y="725089"/>
                </a:lnTo>
                <a:lnTo>
                  <a:pt x="362" y="723337"/>
                </a:lnTo>
                <a:lnTo>
                  <a:pt x="0" y="721514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468884"/>
            <a:ext cx="791972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is_comedy</a:t>
            </a:r>
            <a:r>
              <a:rPr sz="1250" spc="4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4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box_office[</a:t>
            </a:r>
            <a:r>
              <a:rPr sz="1250" spc="114" dirty="0">
                <a:solidFill>
                  <a:srgbClr val="B92020"/>
                </a:solidFill>
                <a:latin typeface="Trebuchet MS"/>
                <a:cs typeface="Trebuchet MS"/>
              </a:rPr>
              <a:t>'genres'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str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contains(</a:t>
            </a:r>
            <a:r>
              <a:rPr sz="1250" spc="114" dirty="0">
                <a:solidFill>
                  <a:srgbClr val="B92020"/>
                </a:solidFill>
                <a:latin typeface="Trebuchet MS"/>
                <a:cs typeface="Trebuchet MS"/>
              </a:rPr>
              <a:t>'Comedy'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  <a:p>
            <a:pPr marL="87630">
              <a:lnSpc>
                <a:spcPct val="100000"/>
              </a:lnSpc>
              <a:spcBef>
                <a:spcPts val="1355"/>
              </a:spcBef>
            </a:pP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box_office[is_comedy]</a:t>
            </a:r>
            <a:r>
              <a:rPr sz="1250" spc="7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23139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Out[82]: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8290" y="4270057"/>
            <a:ext cx="5633085" cy="9525"/>
          </a:xfrm>
          <a:custGeom>
            <a:avLst/>
            <a:gdLst/>
            <a:ahLst/>
            <a:cxnLst/>
            <a:rect l="l" t="t" r="r" b="b"/>
            <a:pathLst>
              <a:path w="5633084" h="9525">
                <a:moveTo>
                  <a:pt x="5633047" y="0"/>
                </a:moveTo>
                <a:lnTo>
                  <a:pt x="5633047" y="0"/>
                </a:lnTo>
                <a:lnTo>
                  <a:pt x="0" y="0"/>
                </a:lnTo>
                <a:lnTo>
                  <a:pt x="0" y="9525"/>
                </a:lnTo>
                <a:lnTo>
                  <a:pt x="5633047" y="9525"/>
                </a:lnTo>
                <a:lnTo>
                  <a:pt x="563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8290" y="4079430"/>
            <a:ext cx="5633085" cy="9525"/>
          </a:xfrm>
          <a:custGeom>
            <a:avLst/>
            <a:gdLst/>
            <a:ahLst/>
            <a:cxnLst/>
            <a:rect l="l" t="t" r="r" b="b"/>
            <a:pathLst>
              <a:path w="5633084" h="9525">
                <a:moveTo>
                  <a:pt x="5633047" y="0"/>
                </a:moveTo>
                <a:lnTo>
                  <a:pt x="5633047" y="0"/>
                </a:lnTo>
                <a:lnTo>
                  <a:pt x="0" y="0"/>
                </a:lnTo>
                <a:lnTo>
                  <a:pt x="0" y="9525"/>
                </a:lnTo>
                <a:lnTo>
                  <a:pt x="5633047" y="9525"/>
                </a:lnTo>
                <a:lnTo>
                  <a:pt x="563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8290" y="3888803"/>
            <a:ext cx="5633085" cy="9525"/>
          </a:xfrm>
          <a:custGeom>
            <a:avLst/>
            <a:gdLst/>
            <a:ahLst/>
            <a:cxnLst/>
            <a:rect l="l" t="t" r="r" b="b"/>
            <a:pathLst>
              <a:path w="5633084" h="9525">
                <a:moveTo>
                  <a:pt x="5633047" y="0"/>
                </a:moveTo>
                <a:lnTo>
                  <a:pt x="5633047" y="0"/>
                </a:lnTo>
                <a:lnTo>
                  <a:pt x="0" y="0"/>
                </a:lnTo>
                <a:lnTo>
                  <a:pt x="0" y="9525"/>
                </a:lnTo>
                <a:lnTo>
                  <a:pt x="5633047" y="9525"/>
                </a:lnTo>
                <a:lnTo>
                  <a:pt x="563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290" y="3698176"/>
            <a:ext cx="5633085" cy="9525"/>
          </a:xfrm>
          <a:custGeom>
            <a:avLst/>
            <a:gdLst/>
            <a:ahLst/>
            <a:cxnLst/>
            <a:rect l="l" t="t" r="r" b="b"/>
            <a:pathLst>
              <a:path w="5633084" h="9525">
                <a:moveTo>
                  <a:pt x="5633047" y="0"/>
                </a:moveTo>
                <a:lnTo>
                  <a:pt x="5633047" y="0"/>
                </a:lnTo>
                <a:lnTo>
                  <a:pt x="0" y="0"/>
                </a:lnTo>
                <a:lnTo>
                  <a:pt x="0" y="9525"/>
                </a:lnTo>
                <a:lnTo>
                  <a:pt x="5633047" y="9525"/>
                </a:lnTo>
                <a:lnTo>
                  <a:pt x="563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8290" y="3507549"/>
            <a:ext cx="5633085" cy="9525"/>
          </a:xfrm>
          <a:custGeom>
            <a:avLst/>
            <a:gdLst/>
            <a:ahLst/>
            <a:cxnLst/>
            <a:rect l="l" t="t" r="r" b="b"/>
            <a:pathLst>
              <a:path w="5633084" h="9525">
                <a:moveTo>
                  <a:pt x="5633047" y="0"/>
                </a:moveTo>
                <a:lnTo>
                  <a:pt x="5633047" y="0"/>
                </a:lnTo>
                <a:lnTo>
                  <a:pt x="0" y="0"/>
                </a:lnTo>
                <a:lnTo>
                  <a:pt x="0" y="9525"/>
                </a:lnTo>
                <a:lnTo>
                  <a:pt x="5633047" y="9525"/>
                </a:lnTo>
                <a:lnTo>
                  <a:pt x="563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5075" y="3332807"/>
            <a:ext cx="439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movieId</a:t>
            </a:r>
            <a:endParaRPr sz="9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1257" y="3332807"/>
            <a:ext cx="2374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title</a:t>
            </a:r>
            <a:endParaRPr sz="90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701" y="3332807"/>
            <a:ext cx="3689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genres</a:t>
            </a:r>
            <a:endParaRPr sz="9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2425" y="3332807"/>
            <a:ext cx="3302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rating</a:t>
            </a:r>
            <a:endParaRPr sz="9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8174" y="3523435"/>
            <a:ext cx="273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0</a:t>
            </a:r>
            <a:r>
              <a:rPr sz="900" b="1" spc="220" dirty="0">
                <a:latin typeface="Lato"/>
                <a:cs typeface="Lato"/>
              </a:rPr>
              <a:t>  </a:t>
            </a:r>
            <a:r>
              <a:rPr sz="900" spc="-50" dirty="0">
                <a:latin typeface="Lato"/>
                <a:cs typeface="Lato"/>
              </a:rPr>
              <a:t>1</a:t>
            </a:r>
            <a:endParaRPr sz="9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3027" y="3523435"/>
            <a:ext cx="851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Lato"/>
                <a:cs typeface="Lato"/>
              </a:rPr>
              <a:t>Toy</a:t>
            </a:r>
            <a:r>
              <a:rPr sz="900" spc="-45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Story</a:t>
            </a:r>
            <a:r>
              <a:rPr sz="900" spc="-4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7268" y="3523435"/>
            <a:ext cx="24669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Adventure|Animation|Children|Comedy|Fantasy</a:t>
            </a:r>
            <a:endParaRPr sz="90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1206" y="3523435"/>
            <a:ext cx="5143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3.921240</a:t>
            </a:r>
            <a:endParaRPr sz="900">
              <a:latin typeface="Lato"/>
              <a:cs typeface="La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8174" y="3714062"/>
            <a:ext cx="273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2</a:t>
            </a:r>
            <a:r>
              <a:rPr sz="900" b="1" spc="220" dirty="0">
                <a:latin typeface="Lato"/>
                <a:cs typeface="Lato"/>
              </a:rPr>
              <a:t>  </a:t>
            </a:r>
            <a:r>
              <a:rPr sz="900" spc="-50" dirty="0">
                <a:latin typeface="Lato"/>
                <a:cs typeface="Lato"/>
              </a:rPr>
              <a:t>3</a:t>
            </a:r>
            <a:endParaRPr sz="900">
              <a:latin typeface="Lato"/>
              <a:cs typeface="La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3027" y="3714062"/>
            <a:ext cx="1325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ato"/>
                <a:cs typeface="Lato"/>
              </a:rPr>
              <a:t>Grumpier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Old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Men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7268" y="3714062"/>
            <a:ext cx="94424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Comedy|Romance</a:t>
            </a:r>
            <a:endParaRPr sz="9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1206" y="3714062"/>
            <a:ext cx="5143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3.151040</a:t>
            </a:r>
            <a:endParaRPr sz="900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174" y="3904689"/>
            <a:ext cx="273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3</a:t>
            </a:r>
            <a:r>
              <a:rPr sz="900" b="1" spc="220" dirty="0">
                <a:latin typeface="Lato"/>
                <a:cs typeface="Lato"/>
              </a:rPr>
              <a:t>  </a:t>
            </a:r>
            <a:r>
              <a:rPr sz="900" spc="-50" dirty="0">
                <a:latin typeface="Lato"/>
                <a:cs typeface="Lato"/>
              </a:rPr>
              <a:t>4</a:t>
            </a:r>
            <a:endParaRPr sz="900">
              <a:latin typeface="Lato"/>
              <a:cs typeface="La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3027" y="3904689"/>
            <a:ext cx="12598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Waiting</a:t>
            </a:r>
            <a:r>
              <a:rPr sz="900" spc="-35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to</a:t>
            </a:r>
            <a:r>
              <a:rPr sz="900" spc="-35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Exhale</a:t>
            </a:r>
            <a:r>
              <a:rPr sz="900" spc="-35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7268" y="3904689"/>
            <a:ext cx="13188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Comedy|Drama|Romance</a:t>
            </a:r>
            <a:endParaRPr sz="900">
              <a:latin typeface="Lato"/>
              <a:cs typeface="La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1206" y="3904689"/>
            <a:ext cx="5143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2.861393</a:t>
            </a:r>
            <a:endParaRPr sz="90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8174" y="4095317"/>
            <a:ext cx="273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4</a:t>
            </a:r>
            <a:r>
              <a:rPr sz="900" b="1" spc="220" dirty="0">
                <a:latin typeface="Lato"/>
                <a:cs typeface="Lato"/>
              </a:rPr>
              <a:t>  </a:t>
            </a:r>
            <a:r>
              <a:rPr sz="900" spc="-50" dirty="0">
                <a:latin typeface="Lato"/>
                <a:cs typeface="Lato"/>
              </a:rPr>
              <a:t>5</a:t>
            </a:r>
            <a:endParaRPr sz="900">
              <a:latin typeface="Lato"/>
              <a:cs typeface="La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3027" y="4095317"/>
            <a:ext cx="16529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ato"/>
                <a:cs typeface="Lato"/>
              </a:rPr>
              <a:t>Father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spc="-20" dirty="0">
                <a:latin typeface="Lato"/>
                <a:cs typeface="Lato"/>
              </a:rPr>
              <a:t>of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the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Bride</a:t>
            </a:r>
            <a:r>
              <a:rPr sz="900" spc="-25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Part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dirty="0">
                <a:latin typeface="Lato"/>
                <a:cs typeface="Lato"/>
              </a:rPr>
              <a:t>II</a:t>
            </a:r>
            <a:r>
              <a:rPr sz="900" spc="-30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7268" y="4095317"/>
            <a:ext cx="4438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Comedy</a:t>
            </a:r>
            <a:endParaRPr sz="900">
              <a:latin typeface="Lato"/>
              <a:cs typeface="La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1206" y="4095317"/>
            <a:ext cx="5143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3.064592</a:t>
            </a:r>
            <a:endParaRPr sz="900">
              <a:latin typeface="Lato"/>
              <a:cs typeface="La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8174" y="4285944"/>
            <a:ext cx="273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Lato"/>
                <a:cs typeface="Lato"/>
              </a:rPr>
              <a:t>6</a:t>
            </a:r>
            <a:r>
              <a:rPr sz="900" b="1" spc="220" dirty="0">
                <a:latin typeface="Lato"/>
                <a:cs typeface="Lato"/>
              </a:rPr>
              <a:t>  </a:t>
            </a:r>
            <a:r>
              <a:rPr sz="900" spc="-50" dirty="0">
                <a:latin typeface="Lato"/>
                <a:cs typeface="Lato"/>
              </a:rPr>
              <a:t>7</a:t>
            </a:r>
            <a:endParaRPr sz="900">
              <a:latin typeface="Lato"/>
              <a:cs typeface="La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3027" y="4285944"/>
            <a:ext cx="7613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ato"/>
                <a:cs typeface="Lato"/>
              </a:rPr>
              <a:t>Sabrina</a:t>
            </a:r>
            <a:r>
              <a:rPr sz="900" spc="-15" dirty="0">
                <a:latin typeface="Lato"/>
                <a:cs typeface="Lato"/>
              </a:rPr>
              <a:t> </a:t>
            </a:r>
            <a:r>
              <a:rPr sz="900" spc="-10" dirty="0">
                <a:latin typeface="Lato"/>
                <a:cs typeface="Lato"/>
              </a:rPr>
              <a:t>(1995)</a:t>
            </a:r>
            <a:endParaRPr sz="900">
              <a:latin typeface="Lato"/>
              <a:cs typeface="La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7268" y="4285944"/>
            <a:ext cx="94424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Comedy|Romance</a:t>
            </a:r>
            <a:endParaRPr sz="90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21206" y="4285944"/>
            <a:ext cx="5143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3.366484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30918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578233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64998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solidFill>
                  <a:srgbClr val="333333"/>
                </a:solidFill>
                <a:latin typeface="Trebuchet MS"/>
                <a:cs typeface="Trebuchet MS"/>
              </a:rPr>
              <a:t>box_office[is_comedy</a:t>
            </a:r>
            <a:r>
              <a:rPr sz="1250" spc="2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&amp;</a:t>
            </a:r>
            <a:r>
              <a:rPr sz="1250" spc="2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is_highly_rated]</a:t>
            </a:r>
            <a:r>
              <a:rPr sz="1250" spc="10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05029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Out[83]: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3165899"/>
          <a:ext cx="558546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81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82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Antonia's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Line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(Antonia)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4.004925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229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Eat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Drink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Man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Woman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(Yin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shi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nan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nu)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4.035610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293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296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Pulp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Fiction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Comedy|Crime|Drama|Thriller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4.174231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352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Forrest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Gump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(1994)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Comedy|Drama|Romance|War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4.029000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602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608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Fargo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(1996)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Comedy|Crime|Drama|Thriller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4.112359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383484"/>
            <a:ext cx="442849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0" dirty="0">
                <a:solidFill>
                  <a:srgbClr val="2466BF"/>
                </a:solidFill>
              </a:rPr>
              <a:t>Vectorized</a:t>
            </a:r>
            <a:r>
              <a:rPr sz="3100" spc="-12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String</a:t>
            </a:r>
            <a:r>
              <a:rPr sz="3100" spc="-114" dirty="0">
                <a:solidFill>
                  <a:srgbClr val="2466BF"/>
                </a:solidFill>
              </a:rPr>
              <a:t> </a:t>
            </a:r>
            <a:r>
              <a:rPr sz="3100" spc="-10" dirty="0">
                <a:solidFill>
                  <a:srgbClr val="2466BF"/>
                </a:solidFill>
              </a:rPr>
              <a:t>Operations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53225" y="308842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03574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10748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55" dirty="0">
                <a:solidFill>
                  <a:srgbClr val="333333"/>
                </a:solidFill>
                <a:latin typeface="Trebuchet MS"/>
                <a:cs typeface="Trebuchet MS"/>
              </a:rPr>
              <a:t>movies</a:t>
            </a:r>
            <a:r>
              <a:rPr sz="1250" spc="5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5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50780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Out[84]: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3632937"/>
          <a:ext cx="509968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939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Jumanji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Adventure|Children|Fantasy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Grumpier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Old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Men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Waiting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Exhale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Father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Bride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Part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II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768902"/>
            <a:ext cx="41148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Split 'genres'</a:t>
            </a:r>
            <a:r>
              <a:rPr sz="2100" b="0" spc="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into multiple</a:t>
            </a:r>
            <a:r>
              <a:rPr sz="2100" b="0" spc="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columns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259279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2540108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2611856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solidFill>
                  <a:srgbClr val="333333"/>
                </a:solidFill>
                <a:latin typeface="Trebuchet MS"/>
                <a:cs typeface="Trebuchet MS"/>
              </a:rPr>
              <a:t>movie_genres</a:t>
            </a:r>
            <a:r>
              <a:rPr sz="1250" spc="4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4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movies[</a:t>
            </a:r>
            <a:r>
              <a:rPr sz="1250" spc="175" dirty="0">
                <a:solidFill>
                  <a:srgbClr val="B92020"/>
                </a:solidFill>
                <a:latin typeface="Trebuchet MS"/>
                <a:cs typeface="Trebuchet MS"/>
              </a:rPr>
              <a:t>'genres'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7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str</a:t>
            </a:r>
            <a:r>
              <a:rPr sz="1250" spc="17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split(</a:t>
            </a:r>
            <a:r>
              <a:rPr sz="1250" spc="175" dirty="0">
                <a:solidFill>
                  <a:srgbClr val="B92020"/>
                </a:solidFill>
                <a:latin typeface="Trebuchet MS"/>
                <a:cs typeface="Trebuchet MS"/>
              </a:rPr>
              <a:t>'|'</a:t>
            </a:r>
            <a:r>
              <a:rPr sz="1250" spc="17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expand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-10" dirty="0">
                <a:solidFill>
                  <a:srgbClr val="008000"/>
                </a:solidFill>
                <a:latin typeface="Trebuchet MS"/>
                <a:cs typeface="Trebuchet MS"/>
              </a:rPr>
              <a:t>True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08842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9626" y="303574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9681" y="310748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movie_genres</a:t>
            </a:r>
            <a:r>
              <a:rPr sz="1250" spc="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head(</a:t>
            </a:r>
            <a:r>
              <a:rPr sz="1250" spc="45" dirty="0">
                <a:solidFill>
                  <a:srgbClr val="666666"/>
                </a:solidFill>
                <a:latin typeface="Trebuchet MS"/>
                <a:cs typeface="Trebuchet MS"/>
              </a:rPr>
              <a:t>10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5" y="350780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Out[86]: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58299" y="3632937"/>
          <a:ext cx="5156835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Adventure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Adventure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Drama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5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Action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Crime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6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7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Adventure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8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Action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9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Action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245472"/>
            <a:ext cx="48907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Add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a new column for comedy genre </a:t>
            </a:r>
            <a:r>
              <a:rPr sz="2100" b="0" spc="-20" dirty="0">
                <a:solidFill>
                  <a:srgbClr val="2461BF"/>
                </a:solidFill>
                <a:latin typeface="Arial"/>
                <a:cs typeface="Arial"/>
              </a:rPr>
              <a:t>flag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3069364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016678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088426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movie_genres[</a:t>
            </a:r>
            <a:r>
              <a:rPr sz="1250" spc="85" dirty="0">
                <a:solidFill>
                  <a:srgbClr val="B92020"/>
                </a:solidFill>
                <a:latin typeface="Trebuchet MS"/>
                <a:cs typeface="Trebuchet MS"/>
              </a:rPr>
              <a:t>'IsComedy'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movies[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'genres'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str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contains(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'Comedy'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56499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9626" y="351231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9681" y="3584057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movie_genres</a:t>
            </a:r>
            <a:r>
              <a:rPr sz="1250" spc="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4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5" y="398437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Out[88]: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58299" y="4109507"/>
          <a:ext cx="576643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50" dirty="0">
                          <a:latin typeface="Lato"/>
                          <a:cs typeface="Lato"/>
                        </a:rPr>
                        <a:t>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IsComedy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Adventure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Animation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Adventure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Children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False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Drama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None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True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722039"/>
            <a:ext cx="392302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Extract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year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from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title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e.g.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(1995)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354593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[89]: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493245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564993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movies[</a:t>
            </a:r>
            <a:r>
              <a:rPr sz="1250" spc="135" dirty="0">
                <a:solidFill>
                  <a:srgbClr val="B92020"/>
                </a:solidFill>
                <a:latin typeface="Trebuchet MS"/>
                <a:cs typeface="Trebuchet MS"/>
              </a:rPr>
              <a:t>'year'</a:t>
            </a:r>
            <a:r>
              <a:rPr sz="1250" spc="13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movies[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'title'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9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str</a:t>
            </a:r>
            <a:r>
              <a:rPr sz="1250" spc="19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extract(</a:t>
            </a:r>
            <a:r>
              <a:rPr sz="1250" spc="195" dirty="0">
                <a:solidFill>
                  <a:srgbClr val="B92020"/>
                </a:solidFill>
                <a:latin typeface="Trebuchet MS"/>
                <a:cs typeface="Trebuchet MS"/>
              </a:rPr>
              <a:t>'.*\((.*)\).*'</a:t>
            </a:r>
            <a:r>
              <a:rPr sz="1250" spc="19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expand</a:t>
            </a:r>
            <a:r>
              <a:rPr sz="1250" spc="-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-10" dirty="0">
                <a:solidFill>
                  <a:srgbClr val="008000"/>
                </a:solidFill>
                <a:latin typeface="Trebuchet MS"/>
                <a:cs typeface="Trebuchet MS"/>
              </a:rPr>
              <a:t>True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329" y="4278321"/>
            <a:ext cx="767715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Lato"/>
                <a:cs typeface="Lato"/>
              </a:rPr>
              <a:t>More</a:t>
            </a:r>
            <a:r>
              <a:rPr sz="1550" spc="130" dirty="0">
                <a:latin typeface="Lato"/>
                <a:cs typeface="Lato"/>
              </a:rPr>
              <a:t> 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here</a:t>
            </a:r>
            <a:r>
              <a:rPr sz="1550" u="heavy" spc="13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 </a:t>
            </a:r>
            <a:r>
              <a:rPr sz="1550" u="none" spc="-25" dirty="0">
                <a:solidFill>
                  <a:srgbClr val="00008B"/>
                </a:solidFill>
                <a:latin typeface="Lato"/>
                <a:cs typeface="Lato"/>
                <a:hlinkClick r:id="rId2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http://pandas.pydata.org/pandas-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docs/stable/text.html#text-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string-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Lato"/>
                <a:cs typeface="Lato"/>
                <a:hlinkClick r:id="rId2"/>
              </a:rPr>
              <a:t>methods)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496" y="2278258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225573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29732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ser</a:t>
            </a:r>
            <a:r>
              <a:rPr sz="1250" spc="16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loc[[</a:t>
            </a:r>
            <a:r>
              <a:rPr sz="1250" spc="160" dirty="0">
                <a:solidFill>
                  <a:srgbClr val="B92020"/>
                </a:solidFill>
                <a:latin typeface="Trebuchet MS"/>
                <a:cs typeface="Trebuchet MS"/>
              </a:rPr>
              <a:t>'nancy'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60" dirty="0">
                <a:solidFill>
                  <a:srgbClr val="B92020"/>
                </a:solidFill>
                <a:latin typeface="Trebuchet MS"/>
                <a:cs typeface="Trebuchet MS"/>
              </a:rPr>
              <a:t>'bob'</a:t>
            </a:r>
            <a:r>
              <a:rPr sz="1250" spc="160" dirty="0">
                <a:solidFill>
                  <a:srgbClr val="333333"/>
                </a:solidFill>
                <a:latin typeface="Trebuchet MS"/>
                <a:cs typeface="Trebuchet MS"/>
              </a:rPr>
              <a:t>]]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1446" y="2713025"/>
          <a:ext cx="873442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155">
                <a:tc>
                  <a:txBody>
                    <a:bodyPr/>
                    <a:lstStyle/>
                    <a:p>
                      <a:pPr marR="26034" algn="ctr">
                        <a:lnSpc>
                          <a:spcPts val="1480"/>
                        </a:lnSpc>
                      </a:pPr>
                      <a:r>
                        <a:rPr sz="1250" spc="90" dirty="0">
                          <a:solidFill>
                            <a:srgbClr val="D84215"/>
                          </a:solidFill>
                          <a:latin typeface="Trebuchet MS"/>
                          <a:cs typeface="Trebuchet MS"/>
                        </a:rPr>
                        <a:t>Out[4]: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140"/>
                        </a:lnSpc>
                      </a:pPr>
                      <a:r>
                        <a:rPr sz="1250" spc="-10" dirty="0">
                          <a:latin typeface="Trebuchet MS"/>
                          <a:cs typeface="Trebuchet MS"/>
                        </a:rPr>
                        <a:t>nancy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123825" marR="66040">
                        <a:lnSpc>
                          <a:spcPts val="1430"/>
                        </a:lnSpc>
                        <a:spcBef>
                          <a:spcPts val="65"/>
                        </a:spcBef>
                      </a:pPr>
                      <a:r>
                        <a:rPr sz="1250" spc="-25" dirty="0">
                          <a:latin typeface="Trebuchet MS"/>
                          <a:cs typeface="Trebuchet MS"/>
                        </a:rPr>
                        <a:t>bob </a:t>
                      </a:r>
                      <a:r>
                        <a:rPr sz="1250" spc="60" dirty="0">
                          <a:latin typeface="Trebuchet MS"/>
                          <a:cs typeface="Trebuchet MS"/>
                        </a:rPr>
                        <a:t>dtype: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140"/>
                        </a:lnSpc>
                      </a:pPr>
                      <a:r>
                        <a:rPr sz="1250" spc="-25" dirty="0">
                          <a:latin typeface="Trebuchet MS"/>
                          <a:cs typeface="Trebuchet MS"/>
                        </a:rPr>
                        <a:t>300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12700" marR="6673850" indent="173990">
                        <a:lnSpc>
                          <a:spcPts val="1430"/>
                        </a:lnSpc>
                        <a:spcBef>
                          <a:spcPts val="65"/>
                        </a:spcBef>
                      </a:pPr>
                      <a:r>
                        <a:rPr sz="1250" spc="50" dirty="0">
                          <a:latin typeface="Trebuchet MS"/>
                          <a:cs typeface="Trebuchet MS"/>
                        </a:rPr>
                        <a:t>foo </a:t>
                      </a:r>
                      <a:r>
                        <a:rPr sz="1250" spc="60" dirty="0">
                          <a:latin typeface="Trebuchet MS"/>
                          <a:cs typeface="Trebuchet MS"/>
                        </a:rPr>
                        <a:t>object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160" dirty="0">
                          <a:solidFill>
                            <a:srgbClr val="2F3F9E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50" spc="310" dirty="0">
                          <a:solidFill>
                            <a:srgbClr val="2F3F9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150" dirty="0">
                          <a:solidFill>
                            <a:srgbClr val="2F3F9E"/>
                          </a:solidFill>
                          <a:latin typeface="Trebuchet MS"/>
                          <a:cs typeface="Trebuchet MS"/>
                        </a:rPr>
                        <a:t>[5]: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50" spc="14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ser[[</a:t>
                      </a:r>
                      <a:r>
                        <a:rPr sz="1250" spc="14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250" spc="14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50" spc="12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250" spc="1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50" spc="31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13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250" spc="13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]]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74295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50" spc="90" dirty="0">
                          <a:solidFill>
                            <a:srgbClr val="D84215"/>
                          </a:solidFill>
                          <a:latin typeface="Trebuchet MS"/>
                          <a:cs typeface="Trebuchet MS"/>
                        </a:rPr>
                        <a:t>Out[5]: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123825" marR="240665">
                        <a:lnSpc>
                          <a:spcPts val="1430"/>
                        </a:lnSpc>
                        <a:spcBef>
                          <a:spcPts val="695"/>
                        </a:spcBef>
                      </a:pPr>
                      <a:r>
                        <a:rPr sz="1250" spc="120" dirty="0">
                          <a:latin typeface="Trebuchet MS"/>
                          <a:cs typeface="Trebuchet MS"/>
                        </a:rPr>
                        <a:t>eric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dan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88265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465"/>
                        </a:lnSpc>
                        <a:spcBef>
                          <a:spcPts val="585"/>
                        </a:spcBef>
                      </a:pPr>
                      <a:r>
                        <a:rPr sz="1250" spc="-25" dirty="0">
                          <a:latin typeface="Trebuchet MS"/>
                          <a:cs typeface="Trebuchet MS"/>
                        </a:rPr>
                        <a:t>500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100330">
                        <a:lnSpc>
                          <a:spcPts val="1465"/>
                        </a:lnSpc>
                      </a:pPr>
                      <a:r>
                        <a:rPr sz="1250" spc="40" dirty="0">
                          <a:latin typeface="Trebuchet MS"/>
                          <a:cs typeface="Trebuchet MS"/>
                        </a:rPr>
                        <a:t>bar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74295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265"/>
                        </a:lnSpc>
                      </a:pPr>
                      <a:r>
                        <a:rPr sz="1250" spc="-25" dirty="0">
                          <a:latin typeface="Trebuchet MS"/>
                          <a:cs typeface="Trebuchet MS"/>
                        </a:rPr>
                        <a:t>bob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65"/>
                        </a:lnSpc>
                      </a:pPr>
                      <a:r>
                        <a:rPr sz="1250" spc="50" dirty="0">
                          <a:latin typeface="Trebuchet MS"/>
                          <a:cs typeface="Trebuchet MS"/>
                        </a:rPr>
                        <a:t>foo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235"/>
                        </a:lnSpc>
                      </a:pPr>
                      <a:r>
                        <a:rPr sz="1250" spc="60" dirty="0">
                          <a:latin typeface="Trebuchet MS"/>
                          <a:cs typeface="Trebuchet MS"/>
                        </a:rPr>
                        <a:t>dtype: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35"/>
                        </a:lnSpc>
                      </a:pPr>
                      <a:r>
                        <a:rPr sz="1250" spc="60" dirty="0">
                          <a:latin typeface="Trebuchet MS"/>
                          <a:cs typeface="Trebuchet MS"/>
                        </a:rPr>
                        <a:t>object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329" y="3079273"/>
            <a:ext cx="3225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1" dirty="0">
                <a:solidFill>
                  <a:srgbClr val="2466BF"/>
                </a:solidFill>
                <a:latin typeface="Liberation Sans Narrow"/>
                <a:cs typeface="Liberation Sans Narrow"/>
              </a:rPr>
              <a:t>Parsing</a:t>
            </a:r>
            <a:r>
              <a:rPr sz="3100" b="1" spc="-10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 </a:t>
            </a:r>
            <a:r>
              <a:rPr sz="3100" b="1" spc="-10" dirty="0">
                <a:solidFill>
                  <a:srgbClr val="2466BF"/>
                </a:solidFill>
                <a:latin typeface="Liberation Sans Narrow"/>
                <a:cs typeface="Liberation Sans Narrow"/>
              </a:rPr>
              <a:t>Timestamps</a:t>
            </a:r>
            <a:endParaRPr sz="31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329" y="3496366"/>
            <a:ext cx="7423150" cy="5403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50" dirty="0">
                <a:latin typeface="Lato"/>
                <a:cs typeface="Lato"/>
              </a:rPr>
              <a:t>Timestamps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are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common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in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sensor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or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other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time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series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datasets.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Let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us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revisit</a:t>
            </a:r>
            <a:r>
              <a:rPr sz="1550" spc="-45" dirty="0">
                <a:latin typeface="Lato"/>
                <a:cs typeface="Lato"/>
              </a:rPr>
              <a:t> </a:t>
            </a:r>
            <a:r>
              <a:rPr sz="1550" spc="-25" dirty="0">
                <a:latin typeface="Lato"/>
                <a:cs typeface="Lato"/>
              </a:rPr>
              <a:t>the</a:t>
            </a: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550" i="1" spc="-20" dirty="0">
                <a:latin typeface="Lato"/>
                <a:cs typeface="Lato"/>
              </a:rPr>
              <a:t>tags.csv </a:t>
            </a:r>
            <a:r>
              <a:rPr sz="1550" dirty="0">
                <a:latin typeface="Lato"/>
                <a:cs typeface="Lato"/>
              </a:rPr>
              <a:t>dataset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and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read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dirty="0">
                <a:latin typeface="Lato"/>
                <a:cs typeface="Lato"/>
              </a:rPr>
              <a:t>the</a:t>
            </a:r>
            <a:r>
              <a:rPr sz="1550" spc="-50" dirty="0">
                <a:latin typeface="Lato"/>
                <a:cs typeface="Lato"/>
              </a:rPr>
              <a:t> </a:t>
            </a:r>
            <a:r>
              <a:rPr sz="1550" spc="-10" dirty="0">
                <a:latin typeface="Lato"/>
                <a:cs typeface="Lato"/>
              </a:rPr>
              <a:t>timestamps!</a:t>
            </a:r>
            <a:endParaRPr sz="15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269763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654485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716701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2854325">
              <a:lnSpc>
                <a:spcPts val="1430"/>
              </a:lnSpc>
              <a:spcBef>
                <a:spcPts val="204"/>
              </a:spcBef>
            </a:pP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10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read_csv(</a:t>
            </a:r>
            <a:r>
              <a:rPr sz="1250" spc="100" dirty="0">
                <a:solidFill>
                  <a:srgbClr val="B92020"/>
                </a:solidFill>
                <a:latin typeface="Trebuchet MS"/>
                <a:cs typeface="Trebuchet MS"/>
              </a:rPr>
              <a:t>'./movielens/Large/tags.csv'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sep</a:t>
            </a:r>
            <a:r>
              <a:rPr sz="1250" spc="18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85" dirty="0">
                <a:solidFill>
                  <a:srgbClr val="B92020"/>
                </a:solidFill>
                <a:latin typeface="Trebuchet MS"/>
                <a:cs typeface="Trebuchet MS"/>
              </a:rPr>
              <a:t>','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8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dtypes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29811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0986" y="3269521"/>
            <a:ext cx="810260" cy="759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100" dirty="0">
                <a:latin typeface="Trebuchet MS"/>
                <a:cs typeface="Trebuchet MS"/>
              </a:rPr>
              <a:t>userId </a:t>
            </a:r>
            <a:r>
              <a:rPr sz="1250" spc="40" dirty="0">
                <a:latin typeface="Trebuchet MS"/>
                <a:cs typeface="Trebuchet MS"/>
              </a:rPr>
              <a:t>movieId </a:t>
            </a:r>
            <a:r>
              <a:rPr sz="1250" spc="60" dirty="0">
                <a:latin typeface="Trebuchet MS"/>
                <a:cs typeface="Trebuchet MS"/>
              </a:rPr>
              <a:t>tag </a:t>
            </a:r>
            <a:r>
              <a:rPr sz="1250" spc="-10" dirty="0">
                <a:latin typeface="Trebuchet MS"/>
                <a:cs typeface="Trebuchet MS"/>
              </a:rPr>
              <a:t>timestamp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4586" y="3269521"/>
            <a:ext cx="548640" cy="759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86995" algn="just">
              <a:lnSpc>
                <a:spcPts val="1430"/>
              </a:lnSpc>
              <a:spcBef>
                <a:spcPts val="204"/>
              </a:spcBef>
            </a:pPr>
            <a:r>
              <a:rPr sz="1250" spc="90" dirty="0">
                <a:latin typeface="Trebuchet MS"/>
                <a:cs typeface="Trebuchet MS"/>
              </a:rPr>
              <a:t>int64 </a:t>
            </a:r>
            <a:r>
              <a:rPr sz="1250" spc="100" dirty="0">
                <a:latin typeface="Trebuchet MS"/>
                <a:cs typeface="Trebuchet MS"/>
              </a:rPr>
              <a:t>int64 </a:t>
            </a:r>
            <a:r>
              <a:rPr sz="1250" spc="60" dirty="0">
                <a:latin typeface="Trebuchet MS"/>
                <a:cs typeface="Trebuchet MS"/>
              </a:rPr>
              <a:t>object </a:t>
            </a:r>
            <a:r>
              <a:rPr sz="1250" spc="100" dirty="0">
                <a:latin typeface="Trebuchet MS"/>
                <a:cs typeface="Trebuchet MS"/>
              </a:rPr>
              <a:t>int64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986" y="3993905"/>
            <a:ext cx="11595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latin typeface="Trebuchet MS"/>
                <a:cs typeface="Trebuchet MS"/>
              </a:rPr>
              <a:t>dtype:</a:t>
            </a:r>
            <a:r>
              <a:rPr sz="1250" spc="3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object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956631"/>
            <a:ext cx="7542530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95"/>
              </a:spcBef>
            </a:pP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Unix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time / POSIX time / epoch time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records time in 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seconds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since</a:t>
            </a:r>
            <a:r>
              <a:rPr sz="2100" b="0" spc="-1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midnight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Coordinated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Universal</a:t>
            </a:r>
            <a:r>
              <a:rPr sz="2100" b="0" spc="-1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Time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(UTC)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of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January</a:t>
            </a:r>
            <a:r>
              <a:rPr sz="2100" b="0" spc="-1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spc="-25" dirty="0">
                <a:solidFill>
                  <a:srgbClr val="2461BF"/>
                </a:solidFill>
                <a:latin typeface="Arial"/>
                <a:cs typeface="Arial"/>
              </a:rPr>
              <a:t>1, </a:t>
            </a:r>
            <a:r>
              <a:rPr sz="2100" b="0" spc="-20" dirty="0">
                <a:solidFill>
                  <a:srgbClr val="2461BF"/>
                </a:solidFill>
                <a:latin typeface="Arial"/>
                <a:cs typeface="Arial"/>
              </a:rPr>
              <a:t>1970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348874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[91]: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436056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50780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head(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5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90812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Out[91]: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4033254"/>
          <a:ext cx="279273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3679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timestamp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4141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Mark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Waters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1240597180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208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1368150078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353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1368150079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521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noir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thriller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1368149983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592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1368150078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54434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49165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563405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tags[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'parsed_time'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4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9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to_datetime(tags[</a:t>
            </a:r>
            <a:r>
              <a:rPr sz="1250" spc="95" dirty="0">
                <a:solidFill>
                  <a:srgbClr val="B92020"/>
                </a:solidFill>
                <a:latin typeface="Trebuchet MS"/>
                <a:cs typeface="Trebuchet MS"/>
              </a:rPr>
              <a:t>'timestamp'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],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200" dirty="0">
                <a:solidFill>
                  <a:srgbClr val="333333"/>
                </a:solidFill>
                <a:latin typeface="Trebuchet MS"/>
                <a:cs typeface="Trebuchet MS"/>
              </a:rPr>
              <a:t>unit</a:t>
            </a:r>
            <a:r>
              <a:rPr sz="1250" spc="20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200" dirty="0">
                <a:solidFill>
                  <a:srgbClr val="B92020"/>
                </a:solidFill>
                <a:latin typeface="Trebuchet MS"/>
                <a:cs typeface="Trebuchet MS"/>
              </a:rPr>
              <a:t>'s'</a:t>
            </a:r>
            <a:r>
              <a:rPr sz="1250" spc="20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329" y="2223510"/>
            <a:ext cx="7419975" cy="71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95"/>
              </a:spcBef>
            </a:pP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Data</a:t>
            </a:r>
            <a:r>
              <a:rPr sz="2100" spc="-2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Type</a:t>
            </a:r>
            <a:r>
              <a:rPr sz="2100" spc="-2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datetime64[ns]</a:t>
            </a:r>
            <a:r>
              <a:rPr sz="2100" spc="-2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maps</a:t>
            </a:r>
            <a:r>
              <a:rPr sz="2100" spc="-2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to</a:t>
            </a:r>
            <a:r>
              <a:rPr sz="2100" spc="-2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either</a:t>
            </a:r>
            <a:r>
              <a:rPr sz="2100" spc="-2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M8[ns]</a:t>
            </a:r>
            <a:r>
              <a:rPr sz="2100" spc="-2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depending</a:t>
            </a:r>
            <a:r>
              <a:rPr sz="2100" spc="-20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2461BF"/>
                </a:solidFill>
                <a:latin typeface="Arial"/>
                <a:cs typeface="Arial"/>
              </a:rPr>
              <a:t>on </a:t>
            </a:r>
            <a:r>
              <a:rPr sz="2100" dirty="0">
                <a:solidFill>
                  <a:srgbClr val="2461BF"/>
                </a:solidFill>
                <a:latin typeface="Arial"/>
                <a:cs typeface="Arial"/>
              </a:rPr>
              <a:t>the</a:t>
            </a:r>
            <a:r>
              <a:rPr sz="2100" spc="-10" dirty="0">
                <a:solidFill>
                  <a:srgbClr val="2461BF"/>
                </a:solidFill>
                <a:latin typeface="Arial"/>
                <a:cs typeface="Arial"/>
              </a:rPr>
              <a:t> hardware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42202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9626" y="3369337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9681" y="3431554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tags[</a:t>
            </a:r>
            <a:r>
              <a:rPr sz="1250" spc="100" dirty="0">
                <a:solidFill>
                  <a:srgbClr val="B92020"/>
                </a:solidFill>
                <a:latin typeface="Trebuchet MS"/>
                <a:cs typeface="Trebuchet MS"/>
              </a:rPr>
              <a:t>'parsed_time'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10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dtype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5" y="428937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[94]: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9626" y="4236692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9681" y="4308440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head(</a:t>
            </a:r>
            <a:r>
              <a:rPr sz="1250" spc="8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225" y="3841403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Out[93]: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0986" y="3803277"/>
            <a:ext cx="142113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20" dirty="0">
                <a:latin typeface="Trebuchet MS"/>
                <a:cs typeface="Trebuchet MS"/>
              </a:rPr>
              <a:t>dtype('&lt;M8[ns]')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225" y="4708757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Out[94]: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58299" y="4833890"/>
          <a:ext cx="4003675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3679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timestamp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parsed_time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4141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Mark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Waters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1240597180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2009-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04-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18:19:40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65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208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dark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 hero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1368150078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2013-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05-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10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01:41:18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2664849"/>
            <a:ext cx="43846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Selecting rows based on 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timestamps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348874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[95]: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3436055"/>
            <a:ext cx="7940040" cy="734060"/>
          </a:xfrm>
          <a:custGeom>
            <a:avLst/>
            <a:gdLst/>
            <a:ahLst/>
            <a:cxnLst/>
            <a:rect l="l" t="t" r="r" b="b"/>
            <a:pathLst>
              <a:path w="7940040" h="734060">
                <a:moveTo>
                  <a:pt x="0" y="719618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719618"/>
                </a:lnTo>
                <a:lnTo>
                  <a:pt x="7939631" y="721515"/>
                </a:lnTo>
                <a:lnTo>
                  <a:pt x="7939268" y="723335"/>
                </a:lnTo>
                <a:lnTo>
                  <a:pt x="7930805" y="732828"/>
                </a:lnTo>
                <a:lnTo>
                  <a:pt x="7929051" y="733553"/>
                </a:lnTo>
                <a:lnTo>
                  <a:pt x="7927230" y="733915"/>
                </a:lnTo>
                <a:lnTo>
                  <a:pt x="7925334" y="733915"/>
                </a:lnTo>
                <a:lnTo>
                  <a:pt x="14297" y="733915"/>
                </a:lnTo>
                <a:lnTo>
                  <a:pt x="12400" y="733915"/>
                </a:lnTo>
                <a:lnTo>
                  <a:pt x="10579" y="733553"/>
                </a:lnTo>
                <a:lnTo>
                  <a:pt x="1086" y="725089"/>
                </a:lnTo>
                <a:lnTo>
                  <a:pt x="362" y="723335"/>
                </a:lnTo>
                <a:lnTo>
                  <a:pt x="0" y="721515"/>
                </a:lnTo>
                <a:lnTo>
                  <a:pt x="0" y="719618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3507803"/>
            <a:ext cx="7919720" cy="578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3377565">
              <a:lnSpc>
                <a:spcPts val="1430"/>
              </a:lnSpc>
              <a:spcBef>
                <a:spcPts val="204"/>
              </a:spcBef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greater_than_t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tags[</a:t>
            </a:r>
            <a:r>
              <a:rPr sz="1250" spc="125" dirty="0">
                <a:solidFill>
                  <a:srgbClr val="B92020"/>
                </a:solidFill>
                <a:latin typeface="Trebuchet MS"/>
                <a:cs typeface="Trebuchet MS"/>
              </a:rPr>
              <a:t>'parsed_time'</a:t>
            </a:r>
            <a:r>
              <a:rPr sz="1250" spc="12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&gt;</a:t>
            </a:r>
            <a:r>
              <a:rPr sz="1250" spc="3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B92020"/>
                </a:solidFill>
                <a:latin typeface="Trebuchet MS"/>
                <a:cs typeface="Trebuchet MS"/>
              </a:rPr>
              <a:t>'2015-</a:t>
            </a:r>
            <a:r>
              <a:rPr sz="1250" spc="95" dirty="0">
                <a:solidFill>
                  <a:srgbClr val="B92020"/>
                </a:solidFill>
                <a:latin typeface="Trebuchet MS"/>
                <a:cs typeface="Trebuchet MS"/>
              </a:rPr>
              <a:t>02-</a:t>
            </a:r>
            <a:r>
              <a:rPr sz="1250" spc="155" dirty="0">
                <a:solidFill>
                  <a:srgbClr val="B92020"/>
                </a:solidFill>
                <a:latin typeface="Trebuchet MS"/>
                <a:cs typeface="Trebuchet MS"/>
              </a:rPr>
              <a:t>01' 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selected_rows</a:t>
            </a:r>
            <a:r>
              <a:rPr sz="1250" spc="3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4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tags[greater_than_t] </a:t>
            </a:r>
            <a:r>
              <a:rPr sz="1250" spc="11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(tags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shape,</a:t>
            </a:r>
            <a:r>
              <a:rPr sz="1250" spc="3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selected_rows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shape)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329" y="4241718"/>
            <a:ext cx="19443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latin typeface="Trebuchet MS"/>
                <a:cs typeface="Trebuchet MS"/>
              </a:rPr>
              <a:t>(465564,</a:t>
            </a:r>
            <a:r>
              <a:rPr sz="1250" spc="32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5)</a:t>
            </a:r>
            <a:r>
              <a:rPr sz="1250" spc="325" dirty="0">
                <a:latin typeface="Trebuchet MS"/>
                <a:cs typeface="Trebuchet MS"/>
              </a:rPr>
              <a:t> </a:t>
            </a:r>
            <a:r>
              <a:rPr sz="1250" spc="85" dirty="0">
                <a:latin typeface="Trebuchet MS"/>
                <a:cs typeface="Trebuchet MS"/>
              </a:rPr>
              <a:t>(12130,</a:t>
            </a:r>
            <a:r>
              <a:rPr sz="1250" spc="32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5)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845153"/>
            <a:ext cx="45783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Sorting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the table</a:t>
            </a:r>
            <a:r>
              <a:rPr sz="2100" b="0" spc="-5" dirty="0">
                <a:solidFill>
                  <a:srgbClr val="2461BF"/>
                </a:solidFill>
                <a:latin typeface="Arial"/>
                <a:cs typeface="Arial"/>
              </a:rPr>
              <a:t> </a:t>
            </a:r>
            <a:r>
              <a:rPr sz="2100" b="0" dirty="0">
                <a:solidFill>
                  <a:srgbClr val="2461BF"/>
                </a:solidFill>
                <a:latin typeface="Arial"/>
                <a:cs typeface="Arial"/>
              </a:rPr>
              <a:t>using the </a:t>
            </a:r>
            <a:r>
              <a:rPr sz="2100" b="0" spc="-10" dirty="0">
                <a:solidFill>
                  <a:srgbClr val="2461BF"/>
                </a:solidFill>
                <a:latin typeface="Arial"/>
                <a:cs typeface="Arial"/>
              </a:rPr>
              <a:t>timestamps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5" y="266904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26" y="2616359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4184" y="4184"/>
                </a:lnTo>
                <a:lnTo>
                  <a:pt x="5528" y="2849"/>
                </a:lnTo>
                <a:lnTo>
                  <a:pt x="7072" y="1810"/>
                </a:lnTo>
                <a:lnTo>
                  <a:pt x="8826" y="1086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681" y="2688108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sort_values(by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'parsed_time'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ascending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65" dirty="0">
                <a:solidFill>
                  <a:srgbClr val="008000"/>
                </a:solidFill>
                <a:latin typeface="Trebuchet MS"/>
                <a:cs typeface="Trebuchet MS"/>
              </a:rPr>
              <a:t>True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)[: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10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25" y="3088425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Out[96]: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8299" y="3213557"/>
          <a:ext cx="4575175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userId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Lato"/>
                          <a:cs typeface="Lato"/>
                        </a:rPr>
                        <a:t>tag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timestamp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parsed_time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2788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monty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python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1135429210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13:00:10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333927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1732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coen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brothers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1135429236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13:00:36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333924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1206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stanley</a:t>
                      </a:r>
                      <a:r>
                        <a:rPr sz="9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kubrick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1135429248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13:00:48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333923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1193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jack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nicholson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13:02:51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333939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5004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peter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sellers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1135429399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13:03:19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333922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morgan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freeman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1135429412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13:03:32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333921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brad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pitt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1135429412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13:03:32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333936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4011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brad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pitt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1135429431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13:03:51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333937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4011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guy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ritchie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1135429431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13:03:51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333920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100371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bruce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willis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1135429442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2005-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12-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24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13:04:02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29" y="1945042"/>
            <a:ext cx="517652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0" dirty="0">
                <a:solidFill>
                  <a:srgbClr val="2466BF"/>
                </a:solidFill>
              </a:rPr>
              <a:t>Average</a:t>
            </a:r>
            <a:r>
              <a:rPr sz="3100" spc="-10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Movie</a:t>
            </a:r>
            <a:r>
              <a:rPr sz="3100" spc="-95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Ratings</a:t>
            </a:r>
            <a:r>
              <a:rPr sz="3100" spc="-100" dirty="0">
                <a:solidFill>
                  <a:srgbClr val="2466BF"/>
                </a:solidFill>
              </a:rPr>
              <a:t> </a:t>
            </a:r>
            <a:r>
              <a:rPr sz="3100" dirty="0">
                <a:solidFill>
                  <a:srgbClr val="2466BF"/>
                </a:solidFill>
              </a:rPr>
              <a:t>over</a:t>
            </a:r>
            <a:r>
              <a:rPr sz="3100" spc="-95" dirty="0">
                <a:solidFill>
                  <a:srgbClr val="2466BF"/>
                </a:solidFill>
              </a:rPr>
              <a:t> </a:t>
            </a:r>
            <a:r>
              <a:rPr sz="3100" spc="-20" dirty="0">
                <a:solidFill>
                  <a:srgbClr val="2466BF"/>
                </a:solidFill>
              </a:rPr>
              <a:t>Time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93329" y="2735479"/>
            <a:ext cx="576961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dirty="0">
                <a:latin typeface="Liberation Sans Narrow"/>
                <a:cs typeface="Liberation Sans Narrow"/>
              </a:rPr>
              <a:t>Are</a:t>
            </a:r>
            <a:r>
              <a:rPr sz="2450" b="1" spc="-5" dirty="0">
                <a:latin typeface="Liberation Sans Narrow"/>
                <a:cs typeface="Liberation Sans Narrow"/>
              </a:rPr>
              <a:t> </a:t>
            </a:r>
            <a:r>
              <a:rPr sz="2450" b="1" dirty="0">
                <a:latin typeface="Liberation Sans Narrow"/>
                <a:cs typeface="Liberation Sans Narrow"/>
              </a:rPr>
              <a:t>Movie</a:t>
            </a:r>
            <a:r>
              <a:rPr sz="2450" b="1" spc="-5" dirty="0">
                <a:latin typeface="Liberation Sans Narrow"/>
                <a:cs typeface="Liberation Sans Narrow"/>
              </a:rPr>
              <a:t> </a:t>
            </a:r>
            <a:r>
              <a:rPr sz="2450" b="1" dirty="0">
                <a:latin typeface="Liberation Sans Narrow"/>
                <a:cs typeface="Liberation Sans Narrow"/>
              </a:rPr>
              <a:t>ratings</a:t>
            </a:r>
            <a:r>
              <a:rPr sz="2450" b="1" spc="-5" dirty="0">
                <a:latin typeface="Liberation Sans Narrow"/>
                <a:cs typeface="Liberation Sans Narrow"/>
              </a:rPr>
              <a:t> </a:t>
            </a:r>
            <a:r>
              <a:rPr sz="2450" b="1" dirty="0">
                <a:latin typeface="Liberation Sans Narrow"/>
                <a:cs typeface="Liberation Sans Narrow"/>
              </a:rPr>
              <a:t>related to</a:t>
            </a:r>
            <a:r>
              <a:rPr sz="2450" b="1" spc="-5" dirty="0">
                <a:latin typeface="Liberation Sans Narrow"/>
                <a:cs typeface="Liberation Sans Narrow"/>
              </a:rPr>
              <a:t> </a:t>
            </a:r>
            <a:r>
              <a:rPr sz="2450" b="1" dirty="0">
                <a:latin typeface="Liberation Sans Narrow"/>
                <a:cs typeface="Liberation Sans Narrow"/>
              </a:rPr>
              <a:t>the</a:t>
            </a:r>
            <a:r>
              <a:rPr sz="2450" b="1" spc="-5" dirty="0">
                <a:latin typeface="Liberation Sans Narrow"/>
                <a:cs typeface="Liberation Sans Narrow"/>
              </a:rPr>
              <a:t> </a:t>
            </a:r>
            <a:r>
              <a:rPr sz="2450" b="1" dirty="0">
                <a:latin typeface="Liberation Sans Narrow"/>
                <a:cs typeface="Liberation Sans Narrow"/>
              </a:rPr>
              <a:t>year of</a:t>
            </a:r>
            <a:r>
              <a:rPr sz="2450" b="1" spc="-5" dirty="0">
                <a:latin typeface="Liberation Sans Narrow"/>
                <a:cs typeface="Liberation Sans Narrow"/>
              </a:rPr>
              <a:t> </a:t>
            </a:r>
            <a:r>
              <a:rPr sz="2450" b="1" spc="-10" dirty="0">
                <a:latin typeface="Liberation Sans Narrow"/>
                <a:cs typeface="Liberation Sans Narrow"/>
              </a:rPr>
              <a:t>launch?</a:t>
            </a:r>
            <a:endParaRPr sz="245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225" y="3345772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9626" y="3302618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9"/>
                </a:lnTo>
                <a:lnTo>
                  <a:pt x="7939268" y="542239"/>
                </a:lnTo>
                <a:lnTo>
                  <a:pt x="7930805" y="551732"/>
                </a:lnTo>
                <a:lnTo>
                  <a:pt x="7929051" y="552457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7"/>
                </a:lnTo>
                <a:lnTo>
                  <a:pt x="1086" y="543993"/>
                </a:lnTo>
                <a:lnTo>
                  <a:pt x="362" y="542239"/>
                </a:lnTo>
                <a:lnTo>
                  <a:pt x="0" y="540419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681" y="3364835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151765">
              <a:lnSpc>
                <a:spcPts val="1430"/>
              </a:lnSpc>
              <a:spcBef>
                <a:spcPts val="204"/>
              </a:spcBef>
            </a:pPr>
            <a:r>
              <a:rPr sz="1250" spc="80" dirty="0">
                <a:solidFill>
                  <a:srgbClr val="333333"/>
                </a:solidFill>
                <a:latin typeface="Trebuchet MS"/>
                <a:cs typeface="Trebuchet MS"/>
              </a:rPr>
              <a:t>average_rating</a:t>
            </a:r>
            <a:r>
              <a:rPr sz="1250" spc="3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ratings[[</a:t>
            </a:r>
            <a:r>
              <a:rPr sz="1250" spc="15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50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]]</a:t>
            </a:r>
            <a:r>
              <a:rPr sz="1250" spc="15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groupby(</a:t>
            </a:r>
            <a:r>
              <a:rPr sz="1250" spc="15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5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4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as_index</a:t>
            </a:r>
            <a:r>
              <a:rPr sz="1250" spc="6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60" dirty="0">
                <a:solidFill>
                  <a:srgbClr val="008000"/>
                </a:solidFill>
                <a:latin typeface="Trebuchet MS"/>
                <a:cs typeface="Trebuchet MS"/>
              </a:rPr>
              <a:t>False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r>
              <a:rPr sz="1250" spc="6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mean() 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average_rating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tail()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25" y="394624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Out[97]: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58299" y="4071380"/>
          <a:ext cx="147764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26739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131258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2.5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131260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3.0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26743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131262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Lato"/>
                          <a:cs typeface="Lato"/>
                        </a:rPr>
                        <a:t>4.0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25" y="1877940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[98]: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1825255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1897003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1983105">
              <a:lnSpc>
                <a:spcPts val="1430"/>
              </a:lnSpc>
              <a:spcBef>
                <a:spcPts val="204"/>
              </a:spcBef>
            </a:pPr>
            <a:r>
              <a:rPr sz="1250" spc="85" dirty="0">
                <a:solidFill>
                  <a:srgbClr val="333333"/>
                </a:solidFill>
                <a:latin typeface="Trebuchet MS"/>
                <a:cs typeface="Trebuchet MS"/>
              </a:rPr>
              <a:t>joined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pd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merge(movies,average_rating,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'movieId'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1250" spc="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10" dirty="0">
                <a:solidFill>
                  <a:srgbClr val="B92020"/>
                </a:solidFill>
                <a:latin typeface="Trebuchet MS"/>
                <a:cs typeface="Trebuchet MS"/>
              </a:rPr>
              <a:t>'inner'</a:t>
            </a:r>
            <a:r>
              <a:rPr sz="1250" spc="110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joined</a:t>
            </a:r>
            <a:r>
              <a:rPr sz="1250" spc="7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head()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5" y="395577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25" dirty="0">
                <a:solidFill>
                  <a:srgbClr val="2F3F9E"/>
                </a:solidFill>
                <a:latin typeface="Trebuchet MS"/>
                <a:cs typeface="Trebuchet MS"/>
              </a:rPr>
              <a:t>[99]: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912625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0"/>
                </a:lnTo>
                <a:lnTo>
                  <a:pt x="362" y="10579"/>
                </a:lnTo>
                <a:lnTo>
                  <a:pt x="1086" y="8826"/>
                </a:lnTo>
                <a:lnTo>
                  <a:pt x="1810" y="7072"/>
                </a:lnTo>
                <a:lnTo>
                  <a:pt x="2849" y="5528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6"/>
                </a:lnTo>
                <a:lnTo>
                  <a:pt x="7932558" y="1810"/>
                </a:lnTo>
                <a:lnTo>
                  <a:pt x="7939631" y="12400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974841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joined</a:t>
            </a:r>
            <a:r>
              <a:rPr sz="1250" spc="114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14" dirty="0">
                <a:solidFill>
                  <a:srgbClr val="333333"/>
                </a:solidFill>
                <a:latin typeface="Trebuchet MS"/>
                <a:cs typeface="Trebuchet MS"/>
              </a:rPr>
              <a:t>corr()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25" y="2478416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Out[98]: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58299" y="2594017"/>
          <a:ext cx="609092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23939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movieId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title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genres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year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55" dirty="0">
                          <a:latin typeface="Lato"/>
                          <a:cs typeface="Lato"/>
                        </a:rPr>
                        <a:t>Toy</a:t>
                      </a:r>
                      <a:r>
                        <a:rPr sz="9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Story</a:t>
                      </a:r>
                      <a:r>
                        <a:rPr sz="9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Adventure|Animation|Children|Comedy|Fantasy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1995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3.921240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Jumanji</a:t>
                      </a:r>
                      <a:r>
                        <a:rPr sz="900" spc="-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Adventure|Children|Fantasy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1995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3.211977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Grumpier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Old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Men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1995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3.151040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Waiting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Exhale</a:t>
                      </a:r>
                      <a:r>
                        <a:rPr sz="9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Comedy|Drama|Romance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1995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2.861393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52069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50" dirty="0">
                          <a:latin typeface="Lato"/>
                          <a:cs typeface="Lato"/>
                        </a:rPr>
                        <a:t>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Lato"/>
                          <a:cs typeface="Lato"/>
                        </a:rPr>
                        <a:t>Father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Bride</a:t>
                      </a:r>
                      <a:r>
                        <a:rPr sz="9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Part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dirty="0">
                          <a:latin typeface="Lato"/>
                          <a:cs typeface="Lato"/>
                        </a:rPr>
                        <a:t>II</a:t>
                      </a:r>
                      <a:r>
                        <a:rPr sz="9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900" spc="-10" dirty="0">
                          <a:latin typeface="Lato"/>
                          <a:cs typeface="Lato"/>
                        </a:rPr>
                        <a:t>(1995)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Comedy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20" dirty="0">
                          <a:latin typeface="Lato"/>
                          <a:cs typeface="Lato"/>
                        </a:rPr>
                        <a:t>1995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3.064592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53225" y="4375159"/>
            <a:ext cx="7232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solidFill>
                  <a:srgbClr val="D84215"/>
                </a:solidFill>
                <a:latin typeface="Trebuchet MS"/>
                <a:cs typeface="Trebuchet MS"/>
              </a:rPr>
              <a:t>Out[99]: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290" y="4851475"/>
            <a:ext cx="1830070" cy="9525"/>
          </a:xfrm>
          <a:custGeom>
            <a:avLst/>
            <a:gdLst/>
            <a:ahLst/>
            <a:cxnLst/>
            <a:rect l="l" t="t" r="r" b="b"/>
            <a:pathLst>
              <a:path w="1830070" h="9525">
                <a:moveTo>
                  <a:pt x="1830031" y="0"/>
                </a:moveTo>
                <a:lnTo>
                  <a:pt x="1181887" y="0"/>
                </a:lnTo>
                <a:lnTo>
                  <a:pt x="533755" y="0"/>
                </a:lnTo>
                <a:lnTo>
                  <a:pt x="0" y="0"/>
                </a:lnTo>
                <a:lnTo>
                  <a:pt x="0" y="9525"/>
                </a:lnTo>
                <a:lnTo>
                  <a:pt x="533755" y="9525"/>
                </a:lnTo>
                <a:lnTo>
                  <a:pt x="1181887" y="9525"/>
                </a:lnTo>
                <a:lnTo>
                  <a:pt x="1830031" y="9525"/>
                </a:lnTo>
                <a:lnTo>
                  <a:pt x="1830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8290" y="4660849"/>
            <a:ext cx="1830070" cy="9525"/>
          </a:xfrm>
          <a:custGeom>
            <a:avLst/>
            <a:gdLst/>
            <a:ahLst/>
            <a:cxnLst/>
            <a:rect l="l" t="t" r="r" b="b"/>
            <a:pathLst>
              <a:path w="1830070" h="9525">
                <a:moveTo>
                  <a:pt x="1830031" y="0"/>
                </a:moveTo>
                <a:lnTo>
                  <a:pt x="1181887" y="0"/>
                </a:lnTo>
                <a:lnTo>
                  <a:pt x="533755" y="0"/>
                </a:lnTo>
                <a:lnTo>
                  <a:pt x="0" y="0"/>
                </a:lnTo>
                <a:lnTo>
                  <a:pt x="0" y="9525"/>
                </a:lnTo>
                <a:lnTo>
                  <a:pt x="533755" y="9525"/>
                </a:lnTo>
                <a:lnTo>
                  <a:pt x="1181887" y="9525"/>
                </a:lnTo>
                <a:lnTo>
                  <a:pt x="1830031" y="9525"/>
                </a:lnTo>
                <a:lnTo>
                  <a:pt x="1830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2112" y="4486104"/>
            <a:ext cx="439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movieId</a:t>
            </a:r>
            <a:endParaRPr sz="9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9408" y="4486104"/>
            <a:ext cx="3302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Lato"/>
                <a:cs typeface="Lato"/>
              </a:rPr>
              <a:t>rating</a:t>
            </a:r>
            <a:endParaRPr sz="9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8174" y="4623356"/>
            <a:ext cx="1087755" cy="40703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900" b="1" dirty="0">
                <a:latin typeface="Lato"/>
                <a:cs typeface="Lato"/>
              </a:rPr>
              <a:t>movieId</a:t>
            </a:r>
            <a:r>
              <a:rPr sz="900" b="1" spc="260" dirty="0">
                <a:latin typeface="Lato"/>
                <a:cs typeface="Lato"/>
              </a:rPr>
              <a:t>  </a:t>
            </a:r>
            <a:r>
              <a:rPr sz="900" spc="-10" dirty="0">
                <a:latin typeface="Lato"/>
                <a:cs typeface="Lato"/>
              </a:rPr>
              <a:t>1.000000</a:t>
            </a:r>
            <a:endParaRPr sz="9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46100" algn="l"/>
              </a:tabLst>
            </a:pPr>
            <a:r>
              <a:rPr sz="900" b="1" spc="-10" dirty="0">
                <a:latin typeface="Lato"/>
                <a:cs typeface="Lato"/>
              </a:rPr>
              <a:t>rating</a:t>
            </a:r>
            <a:r>
              <a:rPr sz="900" b="1" dirty="0">
                <a:latin typeface="Lato"/>
                <a:cs typeface="Lato"/>
              </a:rPr>
              <a:t>	</a:t>
            </a:r>
            <a:r>
              <a:rPr sz="900" spc="-35" dirty="0">
                <a:latin typeface="Lato"/>
                <a:cs typeface="Lato"/>
              </a:rPr>
              <a:t>-</a:t>
            </a:r>
            <a:r>
              <a:rPr sz="900" spc="-10" dirty="0">
                <a:latin typeface="Lato"/>
                <a:cs typeface="Lato"/>
              </a:rPr>
              <a:t>0.090369</a:t>
            </a:r>
            <a:endParaRPr sz="9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0064" y="4676732"/>
            <a:ext cx="5537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ato"/>
                <a:cs typeface="Lato"/>
              </a:rPr>
              <a:t>-</a:t>
            </a:r>
            <a:r>
              <a:rPr sz="900" spc="-10" dirty="0">
                <a:latin typeface="Lato"/>
                <a:cs typeface="Lato"/>
              </a:rPr>
              <a:t>0.090369</a:t>
            </a:r>
            <a:endParaRPr sz="9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0064" y="4867359"/>
            <a:ext cx="5143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Lato"/>
                <a:cs typeface="Lato"/>
              </a:rPr>
              <a:t>1.000000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102" y="2059037"/>
            <a:ext cx="8102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14" dirty="0">
                <a:solidFill>
                  <a:srgbClr val="2F3F9E"/>
                </a:solidFill>
                <a:latin typeface="Trebuchet MS"/>
                <a:cs typeface="Trebuchet MS"/>
              </a:rPr>
              <a:t>[100]: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015883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078099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762000">
              <a:lnSpc>
                <a:spcPts val="1430"/>
              </a:lnSpc>
              <a:spcBef>
                <a:spcPts val="204"/>
              </a:spcBef>
            </a:pPr>
            <a:r>
              <a:rPr sz="1250" spc="75" dirty="0">
                <a:solidFill>
                  <a:srgbClr val="333333"/>
                </a:solidFill>
                <a:latin typeface="Trebuchet MS"/>
                <a:cs typeface="Trebuchet MS"/>
              </a:rPr>
              <a:t>yearly_average</a:t>
            </a:r>
            <a:r>
              <a:rPr sz="1250" spc="3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3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joined[[</a:t>
            </a:r>
            <a:r>
              <a:rPr sz="1250" spc="165" dirty="0">
                <a:solidFill>
                  <a:srgbClr val="B92020"/>
                </a:solidFill>
                <a:latin typeface="Trebuchet MS"/>
                <a:cs typeface="Trebuchet MS"/>
              </a:rPr>
              <a:t>'year'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65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]]</a:t>
            </a:r>
            <a:r>
              <a:rPr sz="1250" spc="16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groupby(</a:t>
            </a:r>
            <a:r>
              <a:rPr sz="1250" spc="165" dirty="0">
                <a:solidFill>
                  <a:srgbClr val="B92020"/>
                </a:solidFill>
                <a:latin typeface="Trebuchet MS"/>
                <a:cs typeface="Trebuchet MS"/>
              </a:rPr>
              <a:t>'year'</a:t>
            </a:r>
            <a:r>
              <a:rPr sz="1250" spc="16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as_index</a:t>
            </a:r>
            <a:r>
              <a:rPr sz="1250" spc="6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60" dirty="0">
                <a:solidFill>
                  <a:srgbClr val="008000"/>
                </a:solidFill>
                <a:latin typeface="Trebuchet MS"/>
                <a:cs typeface="Trebuchet MS"/>
              </a:rPr>
              <a:t>False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r>
              <a:rPr sz="1250" spc="6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60" dirty="0">
                <a:solidFill>
                  <a:srgbClr val="333333"/>
                </a:solidFill>
                <a:latin typeface="Trebuchet MS"/>
                <a:cs typeface="Trebuchet MS"/>
              </a:rPr>
              <a:t>mean() 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yearly_average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head(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10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102" y="2659513"/>
            <a:ext cx="8102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5" dirty="0">
                <a:solidFill>
                  <a:srgbClr val="D84215"/>
                </a:solidFill>
                <a:latin typeface="Trebuchet MS"/>
                <a:cs typeface="Trebuchet MS"/>
              </a:rPr>
              <a:t>Out[100]:</a:t>
            </a:r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8299" y="2784645"/>
          <a:ext cx="1249045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00" b="1" spc="-20" dirty="0">
                          <a:latin typeface="Lato"/>
                          <a:cs typeface="Lato"/>
                        </a:rPr>
                        <a:t>year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Lato"/>
                          <a:cs typeface="Lato"/>
                        </a:rPr>
                        <a:t>rating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0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1891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1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1893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3.375000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2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1894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3.071429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3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1895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3.125000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4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1896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3.183036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5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1898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3.850000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6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1899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3.625000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7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1900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3.166667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8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1901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5.000000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b="1" dirty="0">
                          <a:latin typeface="Lato"/>
                          <a:cs typeface="Lato"/>
                        </a:rPr>
                        <a:t>9</a:t>
                      </a:r>
                      <a:r>
                        <a:rPr sz="900" b="1" spc="220" dirty="0">
                          <a:latin typeface="Lato"/>
                          <a:cs typeface="Lato"/>
                        </a:rPr>
                        <a:t>  </a:t>
                      </a:r>
                      <a:r>
                        <a:rPr sz="900" spc="-20" dirty="0">
                          <a:latin typeface="Lato"/>
                          <a:cs typeface="Lato"/>
                        </a:rPr>
                        <a:t>1902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99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Lato"/>
                          <a:cs typeface="Lato"/>
                        </a:rPr>
                        <a:t>3.738189</a:t>
                      </a:r>
                      <a:endParaRPr sz="900">
                        <a:latin typeface="Lato"/>
                        <a:cs typeface="Lato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102" y="743709"/>
            <a:ext cx="8102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14" dirty="0">
                <a:solidFill>
                  <a:srgbClr val="2F3F9E"/>
                </a:solidFill>
                <a:latin typeface="Trebuchet MS"/>
                <a:cs typeface="Trebuchet MS"/>
              </a:rPr>
              <a:t>[102]: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691024"/>
            <a:ext cx="7940040" cy="553085"/>
          </a:xfrm>
          <a:custGeom>
            <a:avLst/>
            <a:gdLst/>
            <a:ahLst/>
            <a:cxnLst/>
            <a:rect l="l" t="t" r="r" b="b"/>
            <a:pathLst>
              <a:path w="7940040" h="553085">
                <a:moveTo>
                  <a:pt x="0" y="538522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538522"/>
                </a:lnTo>
                <a:lnTo>
                  <a:pt x="7939631" y="540418"/>
                </a:lnTo>
                <a:lnTo>
                  <a:pt x="7939268" y="542241"/>
                </a:lnTo>
                <a:lnTo>
                  <a:pt x="7930805" y="551730"/>
                </a:lnTo>
                <a:lnTo>
                  <a:pt x="7929051" y="552456"/>
                </a:lnTo>
                <a:lnTo>
                  <a:pt x="7927230" y="552819"/>
                </a:lnTo>
                <a:lnTo>
                  <a:pt x="7925334" y="552819"/>
                </a:lnTo>
                <a:lnTo>
                  <a:pt x="14297" y="552819"/>
                </a:lnTo>
                <a:lnTo>
                  <a:pt x="12400" y="552819"/>
                </a:lnTo>
                <a:lnTo>
                  <a:pt x="10579" y="552456"/>
                </a:lnTo>
                <a:lnTo>
                  <a:pt x="8826" y="551730"/>
                </a:lnTo>
                <a:lnTo>
                  <a:pt x="7072" y="551005"/>
                </a:lnTo>
                <a:lnTo>
                  <a:pt x="1086" y="543993"/>
                </a:lnTo>
                <a:lnTo>
                  <a:pt x="362" y="542241"/>
                </a:lnTo>
                <a:lnTo>
                  <a:pt x="0" y="540418"/>
                </a:lnTo>
                <a:lnTo>
                  <a:pt x="0" y="538522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762772"/>
            <a:ext cx="7919720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7630" marR="1896110">
              <a:lnSpc>
                <a:spcPts val="1430"/>
              </a:lnSpc>
              <a:spcBef>
                <a:spcPts val="204"/>
              </a:spcBef>
            </a:pP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yearly_average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plot(x</a:t>
            </a:r>
            <a:r>
              <a:rPr sz="1250" spc="12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20" dirty="0">
                <a:solidFill>
                  <a:srgbClr val="B92020"/>
                </a:solidFill>
                <a:latin typeface="Trebuchet MS"/>
                <a:cs typeface="Trebuchet MS"/>
              </a:rPr>
              <a:t>'year'</a:t>
            </a:r>
            <a:r>
              <a:rPr sz="1250" spc="12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y</a:t>
            </a:r>
            <a:r>
              <a:rPr sz="1250" spc="18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85" dirty="0">
                <a:solidFill>
                  <a:srgbClr val="B92020"/>
                </a:solidFill>
                <a:latin typeface="Trebuchet MS"/>
                <a:cs typeface="Trebuchet MS"/>
              </a:rPr>
              <a:t>'rating'</a:t>
            </a:r>
            <a:r>
              <a:rPr sz="1250" spc="18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figsize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12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8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),</a:t>
            </a:r>
            <a:r>
              <a:rPr sz="1250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grid</a:t>
            </a:r>
            <a:r>
              <a:rPr sz="1250" spc="6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250" b="1" spc="65" dirty="0">
                <a:solidFill>
                  <a:srgbClr val="008000"/>
                </a:solidFill>
                <a:latin typeface="Trebuchet MS"/>
                <a:cs typeface="Trebuchet MS"/>
              </a:rPr>
              <a:t>True</a:t>
            </a:r>
            <a:r>
              <a:rPr sz="1250" spc="65" dirty="0">
                <a:solidFill>
                  <a:srgbClr val="333333"/>
                </a:solidFill>
                <a:latin typeface="Trebuchet MS"/>
                <a:cs typeface="Trebuchet MS"/>
              </a:rPr>
              <a:t>) 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plt</a:t>
            </a:r>
            <a:r>
              <a:rPr sz="1250" spc="9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show()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641" y="1467825"/>
            <a:ext cx="6767261" cy="4508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496" y="2707170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26" y="2664016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7"/>
                </a:lnTo>
                <a:lnTo>
                  <a:pt x="8826" y="1088"/>
                </a:lnTo>
                <a:lnTo>
                  <a:pt x="10579" y="362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2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2"/>
                </a:lnTo>
                <a:lnTo>
                  <a:pt x="7939268" y="361145"/>
                </a:lnTo>
                <a:lnTo>
                  <a:pt x="7930805" y="370634"/>
                </a:lnTo>
                <a:lnTo>
                  <a:pt x="7929051" y="371360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0"/>
                </a:lnTo>
                <a:lnTo>
                  <a:pt x="1086" y="362897"/>
                </a:lnTo>
                <a:lnTo>
                  <a:pt x="362" y="361145"/>
                </a:lnTo>
                <a:lnTo>
                  <a:pt x="0" y="359322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681" y="2726232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ser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iloc[</a:t>
            </a:r>
            <a:r>
              <a:rPr sz="1250" spc="14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250" spc="145" dirty="0">
                <a:solidFill>
                  <a:srgbClr val="333333"/>
                </a:solidFill>
                <a:latin typeface="Trebuchet MS"/>
                <a:cs typeface="Trebuchet MS"/>
              </a:rPr>
              <a:t>]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96" y="3584056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0" dirty="0">
                <a:solidFill>
                  <a:srgbClr val="2F3F9E"/>
                </a:solidFill>
                <a:latin typeface="Trebuchet MS"/>
                <a:cs typeface="Trebuchet MS"/>
              </a:rPr>
              <a:t>In</a:t>
            </a:r>
            <a:r>
              <a:rPr sz="1250" spc="310" dirty="0">
                <a:solidFill>
                  <a:srgbClr val="2F3F9E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2F3F9E"/>
                </a:solidFill>
                <a:latin typeface="Trebuchet MS"/>
                <a:cs typeface="Trebuchet MS"/>
              </a:rPr>
              <a:t>[7]: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626" y="3531370"/>
            <a:ext cx="7940040" cy="372110"/>
          </a:xfrm>
          <a:custGeom>
            <a:avLst/>
            <a:gdLst/>
            <a:ahLst/>
            <a:cxnLst/>
            <a:rect l="l" t="t" r="r" b="b"/>
            <a:pathLst>
              <a:path w="7940040" h="372110">
                <a:moveTo>
                  <a:pt x="0" y="357426"/>
                </a:moveTo>
                <a:lnTo>
                  <a:pt x="0" y="14297"/>
                </a:lnTo>
                <a:lnTo>
                  <a:pt x="0" y="12401"/>
                </a:lnTo>
                <a:lnTo>
                  <a:pt x="362" y="10576"/>
                </a:lnTo>
                <a:lnTo>
                  <a:pt x="1086" y="8826"/>
                </a:lnTo>
                <a:lnTo>
                  <a:pt x="1810" y="7074"/>
                </a:lnTo>
                <a:lnTo>
                  <a:pt x="2849" y="5528"/>
                </a:lnTo>
                <a:lnTo>
                  <a:pt x="4184" y="4187"/>
                </a:lnTo>
                <a:lnTo>
                  <a:pt x="5528" y="2847"/>
                </a:lnTo>
                <a:lnTo>
                  <a:pt x="7072" y="1813"/>
                </a:lnTo>
                <a:lnTo>
                  <a:pt x="8826" y="1088"/>
                </a:lnTo>
                <a:lnTo>
                  <a:pt x="10579" y="363"/>
                </a:lnTo>
                <a:lnTo>
                  <a:pt x="12400" y="0"/>
                </a:lnTo>
                <a:lnTo>
                  <a:pt x="14297" y="0"/>
                </a:lnTo>
                <a:lnTo>
                  <a:pt x="7925334" y="0"/>
                </a:lnTo>
                <a:lnTo>
                  <a:pt x="7927230" y="0"/>
                </a:lnTo>
                <a:lnTo>
                  <a:pt x="7929051" y="363"/>
                </a:lnTo>
                <a:lnTo>
                  <a:pt x="7930805" y="1088"/>
                </a:lnTo>
                <a:lnTo>
                  <a:pt x="7932558" y="1813"/>
                </a:lnTo>
                <a:lnTo>
                  <a:pt x="7938544" y="8826"/>
                </a:lnTo>
                <a:lnTo>
                  <a:pt x="7939268" y="10576"/>
                </a:lnTo>
                <a:lnTo>
                  <a:pt x="7939631" y="12401"/>
                </a:lnTo>
                <a:lnTo>
                  <a:pt x="7939631" y="14297"/>
                </a:lnTo>
                <a:lnTo>
                  <a:pt x="7939631" y="357426"/>
                </a:lnTo>
                <a:lnTo>
                  <a:pt x="7939631" y="359323"/>
                </a:lnTo>
                <a:lnTo>
                  <a:pt x="7939268" y="361143"/>
                </a:lnTo>
                <a:lnTo>
                  <a:pt x="7930805" y="370636"/>
                </a:lnTo>
                <a:lnTo>
                  <a:pt x="7929051" y="371361"/>
                </a:lnTo>
                <a:lnTo>
                  <a:pt x="7927230" y="371723"/>
                </a:lnTo>
                <a:lnTo>
                  <a:pt x="7925334" y="371723"/>
                </a:lnTo>
                <a:lnTo>
                  <a:pt x="14297" y="371723"/>
                </a:lnTo>
                <a:lnTo>
                  <a:pt x="12400" y="371723"/>
                </a:lnTo>
                <a:lnTo>
                  <a:pt x="10579" y="371361"/>
                </a:lnTo>
                <a:lnTo>
                  <a:pt x="8826" y="370636"/>
                </a:lnTo>
                <a:lnTo>
                  <a:pt x="7072" y="369912"/>
                </a:lnTo>
                <a:lnTo>
                  <a:pt x="1086" y="362897"/>
                </a:lnTo>
                <a:lnTo>
                  <a:pt x="362" y="361143"/>
                </a:lnTo>
                <a:lnTo>
                  <a:pt x="0" y="359323"/>
                </a:lnTo>
                <a:lnTo>
                  <a:pt x="0" y="357426"/>
                </a:lnTo>
                <a:close/>
              </a:path>
            </a:pathLst>
          </a:custGeom>
          <a:ln w="95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681" y="3593587"/>
            <a:ext cx="79197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250" spc="190" dirty="0">
                <a:solidFill>
                  <a:srgbClr val="B92020"/>
                </a:solidFill>
                <a:latin typeface="Trebuchet MS"/>
                <a:cs typeface="Trebuchet MS"/>
              </a:rPr>
              <a:t>'bob'</a:t>
            </a:r>
            <a:r>
              <a:rPr sz="1250" spc="310" dirty="0">
                <a:solidFill>
                  <a:srgbClr val="B92020"/>
                </a:solidFill>
                <a:latin typeface="Trebuchet MS"/>
                <a:cs typeface="Trebuchet MS"/>
              </a:rPr>
              <a:t> </a:t>
            </a:r>
            <a:r>
              <a:rPr sz="1250" b="1" spc="125" dirty="0">
                <a:solidFill>
                  <a:srgbClr val="AA21FF"/>
                </a:solidFill>
                <a:latin typeface="Trebuchet MS"/>
                <a:cs typeface="Trebuchet MS"/>
              </a:rPr>
              <a:t>in</a:t>
            </a:r>
            <a:r>
              <a:rPr sz="1250" b="1" spc="310" dirty="0">
                <a:solidFill>
                  <a:srgbClr val="AA21FF"/>
                </a:solidFill>
                <a:latin typeface="Trebuchet MS"/>
                <a:cs typeface="Trebuchet MS"/>
              </a:rPr>
              <a:t> </a:t>
            </a:r>
            <a:r>
              <a:rPr sz="1250" spc="95" dirty="0">
                <a:solidFill>
                  <a:srgbClr val="333333"/>
                </a:solidFill>
                <a:latin typeface="Trebuchet MS"/>
                <a:cs typeface="Trebuchet MS"/>
              </a:rPr>
              <a:t>ser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96" y="3126550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D84215"/>
                </a:solidFill>
                <a:latin typeface="Trebuchet MS"/>
                <a:cs typeface="Trebuchet MS"/>
              </a:rPr>
              <a:t>Out[6]: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0986" y="3097956"/>
            <a:ext cx="2870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25" dirty="0">
                <a:latin typeface="Trebuchet MS"/>
                <a:cs typeface="Trebuchet MS"/>
              </a:rPr>
              <a:t>300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496" y="4003436"/>
            <a:ext cx="6362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D84215"/>
                </a:solidFill>
                <a:latin typeface="Trebuchet MS"/>
                <a:cs typeface="Trebuchet MS"/>
              </a:rPr>
              <a:t>Out[7]: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0986" y="3965311"/>
            <a:ext cx="37465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20" dirty="0">
                <a:latin typeface="Trebuchet MS"/>
                <a:cs typeface="Trebuchet MS"/>
              </a:rPr>
              <a:t>True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5804</Words>
  <Application>Microsoft Macintosh PowerPoint</Application>
  <PresentationFormat>Custom</PresentationFormat>
  <Paragraphs>1914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Liberation Sans Narrow</vt:lpstr>
      <vt:lpstr>UKIJ Jelliy</vt:lpstr>
      <vt:lpstr>Arial</vt:lpstr>
      <vt:lpstr>Lato</vt:lpstr>
      <vt:lpstr>Times New Roman</vt:lpstr>
      <vt:lpstr>Trebuchet MS</vt:lpstr>
      <vt:lpstr>Tw Cen MT</vt:lpstr>
      <vt:lpstr>Circuit</vt:lpstr>
      <vt:lpstr>PowerPoint Presentation</vt:lpstr>
      <vt:lpstr>Pandas</vt:lpstr>
      <vt:lpstr>PowerPoint Presentation</vt:lpstr>
      <vt:lpstr>PowerPoint Presentation</vt:lpstr>
      <vt:lpstr>Introduction to pandas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 DataFrame</vt:lpstr>
      <vt:lpstr>PowerPoint Presentation</vt:lpstr>
      <vt:lpstr>PowerPoint Presentation</vt:lpstr>
      <vt:lpstr>PowerPoint Presentation</vt:lpstr>
      <vt:lpstr>PowerPoint Presentation</vt:lpstr>
      <vt:lpstr>Create DataFrame from list of Python dictionaries</vt:lpstr>
      <vt:lpstr>PowerPoint Presentation</vt:lpstr>
      <vt:lpstr>PowerPoint Presentation</vt:lpstr>
      <vt:lpstr>Basic DataFrame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Study: Movie Data Analysis</vt:lpstr>
      <vt:lpstr>PowerPoint Presentation</vt:lpstr>
      <vt:lpstr>PowerPoint Presentation</vt:lpstr>
      <vt:lpstr>PowerPoint Presentation</vt:lpstr>
      <vt:lpstr>Use Pandas to Read the Dataset</vt:lpstr>
      <vt:lpstr>PowerPoint Presentation</vt:lpstr>
      <vt:lpstr>PowerPoint Presentation</vt:lpstr>
      <vt:lpstr>PowerPoint Presentation</vt:lpstr>
      <vt:lpstr>For current analysis, we will remove the Timestamp ( we could get to it later if you want)</vt:lpstr>
      <vt:lpstr>Data Structures</vt:lpstr>
      <vt:lpstr>PowerPoint Presentation</vt:lpstr>
      <vt:lpstr>PowerPoint Presentation</vt:lpstr>
      <vt:lpstr>PowerPoint Presentation</vt:lpstr>
      <vt:lpstr>Descriptive Statistics</vt:lpstr>
      <vt:lpstr>PowerPoint Presentation</vt:lpstr>
      <vt:lpstr>PowerPoint Presentation</vt:lpstr>
      <vt:lpstr>PowerPoint Presentation</vt:lpstr>
      <vt:lpstr>PowerPoint Presentation</vt:lpstr>
      <vt:lpstr>Data Cleaning: Handling Missing Data</vt:lpstr>
      <vt:lpstr>Is there any row Null?</vt:lpstr>
      <vt:lpstr>PowerPoint Presentation</vt:lpstr>
      <vt:lpstr>PowerPoint Presentation</vt:lpstr>
      <vt:lpstr>We check agaiin if there is any row null</vt:lpstr>
      <vt:lpstr>Thats nice! Nonetheless, notice that the number of lines have</vt:lpstr>
      <vt:lpstr>Data Visualization</vt:lpstr>
      <vt:lpstr>PowerPoint Presentation</vt:lpstr>
      <vt:lpstr>Getting information from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 for Selecting Rows</vt:lpstr>
      <vt:lpstr>PowerPoint Presentation</vt:lpstr>
      <vt:lpstr>PowerPoint Presentation</vt:lpstr>
      <vt:lpstr>Group By and Aggregate</vt:lpstr>
      <vt:lpstr>Task:</vt:lpstr>
      <vt:lpstr>Option 2:</vt:lpstr>
      <vt:lpstr>PowerPoint Presentation</vt:lpstr>
      <vt:lpstr>PowerPoint Presentation</vt:lpstr>
      <vt:lpstr>Merge Dataframes</vt:lpstr>
      <vt:lpstr>PowerPoint Presentation</vt:lpstr>
      <vt:lpstr>PowerPoint Presentation</vt:lpstr>
      <vt:lpstr>Combine aggreagation, merging, and filters to get useful analytics</vt:lpstr>
      <vt:lpstr>PowerPoint Presentation</vt:lpstr>
      <vt:lpstr>PowerPoint Presentation</vt:lpstr>
      <vt:lpstr>PowerPoint Presentation</vt:lpstr>
      <vt:lpstr>PowerPoint Presentation</vt:lpstr>
      <vt:lpstr>Vectorized String Operations</vt:lpstr>
      <vt:lpstr>Split 'genres' into multiple columns</vt:lpstr>
      <vt:lpstr>Add a new column for comedy genre flag</vt:lpstr>
      <vt:lpstr>Extract year from title e.g. (1995)</vt:lpstr>
      <vt:lpstr>PowerPoint Presentation</vt:lpstr>
      <vt:lpstr>PowerPoint Presentation</vt:lpstr>
      <vt:lpstr>Unix time / POSIX time / epoch time records time in seconds since midnight Coordinated Universal Time (UTC) of January 1, 1970</vt:lpstr>
      <vt:lpstr>PowerPoint Presentation</vt:lpstr>
      <vt:lpstr>Selecting rows based on timestamps</vt:lpstr>
      <vt:lpstr>Sorting the table using the timestamps</vt:lpstr>
      <vt:lpstr>Average Movie Ratings over Time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Raymond Zhang</cp:lastModifiedBy>
  <cp:revision>1</cp:revision>
  <dcterms:created xsi:type="dcterms:W3CDTF">2024-09-05T23:34:19Z</dcterms:created>
  <dcterms:modified xsi:type="dcterms:W3CDTF">2024-09-05T23:38:22Z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2019-06-07T00:00:00Z</vt:filetime>
  </property>
  <property fmtid="{D5CDD505-2E9C-101B-9397-08002B2CF9AE}" pid="3" name="Creator">
    <vt:lpwstr>Mozilla/5.0 (Windows NT 10.0; Win64; x64) AppleWebKit/537.36 (KHTML, like Gecko) Chrome/75.0.3770.80 Safari/537.36</vt:lpwstr>
  </property>
  <property fmtid="{D5CDD505-2E9C-101B-9397-08002B2CF9AE}" pid="4" name="LastSaved">
    <vt:filetime>2024-09-05T00:00:00Z</vt:filetime>
  </property>
  <property fmtid="{D5CDD505-2E9C-101B-9397-08002B2CF9AE}" pid="5" name="Producer">
    <vt:lpwstr>3-Heights(TM) PDF Security Shell 4.8.25.2 (http://www.pdf-tools.com)</vt:lpwstr>
  </property>
</Properties>
</file>