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>
      <p:cViewPr varScale="1">
        <p:scale>
          <a:sx n="120" d="100"/>
          <a:sy n="120" d="100"/>
        </p:scale>
        <p:origin x="194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8527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6339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1512414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02054" y="90170"/>
            <a:ext cx="573989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259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77625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84017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34523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396567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289008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  <p:extLst>
      <p:ext uri="{BB962C8B-B14F-4D97-AF65-F5344CB8AC3E}">
        <p14:creationId xmlns:p14="http://schemas.microsoft.com/office/powerpoint/2010/main" val="9665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29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23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 marL="1155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47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32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16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6.png"/><Relationship Id="rId2" Type="http://schemas.openxmlformats.org/officeDocument/2006/relationships/image" Target="../media/image38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9.png"/><Relationship Id="rId9" Type="http://schemas.openxmlformats.org/officeDocument/2006/relationships/image" Target="../media/image41.png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18" Type="http://schemas.openxmlformats.org/officeDocument/2006/relationships/image" Target="../media/image60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47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23.png"/><Relationship Id="rId10" Type="http://schemas.openxmlformats.org/officeDocument/2006/relationships/image" Target="../media/image55.png"/><Relationship Id="rId19" Type="http://schemas.openxmlformats.org/officeDocument/2006/relationships/image" Target="../media/image61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jp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jp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m.ac.jp/~shiro/research/blindsep.html" TargetMode="External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m.ac.jp/~shiro/research/blindsep.html" TargetMode="External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15639" y="634028"/>
            <a:ext cx="2516957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ctr" defTabSz="914400"/>
            <a:r>
              <a:rPr lang="en-US" sz="4000" b="0" cap="all"/>
              <a:t>Intro to Machine Learning</a:t>
            </a:r>
            <a:endParaRPr lang="en-US" sz="4000" cap="all"/>
          </a:p>
        </p:txBody>
      </p:sp>
      <p:sp>
        <p:nvSpPr>
          <p:cNvPr id="4" name="object 4"/>
          <p:cNvSpPr txBox="1"/>
          <p:nvPr/>
        </p:nvSpPr>
        <p:spPr>
          <a:xfrm>
            <a:off x="6115639" y="4436462"/>
            <a:ext cx="2516957" cy="1794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12000"/>
              </a:lnSpc>
              <a:spcAft>
                <a:spcPts val="600"/>
              </a:spcAft>
              <a:tabLst>
                <a:tab pos="5329555" algn="l"/>
              </a:tabLst>
            </a:pPr>
            <a:r>
              <a:rPr lang="en-US" sz="2300" spc="-10" dirty="0">
                <a:solidFill>
                  <a:schemeClr val="tx2"/>
                </a:solidFill>
              </a:rPr>
              <a:t>Thank you Professor </a:t>
            </a:r>
            <a:r>
              <a:rPr lang="en-US" sz="2300" dirty="0">
                <a:solidFill>
                  <a:schemeClr val="tx2"/>
                </a:solidFill>
              </a:rPr>
              <a:t>Eric</a:t>
            </a:r>
            <a:r>
              <a:rPr lang="en-US" sz="2300" spc="-35" dirty="0">
                <a:solidFill>
                  <a:schemeClr val="tx2"/>
                </a:solidFill>
              </a:rPr>
              <a:t> </a:t>
            </a:r>
            <a:r>
              <a:rPr lang="en-US" sz="2300" spc="-10" dirty="0">
                <a:solidFill>
                  <a:schemeClr val="tx2"/>
                </a:solidFill>
              </a:rPr>
              <a:t>Eaton</a:t>
            </a:r>
            <a:endParaRPr lang="en-US" sz="2300" dirty="0">
              <a:solidFill>
                <a:schemeClr val="tx2"/>
              </a:solidFill>
            </a:endParaRPr>
          </a:p>
        </p:txBody>
      </p:sp>
      <p:sp>
        <p:nvSpPr>
          <p:cNvPr id="103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University of Pennsylvania - Wikipedia">
            <a:extLst>
              <a:ext uri="{FF2B5EF4-FFF2-40B4-BE49-F238E27FC236}">
                <a16:creationId xmlns:a16="http://schemas.microsoft.com/office/drawing/2014/main" id="{83937A96-AD99-8A06-0C7D-D606B8E49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267" y="1692886"/>
            <a:ext cx="4244416" cy="367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2378" y="1143000"/>
            <a:ext cx="6619243" cy="3389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5700" spc="-10">
                <a:solidFill>
                  <a:srgbClr val="FFFFFF"/>
                </a:solidFill>
              </a:rPr>
              <a:t>Types</a:t>
            </a:r>
            <a:r>
              <a:rPr lang="en-US" sz="5700" spc="-130">
                <a:solidFill>
                  <a:srgbClr val="FFFFFF"/>
                </a:solidFill>
              </a:rPr>
              <a:t> </a:t>
            </a:r>
            <a:r>
              <a:rPr lang="en-US" sz="5700">
                <a:solidFill>
                  <a:srgbClr val="FFFFFF"/>
                </a:solidFill>
              </a:rPr>
              <a:t>of</a:t>
            </a:r>
            <a:r>
              <a:rPr lang="en-US" sz="5700" spc="-125">
                <a:solidFill>
                  <a:srgbClr val="FFFFFF"/>
                </a:solidFill>
              </a:rPr>
              <a:t> </a:t>
            </a:r>
            <a:r>
              <a:rPr lang="en-US" sz="5700" spc="-10">
                <a:solidFill>
                  <a:srgbClr val="FFFFFF"/>
                </a:solidFill>
              </a:rPr>
              <a:t>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5675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2025"/>
            <a:ext cx="7385684" cy="4421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dirty="0">
                <a:latin typeface="Carlito"/>
                <a:cs typeface="Carlito"/>
              </a:rPr>
              <a:t>Supervised</a:t>
            </a:r>
            <a:r>
              <a:rPr sz="3200" b="1" spc="-9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(inductive)</a:t>
            </a:r>
            <a:r>
              <a:rPr sz="3200" b="1" spc="-8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arlito"/>
                <a:cs typeface="Carlito"/>
              </a:rPr>
              <a:t>Given: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training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+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desired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outputs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(labels)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dirty="0">
                <a:latin typeface="Carlito"/>
                <a:cs typeface="Carlito"/>
              </a:rPr>
              <a:t>Unsupervised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arlito"/>
                <a:cs typeface="Carlito"/>
              </a:rPr>
              <a:t>Given: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training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(without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desired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outputs)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spc="-10" dirty="0">
                <a:latin typeface="Carlito"/>
                <a:cs typeface="Carlito"/>
              </a:rPr>
              <a:t>Semi-</a:t>
            </a:r>
            <a:r>
              <a:rPr sz="3200" b="1" dirty="0">
                <a:latin typeface="Carlito"/>
                <a:cs typeface="Carlito"/>
              </a:rPr>
              <a:t>supervised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6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dirty="0">
                <a:latin typeface="Carlito"/>
                <a:cs typeface="Carlito"/>
              </a:rPr>
              <a:t>Given: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training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+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few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desired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outputs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</a:tabLst>
            </a:pPr>
            <a:r>
              <a:rPr sz="3200" b="1" spc="-10" dirty="0">
                <a:latin typeface="Carlito"/>
                <a:cs typeface="Carlito"/>
              </a:rPr>
              <a:t>Reinforcement</a:t>
            </a:r>
            <a:r>
              <a:rPr sz="3200" b="1" spc="-15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760"/>
              </a:spcBef>
              <a:buFont typeface="Arial"/>
              <a:buChar char="–"/>
              <a:tabLst>
                <a:tab pos="754380" algn="l"/>
              </a:tabLst>
            </a:pPr>
            <a:r>
              <a:rPr sz="2800" spc="-10" dirty="0">
                <a:latin typeface="Carlito"/>
                <a:cs typeface="Carlito"/>
              </a:rPr>
              <a:t>Rewards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from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sequence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actions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69510"/>
            <a:ext cx="2505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Pedro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24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92" y="218184"/>
            <a:ext cx="84258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Learning: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016000"/>
            <a:ext cx="7139305" cy="171703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67665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1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2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2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n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y</a:t>
            </a:r>
            <a:r>
              <a:rPr sz="3150" spc="-37" baseline="-18518" dirty="0">
                <a:latin typeface="Carlito"/>
                <a:cs typeface="Carlito"/>
              </a:rPr>
              <a:t>n</a:t>
            </a:r>
            <a:r>
              <a:rPr sz="3200" spc="-25" dirty="0">
                <a:latin typeface="Carlito"/>
                <a:cs typeface="Carlito"/>
              </a:rPr>
              <a:t>)</a:t>
            </a:r>
            <a:endParaRPr sz="3200" dirty="0">
              <a:latin typeface="Carlito"/>
              <a:cs typeface="Carlito"/>
            </a:endParaRPr>
          </a:p>
          <a:p>
            <a:pPr marL="3676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67665" algn="l"/>
              </a:tabLst>
            </a:pPr>
            <a:r>
              <a:rPr sz="3200" dirty="0">
                <a:latin typeface="Carlito"/>
                <a:cs typeface="Carlito"/>
              </a:rPr>
              <a:t>Learn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function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spc="215" dirty="0">
                <a:latin typeface="MathJax_Main"/>
                <a:cs typeface="MathJax_Main"/>
              </a:rPr>
              <a:t>f</a:t>
            </a:r>
            <a:r>
              <a:rPr sz="3200" spc="215" dirty="0">
                <a:latin typeface="Carlito"/>
                <a:cs typeface="Carlito"/>
              </a:rPr>
              <a:t>(</a:t>
            </a:r>
            <a:r>
              <a:rPr sz="3200" i="1" spc="215" dirty="0">
                <a:latin typeface="MathJax_Main"/>
                <a:cs typeface="MathJax_Main"/>
              </a:rPr>
              <a:t>x</a:t>
            </a:r>
            <a:r>
              <a:rPr sz="3200" spc="215" dirty="0">
                <a:latin typeface="Carlito"/>
                <a:cs typeface="Carlito"/>
              </a:rPr>
              <a:t>)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predict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200" i="1" spc="-114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i="1" spc="275" dirty="0">
                <a:latin typeface="MathJax_Main"/>
                <a:cs typeface="MathJax_Main"/>
              </a:rPr>
              <a:t>x</a:t>
            </a:r>
            <a:endParaRPr sz="3200" dirty="0">
              <a:latin typeface="MathJax_Main"/>
              <a:cs typeface="MathJax_Main"/>
            </a:endParaRPr>
          </a:p>
          <a:p>
            <a:pPr marL="4826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i="1" dirty="0">
                <a:latin typeface="MathJax_Main"/>
                <a:cs typeface="MathJax_Main"/>
              </a:rPr>
              <a:t>y</a:t>
            </a:r>
            <a:r>
              <a:rPr sz="2800" i="1" spc="-80" dirty="0">
                <a:latin typeface="MathJax_Main"/>
                <a:cs typeface="MathJax_Main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real-</a:t>
            </a:r>
            <a:r>
              <a:rPr sz="2800" dirty="0">
                <a:latin typeface="Carlito"/>
                <a:cs typeface="Carlito"/>
              </a:rPr>
              <a:t>valued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==</a:t>
            </a:r>
            <a:r>
              <a:rPr sz="2800" spc="-10" dirty="0">
                <a:latin typeface="Carlito"/>
                <a:cs typeface="Carlito"/>
              </a:rPr>
              <a:t> regression</a:t>
            </a:r>
            <a:endParaRPr sz="2800" dirty="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31339" y="3096196"/>
            <a:ext cx="4997450" cy="2836545"/>
            <a:chOff x="2331339" y="3096196"/>
            <a:chExt cx="4997450" cy="2836545"/>
          </a:xfrm>
        </p:grpSpPr>
        <p:sp>
          <p:nvSpPr>
            <p:cNvPr id="5" name="object 5"/>
            <p:cNvSpPr/>
            <p:nvPr/>
          </p:nvSpPr>
          <p:spPr>
            <a:xfrm>
              <a:off x="2394115" y="3102546"/>
              <a:ext cx="4928235" cy="2460625"/>
            </a:xfrm>
            <a:custGeom>
              <a:avLst/>
              <a:gdLst/>
              <a:ahLst/>
              <a:cxnLst/>
              <a:rect l="l" t="t" r="r" b="b"/>
              <a:pathLst>
                <a:path w="4928234" h="2460625">
                  <a:moveTo>
                    <a:pt x="0" y="2460051"/>
                  </a:moveTo>
                  <a:lnTo>
                    <a:pt x="4928192" y="2460051"/>
                  </a:lnTo>
                </a:path>
                <a:path w="4928234" h="2460625">
                  <a:moveTo>
                    <a:pt x="0" y="2155251"/>
                  </a:moveTo>
                  <a:lnTo>
                    <a:pt x="4928192" y="2155251"/>
                  </a:lnTo>
                </a:path>
                <a:path w="4928234" h="2460625">
                  <a:moveTo>
                    <a:pt x="0" y="1850451"/>
                  </a:moveTo>
                  <a:lnTo>
                    <a:pt x="4928192" y="1850451"/>
                  </a:lnTo>
                </a:path>
                <a:path w="4928234" h="2460625">
                  <a:moveTo>
                    <a:pt x="0" y="1532950"/>
                  </a:moveTo>
                  <a:lnTo>
                    <a:pt x="4928192" y="1532950"/>
                  </a:lnTo>
                </a:path>
                <a:path w="4928234" h="2460625">
                  <a:moveTo>
                    <a:pt x="0" y="1228150"/>
                  </a:moveTo>
                  <a:lnTo>
                    <a:pt x="4928192" y="1228150"/>
                  </a:lnTo>
                </a:path>
                <a:path w="4928234" h="2460625">
                  <a:moveTo>
                    <a:pt x="0" y="923354"/>
                  </a:moveTo>
                  <a:lnTo>
                    <a:pt x="4928192" y="923354"/>
                  </a:lnTo>
                </a:path>
                <a:path w="4928234" h="2460625">
                  <a:moveTo>
                    <a:pt x="0" y="618554"/>
                  </a:moveTo>
                  <a:lnTo>
                    <a:pt x="4928192" y="618554"/>
                  </a:lnTo>
                </a:path>
                <a:path w="4928234" h="2460625">
                  <a:moveTo>
                    <a:pt x="0" y="313754"/>
                  </a:moveTo>
                  <a:lnTo>
                    <a:pt x="4928192" y="313754"/>
                  </a:lnTo>
                </a:path>
                <a:path w="4928234" h="2460625">
                  <a:moveTo>
                    <a:pt x="0" y="0"/>
                  </a:moveTo>
                  <a:lnTo>
                    <a:pt x="4928192" y="0"/>
                  </a:lnTo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4115" y="3102546"/>
              <a:ext cx="0" cy="2767330"/>
            </a:xfrm>
            <a:custGeom>
              <a:avLst/>
              <a:gdLst/>
              <a:ahLst/>
              <a:cxnLst/>
              <a:rect l="l" t="t" r="r" b="b"/>
              <a:pathLst>
                <a:path h="2767329">
                  <a:moveTo>
                    <a:pt x="0" y="2767181"/>
                  </a:moveTo>
                  <a:lnTo>
                    <a:pt x="1" y="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7689" y="3102546"/>
              <a:ext cx="56515" cy="2767330"/>
            </a:xfrm>
            <a:custGeom>
              <a:avLst/>
              <a:gdLst/>
              <a:ahLst/>
              <a:cxnLst/>
              <a:rect l="l" t="t" r="r" b="b"/>
              <a:pathLst>
                <a:path w="56514" h="2767329">
                  <a:moveTo>
                    <a:pt x="0" y="2767181"/>
                  </a:moveTo>
                  <a:lnTo>
                    <a:pt x="56430" y="2767181"/>
                  </a:lnTo>
                </a:path>
                <a:path w="56514" h="2767329">
                  <a:moveTo>
                    <a:pt x="0" y="2460051"/>
                  </a:moveTo>
                  <a:lnTo>
                    <a:pt x="56430" y="2460051"/>
                  </a:lnTo>
                </a:path>
                <a:path w="56514" h="2767329">
                  <a:moveTo>
                    <a:pt x="0" y="2155251"/>
                  </a:moveTo>
                  <a:lnTo>
                    <a:pt x="56430" y="2155251"/>
                  </a:lnTo>
                </a:path>
                <a:path w="56514" h="2767329">
                  <a:moveTo>
                    <a:pt x="0" y="1850451"/>
                  </a:moveTo>
                  <a:lnTo>
                    <a:pt x="56430" y="1850451"/>
                  </a:lnTo>
                </a:path>
                <a:path w="56514" h="2767329">
                  <a:moveTo>
                    <a:pt x="0" y="1532950"/>
                  </a:moveTo>
                  <a:lnTo>
                    <a:pt x="56430" y="1532950"/>
                  </a:lnTo>
                </a:path>
                <a:path w="56514" h="2767329">
                  <a:moveTo>
                    <a:pt x="0" y="1228150"/>
                  </a:moveTo>
                  <a:lnTo>
                    <a:pt x="56430" y="1228150"/>
                  </a:lnTo>
                </a:path>
                <a:path w="56514" h="2767329">
                  <a:moveTo>
                    <a:pt x="0" y="923354"/>
                  </a:moveTo>
                  <a:lnTo>
                    <a:pt x="56430" y="923354"/>
                  </a:lnTo>
                </a:path>
                <a:path w="56514" h="2767329">
                  <a:moveTo>
                    <a:pt x="0" y="618554"/>
                  </a:moveTo>
                  <a:lnTo>
                    <a:pt x="56430" y="618554"/>
                  </a:lnTo>
                </a:path>
                <a:path w="56514" h="2767329">
                  <a:moveTo>
                    <a:pt x="0" y="313754"/>
                  </a:moveTo>
                  <a:lnTo>
                    <a:pt x="56430" y="313754"/>
                  </a:lnTo>
                </a:path>
                <a:path w="56514" h="2767329">
                  <a:moveTo>
                    <a:pt x="0" y="0"/>
                  </a:moveTo>
                  <a:lnTo>
                    <a:pt x="56430" y="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94115" y="5869729"/>
              <a:ext cx="4928235" cy="56515"/>
            </a:xfrm>
            <a:custGeom>
              <a:avLst/>
              <a:gdLst/>
              <a:ahLst/>
              <a:cxnLst/>
              <a:rect l="l" t="t" r="r" b="b"/>
              <a:pathLst>
                <a:path w="4928234" h="56514">
                  <a:moveTo>
                    <a:pt x="0" y="0"/>
                  </a:moveTo>
                  <a:lnTo>
                    <a:pt x="4928192" y="1"/>
                  </a:lnTo>
                </a:path>
                <a:path w="4928234" h="56514">
                  <a:moveTo>
                    <a:pt x="0" y="0"/>
                  </a:moveTo>
                  <a:lnTo>
                    <a:pt x="0" y="56430"/>
                  </a:lnTo>
                </a:path>
                <a:path w="4928234" h="56514">
                  <a:moveTo>
                    <a:pt x="984081" y="0"/>
                  </a:moveTo>
                  <a:lnTo>
                    <a:pt x="984081" y="56430"/>
                  </a:lnTo>
                </a:path>
                <a:path w="4928234" h="56514">
                  <a:moveTo>
                    <a:pt x="1974681" y="0"/>
                  </a:moveTo>
                  <a:lnTo>
                    <a:pt x="1974681" y="56430"/>
                  </a:lnTo>
                </a:path>
                <a:path w="4928234" h="56514">
                  <a:moveTo>
                    <a:pt x="2952581" y="0"/>
                  </a:moveTo>
                  <a:lnTo>
                    <a:pt x="2952581" y="56430"/>
                  </a:lnTo>
                </a:path>
                <a:path w="4928234" h="56514">
                  <a:moveTo>
                    <a:pt x="3943182" y="0"/>
                  </a:moveTo>
                  <a:lnTo>
                    <a:pt x="3943182" y="56430"/>
                  </a:lnTo>
                </a:path>
                <a:path w="4928234" h="56514">
                  <a:moveTo>
                    <a:pt x="4928192" y="0"/>
                  </a:moveTo>
                  <a:lnTo>
                    <a:pt x="4928192" y="56430"/>
                  </a:lnTo>
                </a:path>
              </a:pathLst>
            </a:custGeom>
            <a:ln w="12700">
              <a:solidFill>
                <a:srgbClr val="86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300" y="3556000"/>
              <a:ext cx="241300" cy="241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900" y="3365499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2800" y="3543300"/>
              <a:ext cx="241300" cy="241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4400" y="3479799"/>
              <a:ext cx="241300" cy="241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6000" y="3467099"/>
              <a:ext cx="241300" cy="241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7600" y="3568700"/>
              <a:ext cx="241300" cy="241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6500" y="3644900"/>
              <a:ext cx="241300" cy="241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8100" y="3454399"/>
              <a:ext cx="241300" cy="241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9700" y="3479799"/>
              <a:ext cx="241300" cy="241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1300" y="3467099"/>
              <a:ext cx="241300" cy="241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0200" y="36068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1800" y="3860800"/>
              <a:ext cx="241300" cy="241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400" y="3759200"/>
              <a:ext cx="241300" cy="241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5000" y="3454399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6600" y="3771900"/>
              <a:ext cx="241300" cy="241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5500" y="3568700"/>
              <a:ext cx="241300" cy="241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38862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8700" y="3352799"/>
              <a:ext cx="241300" cy="241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0300" y="3708400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9200" y="3759200"/>
              <a:ext cx="241300" cy="241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0800" y="3860800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2400" y="3835400"/>
              <a:ext cx="241300" cy="241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0" y="3695700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2900" y="3937000"/>
              <a:ext cx="241300" cy="241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500" y="3886200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6100" y="3911600"/>
              <a:ext cx="241300" cy="241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7700" y="4064000"/>
              <a:ext cx="241300" cy="241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6600" y="3949700"/>
              <a:ext cx="241300" cy="241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8200" y="4457700"/>
              <a:ext cx="241300" cy="241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9800" y="4330700"/>
              <a:ext cx="241300" cy="241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1400" y="4127500"/>
              <a:ext cx="241300" cy="241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0300" y="4267200"/>
              <a:ext cx="241300" cy="241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1900" y="4356100"/>
              <a:ext cx="241300" cy="241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3500" y="4660900"/>
              <a:ext cx="241300" cy="241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5324" y="3597275"/>
              <a:ext cx="101599" cy="1015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35325" y="3597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6925" y="3406775"/>
              <a:ext cx="101599" cy="1015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36925" y="34067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824" y="3584575"/>
              <a:ext cx="101599" cy="1015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425825" y="35845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7425" y="3521075"/>
              <a:ext cx="101599" cy="10159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527425" y="3521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9024" y="3508375"/>
              <a:ext cx="101599" cy="1015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629025" y="3508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0625" y="3609974"/>
              <a:ext cx="101599" cy="1015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730625" y="3609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524" y="3686174"/>
              <a:ext cx="101599" cy="1015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819525" y="3686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1125" y="3495674"/>
              <a:ext cx="101599" cy="1015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921125" y="34956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2725" y="3521075"/>
              <a:ext cx="101599" cy="10159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022725" y="3521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4325" y="3508375"/>
              <a:ext cx="101599" cy="10159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124325" y="3508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3224" y="3648074"/>
              <a:ext cx="101599" cy="10159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213225" y="3648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4825" y="3902075"/>
              <a:ext cx="101599" cy="10159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314825" y="3902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6425" y="3800474"/>
              <a:ext cx="101599" cy="10159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416425" y="3800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18025" y="3495674"/>
              <a:ext cx="101599" cy="10159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18025" y="34956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9625" y="3813175"/>
              <a:ext cx="101599" cy="10159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619625" y="3813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8525" y="3609974"/>
              <a:ext cx="101599" cy="10159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708525" y="3609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0125" y="3927475"/>
              <a:ext cx="101599" cy="10159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810125" y="3927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1725" y="3394075"/>
              <a:ext cx="101599" cy="101599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911725" y="339407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3325" y="3749675"/>
              <a:ext cx="101599" cy="10159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5013325" y="37496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02224" y="3800474"/>
              <a:ext cx="101599" cy="101599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102225" y="3800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3825" y="3902075"/>
              <a:ext cx="101599" cy="101599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203825" y="3902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5425" y="3876675"/>
              <a:ext cx="101599" cy="10159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5305425" y="38766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07024" y="3736975"/>
              <a:ext cx="101599" cy="10159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5407025" y="3736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5925" y="3978275"/>
              <a:ext cx="101599" cy="10159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495925" y="3978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7525" y="3927475"/>
              <a:ext cx="101599" cy="101599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5597525" y="3927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9125" y="3952875"/>
              <a:ext cx="101599" cy="101599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5699125" y="39528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725" y="4105275"/>
              <a:ext cx="101599" cy="101599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5800725" y="4105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9624" y="3990975"/>
              <a:ext cx="101599" cy="10159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5889625" y="3990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1225" y="4498975"/>
              <a:ext cx="101599" cy="10159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5991225" y="4498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2825" y="4371975"/>
              <a:ext cx="101599" cy="101599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6092825" y="43719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4424" y="4168775"/>
              <a:ext cx="101599" cy="101599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194425" y="41687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3325" y="4308474"/>
              <a:ext cx="101599" cy="101599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6283325" y="43084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4924" y="4397375"/>
              <a:ext cx="101599" cy="101599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6384925" y="43973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5" y="4702175"/>
              <a:ext cx="101599" cy="101599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6486525" y="47021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800" y="0"/>
                  </a:moveTo>
                  <a:lnTo>
                    <a:pt x="101600" y="50800"/>
                  </a:lnTo>
                  <a:lnTo>
                    <a:pt x="50800" y="101600"/>
                  </a:lnTo>
                  <a:lnTo>
                    <a:pt x="0" y="50800"/>
                  </a:lnTo>
                  <a:lnTo>
                    <a:pt x="50800" y="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2126360" y="2874518"/>
            <a:ext cx="1446530" cy="332168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0" dirty="0">
                <a:latin typeface="Carlito"/>
                <a:cs typeface="Carlito"/>
              </a:rPr>
              <a:t>9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8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7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6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50" dirty="0">
                <a:latin typeface="Carlito"/>
                <a:cs typeface="Carlito"/>
              </a:rPr>
              <a:t>5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4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3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2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spc="-50" dirty="0">
                <a:latin typeface="Carlito"/>
                <a:cs typeface="Carlito"/>
              </a:rPr>
              <a:t>1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50" dirty="0">
                <a:latin typeface="Carlito"/>
                <a:cs typeface="Carlito"/>
              </a:rPr>
              <a:t>0</a:t>
            </a:r>
            <a:endParaRPr sz="1400">
              <a:latin typeface="Carlito"/>
              <a:cs typeface="Carlito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  <a:tabLst>
                <a:tab pos="1072515" algn="l"/>
              </a:tabLst>
            </a:pPr>
            <a:r>
              <a:rPr sz="1400" spc="-20" dirty="0">
                <a:latin typeface="Carlito"/>
                <a:cs typeface="Carlito"/>
              </a:rPr>
              <a:t>1970</a:t>
            </a:r>
            <a:r>
              <a:rPr sz="1400" dirty="0">
                <a:latin typeface="Carlito"/>
                <a:cs typeface="Carlito"/>
              </a:rPr>
              <a:t>	</a:t>
            </a:r>
            <a:r>
              <a:rPr sz="1400" spc="-20" dirty="0">
                <a:latin typeface="Carlito"/>
                <a:cs typeface="Carlito"/>
              </a:rPr>
              <a:t>1980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172483" y="5957189"/>
            <a:ext cx="13716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8219" algn="l"/>
              </a:tabLst>
            </a:pPr>
            <a:r>
              <a:rPr sz="1400" spc="-20" dirty="0">
                <a:latin typeface="Carlito"/>
                <a:cs typeface="Carlito"/>
              </a:rPr>
              <a:t>1990</a:t>
            </a:r>
            <a:r>
              <a:rPr sz="1400" dirty="0">
                <a:latin typeface="Carlito"/>
                <a:cs typeface="Carlito"/>
              </a:rPr>
              <a:t>	</a:t>
            </a:r>
            <a:r>
              <a:rPr sz="1400" spc="-20" dirty="0">
                <a:latin typeface="Carlito"/>
                <a:cs typeface="Carlito"/>
              </a:rPr>
              <a:t>2000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6143764" y="5957189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2010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29398" y="5957189"/>
            <a:ext cx="3860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rlito"/>
                <a:cs typeface="Carlito"/>
              </a:rPr>
              <a:t>2020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42033" y="3288974"/>
            <a:ext cx="458470" cy="2364105"/>
          </a:xfrm>
          <a:prstGeom prst="rect">
            <a:avLst/>
          </a:prstGeom>
        </p:spPr>
        <p:txBody>
          <a:bodyPr vert="vert270" wrap="square" lIns="0" tIns="1270" rIns="0" bIns="0" rtlCol="0">
            <a:spAutoFit/>
          </a:bodyPr>
          <a:lstStyle/>
          <a:p>
            <a:pPr marL="527050" marR="5080" indent="-514984">
              <a:lnSpc>
                <a:spcPct val="101200"/>
              </a:lnSpc>
              <a:spcBef>
                <a:spcPts val="10"/>
              </a:spcBef>
            </a:pPr>
            <a:r>
              <a:rPr sz="1400" b="1" dirty="0">
                <a:latin typeface="Carlito"/>
                <a:cs typeface="Carlito"/>
              </a:rPr>
              <a:t>September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Arctic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Sea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Ice</a:t>
            </a:r>
            <a:r>
              <a:rPr sz="1400" b="1" spc="-30" dirty="0">
                <a:latin typeface="Carlito"/>
                <a:cs typeface="Carlito"/>
              </a:rPr>
              <a:t> </a:t>
            </a:r>
            <a:r>
              <a:rPr sz="1400" b="1" spc="-10" dirty="0">
                <a:latin typeface="Carlito"/>
                <a:cs typeface="Carlito"/>
              </a:rPr>
              <a:t>Extent (1,000,000</a:t>
            </a:r>
            <a:r>
              <a:rPr sz="1400" b="1" spc="-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sq </a:t>
            </a:r>
            <a:r>
              <a:rPr sz="1400" b="1" spc="-25" dirty="0">
                <a:latin typeface="Carlito"/>
                <a:cs typeface="Carlito"/>
              </a:rPr>
              <a:t>km)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8739" y="6218682"/>
            <a:ext cx="5716270" cy="59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8985" algn="r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Carlito"/>
                <a:cs typeface="Carlito"/>
              </a:rPr>
              <a:t>Year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400" dirty="0">
                <a:latin typeface="Carlito"/>
                <a:cs typeface="Carlito"/>
              </a:rPr>
              <a:t>Data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G.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Witt.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Journal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of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Statistics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Education,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Volume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21,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Number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1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(2013)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2794000" y="3365500"/>
            <a:ext cx="4279900" cy="1409700"/>
            <a:chOff x="2794000" y="3365500"/>
            <a:chExt cx="4279900" cy="1409700"/>
          </a:xfrm>
        </p:grpSpPr>
        <p:pic>
          <p:nvPicPr>
            <p:cNvPr id="118" name="object 1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4000" y="3365500"/>
              <a:ext cx="4254500" cy="1104900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2857500" y="3416300"/>
              <a:ext cx="4114800" cy="952500"/>
            </a:xfrm>
            <a:custGeom>
              <a:avLst/>
              <a:gdLst/>
              <a:ahLst/>
              <a:cxnLst/>
              <a:rect l="l" t="t" r="r" b="b"/>
              <a:pathLst>
                <a:path w="4114800" h="952500">
                  <a:moveTo>
                    <a:pt x="0" y="0"/>
                  </a:moveTo>
                  <a:lnTo>
                    <a:pt x="4114802" y="9525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2100" y="3517900"/>
              <a:ext cx="4241800" cy="1257300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895600" y="3568700"/>
              <a:ext cx="4114800" cy="1117600"/>
            </a:xfrm>
            <a:custGeom>
              <a:avLst/>
              <a:gdLst/>
              <a:ahLst/>
              <a:cxnLst/>
              <a:rect l="l" t="t" r="r" b="b"/>
              <a:pathLst>
                <a:path w="4114800" h="1117600">
                  <a:moveTo>
                    <a:pt x="0" y="0"/>
                  </a:moveTo>
                  <a:lnTo>
                    <a:pt x="52492" y="566"/>
                  </a:lnTo>
                  <a:lnTo>
                    <a:pt x="104977" y="1144"/>
                  </a:lnTo>
                  <a:lnTo>
                    <a:pt x="157449" y="1745"/>
                  </a:lnTo>
                  <a:lnTo>
                    <a:pt x="209902" y="2382"/>
                  </a:lnTo>
                  <a:lnTo>
                    <a:pt x="262327" y="3065"/>
                  </a:lnTo>
                  <a:lnTo>
                    <a:pt x="314719" y="3807"/>
                  </a:lnTo>
                  <a:lnTo>
                    <a:pt x="367071" y="4620"/>
                  </a:lnTo>
                  <a:lnTo>
                    <a:pt x="419376" y="5514"/>
                  </a:lnTo>
                  <a:lnTo>
                    <a:pt x="471627" y="6502"/>
                  </a:lnTo>
                  <a:lnTo>
                    <a:pt x="523818" y="7595"/>
                  </a:lnTo>
                  <a:lnTo>
                    <a:pt x="575942" y="8805"/>
                  </a:lnTo>
                  <a:lnTo>
                    <a:pt x="627993" y="10144"/>
                  </a:lnTo>
                  <a:lnTo>
                    <a:pt x="679964" y="11624"/>
                  </a:lnTo>
                  <a:lnTo>
                    <a:pt x="731847" y="13255"/>
                  </a:lnTo>
                  <a:lnTo>
                    <a:pt x="783637" y="15051"/>
                  </a:lnTo>
                  <a:lnTo>
                    <a:pt x="835326" y="17022"/>
                  </a:lnTo>
                  <a:lnTo>
                    <a:pt x="886909" y="19181"/>
                  </a:lnTo>
                  <a:lnTo>
                    <a:pt x="938378" y="21538"/>
                  </a:lnTo>
                  <a:lnTo>
                    <a:pt x="989726" y="24107"/>
                  </a:lnTo>
                  <a:lnTo>
                    <a:pt x="1040947" y="26897"/>
                  </a:lnTo>
                  <a:lnTo>
                    <a:pt x="1092035" y="29922"/>
                  </a:lnTo>
                  <a:lnTo>
                    <a:pt x="1142981" y="33193"/>
                  </a:lnTo>
                  <a:lnTo>
                    <a:pt x="1193781" y="36721"/>
                  </a:lnTo>
                  <a:lnTo>
                    <a:pt x="1244427" y="40519"/>
                  </a:lnTo>
                  <a:lnTo>
                    <a:pt x="1294912" y="44597"/>
                  </a:lnTo>
                  <a:lnTo>
                    <a:pt x="1345231" y="48968"/>
                  </a:lnTo>
                  <a:lnTo>
                    <a:pt x="1395375" y="53644"/>
                  </a:lnTo>
                  <a:lnTo>
                    <a:pt x="1445338" y="58636"/>
                  </a:lnTo>
                  <a:lnTo>
                    <a:pt x="1495114" y="63955"/>
                  </a:lnTo>
                  <a:lnTo>
                    <a:pt x="1544697" y="69614"/>
                  </a:lnTo>
                  <a:lnTo>
                    <a:pt x="1594078" y="75624"/>
                  </a:lnTo>
                  <a:lnTo>
                    <a:pt x="1643252" y="81997"/>
                  </a:lnTo>
                  <a:lnTo>
                    <a:pt x="1692212" y="88745"/>
                  </a:lnTo>
                  <a:lnTo>
                    <a:pt x="1740952" y="95879"/>
                  </a:lnTo>
                  <a:lnTo>
                    <a:pt x="1789464" y="103411"/>
                  </a:lnTo>
                  <a:lnTo>
                    <a:pt x="1837741" y="111353"/>
                  </a:lnTo>
                  <a:lnTo>
                    <a:pt x="1885778" y="119716"/>
                  </a:lnTo>
                  <a:lnTo>
                    <a:pt x="1933568" y="128513"/>
                  </a:lnTo>
                  <a:lnTo>
                    <a:pt x="1981103" y="137754"/>
                  </a:lnTo>
                  <a:lnTo>
                    <a:pt x="2028377" y="147452"/>
                  </a:lnTo>
                  <a:lnTo>
                    <a:pt x="2075384" y="157618"/>
                  </a:lnTo>
                  <a:lnTo>
                    <a:pt x="2122116" y="168264"/>
                  </a:lnTo>
                  <a:lnTo>
                    <a:pt x="2168568" y="179402"/>
                  </a:lnTo>
                  <a:lnTo>
                    <a:pt x="2214731" y="191043"/>
                  </a:lnTo>
                  <a:lnTo>
                    <a:pt x="2260601" y="203200"/>
                  </a:lnTo>
                  <a:lnTo>
                    <a:pt x="2839642" y="424656"/>
                  </a:lnTo>
                  <a:lnTo>
                    <a:pt x="3444876" y="730250"/>
                  </a:lnTo>
                  <a:lnTo>
                    <a:pt x="3921524" y="1000919"/>
                  </a:lnTo>
                  <a:lnTo>
                    <a:pt x="4114802" y="1117600"/>
                  </a:lnTo>
                </a:path>
              </a:pathLst>
            </a:custGeom>
            <a:ln w="25400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26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281" y="117475"/>
            <a:ext cx="832853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Learning: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6750" y="3406317"/>
            <a:ext cx="4972685" cy="1972310"/>
            <a:chOff x="1936750" y="3406317"/>
            <a:chExt cx="4972685" cy="1972310"/>
          </a:xfrm>
        </p:grpSpPr>
        <p:sp>
          <p:nvSpPr>
            <p:cNvPr id="4" name="object 4"/>
            <p:cNvSpPr/>
            <p:nvPr/>
          </p:nvSpPr>
          <p:spPr>
            <a:xfrm>
              <a:off x="1962975" y="3406317"/>
              <a:ext cx="4946015" cy="1972310"/>
            </a:xfrm>
            <a:custGeom>
              <a:avLst/>
              <a:gdLst/>
              <a:ahLst/>
              <a:cxnLst/>
              <a:rect l="l" t="t" r="r" b="b"/>
              <a:pathLst>
                <a:path w="4946015" h="1972310">
                  <a:moveTo>
                    <a:pt x="4945913" y="1514932"/>
                  </a:moveTo>
                  <a:lnTo>
                    <a:pt x="4798860" y="1429156"/>
                  </a:lnTo>
                  <a:lnTo>
                    <a:pt x="4793666" y="1428597"/>
                  </a:lnTo>
                  <a:lnTo>
                    <a:pt x="4788954" y="1429829"/>
                  </a:lnTo>
                  <a:lnTo>
                    <a:pt x="4784242" y="1431074"/>
                  </a:lnTo>
                  <a:lnTo>
                    <a:pt x="4780000" y="1434109"/>
                  </a:lnTo>
                  <a:lnTo>
                    <a:pt x="4777346" y="1438656"/>
                  </a:lnTo>
                  <a:lnTo>
                    <a:pt x="4774895" y="1445818"/>
                  </a:lnTo>
                  <a:lnTo>
                    <a:pt x="4775378" y="1453108"/>
                  </a:lnTo>
                  <a:lnTo>
                    <a:pt x="4778553" y="1459687"/>
                  </a:lnTo>
                  <a:lnTo>
                    <a:pt x="4784204" y="1464716"/>
                  </a:lnTo>
                  <a:lnTo>
                    <a:pt x="4837646" y="1495882"/>
                  </a:lnTo>
                  <a:lnTo>
                    <a:pt x="157353" y="1495882"/>
                  </a:lnTo>
                  <a:lnTo>
                    <a:pt x="157353" y="108267"/>
                  </a:lnTo>
                  <a:lnTo>
                    <a:pt x="188518" y="161709"/>
                  </a:lnTo>
                  <a:lnTo>
                    <a:pt x="193535" y="167360"/>
                  </a:lnTo>
                  <a:lnTo>
                    <a:pt x="200113" y="170535"/>
                  </a:lnTo>
                  <a:lnTo>
                    <a:pt x="207403" y="171018"/>
                  </a:lnTo>
                  <a:lnTo>
                    <a:pt x="214566" y="168579"/>
                  </a:lnTo>
                  <a:lnTo>
                    <a:pt x="220218" y="163537"/>
                  </a:lnTo>
                  <a:lnTo>
                    <a:pt x="223393" y="156959"/>
                  </a:lnTo>
                  <a:lnTo>
                    <a:pt x="223862" y="149669"/>
                  </a:lnTo>
                  <a:lnTo>
                    <a:pt x="221424" y="142506"/>
                  </a:lnTo>
                  <a:lnTo>
                    <a:pt x="138303" y="0"/>
                  </a:lnTo>
                  <a:lnTo>
                    <a:pt x="55168" y="142506"/>
                  </a:lnTo>
                  <a:lnTo>
                    <a:pt x="52717" y="149669"/>
                  </a:lnTo>
                  <a:lnTo>
                    <a:pt x="53200" y="156959"/>
                  </a:lnTo>
                  <a:lnTo>
                    <a:pt x="56362" y="163537"/>
                  </a:lnTo>
                  <a:lnTo>
                    <a:pt x="62026" y="168579"/>
                  </a:lnTo>
                  <a:lnTo>
                    <a:pt x="69176" y="171018"/>
                  </a:lnTo>
                  <a:lnTo>
                    <a:pt x="76466" y="170535"/>
                  </a:lnTo>
                  <a:lnTo>
                    <a:pt x="83045" y="167360"/>
                  </a:lnTo>
                  <a:lnTo>
                    <a:pt x="88074" y="161709"/>
                  </a:lnTo>
                  <a:lnTo>
                    <a:pt x="119253" y="108267"/>
                  </a:lnTo>
                  <a:lnTo>
                    <a:pt x="119253" y="1495882"/>
                  </a:lnTo>
                  <a:lnTo>
                    <a:pt x="0" y="1495882"/>
                  </a:lnTo>
                  <a:lnTo>
                    <a:pt x="0" y="1533982"/>
                  </a:lnTo>
                  <a:lnTo>
                    <a:pt x="119253" y="1533982"/>
                  </a:lnTo>
                  <a:lnTo>
                    <a:pt x="119253" y="1972132"/>
                  </a:lnTo>
                  <a:lnTo>
                    <a:pt x="157353" y="1972132"/>
                  </a:lnTo>
                  <a:lnTo>
                    <a:pt x="157353" y="1533982"/>
                  </a:lnTo>
                  <a:lnTo>
                    <a:pt x="4837646" y="1533982"/>
                  </a:lnTo>
                  <a:lnTo>
                    <a:pt x="4784204" y="1565148"/>
                  </a:lnTo>
                  <a:lnTo>
                    <a:pt x="4778553" y="1570189"/>
                  </a:lnTo>
                  <a:lnTo>
                    <a:pt x="4775378" y="1576768"/>
                  </a:lnTo>
                  <a:lnTo>
                    <a:pt x="4774895" y="1584058"/>
                  </a:lnTo>
                  <a:lnTo>
                    <a:pt x="4777346" y="1591208"/>
                  </a:lnTo>
                  <a:lnTo>
                    <a:pt x="4782375" y="1596859"/>
                  </a:lnTo>
                  <a:lnTo>
                    <a:pt x="4788954" y="1600034"/>
                  </a:lnTo>
                  <a:lnTo>
                    <a:pt x="4796244" y="1600517"/>
                  </a:lnTo>
                  <a:lnTo>
                    <a:pt x="4803406" y="1598066"/>
                  </a:lnTo>
                  <a:lnTo>
                    <a:pt x="4945913" y="15149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800" y="3930649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5140" y="1016000"/>
            <a:ext cx="7215505" cy="44684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1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2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2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n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y</a:t>
            </a:r>
            <a:r>
              <a:rPr sz="3150" spc="-37" baseline="-18518" dirty="0">
                <a:latin typeface="Carlito"/>
                <a:cs typeface="Carlito"/>
              </a:rPr>
              <a:t>n</a:t>
            </a:r>
            <a:r>
              <a:rPr sz="3200" spc="-2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 marL="4057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Learn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function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spc="215" dirty="0">
                <a:latin typeface="MathJax_Main"/>
                <a:cs typeface="MathJax_Main"/>
              </a:rPr>
              <a:t>f</a:t>
            </a:r>
            <a:r>
              <a:rPr sz="3200" spc="215" dirty="0">
                <a:latin typeface="Carlito"/>
                <a:cs typeface="Carlito"/>
              </a:rPr>
              <a:t>(</a:t>
            </a:r>
            <a:r>
              <a:rPr sz="3200" i="1" spc="215" dirty="0">
                <a:latin typeface="MathJax_Main"/>
                <a:cs typeface="MathJax_Main"/>
              </a:rPr>
              <a:t>x</a:t>
            </a:r>
            <a:r>
              <a:rPr sz="3200" spc="215" dirty="0">
                <a:latin typeface="Carlito"/>
                <a:cs typeface="Carlito"/>
              </a:rPr>
              <a:t>)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predict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200" i="1" spc="-114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i="1" spc="275" dirty="0">
                <a:latin typeface="MathJax_Main"/>
                <a:cs typeface="MathJax_Main"/>
              </a:rPr>
              <a:t>x</a:t>
            </a:r>
            <a:endParaRPr sz="3200">
              <a:latin typeface="MathJax_Main"/>
              <a:cs typeface="MathJax_Main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i="1" dirty="0">
                <a:latin typeface="MathJax_Main"/>
                <a:cs typeface="MathJax_Main"/>
              </a:rPr>
              <a:t>y</a:t>
            </a:r>
            <a:r>
              <a:rPr sz="2800" i="1" spc="-85" dirty="0">
                <a:latin typeface="MathJax_Main"/>
                <a:cs typeface="MathJax_Main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categorical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==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  <a:p>
            <a:pPr marL="967105" algn="ctr">
              <a:lnSpc>
                <a:spcPct val="100000"/>
              </a:lnSpc>
              <a:spcBef>
                <a:spcPts val="2750"/>
              </a:spcBef>
            </a:pPr>
            <a:r>
              <a:rPr sz="2000" dirty="0">
                <a:latin typeface="Carlito"/>
                <a:cs typeface="Carlito"/>
              </a:rPr>
              <a:t>Breast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Cancer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(Malignant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/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Benign)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000">
              <a:latin typeface="Carlito"/>
              <a:cs typeface="Carlito"/>
            </a:endParaRPr>
          </a:p>
          <a:p>
            <a:pPr marL="6032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1(Malignant)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Carlito"/>
              <a:cs typeface="Carlito"/>
            </a:endParaRPr>
          </a:p>
          <a:p>
            <a:pPr marL="42354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0(Benign)</a:t>
            </a:r>
            <a:endParaRPr sz="2000">
              <a:latin typeface="Carlito"/>
              <a:cs typeface="Carlito"/>
            </a:endParaRPr>
          </a:p>
          <a:p>
            <a:pPr marL="890905" algn="ctr">
              <a:lnSpc>
                <a:spcPct val="100000"/>
              </a:lnSpc>
              <a:spcBef>
                <a:spcPts val="570"/>
              </a:spcBef>
            </a:pPr>
            <a:r>
              <a:rPr sz="2400" spc="-20" dirty="0">
                <a:latin typeface="Carlito"/>
                <a:cs typeface="Carlito"/>
              </a:rPr>
              <a:t>Tumor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1400" y="3759200"/>
            <a:ext cx="4089400" cy="1371600"/>
            <a:chOff x="2311400" y="3759200"/>
            <a:chExt cx="4089400" cy="1371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1400" y="4762500"/>
              <a:ext cx="3556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899" y="4806950"/>
              <a:ext cx="228599" cy="228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549" y="4800600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2900" y="4762500"/>
              <a:ext cx="3556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400" y="4806950"/>
              <a:ext cx="228599" cy="228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64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400" y="4762500"/>
              <a:ext cx="3556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900" y="4806950"/>
              <a:ext cx="228599" cy="228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59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900" y="47625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781" y="4806950"/>
              <a:ext cx="228599" cy="228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1" y="48006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4762500"/>
              <a:ext cx="3556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499" y="4806950"/>
              <a:ext cx="228599" cy="228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50" y="480060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4762500"/>
              <a:ext cx="355600" cy="368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599" y="4806950"/>
              <a:ext cx="228599" cy="2285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4250" y="48006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00" y="37592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689" y="3803649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7700" y="3759200"/>
              <a:ext cx="3556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4850" y="3803649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2500" y="37592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2286" y="3803649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8500" y="3759200"/>
              <a:ext cx="3556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5650" y="3803649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6700" y="3759200"/>
              <a:ext cx="355600" cy="368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850" y="3803649"/>
              <a:ext cx="241300" cy="2413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8739" y="6569510"/>
            <a:ext cx="2395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example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Learning: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Classification</a:t>
            </a: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28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6750" y="3406317"/>
            <a:ext cx="4972685" cy="1972310"/>
            <a:chOff x="1936750" y="3406317"/>
            <a:chExt cx="4972685" cy="1972310"/>
          </a:xfrm>
        </p:grpSpPr>
        <p:sp>
          <p:nvSpPr>
            <p:cNvPr id="4" name="object 4"/>
            <p:cNvSpPr/>
            <p:nvPr/>
          </p:nvSpPr>
          <p:spPr>
            <a:xfrm>
              <a:off x="1962975" y="3406317"/>
              <a:ext cx="4946015" cy="1972310"/>
            </a:xfrm>
            <a:custGeom>
              <a:avLst/>
              <a:gdLst/>
              <a:ahLst/>
              <a:cxnLst/>
              <a:rect l="l" t="t" r="r" b="b"/>
              <a:pathLst>
                <a:path w="4946015" h="1972310">
                  <a:moveTo>
                    <a:pt x="4945913" y="1514932"/>
                  </a:moveTo>
                  <a:lnTo>
                    <a:pt x="4798860" y="1429156"/>
                  </a:lnTo>
                  <a:lnTo>
                    <a:pt x="4793666" y="1428597"/>
                  </a:lnTo>
                  <a:lnTo>
                    <a:pt x="4788954" y="1429829"/>
                  </a:lnTo>
                  <a:lnTo>
                    <a:pt x="4784242" y="1431074"/>
                  </a:lnTo>
                  <a:lnTo>
                    <a:pt x="4780000" y="1434109"/>
                  </a:lnTo>
                  <a:lnTo>
                    <a:pt x="4777346" y="1438656"/>
                  </a:lnTo>
                  <a:lnTo>
                    <a:pt x="4774895" y="1445818"/>
                  </a:lnTo>
                  <a:lnTo>
                    <a:pt x="4775378" y="1453108"/>
                  </a:lnTo>
                  <a:lnTo>
                    <a:pt x="4778553" y="1459687"/>
                  </a:lnTo>
                  <a:lnTo>
                    <a:pt x="4784204" y="1464716"/>
                  </a:lnTo>
                  <a:lnTo>
                    <a:pt x="4837646" y="1495882"/>
                  </a:lnTo>
                  <a:lnTo>
                    <a:pt x="157353" y="1495882"/>
                  </a:lnTo>
                  <a:lnTo>
                    <a:pt x="157353" y="108267"/>
                  </a:lnTo>
                  <a:lnTo>
                    <a:pt x="188518" y="161709"/>
                  </a:lnTo>
                  <a:lnTo>
                    <a:pt x="193535" y="167360"/>
                  </a:lnTo>
                  <a:lnTo>
                    <a:pt x="200113" y="170535"/>
                  </a:lnTo>
                  <a:lnTo>
                    <a:pt x="207403" y="171018"/>
                  </a:lnTo>
                  <a:lnTo>
                    <a:pt x="214566" y="168579"/>
                  </a:lnTo>
                  <a:lnTo>
                    <a:pt x="220218" y="163537"/>
                  </a:lnTo>
                  <a:lnTo>
                    <a:pt x="223393" y="156959"/>
                  </a:lnTo>
                  <a:lnTo>
                    <a:pt x="223862" y="149669"/>
                  </a:lnTo>
                  <a:lnTo>
                    <a:pt x="221424" y="142506"/>
                  </a:lnTo>
                  <a:lnTo>
                    <a:pt x="138303" y="0"/>
                  </a:lnTo>
                  <a:lnTo>
                    <a:pt x="55168" y="142506"/>
                  </a:lnTo>
                  <a:lnTo>
                    <a:pt x="52717" y="149669"/>
                  </a:lnTo>
                  <a:lnTo>
                    <a:pt x="53200" y="156959"/>
                  </a:lnTo>
                  <a:lnTo>
                    <a:pt x="56362" y="163537"/>
                  </a:lnTo>
                  <a:lnTo>
                    <a:pt x="62026" y="168579"/>
                  </a:lnTo>
                  <a:lnTo>
                    <a:pt x="69176" y="171018"/>
                  </a:lnTo>
                  <a:lnTo>
                    <a:pt x="76466" y="170535"/>
                  </a:lnTo>
                  <a:lnTo>
                    <a:pt x="83045" y="167360"/>
                  </a:lnTo>
                  <a:lnTo>
                    <a:pt x="88074" y="161709"/>
                  </a:lnTo>
                  <a:lnTo>
                    <a:pt x="119253" y="108267"/>
                  </a:lnTo>
                  <a:lnTo>
                    <a:pt x="119253" y="1495882"/>
                  </a:lnTo>
                  <a:lnTo>
                    <a:pt x="0" y="1495882"/>
                  </a:lnTo>
                  <a:lnTo>
                    <a:pt x="0" y="1533982"/>
                  </a:lnTo>
                  <a:lnTo>
                    <a:pt x="119253" y="1533982"/>
                  </a:lnTo>
                  <a:lnTo>
                    <a:pt x="119253" y="1972132"/>
                  </a:lnTo>
                  <a:lnTo>
                    <a:pt x="157353" y="1972132"/>
                  </a:lnTo>
                  <a:lnTo>
                    <a:pt x="157353" y="1533982"/>
                  </a:lnTo>
                  <a:lnTo>
                    <a:pt x="4837646" y="1533982"/>
                  </a:lnTo>
                  <a:lnTo>
                    <a:pt x="4784204" y="1565148"/>
                  </a:lnTo>
                  <a:lnTo>
                    <a:pt x="4778553" y="1570189"/>
                  </a:lnTo>
                  <a:lnTo>
                    <a:pt x="4775378" y="1576768"/>
                  </a:lnTo>
                  <a:lnTo>
                    <a:pt x="4774895" y="1584058"/>
                  </a:lnTo>
                  <a:lnTo>
                    <a:pt x="4777346" y="1591208"/>
                  </a:lnTo>
                  <a:lnTo>
                    <a:pt x="4782375" y="1596859"/>
                  </a:lnTo>
                  <a:lnTo>
                    <a:pt x="4788954" y="1600034"/>
                  </a:lnTo>
                  <a:lnTo>
                    <a:pt x="4796244" y="1600517"/>
                  </a:lnTo>
                  <a:lnTo>
                    <a:pt x="4803406" y="1598066"/>
                  </a:lnTo>
                  <a:lnTo>
                    <a:pt x="4945913" y="15149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800" y="3930649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5140" y="1016000"/>
            <a:ext cx="7215505" cy="44684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1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2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2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n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y</a:t>
            </a:r>
            <a:r>
              <a:rPr sz="3150" spc="-37" baseline="-18518" dirty="0">
                <a:latin typeface="Carlito"/>
                <a:cs typeface="Carlito"/>
              </a:rPr>
              <a:t>n</a:t>
            </a:r>
            <a:r>
              <a:rPr sz="3200" spc="-2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 marL="4057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Learn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function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spc="215" dirty="0">
                <a:latin typeface="MathJax_Main"/>
                <a:cs typeface="MathJax_Main"/>
              </a:rPr>
              <a:t>f</a:t>
            </a:r>
            <a:r>
              <a:rPr sz="3200" spc="215" dirty="0">
                <a:latin typeface="Carlito"/>
                <a:cs typeface="Carlito"/>
              </a:rPr>
              <a:t>(</a:t>
            </a:r>
            <a:r>
              <a:rPr sz="3200" i="1" spc="215" dirty="0">
                <a:latin typeface="MathJax_Main"/>
                <a:cs typeface="MathJax_Main"/>
              </a:rPr>
              <a:t>x</a:t>
            </a:r>
            <a:r>
              <a:rPr sz="3200" spc="215" dirty="0">
                <a:latin typeface="Carlito"/>
                <a:cs typeface="Carlito"/>
              </a:rPr>
              <a:t>)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predict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200" i="1" spc="-114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i="1" spc="275" dirty="0">
                <a:latin typeface="MathJax_Main"/>
                <a:cs typeface="MathJax_Main"/>
              </a:rPr>
              <a:t>x</a:t>
            </a:r>
            <a:endParaRPr sz="3200">
              <a:latin typeface="MathJax_Main"/>
              <a:cs typeface="MathJax_Main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i="1" dirty="0">
                <a:latin typeface="MathJax_Main"/>
                <a:cs typeface="MathJax_Main"/>
              </a:rPr>
              <a:t>y</a:t>
            </a:r>
            <a:r>
              <a:rPr sz="2800" i="1" spc="-85" dirty="0">
                <a:latin typeface="MathJax_Main"/>
                <a:cs typeface="MathJax_Main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categorical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==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  <a:p>
            <a:pPr marL="967105" algn="ctr">
              <a:lnSpc>
                <a:spcPct val="100000"/>
              </a:lnSpc>
              <a:spcBef>
                <a:spcPts val="2750"/>
              </a:spcBef>
            </a:pPr>
            <a:r>
              <a:rPr sz="2000" dirty="0">
                <a:latin typeface="Carlito"/>
                <a:cs typeface="Carlito"/>
              </a:rPr>
              <a:t>Breast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Cancer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(Malignant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/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Benign)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000">
              <a:latin typeface="Carlito"/>
              <a:cs typeface="Carlito"/>
            </a:endParaRPr>
          </a:p>
          <a:p>
            <a:pPr marL="6032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1(Malignant)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Carlito"/>
              <a:cs typeface="Carlito"/>
            </a:endParaRPr>
          </a:p>
          <a:p>
            <a:pPr marL="423545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0(Benign)</a:t>
            </a:r>
            <a:endParaRPr sz="2000">
              <a:latin typeface="Carlito"/>
              <a:cs typeface="Carlito"/>
            </a:endParaRPr>
          </a:p>
          <a:p>
            <a:pPr marL="890905" algn="ctr">
              <a:lnSpc>
                <a:spcPct val="100000"/>
              </a:lnSpc>
              <a:spcBef>
                <a:spcPts val="570"/>
              </a:spcBef>
            </a:pPr>
            <a:r>
              <a:rPr sz="2400" spc="-20" dirty="0">
                <a:latin typeface="Carlito"/>
                <a:cs typeface="Carlito"/>
              </a:rPr>
              <a:t>Tumor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1400" y="3759200"/>
            <a:ext cx="4089400" cy="1371600"/>
            <a:chOff x="2311400" y="3759200"/>
            <a:chExt cx="4089400" cy="1371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1400" y="4762500"/>
              <a:ext cx="3556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899" y="4806950"/>
              <a:ext cx="228599" cy="228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549" y="4800600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2900" y="4762500"/>
              <a:ext cx="3556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400" y="4806950"/>
              <a:ext cx="228599" cy="228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64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400" y="4762500"/>
              <a:ext cx="3556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900" y="4806950"/>
              <a:ext cx="228599" cy="228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59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900" y="47625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781" y="4806950"/>
              <a:ext cx="228599" cy="228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1" y="48006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4762500"/>
              <a:ext cx="3556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499" y="4806950"/>
              <a:ext cx="228599" cy="228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50" y="480060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4762500"/>
              <a:ext cx="355600" cy="368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599" y="4806950"/>
              <a:ext cx="228599" cy="2285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4250" y="48006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00" y="37592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689" y="3803649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7700" y="3759200"/>
              <a:ext cx="3556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4850" y="3803649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2500" y="37592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2286" y="3803649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8500" y="3759200"/>
              <a:ext cx="3556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5650" y="3803649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6700" y="3759200"/>
              <a:ext cx="355600" cy="368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850" y="3803649"/>
              <a:ext cx="241300" cy="241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11400" y="4749800"/>
              <a:ext cx="355600" cy="368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899" y="4799571"/>
              <a:ext cx="228599" cy="2285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549" y="4793221"/>
              <a:ext cx="241300" cy="241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82900" y="4749800"/>
              <a:ext cx="355600" cy="368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400" y="4799571"/>
              <a:ext cx="228599" cy="2285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946400" y="479957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92400" y="4749800"/>
              <a:ext cx="355600" cy="368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900" y="4799571"/>
              <a:ext cx="228599" cy="2285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755900" y="479957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90900" y="4749800"/>
              <a:ext cx="368300" cy="3683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781" y="4799571"/>
              <a:ext cx="228599" cy="2285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1" y="4793221"/>
              <a:ext cx="241300" cy="241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1000" y="4749800"/>
              <a:ext cx="355600" cy="3683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499" y="4799571"/>
              <a:ext cx="228599" cy="22859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50" y="4793221"/>
              <a:ext cx="241300" cy="241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37100" y="4749800"/>
              <a:ext cx="355600" cy="3683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599" y="4799571"/>
              <a:ext cx="228599" cy="2285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4250" y="4793221"/>
              <a:ext cx="241300" cy="2413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7800" y="3759200"/>
              <a:ext cx="368300" cy="368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16689" y="3804538"/>
              <a:ext cx="241300" cy="2413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7700" y="3759200"/>
              <a:ext cx="355600" cy="3683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4850" y="3804538"/>
              <a:ext cx="241300" cy="241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2500" y="3759200"/>
              <a:ext cx="368300" cy="368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02286" y="3804538"/>
              <a:ext cx="241300" cy="2413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08500" y="3759200"/>
              <a:ext cx="355600" cy="3683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65650" y="3804538"/>
              <a:ext cx="241300" cy="2413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76700" y="3759200"/>
              <a:ext cx="355600" cy="3683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33850" y="3804538"/>
              <a:ext cx="241300" cy="241300"/>
            </a:xfrm>
            <a:prstGeom prst="rect">
              <a:avLst/>
            </a:prstGeom>
          </p:spPr>
        </p:pic>
      </p:grpSp>
      <p:sp>
        <p:nvSpPr>
          <p:cNvPr id="64" name="object 64"/>
          <p:cNvSpPr/>
          <p:nvPr/>
        </p:nvSpPr>
        <p:spPr>
          <a:xfrm>
            <a:off x="1962975" y="6076078"/>
            <a:ext cx="4946015" cy="172085"/>
          </a:xfrm>
          <a:custGeom>
            <a:avLst/>
            <a:gdLst/>
            <a:ahLst/>
            <a:cxnLst/>
            <a:rect l="l" t="t" r="r" b="b"/>
            <a:pathLst>
              <a:path w="4946015" h="172085">
                <a:moveTo>
                  <a:pt x="4793665" y="0"/>
                </a:moveTo>
                <a:lnTo>
                  <a:pt x="4788954" y="1240"/>
                </a:lnTo>
                <a:lnTo>
                  <a:pt x="4784242" y="2481"/>
                </a:lnTo>
                <a:lnTo>
                  <a:pt x="4780000" y="5520"/>
                </a:lnTo>
                <a:lnTo>
                  <a:pt x="4777346" y="10064"/>
                </a:lnTo>
                <a:lnTo>
                  <a:pt x="4774906" y="17223"/>
                </a:lnTo>
                <a:lnTo>
                  <a:pt x="4775384" y="24511"/>
                </a:lnTo>
                <a:lnTo>
                  <a:pt x="4778557" y="31088"/>
                </a:lnTo>
                <a:lnTo>
                  <a:pt x="4784204" y="36118"/>
                </a:lnTo>
                <a:lnTo>
                  <a:pt x="4837645" y="67288"/>
                </a:lnTo>
                <a:lnTo>
                  <a:pt x="0" y="67288"/>
                </a:lnTo>
                <a:lnTo>
                  <a:pt x="0" y="105388"/>
                </a:lnTo>
                <a:lnTo>
                  <a:pt x="4837645" y="105388"/>
                </a:lnTo>
                <a:lnTo>
                  <a:pt x="4784204" y="136558"/>
                </a:lnTo>
                <a:lnTo>
                  <a:pt x="4778557" y="141587"/>
                </a:lnTo>
                <a:lnTo>
                  <a:pt x="4775384" y="148164"/>
                </a:lnTo>
                <a:lnTo>
                  <a:pt x="4774906" y="155452"/>
                </a:lnTo>
                <a:lnTo>
                  <a:pt x="4777346" y="162612"/>
                </a:lnTo>
                <a:lnTo>
                  <a:pt x="4782379" y="168262"/>
                </a:lnTo>
                <a:lnTo>
                  <a:pt x="4788957" y="171436"/>
                </a:lnTo>
                <a:lnTo>
                  <a:pt x="4796245" y="171911"/>
                </a:lnTo>
                <a:lnTo>
                  <a:pt x="4803406" y="169467"/>
                </a:lnTo>
                <a:lnTo>
                  <a:pt x="4945913" y="86338"/>
                </a:lnTo>
                <a:lnTo>
                  <a:pt x="4798860" y="557"/>
                </a:lnTo>
                <a:lnTo>
                  <a:pt x="4793665" y="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854081" y="6348690"/>
            <a:ext cx="13690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20" dirty="0">
                <a:latin typeface="Carlito"/>
                <a:cs typeface="Carlito"/>
              </a:rPr>
              <a:t>Tumor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739" y="6578018"/>
            <a:ext cx="23952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example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Learning: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Classification</a:t>
            </a: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29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6750" y="3406317"/>
            <a:ext cx="4972685" cy="1972310"/>
            <a:chOff x="1936750" y="3406317"/>
            <a:chExt cx="4972685" cy="1972310"/>
          </a:xfrm>
        </p:grpSpPr>
        <p:sp>
          <p:nvSpPr>
            <p:cNvPr id="4" name="object 4"/>
            <p:cNvSpPr/>
            <p:nvPr/>
          </p:nvSpPr>
          <p:spPr>
            <a:xfrm>
              <a:off x="1962975" y="3406317"/>
              <a:ext cx="4946015" cy="1972310"/>
            </a:xfrm>
            <a:custGeom>
              <a:avLst/>
              <a:gdLst/>
              <a:ahLst/>
              <a:cxnLst/>
              <a:rect l="l" t="t" r="r" b="b"/>
              <a:pathLst>
                <a:path w="4946015" h="1972310">
                  <a:moveTo>
                    <a:pt x="4945913" y="1514932"/>
                  </a:moveTo>
                  <a:lnTo>
                    <a:pt x="4798860" y="1429156"/>
                  </a:lnTo>
                  <a:lnTo>
                    <a:pt x="4793666" y="1428597"/>
                  </a:lnTo>
                  <a:lnTo>
                    <a:pt x="4788954" y="1429829"/>
                  </a:lnTo>
                  <a:lnTo>
                    <a:pt x="4784242" y="1431074"/>
                  </a:lnTo>
                  <a:lnTo>
                    <a:pt x="4780000" y="1434109"/>
                  </a:lnTo>
                  <a:lnTo>
                    <a:pt x="4777346" y="1438656"/>
                  </a:lnTo>
                  <a:lnTo>
                    <a:pt x="4774895" y="1445818"/>
                  </a:lnTo>
                  <a:lnTo>
                    <a:pt x="4775378" y="1453108"/>
                  </a:lnTo>
                  <a:lnTo>
                    <a:pt x="4778553" y="1459687"/>
                  </a:lnTo>
                  <a:lnTo>
                    <a:pt x="4784204" y="1464716"/>
                  </a:lnTo>
                  <a:lnTo>
                    <a:pt x="4837646" y="1495882"/>
                  </a:lnTo>
                  <a:lnTo>
                    <a:pt x="157353" y="1495882"/>
                  </a:lnTo>
                  <a:lnTo>
                    <a:pt x="157353" y="108267"/>
                  </a:lnTo>
                  <a:lnTo>
                    <a:pt x="188518" y="161709"/>
                  </a:lnTo>
                  <a:lnTo>
                    <a:pt x="193535" y="167360"/>
                  </a:lnTo>
                  <a:lnTo>
                    <a:pt x="200113" y="170535"/>
                  </a:lnTo>
                  <a:lnTo>
                    <a:pt x="207403" y="171018"/>
                  </a:lnTo>
                  <a:lnTo>
                    <a:pt x="214566" y="168579"/>
                  </a:lnTo>
                  <a:lnTo>
                    <a:pt x="220218" y="163537"/>
                  </a:lnTo>
                  <a:lnTo>
                    <a:pt x="223393" y="156959"/>
                  </a:lnTo>
                  <a:lnTo>
                    <a:pt x="223862" y="149669"/>
                  </a:lnTo>
                  <a:lnTo>
                    <a:pt x="221424" y="142506"/>
                  </a:lnTo>
                  <a:lnTo>
                    <a:pt x="138303" y="0"/>
                  </a:lnTo>
                  <a:lnTo>
                    <a:pt x="55168" y="142506"/>
                  </a:lnTo>
                  <a:lnTo>
                    <a:pt x="52717" y="149669"/>
                  </a:lnTo>
                  <a:lnTo>
                    <a:pt x="53200" y="156959"/>
                  </a:lnTo>
                  <a:lnTo>
                    <a:pt x="56362" y="163537"/>
                  </a:lnTo>
                  <a:lnTo>
                    <a:pt x="62026" y="168579"/>
                  </a:lnTo>
                  <a:lnTo>
                    <a:pt x="69176" y="171018"/>
                  </a:lnTo>
                  <a:lnTo>
                    <a:pt x="76466" y="170535"/>
                  </a:lnTo>
                  <a:lnTo>
                    <a:pt x="83045" y="167360"/>
                  </a:lnTo>
                  <a:lnTo>
                    <a:pt x="88074" y="161709"/>
                  </a:lnTo>
                  <a:lnTo>
                    <a:pt x="119253" y="108267"/>
                  </a:lnTo>
                  <a:lnTo>
                    <a:pt x="119253" y="1495882"/>
                  </a:lnTo>
                  <a:lnTo>
                    <a:pt x="0" y="1495882"/>
                  </a:lnTo>
                  <a:lnTo>
                    <a:pt x="0" y="1533982"/>
                  </a:lnTo>
                  <a:lnTo>
                    <a:pt x="119253" y="1533982"/>
                  </a:lnTo>
                  <a:lnTo>
                    <a:pt x="119253" y="1972132"/>
                  </a:lnTo>
                  <a:lnTo>
                    <a:pt x="157353" y="1972132"/>
                  </a:lnTo>
                  <a:lnTo>
                    <a:pt x="157353" y="1533982"/>
                  </a:lnTo>
                  <a:lnTo>
                    <a:pt x="4837646" y="1533982"/>
                  </a:lnTo>
                  <a:lnTo>
                    <a:pt x="4784204" y="1565148"/>
                  </a:lnTo>
                  <a:lnTo>
                    <a:pt x="4778553" y="1570189"/>
                  </a:lnTo>
                  <a:lnTo>
                    <a:pt x="4775378" y="1576768"/>
                  </a:lnTo>
                  <a:lnTo>
                    <a:pt x="4774895" y="1584058"/>
                  </a:lnTo>
                  <a:lnTo>
                    <a:pt x="4777346" y="1591208"/>
                  </a:lnTo>
                  <a:lnTo>
                    <a:pt x="4782375" y="1596859"/>
                  </a:lnTo>
                  <a:lnTo>
                    <a:pt x="4788954" y="1600034"/>
                  </a:lnTo>
                  <a:lnTo>
                    <a:pt x="4796244" y="1600517"/>
                  </a:lnTo>
                  <a:lnTo>
                    <a:pt x="4803406" y="1598066"/>
                  </a:lnTo>
                  <a:lnTo>
                    <a:pt x="4945913" y="15149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55800" y="3930649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7840" y="1016000"/>
            <a:ext cx="7190105" cy="403034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93065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1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1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2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150" baseline="-18518" dirty="0">
                <a:latin typeface="Carlito"/>
                <a:cs typeface="Carlito"/>
              </a:rPr>
              <a:t>2</a:t>
            </a:r>
            <a:r>
              <a:rPr sz="3200" dirty="0">
                <a:latin typeface="Carlito"/>
                <a:cs typeface="Carlito"/>
              </a:rPr>
              <a:t>),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80" dirty="0">
                <a:latin typeface="Carlito"/>
                <a:cs typeface="Carlito"/>
              </a:rPr>
              <a:t>(</a:t>
            </a:r>
            <a:r>
              <a:rPr sz="3200" i="1" spc="80" dirty="0">
                <a:latin typeface="MathJax_Main"/>
                <a:cs typeface="MathJax_Main"/>
              </a:rPr>
              <a:t>x</a:t>
            </a:r>
            <a:r>
              <a:rPr sz="3150" spc="120" baseline="-18518" dirty="0">
                <a:latin typeface="Carlito"/>
                <a:cs typeface="Carlito"/>
              </a:rPr>
              <a:t>n</a:t>
            </a:r>
            <a:r>
              <a:rPr sz="3200" spc="80" dirty="0">
                <a:latin typeface="Carlito"/>
                <a:cs typeface="Carlito"/>
              </a:rPr>
              <a:t>,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y</a:t>
            </a:r>
            <a:r>
              <a:rPr sz="3150" spc="-37" baseline="-18518" dirty="0">
                <a:latin typeface="Carlito"/>
                <a:cs typeface="Carlito"/>
              </a:rPr>
              <a:t>n</a:t>
            </a:r>
            <a:r>
              <a:rPr sz="3200" spc="-25" dirty="0">
                <a:latin typeface="Carlito"/>
                <a:cs typeface="Carlito"/>
              </a:rPr>
              <a:t>)</a:t>
            </a:r>
            <a:endParaRPr sz="3200">
              <a:latin typeface="Carlito"/>
              <a:cs typeface="Carlito"/>
            </a:endParaRPr>
          </a:p>
          <a:p>
            <a:pPr marL="3930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93065" algn="l"/>
              </a:tabLst>
            </a:pPr>
            <a:r>
              <a:rPr sz="3200" dirty="0">
                <a:latin typeface="Carlito"/>
                <a:cs typeface="Carlito"/>
              </a:rPr>
              <a:t>Learn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function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spc="215" dirty="0">
                <a:latin typeface="MathJax_Main"/>
                <a:cs typeface="MathJax_Main"/>
              </a:rPr>
              <a:t>f</a:t>
            </a:r>
            <a:r>
              <a:rPr sz="3200" spc="215" dirty="0">
                <a:latin typeface="Carlito"/>
                <a:cs typeface="Carlito"/>
              </a:rPr>
              <a:t>(</a:t>
            </a:r>
            <a:r>
              <a:rPr sz="3200" i="1" spc="215" dirty="0">
                <a:latin typeface="MathJax_Main"/>
                <a:cs typeface="MathJax_Main"/>
              </a:rPr>
              <a:t>x</a:t>
            </a:r>
            <a:r>
              <a:rPr sz="3200" spc="215" dirty="0">
                <a:latin typeface="Carlito"/>
                <a:cs typeface="Carlito"/>
              </a:rPr>
              <a:t>)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predict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i="1" dirty="0">
                <a:latin typeface="MathJax_Main"/>
                <a:cs typeface="MathJax_Main"/>
              </a:rPr>
              <a:t>y</a:t>
            </a:r>
            <a:r>
              <a:rPr sz="3200" i="1" spc="-114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i="1" spc="275" dirty="0">
                <a:latin typeface="MathJax_Main"/>
                <a:cs typeface="MathJax_Main"/>
              </a:rPr>
              <a:t>x</a:t>
            </a:r>
            <a:endParaRPr sz="3200">
              <a:latin typeface="MathJax_Main"/>
              <a:cs typeface="MathJax_Main"/>
            </a:endParaRPr>
          </a:p>
          <a:p>
            <a:pPr marL="5080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i="1" dirty="0">
                <a:latin typeface="MathJax_Main"/>
                <a:cs typeface="MathJax_Main"/>
              </a:rPr>
              <a:t>y</a:t>
            </a:r>
            <a:r>
              <a:rPr sz="2800" i="1" spc="-85" dirty="0">
                <a:latin typeface="MathJax_Main"/>
                <a:cs typeface="MathJax_Main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categorical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==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  <a:p>
            <a:pPr marL="2273300">
              <a:lnSpc>
                <a:spcPct val="100000"/>
              </a:lnSpc>
              <a:spcBef>
                <a:spcPts val="2750"/>
              </a:spcBef>
            </a:pPr>
            <a:r>
              <a:rPr sz="2000" dirty="0">
                <a:latin typeface="Carlito"/>
                <a:cs typeface="Carlito"/>
              </a:rPr>
              <a:t>Breast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Cancer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(Malignant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/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Benign)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000">
              <a:latin typeface="Carlito"/>
              <a:cs typeface="Carlito"/>
            </a:endParaRPr>
          </a:p>
          <a:p>
            <a:pPr marR="5801995" algn="r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1(Malignant)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Carlito"/>
              <a:cs typeface="Carlito"/>
            </a:endParaRPr>
          </a:p>
          <a:p>
            <a:pPr marR="5777865" algn="r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0(Benign)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1400" y="3759200"/>
            <a:ext cx="4089400" cy="1371600"/>
            <a:chOff x="2311400" y="3759200"/>
            <a:chExt cx="4089400" cy="1371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1400" y="4762500"/>
              <a:ext cx="3556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899" y="4806950"/>
              <a:ext cx="228599" cy="228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8549" y="4800600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2900" y="4762500"/>
              <a:ext cx="3556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6400" y="4806950"/>
              <a:ext cx="228599" cy="2285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64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2400" y="4762500"/>
              <a:ext cx="3556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5900" y="4806950"/>
              <a:ext cx="228599" cy="2285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5900" y="480695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0900" y="47625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781" y="4806950"/>
              <a:ext cx="228599" cy="228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56431" y="480060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0" y="4762500"/>
              <a:ext cx="3556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4499" y="4806950"/>
              <a:ext cx="228599" cy="2285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8150" y="480060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100" y="4762500"/>
              <a:ext cx="355600" cy="368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599" y="4806950"/>
              <a:ext cx="228599" cy="2285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4250" y="4800600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00" y="37592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16689" y="3803649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27700" y="3759200"/>
              <a:ext cx="3556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4850" y="3803649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2500" y="37592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02286" y="3803649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8500" y="3759200"/>
              <a:ext cx="3556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65650" y="3803649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76700" y="3759200"/>
              <a:ext cx="355600" cy="368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33850" y="3803649"/>
              <a:ext cx="241300" cy="241300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962975" y="5715000"/>
            <a:ext cx="4946015" cy="927100"/>
            <a:chOff x="1962975" y="5715000"/>
            <a:chExt cx="4946015" cy="927100"/>
          </a:xfrm>
        </p:grpSpPr>
        <p:sp>
          <p:nvSpPr>
            <p:cNvPr id="37" name="object 37"/>
            <p:cNvSpPr/>
            <p:nvPr/>
          </p:nvSpPr>
          <p:spPr>
            <a:xfrm>
              <a:off x="1962975" y="6076078"/>
              <a:ext cx="4946015" cy="172085"/>
            </a:xfrm>
            <a:custGeom>
              <a:avLst/>
              <a:gdLst/>
              <a:ahLst/>
              <a:cxnLst/>
              <a:rect l="l" t="t" r="r" b="b"/>
              <a:pathLst>
                <a:path w="4946015" h="172085">
                  <a:moveTo>
                    <a:pt x="4793665" y="0"/>
                  </a:moveTo>
                  <a:lnTo>
                    <a:pt x="4788954" y="1240"/>
                  </a:lnTo>
                  <a:lnTo>
                    <a:pt x="4784242" y="2481"/>
                  </a:lnTo>
                  <a:lnTo>
                    <a:pt x="4780000" y="5520"/>
                  </a:lnTo>
                  <a:lnTo>
                    <a:pt x="4777346" y="10064"/>
                  </a:lnTo>
                  <a:lnTo>
                    <a:pt x="4774906" y="17223"/>
                  </a:lnTo>
                  <a:lnTo>
                    <a:pt x="4775384" y="24511"/>
                  </a:lnTo>
                  <a:lnTo>
                    <a:pt x="4778557" y="31088"/>
                  </a:lnTo>
                  <a:lnTo>
                    <a:pt x="4784204" y="36118"/>
                  </a:lnTo>
                  <a:lnTo>
                    <a:pt x="4837645" y="67288"/>
                  </a:lnTo>
                  <a:lnTo>
                    <a:pt x="0" y="67288"/>
                  </a:lnTo>
                  <a:lnTo>
                    <a:pt x="0" y="105388"/>
                  </a:lnTo>
                  <a:lnTo>
                    <a:pt x="4837645" y="105388"/>
                  </a:lnTo>
                  <a:lnTo>
                    <a:pt x="4784204" y="136558"/>
                  </a:lnTo>
                  <a:lnTo>
                    <a:pt x="4778557" y="141587"/>
                  </a:lnTo>
                  <a:lnTo>
                    <a:pt x="4775384" y="148164"/>
                  </a:lnTo>
                  <a:lnTo>
                    <a:pt x="4774906" y="155452"/>
                  </a:lnTo>
                  <a:lnTo>
                    <a:pt x="4777346" y="162612"/>
                  </a:lnTo>
                  <a:lnTo>
                    <a:pt x="4782379" y="168262"/>
                  </a:lnTo>
                  <a:lnTo>
                    <a:pt x="4788957" y="171436"/>
                  </a:lnTo>
                  <a:lnTo>
                    <a:pt x="4796245" y="171911"/>
                  </a:lnTo>
                  <a:lnTo>
                    <a:pt x="4803406" y="169467"/>
                  </a:lnTo>
                  <a:lnTo>
                    <a:pt x="4945913" y="86338"/>
                  </a:lnTo>
                  <a:lnTo>
                    <a:pt x="4798860" y="557"/>
                  </a:lnTo>
                  <a:lnTo>
                    <a:pt x="479366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98700" y="6019800"/>
              <a:ext cx="368300" cy="368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0581" y="6060817"/>
              <a:ext cx="228599" cy="2285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4232" y="6054467"/>
              <a:ext cx="241300" cy="241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70200" y="6019800"/>
              <a:ext cx="368300" cy="368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082" y="6060817"/>
              <a:ext cx="228599" cy="22859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942082" y="60608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9700" y="6019800"/>
              <a:ext cx="368300" cy="368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1581" y="6060817"/>
              <a:ext cx="228599" cy="2285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751582" y="60608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90900" y="6019800"/>
              <a:ext cx="368300" cy="368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8463" y="6060817"/>
              <a:ext cx="228599" cy="2285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2113" y="6054467"/>
              <a:ext cx="241300" cy="2413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78300" y="6019800"/>
              <a:ext cx="368300" cy="368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0181" y="6060817"/>
              <a:ext cx="228599" cy="2285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250182" y="60608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4400" y="6019800"/>
              <a:ext cx="368300" cy="3683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6281" y="6060817"/>
              <a:ext cx="228599" cy="2285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796282" y="60608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7800" y="6032500"/>
              <a:ext cx="368300" cy="3683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16689" y="6067167"/>
              <a:ext cx="241300" cy="241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27700" y="6032500"/>
              <a:ext cx="355600" cy="368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84850" y="6067167"/>
              <a:ext cx="241300" cy="2413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2500" y="6032500"/>
              <a:ext cx="368300" cy="3683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02286" y="6067167"/>
              <a:ext cx="241300" cy="2413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08500" y="6032500"/>
              <a:ext cx="355600" cy="3683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572000" y="60735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2"/>
                  </a:lnTo>
                  <a:lnTo>
                    <a:pt x="33475" y="33477"/>
                  </a:lnTo>
                  <a:lnTo>
                    <a:pt x="8981" y="69809"/>
                  </a:lnTo>
                  <a:lnTo>
                    <a:pt x="0" y="114300"/>
                  </a:lnTo>
                  <a:lnTo>
                    <a:pt x="8981" y="158790"/>
                  </a:lnTo>
                  <a:lnTo>
                    <a:pt x="33475" y="195122"/>
                  </a:lnTo>
                  <a:lnTo>
                    <a:pt x="69806" y="219617"/>
                  </a:lnTo>
                  <a:lnTo>
                    <a:pt x="114300" y="228600"/>
                  </a:lnTo>
                  <a:lnTo>
                    <a:pt x="158793" y="219617"/>
                  </a:lnTo>
                  <a:lnTo>
                    <a:pt x="195124" y="195122"/>
                  </a:lnTo>
                  <a:lnTo>
                    <a:pt x="219618" y="158790"/>
                  </a:lnTo>
                  <a:lnTo>
                    <a:pt x="228600" y="114300"/>
                  </a:lnTo>
                  <a:lnTo>
                    <a:pt x="219618" y="69809"/>
                  </a:lnTo>
                  <a:lnTo>
                    <a:pt x="195124" y="33477"/>
                  </a:lnTo>
                  <a:lnTo>
                    <a:pt x="158793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72000" y="60735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76700" y="6032500"/>
              <a:ext cx="355600" cy="3683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140200" y="60735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2"/>
                  </a:lnTo>
                  <a:lnTo>
                    <a:pt x="33475" y="33477"/>
                  </a:lnTo>
                  <a:lnTo>
                    <a:pt x="8981" y="69809"/>
                  </a:lnTo>
                  <a:lnTo>
                    <a:pt x="0" y="114300"/>
                  </a:lnTo>
                  <a:lnTo>
                    <a:pt x="8981" y="158790"/>
                  </a:lnTo>
                  <a:lnTo>
                    <a:pt x="33475" y="195122"/>
                  </a:lnTo>
                  <a:lnTo>
                    <a:pt x="69806" y="219617"/>
                  </a:lnTo>
                  <a:lnTo>
                    <a:pt x="114300" y="228600"/>
                  </a:lnTo>
                  <a:lnTo>
                    <a:pt x="158793" y="219617"/>
                  </a:lnTo>
                  <a:lnTo>
                    <a:pt x="195124" y="195122"/>
                  </a:lnTo>
                  <a:lnTo>
                    <a:pt x="219618" y="158790"/>
                  </a:lnTo>
                  <a:lnTo>
                    <a:pt x="228600" y="114300"/>
                  </a:lnTo>
                  <a:lnTo>
                    <a:pt x="219618" y="69809"/>
                  </a:lnTo>
                  <a:lnTo>
                    <a:pt x="195124" y="33477"/>
                  </a:lnTo>
                  <a:lnTo>
                    <a:pt x="158793" y="8982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40200" y="607351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95800" y="5715000"/>
              <a:ext cx="152400" cy="9271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572000" y="5753100"/>
              <a:ext cx="0" cy="796290"/>
            </a:xfrm>
            <a:custGeom>
              <a:avLst/>
              <a:gdLst/>
              <a:ahLst/>
              <a:cxnLst/>
              <a:rect l="l" t="t" r="r" b="b"/>
              <a:pathLst>
                <a:path h="796290">
                  <a:moveTo>
                    <a:pt x="0" y="0"/>
                  </a:moveTo>
                  <a:lnTo>
                    <a:pt x="1" y="796091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333559" y="5092941"/>
            <a:ext cx="2608580" cy="828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Tumor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65"/>
              </a:spcBef>
              <a:tabLst>
                <a:tab pos="1310005" algn="l"/>
              </a:tabLst>
            </a:pPr>
            <a:r>
              <a:rPr sz="2100" baseline="3968" dirty="0">
                <a:latin typeface="Carlito"/>
                <a:cs typeface="Carlito"/>
              </a:rPr>
              <a:t>Predict</a:t>
            </a:r>
            <a:r>
              <a:rPr sz="2100" spc="-104" baseline="3968" dirty="0">
                <a:latin typeface="Carlito"/>
                <a:cs typeface="Carlito"/>
              </a:rPr>
              <a:t> </a:t>
            </a:r>
            <a:r>
              <a:rPr sz="2100" spc="-15" baseline="3968" dirty="0">
                <a:latin typeface="Carlito"/>
                <a:cs typeface="Carlito"/>
              </a:rPr>
              <a:t>Benign</a:t>
            </a:r>
            <a:r>
              <a:rPr sz="2100" baseline="3968" dirty="0">
                <a:latin typeface="Carlito"/>
                <a:cs typeface="Carlito"/>
              </a:rPr>
              <a:t>	</a:t>
            </a:r>
            <a:r>
              <a:rPr sz="1400" dirty="0">
                <a:latin typeface="Carlito"/>
                <a:cs typeface="Carlito"/>
              </a:rPr>
              <a:t>Predict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Malignant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54081" y="6348690"/>
            <a:ext cx="13690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20" dirty="0">
                <a:latin typeface="Carlito"/>
                <a:cs typeface="Carlito"/>
              </a:rPr>
              <a:t>Tumor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Size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8739" y="6578018"/>
            <a:ext cx="23952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example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342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Supervised</a:t>
            </a:r>
            <a:r>
              <a:rPr b="0" spc="-15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1095" y="2841536"/>
            <a:ext cx="3598545" cy="2726055"/>
            <a:chOff x="961095" y="2841536"/>
            <a:chExt cx="3598545" cy="2726055"/>
          </a:xfrm>
        </p:grpSpPr>
        <p:sp>
          <p:nvSpPr>
            <p:cNvPr id="4" name="object 4"/>
            <p:cNvSpPr/>
            <p:nvPr/>
          </p:nvSpPr>
          <p:spPr>
            <a:xfrm>
              <a:off x="961085" y="28415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23"/>
                  </a:moveTo>
                  <a:lnTo>
                    <a:pt x="3451326" y="2487447"/>
                  </a:lnTo>
                  <a:lnTo>
                    <a:pt x="3446145" y="2486888"/>
                  </a:lnTo>
                  <a:lnTo>
                    <a:pt x="3441433" y="2488120"/>
                  </a:lnTo>
                  <a:lnTo>
                    <a:pt x="3436709" y="2489365"/>
                  </a:lnTo>
                  <a:lnTo>
                    <a:pt x="3432467" y="2492400"/>
                  </a:lnTo>
                  <a:lnTo>
                    <a:pt x="3429825" y="2496947"/>
                  </a:lnTo>
                  <a:lnTo>
                    <a:pt x="3427374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112" y="2554173"/>
                  </a:lnTo>
                  <a:lnTo>
                    <a:pt x="183426" y="2554173"/>
                  </a:lnTo>
                  <a:lnTo>
                    <a:pt x="183438" y="108267"/>
                  </a:lnTo>
                  <a:lnTo>
                    <a:pt x="214604" y="161709"/>
                  </a:lnTo>
                  <a:lnTo>
                    <a:pt x="219633" y="167360"/>
                  </a:lnTo>
                  <a:lnTo>
                    <a:pt x="226212" y="170535"/>
                  </a:lnTo>
                  <a:lnTo>
                    <a:pt x="233502" y="171018"/>
                  </a:lnTo>
                  <a:lnTo>
                    <a:pt x="240652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61" y="149669"/>
                  </a:lnTo>
                  <a:lnTo>
                    <a:pt x="247510" y="142506"/>
                  </a:lnTo>
                  <a:lnTo>
                    <a:pt x="164388" y="0"/>
                  </a:lnTo>
                  <a:lnTo>
                    <a:pt x="81254" y="142506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61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38" y="108267"/>
                  </a:lnTo>
                  <a:lnTo>
                    <a:pt x="145326" y="2554173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26" y="2592273"/>
                  </a:lnTo>
                  <a:lnTo>
                    <a:pt x="145326" y="2725623"/>
                  </a:lnTo>
                  <a:lnTo>
                    <a:pt x="183426" y="2725623"/>
                  </a:lnTo>
                  <a:lnTo>
                    <a:pt x="183426" y="2592273"/>
                  </a:lnTo>
                  <a:lnTo>
                    <a:pt x="3490112" y="2592273"/>
                  </a:lnTo>
                  <a:lnTo>
                    <a:pt x="3436670" y="2623439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74" y="2642349"/>
                  </a:lnTo>
                  <a:lnTo>
                    <a:pt x="3429825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73" y="2656357"/>
                  </a:lnTo>
                  <a:lnTo>
                    <a:pt x="3598380" y="257322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200" y="4787900"/>
              <a:ext cx="368300" cy="368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0214" y="4837671"/>
              <a:ext cx="228599" cy="228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3864" y="4831321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100" y="4749800"/>
              <a:ext cx="368300" cy="368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6981" y="4799571"/>
              <a:ext cx="228599" cy="228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0632" y="4793221"/>
              <a:ext cx="241300" cy="241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000" y="4254500"/>
              <a:ext cx="368300" cy="368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1881" y="4295952"/>
              <a:ext cx="228599" cy="228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05532" y="4289602"/>
              <a:ext cx="241300" cy="241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8600" y="5016500"/>
              <a:ext cx="368300" cy="368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0481" y="5066271"/>
              <a:ext cx="228599" cy="2285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4132" y="5059921"/>
              <a:ext cx="241300" cy="241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5300" y="3975100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0641" y="4023880"/>
              <a:ext cx="228599" cy="2285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24291" y="4017530"/>
              <a:ext cx="241300" cy="241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9900" y="3517899"/>
              <a:ext cx="368300" cy="368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9564" y="3560330"/>
              <a:ext cx="241300" cy="241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6300" y="3149599"/>
              <a:ext cx="355600" cy="368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3450" y="3194049"/>
              <a:ext cx="241300" cy="241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48100" y="4521200"/>
              <a:ext cx="368300" cy="368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09314" y="4564621"/>
              <a:ext cx="241300" cy="241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19500" y="3517899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80714" y="3559301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3300" y="3086099"/>
              <a:ext cx="3683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08832" y="3129521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6700" y="3086099"/>
              <a:ext cx="2819400" cy="22860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12900" y="3135871"/>
              <a:ext cx="2667000" cy="2144395"/>
            </a:xfrm>
            <a:custGeom>
              <a:avLst/>
              <a:gdLst/>
              <a:ahLst/>
              <a:cxnLst/>
              <a:rect l="l" t="t" r="r" b="b"/>
              <a:pathLst>
                <a:path w="2667000" h="2144395">
                  <a:moveTo>
                    <a:pt x="0" y="0"/>
                  </a:moveTo>
                  <a:lnTo>
                    <a:pt x="2667001" y="2144161"/>
                  </a:lnTo>
                </a:path>
              </a:pathLst>
            </a:custGeom>
            <a:ln w="25400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80399" y="5672566"/>
            <a:ext cx="11468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rlito"/>
                <a:cs typeface="Carlito"/>
              </a:rPr>
              <a:t>Tumor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Size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740" y="4044200"/>
            <a:ext cx="4165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rlito"/>
                <a:cs typeface="Carlito"/>
              </a:rPr>
              <a:t>Age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47514" y="2755265"/>
            <a:ext cx="3872865" cy="20828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40"/>
              </a:spcBef>
              <a:buChar char="-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Clump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Thickness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740"/>
              </a:spcBef>
              <a:buChar char="-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Uniformity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Cell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Size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640"/>
              </a:spcBef>
              <a:buChar char="-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Uniformity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of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Cell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Shape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800" spc="-50" dirty="0">
                <a:latin typeface="Carlito"/>
                <a:cs typeface="Carlito"/>
              </a:rPr>
              <a:t>…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1002211"/>
            <a:ext cx="7073265" cy="114681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354965" algn="l"/>
              </a:tabLst>
            </a:pPr>
            <a:r>
              <a:rPr sz="3200" i="1" spc="325" dirty="0">
                <a:latin typeface="MathJax_Main"/>
                <a:cs typeface="MathJax_Main"/>
              </a:rPr>
              <a:t>x</a:t>
            </a:r>
            <a:r>
              <a:rPr sz="3200" i="1" spc="155" dirty="0">
                <a:latin typeface="MathJax_Main"/>
                <a:cs typeface="MathJax_Main"/>
              </a:rPr>
              <a:t> </a:t>
            </a:r>
            <a:r>
              <a:rPr sz="3200" dirty="0">
                <a:latin typeface="Carlito"/>
                <a:cs typeface="Carlito"/>
              </a:rPr>
              <a:t>can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multi-</a:t>
            </a:r>
            <a:r>
              <a:rPr sz="3200" spc="-10" dirty="0">
                <a:latin typeface="Carlito"/>
                <a:cs typeface="Carlito"/>
              </a:rPr>
              <a:t>dimensional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dirty="0">
                <a:latin typeface="Carlito"/>
                <a:cs typeface="Carlito"/>
              </a:rPr>
              <a:t>Each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dimension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corresponds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attribute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739" y="6569510"/>
            <a:ext cx="2395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example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2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016000"/>
            <a:ext cx="6909434" cy="1717039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05765" indent="-34226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405765" algn="l"/>
                <a:tab pos="3698240" algn="l"/>
              </a:tabLst>
            </a:pPr>
            <a:r>
              <a:rPr sz="3200" dirty="0">
                <a:latin typeface="Carlito"/>
                <a:cs typeface="Carlito"/>
              </a:rPr>
              <a:t>Given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i="1" spc="110" dirty="0">
                <a:latin typeface="MathJax_Main"/>
                <a:cs typeface="MathJax_Main"/>
              </a:rPr>
              <a:t>x</a:t>
            </a:r>
            <a:r>
              <a:rPr sz="3150" spc="165" baseline="-18518" dirty="0">
                <a:latin typeface="Carlito"/>
                <a:cs typeface="Carlito"/>
              </a:rPr>
              <a:t>1</a:t>
            </a:r>
            <a:r>
              <a:rPr sz="3200" spc="110" dirty="0">
                <a:latin typeface="Carlito"/>
                <a:cs typeface="Carlito"/>
              </a:rPr>
              <a:t>,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i="1" spc="110" dirty="0">
                <a:latin typeface="MathJax_Main"/>
                <a:cs typeface="MathJax_Main"/>
              </a:rPr>
              <a:t>x</a:t>
            </a:r>
            <a:r>
              <a:rPr sz="3150" spc="165" baseline="-18518" dirty="0">
                <a:latin typeface="Carlito"/>
                <a:cs typeface="Carlito"/>
              </a:rPr>
              <a:t>2</a:t>
            </a:r>
            <a:r>
              <a:rPr sz="3200" spc="110" dirty="0">
                <a:latin typeface="Carlito"/>
                <a:cs typeface="Carlito"/>
              </a:rPr>
              <a:t>,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...,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i="1" spc="135" dirty="0">
                <a:latin typeface="MathJax_Main"/>
                <a:cs typeface="MathJax_Main"/>
              </a:rPr>
              <a:t>x</a:t>
            </a:r>
            <a:r>
              <a:rPr sz="3150" spc="202" baseline="-18518" dirty="0">
                <a:latin typeface="Carlito"/>
                <a:cs typeface="Carlito"/>
              </a:rPr>
              <a:t>n</a:t>
            </a:r>
            <a:r>
              <a:rPr sz="3150" baseline="-18518" dirty="0">
                <a:latin typeface="Carlito"/>
                <a:cs typeface="Carlito"/>
              </a:rPr>
              <a:t>	</a:t>
            </a:r>
            <a:r>
              <a:rPr sz="3200" dirty="0">
                <a:latin typeface="Carlito"/>
                <a:cs typeface="Carlito"/>
              </a:rPr>
              <a:t>(without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labels)</a:t>
            </a:r>
            <a:endParaRPr sz="3200">
              <a:latin typeface="Carlito"/>
              <a:cs typeface="Carlito"/>
            </a:endParaRPr>
          </a:p>
          <a:p>
            <a:pPr marL="405765" indent="-3422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405765" algn="l"/>
              </a:tabLst>
            </a:pPr>
            <a:r>
              <a:rPr sz="3200" dirty="0">
                <a:latin typeface="Carlito"/>
                <a:cs typeface="Carlito"/>
              </a:rPr>
              <a:t>Output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hidden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structure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behind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i="1" spc="-25" dirty="0">
                <a:latin typeface="MathJax_Main"/>
                <a:cs typeface="MathJax_Main"/>
              </a:rPr>
              <a:t>x</a:t>
            </a:r>
            <a:r>
              <a:rPr sz="3200" spc="-25" dirty="0">
                <a:latin typeface="Carlito"/>
                <a:cs typeface="Carlito"/>
              </a:rPr>
              <a:t>’s</a:t>
            </a:r>
            <a:endParaRPr sz="3200">
              <a:latin typeface="Carlito"/>
              <a:cs typeface="Carlito"/>
            </a:endParaRPr>
          </a:p>
          <a:p>
            <a:pPr marL="520700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Carlito"/>
                <a:cs typeface="Carlito"/>
              </a:rPr>
              <a:t>E.g.,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clustering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2674" y="3044736"/>
            <a:ext cx="7954645" cy="2726055"/>
            <a:chOff x="672674" y="3044736"/>
            <a:chExt cx="7954645" cy="2726055"/>
          </a:xfrm>
        </p:grpSpPr>
        <p:sp>
          <p:nvSpPr>
            <p:cNvPr id="5" name="object 5"/>
            <p:cNvSpPr/>
            <p:nvPr/>
          </p:nvSpPr>
          <p:spPr>
            <a:xfrm>
              <a:off x="672668" y="30447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36"/>
                  </a:moveTo>
                  <a:lnTo>
                    <a:pt x="3451326" y="2487447"/>
                  </a:lnTo>
                  <a:lnTo>
                    <a:pt x="3446145" y="2486888"/>
                  </a:lnTo>
                  <a:lnTo>
                    <a:pt x="3441420" y="2488120"/>
                  </a:lnTo>
                  <a:lnTo>
                    <a:pt x="3436709" y="2489365"/>
                  </a:lnTo>
                  <a:lnTo>
                    <a:pt x="3432467" y="2492400"/>
                  </a:lnTo>
                  <a:lnTo>
                    <a:pt x="3429812" y="2496947"/>
                  </a:lnTo>
                  <a:lnTo>
                    <a:pt x="3427361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112" y="2554186"/>
                  </a:lnTo>
                  <a:lnTo>
                    <a:pt x="183426" y="2554186"/>
                  </a:lnTo>
                  <a:lnTo>
                    <a:pt x="183426" y="108267"/>
                  </a:lnTo>
                  <a:lnTo>
                    <a:pt x="214604" y="161709"/>
                  </a:lnTo>
                  <a:lnTo>
                    <a:pt x="219633" y="167360"/>
                  </a:lnTo>
                  <a:lnTo>
                    <a:pt x="226212" y="170535"/>
                  </a:lnTo>
                  <a:lnTo>
                    <a:pt x="233489" y="171018"/>
                  </a:lnTo>
                  <a:lnTo>
                    <a:pt x="240652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48" y="149669"/>
                  </a:lnTo>
                  <a:lnTo>
                    <a:pt x="247510" y="142506"/>
                  </a:lnTo>
                  <a:lnTo>
                    <a:pt x="164376" y="0"/>
                  </a:lnTo>
                  <a:lnTo>
                    <a:pt x="81254" y="142506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61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26" y="108267"/>
                  </a:lnTo>
                  <a:lnTo>
                    <a:pt x="145326" y="2554186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26" y="2592273"/>
                  </a:lnTo>
                  <a:lnTo>
                    <a:pt x="145326" y="2725623"/>
                  </a:lnTo>
                  <a:lnTo>
                    <a:pt x="183426" y="2725623"/>
                  </a:lnTo>
                  <a:lnTo>
                    <a:pt x="183426" y="2592273"/>
                  </a:lnTo>
                  <a:lnTo>
                    <a:pt x="3490112" y="2592273"/>
                  </a:lnTo>
                  <a:lnTo>
                    <a:pt x="3436670" y="2623451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61" y="2642349"/>
                  </a:lnTo>
                  <a:lnTo>
                    <a:pt x="3429812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73" y="2656357"/>
                  </a:lnTo>
                  <a:lnTo>
                    <a:pt x="3598380" y="25732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4254500"/>
              <a:ext cx="368300" cy="368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915" y="4294911"/>
              <a:ext cx="241300" cy="241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1800" y="4368800"/>
              <a:ext cx="368300" cy="368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0824" y="44155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299"/>
                  </a:lnTo>
                  <a:lnTo>
                    <a:pt x="8981" y="158787"/>
                  </a:lnTo>
                  <a:lnTo>
                    <a:pt x="33475" y="195119"/>
                  </a:lnTo>
                  <a:lnTo>
                    <a:pt x="69806" y="219616"/>
                  </a:lnTo>
                  <a:lnTo>
                    <a:pt x="114300" y="228599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8600" y="114299"/>
                  </a:lnTo>
                  <a:lnTo>
                    <a:pt x="219616" y="69806"/>
                  </a:lnTo>
                  <a:lnTo>
                    <a:pt x="195119" y="33475"/>
                  </a:lnTo>
                  <a:lnTo>
                    <a:pt x="158787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70824" y="44155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1800" y="4864100"/>
              <a:ext cx="368300" cy="368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70824" y="49128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8981" y="158787"/>
                  </a:lnTo>
                  <a:lnTo>
                    <a:pt x="33475" y="195119"/>
                  </a:lnTo>
                  <a:lnTo>
                    <a:pt x="69806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8600" y="114300"/>
                  </a:lnTo>
                  <a:lnTo>
                    <a:pt x="219616" y="69806"/>
                  </a:lnTo>
                  <a:lnTo>
                    <a:pt x="195119" y="33475"/>
                  </a:lnTo>
                  <a:lnTo>
                    <a:pt x="158787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70824" y="49128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4600" y="4749800"/>
              <a:ext cx="368300" cy="368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13624" y="4798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8981" y="158787"/>
                  </a:lnTo>
                  <a:lnTo>
                    <a:pt x="33475" y="195119"/>
                  </a:lnTo>
                  <a:lnTo>
                    <a:pt x="69806" y="219616"/>
                  </a:lnTo>
                  <a:lnTo>
                    <a:pt x="114300" y="228600"/>
                  </a:lnTo>
                  <a:lnTo>
                    <a:pt x="158787" y="219616"/>
                  </a:lnTo>
                  <a:lnTo>
                    <a:pt x="195119" y="195119"/>
                  </a:lnTo>
                  <a:lnTo>
                    <a:pt x="219616" y="158787"/>
                  </a:lnTo>
                  <a:lnTo>
                    <a:pt x="228600" y="114300"/>
                  </a:lnTo>
                  <a:lnTo>
                    <a:pt x="219616" y="69806"/>
                  </a:lnTo>
                  <a:lnTo>
                    <a:pt x="195119" y="33475"/>
                  </a:lnTo>
                  <a:lnTo>
                    <a:pt x="158787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13624" y="4798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5600" y="3657599"/>
              <a:ext cx="368300" cy="368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274" y="3700030"/>
              <a:ext cx="241300" cy="241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0400" y="3911600"/>
              <a:ext cx="368300" cy="368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3074" y="3949979"/>
              <a:ext cx="241300" cy="241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73300" y="3695699"/>
              <a:ext cx="368300" cy="368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5974" y="3730040"/>
              <a:ext cx="241300" cy="241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6600" y="3416299"/>
              <a:ext cx="368300" cy="3683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077453" y="34630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599"/>
                  </a:lnTo>
                  <a:lnTo>
                    <a:pt x="158793" y="219616"/>
                  </a:lnTo>
                  <a:lnTo>
                    <a:pt x="195124" y="195119"/>
                  </a:lnTo>
                  <a:lnTo>
                    <a:pt x="219618" y="158787"/>
                  </a:lnTo>
                  <a:lnTo>
                    <a:pt x="228600" y="114300"/>
                  </a:lnTo>
                  <a:lnTo>
                    <a:pt x="219618" y="69806"/>
                  </a:lnTo>
                  <a:lnTo>
                    <a:pt x="195124" y="33475"/>
                  </a:lnTo>
                  <a:lnTo>
                    <a:pt x="158793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77453" y="34630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1799" y="4368800"/>
              <a:ext cx="368300" cy="368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4474" y="4409211"/>
              <a:ext cx="241300" cy="241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799" y="4711700"/>
              <a:ext cx="368300" cy="368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2303" y="4752111"/>
              <a:ext cx="241300" cy="241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6099" y="4711700"/>
              <a:ext cx="368300" cy="368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48774" y="4752111"/>
              <a:ext cx="241300" cy="241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4399" y="4546600"/>
              <a:ext cx="368300" cy="368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7074" y="4584979"/>
              <a:ext cx="241300" cy="241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98600" y="4622800"/>
              <a:ext cx="368300" cy="3683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73136" y="466752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8983" y="158793"/>
                  </a:lnTo>
                  <a:lnTo>
                    <a:pt x="33480" y="195124"/>
                  </a:lnTo>
                  <a:lnTo>
                    <a:pt x="69812" y="219618"/>
                  </a:lnTo>
                  <a:lnTo>
                    <a:pt x="114300" y="228600"/>
                  </a:lnTo>
                  <a:lnTo>
                    <a:pt x="158793" y="219618"/>
                  </a:lnTo>
                  <a:lnTo>
                    <a:pt x="195124" y="195124"/>
                  </a:lnTo>
                  <a:lnTo>
                    <a:pt x="219618" y="158793"/>
                  </a:lnTo>
                  <a:lnTo>
                    <a:pt x="228600" y="114300"/>
                  </a:lnTo>
                  <a:lnTo>
                    <a:pt x="219618" y="69812"/>
                  </a:lnTo>
                  <a:lnTo>
                    <a:pt x="195124" y="33480"/>
                  </a:lnTo>
                  <a:lnTo>
                    <a:pt x="158793" y="898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73136" y="466752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65300" y="3301999"/>
              <a:ext cx="368300" cy="3683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8289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600"/>
                  </a:lnTo>
                  <a:lnTo>
                    <a:pt x="158793" y="219616"/>
                  </a:lnTo>
                  <a:lnTo>
                    <a:pt x="195124" y="195119"/>
                  </a:lnTo>
                  <a:lnTo>
                    <a:pt x="219618" y="158787"/>
                  </a:lnTo>
                  <a:lnTo>
                    <a:pt x="228600" y="114300"/>
                  </a:lnTo>
                  <a:lnTo>
                    <a:pt x="219618" y="69806"/>
                  </a:lnTo>
                  <a:lnTo>
                    <a:pt x="195124" y="33475"/>
                  </a:lnTo>
                  <a:lnTo>
                    <a:pt x="158793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89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28768" y="3044735"/>
              <a:ext cx="3598545" cy="2726055"/>
            </a:xfrm>
            <a:custGeom>
              <a:avLst/>
              <a:gdLst/>
              <a:ahLst/>
              <a:cxnLst/>
              <a:rect l="l" t="t" r="r" b="b"/>
              <a:pathLst>
                <a:path w="3598545" h="2726054">
                  <a:moveTo>
                    <a:pt x="3598380" y="2573236"/>
                  </a:moveTo>
                  <a:lnTo>
                    <a:pt x="3451326" y="2487447"/>
                  </a:lnTo>
                  <a:lnTo>
                    <a:pt x="3446145" y="2486888"/>
                  </a:lnTo>
                  <a:lnTo>
                    <a:pt x="3441420" y="2488120"/>
                  </a:lnTo>
                  <a:lnTo>
                    <a:pt x="3436709" y="2489365"/>
                  </a:lnTo>
                  <a:lnTo>
                    <a:pt x="3432467" y="2492400"/>
                  </a:lnTo>
                  <a:lnTo>
                    <a:pt x="3429812" y="2496947"/>
                  </a:lnTo>
                  <a:lnTo>
                    <a:pt x="3427361" y="2504109"/>
                  </a:lnTo>
                  <a:lnTo>
                    <a:pt x="3427844" y="2511399"/>
                  </a:lnTo>
                  <a:lnTo>
                    <a:pt x="3431019" y="2517978"/>
                  </a:lnTo>
                  <a:lnTo>
                    <a:pt x="3436670" y="2523007"/>
                  </a:lnTo>
                  <a:lnTo>
                    <a:pt x="3490112" y="2554186"/>
                  </a:lnTo>
                  <a:lnTo>
                    <a:pt x="183438" y="2554186"/>
                  </a:lnTo>
                  <a:lnTo>
                    <a:pt x="183438" y="108267"/>
                  </a:lnTo>
                  <a:lnTo>
                    <a:pt x="214604" y="161709"/>
                  </a:lnTo>
                  <a:lnTo>
                    <a:pt x="219621" y="167360"/>
                  </a:lnTo>
                  <a:lnTo>
                    <a:pt x="226199" y="170535"/>
                  </a:lnTo>
                  <a:lnTo>
                    <a:pt x="233489" y="171018"/>
                  </a:lnTo>
                  <a:lnTo>
                    <a:pt x="240665" y="168567"/>
                  </a:lnTo>
                  <a:lnTo>
                    <a:pt x="246303" y="163537"/>
                  </a:lnTo>
                  <a:lnTo>
                    <a:pt x="249478" y="156959"/>
                  </a:lnTo>
                  <a:lnTo>
                    <a:pt x="249948" y="149669"/>
                  </a:lnTo>
                  <a:lnTo>
                    <a:pt x="247510" y="142506"/>
                  </a:lnTo>
                  <a:lnTo>
                    <a:pt x="164388" y="0"/>
                  </a:lnTo>
                  <a:lnTo>
                    <a:pt x="81254" y="142506"/>
                  </a:lnTo>
                  <a:lnTo>
                    <a:pt x="78803" y="149669"/>
                  </a:lnTo>
                  <a:lnTo>
                    <a:pt x="79286" y="156959"/>
                  </a:lnTo>
                  <a:lnTo>
                    <a:pt x="82448" y="163537"/>
                  </a:lnTo>
                  <a:lnTo>
                    <a:pt x="88112" y="168567"/>
                  </a:lnTo>
                  <a:lnTo>
                    <a:pt x="95262" y="171018"/>
                  </a:lnTo>
                  <a:lnTo>
                    <a:pt x="102552" y="170535"/>
                  </a:lnTo>
                  <a:lnTo>
                    <a:pt x="109131" y="167360"/>
                  </a:lnTo>
                  <a:lnTo>
                    <a:pt x="114160" y="161709"/>
                  </a:lnTo>
                  <a:lnTo>
                    <a:pt x="145338" y="108267"/>
                  </a:lnTo>
                  <a:lnTo>
                    <a:pt x="145338" y="2554186"/>
                  </a:lnTo>
                  <a:lnTo>
                    <a:pt x="0" y="2554173"/>
                  </a:lnTo>
                  <a:lnTo>
                    <a:pt x="0" y="2592273"/>
                  </a:lnTo>
                  <a:lnTo>
                    <a:pt x="145338" y="2592273"/>
                  </a:lnTo>
                  <a:lnTo>
                    <a:pt x="145338" y="2725623"/>
                  </a:lnTo>
                  <a:lnTo>
                    <a:pt x="183438" y="2725623"/>
                  </a:lnTo>
                  <a:lnTo>
                    <a:pt x="183438" y="2592273"/>
                  </a:lnTo>
                  <a:lnTo>
                    <a:pt x="3490112" y="2592273"/>
                  </a:lnTo>
                  <a:lnTo>
                    <a:pt x="3436670" y="2623451"/>
                  </a:lnTo>
                  <a:lnTo>
                    <a:pt x="3431019" y="2628481"/>
                  </a:lnTo>
                  <a:lnTo>
                    <a:pt x="3427844" y="2635059"/>
                  </a:lnTo>
                  <a:lnTo>
                    <a:pt x="3427361" y="2642349"/>
                  </a:lnTo>
                  <a:lnTo>
                    <a:pt x="3429812" y="2649499"/>
                  </a:lnTo>
                  <a:lnTo>
                    <a:pt x="3434842" y="2655151"/>
                  </a:lnTo>
                  <a:lnTo>
                    <a:pt x="3441420" y="2658326"/>
                  </a:lnTo>
                  <a:lnTo>
                    <a:pt x="3448710" y="2658808"/>
                  </a:lnTo>
                  <a:lnTo>
                    <a:pt x="3455873" y="2656357"/>
                  </a:lnTo>
                  <a:lnTo>
                    <a:pt x="3598380" y="257323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1500" y="4254500"/>
              <a:ext cx="368300" cy="368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2353" y="4301261"/>
              <a:ext cx="228599" cy="2285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16003" y="4294911"/>
              <a:ext cx="241300" cy="241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7900" y="4368800"/>
              <a:ext cx="368300" cy="368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924" y="4415561"/>
              <a:ext cx="228599" cy="2285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126924" y="44155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7900" y="4864100"/>
              <a:ext cx="368300" cy="368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6924" y="4912880"/>
              <a:ext cx="228599" cy="2285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126924" y="49128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0700" y="4749800"/>
              <a:ext cx="368300" cy="368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69724" y="4798580"/>
              <a:ext cx="228599" cy="2285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669724" y="479858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1700" y="3657599"/>
              <a:ext cx="368300" cy="3683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44374" y="3700030"/>
              <a:ext cx="241300" cy="241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500" y="3911600"/>
              <a:ext cx="368300" cy="3683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49174" y="3949979"/>
              <a:ext cx="241300" cy="2413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400" y="3695699"/>
              <a:ext cx="368300" cy="368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92074" y="3730040"/>
              <a:ext cx="241300" cy="241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2700" y="3416299"/>
              <a:ext cx="368300" cy="3683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433553" y="3463061"/>
              <a:ext cx="229235" cy="228600"/>
            </a:xfrm>
            <a:custGeom>
              <a:avLst/>
              <a:gdLst/>
              <a:ahLst/>
              <a:cxnLst/>
              <a:rect l="l" t="t" r="r" b="b"/>
              <a:pathLst>
                <a:path w="229234" h="228600">
                  <a:moveTo>
                    <a:pt x="114312" y="0"/>
                  </a:moveTo>
                  <a:lnTo>
                    <a:pt x="69817" y="8981"/>
                  </a:lnTo>
                  <a:lnTo>
                    <a:pt x="33481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1" y="195119"/>
                  </a:lnTo>
                  <a:lnTo>
                    <a:pt x="69817" y="219616"/>
                  </a:lnTo>
                  <a:lnTo>
                    <a:pt x="114312" y="228599"/>
                  </a:lnTo>
                  <a:lnTo>
                    <a:pt x="158800" y="219616"/>
                  </a:lnTo>
                  <a:lnTo>
                    <a:pt x="195132" y="195119"/>
                  </a:lnTo>
                  <a:lnTo>
                    <a:pt x="219629" y="158787"/>
                  </a:lnTo>
                  <a:lnTo>
                    <a:pt x="228612" y="114300"/>
                  </a:lnTo>
                  <a:lnTo>
                    <a:pt x="219629" y="69806"/>
                  </a:lnTo>
                  <a:lnTo>
                    <a:pt x="195132" y="33475"/>
                  </a:lnTo>
                  <a:lnTo>
                    <a:pt x="158800" y="8981"/>
                  </a:lnTo>
                  <a:lnTo>
                    <a:pt x="1143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33553" y="34630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7900" y="4368800"/>
              <a:ext cx="368300" cy="36830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0574" y="4409211"/>
              <a:ext cx="241300" cy="2413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3900" y="4711700"/>
              <a:ext cx="368300" cy="3683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8403" y="4752111"/>
              <a:ext cx="241300" cy="2413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200" y="4711700"/>
              <a:ext cx="368300" cy="3683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04874" y="4752111"/>
              <a:ext cx="241300" cy="2413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0500" y="4546600"/>
              <a:ext cx="368300" cy="3683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873174" y="4584979"/>
              <a:ext cx="241300" cy="2413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54700" y="4622800"/>
              <a:ext cx="368300" cy="3683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29236" y="4667529"/>
              <a:ext cx="228599" cy="22859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929236" y="466752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21400" y="3301999"/>
              <a:ext cx="368300" cy="3683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1850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69812" y="8981"/>
                  </a:lnTo>
                  <a:lnTo>
                    <a:pt x="33480" y="33475"/>
                  </a:lnTo>
                  <a:lnTo>
                    <a:pt x="8983" y="69806"/>
                  </a:lnTo>
                  <a:lnTo>
                    <a:pt x="0" y="114300"/>
                  </a:lnTo>
                  <a:lnTo>
                    <a:pt x="8983" y="158787"/>
                  </a:lnTo>
                  <a:lnTo>
                    <a:pt x="33480" y="195119"/>
                  </a:lnTo>
                  <a:lnTo>
                    <a:pt x="69812" y="219616"/>
                  </a:lnTo>
                  <a:lnTo>
                    <a:pt x="114300" y="228600"/>
                  </a:lnTo>
                  <a:lnTo>
                    <a:pt x="158793" y="219616"/>
                  </a:lnTo>
                  <a:lnTo>
                    <a:pt x="195124" y="195119"/>
                  </a:lnTo>
                  <a:lnTo>
                    <a:pt x="219618" y="158787"/>
                  </a:lnTo>
                  <a:lnTo>
                    <a:pt x="228600" y="114300"/>
                  </a:lnTo>
                  <a:lnTo>
                    <a:pt x="219618" y="69806"/>
                  </a:lnTo>
                  <a:lnTo>
                    <a:pt x="195124" y="33475"/>
                  </a:lnTo>
                  <a:lnTo>
                    <a:pt x="158793" y="898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185077" y="334876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86199" y="3873500"/>
              <a:ext cx="1219200" cy="6985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49699" y="3934980"/>
              <a:ext cx="1079068" cy="53449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949700" y="3934980"/>
              <a:ext cx="1079500" cy="534670"/>
            </a:xfrm>
            <a:custGeom>
              <a:avLst/>
              <a:gdLst/>
              <a:ahLst/>
              <a:cxnLst/>
              <a:rect l="l" t="t" r="r" b="b"/>
              <a:pathLst>
                <a:path w="1079500" h="534670">
                  <a:moveTo>
                    <a:pt x="0" y="133624"/>
                  </a:moveTo>
                  <a:lnTo>
                    <a:pt x="811828" y="133624"/>
                  </a:lnTo>
                  <a:lnTo>
                    <a:pt x="811828" y="0"/>
                  </a:lnTo>
                  <a:lnTo>
                    <a:pt x="1079080" y="267248"/>
                  </a:lnTo>
                  <a:lnTo>
                    <a:pt x="811828" y="534495"/>
                  </a:lnTo>
                  <a:lnTo>
                    <a:pt x="811828" y="400871"/>
                  </a:lnTo>
                  <a:lnTo>
                    <a:pt x="0" y="400871"/>
                  </a:lnTo>
                  <a:lnTo>
                    <a:pt x="0" y="133624"/>
                  </a:lnTo>
                  <a:close/>
                </a:path>
              </a:pathLst>
            </a:custGeom>
            <a:ln w="12700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31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3334" y="6508433"/>
            <a:ext cx="1733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[Source: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Daphne</a:t>
            </a:r>
            <a:r>
              <a:rPr sz="1400" spc="-6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Koller]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996" y="4046106"/>
            <a:ext cx="335915" cy="673100"/>
          </a:xfrm>
          <a:prstGeom prst="rect">
            <a:avLst/>
          </a:prstGeom>
        </p:spPr>
        <p:txBody>
          <a:bodyPr vert="vert270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rlito"/>
                <a:cs typeface="Carlito"/>
              </a:rPr>
              <a:t>Genes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8027" y="6290945"/>
            <a:ext cx="1024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Individuals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631" y="5983822"/>
            <a:ext cx="7830216" cy="20310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2626" y="1834235"/>
            <a:ext cx="7848600" cy="4086860"/>
            <a:chOff x="752626" y="1834235"/>
            <a:chExt cx="7848600" cy="40868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377" y="2052383"/>
              <a:ext cx="7830463" cy="36337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626" y="5719438"/>
              <a:ext cx="7841627" cy="2013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6630" y="1841499"/>
              <a:ext cx="723265" cy="196215"/>
            </a:xfrm>
            <a:custGeom>
              <a:avLst/>
              <a:gdLst/>
              <a:ahLst/>
              <a:cxnLst/>
              <a:rect l="l" t="t" r="r" b="b"/>
              <a:pathLst>
                <a:path w="723265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0" y="126647"/>
                  </a:lnTo>
                  <a:lnTo>
                    <a:pt x="34533" y="105654"/>
                  </a:lnTo>
                  <a:lnTo>
                    <a:pt x="56542" y="97956"/>
                  </a:lnTo>
                  <a:lnTo>
                    <a:pt x="299707" y="97956"/>
                  </a:lnTo>
                  <a:lnTo>
                    <a:pt x="321716" y="90258"/>
                  </a:lnTo>
                  <a:lnTo>
                    <a:pt x="339689" y="69265"/>
                  </a:lnTo>
                  <a:lnTo>
                    <a:pt x="351806" y="38129"/>
                  </a:lnTo>
                  <a:lnTo>
                    <a:pt x="356250" y="0"/>
                  </a:lnTo>
                  <a:lnTo>
                    <a:pt x="360693" y="38129"/>
                  </a:lnTo>
                  <a:lnTo>
                    <a:pt x="372811" y="69265"/>
                  </a:lnTo>
                  <a:lnTo>
                    <a:pt x="390783" y="90258"/>
                  </a:lnTo>
                  <a:lnTo>
                    <a:pt x="412792" y="97956"/>
                  </a:lnTo>
                  <a:lnTo>
                    <a:pt x="666587" y="97956"/>
                  </a:lnTo>
                  <a:lnTo>
                    <a:pt x="688596" y="105654"/>
                  </a:lnTo>
                  <a:lnTo>
                    <a:pt x="706569" y="126647"/>
                  </a:lnTo>
                  <a:lnTo>
                    <a:pt x="718687" y="157783"/>
                  </a:lnTo>
                  <a:lnTo>
                    <a:pt x="723130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9764" y="1841499"/>
              <a:ext cx="567690" cy="196215"/>
            </a:xfrm>
            <a:custGeom>
              <a:avLst/>
              <a:gdLst/>
              <a:ahLst/>
              <a:cxnLst/>
              <a:rect l="l" t="t" r="r" b="b"/>
              <a:pathLst>
                <a:path w="567689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1" y="126647"/>
                  </a:lnTo>
                  <a:lnTo>
                    <a:pt x="34533" y="105654"/>
                  </a:lnTo>
                  <a:lnTo>
                    <a:pt x="56543" y="97956"/>
                  </a:lnTo>
                  <a:lnTo>
                    <a:pt x="223103" y="97956"/>
                  </a:lnTo>
                  <a:lnTo>
                    <a:pt x="245111" y="90258"/>
                  </a:lnTo>
                  <a:lnTo>
                    <a:pt x="263084" y="69265"/>
                  </a:lnTo>
                  <a:lnTo>
                    <a:pt x="275201" y="38129"/>
                  </a:lnTo>
                  <a:lnTo>
                    <a:pt x="279645" y="0"/>
                  </a:lnTo>
                  <a:lnTo>
                    <a:pt x="284088" y="38129"/>
                  </a:lnTo>
                  <a:lnTo>
                    <a:pt x="296206" y="69265"/>
                  </a:lnTo>
                  <a:lnTo>
                    <a:pt x="314179" y="90258"/>
                  </a:lnTo>
                  <a:lnTo>
                    <a:pt x="336188" y="97956"/>
                  </a:lnTo>
                  <a:lnTo>
                    <a:pt x="511092" y="97956"/>
                  </a:lnTo>
                  <a:lnTo>
                    <a:pt x="533101" y="105654"/>
                  </a:lnTo>
                  <a:lnTo>
                    <a:pt x="551074" y="126647"/>
                  </a:lnTo>
                  <a:lnTo>
                    <a:pt x="563191" y="157784"/>
                  </a:lnTo>
                  <a:lnTo>
                    <a:pt x="567635" y="195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7403" y="1840585"/>
              <a:ext cx="567690" cy="196215"/>
            </a:xfrm>
            <a:custGeom>
              <a:avLst/>
              <a:gdLst/>
              <a:ahLst/>
              <a:cxnLst/>
              <a:rect l="l" t="t" r="r" b="b"/>
              <a:pathLst>
                <a:path w="567689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1" y="126647"/>
                  </a:lnTo>
                  <a:lnTo>
                    <a:pt x="34533" y="105654"/>
                  </a:lnTo>
                  <a:lnTo>
                    <a:pt x="56543" y="97956"/>
                  </a:lnTo>
                  <a:lnTo>
                    <a:pt x="223103" y="97956"/>
                  </a:lnTo>
                  <a:lnTo>
                    <a:pt x="245111" y="90258"/>
                  </a:lnTo>
                  <a:lnTo>
                    <a:pt x="263084" y="69265"/>
                  </a:lnTo>
                  <a:lnTo>
                    <a:pt x="275201" y="38129"/>
                  </a:lnTo>
                  <a:lnTo>
                    <a:pt x="279645" y="0"/>
                  </a:lnTo>
                  <a:lnTo>
                    <a:pt x="284088" y="38129"/>
                  </a:lnTo>
                  <a:lnTo>
                    <a:pt x="296206" y="69265"/>
                  </a:lnTo>
                  <a:lnTo>
                    <a:pt x="314179" y="90258"/>
                  </a:lnTo>
                  <a:lnTo>
                    <a:pt x="336188" y="97956"/>
                  </a:lnTo>
                  <a:lnTo>
                    <a:pt x="511092" y="97956"/>
                  </a:lnTo>
                  <a:lnTo>
                    <a:pt x="533101" y="105654"/>
                  </a:lnTo>
                  <a:lnTo>
                    <a:pt x="551074" y="126647"/>
                  </a:lnTo>
                  <a:lnTo>
                    <a:pt x="563191" y="157784"/>
                  </a:lnTo>
                  <a:lnTo>
                    <a:pt x="567635" y="195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5034" y="1840585"/>
              <a:ext cx="652145" cy="196215"/>
            </a:xfrm>
            <a:custGeom>
              <a:avLst/>
              <a:gdLst/>
              <a:ahLst/>
              <a:cxnLst/>
              <a:rect l="l" t="t" r="r" b="b"/>
              <a:pathLst>
                <a:path w="652145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0" y="126647"/>
                  </a:lnTo>
                  <a:lnTo>
                    <a:pt x="34533" y="105654"/>
                  </a:lnTo>
                  <a:lnTo>
                    <a:pt x="56542" y="97956"/>
                  </a:lnTo>
                  <a:lnTo>
                    <a:pt x="264451" y="97956"/>
                  </a:lnTo>
                  <a:lnTo>
                    <a:pt x="286460" y="90258"/>
                  </a:lnTo>
                  <a:lnTo>
                    <a:pt x="304432" y="69265"/>
                  </a:lnTo>
                  <a:lnTo>
                    <a:pt x="316549" y="38129"/>
                  </a:lnTo>
                  <a:lnTo>
                    <a:pt x="320993" y="0"/>
                  </a:lnTo>
                  <a:lnTo>
                    <a:pt x="325436" y="38129"/>
                  </a:lnTo>
                  <a:lnTo>
                    <a:pt x="337554" y="69265"/>
                  </a:lnTo>
                  <a:lnTo>
                    <a:pt x="355527" y="90258"/>
                  </a:lnTo>
                  <a:lnTo>
                    <a:pt x="377536" y="97956"/>
                  </a:lnTo>
                  <a:lnTo>
                    <a:pt x="595022" y="97956"/>
                  </a:lnTo>
                  <a:lnTo>
                    <a:pt x="617031" y="105654"/>
                  </a:lnTo>
                  <a:lnTo>
                    <a:pt x="635004" y="126647"/>
                  </a:lnTo>
                  <a:lnTo>
                    <a:pt x="647121" y="157783"/>
                  </a:lnTo>
                  <a:lnTo>
                    <a:pt x="651565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6599" y="1840585"/>
              <a:ext cx="1066800" cy="196215"/>
            </a:xfrm>
            <a:custGeom>
              <a:avLst/>
              <a:gdLst/>
              <a:ahLst/>
              <a:cxnLst/>
              <a:rect l="l" t="t" r="r" b="b"/>
              <a:pathLst>
                <a:path w="1066800" h="196214">
                  <a:moveTo>
                    <a:pt x="0" y="195913"/>
                  </a:moveTo>
                  <a:lnTo>
                    <a:pt x="4442" y="157783"/>
                  </a:lnTo>
                  <a:lnTo>
                    <a:pt x="16558" y="126647"/>
                  </a:lnTo>
                  <a:lnTo>
                    <a:pt x="34530" y="105653"/>
                  </a:lnTo>
                  <a:lnTo>
                    <a:pt x="56540" y="97955"/>
                  </a:lnTo>
                  <a:lnTo>
                    <a:pt x="469016" y="97957"/>
                  </a:lnTo>
                  <a:lnTo>
                    <a:pt x="491024" y="90259"/>
                  </a:lnTo>
                  <a:lnTo>
                    <a:pt x="508997" y="69266"/>
                  </a:lnTo>
                  <a:lnTo>
                    <a:pt x="521114" y="38129"/>
                  </a:lnTo>
                  <a:lnTo>
                    <a:pt x="525558" y="0"/>
                  </a:lnTo>
                  <a:lnTo>
                    <a:pt x="530001" y="38129"/>
                  </a:lnTo>
                  <a:lnTo>
                    <a:pt x="542119" y="69266"/>
                  </a:lnTo>
                  <a:lnTo>
                    <a:pt x="560092" y="90259"/>
                  </a:lnTo>
                  <a:lnTo>
                    <a:pt x="582101" y="97957"/>
                  </a:lnTo>
                  <a:lnTo>
                    <a:pt x="1010257" y="97957"/>
                  </a:lnTo>
                  <a:lnTo>
                    <a:pt x="1032266" y="105655"/>
                  </a:lnTo>
                  <a:lnTo>
                    <a:pt x="1050239" y="126648"/>
                  </a:lnTo>
                  <a:lnTo>
                    <a:pt x="1062357" y="157784"/>
                  </a:lnTo>
                  <a:lnTo>
                    <a:pt x="1066800" y="1959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3399" y="1840585"/>
              <a:ext cx="990600" cy="196215"/>
            </a:xfrm>
            <a:custGeom>
              <a:avLst/>
              <a:gdLst/>
              <a:ahLst/>
              <a:cxnLst/>
              <a:rect l="l" t="t" r="r" b="b"/>
              <a:pathLst>
                <a:path w="990600" h="196214">
                  <a:moveTo>
                    <a:pt x="0" y="195913"/>
                  </a:moveTo>
                  <a:lnTo>
                    <a:pt x="4443" y="157783"/>
                  </a:lnTo>
                  <a:lnTo>
                    <a:pt x="16560" y="126647"/>
                  </a:lnTo>
                  <a:lnTo>
                    <a:pt x="34533" y="105654"/>
                  </a:lnTo>
                  <a:lnTo>
                    <a:pt x="56542" y="97956"/>
                  </a:lnTo>
                  <a:lnTo>
                    <a:pt x="431477" y="97956"/>
                  </a:lnTo>
                  <a:lnTo>
                    <a:pt x="453485" y="90258"/>
                  </a:lnTo>
                  <a:lnTo>
                    <a:pt x="471458" y="69265"/>
                  </a:lnTo>
                  <a:lnTo>
                    <a:pt x="483575" y="38129"/>
                  </a:lnTo>
                  <a:lnTo>
                    <a:pt x="488019" y="0"/>
                  </a:lnTo>
                  <a:lnTo>
                    <a:pt x="492462" y="38129"/>
                  </a:lnTo>
                  <a:lnTo>
                    <a:pt x="504580" y="69265"/>
                  </a:lnTo>
                  <a:lnTo>
                    <a:pt x="522552" y="90258"/>
                  </a:lnTo>
                  <a:lnTo>
                    <a:pt x="544561" y="97956"/>
                  </a:lnTo>
                  <a:lnTo>
                    <a:pt x="934058" y="97956"/>
                  </a:lnTo>
                  <a:lnTo>
                    <a:pt x="956066" y="105654"/>
                  </a:lnTo>
                  <a:lnTo>
                    <a:pt x="974039" y="126647"/>
                  </a:lnTo>
                  <a:lnTo>
                    <a:pt x="986157" y="157783"/>
                  </a:lnTo>
                  <a:lnTo>
                    <a:pt x="990600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1139" y="1840585"/>
              <a:ext cx="1440815" cy="196215"/>
            </a:xfrm>
            <a:custGeom>
              <a:avLst/>
              <a:gdLst/>
              <a:ahLst/>
              <a:cxnLst/>
              <a:rect l="l" t="t" r="r" b="b"/>
              <a:pathLst>
                <a:path w="1440815" h="196214">
                  <a:moveTo>
                    <a:pt x="0" y="195913"/>
                  </a:moveTo>
                  <a:lnTo>
                    <a:pt x="4444" y="157783"/>
                  </a:lnTo>
                  <a:lnTo>
                    <a:pt x="16563" y="126647"/>
                  </a:lnTo>
                  <a:lnTo>
                    <a:pt x="34538" y="105654"/>
                  </a:lnTo>
                  <a:lnTo>
                    <a:pt x="56550" y="97956"/>
                  </a:lnTo>
                  <a:lnTo>
                    <a:pt x="653201" y="97956"/>
                  </a:lnTo>
                  <a:lnTo>
                    <a:pt x="675209" y="90258"/>
                  </a:lnTo>
                  <a:lnTo>
                    <a:pt x="693182" y="69265"/>
                  </a:lnTo>
                  <a:lnTo>
                    <a:pt x="705300" y="38129"/>
                  </a:lnTo>
                  <a:lnTo>
                    <a:pt x="709743" y="0"/>
                  </a:lnTo>
                  <a:lnTo>
                    <a:pt x="714186" y="38129"/>
                  </a:lnTo>
                  <a:lnTo>
                    <a:pt x="726304" y="69265"/>
                  </a:lnTo>
                  <a:lnTo>
                    <a:pt x="744276" y="90258"/>
                  </a:lnTo>
                  <a:lnTo>
                    <a:pt x="766285" y="97956"/>
                  </a:lnTo>
                  <a:lnTo>
                    <a:pt x="1384118" y="97956"/>
                  </a:lnTo>
                  <a:lnTo>
                    <a:pt x="1406127" y="105654"/>
                  </a:lnTo>
                  <a:lnTo>
                    <a:pt x="1424099" y="126647"/>
                  </a:lnTo>
                  <a:lnTo>
                    <a:pt x="1436217" y="157783"/>
                  </a:lnTo>
                  <a:lnTo>
                    <a:pt x="1440660" y="19591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81794" y="1841499"/>
              <a:ext cx="1812925" cy="196215"/>
            </a:xfrm>
            <a:custGeom>
              <a:avLst/>
              <a:gdLst/>
              <a:ahLst/>
              <a:cxnLst/>
              <a:rect l="l" t="t" r="r" b="b"/>
              <a:pathLst>
                <a:path w="1812925" h="196214">
                  <a:moveTo>
                    <a:pt x="0" y="195913"/>
                  </a:moveTo>
                  <a:lnTo>
                    <a:pt x="4444" y="157783"/>
                  </a:lnTo>
                  <a:lnTo>
                    <a:pt x="16563" y="126646"/>
                  </a:lnTo>
                  <a:lnTo>
                    <a:pt x="34538" y="105653"/>
                  </a:lnTo>
                  <a:lnTo>
                    <a:pt x="56550" y="97955"/>
                  </a:lnTo>
                  <a:lnTo>
                    <a:pt x="836367" y="97957"/>
                  </a:lnTo>
                  <a:lnTo>
                    <a:pt x="858376" y="90259"/>
                  </a:lnTo>
                  <a:lnTo>
                    <a:pt x="876349" y="69266"/>
                  </a:lnTo>
                  <a:lnTo>
                    <a:pt x="888467" y="38129"/>
                  </a:lnTo>
                  <a:lnTo>
                    <a:pt x="892910" y="0"/>
                  </a:lnTo>
                  <a:lnTo>
                    <a:pt x="897353" y="38129"/>
                  </a:lnTo>
                  <a:lnTo>
                    <a:pt x="909471" y="69266"/>
                  </a:lnTo>
                  <a:lnTo>
                    <a:pt x="927443" y="90259"/>
                  </a:lnTo>
                  <a:lnTo>
                    <a:pt x="949452" y="97957"/>
                  </a:lnTo>
                  <a:lnTo>
                    <a:pt x="1755918" y="97957"/>
                  </a:lnTo>
                  <a:lnTo>
                    <a:pt x="1777927" y="105655"/>
                  </a:lnTo>
                  <a:lnTo>
                    <a:pt x="1795900" y="126648"/>
                  </a:lnTo>
                  <a:lnTo>
                    <a:pt x="1808017" y="157785"/>
                  </a:lnTo>
                  <a:lnTo>
                    <a:pt x="1812461" y="1959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5940" y="1049020"/>
            <a:ext cx="8046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76295" algn="l"/>
              </a:tabLst>
            </a:pPr>
            <a:r>
              <a:rPr sz="2800" dirty="0">
                <a:latin typeface="Carlito"/>
                <a:cs typeface="Carlito"/>
              </a:rPr>
              <a:t>Genomics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application: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400" dirty="0">
                <a:latin typeface="Carlito"/>
                <a:cs typeface="Carlito"/>
              </a:rPr>
              <a:t>group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individuals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genetic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similarity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32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106" y="1232992"/>
            <a:ext cx="1490370" cy="198537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9052" y="1232992"/>
            <a:ext cx="1490370" cy="19853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4303" y="3281934"/>
            <a:ext cx="265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Organize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computing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clusters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8675" y="3271520"/>
            <a:ext cx="2166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Social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network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4287" y="3988889"/>
            <a:ext cx="3295015" cy="2186940"/>
            <a:chOff x="5094287" y="3988889"/>
            <a:chExt cx="3295015" cy="21869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287" y="3988889"/>
              <a:ext cx="3294659" cy="21864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11673" y="6065150"/>
              <a:ext cx="2545715" cy="87630"/>
            </a:xfrm>
            <a:custGeom>
              <a:avLst/>
              <a:gdLst/>
              <a:ahLst/>
              <a:cxnLst/>
              <a:rect l="l" t="t" r="r" b="b"/>
              <a:pathLst>
                <a:path w="2545715" h="87629">
                  <a:moveTo>
                    <a:pt x="2545613" y="0"/>
                  </a:moveTo>
                  <a:lnTo>
                    <a:pt x="0" y="0"/>
                  </a:lnTo>
                  <a:lnTo>
                    <a:pt x="0" y="87151"/>
                  </a:lnTo>
                  <a:lnTo>
                    <a:pt x="2545613" y="87151"/>
                  </a:lnTo>
                  <a:lnTo>
                    <a:pt x="2545613" y="0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98973" y="6052450"/>
            <a:ext cx="279590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Carlito"/>
                <a:cs typeface="Carlito"/>
              </a:rPr>
              <a:t>Image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credit: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NASA/JPL-</a:t>
            </a:r>
            <a:r>
              <a:rPr sz="700" dirty="0">
                <a:latin typeface="Carlito"/>
                <a:cs typeface="Carlito"/>
              </a:rPr>
              <a:t>Caltech/E.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Churchwell</a:t>
            </a:r>
            <a:r>
              <a:rPr sz="700" spc="1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(Univ.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of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Wisconsin,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Madison)</a:t>
            </a:r>
            <a:endParaRPr sz="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4941" y="6252845"/>
            <a:ext cx="248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Astronomical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analysis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2600" y="3467100"/>
            <a:ext cx="3263900" cy="3390900"/>
            <a:chOff x="482600" y="3467100"/>
            <a:chExt cx="3263900" cy="33909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600" y="3467100"/>
              <a:ext cx="3263900" cy="3390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0914" y="4156908"/>
              <a:ext cx="368640" cy="67893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8509" y="3965125"/>
              <a:ext cx="368640" cy="67893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0" y="4273087"/>
              <a:ext cx="368640" cy="67893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01587" y="5035129"/>
              <a:ext cx="368640" cy="67893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5671" y="4876147"/>
              <a:ext cx="368640" cy="67893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84718" y="4876147"/>
              <a:ext cx="368640" cy="67893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60029" y="5073290"/>
              <a:ext cx="368640" cy="67893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6599" y="4968703"/>
              <a:ext cx="368640" cy="6789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8088" y="5317503"/>
              <a:ext cx="368640" cy="67893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93138" y="5256319"/>
              <a:ext cx="368640" cy="67893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5025" y="4015023"/>
              <a:ext cx="368640" cy="6789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0633" y="4096430"/>
              <a:ext cx="368640" cy="67893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2280" y="4326389"/>
              <a:ext cx="368640" cy="6789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637" y="4289775"/>
              <a:ext cx="368640" cy="6789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32824" y="5215614"/>
              <a:ext cx="368640" cy="67893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8739" y="6111314"/>
            <a:ext cx="3186430" cy="6972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174115">
              <a:lnSpc>
                <a:spcPct val="100000"/>
              </a:lnSpc>
              <a:spcBef>
                <a:spcPts val="915"/>
              </a:spcBef>
            </a:pPr>
            <a:r>
              <a:rPr sz="1800" dirty="0">
                <a:latin typeface="Carlito"/>
                <a:cs typeface="Carlito"/>
              </a:rPr>
              <a:t>Market</a:t>
            </a:r>
            <a:r>
              <a:rPr sz="1800" spc="-9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segmentation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Andrew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35" dirty="0">
                <a:latin typeface="Carlito"/>
                <a:cs typeface="Carlito"/>
              </a:rPr>
              <a:t>Ng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045964" y="957647"/>
            <a:ext cx="3149600" cy="2407285"/>
            <a:chOff x="5045964" y="957647"/>
            <a:chExt cx="3149600" cy="240728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7627" y="1109602"/>
              <a:ext cx="292201" cy="62253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7303" y="1058485"/>
              <a:ext cx="292201" cy="62253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72987" y="2197040"/>
              <a:ext cx="292201" cy="62253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5964" y="1856134"/>
              <a:ext cx="292201" cy="62253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8378" y="1901473"/>
              <a:ext cx="292201" cy="62253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6357" y="957647"/>
              <a:ext cx="292201" cy="62253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7944" y="1726987"/>
              <a:ext cx="292201" cy="62253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25791" y="1024550"/>
              <a:ext cx="292201" cy="62253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56247" y="1360313"/>
              <a:ext cx="292201" cy="6225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3362" y="1104446"/>
              <a:ext cx="292201" cy="6225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80350" y="1721895"/>
              <a:ext cx="292201" cy="62253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05104" y="2579449"/>
              <a:ext cx="292201" cy="6225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82802" y="2339331"/>
              <a:ext cx="292201" cy="62253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287937" y="1732089"/>
              <a:ext cx="317500" cy="351155"/>
            </a:xfrm>
            <a:custGeom>
              <a:avLst/>
              <a:gdLst/>
              <a:ahLst/>
              <a:cxnLst/>
              <a:rect l="l" t="t" r="r" b="b"/>
              <a:pathLst>
                <a:path w="317500" h="351155">
                  <a:moveTo>
                    <a:pt x="317461" y="234708"/>
                  </a:moveTo>
                  <a:lnTo>
                    <a:pt x="312585" y="228320"/>
                  </a:lnTo>
                  <a:lnTo>
                    <a:pt x="298678" y="226466"/>
                  </a:lnTo>
                  <a:lnTo>
                    <a:pt x="292290" y="231343"/>
                  </a:lnTo>
                  <a:lnTo>
                    <a:pt x="285877" y="279171"/>
                  </a:lnTo>
                  <a:lnTo>
                    <a:pt x="195262" y="61747"/>
                  </a:lnTo>
                  <a:lnTo>
                    <a:pt x="233743" y="90868"/>
                  </a:lnTo>
                  <a:lnTo>
                    <a:pt x="241706" y="89763"/>
                  </a:lnTo>
                  <a:lnTo>
                    <a:pt x="250177" y="78574"/>
                  </a:lnTo>
                  <a:lnTo>
                    <a:pt x="249072" y="70612"/>
                  </a:lnTo>
                  <a:lnTo>
                    <a:pt x="155829" y="50"/>
                  </a:lnTo>
                  <a:lnTo>
                    <a:pt x="59080" y="65811"/>
                  </a:lnTo>
                  <a:lnTo>
                    <a:pt x="57581" y="73710"/>
                  </a:lnTo>
                  <a:lnTo>
                    <a:pt x="65468" y="85318"/>
                  </a:lnTo>
                  <a:lnTo>
                    <a:pt x="73380" y="86817"/>
                  </a:lnTo>
                  <a:lnTo>
                    <a:pt x="113271" y="59677"/>
                  </a:lnTo>
                  <a:lnTo>
                    <a:pt x="29298" y="235610"/>
                  </a:lnTo>
                  <a:lnTo>
                    <a:pt x="25311" y="187515"/>
                  </a:lnTo>
                  <a:lnTo>
                    <a:pt x="19177" y="182321"/>
                  </a:lnTo>
                  <a:lnTo>
                    <a:pt x="5194" y="183476"/>
                  </a:lnTo>
                  <a:lnTo>
                    <a:pt x="0" y="189611"/>
                  </a:lnTo>
                  <a:lnTo>
                    <a:pt x="9664" y="306222"/>
                  </a:lnTo>
                  <a:lnTo>
                    <a:pt x="106413" y="240398"/>
                  </a:lnTo>
                  <a:lnTo>
                    <a:pt x="107911" y="232498"/>
                  </a:lnTo>
                  <a:lnTo>
                    <a:pt x="100025" y="220903"/>
                  </a:lnTo>
                  <a:lnTo>
                    <a:pt x="92125" y="219405"/>
                  </a:lnTo>
                  <a:lnTo>
                    <a:pt x="52222" y="246545"/>
                  </a:lnTo>
                  <a:lnTo>
                    <a:pt x="136194" y="70612"/>
                  </a:lnTo>
                  <a:lnTo>
                    <a:pt x="140182" y="118706"/>
                  </a:lnTo>
                  <a:lnTo>
                    <a:pt x="146316" y="123901"/>
                  </a:lnTo>
                  <a:lnTo>
                    <a:pt x="152679" y="123380"/>
                  </a:lnTo>
                  <a:lnTo>
                    <a:pt x="159016" y="124218"/>
                  </a:lnTo>
                  <a:lnTo>
                    <a:pt x="165404" y="119341"/>
                  </a:lnTo>
                  <a:lnTo>
                    <a:pt x="171818" y="71513"/>
                  </a:lnTo>
                  <a:lnTo>
                    <a:pt x="262432" y="288937"/>
                  </a:lnTo>
                  <a:lnTo>
                    <a:pt x="223951" y="259816"/>
                  </a:lnTo>
                  <a:lnTo>
                    <a:pt x="215988" y="260921"/>
                  </a:lnTo>
                  <a:lnTo>
                    <a:pt x="207518" y="272110"/>
                  </a:lnTo>
                  <a:lnTo>
                    <a:pt x="208622" y="280073"/>
                  </a:lnTo>
                  <a:lnTo>
                    <a:pt x="301917" y="350685"/>
                  </a:lnTo>
                  <a:lnTo>
                    <a:pt x="317461" y="234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60542" y="2349487"/>
              <a:ext cx="212496" cy="15886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9963" y="2741997"/>
              <a:ext cx="292201" cy="62253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942114" y="1680971"/>
              <a:ext cx="663575" cy="1405890"/>
            </a:xfrm>
            <a:custGeom>
              <a:avLst/>
              <a:gdLst/>
              <a:ahLst/>
              <a:cxnLst/>
              <a:rect l="l" t="t" r="r" b="b"/>
              <a:pathLst>
                <a:path w="663575" h="1405889">
                  <a:moveTo>
                    <a:pt x="575856" y="357327"/>
                  </a:moveTo>
                  <a:lnTo>
                    <a:pt x="574370" y="240334"/>
                  </a:lnTo>
                  <a:lnTo>
                    <a:pt x="568604" y="234721"/>
                  </a:lnTo>
                  <a:lnTo>
                    <a:pt x="554583" y="234911"/>
                  </a:lnTo>
                  <a:lnTo>
                    <a:pt x="548970" y="240665"/>
                  </a:lnTo>
                  <a:lnTo>
                    <a:pt x="549592" y="288912"/>
                  </a:lnTo>
                  <a:lnTo>
                    <a:pt x="409308" y="55346"/>
                  </a:lnTo>
                  <a:lnTo>
                    <a:pt x="451612" y="78562"/>
                  </a:lnTo>
                  <a:lnTo>
                    <a:pt x="459333" y="76314"/>
                  </a:lnTo>
                  <a:lnTo>
                    <a:pt x="466090" y="64008"/>
                  </a:lnTo>
                  <a:lnTo>
                    <a:pt x="463842" y="56286"/>
                  </a:lnTo>
                  <a:lnTo>
                    <a:pt x="361264" y="0"/>
                  </a:lnTo>
                  <a:lnTo>
                    <a:pt x="362750" y="116992"/>
                  </a:lnTo>
                  <a:lnTo>
                    <a:pt x="368515" y="122605"/>
                  </a:lnTo>
                  <a:lnTo>
                    <a:pt x="382536" y="122428"/>
                  </a:lnTo>
                  <a:lnTo>
                    <a:pt x="388150" y="116674"/>
                  </a:lnTo>
                  <a:lnTo>
                    <a:pt x="387540" y="68427"/>
                  </a:lnTo>
                  <a:lnTo>
                    <a:pt x="527812" y="301993"/>
                  </a:lnTo>
                  <a:lnTo>
                    <a:pt x="485508" y="278777"/>
                  </a:lnTo>
                  <a:lnTo>
                    <a:pt x="477786" y="281025"/>
                  </a:lnTo>
                  <a:lnTo>
                    <a:pt x="471043" y="293319"/>
                  </a:lnTo>
                  <a:lnTo>
                    <a:pt x="473290" y="301040"/>
                  </a:lnTo>
                  <a:lnTo>
                    <a:pt x="575856" y="357327"/>
                  </a:lnTo>
                  <a:close/>
                </a:path>
                <a:path w="663575" h="1405889">
                  <a:moveTo>
                    <a:pt x="663054" y="1209738"/>
                  </a:moveTo>
                  <a:lnTo>
                    <a:pt x="659257" y="1092860"/>
                  </a:lnTo>
                  <a:lnTo>
                    <a:pt x="653389" y="1087361"/>
                  </a:lnTo>
                  <a:lnTo>
                    <a:pt x="639368" y="1087818"/>
                  </a:lnTo>
                  <a:lnTo>
                    <a:pt x="633869" y="1093673"/>
                  </a:lnTo>
                  <a:lnTo>
                    <a:pt x="635419" y="1141907"/>
                  </a:lnTo>
                  <a:lnTo>
                    <a:pt x="472160" y="881684"/>
                  </a:lnTo>
                  <a:lnTo>
                    <a:pt x="514908" y="904074"/>
                  </a:lnTo>
                  <a:lnTo>
                    <a:pt x="522592" y="901674"/>
                  </a:lnTo>
                  <a:lnTo>
                    <a:pt x="529094" y="889241"/>
                  </a:lnTo>
                  <a:lnTo>
                    <a:pt x="526694" y="881570"/>
                  </a:lnTo>
                  <a:lnTo>
                    <a:pt x="423049" y="827290"/>
                  </a:lnTo>
                  <a:lnTo>
                    <a:pt x="426821" y="944232"/>
                  </a:lnTo>
                  <a:lnTo>
                    <a:pt x="432689" y="949731"/>
                  </a:lnTo>
                  <a:lnTo>
                    <a:pt x="446709" y="949274"/>
                  </a:lnTo>
                  <a:lnTo>
                    <a:pt x="452208" y="943406"/>
                  </a:lnTo>
                  <a:lnTo>
                    <a:pt x="450646" y="895184"/>
                  </a:lnTo>
                  <a:lnTo>
                    <a:pt x="613905" y="1155407"/>
                  </a:lnTo>
                  <a:lnTo>
                    <a:pt x="571157" y="1133017"/>
                  </a:lnTo>
                  <a:lnTo>
                    <a:pt x="563473" y="1135418"/>
                  </a:lnTo>
                  <a:lnTo>
                    <a:pt x="556971" y="1147851"/>
                  </a:lnTo>
                  <a:lnTo>
                    <a:pt x="559371" y="1155522"/>
                  </a:lnTo>
                  <a:lnTo>
                    <a:pt x="662711" y="1209649"/>
                  </a:lnTo>
                  <a:lnTo>
                    <a:pt x="550849" y="1176540"/>
                  </a:lnTo>
                  <a:lnTo>
                    <a:pt x="543788" y="1180388"/>
                  </a:lnTo>
                  <a:lnTo>
                    <a:pt x="539813" y="1193838"/>
                  </a:lnTo>
                  <a:lnTo>
                    <a:pt x="543648" y="1200899"/>
                  </a:lnTo>
                  <a:lnTo>
                    <a:pt x="589902" y="1214589"/>
                  </a:lnTo>
                  <a:lnTo>
                    <a:pt x="116014" y="1330794"/>
                  </a:lnTo>
                  <a:lnTo>
                    <a:pt x="110896" y="1327188"/>
                  </a:lnTo>
                  <a:lnTo>
                    <a:pt x="77101" y="1333093"/>
                  </a:lnTo>
                  <a:lnTo>
                    <a:pt x="101765" y="1309243"/>
                  </a:lnTo>
                  <a:lnTo>
                    <a:pt x="101866" y="1302994"/>
                  </a:lnTo>
                  <a:lnTo>
                    <a:pt x="230047" y="1194828"/>
                  </a:lnTo>
                  <a:lnTo>
                    <a:pt x="213868" y="1240294"/>
                  </a:lnTo>
                  <a:lnTo>
                    <a:pt x="217322" y="1247559"/>
                  </a:lnTo>
                  <a:lnTo>
                    <a:pt x="230543" y="1252258"/>
                  </a:lnTo>
                  <a:lnTo>
                    <a:pt x="237807" y="1248803"/>
                  </a:lnTo>
                  <a:lnTo>
                    <a:pt x="277025" y="1138567"/>
                  </a:lnTo>
                  <a:lnTo>
                    <a:pt x="161759" y="1158697"/>
                  </a:lnTo>
                  <a:lnTo>
                    <a:pt x="157137" y="1165275"/>
                  </a:lnTo>
                  <a:lnTo>
                    <a:pt x="159550" y="1179093"/>
                  </a:lnTo>
                  <a:lnTo>
                    <a:pt x="166128" y="1183716"/>
                  </a:lnTo>
                  <a:lnTo>
                    <a:pt x="213664" y="1175410"/>
                  </a:lnTo>
                  <a:lnTo>
                    <a:pt x="46977" y="1316075"/>
                  </a:lnTo>
                  <a:lnTo>
                    <a:pt x="63157" y="1270609"/>
                  </a:lnTo>
                  <a:lnTo>
                    <a:pt x="59702" y="1263345"/>
                  </a:lnTo>
                  <a:lnTo>
                    <a:pt x="46494" y="1258646"/>
                  </a:lnTo>
                  <a:lnTo>
                    <a:pt x="39230" y="1262100"/>
                  </a:lnTo>
                  <a:lnTo>
                    <a:pt x="25" y="1372285"/>
                  </a:lnTo>
                  <a:lnTo>
                    <a:pt x="105460" y="1403515"/>
                  </a:lnTo>
                  <a:lnTo>
                    <a:pt x="112191" y="1405496"/>
                  </a:lnTo>
                  <a:lnTo>
                    <a:pt x="119253" y="1401660"/>
                  </a:lnTo>
                  <a:lnTo>
                    <a:pt x="123240" y="1388211"/>
                  </a:lnTo>
                  <a:lnTo>
                    <a:pt x="119392" y="1381137"/>
                  </a:lnTo>
                  <a:lnTo>
                    <a:pt x="73126" y="1367447"/>
                  </a:lnTo>
                  <a:lnTo>
                    <a:pt x="595960" y="1239266"/>
                  </a:lnTo>
                  <a:lnTo>
                    <a:pt x="561276" y="1272806"/>
                  </a:lnTo>
                  <a:lnTo>
                    <a:pt x="561136" y="1280845"/>
                  </a:lnTo>
                  <a:lnTo>
                    <a:pt x="570890" y="1290929"/>
                  </a:lnTo>
                  <a:lnTo>
                    <a:pt x="578916" y="1291069"/>
                  </a:lnTo>
                  <a:lnTo>
                    <a:pt x="662990" y="12097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97268" y="2650553"/>
              <a:ext cx="185572" cy="24022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65138" y="2470124"/>
              <a:ext cx="718185" cy="219075"/>
            </a:xfrm>
            <a:custGeom>
              <a:avLst/>
              <a:gdLst/>
              <a:ahLst/>
              <a:cxnLst/>
              <a:rect l="l" t="t" r="r" b="b"/>
              <a:pathLst>
                <a:path w="718184" h="219075">
                  <a:moveTo>
                    <a:pt x="110591" y="0"/>
                  </a:moveTo>
                  <a:lnTo>
                    <a:pt x="0" y="38176"/>
                  </a:lnTo>
                  <a:lnTo>
                    <a:pt x="87668" y="115658"/>
                  </a:lnTo>
                  <a:lnTo>
                    <a:pt x="95694" y="115163"/>
                  </a:lnTo>
                  <a:lnTo>
                    <a:pt x="104978" y="104660"/>
                  </a:lnTo>
                  <a:lnTo>
                    <a:pt x="104482" y="96634"/>
                  </a:lnTo>
                  <a:lnTo>
                    <a:pt x="68325" y="64668"/>
                  </a:lnTo>
                  <a:lnTo>
                    <a:pt x="644448" y="178904"/>
                  </a:lnTo>
                  <a:lnTo>
                    <a:pt x="598830" y="194652"/>
                  </a:lnTo>
                  <a:lnTo>
                    <a:pt x="595312" y="201879"/>
                  </a:lnTo>
                  <a:lnTo>
                    <a:pt x="599884" y="215137"/>
                  </a:lnTo>
                  <a:lnTo>
                    <a:pt x="607123" y="218655"/>
                  </a:lnTo>
                  <a:lnTo>
                    <a:pt x="613752" y="216369"/>
                  </a:lnTo>
                  <a:lnTo>
                    <a:pt x="717727" y="180492"/>
                  </a:lnTo>
                  <a:lnTo>
                    <a:pt x="630047" y="102997"/>
                  </a:lnTo>
                  <a:lnTo>
                    <a:pt x="622033" y="103492"/>
                  </a:lnTo>
                  <a:lnTo>
                    <a:pt x="612736" y="114007"/>
                  </a:lnTo>
                  <a:lnTo>
                    <a:pt x="613232" y="122034"/>
                  </a:lnTo>
                  <a:lnTo>
                    <a:pt x="649389" y="153987"/>
                  </a:lnTo>
                  <a:lnTo>
                    <a:pt x="73266" y="39750"/>
                  </a:lnTo>
                  <a:lnTo>
                    <a:pt x="118884" y="24015"/>
                  </a:lnTo>
                  <a:lnTo>
                    <a:pt x="122402" y="16789"/>
                  </a:lnTo>
                  <a:lnTo>
                    <a:pt x="117830" y="3517"/>
                  </a:lnTo>
                  <a:lnTo>
                    <a:pt x="1105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49453" y="1266189"/>
              <a:ext cx="166954" cy="10628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97576" y="1226705"/>
              <a:ext cx="2784475" cy="870585"/>
            </a:xfrm>
            <a:custGeom>
              <a:avLst/>
              <a:gdLst/>
              <a:ahLst/>
              <a:cxnLst/>
              <a:rect l="l" t="t" r="r" b="b"/>
              <a:pathLst>
                <a:path w="2784475" h="870585">
                  <a:moveTo>
                    <a:pt x="292315" y="811542"/>
                  </a:moveTo>
                  <a:lnTo>
                    <a:pt x="194284" y="754367"/>
                  </a:lnTo>
                  <a:lnTo>
                    <a:pt x="190817" y="753986"/>
                  </a:lnTo>
                  <a:lnTo>
                    <a:pt x="187680" y="754811"/>
                  </a:lnTo>
                  <a:lnTo>
                    <a:pt x="184543" y="755650"/>
                  </a:lnTo>
                  <a:lnTo>
                    <a:pt x="181711" y="757669"/>
                  </a:lnTo>
                  <a:lnTo>
                    <a:pt x="176403" y="766762"/>
                  </a:lnTo>
                  <a:lnTo>
                    <a:pt x="178460" y="774534"/>
                  </a:lnTo>
                  <a:lnTo>
                    <a:pt x="220141" y="798855"/>
                  </a:lnTo>
                  <a:lnTo>
                    <a:pt x="72174" y="798855"/>
                  </a:lnTo>
                  <a:lnTo>
                    <a:pt x="113855" y="774534"/>
                  </a:lnTo>
                  <a:lnTo>
                    <a:pt x="115912" y="766762"/>
                  </a:lnTo>
                  <a:lnTo>
                    <a:pt x="108839" y="754646"/>
                  </a:lnTo>
                  <a:lnTo>
                    <a:pt x="101066" y="752589"/>
                  </a:lnTo>
                  <a:lnTo>
                    <a:pt x="0" y="811555"/>
                  </a:lnTo>
                  <a:lnTo>
                    <a:pt x="101066" y="870508"/>
                  </a:lnTo>
                  <a:lnTo>
                    <a:pt x="108839" y="868451"/>
                  </a:lnTo>
                  <a:lnTo>
                    <a:pt x="115912" y="856335"/>
                  </a:lnTo>
                  <a:lnTo>
                    <a:pt x="113855" y="848563"/>
                  </a:lnTo>
                  <a:lnTo>
                    <a:pt x="72174" y="824255"/>
                  </a:lnTo>
                  <a:lnTo>
                    <a:pt x="220141" y="824255"/>
                  </a:lnTo>
                  <a:lnTo>
                    <a:pt x="178460" y="848563"/>
                  </a:lnTo>
                  <a:lnTo>
                    <a:pt x="176403" y="856335"/>
                  </a:lnTo>
                  <a:lnTo>
                    <a:pt x="183476" y="868451"/>
                  </a:lnTo>
                  <a:lnTo>
                    <a:pt x="191249" y="870508"/>
                  </a:lnTo>
                  <a:lnTo>
                    <a:pt x="292315" y="811542"/>
                  </a:lnTo>
                  <a:close/>
                </a:path>
                <a:path w="2784475" h="870585">
                  <a:moveTo>
                    <a:pt x="2028278" y="109118"/>
                  </a:moveTo>
                  <a:lnTo>
                    <a:pt x="1937816" y="34912"/>
                  </a:lnTo>
                  <a:lnTo>
                    <a:pt x="1929815" y="35699"/>
                  </a:lnTo>
                  <a:lnTo>
                    <a:pt x="1920913" y="46545"/>
                  </a:lnTo>
                  <a:lnTo>
                    <a:pt x="1921713" y="54546"/>
                  </a:lnTo>
                  <a:lnTo>
                    <a:pt x="1959013" y="85153"/>
                  </a:lnTo>
                  <a:lnTo>
                    <a:pt x="1684210" y="41097"/>
                  </a:lnTo>
                  <a:lnTo>
                    <a:pt x="1729219" y="23685"/>
                  </a:lnTo>
                  <a:lnTo>
                    <a:pt x="1732470" y="16332"/>
                  </a:lnTo>
                  <a:lnTo>
                    <a:pt x="1727403" y="3238"/>
                  </a:lnTo>
                  <a:lnTo>
                    <a:pt x="1720049" y="0"/>
                  </a:lnTo>
                  <a:lnTo>
                    <a:pt x="1713509" y="2527"/>
                  </a:lnTo>
                  <a:lnTo>
                    <a:pt x="1610931" y="42202"/>
                  </a:lnTo>
                  <a:lnTo>
                    <a:pt x="1701380" y="116408"/>
                  </a:lnTo>
                  <a:lnTo>
                    <a:pt x="1709394" y="115620"/>
                  </a:lnTo>
                  <a:lnTo>
                    <a:pt x="1718284" y="104775"/>
                  </a:lnTo>
                  <a:lnTo>
                    <a:pt x="1717497" y="96774"/>
                  </a:lnTo>
                  <a:lnTo>
                    <a:pt x="1680184" y="66167"/>
                  </a:lnTo>
                  <a:lnTo>
                    <a:pt x="1954987" y="110236"/>
                  </a:lnTo>
                  <a:lnTo>
                    <a:pt x="1909991" y="127647"/>
                  </a:lnTo>
                  <a:lnTo>
                    <a:pt x="1906739" y="135001"/>
                  </a:lnTo>
                  <a:lnTo>
                    <a:pt x="1911794" y="148082"/>
                  </a:lnTo>
                  <a:lnTo>
                    <a:pt x="1919147" y="151333"/>
                  </a:lnTo>
                  <a:lnTo>
                    <a:pt x="2028278" y="109118"/>
                  </a:lnTo>
                  <a:close/>
                </a:path>
                <a:path w="2784475" h="870585">
                  <a:moveTo>
                    <a:pt x="2386660" y="689559"/>
                  </a:moveTo>
                  <a:lnTo>
                    <a:pt x="2381161" y="683691"/>
                  </a:lnTo>
                  <a:lnTo>
                    <a:pt x="2367140" y="683234"/>
                  </a:lnTo>
                  <a:lnTo>
                    <a:pt x="2361273" y="688733"/>
                  </a:lnTo>
                  <a:lnTo>
                    <a:pt x="2359685" y="736955"/>
                  </a:lnTo>
                  <a:lnTo>
                    <a:pt x="2219756" y="477812"/>
                  </a:lnTo>
                  <a:lnTo>
                    <a:pt x="2260955" y="502932"/>
                  </a:lnTo>
                  <a:lnTo>
                    <a:pt x="2268778" y="501040"/>
                  </a:lnTo>
                  <a:lnTo>
                    <a:pt x="2276081" y="489064"/>
                  </a:lnTo>
                  <a:lnTo>
                    <a:pt x="2274176" y="481253"/>
                  </a:lnTo>
                  <a:lnTo>
                    <a:pt x="2174290" y="420331"/>
                  </a:lnTo>
                  <a:lnTo>
                    <a:pt x="2170430" y="537273"/>
                  </a:lnTo>
                  <a:lnTo>
                    <a:pt x="2175929" y="543140"/>
                  </a:lnTo>
                  <a:lnTo>
                    <a:pt x="2189950" y="543598"/>
                  </a:lnTo>
                  <a:lnTo>
                    <a:pt x="2195817" y="538111"/>
                  </a:lnTo>
                  <a:lnTo>
                    <a:pt x="2197404" y="489877"/>
                  </a:lnTo>
                  <a:lnTo>
                    <a:pt x="2337333" y="749020"/>
                  </a:lnTo>
                  <a:lnTo>
                    <a:pt x="2296134" y="723900"/>
                  </a:lnTo>
                  <a:lnTo>
                    <a:pt x="2288324" y="725792"/>
                  </a:lnTo>
                  <a:lnTo>
                    <a:pt x="2281021" y="737768"/>
                  </a:lnTo>
                  <a:lnTo>
                    <a:pt x="2282914" y="745578"/>
                  </a:lnTo>
                  <a:lnTo>
                    <a:pt x="2382799" y="806500"/>
                  </a:lnTo>
                  <a:lnTo>
                    <a:pt x="2386660" y="689559"/>
                  </a:lnTo>
                  <a:close/>
                </a:path>
                <a:path w="2784475" h="870585">
                  <a:moveTo>
                    <a:pt x="2605849" y="189026"/>
                  </a:moveTo>
                  <a:lnTo>
                    <a:pt x="2524417" y="105003"/>
                  </a:lnTo>
                  <a:lnTo>
                    <a:pt x="2516378" y="104876"/>
                  </a:lnTo>
                  <a:lnTo>
                    <a:pt x="2506307" y="114642"/>
                  </a:lnTo>
                  <a:lnTo>
                    <a:pt x="2506180" y="122682"/>
                  </a:lnTo>
                  <a:lnTo>
                    <a:pt x="2539758" y="157340"/>
                  </a:lnTo>
                  <a:lnTo>
                    <a:pt x="2393289" y="116332"/>
                  </a:lnTo>
                  <a:lnTo>
                    <a:pt x="2439987" y="104152"/>
                  </a:lnTo>
                  <a:lnTo>
                    <a:pt x="2444051" y="97218"/>
                  </a:lnTo>
                  <a:lnTo>
                    <a:pt x="2440521" y="83642"/>
                  </a:lnTo>
                  <a:lnTo>
                    <a:pt x="2433574" y="79578"/>
                  </a:lnTo>
                  <a:lnTo>
                    <a:pt x="2426792" y="81343"/>
                  </a:lnTo>
                  <a:lnTo>
                    <a:pt x="2320366" y="109093"/>
                  </a:lnTo>
                  <a:lnTo>
                    <a:pt x="2401786" y="193116"/>
                  </a:lnTo>
                  <a:lnTo>
                    <a:pt x="2409825" y="193243"/>
                  </a:lnTo>
                  <a:lnTo>
                    <a:pt x="2419908" y="183476"/>
                  </a:lnTo>
                  <a:lnTo>
                    <a:pt x="2420023" y="175437"/>
                  </a:lnTo>
                  <a:lnTo>
                    <a:pt x="2386444" y="140792"/>
                  </a:lnTo>
                  <a:lnTo>
                    <a:pt x="2532913" y="181800"/>
                  </a:lnTo>
                  <a:lnTo>
                    <a:pt x="2486215" y="193967"/>
                  </a:lnTo>
                  <a:lnTo>
                    <a:pt x="2482151" y="200901"/>
                  </a:lnTo>
                  <a:lnTo>
                    <a:pt x="2485694" y="214477"/>
                  </a:lnTo>
                  <a:lnTo>
                    <a:pt x="2492629" y="218554"/>
                  </a:lnTo>
                  <a:lnTo>
                    <a:pt x="2605849" y="189026"/>
                  </a:lnTo>
                  <a:close/>
                </a:path>
                <a:path w="2784475" h="870585">
                  <a:moveTo>
                    <a:pt x="2784462" y="612609"/>
                  </a:moveTo>
                  <a:lnTo>
                    <a:pt x="2751899" y="500227"/>
                  </a:lnTo>
                  <a:lnTo>
                    <a:pt x="2670098" y="583882"/>
                  </a:lnTo>
                  <a:lnTo>
                    <a:pt x="2670187" y="591921"/>
                  </a:lnTo>
                  <a:lnTo>
                    <a:pt x="2680220" y="601726"/>
                  </a:lnTo>
                  <a:lnTo>
                    <a:pt x="2688259" y="601637"/>
                  </a:lnTo>
                  <a:lnTo>
                    <a:pt x="2722003" y="567131"/>
                  </a:lnTo>
                  <a:lnTo>
                    <a:pt x="2680233" y="733412"/>
                  </a:lnTo>
                  <a:lnTo>
                    <a:pt x="2666809" y="687057"/>
                  </a:lnTo>
                  <a:lnTo>
                    <a:pt x="2659761" y="683183"/>
                  </a:lnTo>
                  <a:lnTo>
                    <a:pt x="2646286" y="687082"/>
                  </a:lnTo>
                  <a:lnTo>
                    <a:pt x="2642412" y="694131"/>
                  </a:lnTo>
                  <a:lnTo>
                    <a:pt x="2674963" y="806513"/>
                  </a:lnTo>
                  <a:lnTo>
                    <a:pt x="2756763" y="722858"/>
                  </a:lnTo>
                  <a:lnTo>
                    <a:pt x="2756674" y="714819"/>
                  </a:lnTo>
                  <a:lnTo>
                    <a:pt x="2746641" y="705002"/>
                  </a:lnTo>
                  <a:lnTo>
                    <a:pt x="2738602" y="705091"/>
                  </a:lnTo>
                  <a:lnTo>
                    <a:pt x="2704871" y="739597"/>
                  </a:lnTo>
                  <a:lnTo>
                    <a:pt x="2746629" y="573328"/>
                  </a:lnTo>
                  <a:lnTo>
                    <a:pt x="2760065" y="619671"/>
                  </a:lnTo>
                  <a:lnTo>
                    <a:pt x="2767101" y="623557"/>
                  </a:lnTo>
                  <a:lnTo>
                    <a:pt x="2780576" y="619645"/>
                  </a:lnTo>
                  <a:lnTo>
                    <a:pt x="2784462" y="612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248385" y="1600923"/>
              <a:ext cx="223570" cy="11826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589778" y="1268856"/>
              <a:ext cx="2098675" cy="1382395"/>
            </a:xfrm>
            <a:custGeom>
              <a:avLst/>
              <a:gdLst/>
              <a:ahLst/>
              <a:cxnLst/>
              <a:rect l="l" t="t" r="r" b="b"/>
              <a:pathLst>
                <a:path w="2098675" h="1382395">
                  <a:moveTo>
                    <a:pt x="567588" y="100888"/>
                  </a:moveTo>
                  <a:lnTo>
                    <a:pt x="461645" y="51244"/>
                  </a:lnTo>
                  <a:lnTo>
                    <a:pt x="454075" y="53987"/>
                  </a:lnTo>
                  <a:lnTo>
                    <a:pt x="448132" y="66687"/>
                  </a:lnTo>
                  <a:lnTo>
                    <a:pt x="450862" y="74244"/>
                  </a:lnTo>
                  <a:lnTo>
                    <a:pt x="494563" y="94729"/>
                  </a:lnTo>
                  <a:lnTo>
                    <a:pt x="70751" y="132905"/>
                  </a:lnTo>
                  <a:lnTo>
                    <a:pt x="110083" y="104940"/>
                  </a:lnTo>
                  <a:lnTo>
                    <a:pt x="111417" y="97015"/>
                  </a:lnTo>
                  <a:lnTo>
                    <a:pt x="103289" y="85585"/>
                  </a:lnTo>
                  <a:lnTo>
                    <a:pt x="95364" y="84239"/>
                  </a:lnTo>
                  <a:lnTo>
                    <a:pt x="0" y="152019"/>
                  </a:lnTo>
                  <a:lnTo>
                    <a:pt x="102768" y="200190"/>
                  </a:lnTo>
                  <a:lnTo>
                    <a:pt x="106248" y="200240"/>
                  </a:lnTo>
                  <a:lnTo>
                    <a:pt x="109308" y="199136"/>
                  </a:lnTo>
                  <a:lnTo>
                    <a:pt x="112356" y="198031"/>
                  </a:lnTo>
                  <a:lnTo>
                    <a:pt x="114998" y="195757"/>
                  </a:lnTo>
                  <a:lnTo>
                    <a:pt x="119456" y="186232"/>
                  </a:lnTo>
                  <a:lnTo>
                    <a:pt x="116725" y="178676"/>
                  </a:lnTo>
                  <a:lnTo>
                    <a:pt x="73025" y="158203"/>
                  </a:lnTo>
                  <a:lnTo>
                    <a:pt x="496836" y="120015"/>
                  </a:lnTo>
                  <a:lnTo>
                    <a:pt x="457504" y="147980"/>
                  </a:lnTo>
                  <a:lnTo>
                    <a:pt x="456158" y="155905"/>
                  </a:lnTo>
                  <a:lnTo>
                    <a:pt x="464286" y="167335"/>
                  </a:lnTo>
                  <a:lnTo>
                    <a:pt x="472224" y="168681"/>
                  </a:lnTo>
                  <a:lnTo>
                    <a:pt x="567588" y="100888"/>
                  </a:lnTo>
                  <a:close/>
                </a:path>
                <a:path w="2098675" h="1382395">
                  <a:moveTo>
                    <a:pt x="1413141" y="295490"/>
                  </a:moveTo>
                  <a:lnTo>
                    <a:pt x="1410195" y="288010"/>
                  </a:lnTo>
                  <a:lnTo>
                    <a:pt x="1397330" y="282409"/>
                  </a:lnTo>
                  <a:lnTo>
                    <a:pt x="1389849" y="285356"/>
                  </a:lnTo>
                  <a:lnTo>
                    <a:pt x="1370596" y="329615"/>
                  </a:lnTo>
                  <a:lnTo>
                    <a:pt x="1339875" y="70192"/>
                  </a:lnTo>
                  <a:lnTo>
                    <a:pt x="1368933" y="108724"/>
                  </a:lnTo>
                  <a:lnTo>
                    <a:pt x="1376895" y="109842"/>
                  </a:lnTo>
                  <a:lnTo>
                    <a:pt x="1388097" y="101396"/>
                  </a:lnTo>
                  <a:lnTo>
                    <a:pt x="1389214" y="93433"/>
                  </a:lnTo>
                  <a:lnTo>
                    <a:pt x="1318780" y="0"/>
                  </a:lnTo>
                  <a:lnTo>
                    <a:pt x="1272120" y="107302"/>
                  </a:lnTo>
                  <a:lnTo>
                    <a:pt x="1275067" y="114782"/>
                  </a:lnTo>
                  <a:lnTo>
                    <a:pt x="1287932" y="120370"/>
                  </a:lnTo>
                  <a:lnTo>
                    <a:pt x="1295412" y="117424"/>
                  </a:lnTo>
                  <a:lnTo>
                    <a:pt x="1314653" y="73177"/>
                  </a:lnTo>
                  <a:lnTo>
                    <a:pt x="1345374" y="332600"/>
                  </a:lnTo>
                  <a:lnTo>
                    <a:pt x="1316329" y="294068"/>
                  </a:lnTo>
                  <a:lnTo>
                    <a:pt x="1308366" y="292950"/>
                  </a:lnTo>
                  <a:lnTo>
                    <a:pt x="1297165" y="301396"/>
                  </a:lnTo>
                  <a:lnTo>
                    <a:pt x="1296047" y="309359"/>
                  </a:lnTo>
                  <a:lnTo>
                    <a:pt x="1366481" y="402780"/>
                  </a:lnTo>
                  <a:lnTo>
                    <a:pt x="1413141" y="295490"/>
                  </a:lnTo>
                  <a:close/>
                </a:path>
                <a:path w="2098675" h="1382395">
                  <a:moveTo>
                    <a:pt x="2098649" y="880973"/>
                  </a:moveTo>
                  <a:lnTo>
                    <a:pt x="2090597" y="764324"/>
                  </a:lnTo>
                  <a:lnTo>
                    <a:pt x="1989226" y="705942"/>
                  </a:lnTo>
                  <a:lnTo>
                    <a:pt x="1981466" y="708037"/>
                  </a:lnTo>
                  <a:lnTo>
                    <a:pt x="1974469" y="720191"/>
                  </a:lnTo>
                  <a:lnTo>
                    <a:pt x="1976551" y="727951"/>
                  </a:lnTo>
                  <a:lnTo>
                    <a:pt x="2018372" y="752030"/>
                  </a:lnTo>
                  <a:lnTo>
                    <a:pt x="1292415" y="756272"/>
                  </a:lnTo>
                  <a:lnTo>
                    <a:pt x="1333957" y="731723"/>
                  </a:lnTo>
                  <a:lnTo>
                    <a:pt x="1335951" y="723925"/>
                  </a:lnTo>
                  <a:lnTo>
                    <a:pt x="1328813" y="711847"/>
                  </a:lnTo>
                  <a:lnTo>
                    <a:pt x="1321028" y="709853"/>
                  </a:lnTo>
                  <a:lnTo>
                    <a:pt x="1220406" y="769340"/>
                  </a:lnTo>
                  <a:lnTo>
                    <a:pt x="1268552" y="662825"/>
                  </a:lnTo>
                  <a:lnTo>
                    <a:pt x="1265707" y="655307"/>
                  </a:lnTo>
                  <a:lnTo>
                    <a:pt x="1252918" y="649528"/>
                  </a:lnTo>
                  <a:lnTo>
                    <a:pt x="1245400" y="652373"/>
                  </a:lnTo>
                  <a:lnTo>
                    <a:pt x="1225537" y="696353"/>
                  </a:lnTo>
                  <a:lnTo>
                    <a:pt x="1192784" y="381749"/>
                  </a:lnTo>
                  <a:lnTo>
                    <a:pt x="1221282" y="420687"/>
                  </a:lnTo>
                  <a:lnTo>
                    <a:pt x="1229233" y="421919"/>
                  </a:lnTo>
                  <a:lnTo>
                    <a:pt x="1240548" y="413639"/>
                  </a:lnTo>
                  <a:lnTo>
                    <a:pt x="1241780" y="405688"/>
                  </a:lnTo>
                  <a:lnTo>
                    <a:pt x="1172679" y="311277"/>
                  </a:lnTo>
                  <a:lnTo>
                    <a:pt x="1124508" y="417893"/>
                  </a:lnTo>
                  <a:lnTo>
                    <a:pt x="1127340" y="425424"/>
                  </a:lnTo>
                  <a:lnTo>
                    <a:pt x="1140129" y="431190"/>
                  </a:lnTo>
                  <a:lnTo>
                    <a:pt x="1147648" y="428358"/>
                  </a:lnTo>
                  <a:lnTo>
                    <a:pt x="1167523" y="384378"/>
                  </a:lnTo>
                  <a:lnTo>
                    <a:pt x="1200264" y="698982"/>
                  </a:lnTo>
                  <a:lnTo>
                    <a:pt x="1171765" y="660031"/>
                  </a:lnTo>
                  <a:lnTo>
                    <a:pt x="1163828" y="658812"/>
                  </a:lnTo>
                  <a:lnTo>
                    <a:pt x="1152499" y="667092"/>
                  </a:lnTo>
                  <a:lnTo>
                    <a:pt x="1151280" y="675043"/>
                  </a:lnTo>
                  <a:lnTo>
                    <a:pt x="1220304" y="769404"/>
                  </a:lnTo>
                  <a:lnTo>
                    <a:pt x="1207592" y="885647"/>
                  </a:lnTo>
                  <a:lnTo>
                    <a:pt x="1212634" y="891921"/>
                  </a:lnTo>
                  <a:lnTo>
                    <a:pt x="1226578" y="893445"/>
                  </a:lnTo>
                  <a:lnTo>
                    <a:pt x="1232852" y="888415"/>
                  </a:lnTo>
                  <a:lnTo>
                    <a:pt x="1238110" y="840447"/>
                  </a:lnTo>
                  <a:lnTo>
                    <a:pt x="1452079" y="1321028"/>
                  </a:lnTo>
                  <a:lnTo>
                    <a:pt x="1412913" y="1292834"/>
                  </a:lnTo>
                  <a:lnTo>
                    <a:pt x="1404988" y="1294130"/>
                  </a:lnTo>
                  <a:lnTo>
                    <a:pt x="1396784" y="1305509"/>
                  </a:lnTo>
                  <a:lnTo>
                    <a:pt x="1398079" y="1313446"/>
                  </a:lnTo>
                  <a:lnTo>
                    <a:pt x="1493050" y="1381798"/>
                  </a:lnTo>
                  <a:lnTo>
                    <a:pt x="1505800" y="1265491"/>
                  </a:lnTo>
                  <a:lnTo>
                    <a:pt x="1500759" y="1259217"/>
                  </a:lnTo>
                  <a:lnTo>
                    <a:pt x="1486814" y="1257693"/>
                  </a:lnTo>
                  <a:lnTo>
                    <a:pt x="1480553" y="1262722"/>
                  </a:lnTo>
                  <a:lnTo>
                    <a:pt x="1475282" y="1310690"/>
                  </a:lnTo>
                  <a:lnTo>
                    <a:pt x="1261313" y="830122"/>
                  </a:lnTo>
                  <a:lnTo>
                    <a:pt x="1300467" y="858304"/>
                  </a:lnTo>
                  <a:lnTo>
                    <a:pt x="1308404" y="857008"/>
                  </a:lnTo>
                  <a:lnTo>
                    <a:pt x="1316609" y="845629"/>
                  </a:lnTo>
                  <a:lnTo>
                    <a:pt x="1315313" y="837692"/>
                  </a:lnTo>
                  <a:lnTo>
                    <a:pt x="1220825" y="769721"/>
                  </a:lnTo>
                  <a:lnTo>
                    <a:pt x="1318679" y="826008"/>
                  </a:lnTo>
                  <a:lnTo>
                    <a:pt x="1322133" y="826363"/>
                  </a:lnTo>
                  <a:lnTo>
                    <a:pt x="1325283" y="825512"/>
                  </a:lnTo>
                  <a:lnTo>
                    <a:pt x="1328420" y="824674"/>
                  </a:lnTo>
                  <a:lnTo>
                    <a:pt x="1331226" y="822629"/>
                  </a:lnTo>
                  <a:lnTo>
                    <a:pt x="1336484" y="813511"/>
                  </a:lnTo>
                  <a:lnTo>
                    <a:pt x="1334389" y="805738"/>
                  </a:lnTo>
                  <a:lnTo>
                    <a:pt x="1292567" y="781672"/>
                  </a:lnTo>
                  <a:lnTo>
                    <a:pt x="2018525" y="777417"/>
                  </a:lnTo>
                  <a:lnTo>
                    <a:pt x="1976983" y="801979"/>
                  </a:lnTo>
                  <a:lnTo>
                    <a:pt x="1974989" y="809764"/>
                  </a:lnTo>
                  <a:lnTo>
                    <a:pt x="1982127" y="821842"/>
                  </a:lnTo>
                  <a:lnTo>
                    <a:pt x="1989912" y="823849"/>
                  </a:lnTo>
                  <a:lnTo>
                    <a:pt x="2089531" y="764959"/>
                  </a:lnTo>
                  <a:lnTo>
                    <a:pt x="1992960" y="828700"/>
                  </a:lnTo>
                  <a:lnTo>
                    <a:pt x="1991347" y="836587"/>
                  </a:lnTo>
                  <a:lnTo>
                    <a:pt x="1999068" y="848296"/>
                  </a:lnTo>
                  <a:lnTo>
                    <a:pt x="2006942" y="849909"/>
                  </a:lnTo>
                  <a:lnTo>
                    <a:pt x="2047214" y="823315"/>
                  </a:lnTo>
                  <a:lnTo>
                    <a:pt x="1805813" y="1311465"/>
                  </a:lnTo>
                  <a:lnTo>
                    <a:pt x="1802498" y="1263319"/>
                  </a:lnTo>
                  <a:lnTo>
                    <a:pt x="1796427" y="1258036"/>
                  </a:lnTo>
                  <a:lnTo>
                    <a:pt x="1782432" y="1259001"/>
                  </a:lnTo>
                  <a:lnTo>
                    <a:pt x="1777161" y="1265072"/>
                  </a:lnTo>
                  <a:lnTo>
                    <a:pt x="1785200" y="1381798"/>
                  </a:lnTo>
                  <a:lnTo>
                    <a:pt x="1882851" y="1317332"/>
                  </a:lnTo>
                  <a:lnTo>
                    <a:pt x="1884464" y="1309458"/>
                  </a:lnTo>
                  <a:lnTo>
                    <a:pt x="1876729" y="1297749"/>
                  </a:lnTo>
                  <a:lnTo>
                    <a:pt x="1868855" y="1296136"/>
                  </a:lnTo>
                  <a:lnTo>
                    <a:pt x="1828584" y="1322717"/>
                  </a:lnTo>
                  <a:lnTo>
                    <a:pt x="2069985" y="834580"/>
                  </a:lnTo>
                  <a:lnTo>
                    <a:pt x="2073300" y="882726"/>
                  </a:lnTo>
                  <a:lnTo>
                    <a:pt x="2079371" y="887996"/>
                  </a:lnTo>
                  <a:lnTo>
                    <a:pt x="2093366" y="887044"/>
                  </a:lnTo>
                  <a:lnTo>
                    <a:pt x="2098649" y="8809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33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39" y="232646"/>
            <a:ext cx="88551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What</a:t>
            </a:r>
            <a:r>
              <a:rPr b="0" spc="-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is</a:t>
            </a:r>
            <a:r>
              <a:rPr b="0" spc="-8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Machine</a:t>
            </a:r>
            <a:r>
              <a:rPr b="0" spc="-8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8" y="1137920"/>
            <a:ext cx="8139430" cy="54927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0975" marR="5080" indent="-168275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latin typeface="Carlito"/>
                <a:cs typeface="Carlito"/>
              </a:rPr>
              <a:t>“Learning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any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process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by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which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system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improves </a:t>
            </a:r>
            <a:r>
              <a:rPr sz="3000" dirty="0">
                <a:latin typeface="Carlito"/>
                <a:cs typeface="Carlito"/>
              </a:rPr>
              <a:t>performance</a:t>
            </a:r>
            <a:r>
              <a:rPr sz="3000" spc="-13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from</a:t>
            </a:r>
            <a:r>
              <a:rPr sz="3000" spc="-1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experience.”</a:t>
            </a:r>
            <a:endParaRPr sz="3000" dirty="0">
              <a:latin typeface="Carlito"/>
              <a:cs typeface="Carlito"/>
            </a:endParaRPr>
          </a:p>
          <a:p>
            <a:pPr marL="2755900">
              <a:lnSpc>
                <a:spcPct val="100000"/>
              </a:lnSpc>
              <a:spcBef>
                <a:spcPts val="240"/>
              </a:spcBef>
            </a:pPr>
            <a:r>
              <a:rPr sz="3000" dirty="0">
                <a:latin typeface="Carlito"/>
                <a:cs typeface="Carlito"/>
              </a:rPr>
              <a:t>-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Herbert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Simon</a:t>
            </a:r>
            <a:endParaRPr sz="3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3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Carlito"/>
                <a:cs typeface="Carlito"/>
              </a:rPr>
              <a:t>Definition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by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spc="-80" dirty="0">
                <a:latin typeface="Carlito"/>
                <a:cs typeface="Carlito"/>
              </a:rPr>
              <a:t>Tom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Mitchell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(1998):</a:t>
            </a:r>
            <a:endParaRPr sz="30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</a:pPr>
            <a:r>
              <a:rPr sz="3000" dirty="0">
                <a:latin typeface="Carlito"/>
                <a:cs typeface="Carlito"/>
              </a:rPr>
              <a:t>Machine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Learning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study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of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algorithms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that</a:t>
            </a:r>
            <a:endParaRPr sz="3000" dirty="0">
              <a:latin typeface="Carlito"/>
              <a:cs typeface="Carlito"/>
            </a:endParaRPr>
          </a:p>
          <a:p>
            <a:pPr marL="840740" indent="-37338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</a:tabLst>
            </a:pPr>
            <a:r>
              <a:rPr sz="3000" spc="-10" dirty="0">
                <a:latin typeface="Carlito"/>
                <a:cs typeface="Carlito"/>
              </a:rPr>
              <a:t>improve</a:t>
            </a:r>
            <a:r>
              <a:rPr sz="3000" spc="-7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their</a:t>
            </a:r>
            <a:r>
              <a:rPr sz="3000" spc="-5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performance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i="1" spc="-50" dirty="0">
                <a:latin typeface="MathJax_Main"/>
                <a:cs typeface="MathJax_Main"/>
              </a:rPr>
              <a:t>P</a:t>
            </a:r>
            <a:endParaRPr sz="3000" dirty="0">
              <a:latin typeface="MathJax_Main"/>
              <a:cs typeface="MathJax_Main"/>
            </a:endParaRPr>
          </a:p>
          <a:p>
            <a:pPr marL="840740" indent="-37338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840740" algn="l"/>
              </a:tabLst>
            </a:pPr>
            <a:r>
              <a:rPr sz="3000" dirty="0">
                <a:latin typeface="Carlito"/>
                <a:cs typeface="Carlito"/>
              </a:rPr>
              <a:t>at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some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task</a:t>
            </a:r>
            <a:r>
              <a:rPr sz="3000" spc="-65" dirty="0">
                <a:latin typeface="Carlito"/>
                <a:cs typeface="Carlito"/>
              </a:rPr>
              <a:t> </a:t>
            </a:r>
            <a:r>
              <a:rPr sz="3000" i="1" spc="-459" dirty="0">
                <a:latin typeface="MathJax_Main"/>
                <a:cs typeface="MathJax_Main"/>
              </a:rPr>
              <a:t>T</a:t>
            </a:r>
            <a:endParaRPr sz="3000" dirty="0">
              <a:latin typeface="MathJax_Main"/>
              <a:cs typeface="MathJax_Main"/>
            </a:endParaRPr>
          </a:p>
          <a:p>
            <a:pPr marL="840740" indent="-37338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840740" algn="l"/>
              </a:tabLst>
            </a:pPr>
            <a:r>
              <a:rPr sz="3000" dirty="0">
                <a:latin typeface="Carlito"/>
                <a:cs typeface="Carlito"/>
              </a:rPr>
              <a:t>with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experience</a:t>
            </a:r>
            <a:r>
              <a:rPr sz="3000" spc="-80" dirty="0">
                <a:latin typeface="Carlito"/>
                <a:cs typeface="Carlito"/>
              </a:rPr>
              <a:t> </a:t>
            </a:r>
            <a:r>
              <a:rPr sz="3000" i="1" spc="50" dirty="0">
                <a:latin typeface="MathJax_Main"/>
                <a:cs typeface="MathJax_Main"/>
              </a:rPr>
              <a:t>E</a:t>
            </a:r>
            <a:r>
              <a:rPr sz="3000" spc="50" dirty="0">
                <a:latin typeface="Carlito"/>
                <a:cs typeface="Carlito"/>
              </a:rPr>
              <a:t>.</a:t>
            </a:r>
            <a:endParaRPr sz="3000" dirty="0">
              <a:latin typeface="Carlito"/>
              <a:cs typeface="Carlito"/>
            </a:endParaRPr>
          </a:p>
          <a:p>
            <a:pPr marL="467359">
              <a:lnSpc>
                <a:spcPct val="100000"/>
              </a:lnSpc>
              <a:spcBef>
                <a:spcPts val="400"/>
              </a:spcBef>
            </a:pPr>
            <a:r>
              <a:rPr sz="3000" dirty="0">
                <a:latin typeface="Carlito"/>
                <a:cs typeface="Carlito"/>
              </a:rPr>
              <a:t>A</a:t>
            </a:r>
            <a:r>
              <a:rPr sz="3000" spc="-9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well-</a:t>
            </a:r>
            <a:r>
              <a:rPr sz="3000" dirty="0">
                <a:latin typeface="Carlito"/>
                <a:cs typeface="Carlito"/>
              </a:rPr>
              <a:t>defined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learning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task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is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given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by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dirty="0">
                <a:latin typeface="Carlito"/>
                <a:cs typeface="Carlito"/>
              </a:rPr>
              <a:t>&lt;</a:t>
            </a:r>
            <a:r>
              <a:rPr sz="3000" i="1" dirty="0">
                <a:latin typeface="MathJax_Main"/>
                <a:cs typeface="MathJax_Main"/>
              </a:rPr>
              <a:t>P</a:t>
            </a:r>
            <a:r>
              <a:rPr sz="3000" dirty="0">
                <a:latin typeface="Carlito"/>
                <a:cs typeface="Carlito"/>
              </a:rPr>
              <a:t>,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i="1" spc="-220" dirty="0">
                <a:latin typeface="MathJax_Main"/>
                <a:cs typeface="MathJax_Main"/>
              </a:rPr>
              <a:t>T</a:t>
            </a:r>
            <a:r>
              <a:rPr sz="3000" spc="-220" dirty="0">
                <a:latin typeface="Carlito"/>
                <a:cs typeface="Carlito"/>
              </a:rPr>
              <a:t>,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i="1" spc="-25" dirty="0">
                <a:latin typeface="MathJax_Main"/>
                <a:cs typeface="MathJax_Main"/>
              </a:rPr>
              <a:t>E</a:t>
            </a:r>
            <a:r>
              <a:rPr sz="3000" spc="-25" dirty="0">
                <a:latin typeface="Carlito"/>
                <a:cs typeface="Carlito"/>
              </a:rPr>
              <a:t>&gt;.</a:t>
            </a:r>
            <a:endParaRPr sz="3000" dirty="0">
              <a:latin typeface="Carlito"/>
              <a:cs typeface="Carlito"/>
            </a:endParaRPr>
          </a:p>
          <a:p>
            <a:pPr marR="73025" algn="r">
              <a:lnSpc>
                <a:spcPct val="100000"/>
              </a:lnSpc>
              <a:spcBef>
                <a:spcPts val="3010"/>
              </a:spcBef>
            </a:pPr>
            <a:r>
              <a:rPr sz="1200" spc="-50" dirty="0">
                <a:solidFill>
                  <a:srgbClr val="898989"/>
                </a:solidFill>
                <a:latin typeface="Carlito"/>
                <a:cs typeface="Carlito"/>
              </a:rPr>
              <a:t>3</a:t>
            </a:r>
            <a:endParaRPr sz="1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2919" y="2370564"/>
            <a:ext cx="5800725" cy="3712210"/>
            <a:chOff x="1642919" y="2370564"/>
            <a:chExt cx="5800725" cy="3712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19" y="2370564"/>
              <a:ext cx="5800158" cy="37120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6167" y="2727566"/>
              <a:ext cx="812800" cy="812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1125220"/>
            <a:ext cx="79717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Independent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component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analysis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separate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combined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its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original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sources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3218" y="3076879"/>
            <a:ext cx="762000" cy="762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3218" y="4646612"/>
            <a:ext cx="762000" cy="762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6578018"/>
            <a:ext cx="6655434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Image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statsoft.com</a:t>
            </a:r>
            <a:r>
              <a:rPr sz="1400" spc="204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Audio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  <a:hlinkClick r:id="rId5"/>
              </a:rPr>
              <a:t>http://www.ism.ac.jp/~shiro/research/blindsep.html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608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Unsupervised</a:t>
            </a:r>
            <a:r>
              <a:rPr b="0" spc="-175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pc="-25" dirty="0"/>
              <a:t>35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42919" y="2370564"/>
            <a:ext cx="5800725" cy="3712210"/>
            <a:chOff x="1642919" y="2370564"/>
            <a:chExt cx="5800725" cy="3712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2919" y="2370564"/>
              <a:ext cx="5800158" cy="37120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0360" y="4901767"/>
              <a:ext cx="812800" cy="812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35940" y="1125220"/>
            <a:ext cx="79717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" dirty="0">
                <a:latin typeface="Carlito"/>
                <a:cs typeface="Carlito"/>
              </a:rPr>
              <a:t>Independent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component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analysis</a:t>
            </a:r>
            <a:r>
              <a:rPr sz="3200" spc="-11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–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separate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combined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its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original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sources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5206" y="3064891"/>
            <a:ext cx="762000" cy="7619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5206" y="4646612"/>
            <a:ext cx="762000" cy="7620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6578018"/>
            <a:ext cx="6655434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Image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statsoft.com</a:t>
            </a:r>
            <a:r>
              <a:rPr sz="1400" spc="204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Audio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from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  <a:hlinkClick r:id="rId5"/>
              </a:rPr>
              <a:t>http://www.ism.ac.jp/~shiro/research/blindsep.html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7B8B-8669-BD26-0091-431A8A24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41" y="1241266"/>
            <a:ext cx="2370762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Learning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91596-E00C-3DDD-00C8-A78B409E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41" y="4591665"/>
            <a:ext cx="2370762" cy="162232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Thank you:</a:t>
            </a:r>
          </a:p>
          <a:p>
            <a:pPr>
              <a:lnSpc>
                <a:spcPct val="90000"/>
              </a:lnSpc>
            </a:pP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Yibi</a:t>
            </a:r>
            <a:r>
              <a:rPr lang="en-US" sz="1500" b="0" i="0" kern="1200" cap="all" spc="-45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0" i="0" kern="1200" cap="all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Huang</a:t>
            </a:r>
            <a:endParaRPr lang="en-US" sz="15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 marR="5080">
              <a:lnSpc>
                <a:spcPct val="90000"/>
              </a:lnSpc>
            </a:pP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Department</a:t>
            </a:r>
            <a:r>
              <a:rPr lang="en-US" sz="1500" b="0" i="0" kern="1200" cap="all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b="0" i="0" kern="1200" cap="all" spc="15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0" i="0" kern="1200" cap="all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Statistics University</a:t>
            </a:r>
            <a:r>
              <a:rPr lang="en-US" sz="1500" b="0" i="0" kern="1200" cap="all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500" b="0" i="0" kern="1200" cap="all" spc="1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500" b="0" i="0" kern="1200" cap="all" spc="-1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Chicago</a:t>
            </a:r>
            <a:endParaRPr lang="en-US" sz="15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90000"/>
              </a:lnSpc>
            </a:pPr>
            <a:endParaRPr lang="en-US" sz="1500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F4D2B-B229-B15A-A6D5-5BEDCDC8F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135" y="1114621"/>
            <a:ext cx="4628758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02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734" y="2816038"/>
            <a:ext cx="5540509" cy="43960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Simple Linear Regression </a:t>
            </a:r>
            <a:r>
              <a:rPr sz="2675" b="1" spc="-2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Models</a:t>
            </a:r>
            <a:endParaRPr sz="2675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0895" y="3500680"/>
            <a:ext cx="5749395" cy="20134"/>
            <a:chOff x="856205" y="1766547"/>
            <a:chExt cx="2901315" cy="10160"/>
          </a:xfrm>
        </p:grpSpPr>
        <p:sp>
          <p:nvSpPr>
            <p:cNvPr id="4" name="object 4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858735" y="1769078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0" y="5060"/>
                  </a:moveTo>
                  <a:lnTo>
                    <a:pt x="0" y="0"/>
                  </a:lnTo>
                  <a:lnTo>
                    <a:pt x="0" y="5060"/>
                  </a:lnTo>
                  <a:close/>
                </a:path>
                <a:path h="5080">
                  <a:moveTo>
                    <a:pt x="0" y="0"/>
                  </a:moveTo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858735" y="1769078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0" y="5060"/>
                  </a:moveTo>
                  <a:lnTo>
                    <a:pt x="0" y="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734" y="342938"/>
            <a:ext cx="12570946" cy="41781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sz="2800" dirty="0"/>
              <a:t>Example:</a:t>
            </a:r>
            <a:r>
              <a:rPr sz="2800" spc="436" dirty="0"/>
              <a:t> </a:t>
            </a:r>
            <a:r>
              <a:rPr sz="2800" dirty="0"/>
              <a:t>Pearson’s</a:t>
            </a:r>
            <a:r>
              <a:rPr sz="2800" spc="238" dirty="0"/>
              <a:t> </a:t>
            </a:r>
            <a:r>
              <a:rPr sz="2800" dirty="0"/>
              <a:t>Father-and-Son</a:t>
            </a:r>
            <a:r>
              <a:rPr sz="2800" spc="238" dirty="0"/>
              <a:t> </a:t>
            </a:r>
            <a:r>
              <a:rPr sz="2800" spc="-4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410" y="915334"/>
            <a:ext cx="7756461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Father-son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pairs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grouped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by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father’s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height,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nearest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inch.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3543" y="566409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9107" y="564616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058" y="541318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204" y="531440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4996" y="5050592"/>
            <a:ext cx="10318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485" y="5116506"/>
            <a:ext cx="23405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6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7797" y="4995693"/>
            <a:ext cx="26551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1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2522" y="504650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5216" y="509228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5584" y="5146708"/>
            <a:ext cx="23531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5610" y="5201136"/>
            <a:ext cx="181202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36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0402" y="511288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8087" y="5019288"/>
            <a:ext cx="24789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7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3773" y="5058772"/>
            <a:ext cx="1988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4058" y="5101404"/>
            <a:ext cx="22272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8555" y="509904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83525" y="501252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78143" y="484640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8457" y="4965803"/>
            <a:ext cx="20888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7603" y="4891553"/>
            <a:ext cx="17491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86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1993" y="491986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61904" y="494551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35052" y="478159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12701" y="477923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3731" y="491924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2539" y="48504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0414" y="4839800"/>
            <a:ext cx="125835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lnSpc>
                <a:spcPts val="29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65436">
              <a:lnSpc>
                <a:spcPts val="29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3246" y="497225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46257" y="4811326"/>
            <a:ext cx="171135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76357" y="4791190"/>
            <a:ext cx="38128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95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77000" y="4918769"/>
            <a:ext cx="73487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54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11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2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81" baseline="37037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93327" y="496234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9869" y="486355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19065" y="479496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00757" y="478662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07667" y="485773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13523" y="484294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98436" y="4681232"/>
            <a:ext cx="12709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05501" y="456403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803397" y="47208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65157" y="472700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08258" y="4673839"/>
            <a:ext cx="1535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35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31382" y="4589678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99396" y="4721818"/>
            <a:ext cx="23531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06457" y="468217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45488" y="4627904"/>
            <a:ext cx="60904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1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85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0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20584" y="4581656"/>
            <a:ext cx="60904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33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31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8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05187" y="456246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05895" y="4656376"/>
            <a:ext cx="57884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68" dirty="0">
                <a:latin typeface="Times New Roman"/>
                <a:cs typeface="Times New Roman"/>
              </a:rPr>
              <a:t> 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59" baseline="-37037" dirty="0">
                <a:latin typeface="Times New Roman"/>
                <a:cs typeface="Times New Roman"/>
              </a:rPr>
              <a:t> </a:t>
            </a:r>
            <a:r>
              <a:rPr sz="446" baseline="-18518" dirty="0">
                <a:latin typeface="Wingdings"/>
                <a:cs typeface="Wingdings"/>
              </a:rPr>
              <a:t></a:t>
            </a:r>
            <a:r>
              <a:rPr sz="446" spc="14" baseline="-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9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36931" y="4710334"/>
            <a:ext cx="473139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30871">
              <a:lnSpc>
                <a:spcPts val="30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22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lnSpc>
                <a:spcPts val="307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24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11" baseline="18518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868377" y="4686266"/>
            <a:ext cx="254186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56409" y="454327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185038" y="457567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00140" y="474856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944046" y="4640174"/>
            <a:ext cx="36743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15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09831" y="4612489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22266" y="4727008"/>
            <a:ext cx="28187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46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349901" y="4676986"/>
            <a:ext cx="21895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4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575483" y="4561521"/>
            <a:ext cx="28690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02378" y="459958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10279" y="470970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71534" y="460210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26618" y="44996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92748" y="442466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16066" y="430904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47109" y="4512754"/>
            <a:ext cx="1988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073506" y="4387537"/>
            <a:ext cx="1303649" cy="118888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308303">
              <a:lnSpc>
                <a:spcPts val="287"/>
              </a:lnSpc>
              <a:spcBef>
                <a:spcPts val="208"/>
              </a:spcBef>
              <a:tabLst>
                <a:tab pos="622898" algn="l"/>
              </a:tabLst>
            </a:pP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08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9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" baseline="37037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25838">
              <a:lnSpc>
                <a:spcPts val="159"/>
              </a:lnSpc>
              <a:tabLst>
                <a:tab pos="825495" algn="l"/>
              </a:tabLst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3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64" dirty="0">
                <a:latin typeface="Times New Roman"/>
                <a:cs typeface="Times New Roman"/>
              </a:rPr>
              <a:t>  </a:t>
            </a:r>
            <a:r>
              <a:rPr sz="446" spc="-17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101929">
              <a:lnSpc>
                <a:spcPts val="226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23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846359" y="4490259"/>
            <a:ext cx="59771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  <a:tabLst>
                <a:tab pos="485734" algn="l"/>
              </a:tabLst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06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47425" y="4463044"/>
            <a:ext cx="8544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21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2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9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1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4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35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446" spc="-149" baseline="55555" dirty="0">
                <a:latin typeface="Wingdings"/>
                <a:cs typeface="Wingdings"/>
              </a:rPr>
              <a:t></a:t>
            </a:r>
            <a:endParaRPr sz="446" baseline="55555">
              <a:latin typeface="Wingdings"/>
              <a:cs typeface="Wingding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543231" y="449246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119134" y="4362838"/>
            <a:ext cx="57380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0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74" dirty="0">
                <a:latin typeface="Times New Roman"/>
                <a:cs typeface="Times New Roman"/>
              </a:rPr>
              <a:t> </a:t>
            </a:r>
            <a:r>
              <a:rPr sz="446" spc="-73" baseline="55555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355088" y="4463831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643744" y="4501271"/>
            <a:ext cx="932434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62331">
              <a:lnSpc>
                <a:spcPts val="30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lnSpc>
                <a:spcPts val="30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13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2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44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549209" y="4386436"/>
            <a:ext cx="27809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46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40672" y="4330906"/>
            <a:ext cx="49704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38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98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80436" y="4403267"/>
            <a:ext cx="670700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lnSpc>
                <a:spcPts val="33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2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4" baseline="18518" dirty="0">
                <a:latin typeface="Times New Roman"/>
                <a:cs typeface="Times New Roman"/>
              </a:rPr>
              <a:t> 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176" baseline="-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860" baseline="-37037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29695">
              <a:lnSpc>
                <a:spcPts val="33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09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713129" y="4488213"/>
            <a:ext cx="3787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46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108127" y="43784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59143" y="449733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89708" y="434569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335751" y="439225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468171" y="414496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44097" y="4195306"/>
            <a:ext cx="37121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5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97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33399" y="4211791"/>
            <a:ext cx="382538" cy="221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7">
              <a:latin typeface="Times New Roman"/>
              <a:cs typeface="Times New Roman"/>
            </a:endParaRPr>
          </a:p>
          <a:p>
            <a:pPr marL="75503"/>
            <a:r>
              <a:rPr sz="297" dirty="0">
                <a:latin typeface="Wingdings"/>
                <a:cs typeface="Wingdings"/>
              </a:rPr>
              <a:t></a:t>
            </a:r>
            <a:r>
              <a:rPr sz="297" spc="644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143455">
              <a:spcBef>
                <a:spcPts val="159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132130">
              <a:spcBef>
                <a:spcPts val="59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3" dirty="0">
                <a:latin typeface="Times New Roman"/>
                <a:cs typeface="Times New Roman"/>
              </a:rPr>
              <a:t> </a:t>
            </a:r>
            <a:r>
              <a:rPr sz="446" spc="-176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47588" y="422755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112981" y="426263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48630" y="4172653"/>
            <a:ext cx="14974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297" baseline="-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300497" y="4251464"/>
            <a:ext cx="26425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06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80097" y="4099976"/>
            <a:ext cx="44168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54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94631" y="4336567"/>
            <a:ext cx="978995" cy="9311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37914">
              <a:lnSpc>
                <a:spcPts val="258"/>
              </a:lnSpc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935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52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00670">
              <a:lnSpc>
                <a:spcPts val="30"/>
              </a:lnSpc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89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3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5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1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397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8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71140" algn="ctr">
              <a:lnSpc>
                <a:spcPts val="18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57285" y="4192474"/>
            <a:ext cx="624141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lnSpc>
                <a:spcPts val="32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04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0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73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143455">
              <a:lnSpc>
                <a:spcPts val="32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03933" y="4308410"/>
            <a:ext cx="44545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0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518841" y="4270971"/>
            <a:ext cx="564999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lnSpc>
                <a:spcPts val="287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92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  <a:p>
            <a:pPr marL="152264">
              <a:lnSpc>
                <a:spcPts val="287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29" dirty="0">
                <a:latin typeface="Times New Roman"/>
                <a:cs typeface="Times New Roman"/>
              </a:rPr>
              <a:t> </a:t>
            </a:r>
            <a:r>
              <a:rPr sz="446" spc="-10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905193" y="4095258"/>
            <a:ext cx="40896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73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633048" y="4256655"/>
            <a:ext cx="67825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159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65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5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6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952069" y="4196092"/>
            <a:ext cx="39260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</a:t>
            </a:r>
            <a:r>
              <a:rPr sz="446" spc="1128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-3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888990" y="4173125"/>
            <a:ext cx="67195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35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76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830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4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86" baseline="37037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r>
              <a:rPr sz="446" spc="-73" baseline="55555" dirty="0">
                <a:latin typeface="Wingdings"/>
                <a:cs typeface="Wingdings"/>
              </a:rPr>
              <a:t></a:t>
            </a:r>
            <a:endParaRPr sz="446" baseline="55555">
              <a:latin typeface="Wingdings"/>
              <a:cs typeface="Wingding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2228135" y="4145439"/>
            <a:ext cx="142822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73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60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411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97" baseline="18518" dirty="0">
                <a:latin typeface="Times New Roman"/>
                <a:cs typeface="Times New Roman"/>
              </a:rPr>
              <a:t> </a:t>
            </a:r>
            <a:r>
              <a:rPr sz="297" spc="-20" dirty="0">
                <a:latin typeface="Wingdings"/>
                <a:cs typeface="Wingdings"/>
              </a:rPr>
              <a:t></a:t>
            </a:r>
            <a:r>
              <a:rPr sz="446" spc="-30" baseline="18518" dirty="0">
                <a:latin typeface="Wingdings"/>
                <a:cs typeface="Wingdings"/>
              </a:rPr>
              <a:t></a:t>
            </a:r>
            <a:r>
              <a:rPr sz="446" spc="-30" baseline="37037" dirty="0">
                <a:latin typeface="Wingdings"/>
                <a:cs typeface="Wingdings"/>
              </a:rPr>
              <a:t></a:t>
            </a:r>
            <a:r>
              <a:rPr sz="446" spc="30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24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381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-30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97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228141" y="4297713"/>
            <a:ext cx="22524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54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3322375" y="4102493"/>
            <a:ext cx="56625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7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03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336847" y="4201284"/>
            <a:ext cx="45552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2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43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760153" y="4230543"/>
            <a:ext cx="97773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009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23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Wingdings"/>
                <a:cs typeface="Wingdings"/>
              </a:rPr>
              <a:t></a:t>
            </a:r>
            <a:r>
              <a:rPr sz="297" spc="595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49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24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50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457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3769282" y="4144494"/>
            <a:ext cx="46559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89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3972216" y="4170137"/>
            <a:ext cx="22272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162550" y="4292208"/>
            <a:ext cx="92488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4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4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0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28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51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3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92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891509" y="4115235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552360" y="4225822"/>
            <a:ext cx="645533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22816">
              <a:lnSpc>
                <a:spcPts val="268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7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lnSpc>
                <a:spcPts val="26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82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33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9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183319" y="409635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084530" y="4296455"/>
            <a:ext cx="151002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8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661539" y="419105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759663" y="4065684"/>
            <a:ext cx="18497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08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2012772" y="4026828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187392" y="3872193"/>
            <a:ext cx="27180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13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359797" y="395415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199978" y="3995367"/>
            <a:ext cx="4240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7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13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332747" y="4044290"/>
            <a:ext cx="37373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08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638077" y="3972556"/>
            <a:ext cx="108218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6560">
              <a:lnSpc>
                <a:spcPts val="30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5168">
              <a:lnSpc>
                <a:spcPts val="30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834718" y="4081886"/>
            <a:ext cx="37750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9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3038742" y="4066942"/>
            <a:ext cx="21014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96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83751" y="3993950"/>
            <a:ext cx="66063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0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11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3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3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3118344" y="4035323"/>
            <a:ext cx="29948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75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206270" y="3923318"/>
            <a:ext cx="131497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2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35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97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22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86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727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743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5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489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9" baseline="3703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92324" y="3879430"/>
            <a:ext cx="200077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419426" y="4019593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3225626" y="3912780"/>
            <a:ext cx="366179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7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2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-1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3665301" y="392489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738922" y="387707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603637" y="3902869"/>
            <a:ext cx="19756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60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3433118" y="4004332"/>
            <a:ext cx="3485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67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49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2556921" y="3962488"/>
            <a:ext cx="1601878" cy="154923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76173">
              <a:lnSpc>
                <a:spcPts val="208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11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79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32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55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519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22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-30" baseline="55555" dirty="0">
                <a:latin typeface="Times New Roman"/>
                <a:cs typeface="Times New Roman"/>
              </a:rPr>
              <a:t> </a:t>
            </a:r>
            <a:r>
              <a:rPr sz="446" spc="-133" baseline="18518" dirty="0">
                <a:latin typeface="Wingdings"/>
                <a:cs typeface="Wingdings"/>
              </a:rPr>
              <a:t></a:t>
            </a:r>
            <a:r>
              <a:rPr sz="446" spc="-133" baseline="55555" dirty="0">
                <a:latin typeface="Wingdings"/>
                <a:cs typeface="Wingdings"/>
              </a:rPr>
              <a:t></a:t>
            </a:r>
            <a:r>
              <a:rPr sz="446" spc="-30" baseline="55555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30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0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743" baseline="55555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76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34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714760">
              <a:lnSpc>
                <a:spcPts val="208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54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3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93873">
              <a:lnSpc>
                <a:spcPts val="297"/>
              </a:lnSpc>
              <a:spcBef>
                <a:spcPts val="20"/>
              </a:spcBef>
              <a:tabLst>
                <a:tab pos="1045713" algn="l"/>
              </a:tabLst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793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spc="-30" baseline="37037" dirty="0">
                <a:latin typeface="Wingdings"/>
                <a:cs typeface="Wingdings"/>
              </a:rPr>
              <a:t></a:t>
            </a:r>
            <a:r>
              <a:rPr sz="446" spc="-30" baseline="55555" dirty="0">
                <a:latin typeface="Wingdings"/>
                <a:cs typeface="Wingdings"/>
              </a:rPr>
              <a:t></a:t>
            </a:r>
            <a:r>
              <a:rPr sz="446" spc="30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63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476926">
              <a:lnSpc>
                <a:spcPts val="297"/>
              </a:lnSpc>
              <a:tabLst>
                <a:tab pos="982792" algn="l"/>
              </a:tabLst>
            </a:pP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7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84" baseline="18518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3278331" y="4068042"/>
            <a:ext cx="1011712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R="135905" algn="r">
              <a:lnSpc>
                <a:spcPts val="238"/>
              </a:lnSpc>
              <a:spcBef>
                <a:spcPts val="208"/>
              </a:spcBef>
            </a:pPr>
            <a:r>
              <a:rPr sz="297" spc="-20" dirty="0">
                <a:latin typeface="Wingdings"/>
                <a:cs typeface="Wingdings"/>
              </a:rPr>
              <a:t></a:t>
            </a:r>
            <a:r>
              <a:rPr sz="297" spc="9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76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698" baseline="18518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4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33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81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R="158556" algn="r">
              <a:lnSpc>
                <a:spcPts val="139"/>
              </a:lnSpc>
            </a:pPr>
            <a:r>
              <a:rPr sz="297" spc="40" dirty="0">
                <a:latin typeface="Wingdings"/>
                <a:cs typeface="Wingdings"/>
              </a:rPr>
              <a:t></a:t>
            </a:r>
            <a:r>
              <a:rPr sz="446" spc="5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656874">
              <a:lnSpc>
                <a:spcPts val="25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4084849" y="3878329"/>
            <a:ext cx="34982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81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203926" y="394833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3758435" y="3988760"/>
            <a:ext cx="727326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84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4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4420077" y="3954308"/>
            <a:ext cx="26425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39" name="object 139"/>
          <p:cNvSpPr txBox="1"/>
          <p:nvPr/>
        </p:nvSpPr>
        <p:spPr>
          <a:xfrm>
            <a:off x="3877360" y="3918128"/>
            <a:ext cx="72984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371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6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6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33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4437850" y="3863698"/>
            <a:ext cx="241603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1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1" name="object 141"/>
          <p:cNvSpPr txBox="1"/>
          <p:nvPr/>
        </p:nvSpPr>
        <p:spPr>
          <a:xfrm>
            <a:off x="4489920" y="3996938"/>
            <a:ext cx="21391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723202" y="39061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708383" y="368090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154982" y="37447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201860" y="36849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2391577" y="3730616"/>
            <a:ext cx="23657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2246541" y="3821540"/>
            <a:ext cx="43413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2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1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2125728" y="3802033"/>
            <a:ext cx="36114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68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2584440" y="3682480"/>
            <a:ext cx="33094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44" dirty="0">
                <a:latin typeface="Times New Roman"/>
                <a:cs typeface="Times New Roman"/>
              </a:rPr>
              <a:t> </a:t>
            </a:r>
            <a:r>
              <a:rPr sz="446" spc="-73" baseline="37037" dirty="0">
                <a:latin typeface="Wingdings"/>
                <a:cs typeface="Wingdings"/>
              </a:rPr>
              <a:t>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2627072" y="3812258"/>
            <a:ext cx="54989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27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06" baseline="55555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519" baseline="55555" dirty="0">
                <a:latin typeface="Times New Roman"/>
                <a:cs typeface="Times New Roman"/>
              </a:rPr>
              <a:t> </a:t>
            </a:r>
            <a:r>
              <a:rPr sz="297" spc="-11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2915570" y="3674613"/>
            <a:ext cx="19504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2612597" y="3744617"/>
            <a:ext cx="63798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3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2600958" y="3711424"/>
            <a:ext cx="72480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  <a:tabLst>
                <a:tab pos="504610" algn="l"/>
              </a:tabLst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3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3352258" y="3641579"/>
            <a:ext cx="10821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3342195" y="3771987"/>
            <a:ext cx="49075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24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3149181" y="3681850"/>
            <a:ext cx="83554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87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8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-30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27" baseline="37037" dirty="0">
                <a:latin typeface="Times New Roman"/>
                <a:cs typeface="Times New Roman"/>
              </a:rPr>
              <a:t>  </a:t>
            </a:r>
            <a:r>
              <a:rPr sz="446" spc="-73" baseline="18518" dirty="0">
                <a:latin typeface="Wingdings"/>
                <a:cs typeface="Wingdings"/>
              </a:rPr>
              <a:t></a:t>
            </a:r>
            <a:r>
              <a:rPr sz="446" spc="30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678042" y="3875181"/>
            <a:ext cx="1385442" cy="80224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lnSpc>
                <a:spcPts val="188"/>
              </a:lnSpc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0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97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4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-14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11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935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</a:t>
            </a:r>
            <a:r>
              <a:rPr sz="446" spc="460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46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46" baseline="3703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251676">
              <a:lnSpc>
                <a:spcPts val="188"/>
              </a:lnSpc>
            </a:pP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433119" y="3707964"/>
            <a:ext cx="63420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206" baseline="18518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979" baseline="1851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654" baseline="37037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26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-3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651937" y="3750437"/>
            <a:ext cx="54612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29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51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0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3169312" y="3804393"/>
            <a:ext cx="99912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723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-44" baseline="18518" dirty="0">
                <a:latin typeface="Times New Roman"/>
                <a:cs typeface="Times New Roman"/>
              </a:rPr>
              <a:t>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430" baseline="18518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327" baseline="37037" dirty="0">
                <a:latin typeface="Times New Roman"/>
                <a:cs typeface="Times New Roman"/>
              </a:rPr>
              <a:t> </a:t>
            </a:r>
            <a:r>
              <a:rPr sz="446" spc="30" baseline="37037" dirty="0">
                <a:latin typeface="Wingdings"/>
                <a:cs typeface="Wingdings"/>
              </a:rPr>
              <a:t></a:t>
            </a:r>
            <a:r>
              <a:rPr sz="446" spc="268" baseline="37037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spc="495" dirty="0">
                <a:latin typeface="Times New Roman"/>
                <a:cs typeface="Times New Roman"/>
              </a:rPr>
              <a:t>  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519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1159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824649" y="3745245"/>
            <a:ext cx="114006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5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30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-4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276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89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367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0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21" baseline="18518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81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3834886" y="3775134"/>
            <a:ext cx="50963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52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4161139" y="3732818"/>
            <a:ext cx="206367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lnSpc>
                <a:spcPts val="258"/>
              </a:lnSpc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65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R="11325" algn="r">
              <a:lnSpc>
                <a:spcPts val="25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3524674" y="3662186"/>
            <a:ext cx="82925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9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00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248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00" baseline="18518" dirty="0">
                <a:latin typeface="Times New Roman"/>
                <a:cs typeface="Times New Roman"/>
              </a:rPr>
              <a:t> 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747096" y="3843091"/>
            <a:ext cx="146849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08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816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386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2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11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41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62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19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7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1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206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4197319" y="38080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4444451" y="3825787"/>
            <a:ext cx="13338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3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4481105" y="374996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4642188" y="378111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181914" y="370450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286805" y="361357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529218" y="3594701"/>
            <a:ext cx="76759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1527">
              <a:lnSpc>
                <a:spcPts val="31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>
              <a:lnSpc>
                <a:spcPts val="31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2639335" y="355348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415962" y="3536811"/>
            <a:ext cx="64553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5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6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00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668" baseline="55555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805773" y="3497013"/>
            <a:ext cx="23027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2953643" y="3643467"/>
            <a:ext cx="38002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3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81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2798850" y="3571892"/>
            <a:ext cx="52599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49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16" baseline="37037" dirty="0">
                <a:latin typeface="Times New Roman"/>
                <a:cs typeface="Times New Roman"/>
              </a:rPr>
              <a:t> </a:t>
            </a:r>
            <a:r>
              <a:rPr sz="446" spc="-133" baseline="18518" dirty="0">
                <a:latin typeface="Wingdings"/>
                <a:cs typeface="Wingdings"/>
              </a:rPr>
              <a:t></a:t>
            </a:r>
            <a:r>
              <a:rPr sz="297" spc="-89" dirty="0">
                <a:latin typeface="Wingdings"/>
                <a:cs typeface="Wingdings"/>
              </a:rPr>
              <a:t></a:t>
            </a:r>
            <a:r>
              <a:rPr sz="446" spc="-133" baseline="18518" dirty="0">
                <a:latin typeface="Wingdings"/>
                <a:cs typeface="Wingdings"/>
              </a:rPr>
              <a:t></a:t>
            </a:r>
            <a:r>
              <a:rPr sz="446" spc="1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49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3341246" y="360099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3464417" y="3460989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233653" y="3549711"/>
            <a:ext cx="27809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41" baseline="37037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3337476" y="3496068"/>
            <a:ext cx="49201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9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386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3506898" y="3561667"/>
            <a:ext cx="35737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76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2799165" y="3631668"/>
            <a:ext cx="98402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757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308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425" baseline="55555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162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203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3543552" y="3529417"/>
            <a:ext cx="40896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spc="30" baseline="18518" dirty="0">
                <a:latin typeface="Wingdings"/>
                <a:cs typeface="Wingdings"/>
              </a:rPr>
              <a:t></a:t>
            </a:r>
            <a:r>
              <a:rPr sz="446" spc="103" baseline="18518" dirty="0">
                <a:latin typeface="Times New Roman"/>
                <a:cs typeface="Times New Roman"/>
              </a:rPr>
              <a:t> </a:t>
            </a:r>
            <a:r>
              <a:rPr sz="297" spc="20" dirty="0">
                <a:latin typeface="Wingdings"/>
                <a:cs typeface="Wingdings"/>
              </a:rPr>
              <a:t></a:t>
            </a:r>
            <a:r>
              <a:rPr sz="446" spc="30" baseline="18518" dirty="0">
                <a:latin typeface="Wingdings"/>
                <a:cs typeface="Wingdings"/>
              </a:rPr>
              <a:t></a:t>
            </a:r>
            <a:r>
              <a:rPr sz="446" spc="414" baseline="18518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3594047" y="3587779"/>
            <a:ext cx="432872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84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1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3569508" y="3637173"/>
            <a:ext cx="46684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26" dirty="0">
                <a:latin typeface="Times New Roman"/>
                <a:cs typeface="Times New Roman"/>
              </a:rPr>
              <a:t> 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3795716" y="3535239"/>
            <a:ext cx="407705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87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4140066" y="3631197"/>
            <a:ext cx="27306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27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682758" y="3455797"/>
            <a:ext cx="165221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05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1040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73" baseline="37037" dirty="0">
                <a:latin typeface="Times New Roman"/>
                <a:cs typeface="Times New Roman"/>
              </a:rPr>
              <a:t> </a:t>
            </a:r>
            <a:r>
              <a:rPr sz="297" spc="-20" dirty="0">
                <a:latin typeface="Wingdings"/>
                <a:cs typeface="Wingdings"/>
              </a:rPr>
              <a:t></a:t>
            </a:r>
            <a:r>
              <a:rPr sz="446" spc="-30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95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38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281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00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6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35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46" baseline="37037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95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3857066" y="3560408"/>
            <a:ext cx="47817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03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44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19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4163183" y="350015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831740" y="3471842"/>
            <a:ext cx="604007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" dirty="0">
                <a:latin typeface="Times New Roman"/>
                <a:cs typeface="Times New Roman"/>
              </a:rPr>
              <a:t> </a:t>
            </a:r>
            <a:r>
              <a:rPr sz="446" baseline="-18518" dirty="0">
                <a:latin typeface="Wingdings"/>
                <a:cs typeface="Wingdings"/>
              </a:rPr>
              <a:t></a:t>
            </a:r>
            <a:r>
              <a:rPr sz="446" baseline="-37037" dirty="0">
                <a:latin typeface="Wingdings"/>
                <a:cs typeface="Wingdings"/>
              </a:rPr>
              <a:t></a:t>
            </a:r>
            <a:r>
              <a:rPr sz="446" spc="133" baseline="-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14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51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3952393" y="3594229"/>
            <a:ext cx="36995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81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3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4420385" y="3613893"/>
            <a:ext cx="104443" cy="17666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42785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>
              <a:spcBef>
                <a:spcPts val="50"/>
              </a:spcBef>
            </a:pPr>
            <a:endParaRPr sz="297">
              <a:latin typeface="Wingdings"/>
              <a:cs typeface="Wingdings"/>
            </a:endParaRPr>
          </a:p>
          <a:p>
            <a:pPr marL="25168"/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4386729" y="3504247"/>
            <a:ext cx="257961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lnSpc>
                <a:spcPts val="317"/>
              </a:lnSpc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56627">
              <a:lnSpc>
                <a:spcPts val="31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906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4648797" y="3564970"/>
            <a:ext cx="90601" cy="143766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8941">
              <a:spcBef>
                <a:spcPts val="23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769295" y="352627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384205" y="3417414"/>
            <a:ext cx="47313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3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65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4614821" y="3450448"/>
            <a:ext cx="32465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83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021460" y="362207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5233354" y="343015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361212" y="336220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435778" y="3195104"/>
            <a:ext cx="109474" cy="120658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49077">
              <a:spcBef>
                <a:spcPts val="40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754799" y="3248936"/>
            <a:ext cx="59142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lnSpc>
                <a:spcPts val="30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2651">
              <a:lnSpc>
                <a:spcPts val="30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960402" y="321417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3020809" y="325334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2849818" y="3394762"/>
            <a:ext cx="22146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algn="ctr">
              <a:spcBef>
                <a:spcPts val="208"/>
              </a:spcBef>
            </a:pP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2584597" y="3373683"/>
            <a:ext cx="53479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62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2658217" y="3327277"/>
            <a:ext cx="37624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55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0" name="object 210"/>
          <p:cNvSpPr txBox="1"/>
          <p:nvPr/>
        </p:nvSpPr>
        <p:spPr>
          <a:xfrm>
            <a:off x="3180948" y="326451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1" name="object 211"/>
          <p:cNvSpPr txBox="1"/>
          <p:nvPr/>
        </p:nvSpPr>
        <p:spPr>
          <a:xfrm>
            <a:off x="3046456" y="3194350"/>
            <a:ext cx="35485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30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59" dirty="0">
                <a:latin typeface="Times New Roman"/>
                <a:cs typeface="Times New Roman"/>
              </a:rPr>
              <a:t> </a:t>
            </a:r>
            <a:r>
              <a:rPr sz="446" spc="-176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3043938" y="3405931"/>
            <a:ext cx="63043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03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</a:t>
            </a:r>
            <a:r>
              <a:rPr sz="297" spc="466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35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1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3" name="object 213"/>
          <p:cNvSpPr txBox="1"/>
          <p:nvPr/>
        </p:nvSpPr>
        <p:spPr>
          <a:xfrm>
            <a:off x="3291073" y="3291252"/>
            <a:ext cx="62917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73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09" baseline="18518" dirty="0">
                <a:latin typeface="Times New Roman"/>
                <a:cs typeface="Times New Roman"/>
              </a:rPr>
              <a:t> 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14" name="object 214"/>
          <p:cNvSpPr txBox="1"/>
          <p:nvPr/>
        </p:nvSpPr>
        <p:spPr>
          <a:xfrm>
            <a:off x="3283991" y="3235879"/>
            <a:ext cx="902236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6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spc="252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87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68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114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97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-14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5" name="object 215"/>
          <p:cNvSpPr txBox="1"/>
          <p:nvPr/>
        </p:nvSpPr>
        <p:spPr>
          <a:xfrm>
            <a:off x="4002887" y="3299589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3829696" y="3366290"/>
            <a:ext cx="31332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98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17" name="object 217"/>
          <p:cNvSpPr txBox="1"/>
          <p:nvPr/>
        </p:nvSpPr>
        <p:spPr>
          <a:xfrm>
            <a:off x="3926749" y="3282916"/>
            <a:ext cx="129610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55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3784856" y="3326175"/>
            <a:ext cx="22650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386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4236806" y="321275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0" name="object 220"/>
          <p:cNvSpPr txBox="1"/>
          <p:nvPr/>
        </p:nvSpPr>
        <p:spPr>
          <a:xfrm>
            <a:off x="2977251" y="3339546"/>
            <a:ext cx="1322524" cy="157360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01341">
              <a:lnSpc>
                <a:spcPts val="29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86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43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76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08891">
              <a:lnSpc>
                <a:spcPts val="287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98" baseline="18518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3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92" baseline="37037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803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49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824239">
              <a:lnSpc>
                <a:spcPts val="188"/>
              </a:lnSpc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54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43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R="110737" algn="r">
              <a:lnSpc>
                <a:spcPts val="19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8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1" name="object 221"/>
          <p:cNvSpPr txBox="1"/>
          <p:nvPr/>
        </p:nvSpPr>
        <p:spPr>
          <a:xfrm>
            <a:off x="4067231" y="3333412"/>
            <a:ext cx="37121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3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59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2" name="object 222"/>
          <p:cNvSpPr txBox="1"/>
          <p:nvPr/>
        </p:nvSpPr>
        <p:spPr>
          <a:xfrm>
            <a:off x="4390181" y="333718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4533486" y="3389414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4528455" y="328496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4185056" y="3260735"/>
            <a:ext cx="56248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73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55" dirty="0">
                <a:latin typeface="Times New Roman"/>
                <a:cs typeface="Times New Roman"/>
              </a:rPr>
              <a:t> 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03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4443352" y="3299904"/>
            <a:ext cx="325912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R="27684" algn="r">
              <a:lnSpc>
                <a:spcPts val="268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674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R="10067" algn="r">
              <a:lnSpc>
                <a:spcPts val="268"/>
              </a:lnSpc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7" name="object 227"/>
          <p:cNvSpPr txBox="1"/>
          <p:nvPr/>
        </p:nvSpPr>
        <p:spPr>
          <a:xfrm>
            <a:off x="4995189" y="330431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4928332" y="335181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5263243" y="328338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593090" y="3116294"/>
            <a:ext cx="288162" cy="142506"/>
          </a:xfrm>
          <a:prstGeom prst="rect">
            <a:avLst/>
          </a:prstGeom>
        </p:spPr>
        <p:txBody>
          <a:bodyPr vert="horz" wrap="square" lIns="0" tIns="37750" rIns="0" bIns="0" rtlCol="0">
            <a:spAutoFit/>
          </a:bodyPr>
          <a:lstStyle/>
          <a:p>
            <a:pPr marL="79278">
              <a:spcBef>
                <a:spcPts val="297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50335">
              <a:spcBef>
                <a:spcPts val="109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92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1" name="object 231"/>
          <p:cNvSpPr txBox="1"/>
          <p:nvPr/>
        </p:nvSpPr>
        <p:spPr>
          <a:xfrm>
            <a:off x="2991863" y="295791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2" name="object 232"/>
          <p:cNvSpPr txBox="1"/>
          <p:nvPr/>
        </p:nvSpPr>
        <p:spPr>
          <a:xfrm>
            <a:off x="3107800" y="3151562"/>
            <a:ext cx="25292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3" name="object 233"/>
          <p:cNvSpPr txBox="1"/>
          <p:nvPr/>
        </p:nvSpPr>
        <p:spPr>
          <a:xfrm>
            <a:off x="3101987" y="2969714"/>
            <a:ext cx="619108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-18518" dirty="0">
                <a:latin typeface="Wingdings"/>
                <a:cs typeface="Wingdings"/>
              </a:rPr>
              <a:t></a:t>
            </a:r>
            <a:r>
              <a:rPr sz="446" spc="281" baseline="-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03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63" dirty="0">
                <a:latin typeface="Times New Roman"/>
                <a:cs typeface="Times New Roman"/>
              </a:rPr>
              <a:t>  </a:t>
            </a:r>
            <a:r>
              <a:rPr sz="446" spc="-149" baseline="-37037" dirty="0">
                <a:latin typeface="Wingdings"/>
                <a:cs typeface="Wingdings"/>
              </a:rPr>
              <a:t></a:t>
            </a:r>
            <a:endParaRPr sz="446" baseline="-37037">
              <a:latin typeface="Wingdings"/>
              <a:cs typeface="Wingdings"/>
            </a:endParaRPr>
          </a:p>
        </p:txBody>
      </p:sp>
      <p:sp>
        <p:nvSpPr>
          <p:cNvPr id="234" name="object 234"/>
          <p:cNvSpPr txBox="1"/>
          <p:nvPr/>
        </p:nvSpPr>
        <p:spPr>
          <a:xfrm>
            <a:off x="3143672" y="3087695"/>
            <a:ext cx="736134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846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-20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30" baseline="18518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535" baseline="55555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143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5" name="object 235"/>
          <p:cNvSpPr txBox="1"/>
          <p:nvPr/>
        </p:nvSpPr>
        <p:spPr>
          <a:xfrm>
            <a:off x="3599237" y="3147945"/>
            <a:ext cx="41022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02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3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6" name="object 236"/>
          <p:cNvSpPr txBox="1"/>
          <p:nvPr/>
        </p:nvSpPr>
        <p:spPr>
          <a:xfrm>
            <a:off x="3422116" y="3190102"/>
            <a:ext cx="888392" cy="131520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51006">
              <a:lnSpc>
                <a:spcPts val="208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</a:t>
            </a:r>
            <a:r>
              <a:rPr sz="446" spc="1470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414" baseline="37037" dirty="0">
                <a:latin typeface="Times New Roman"/>
                <a:cs typeface="Times New Roman"/>
              </a:rPr>
              <a:t> </a:t>
            </a:r>
            <a:r>
              <a:rPr sz="297" spc="-20" dirty="0">
                <a:latin typeface="Wingdings"/>
                <a:cs typeface="Wingdings"/>
              </a:rPr>
              <a:t></a:t>
            </a:r>
            <a:r>
              <a:rPr sz="297" spc="10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902" dirty="0">
                <a:latin typeface="Times New Roman"/>
                <a:cs typeface="Times New Roman"/>
              </a:rPr>
              <a:t>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638" baseline="55555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52346">
              <a:lnSpc>
                <a:spcPts val="208"/>
              </a:lnSpc>
              <a:tabLst>
                <a:tab pos="673233" algn="l"/>
              </a:tabLst>
            </a:pP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327179">
              <a:lnSpc>
                <a:spcPts val="99"/>
              </a:lnSpc>
              <a:spcBef>
                <a:spcPts val="99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46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590180">
              <a:lnSpc>
                <a:spcPts val="188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7" name="object 237"/>
          <p:cNvSpPr txBox="1"/>
          <p:nvPr/>
        </p:nvSpPr>
        <p:spPr>
          <a:xfrm>
            <a:off x="4114260" y="2950993"/>
            <a:ext cx="98151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37751">
              <a:lnSpc>
                <a:spcPts val="327"/>
              </a:lnSpc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5168">
              <a:lnSpc>
                <a:spcPts val="327"/>
              </a:lnSpc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38" name="object 238"/>
          <p:cNvSpPr txBox="1"/>
          <p:nvPr/>
        </p:nvSpPr>
        <p:spPr>
          <a:xfrm>
            <a:off x="4104984" y="3149675"/>
            <a:ext cx="250409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19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39" name="object 239"/>
          <p:cNvSpPr txBox="1"/>
          <p:nvPr/>
        </p:nvSpPr>
        <p:spPr>
          <a:xfrm>
            <a:off x="4297838" y="3128438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0" name="object 240"/>
          <p:cNvSpPr txBox="1"/>
          <p:nvPr/>
        </p:nvSpPr>
        <p:spPr>
          <a:xfrm>
            <a:off x="3353050" y="3121987"/>
            <a:ext cx="85945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  <a:tabLst>
                <a:tab pos="677008" algn="l"/>
              </a:tabLst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11" baseline="3703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r>
              <a:rPr sz="446" baseline="18518" dirty="0">
                <a:latin typeface="Times New Roman"/>
                <a:cs typeface="Times New Roman"/>
              </a:rPr>
              <a:t>	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71" baseline="185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3580205" y="3031378"/>
            <a:ext cx="634208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R="164848" algn="r">
              <a:lnSpc>
                <a:spcPts val="327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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87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R="60402" algn="r">
              <a:lnSpc>
                <a:spcPts val="327"/>
              </a:lnSpc>
            </a:pPr>
            <a:r>
              <a:rPr sz="446" spc="-73" baseline="37037" dirty="0">
                <a:latin typeface="Wingdings"/>
                <a:cs typeface="Wingdings"/>
              </a:rPr>
              <a:t>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4243884" y="305497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3" name="object 243"/>
          <p:cNvSpPr txBox="1"/>
          <p:nvPr/>
        </p:nvSpPr>
        <p:spPr>
          <a:xfrm>
            <a:off x="4229262" y="3200643"/>
            <a:ext cx="455522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87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0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668" baseline="185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446" spc="-73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44" name="object 244"/>
          <p:cNvSpPr txBox="1"/>
          <p:nvPr/>
        </p:nvSpPr>
        <p:spPr>
          <a:xfrm>
            <a:off x="4353840" y="3098864"/>
            <a:ext cx="178686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822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5" name="object 245"/>
          <p:cNvSpPr txBox="1"/>
          <p:nvPr/>
        </p:nvSpPr>
        <p:spPr>
          <a:xfrm>
            <a:off x="4329146" y="3017850"/>
            <a:ext cx="25796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727" baseline="18518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6" name="object 246"/>
          <p:cNvSpPr txBox="1"/>
          <p:nvPr/>
        </p:nvSpPr>
        <p:spPr>
          <a:xfrm>
            <a:off x="4626304" y="3083762"/>
            <a:ext cx="218951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50335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47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47" name="object 247"/>
          <p:cNvSpPr txBox="1"/>
          <p:nvPr/>
        </p:nvSpPr>
        <p:spPr>
          <a:xfrm>
            <a:off x="4737674" y="3156754"/>
            <a:ext cx="35234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8" name="object 248"/>
          <p:cNvSpPr txBox="1"/>
          <p:nvPr/>
        </p:nvSpPr>
        <p:spPr>
          <a:xfrm>
            <a:off x="3110946" y="273139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3393002" y="2736111"/>
            <a:ext cx="15226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0" name="object 250"/>
          <p:cNvSpPr txBox="1"/>
          <p:nvPr/>
        </p:nvSpPr>
        <p:spPr>
          <a:xfrm>
            <a:off x="3491162" y="277166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3889624" y="280894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2" name="object 252"/>
          <p:cNvSpPr txBox="1"/>
          <p:nvPr/>
        </p:nvSpPr>
        <p:spPr>
          <a:xfrm>
            <a:off x="3860050" y="27781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3" name="object 253"/>
          <p:cNvSpPr txBox="1"/>
          <p:nvPr/>
        </p:nvSpPr>
        <p:spPr>
          <a:xfrm>
            <a:off x="3900951" y="274098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4" name="object 254"/>
          <p:cNvSpPr txBox="1"/>
          <p:nvPr/>
        </p:nvSpPr>
        <p:spPr>
          <a:xfrm>
            <a:off x="4270468" y="273516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5" name="object 255"/>
          <p:cNvSpPr txBox="1"/>
          <p:nvPr/>
        </p:nvSpPr>
        <p:spPr>
          <a:xfrm>
            <a:off x="4263389" y="291229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6" name="object 256"/>
          <p:cNvSpPr txBox="1"/>
          <p:nvPr/>
        </p:nvSpPr>
        <p:spPr>
          <a:xfrm>
            <a:off x="4339370" y="293384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7" name="object 257"/>
          <p:cNvSpPr txBox="1"/>
          <p:nvPr/>
        </p:nvSpPr>
        <p:spPr>
          <a:xfrm>
            <a:off x="3145882" y="2826404"/>
            <a:ext cx="1355241" cy="21352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51006">
              <a:lnSpc>
                <a:spcPts val="198"/>
              </a:lnSpc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26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22" baseline="18518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84" baseline="37037" dirty="0">
                <a:latin typeface="Times New Roman"/>
                <a:cs typeface="Times New Roman"/>
              </a:rPr>
              <a:t>  </a:t>
            </a:r>
            <a:r>
              <a:rPr sz="446" baseline="55555" dirty="0">
                <a:latin typeface="Wingdings"/>
                <a:cs typeface="Wingdings"/>
              </a:rPr>
              <a:t></a:t>
            </a:r>
            <a:r>
              <a:rPr sz="446" spc="281" baseline="55555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49" baseline="37037" dirty="0">
                <a:latin typeface="Times New Roman"/>
                <a:cs typeface="Times New Roman"/>
              </a:rPr>
              <a:t>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206" baseline="18518" dirty="0">
                <a:latin typeface="Times New Roman"/>
                <a:cs typeface="Times New Roman"/>
              </a:rPr>
              <a:t> </a:t>
            </a:r>
            <a:r>
              <a:rPr sz="446" spc="-149" baseline="55555" dirty="0">
                <a:latin typeface="Wingdings"/>
                <a:cs typeface="Wingdings"/>
              </a:rPr>
              <a:t></a:t>
            </a:r>
            <a:endParaRPr sz="446" baseline="55555">
              <a:latin typeface="Wingdings"/>
              <a:cs typeface="Wingdings"/>
            </a:endParaRPr>
          </a:p>
          <a:p>
            <a:pPr marL="440433">
              <a:lnSpc>
                <a:spcPts val="198"/>
              </a:lnSpc>
            </a:pPr>
            <a:r>
              <a:rPr sz="297" spc="20" dirty="0">
                <a:latin typeface="Wingdings"/>
                <a:cs typeface="Wingdings"/>
              </a:rPr>
              <a:t></a:t>
            </a:r>
            <a:r>
              <a:rPr sz="29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R="110737" algn="r">
              <a:lnSpc>
                <a:spcPts val="258"/>
              </a:lnSpc>
              <a:spcBef>
                <a:spcPts val="30"/>
              </a:spcBef>
              <a:tabLst>
                <a:tab pos="398906" algn="l"/>
              </a:tabLst>
            </a:pP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608" baseline="37037" dirty="0">
                <a:latin typeface="Times New Roman"/>
                <a:cs typeface="Times New Roman"/>
              </a:rPr>
              <a:t> </a:t>
            </a:r>
            <a:r>
              <a:rPr sz="297" spc="-50" dirty="0">
                <a:latin typeface="Wingdings"/>
                <a:cs typeface="Wingdings"/>
              </a:rPr>
              <a:t></a:t>
            </a:r>
            <a:r>
              <a:rPr sz="297" dirty="0">
                <a:latin typeface="Times New Roman"/>
                <a:cs typeface="Times New Roman"/>
              </a:rPr>
              <a:t>	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45" dirty="0">
                <a:latin typeface="Times New Roman"/>
                <a:cs typeface="Times New Roman"/>
              </a:rPr>
              <a:t> 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R="152264" algn="r">
              <a:lnSpc>
                <a:spcPts val="25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66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386" baseline="18518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  <a:p>
            <a:pPr marL="83053" algn="ctr">
              <a:spcBef>
                <a:spcPts val="149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87" baseline="37037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-10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8" name="object 258"/>
          <p:cNvSpPr txBox="1"/>
          <p:nvPr/>
        </p:nvSpPr>
        <p:spPr>
          <a:xfrm>
            <a:off x="4457823" y="277276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4309643" y="2833957"/>
            <a:ext cx="236570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79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0" name="object 260"/>
          <p:cNvSpPr txBox="1"/>
          <p:nvPr/>
        </p:nvSpPr>
        <p:spPr>
          <a:xfrm>
            <a:off x="4084850" y="2733404"/>
            <a:ext cx="484464" cy="171759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>
              <a:spcBef>
                <a:spcPts val="69"/>
              </a:spcBef>
            </a:pPr>
            <a:endParaRPr sz="297">
              <a:latin typeface="Times New Roman"/>
              <a:cs typeface="Times New Roman"/>
            </a:endParaRPr>
          </a:p>
          <a:p>
            <a:pPr marL="85570"/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75503">
              <a:spcBef>
                <a:spcPts val="21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26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979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519" baseline="3703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61" name="object 261"/>
          <p:cNvSpPr txBox="1"/>
          <p:nvPr/>
        </p:nvSpPr>
        <p:spPr>
          <a:xfrm>
            <a:off x="4197329" y="2964521"/>
            <a:ext cx="481946" cy="103627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25838">
              <a:lnSpc>
                <a:spcPts val="258"/>
              </a:lnSpc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595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18" dirty="0">
                <a:latin typeface="Times New Roman"/>
                <a:cs typeface="Times New Roman"/>
              </a:rPr>
              <a:t> </a:t>
            </a:r>
            <a:r>
              <a:rPr sz="446" spc="-73" baseline="18518" dirty="0">
                <a:latin typeface="Wingdings"/>
                <a:cs typeface="Wingdings"/>
              </a:rPr>
              <a:t></a:t>
            </a:r>
            <a:r>
              <a:rPr sz="297" spc="-50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135905">
              <a:lnSpc>
                <a:spcPts val="258"/>
              </a:lnSpc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54" dirty="0">
                <a:latin typeface="Times New Roman"/>
                <a:cs typeface="Times New Roman"/>
              </a:rPr>
              <a:t> 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2" name="object 262"/>
          <p:cNvSpPr txBox="1"/>
          <p:nvPr/>
        </p:nvSpPr>
        <p:spPr>
          <a:xfrm>
            <a:off x="4790689" y="293825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3" name="object 263"/>
          <p:cNvSpPr txBox="1"/>
          <p:nvPr/>
        </p:nvSpPr>
        <p:spPr>
          <a:xfrm>
            <a:off x="4592952" y="291292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4" name="object 264"/>
          <p:cNvSpPr txBox="1"/>
          <p:nvPr/>
        </p:nvSpPr>
        <p:spPr>
          <a:xfrm>
            <a:off x="4707471" y="280312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5" name="object 265"/>
          <p:cNvSpPr txBox="1"/>
          <p:nvPr/>
        </p:nvSpPr>
        <p:spPr>
          <a:xfrm>
            <a:off x="2241659" y="262599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6" name="object 266"/>
          <p:cNvSpPr txBox="1"/>
          <p:nvPr/>
        </p:nvSpPr>
        <p:spPr>
          <a:xfrm>
            <a:off x="2835499" y="264786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7" name="object 267"/>
          <p:cNvSpPr txBox="1"/>
          <p:nvPr/>
        </p:nvSpPr>
        <p:spPr>
          <a:xfrm>
            <a:off x="3005076" y="252091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8" name="object 268"/>
          <p:cNvSpPr txBox="1"/>
          <p:nvPr/>
        </p:nvSpPr>
        <p:spPr>
          <a:xfrm>
            <a:off x="3380730" y="267570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69" name="object 269"/>
          <p:cNvSpPr txBox="1"/>
          <p:nvPr/>
        </p:nvSpPr>
        <p:spPr>
          <a:xfrm>
            <a:off x="3476690" y="2628511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0" name="object 270"/>
          <p:cNvSpPr txBox="1"/>
          <p:nvPr/>
        </p:nvSpPr>
        <p:spPr>
          <a:xfrm>
            <a:off x="3682292" y="253176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1" name="object 271"/>
          <p:cNvSpPr txBox="1"/>
          <p:nvPr/>
        </p:nvSpPr>
        <p:spPr>
          <a:xfrm>
            <a:off x="3277856" y="2576285"/>
            <a:ext cx="522215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95" dirty="0">
                <a:latin typeface="Times New Roman"/>
                <a:cs typeface="Times New Roman"/>
              </a:rPr>
              <a:t>  </a:t>
            </a: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-14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476" dirty="0">
                <a:latin typeface="Times New Roman"/>
                <a:cs typeface="Times New Roman"/>
              </a:rPr>
              <a:t> </a:t>
            </a:r>
            <a:r>
              <a:rPr sz="446" spc="-149" baseline="18518" dirty="0">
                <a:latin typeface="Wingdings"/>
                <a:cs typeface="Wingdings"/>
              </a:rPr>
              <a:t></a:t>
            </a:r>
            <a:endParaRPr sz="446" baseline="18518">
              <a:latin typeface="Wingdings"/>
              <a:cs typeface="Wingdings"/>
            </a:endParaRPr>
          </a:p>
        </p:txBody>
      </p:sp>
      <p:sp>
        <p:nvSpPr>
          <p:cNvPr id="272" name="object 272"/>
          <p:cNvSpPr txBox="1"/>
          <p:nvPr/>
        </p:nvSpPr>
        <p:spPr>
          <a:xfrm>
            <a:off x="3883804" y="257518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3991881" y="2534440"/>
            <a:ext cx="440422" cy="15671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100670">
              <a:spcBef>
                <a:spcPts val="208"/>
              </a:spcBef>
            </a:pPr>
            <a:r>
              <a:rPr sz="446" baseline="18518" dirty="0">
                <a:latin typeface="Wingdings"/>
                <a:cs typeface="Wingdings"/>
              </a:rPr>
              <a:t></a:t>
            </a:r>
            <a:r>
              <a:rPr sz="446" spc="1025" baseline="18518" dirty="0">
                <a:latin typeface="Times New Roman"/>
                <a:cs typeface="Times New Roman"/>
              </a:rPr>
              <a:t> </a:t>
            </a:r>
            <a:r>
              <a:rPr sz="297" dirty="0">
                <a:latin typeface="Wingdings"/>
                <a:cs typeface="Wingdings"/>
              </a:rPr>
              <a:t></a:t>
            </a:r>
            <a:r>
              <a:rPr sz="297" spc="317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  <a:p>
            <a:pPr marL="151006">
              <a:spcBef>
                <a:spcPts val="307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555" dirty="0">
                <a:latin typeface="Times New Roman"/>
                <a:cs typeface="Times New Roman"/>
              </a:rPr>
              <a:t> </a:t>
            </a:r>
            <a:r>
              <a:rPr sz="446" spc="-149" baseline="37037" dirty="0">
                <a:latin typeface="Wingdings"/>
                <a:cs typeface="Wingdings"/>
              </a:rPr>
              <a:t></a:t>
            </a:r>
            <a:endParaRPr sz="446" baseline="37037">
              <a:latin typeface="Wingdings"/>
              <a:cs typeface="Wingdings"/>
            </a:endParaRPr>
          </a:p>
        </p:txBody>
      </p:sp>
      <p:sp>
        <p:nvSpPr>
          <p:cNvPr id="274" name="object 274"/>
          <p:cNvSpPr txBox="1"/>
          <p:nvPr/>
        </p:nvSpPr>
        <p:spPr>
          <a:xfrm>
            <a:off x="4508791" y="252862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5" name="object 275"/>
          <p:cNvSpPr txBox="1"/>
          <p:nvPr/>
        </p:nvSpPr>
        <p:spPr>
          <a:xfrm>
            <a:off x="4186472" y="2666737"/>
            <a:ext cx="508373" cy="7246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5503">
              <a:spcBef>
                <a:spcPts val="208"/>
              </a:spcBef>
            </a:pPr>
            <a:r>
              <a:rPr sz="297" dirty="0">
                <a:latin typeface="Wingdings"/>
                <a:cs typeface="Wingdings"/>
              </a:rPr>
              <a:t></a:t>
            </a:r>
            <a:r>
              <a:rPr sz="297" spc="29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1248" baseline="37037" dirty="0">
                <a:latin typeface="Times New Roman"/>
                <a:cs typeface="Times New Roman"/>
              </a:rPr>
              <a:t> </a:t>
            </a:r>
            <a:r>
              <a:rPr sz="446" baseline="37037" dirty="0">
                <a:latin typeface="Wingdings"/>
                <a:cs typeface="Wingdings"/>
              </a:rPr>
              <a:t></a:t>
            </a:r>
            <a:r>
              <a:rPr sz="446" spc="743" baseline="37037" dirty="0">
                <a:latin typeface="Times New Roman"/>
                <a:cs typeface="Times New Roman"/>
              </a:rPr>
              <a:t> </a:t>
            </a: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6" name="object 276"/>
          <p:cNvSpPr txBox="1"/>
          <p:nvPr/>
        </p:nvSpPr>
        <p:spPr>
          <a:xfrm>
            <a:off x="4615132" y="2614826"/>
            <a:ext cx="110735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50" dirty="0">
                <a:latin typeface="Wingdings"/>
                <a:cs typeface="Wingdings"/>
              </a:rPr>
              <a:t>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7" name="object 277"/>
          <p:cNvSpPr txBox="1"/>
          <p:nvPr/>
        </p:nvSpPr>
        <p:spPr>
          <a:xfrm>
            <a:off x="4743496" y="250659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5244366" y="250093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79" name="object 279"/>
          <p:cNvSpPr txBox="1"/>
          <p:nvPr/>
        </p:nvSpPr>
        <p:spPr>
          <a:xfrm>
            <a:off x="5128745" y="264266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3510826" y="2316726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3761576" y="2396638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3616693" y="247136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3" name="object 283"/>
          <p:cNvSpPr txBox="1"/>
          <p:nvPr/>
        </p:nvSpPr>
        <p:spPr>
          <a:xfrm>
            <a:off x="4271413" y="248127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4" name="object 284"/>
          <p:cNvSpPr txBox="1"/>
          <p:nvPr/>
        </p:nvSpPr>
        <p:spPr>
          <a:xfrm>
            <a:off x="4118509" y="231861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4383416" y="234645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6" name="object 286"/>
          <p:cNvSpPr txBox="1"/>
          <p:nvPr/>
        </p:nvSpPr>
        <p:spPr>
          <a:xfrm>
            <a:off x="3521994" y="2224070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7" name="object 287"/>
          <p:cNvSpPr txBox="1"/>
          <p:nvPr/>
        </p:nvSpPr>
        <p:spPr>
          <a:xfrm>
            <a:off x="4500296" y="221274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8" name="object 288"/>
          <p:cNvSpPr txBox="1"/>
          <p:nvPr/>
        </p:nvSpPr>
        <p:spPr>
          <a:xfrm>
            <a:off x="4668933" y="2248894"/>
            <a:ext cx="86826" cy="146191"/>
          </a:xfrm>
          <a:prstGeom prst="rect">
            <a:avLst/>
          </a:prstGeom>
        </p:spPr>
        <p:txBody>
          <a:bodyPr vert="horz" wrap="square" lIns="0" tIns="41526" rIns="0" bIns="0" rtlCol="0">
            <a:spAutoFit/>
          </a:bodyPr>
          <a:lstStyle/>
          <a:p>
            <a:pPr marL="25168">
              <a:spcBef>
                <a:spcPts val="327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  <a:p>
            <a:pPr marL="25168">
              <a:spcBef>
                <a:spcPts val="139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89" name="object 289"/>
          <p:cNvSpPr txBox="1"/>
          <p:nvPr/>
        </p:nvSpPr>
        <p:spPr>
          <a:xfrm>
            <a:off x="3506892" y="185156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3866185" y="1984332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4737676" y="1857385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2" name="object 292"/>
          <p:cNvSpPr txBox="1"/>
          <p:nvPr/>
        </p:nvSpPr>
        <p:spPr>
          <a:xfrm>
            <a:off x="4579580" y="1988893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3" name="object 293"/>
          <p:cNvSpPr txBox="1"/>
          <p:nvPr/>
        </p:nvSpPr>
        <p:spPr>
          <a:xfrm>
            <a:off x="3718001" y="1814754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4" name="object 294"/>
          <p:cNvSpPr txBox="1"/>
          <p:nvPr/>
        </p:nvSpPr>
        <p:spPr>
          <a:xfrm>
            <a:off x="3969223" y="1678997"/>
            <a:ext cx="85568" cy="72401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297" spc="-99" dirty="0">
                <a:latin typeface="Wingdings"/>
                <a:cs typeface="Wingdings"/>
              </a:rPr>
              <a:t></a:t>
            </a:r>
            <a:endParaRPr sz="297">
              <a:latin typeface="Wingdings"/>
              <a:cs typeface="Wingdings"/>
            </a:endParaRPr>
          </a:p>
        </p:txBody>
      </p:sp>
      <p:sp>
        <p:nvSpPr>
          <p:cNvPr id="295" name="object 295"/>
          <p:cNvSpPr/>
          <p:nvPr/>
        </p:nvSpPr>
        <p:spPr>
          <a:xfrm>
            <a:off x="1159373" y="5814795"/>
            <a:ext cx="4296002" cy="113251"/>
          </a:xfrm>
          <a:custGeom>
            <a:avLst/>
            <a:gdLst/>
            <a:ahLst/>
            <a:cxnLst/>
            <a:rect l="l" t="t" r="r" b="b"/>
            <a:pathLst>
              <a:path w="2167890" h="57150">
                <a:moveTo>
                  <a:pt x="61759" y="0"/>
                </a:moveTo>
                <a:lnTo>
                  <a:pt x="2043864" y="0"/>
                </a:lnTo>
              </a:path>
              <a:path w="2167890" h="57150">
                <a:moveTo>
                  <a:pt x="61759" y="0"/>
                </a:moveTo>
                <a:lnTo>
                  <a:pt x="61759" y="43422"/>
                </a:lnTo>
              </a:path>
              <a:path w="2167890" h="57150">
                <a:moveTo>
                  <a:pt x="309512" y="0"/>
                </a:moveTo>
                <a:lnTo>
                  <a:pt x="309512" y="43422"/>
                </a:lnTo>
              </a:path>
              <a:path w="2167890" h="57150">
                <a:moveTo>
                  <a:pt x="557266" y="0"/>
                </a:moveTo>
                <a:lnTo>
                  <a:pt x="557266" y="43422"/>
                </a:lnTo>
              </a:path>
              <a:path w="2167890" h="57150">
                <a:moveTo>
                  <a:pt x="805019" y="0"/>
                </a:moveTo>
                <a:lnTo>
                  <a:pt x="805019" y="43422"/>
                </a:lnTo>
              </a:path>
              <a:path w="2167890" h="57150">
                <a:moveTo>
                  <a:pt x="1052851" y="0"/>
                </a:moveTo>
                <a:lnTo>
                  <a:pt x="1052851" y="43422"/>
                </a:lnTo>
              </a:path>
              <a:path w="2167890" h="57150">
                <a:moveTo>
                  <a:pt x="1300604" y="0"/>
                </a:moveTo>
                <a:lnTo>
                  <a:pt x="1300604" y="43422"/>
                </a:lnTo>
              </a:path>
              <a:path w="2167890" h="57150">
                <a:moveTo>
                  <a:pt x="1548358" y="0"/>
                </a:moveTo>
                <a:lnTo>
                  <a:pt x="1548358" y="43422"/>
                </a:lnTo>
              </a:path>
              <a:path w="2167890" h="57150">
                <a:moveTo>
                  <a:pt x="1796111" y="0"/>
                </a:moveTo>
                <a:lnTo>
                  <a:pt x="1796111" y="43422"/>
                </a:lnTo>
              </a:path>
              <a:path w="2167890" h="57150">
                <a:moveTo>
                  <a:pt x="2043864" y="0"/>
                </a:moveTo>
                <a:lnTo>
                  <a:pt x="2043864" y="43422"/>
                </a:lnTo>
              </a:path>
              <a:path w="2167890" h="57150">
                <a:moveTo>
                  <a:pt x="0" y="0"/>
                </a:moveTo>
                <a:lnTo>
                  <a:pt x="2167780" y="0"/>
                </a:lnTo>
              </a:path>
              <a:path w="2167890" h="57150">
                <a:moveTo>
                  <a:pt x="185596" y="0"/>
                </a:moveTo>
                <a:lnTo>
                  <a:pt x="185596" y="57155"/>
                </a:lnTo>
              </a:path>
              <a:path w="2167890" h="57150">
                <a:moveTo>
                  <a:pt x="433429" y="0"/>
                </a:moveTo>
                <a:lnTo>
                  <a:pt x="433429" y="57155"/>
                </a:lnTo>
              </a:path>
              <a:path w="2167890" h="57150">
                <a:moveTo>
                  <a:pt x="681182" y="0"/>
                </a:moveTo>
                <a:lnTo>
                  <a:pt x="681182" y="57155"/>
                </a:lnTo>
              </a:path>
              <a:path w="2167890" h="57150">
                <a:moveTo>
                  <a:pt x="928935" y="0"/>
                </a:moveTo>
                <a:lnTo>
                  <a:pt x="928935" y="57155"/>
                </a:lnTo>
              </a:path>
              <a:path w="2167890" h="57150">
                <a:moveTo>
                  <a:pt x="1176688" y="0"/>
                </a:moveTo>
                <a:lnTo>
                  <a:pt x="1176688" y="57155"/>
                </a:lnTo>
              </a:path>
              <a:path w="2167890" h="57150">
                <a:moveTo>
                  <a:pt x="1424441" y="0"/>
                </a:moveTo>
                <a:lnTo>
                  <a:pt x="1424441" y="57155"/>
                </a:lnTo>
              </a:path>
              <a:path w="2167890" h="57150">
                <a:moveTo>
                  <a:pt x="1672274" y="0"/>
                </a:moveTo>
                <a:lnTo>
                  <a:pt x="1672274" y="57155"/>
                </a:lnTo>
              </a:path>
              <a:path w="2167890" h="57150">
                <a:moveTo>
                  <a:pt x="1920027" y="0"/>
                </a:moveTo>
                <a:lnTo>
                  <a:pt x="1920027" y="57155"/>
                </a:lnTo>
              </a:path>
              <a:path w="2167890" h="57150">
                <a:moveTo>
                  <a:pt x="2167780" y="0"/>
                </a:moveTo>
                <a:lnTo>
                  <a:pt x="2167780" y="57155"/>
                </a:lnTo>
              </a:path>
            </a:pathLst>
          </a:custGeom>
          <a:ln w="5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6" name="object 296"/>
          <p:cNvSpPr txBox="1"/>
          <p:nvPr/>
        </p:nvSpPr>
        <p:spPr>
          <a:xfrm>
            <a:off x="1397068" y="5949141"/>
            <a:ext cx="4189043" cy="606557"/>
          </a:xfrm>
          <a:prstGeom prst="rect">
            <a:avLst/>
          </a:prstGeom>
        </p:spPr>
        <p:txBody>
          <a:bodyPr vert="horz" wrap="square" lIns="0" tIns="84309" rIns="0" bIns="0" rtlCol="0">
            <a:spAutoFit/>
          </a:bodyPr>
          <a:lstStyle/>
          <a:p>
            <a:pPr marL="25168">
              <a:spcBef>
                <a:spcPts val="664"/>
              </a:spcBef>
              <a:tabLst>
                <a:tab pos="515936" algn="l"/>
                <a:tab pos="1006704" algn="l"/>
                <a:tab pos="1497472" algn="l"/>
                <a:tab pos="1988240" algn="l"/>
                <a:tab pos="2479008" algn="l"/>
                <a:tab pos="2971034" algn="l"/>
                <a:tab pos="3461802" algn="l"/>
                <a:tab pos="3952570" algn="l"/>
              </a:tabLst>
            </a:pPr>
            <a:r>
              <a:rPr sz="1486" spc="-50" dirty="0">
                <a:latin typeface="Arial"/>
                <a:cs typeface="Arial"/>
              </a:rPr>
              <a:t>60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62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64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66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68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72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74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76</a:t>
            </a:r>
            <a:endParaRPr sz="1486">
              <a:latin typeface="Arial"/>
              <a:cs typeface="Arial"/>
            </a:endParaRPr>
          </a:p>
          <a:p>
            <a:pPr marL="937493">
              <a:spcBef>
                <a:spcPts val="466"/>
              </a:spcBef>
            </a:pPr>
            <a:r>
              <a:rPr sz="1486" dirty="0">
                <a:latin typeface="Arial"/>
                <a:cs typeface="Arial"/>
              </a:rPr>
              <a:t>Father's height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</p:txBody>
      </p:sp>
      <p:grpSp>
        <p:nvGrpSpPr>
          <p:cNvPr id="297" name="object 297"/>
          <p:cNvGrpSpPr/>
          <p:nvPr/>
        </p:nvGrpSpPr>
        <p:grpSpPr>
          <a:xfrm>
            <a:off x="1168496" y="1757725"/>
            <a:ext cx="4170167" cy="4063206"/>
            <a:chOff x="587541" y="887000"/>
            <a:chExt cx="2104390" cy="2050414"/>
          </a:xfrm>
        </p:grpSpPr>
        <p:sp>
          <p:nvSpPr>
            <p:cNvPr id="298" name="object 298"/>
            <p:cNvSpPr/>
            <p:nvPr/>
          </p:nvSpPr>
          <p:spPr>
            <a:xfrm>
              <a:off x="587541" y="889977"/>
              <a:ext cx="57150" cy="2044700"/>
            </a:xfrm>
            <a:custGeom>
              <a:avLst/>
              <a:gdLst/>
              <a:ahLst/>
              <a:cxnLst/>
              <a:rect l="l" t="t" r="r" b="b"/>
              <a:pathLst>
                <a:path w="57150" h="2044700">
                  <a:moveTo>
                    <a:pt x="57155" y="1930744"/>
                  </a:moveTo>
                  <a:lnTo>
                    <a:pt x="57155" y="113596"/>
                  </a:lnTo>
                </a:path>
                <a:path w="57150" h="2044700">
                  <a:moveTo>
                    <a:pt x="57155" y="1930744"/>
                  </a:moveTo>
                  <a:lnTo>
                    <a:pt x="13653" y="1930744"/>
                  </a:lnTo>
                </a:path>
                <a:path w="57150" h="2044700">
                  <a:moveTo>
                    <a:pt x="57155" y="1703630"/>
                  </a:moveTo>
                  <a:lnTo>
                    <a:pt x="13653" y="1703630"/>
                  </a:lnTo>
                </a:path>
                <a:path w="57150" h="2044700">
                  <a:moveTo>
                    <a:pt x="57155" y="1476437"/>
                  </a:moveTo>
                  <a:lnTo>
                    <a:pt x="13653" y="1476437"/>
                  </a:lnTo>
                </a:path>
                <a:path w="57150" h="2044700">
                  <a:moveTo>
                    <a:pt x="57155" y="1249323"/>
                  </a:moveTo>
                  <a:lnTo>
                    <a:pt x="13653" y="1249323"/>
                  </a:lnTo>
                </a:path>
                <a:path w="57150" h="2044700">
                  <a:moveTo>
                    <a:pt x="57155" y="1022210"/>
                  </a:moveTo>
                  <a:lnTo>
                    <a:pt x="13653" y="1022210"/>
                  </a:lnTo>
                </a:path>
                <a:path w="57150" h="2044700">
                  <a:moveTo>
                    <a:pt x="57155" y="795016"/>
                  </a:moveTo>
                  <a:lnTo>
                    <a:pt x="13653" y="795016"/>
                  </a:lnTo>
                </a:path>
                <a:path w="57150" h="2044700">
                  <a:moveTo>
                    <a:pt x="57155" y="567903"/>
                  </a:moveTo>
                  <a:lnTo>
                    <a:pt x="13653" y="567903"/>
                  </a:lnTo>
                </a:path>
                <a:path w="57150" h="2044700">
                  <a:moveTo>
                    <a:pt x="57155" y="340710"/>
                  </a:moveTo>
                  <a:lnTo>
                    <a:pt x="13653" y="340710"/>
                  </a:lnTo>
                </a:path>
                <a:path w="57150" h="2044700">
                  <a:moveTo>
                    <a:pt x="57155" y="113596"/>
                  </a:moveTo>
                  <a:lnTo>
                    <a:pt x="13653" y="113596"/>
                  </a:lnTo>
                </a:path>
                <a:path w="57150" h="2044700">
                  <a:moveTo>
                    <a:pt x="57155" y="2044340"/>
                  </a:moveTo>
                  <a:lnTo>
                    <a:pt x="57155" y="0"/>
                  </a:lnTo>
                </a:path>
                <a:path w="57150" h="2044700">
                  <a:moveTo>
                    <a:pt x="57155" y="2044340"/>
                  </a:moveTo>
                  <a:lnTo>
                    <a:pt x="0" y="2044340"/>
                  </a:lnTo>
                </a:path>
                <a:path w="57150" h="2044700">
                  <a:moveTo>
                    <a:pt x="57155" y="1817227"/>
                  </a:moveTo>
                  <a:lnTo>
                    <a:pt x="0" y="1817227"/>
                  </a:lnTo>
                </a:path>
                <a:path w="57150" h="2044700">
                  <a:moveTo>
                    <a:pt x="57155" y="1590033"/>
                  </a:moveTo>
                  <a:lnTo>
                    <a:pt x="0" y="1590033"/>
                  </a:lnTo>
                </a:path>
                <a:path w="57150" h="2044700">
                  <a:moveTo>
                    <a:pt x="57155" y="1362920"/>
                  </a:moveTo>
                  <a:lnTo>
                    <a:pt x="0" y="1362920"/>
                  </a:lnTo>
                </a:path>
                <a:path w="57150" h="2044700">
                  <a:moveTo>
                    <a:pt x="57155" y="1135727"/>
                  </a:moveTo>
                  <a:lnTo>
                    <a:pt x="0" y="1135727"/>
                  </a:lnTo>
                </a:path>
                <a:path w="57150" h="2044700">
                  <a:moveTo>
                    <a:pt x="57155" y="908613"/>
                  </a:moveTo>
                  <a:lnTo>
                    <a:pt x="0" y="908613"/>
                  </a:lnTo>
                </a:path>
                <a:path w="57150" h="2044700">
                  <a:moveTo>
                    <a:pt x="57155" y="681499"/>
                  </a:moveTo>
                  <a:lnTo>
                    <a:pt x="0" y="681499"/>
                  </a:lnTo>
                </a:path>
                <a:path w="57150" h="2044700">
                  <a:moveTo>
                    <a:pt x="57155" y="454306"/>
                  </a:moveTo>
                  <a:lnTo>
                    <a:pt x="0" y="454306"/>
                  </a:lnTo>
                </a:path>
                <a:path w="57150" h="2044700">
                  <a:moveTo>
                    <a:pt x="57155" y="227193"/>
                  </a:moveTo>
                  <a:lnTo>
                    <a:pt x="0" y="227193"/>
                  </a:lnTo>
                </a:path>
                <a:path w="57150" h="2044700">
                  <a:moveTo>
                    <a:pt x="57155" y="0"/>
                  </a:moveTo>
                  <a:lnTo>
                    <a:pt x="0" y="0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9" name="object 299"/>
            <p:cNvSpPr/>
            <p:nvPr/>
          </p:nvSpPr>
          <p:spPr>
            <a:xfrm>
              <a:off x="706615" y="889977"/>
              <a:ext cx="1982470" cy="2044700"/>
            </a:xfrm>
            <a:custGeom>
              <a:avLst/>
              <a:gdLst/>
              <a:ahLst/>
              <a:cxnLst/>
              <a:rect l="l" t="t" r="r" b="b"/>
              <a:pathLst>
                <a:path w="1982470" h="2044700">
                  <a:moveTo>
                    <a:pt x="0" y="2044340"/>
                  </a:moveTo>
                  <a:lnTo>
                    <a:pt x="0" y="0"/>
                  </a:lnTo>
                </a:path>
                <a:path w="1982470" h="2044700">
                  <a:moveTo>
                    <a:pt x="123916" y="2044340"/>
                  </a:moveTo>
                  <a:lnTo>
                    <a:pt x="123916" y="0"/>
                  </a:lnTo>
                </a:path>
                <a:path w="1982470" h="2044700">
                  <a:moveTo>
                    <a:pt x="247753" y="2044340"/>
                  </a:moveTo>
                  <a:lnTo>
                    <a:pt x="247753" y="0"/>
                  </a:lnTo>
                </a:path>
                <a:path w="1982470" h="2044700">
                  <a:moveTo>
                    <a:pt x="371669" y="2044340"/>
                  </a:moveTo>
                  <a:lnTo>
                    <a:pt x="371669" y="0"/>
                  </a:lnTo>
                </a:path>
                <a:path w="1982470" h="2044700">
                  <a:moveTo>
                    <a:pt x="495506" y="2044340"/>
                  </a:moveTo>
                  <a:lnTo>
                    <a:pt x="495506" y="0"/>
                  </a:lnTo>
                </a:path>
                <a:path w="1982470" h="2044700">
                  <a:moveTo>
                    <a:pt x="619422" y="2044340"/>
                  </a:moveTo>
                  <a:lnTo>
                    <a:pt x="619422" y="0"/>
                  </a:lnTo>
                </a:path>
                <a:path w="1982470" h="2044700">
                  <a:moveTo>
                    <a:pt x="743338" y="2044340"/>
                  </a:moveTo>
                  <a:lnTo>
                    <a:pt x="743338" y="0"/>
                  </a:lnTo>
                </a:path>
                <a:path w="1982470" h="2044700">
                  <a:moveTo>
                    <a:pt x="867175" y="2044340"/>
                  </a:moveTo>
                  <a:lnTo>
                    <a:pt x="867175" y="0"/>
                  </a:lnTo>
                </a:path>
                <a:path w="1982470" h="2044700">
                  <a:moveTo>
                    <a:pt x="991092" y="2044340"/>
                  </a:moveTo>
                  <a:lnTo>
                    <a:pt x="991092" y="0"/>
                  </a:lnTo>
                </a:path>
                <a:path w="1982470" h="2044700">
                  <a:moveTo>
                    <a:pt x="1114928" y="2044340"/>
                  </a:moveTo>
                  <a:lnTo>
                    <a:pt x="1114928" y="0"/>
                  </a:lnTo>
                </a:path>
                <a:path w="1982470" h="2044700">
                  <a:moveTo>
                    <a:pt x="1238845" y="2044340"/>
                  </a:moveTo>
                  <a:lnTo>
                    <a:pt x="1238845" y="0"/>
                  </a:lnTo>
                </a:path>
                <a:path w="1982470" h="2044700">
                  <a:moveTo>
                    <a:pt x="1362761" y="2044340"/>
                  </a:moveTo>
                  <a:lnTo>
                    <a:pt x="1362761" y="0"/>
                  </a:lnTo>
                </a:path>
                <a:path w="1982470" h="2044700">
                  <a:moveTo>
                    <a:pt x="1486598" y="2044340"/>
                  </a:moveTo>
                  <a:lnTo>
                    <a:pt x="1486598" y="0"/>
                  </a:lnTo>
                </a:path>
                <a:path w="1982470" h="2044700">
                  <a:moveTo>
                    <a:pt x="1610514" y="2044340"/>
                  </a:moveTo>
                  <a:lnTo>
                    <a:pt x="1610514" y="0"/>
                  </a:lnTo>
                </a:path>
                <a:path w="1982470" h="2044700">
                  <a:moveTo>
                    <a:pt x="1734351" y="2044340"/>
                  </a:moveTo>
                  <a:lnTo>
                    <a:pt x="1734351" y="0"/>
                  </a:lnTo>
                </a:path>
                <a:path w="1982470" h="2044700">
                  <a:moveTo>
                    <a:pt x="1858267" y="2044340"/>
                  </a:moveTo>
                  <a:lnTo>
                    <a:pt x="1858267" y="0"/>
                  </a:lnTo>
                </a:path>
                <a:path w="1982470" h="2044700">
                  <a:moveTo>
                    <a:pt x="1982184" y="2044340"/>
                  </a:moveTo>
                  <a:lnTo>
                    <a:pt x="1982184" y="0"/>
                  </a:lnTo>
                </a:path>
              </a:pathLst>
            </a:custGeom>
            <a:ln w="5953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0" name="object 300"/>
            <p:cNvSpPr/>
            <p:nvPr/>
          </p:nvSpPr>
          <p:spPr>
            <a:xfrm>
              <a:off x="623263" y="1566476"/>
              <a:ext cx="2025014" cy="869950"/>
            </a:xfrm>
            <a:custGeom>
              <a:avLst/>
              <a:gdLst/>
              <a:ahLst/>
              <a:cxnLst/>
              <a:rect l="l" t="t" r="r" b="b"/>
              <a:pathLst>
                <a:path w="2025014" h="869950">
                  <a:moveTo>
                    <a:pt x="0" y="869557"/>
                  </a:moveTo>
                  <a:lnTo>
                    <a:pt x="42866" y="826690"/>
                  </a:lnTo>
                </a:path>
                <a:path w="2025014" h="869950">
                  <a:moveTo>
                    <a:pt x="0" y="826690"/>
                  </a:moveTo>
                  <a:lnTo>
                    <a:pt x="42866" y="869557"/>
                  </a:lnTo>
                </a:path>
                <a:path w="2025014" h="869950">
                  <a:moveTo>
                    <a:pt x="123836" y="856062"/>
                  </a:moveTo>
                  <a:lnTo>
                    <a:pt x="166703" y="813195"/>
                  </a:lnTo>
                </a:path>
                <a:path w="2025014" h="869950">
                  <a:moveTo>
                    <a:pt x="123836" y="813195"/>
                  </a:moveTo>
                  <a:lnTo>
                    <a:pt x="166703" y="856062"/>
                  </a:lnTo>
                </a:path>
                <a:path w="2025014" h="869950">
                  <a:moveTo>
                    <a:pt x="247753" y="655859"/>
                  </a:moveTo>
                  <a:lnTo>
                    <a:pt x="290619" y="612992"/>
                  </a:lnTo>
                </a:path>
                <a:path w="2025014" h="869950">
                  <a:moveTo>
                    <a:pt x="247753" y="612992"/>
                  </a:moveTo>
                  <a:lnTo>
                    <a:pt x="290619" y="655859"/>
                  </a:lnTo>
                </a:path>
                <a:path w="2025014" h="869950">
                  <a:moveTo>
                    <a:pt x="371669" y="782553"/>
                  </a:moveTo>
                  <a:lnTo>
                    <a:pt x="414536" y="739687"/>
                  </a:lnTo>
                </a:path>
                <a:path w="2025014" h="869950">
                  <a:moveTo>
                    <a:pt x="371669" y="739687"/>
                  </a:moveTo>
                  <a:lnTo>
                    <a:pt x="414536" y="782553"/>
                  </a:lnTo>
                </a:path>
                <a:path w="2025014" h="869950">
                  <a:moveTo>
                    <a:pt x="495506" y="604816"/>
                  </a:moveTo>
                  <a:lnTo>
                    <a:pt x="538372" y="561949"/>
                  </a:lnTo>
                </a:path>
                <a:path w="2025014" h="869950">
                  <a:moveTo>
                    <a:pt x="495506" y="561949"/>
                  </a:moveTo>
                  <a:lnTo>
                    <a:pt x="538372" y="604816"/>
                  </a:lnTo>
                </a:path>
                <a:path w="2025014" h="869950">
                  <a:moveTo>
                    <a:pt x="619422" y="627440"/>
                  </a:moveTo>
                  <a:lnTo>
                    <a:pt x="662289" y="584573"/>
                  </a:lnTo>
                </a:path>
                <a:path w="2025014" h="869950">
                  <a:moveTo>
                    <a:pt x="619422" y="584573"/>
                  </a:moveTo>
                  <a:lnTo>
                    <a:pt x="662289" y="627440"/>
                  </a:lnTo>
                </a:path>
                <a:path w="2025014" h="869950">
                  <a:moveTo>
                    <a:pt x="743259" y="583065"/>
                  </a:moveTo>
                  <a:lnTo>
                    <a:pt x="786126" y="540198"/>
                  </a:lnTo>
                </a:path>
                <a:path w="2025014" h="869950">
                  <a:moveTo>
                    <a:pt x="743259" y="540198"/>
                  </a:moveTo>
                  <a:lnTo>
                    <a:pt x="786126" y="583065"/>
                  </a:lnTo>
                </a:path>
                <a:path w="2025014" h="869950">
                  <a:moveTo>
                    <a:pt x="867175" y="531863"/>
                  </a:moveTo>
                  <a:lnTo>
                    <a:pt x="910042" y="488996"/>
                  </a:lnTo>
                </a:path>
                <a:path w="2025014" h="869950">
                  <a:moveTo>
                    <a:pt x="867175" y="488996"/>
                  </a:moveTo>
                  <a:lnTo>
                    <a:pt x="910042" y="531863"/>
                  </a:lnTo>
                </a:path>
                <a:path w="2025014" h="869950">
                  <a:moveTo>
                    <a:pt x="991092" y="477089"/>
                  </a:moveTo>
                  <a:lnTo>
                    <a:pt x="1033958" y="434222"/>
                  </a:lnTo>
                </a:path>
                <a:path w="2025014" h="869950">
                  <a:moveTo>
                    <a:pt x="991092" y="434222"/>
                  </a:moveTo>
                  <a:lnTo>
                    <a:pt x="1033958" y="477089"/>
                  </a:lnTo>
                </a:path>
                <a:path w="2025014" h="869950">
                  <a:moveTo>
                    <a:pt x="1114928" y="352379"/>
                  </a:moveTo>
                  <a:lnTo>
                    <a:pt x="1157795" y="309512"/>
                  </a:lnTo>
                </a:path>
                <a:path w="2025014" h="869950">
                  <a:moveTo>
                    <a:pt x="1114928" y="309512"/>
                  </a:moveTo>
                  <a:lnTo>
                    <a:pt x="1157795" y="352379"/>
                  </a:lnTo>
                </a:path>
                <a:path w="2025014" h="869950">
                  <a:moveTo>
                    <a:pt x="1238845" y="319753"/>
                  </a:moveTo>
                  <a:lnTo>
                    <a:pt x="1281711" y="276886"/>
                  </a:lnTo>
                </a:path>
                <a:path w="2025014" h="869950">
                  <a:moveTo>
                    <a:pt x="1238845" y="276886"/>
                  </a:moveTo>
                  <a:lnTo>
                    <a:pt x="1281711" y="319753"/>
                  </a:lnTo>
                </a:path>
                <a:path w="2025014" h="869950">
                  <a:moveTo>
                    <a:pt x="1362682" y="274822"/>
                  </a:moveTo>
                  <a:lnTo>
                    <a:pt x="1405548" y="231956"/>
                  </a:lnTo>
                </a:path>
                <a:path w="2025014" h="869950">
                  <a:moveTo>
                    <a:pt x="1362682" y="231956"/>
                  </a:moveTo>
                  <a:lnTo>
                    <a:pt x="1405548" y="274822"/>
                  </a:lnTo>
                </a:path>
                <a:path w="2025014" h="869950">
                  <a:moveTo>
                    <a:pt x="1486598" y="202505"/>
                  </a:moveTo>
                  <a:lnTo>
                    <a:pt x="1529464" y="159638"/>
                  </a:lnTo>
                </a:path>
                <a:path w="2025014" h="869950">
                  <a:moveTo>
                    <a:pt x="1486598" y="159638"/>
                  </a:moveTo>
                  <a:lnTo>
                    <a:pt x="1529464" y="202505"/>
                  </a:lnTo>
                </a:path>
                <a:path w="2025014" h="869950">
                  <a:moveTo>
                    <a:pt x="1610514" y="156066"/>
                  </a:moveTo>
                  <a:lnTo>
                    <a:pt x="1653381" y="113199"/>
                  </a:lnTo>
                </a:path>
                <a:path w="2025014" h="869950">
                  <a:moveTo>
                    <a:pt x="1610514" y="113199"/>
                  </a:moveTo>
                  <a:lnTo>
                    <a:pt x="1653381" y="156066"/>
                  </a:lnTo>
                </a:path>
                <a:path w="2025014" h="869950">
                  <a:moveTo>
                    <a:pt x="1734351" y="42866"/>
                  </a:moveTo>
                  <a:lnTo>
                    <a:pt x="1777218" y="0"/>
                  </a:lnTo>
                </a:path>
                <a:path w="2025014" h="869950">
                  <a:moveTo>
                    <a:pt x="1734351" y="0"/>
                  </a:moveTo>
                  <a:lnTo>
                    <a:pt x="1777218" y="42866"/>
                  </a:lnTo>
                </a:path>
                <a:path w="2025014" h="869950">
                  <a:moveTo>
                    <a:pt x="1858267" y="209967"/>
                  </a:moveTo>
                  <a:lnTo>
                    <a:pt x="1901134" y="167100"/>
                  </a:lnTo>
                </a:path>
                <a:path w="2025014" h="869950">
                  <a:moveTo>
                    <a:pt x="1858267" y="167100"/>
                  </a:moveTo>
                  <a:lnTo>
                    <a:pt x="1901134" y="209967"/>
                  </a:lnTo>
                </a:path>
                <a:path w="2025014" h="869950">
                  <a:moveTo>
                    <a:pt x="1982104" y="51122"/>
                  </a:moveTo>
                  <a:lnTo>
                    <a:pt x="2024971" y="8255"/>
                  </a:lnTo>
                </a:path>
                <a:path w="2025014" h="869950">
                  <a:moveTo>
                    <a:pt x="1982104" y="8255"/>
                  </a:moveTo>
                  <a:lnTo>
                    <a:pt x="2024971" y="51122"/>
                  </a:lnTo>
                </a:path>
              </a:pathLst>
            </a:custGeom>
            <a:ln w="11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01" name="object 301"/>
            <p:cNvSpPr/>
            <p:nvPr/>
          </p:nvSpPr>
          <p:spPr>
            <a:xfrm>
              <a:off x="644697" y="1289986"/>
              <a:ext cx="1982470" cy="1437640"/>
            </a:xfrm>
            <a:custGeom>
              <a:avLst/>
              <a:gdLst/>
              <a:ahLst/>
              <a:cxnLst/>
              <a:rect l="l" t="t" r="r" b="b"/>
              <a:pathLst>
                <a:path w="1982470" h="1437639">
                  <a:moveTo>
                    <a:pt x="0" y="1124613"/>
                  </a:moveTo>
                  <a:lnTo>
                    <a:pt x="123836" y="1111118"/>
                  </a:lnTo>
                  <a:lnTo>
                    <a:pt x="247753" y="910915"/>
                  </a:lnTo>
                  <a:lnTo>
                    <a:pt x="371669" y="1037610"/>
                  </a:lnTo>
                  <a:lnTo>
                    <a:pt x="495506" y="859872"/>
                  </a:lnTo>
                  <a:lnTo>
                    <a:pt x="619422" y="882496"/>
                  </a:lnTo>
                  <a:lnTo>
                    <a:pt x="743259" y="838121"/>
                  </a:lnTo>
                  <a:lnTo>
                    <a:pt x="867175" y="786919"/>
                  </a:lnTo>
                  <a:lnTo>
                    <a:pt x="991092" y="732145"/>
                  </a:lnTo>
                  <a:lnTo>
                    <a:pt x="1114928" y="607435"/>
                  </a:lnTo>
                  <a:lnTo>
                    <a:pt x="1238845" y="574809"/>
                  </a:lnTo>
                  <a:lnTo>
                    <a:pt x="1362682" y="529879"/>
                  </a:lnTo>
                  <a:lnTo>
                    <a:pt x="1486598" y="457561"/>
                  </a:lnTo>
                  <a:lnTo>
                    <a:pt x="1610514" y="411122"/>
                  </a:lnTo>
                  <a:lnTo>
                    <a:pt x="1734351" y="297922"/>
                  </a:lnTo>
                  <a:lnTo>
                    <a:pt x="1858267" y="465023"/>
                  </a:lnTo>
                  <a:lnTo>
                    <a:pt x="1982104" y="306178"/>
                  </a:lnTo>
                </a:path>
                <a:path w="1982470" h="1437639">
                  <a:moveTo>
                    <a:pt x="0" y="1075475"/>
                  </a:moveTo>
                  <a:lnTo>
                    <a:pt x="123836" y="785014"/>
                  </a:lnTo>
                  <a:lnTo>
                    <a:pt x="247753" y="712617"/>
                  </a:lnTo>
                  <a:lnTo>
                    <a:pt x="371669" y="846218"/>
                  </a:lnTo>
                  <a:lnTo>
                    <a:pt x="495506" y="594178"/>
                  </a:lnTo>
                  <a:lnTo>
                    <a:pt x="619422" y="655541"/>
                  </a:lnTo>
                  <a:lnTo>
                    <a:pt x="743259" y="559965"/>
                  </a:lnTo>
                  <a:lnTo>
                    <a:pt x="867175" y="543850"/>
                  </a:lnTo>
                  <a:lnTo>
                    <a:pt x="991092" y="488123"/>
                  </a:lnTo>
                  <a:lnTo>
                    <a:pt x="1114928" y="318721"/>
                  </a:lnTo>
                  <a:lnTo>
                    <a:pt x="1238845" y="326421"/>
                  </a:lnTo>
                  <a:lnTo>
                    <a:pt x="1362682" y="277362"/>
                  </a:lnTo>
                  <a:lnTo>
                    <a:pt x="1486598" y="182341"/>
                  </a:lnTo>
                  <a:lnTo>
                    <a:pt x="1610514" y="154954"/>
                  </a:lnTo>
                  <a:lnTo>
                    <a:pt x="1734351" y="0"/>
                  </a:lnTo>
                  <a:lnTo>
                    <a:pt x="1858267" y="394372"/>
                  </a:lnTo>
                  <a:lnTo>
                    <a:pt x="1982104" y="44533"/>
                  </a:lnTo>
                </a:path>
                <a:path w="1982470" h="1437639">
                  <a:moveTo>
                    <a:pt x="0" y="1173751"/>
                  </a:moveTo>
                  <a:lnTo>
                    <a:pt x="123836" y="1437143"/>
                  </a:lnTo>
                  <a:lnTo>
                    <a:pt x="247753" y="1109213"/>
                  </a:lnTo>
                  <a:lnTo>
                    <a:pt x="371669" y="1228922"/>
                  </a:lnTo>
                  <a:lnTo>
                    <a:pt x="495506" y="1125645"/>
                  </a:lnTo>
                  <a:lnTo>
                    <a:pt x="619422" y="1109372"/>
                  </a:lnTo>
                  <a:lnTo>
                    <a:pt x="743259" y="1116278"/>
                  </a:lnTo>
                  <a:lnTo>
                    <a:pt x="867175" y="1030068"/>
                  </a:lnTo>
                  <a:lnTo>
                    <a:pt x="991092" y="976168"/>
                  </a:lnTo>
                  <a:lnTo>
                    <a:pt x="1114928" y="896150"/>
                  </a:lnTo>
                  <a:lnTo>
                    <a:pt x="1238845" y="823197"/>
                  </a:lnTo>
                  <a:lnTo>
                    <a:pt x="1362682" y="782315"/>
                  </a:lnTo>
                  <a:lnTo>
                    <a:pt x="1486598" y="732860"/>
                  </a:lnTo>
                  <a:lnTo>
                    <a:pt x="1610514" y="667369"/>
                  </a:lnTo>
                  <a:lnTo>
                    <a:pt x="1734351" y="595845"/>
                  </a:lnTo>
                  <a:lnTo>
                    <a:pt x="1858267" y="535673"/>
                  </a:lnTo>
                  <a:lnTo>
                    <a:pt x="1982104" y="567823"/>
                  </a:lnTo>
                </a:path>
              </a:pathLst>
            </a:custGeom>
            <a:ln w="5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02" name="object 302"/>
          <p:cNvSpPr txBox="1"/>
          <p:nvPr/>
        </p:nvSpPr>
        <p:spPr>
          <a:xfrm>
            <a:off x="464962" y="1633571"/>
            <a:ext cx="585545" cy="4312361"/>
          </a:xfrm>
          <a:prstGeom prst="rect">
            <a:avLst/>
          </a:prstGeom>
        </p:spPr>
        <p:txBody>
          <a:bodyPr vert="vert270" wrap="square" lIns="0" tIns="7550" rIns="0" bIns="0" rtlCol="0">
            <a:spAutoFit/>
          </a:bodyPr>
          <a:lstStyle/>
          <a:p>
            <a:pPr marL="1345208">
              <a:spcBef>
                <a:spcPts val="59"/>
              </a:spcBef>
            </a:pPr>
            <a:r>
              <a:rPr sz="1486" dirty="0">
                <a:latin typeface="Arial"/>
                <a:cs typeface="Arial"/>
              </a:rPr>
              <a:t>Son's height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 dirty="0">
              <a:latin typeface="Arial"/>
              <a:cs typeface="Arial"/>
            </a:endParaRPr>
          </a:p>
          <a:p>
            <a:pPr marL="25168">
              <a:spcBef>
                <a:spcPts val="959"/>
              </a:spcBef>
            </a:pPr>
            <a:r>
              <a:rPr sz="1486" dirty="0">
                <a:latin typeface="Arial"/>
                <a:cs typeface="Arial"/>
              </a:rPr>
              <a:t>60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62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64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66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68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70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72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74</a:t>
            </a:r>
            <a:r>
              <a:rPr sz="1486" spc="545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76</a:t>
            </a:r>
            <a:r>
              <a:rPr sz="1486" spc="555" dirty="0">
                <a:latin typeface="Arial"/>
                <a:cs typeface="Arial"/>
              </a:rPr>
              <a:t>  </a:t>
            </a:r>
            <a:r>
              <a:rPr sz="1486" spc="-109" dirty="0">
                <a:latin typeface="Arial"/>
                <a:cs typeface="Arial"/>
              </a:rPr>
              <a:t>78</a:t>
            </a:r>
            <a:endParaRPr sz="1486" dirty="0">
              <a:latin typeface="Arial"/>
              <a:cs typeface="Arial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5804455" y="2125735"/>
            <a:ext cx="2783467" cy="3932517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25168">
              <a:spcBef>
                <a:spcPts val="1486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How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do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endParaRPr sz="1982" dirty="0">
              <a:latin typeface="Arial"/>
              <a:cs typeface="Arial"/>
            </a:endParaRPr>
          </a:p>
          <a:p>
            <a:pPr marL="570046" marR="581371" indent="-269293">
              <a:lnSpc>
                <a:spcPct val="129800"/>
              </a:lnSpc>
              <a:spcBef>
                <a:spcPts val="595"/>
              </a:spcBef>
              <a:buChar char="•"/>
              <a:tabLst>
                <a:tab pos="57382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mean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son’s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height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(SH),</a:t>
            </a:r>
            <a:endParaRPr sz="1982" dirty="0">
              <a:latin typeface="Arial"/>
              <a:cs typeface="Arial"/>
            </a:endParaRPr>
          </a:p>
          <a:p>
            <a:pPr marL="571304" indent="-269293">
              <a:spcBef>
                <a:spcPts val="1298"/>
              </a:spcBef>
              <a:buChar char="•"/>
              <a:tabLst>
                <a:tab pos="57130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SH,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endParaRPr sz="1982" dirty="0">
              <a:latin typeface="Arial"/>
              <a:cs typeface="Arial"/>
            </a:endParaRPr>
          </a:p>
          <a:p>
            <a:pPr marL="570046" marR="10067" indent="-269293">
              <a:lnSpc>
                <a:spcPct val="129800"/>
              </a:lnSpc>
              <a:spcBef>
                <a:spcPts val="595"/>
              </a:spcBef>
              <a:buChar char="•"/>
              <a:tabLst>
                <a:tab pos="57382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SH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(histogram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SH)?</a:t>
            </a:r>
            <a:endParaRPr sz="1982" dirty="0">
              <a:latin typeface="Arial"/>
              <a:cs typeface="Arial"/>
            </a:endParaRPr>
          </a:p>
          <a:p>
            <a:pPr marL="25168" marR="441691">
              <a:lnSpc>
                <a:spcPct val="129800"/>
              </a:lnSpc>
              <a:spcBef>
                <a:spcPts val="59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within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group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change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father’s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height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(FH)?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304" name="object 304"/>
          <p:cNvSpPr txBox="1"/>
          <p:nvPr/>
        </p:nvSpPr>
        <p:spPr>
          <a:xfrm>
            <a:off x="8780295" y="6333881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8258" y="307226"/>
            <a:ext cx="4431904" cy="1262124"/>
            <a:chOff x="1198023" y="155035"/>
            <a:chExt cx="2236470" cy="636905"/>
          </a:xfrm>
        </p:grpSpPr>
        <p:sp>
          <p:nvSpPr>
            <p:cNvPr id="3" name="object 3"/>
            <p:cNvSpPr/>
            <p:nvPr/>
          </p:nvSpPr>
          <p:spPr>
            <a:xfrm>
              <a:off x="1198023" y="159201"/>
              <a:ext cx="1415415" cy="579755"/>
            </a:xfrm>
            <a:custGeom>
              <a:avLst/>
              <a:gdLst/>
              <a:ahLst/>
              <a:cxnLst/>
              <a:rect l="l" t="t" r="r" b="b"/>
              <a:pathLst>
                <a:path w="1415414" h="579755">
                  <a:moveTo>
                    <a:pt x="0" y="579560"/>
                  </a:moveTo>
                  <a:lnTo>
                    <a:pt x="108868" y="579560"/>
                  </a:lnTo>
                  <a:lnTo>
                    <a:pt x="0" y="579560"/>
                  </a:lnTo>
                  <a:close/>
                </a:path>
                <a:path w="1415414" h="579755">
                  <a:moveTo>
                    <a:pt x="108868" y="579560"/>
                  </a:moveTo>
                  <a:lnTo>
                    <a:pt x="217737" y="579560"/>
                  </a:lnTo>
                  <a:lnTo>
                    <a:pt x="108868" y="579560"/>
                  </a:lnTo>
                  <a:close/>
                </a:path>
                <a:path w="1415414" h="579755">
                  <a:moveTo>
                    <a:pt x="217737" y="579560"/>
                  </a:moveTo>
                  <a:lnTo>
                    <a:pt x="326606" y="579560"/>
                  </a:lnTo>
                  <a:lnTo>
                    <a:pt x="326606" y="535012"/>
                  </a:lnTo>
                  <a:lnTo>
                    <a:pt x="217737" y="535012"/>
                  </a:lnTo>
                  <a:lnTo>
                    <a:pt x="217737" y="579560"/>
                  </a:lnTo>
                  <a:close/>
                </a:path>
                <a:path w="1415414" h="579755">
                  <a:moveTo>
                    <a:pt x="326606" y="579560"/>
                  </a:moveTo>
                  <a:lnTo>
                    <a:pt x="435475" y="579560"/>
                  </a:lnTo>
                  <a:lnTo>
                    <a:pt x="435475" y="490354"/>
                  </a:lnTo>
                  <a:lnTo>
                    <a:pt x="326606" y="490354"/>
                  </a:lnTo>
                  <a:lnTo>
                    <a:pt x="326606" y="579560"/>
                  </a:lnTo>
                  <a:close/>
                </a:path>
                <a:path w="1415414" h="579755">
                  <a:moveTo>
                    <a:pt x="435475" y="579560"/>
                  </a:moveTo>
                  <a:lnTo>
                    <a:pt x="544344" y="579560"/>
                  </a:lnTo>
                  <a:lnTo>
                    <a:pt x="544344" y="401148"/>
                  </a:lnTo>
                  <a:lnTo>
                    <a:pt x="435475" y="401148"/>
                  </a:lnTo>
                  <a:lnTo>
                    <a:pt x="435475" y="579560"/>
                  </a:lnTo>
                  <a:close/>
                </a:path>
                <a:path w="1415414" h="579755">
                  <a:moveTo>
                    <a:pt x="544344" y="579560"/>
                  </a:moveTo>
                  <a:lnTo>
                    <a:pt x="653213" y="579560"/>
                  </a:lnTo>
                  <a:lnTo>
                    <a:pt x="653213" y="133864"/>
                  </a:lnTo>
                  <a:lnTo>
                    <a:pt x="544344" y="133864"/>
                  </a:lnTo>
                  <a:lnTo>
                    <a:pt x="544344" y="579560"/>
                  </a:lnTo>
                  <a:close/>
                </a:path>
                <a:path w="1415414" h="579755">
                  <a:moveTo>
                    <a:pt x="653213" y="579560"/>
                  </a:moveTo>
                  <a:lnTo>
                    <a:pt x="762082" y="579560"/>
                  </a:lnTo>
                  <a:lnTo>
                    <a:pt x="762082" y="133864"/>
                  </a:lnTo>
                  <a:lnTo>
                    <a:pt x="653213" y="133864"/>
                  </a:lnTo>
                  <a:lnTo>
                    <a:pt x="653213" y="579560"/>
                  </a:lnTo>
                  <a:close/>
                </a:path>
                <a:path w="1415414" h="579755">
                  <a:moveTo>
                    <a:pt x="762082" y="579560"/>
                  </a:moveTo>
                  <a:lnTo>
                    <a:pt x="870951" y="579560"/>
                  </a:lnTo>
                  <a:lnTo>
                    <a:pt x="870951" y="0"/>
                  </a:lnTo>
                  <a:lnTo>
                    <a:pt x="762082" y="0"/>
                  </a:lnTo>
                  <a:lnTo>
                    <a:pt x="762082" y="579560"/>
                  </a:lnTo>
                  <a:close/>
                </a:path>
                <a:path w="1415414" h="579755">
                  <a:moveTo>
                    <a:pt x="870951" y="579560"/>
                  </a:moveTo>
                  <a:lnTo>
                    <a:pt x="979820" y="579560"/>
                  </a:lnTo>
                  <a:lnTo>
                    <a:pt x="979820" y="133864"/>
                  </a:lnTo>
                  <a:lnTo>
                    <a:pt x="870951" y="133864"/>
                  </a:lnTo>
                  <a:lnTo>
                    <a:pt x="870951" y="579560"/>
                  </a:lnTo>
                  <a:close/>
                </a:path>
                <a:path w="1415414" h="579755">
                  <a:moveTo>
                    <a:pt x="979820" y="579560"/>
                  </a:moveTo>
                  <a:lnTo>
                    <a:pt x="1088688" y="579560"/>
                  </a:lnTo>
                  <a:lnTo>
                    <a:pt x="1088688" y="311942"/>
                  </a:lnTo>
                  <a:lnTo>
                    <a:pt x="979820" y="311942"/>
                  </a:lnTo>
                  <a:lnTo>
                    <a:pt x="979820" y="579560"/>
                  </a:lnTo>
                  <a:close/>
                </a:path>
                <a:path w="1415414" h="579755">
                  <a:moveTo>
                    <a:pt x="1088688" y="579560"/>
                  </a:moveTo>
                  <a:lnTo>
                    <a:pt x="1197557" y="579560"/>
                  </a:lnTo>
                  <a:lnTo>
                    <a:pt x="1197557" y="490354"/>
                  </a:lnTo>
                  <a:lnTo>
                    <a:pt x="1088688" y="490354"/>
                  </a:lnTo>
                  <a:lnTo>
                    <a:pt x="1088688" y="579560"/>
                  </a:lnTo>
                  <a:close/>
                </a:path>
                <a:path w="1415414" h="579755">
                  <a:moveTo>
                    <a:pt x="1197557" y="579560"/>
                  </a:moveTo>
                  <a:lnTo>
                    <a:pt x="1306426" y="579560"/>
                  </a:lnTo>
                  <a:lnTo>
                    <a:pt x="1306426" y="445807"/>
                  </a:lnTo>
                  <a:lnTo>
                    <a:pt x="1197557" y="445807"/>
                  </a:lnTo>
                  <a:lnTo>
                    <a:pt x="1197557" y="579560"/>
                  </a:lnTo>
                  <a:close/>
                </a:path>
                <a:path w="1415414" h="579755">
                  <a:moveTo>
                    <a:pt x="1306426" y="579560"/>
                  </a:moveTo>
                  <a:lnTo>
                    <a:pt x="1415295" y="579560"/>
                  </a:lnTo>
                  <a:lnTo>
                    <a:pt x="1306426" y="579560"/>
                  </a:lnTo>
                  <a:close/>
                </a:path>
              </a:pathLst>
            </a:custGeom>
            <a:ln w="8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" name="object 4"/>
            <p:cNvSpPr/>
            <p:nvPr/>
          </p:nvSpPr>
          <p:spPr>
            <a:xfrm>
              <a:off x="1252457" y="738761"/>
              <a:ext cx="2177415" cy="53340"/>
            </a:xfrm>
            <a:custGeom>
              <a:avLst/>
              <a:gdLst/>
              <a:ahLst/>
              <a:cxnLst/>
              <a:rect l="l" t="t" r="r" b="b"/>
              <a:pathLst>
                <a:path w="2177415" h="53340">
                  <a:moveTo>
                    <a:pt x="0" y="0"/>
                  </a:moveTo>
                  <a:lnTo>
                    <a:pt x="2177377" y="0"/>
                  </a:lnTo>
                </a:path>
                <a:path w="2177415" h="53340">
                  <a:moveTo>
                    <a:pt x="0" y="0"/>
                  </a:moveTo>
                  <a:lnTo>
                    <a:pt x="0" y="52768"/>
                  </a:lnTo>
                </a:path>
                <a:path w="2177415" h="53340">
                  <a:moveTo>
                    <a:pt x="217737" y="0"/>
                  </a:moveTo>
                  <a:lnTo>
                    <a:pt x="217737" y="52768"/>
                  </a:lnTo>
                </a:path>
                <a:path w="2177415" h="53340">
                  <a:moveTo>
                    <a:pt x="435475" y="0"/>
                  </a:moveTo>
                  <a:lnTo>
                    <a:pt x="435475" y="52768"/>
                  </a:lnTo>
                </a:path>
                <a:path w="2177415" h="53340">
                  <a:moveTo>
                    <a:pt x="653213" y="0"/>
                  </a:moveTo>
                  <a:lnTo>
                    <a:pt x="653213" y="52768"/>
                  </a:lnTo>
                </a:path>
                <a:path w="2177415" h="53340">
                  <a:moveTo>
                    <a:pt x="870951" y="0"/>
                  </a:moveTo>
                  <a:lnTo>
                    <a:pt x="870951" y="52768"/>
                  </a:lnTo>
                </a:path>
                <a:path w="2177415" h="53340">
                  <a:moveTo>
                    <a:pt x="1088688" y="0"/>
                  </a:moveTo>
                  <a:lnTo>
                    <a:pt x="1088688" y="52768"/>
                  </a:lnTo>
                </a:path>
                <a:path w="2177415" h="53340">
                  <a:moveTo>
                    <a:pt x="1306426" y="0"/>
                  </a:moveTo>
                  <a:lnTo>
                    <a:pt x="1306426" y="52768"/>
                  </a:lnTo>
                </a:path>
                <a:path w="2177415" h="53340">
                  <a:moveTo>
                    <a:pt x="1524164" y="0"/>
                  </a:moveTo>
                  <a:lnTo>
                    <a:pt x="1524164" y="52768"/>
                  </a:lnTo>
                </a:path>
                <a:path w="2177415" h="53340">
                  <a:moveTo>
                    <a:pt x="1741902" y="0"/>
                  </a:moveTo>
                  <a:lnTo>
                    <a:pt x="1741902" y="52768"/>
                  </a:lnTo>
                </a:path>
                <a:path w="2177415" h="53340">
                  <a:moveTo>
                    <a:pt x="1959640" y="0"/>
                  </a:moveTo>
                  <a:lnTo>
                    <a:pt x="1959640" y="52768"/>
                  </a:lnTo>
                </a:path>
                <a:path w="2177415" h="53340">
                  <a:moveTo>
                    <a:pt x="2177377" y="0"/>
                  </a:moveTo>
                  <a:lnTo>
                    <a:pt x="2177377" y="52768"/>
                  </a:lnTo>
                </a:path>
              </a:pathLst>
            </a:custGeom>
            <a:ln w="8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418804" y="247385"/>
            <a:ext cx="1259607" cy="238869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64−inch</a:t>
            </a:r>
            <a:r>
              <a:rPr sz="1387" spc="-10" dirty="0">
                <a:latin typeface="Arial"/>
                <a:cs typeface="Arial"/>
              </a:rPr>
              <a:t> </a:t>
            </a:r>
            <a:r>
              <a:rPr sz="1387" spc="-20" dirty="0">
                <a:latin typeface="Arial"/>
                <a:cs typeface="Arial"/>
              </a:rPr>
              <a:t>fathers</a:t>
            </a:r>
            <a:endParaRPr sz="1387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8259" y="2433258"/>
            <a:ext cx="3021295" cy="1250799"/>
          </a:xfrm>
          <a:custGeom>
            <a:avLst/>
            <a:gdLst/>
            <a:ahLst/>
            <a:cxnLst/>
            <a:rect l="l" t="t" r="r" b="b"/>
            <a:pathLst>
              <a:path w="1524635" h="631189">
                <a:moveTo>
                  <a:pt x="0" y="630661"/>
                </a:moveTo>
                <a:lnTo>
                  <a:pt x="108868" y="630661"/>
                </a:lnTo>
                <a:lnTo>
                  <a:pt x="0" y="630661"/>
                </a:lnTo>
                <a:close/>
              </a:path>
              <a:path w="1524635" h="631189">
                <a:moveTo>
                  <a:pt x="108868" y="630661"/>
                </a:moveTo>
                <a:lnTo>
                  <a:pt x="217737" y="630661"/>
                </a:lnTo>
                <a:lnTo>
                  <a:pt x="217737" y="611109"/>
                </a:lnTo>
                <a:lnTo>
                  <a:pt x="108868" y="611109"/>
                </a:lnTo>
                <a:lnTo>
                  <a:pt x="108868" y="630661"/>
                </a:lnTo>
                <a:close/>
              </a:path>
              <a:path w="1524635" h="631189">
                <a:moveTo>
                  <a:pt x="217737" y="630661"/>
                </a:moveTo>
                <a:lnTo>
                  <a:pt x="326606" y="630661"/>
                </a:lnTo>
                <a:lnTo>
                  <a:pt x="217737" y="630661"/>
                </a:lnTo>
                <a:close/>
              </a:path>
              <a:path w="1524635" h="631189">
                <a:moveTo>
                  <a:pt x="326606" y="630661"/>
                </a:moveTo>
                <a:lnTo>
                  <a:pt x="435475" y="630661"/>
                </a:lnTo>
                <a:lnTo>
                  <a:pt x="435475" y="591224"/>
                </a:lnTo>
                <a:lnTo>
                  <a:pt x="326606" y="591224"/>
                </a:lnTo>
                <a:lnTo>
                  <a:pt x="326606" y="630661"/>
                </a:lnTo>
                <a:close/>
              </a:path>
              <a:path w="1524635" h="631189">
                <a:moveTo>
                  <a:pt x="435475" y="630661"/>
                </a:moveTo>
                <a:lnTo>
                  <a:pt x="544344" y="630661"/>
                </a:lnTo>
                <a:lnTo>
                  <a:pt x="544344" y="571672"/>
                </a:lnTo>
                <a:lnTo>
                  <a:pt x="435475" y="571672"/>
                </a:lnTo>
                <a:lnTo>
                  <a:pt x="435475" y="630661"/>
                </a:lnTo>
                <a:close/>
              </a:path>
              <a:path w="1524635" h="631189">
                <a:moveTo>
                  <a:pt x="544344" y="630661"/>
                </a:moveTo>
                <a:lnTo>
                  <a:pt x="653213" y="630661"/>
                </a:lnTo>
                <a:lnTo>
                  <a:pt x="653213" y="492798"/>
                </a:lnTo>
                <a:lnTo>
                  <a:pt x="544344" y="492798"/>
                </a:lnTo>
                <a:lnTo>
                  <a:pt x="544344" y="630661"/>
                </a:lnTo>
                <a:close/>
              </a:path>
              <a:path w="1524635" h="631189">
                <a:moveTo>
                  <a:pt x="653213" y="630661"/>
                </a:moveTo>
                <a:lnTo>
                  <a:pt x="762082" y="630661"/>
                </a:lnTo>
                <a:lnTo>
                  <a:pt x="762082" y="295612"/>
                </a:lnTo>
                <a:lnTo>
                  <a:pt x="653213" y="295612"/>
                </a:lnTo>
                <a:lnTo>
                  <a:pt x="653213" y="630661"/>
                </a:lnTo>
                <a:close/>
              </a:path>
              <a:path w="1524635" h="631189">
                <a:moveTo>
                  <a:pt x="762082" y="630661"/>
                </a:moveTo>
                <a:lnTo>
                  <a:pt x="870951" y="630661"/>
                </a:lnTo>
                <a:lnTo>
                  <a:pt x="870951" y="98426"/>
                </a:lnTo>
                <a:lnTo>
                  <a:pt x="762082" y="98426"/>
                </a:lnTo>
                <a:lnTo>
                  <a:pt x="762082" y="630661"/>
                </a:lnTo>
                <a:close/>
              </a:path>
              <a:path w="1524635" h="631189">
                <a:moveTo>
                  <a:pt x="870951" y="630661"/>
                </a:moveTo>
                <a:lnTo>
                  <a:pt x="979820" y="630661"/>
                </a:lnTo>
                <a:lnTo>
                  <a:pt x="979820" y="0"/>
                </a:lnTo>
                <a:lnTo>
                  <a:pt x="870951" y="0"/>
                </a:lnTo>
                <a:lnTo>
                  <a:pt x="870951" y="630661"/>
                </a:lnTo>
                <a:close/>
              </a:path>
              <a:path w="1524635" h="631189">
                <a:moveTo>
                  <a:pt x="979820" y="630661"/>
                </a:moveTo>
                <a:lnTo>
                  <a:pt x="1088688" y="630661"/>
                </a:lnTo>
                <a:lnTo>
                  <a:pt x="1088688" y="276060"/>
                </a:lnTo>
                <a:lnTo>
                  <a:pt x="979820" y="276060"/>
                </a:lnTo>
                <a:lnTo>
                  <a:pt x="979820" y="630661"/>
                </a:lnTo>
                <a:close/>
              </a:path>
              <a:path w="1524635" h="631189">
                <a:moveTo>
                  <a:pt x="1088688" y="630661"/>
                </a:moveTo>
                <a:lnTo>
                  <a:pt x="1197557" y="630661"/>
                </a:lnTo>
                <a:lnTo>
                  <a:pt x="1197557" y="394038"/>
                </a:lnTo>
                <a:lnTo>
                  <a:pt x="1088688" y="394038"/>
                </a:lnTo>
                <a:lnTo>
                  <a:pt x="1088688" y="630661"/>
                </a:lnTo>
                <a:close/>
              </a:path>
              <a:path w="1524635" h="631189">
                <a:moveTo>
                  <a:pt x="1197557" y="630661"/>
                </a:moveTo>
                <a:lnTo>
                  <a:pt x="1306426" y="630661"/>
                </a:lnTo>
                <a:lnTo>
                  <a:pt x="1306426" y="433475"/>
                </a:lnTo>
                <a:lnTo>
                  <a:pt x="1197557" y="433475"/>
                </a:lnTo>
                <a:lnTo>
                  <a:pt x="1197557" y="630661"/>
                </a:lnTo>
                <a:close/>
              </a:path>
              <a:path w="1524635" h="631189">
                <a:moveTo>
                  <a:pt x="1306426" y="630661"/>
                </a:moveTo>
                <a:lnTo>
                  <a:pt x="1415295" y="630661"/>
                </a:lnTo>
                <a:lnTo>
                  <a:pt x="1415295" y="492798"/>
                </a:lnTo>
                <a:lnTo>
                  <a:pt x="1306426" y="492798"/>
                </a:lnTo>
                <a:lnTo>
                  <a:pt x="1306426" y="630661"/>
                </a:lnTo>
                <a:close/>
              </a:path>
              <a:path w="1524635" h="631189">
                <a:moveTo>
                  <a:pt x="1415295" y="630661"/>
                </a:moveTo>
                <a:lnTo>
                  <a:pt x="1524164" y="630661"/>
                </a:lnTo>
                <a:lnTo>
                  <a:pt x="1524164" y="591224"/>
                </a:lnTo>
                <a:lnTo>
                  <a:pt x="1415295" y="591224"/>
                </a:lnTo>
                <a:lnTo>
                  <a:pt x="1415295" y="630661"/>
                </a:lnTo>
                <a:close/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362999" y="1639352"/>
            <a:ext cx="4561514" cy="10830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lnSpc>
                <a:spcPts val="1605"/>
              </a:lnSpc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spc="-149" dirty="0">
                <a:latin typeface="Arial"/>
                <a:cs typeface="Arial"/>
              </a:rPr>
              <a:t>80</a:t>
            </a:r>
            <a:endParaRPr sz="1387">
              <a:latin typeface="Arial"/>
              <a:cs typeface="Arial"/>
            </a:endParaRPr>
          </a:p>
          <a:p>
            <a:pPr marL="1235729">
              <a:lnSpc>
                <a:spcPts val="1722"/>
              </a:lnSpc>
            </a:pPr>
            <a:r>
              <a:rPr sz="1486" dirty="0">
                <a:latin typeface="Arial"/>
                <a:cs typeface="Arial"/>
              </a:rPr>
              <a:t>Son's</a:t>
            </a:r>
            <a:r>
              <a:rPr sz="1486" spc="208" dirty="0">
                <a:latin typeface="Arial"/>
                <a:cs typeface="Arial"/>
              </a:rPr>
              <a:t> </a:t>
            </a:r>
            <a:r>
              <a:rPr sz="1486" dirty="0">
                <a:latin typeface="Arial"/>
                <a:cs typeface="Arial"/>
              </a:rPr>
              <a:t>Height</a:t>
            </a:r>
            <a:r>
              <a:rPr sz="1486" spc="218" dirty="0">
                <a:latin typeface="Arial"/>
                <a:cs typeface="Arial"/>
              </a:rPr>
              <a:t>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  <a:p>
            <a:pPr>
              <a:spcBef>
                <a:spcPts val="1466"/>
              </a:spcBef>
            </a:pPr>
            <a:endParaRPr sz="1486">
              <a:latin typeface="Arial"/>
              <a:cs typeface="Arial"/>
            </a:endParaRPr>
          </a:p>
          <a:p>
            <a:pPr marR="255451" algn="r"/>
            <a:r>
              <a:rPr sz="1387" dirty="0">
                <a:latin typeface="Arial"/>
                <a:cs typeface="Arial"/>
              </a:rPr>
              <a:t>67−inch</a:t>
            </a:r>
            <a:r>
              <a:rPr sz="1387" spc="-10" dirty="0">
                <a:latin typeface="Arial"/>
                <a:cs typeface="Arial"/>
              </a:rPr>
              <a:t> </a:t>
            </a:r>
            <a:r>
              <a:rPr sz="1387" spc="-20" dirty="0">
                <a:latin typeface="Arial"/>
                <a:cs typeface="Arial"/>
              </a:rPr>
              <a:t>fathers</a:t>
            </a:r>
            <a:endParaRPr sz="1387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6129" y="3683010"/>
            <a:ext cx="4314877" cy="105701"/>
          </a:xfrm>
          <a:custGeom>
            <a:avLst/>
            <a:gdLst/>
            <a:ahLst/>
            <a:cxnLst/>
            <a:rect l="l" t="t" r="r" b="b"/>
            <a:pathLst>
              <a:path w="2177415" h="53339">
                <a:moveTo>
                  <a:pt x="0" y="0"/>
                </a:moveTo>
                <a:lnTo>
                  <a:pt x="2177377" y="0"/>
                </a:lnTo>
              </a:path>
              <a:path w="2177415" h="53339">
                <a:moveTo>
                  <a:pt x="0" y="0"/>
                </a:moveTo>
                <a:lnTo>
                  <a:pt x="0" y="52768"/>
                </a:lnTo>
              </a:path>
              <a:path w="2177415" h="53339">
                <a:moveTo>
                  <a:pt x="217737" y="0"/>
                </a:moveTo>
                <a:lnTo>
                  <a:pt x="217737" y="52768"/>
                </a:lnTo>
              </a:path>
              <a:path w="2177415" h="53339">
                <a:moveTo>
                  <a:pt x="435475" y="0"/>
                </a:moveTo>
                <a:lnTo>
                  <a:pt x="435475" y="52768"/>
                </a:lnTo>
              </a:path>
              <a:path w="2177415" h="53339">
                <a:moveTo>
                  <a:pt x="653213" y="0"/>
                </a:moveTo>
                <a:lnTo>
                  <a:pt x="653213" y="52768"/>
                </a:lnTo>
              </a:path>
              <a:path w="2177415" h="53339">
                <a:moveTo>
                  <a:pt x="870951" y="0"/>
                </a:moveTo>
                <a:lnTo>
                  <a:pt x="870951" y="52768"/>
                </a:lnTo>
              </a:path>
              <a:path w="2177415" h="53339">
                <a:moveTo>
                  <a:pt x="1088688" y="0"/>
                </a:moveTo>
                <a:lnTo>
                  <a:pt x="1088688" y="52768"/>
                </a:lnTo>
              </a:path>
              <a:path w="2177415" h="53339">
                <a:moveTo>
                  <a:pt x="1306426" y="0"/>
                </a:moveTo>
                <a:lnTo>
                  <a:pt x="1306426" y="52768"/>
                </a:lnTo>
              </a:path>
              <a:path w="2177415" h="53339">
                <a:moveTo>
                  <a:pt x="1524164" y="0"/>
                </a:moveTo>
                <a:lnTo>
                  <a:pt x="1524164" y="52768"/>
                </a:lnTo>
              </a:path>
              <a:path w="2177415" h="53339">
                <a:moveTo>
                  <a:pt x="1741902" y="0"/>
                </a:moveTo>
                <a:lnTo>
                  <a:pt x="1741902" y="52768"/>
                </a:lnTo>
              </a:path>
              <a:path w="2177415" h="53339">
                <a:moveTo>
                  <a:pt x="1959640" y="0"/>
                </a:moveTo>
                <a:lnTo>
                  <a:pt x="1959640" y="52768"/>
                </a:lnTo>
              </a:path>
              <a:path w="2177415" h="53339">
                <a:moveTo>
                  <a:pt x="2177377" y="0"/>
                </a:moveTo>
                <a:lnTo>
                  <a:pt x="2177377" y="52768"/>
                </a:lnTo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/>
          <p:nvPr/>
        </p:nvSpPr>
        <p:spPr>
          <a:xfrm>
            <a:off x="2378258" y="4833478"/>
            <a:ext cx="4099700" cy="1069596"/>
          </a:xfrm>
          <a:custGeom>
            <a:avLst/>
            <a:gdLst/>
            <a:ahLst/>
            <a:cxnLst/>
            <a:rect l="l" t="t" r="r" b="b"/>
            <a:pathLst>
              <a:path w="2068829" h="539750">
                <a:moveTo>
                  <a:pt x="0" y="539234"/>
                </a:moveTo>
                <a:lnTo>
                  <a:pt x="108868" y="539234"/>
                </a:lnTo>
                <a:lnTo>
                  <a:pt x="0" y="539234"/>
                </a:lnTo>
                <a:close/>
              </a:path>
              <a:path w="2068829" h="539750">
                <a:moveTo>
                  <a:pt x="108868" y="539234"/>
                </a:moveTo>
                <a:lnTo>
                  <a:pt x="217737" y="539234"/>
                </a:lnTo>
                <a:lnTo>
                  <a:pt x="108868" y="539234"/>
                </a:lnTo>
                <a:close/>
              </a:path>
              <a:path w="2068829" h="539750">
                <a:moveTo>
                  <a:pt x="217737" y="539234"/>
                </a:moveTo>
                <a:lnTo>
                  <a:pt x="326606" y="539234"/>
                </a:lnTo>
                <a:lnTo>
                  <a:pt x="217737" y="539234"/>
                </a:lnTo>
                <a:close/>
              </a:path>
              <a:path w="2068829" h="539750">
                <a:moveTo>
                  <a:pt x="326606" y="539234"/>
                </a:moveTo>
                <a:lnTo>
                  <a:pt x="435475" y="539234"/>
                </a:lnTo>
                <a:lnTo>
                  <a:pt x="326606" y="539234"/>
                </a:lnTo>
                <a:close/>
              </a:path>
              <a:path w="2068829" h="539750">
                <a:moveTo>
                  <a:pt x="435475" y="539234"/>
                </a:moveTo>
                <a:lnTo>
                  <a:pt x="544344" y="539234"/>
                </a:lnTo>
                <a:lnTo>
                  <a:pt x="435475" y="539234"/>
                </a:lnTo>
                <a:close/>
              </a:path>
              <a:path w="2068829" h="539750">
                <a:moveTo>
                  <a:pt x="544344" y="539234"/>
                </a:moveTo>
                <a:lnTo>
                  <a:pt x="653213" y="539234"/>
                </a:lnTo>
                <a:lnTo>
                  <a:pt x="653213" y="492465"/>
                </a:lnTo>
                <a:lnTo>
                  <a:pt x="544344" y="492465"/>
                </a:lnTo>
                <a:lnTo>
                  <a:pt x="544344" y="539234"/>
                </a:lnTo>
                <a:close/>
              </a:path>
              <a:path w="2068829" h="539750">
                <a:moveTo>
                  <a:pt x="653213" y="539234"/>
                </a:moveTo>
                <a:lnTo>
                  <a:pt x="762082" y="539234"/>
                </a:lnTo>
                <a:lnTo>
                  <a:pt x="762082" y="492465"/>
                </a:lnTo>
                <a:lnTo>
                  <a:pt x="653213" y="492465"/>
                </a:lnTo>
                <a:lnTo>
                  <a:pt x="653213" y="539234"/>
                </a:lnTo>
                <a:close/>
              </a:path>
              <a:path w="2068829" h="539750">
                <a:moveTo>
                  <a:pt x="762082" y="539234"/>
                </a:moveTo>
                <a:lnTo>
                  <a:pt x="870951" y="539234"/>
                </a:lnTo>
                <a:lnTo>
                  <a:pt x="870951" y="210961"/>
                </a:lnTo>
                <a:lnTo>
                  <a:pt x="762082" y="210961"/>
                </a:lnTo>
                <a:lnTo>
                  <a:pt x="762082" y="539234"/>
                </a:lnTo>
                <a:close/>
              </a:path>
              <a:path w="2068829" h="539750">
                <a:moveTo>
                  <a:pt x="870951" y="539234"/>
                </a:moveTo>
                <a:lnTo>
                  <a:pt x="979820" y="539234"/>
                </a:lnTo>
                <a:lnTo>
                  <a:pt x="979820" y="234401"/>
                </a:lnTo>
                <a:lnTo>
                  <a:pt x="870951" y="234401"/>
                </a:lnTo>
                <a:lnTo>
                  <a:pt x="870951" y="539234"/>
                </a:lnTo>
                <a:close/>
              </a:path>
              <a:path w="2068829" h="539750">
                <a:moveTo>
                  <a:pt x="979820" y="539234"/>
                </a:moveTo>
                <a:lnTo>
                  <a:pt x="1088688" y="539234"/>
                </a:lnTo>
                <a:lnTo>
                  <a:pt x="1088688" y="0"/>
                </a:lnTo>
                <a:lnTo>
                  <a:pt x="979820" y="0"/>
                </a:lnTo>
                <a:lnTo>
                  <a:pt x="979820" y="539234"/>
                </a:lnTo>
                <a:close/>
              </a:path>
              <a:path w="2068829" h="539750">
                <a:moveTo>
                  <a:pt x="1088688" y="539234"/>
                </a:moveTo>
                <a:lnTo>
                  <a:pt x="1197557" y="539234"/>
                </a:lnTo>
                <a:lnTo>
                  <a:pt x="1197557" y="93760"/>
                </a:lnTo>
                <a:lnTo>
                  <a:pt x="1088688" y="93760"/>
                </a:lnTo>
                <a:lnTo>
                  <a:pt x="1088688" y="539234"/>
                </a:lnTo>
                <a:close/>
              </a:path>
              <a:path w="2068829" h="539750">
                <a:moveTo>
                  <a:pt x="1197557" y="539234"/>
                </a:moveTo>
                <a:lnTo>
                  <a:pt x="1306426" y="539234"/>
                </a:lnTo>
                <a:lnTo>
                  <a:pt x="1306426" y="23329"/>
                </a:lnTo>
                <a:lnTo>
                  <a:pt x="1197557" y="23329"/>
                </a:lnTo>
                <a:lnTo>
                  <a:pt x="1197557" y="539234"/>
                </a:lnTo>
                <a:close/>
              </a:path>
              <a:path w="2068829" h="539750">
                <a:moveTo>
                  <a:pt x="1306426" y="539234"/>
                </a:moveTo>
                <a:lnTo>
                  <a:pt x="1415295" y="539234"/>
                </a:lnTo>
                <a:lnTo>
                  <a:pt x="1415295" y="281392"/>
                </a:lnTo>
                <a:lnTo>
                  <a:pt x="1306426" y="281392"/>
                </a:lnTo>
                <a:lnTo>
                  <a:pt x="1306426" y="539234"/>
                </a:lnTo>
                <a:close/>
              </a:path>
              <a:path w="2068829" h="539750">
                <a:moveTo>
                  <a:pt x="1415295" y="539234"/>
                </a:moveTo>
                <a:lnTo>
                  <a:pt x="1524164" y="539234"/>
                </a:lnTo>
                <a:lnTo>
                  <a:pt x="1524164" y="398593"/>
                </a:lnTo>
                <a:lnTo>
                  <a:pt x="1415295" y="398593"/>
                </a:lnTo>
                <a:lnTo>
                  <a:pt x="1415295" y="539234"/>
                </a:lnTo>
                <a:close/>
              </a:path>
              <a:path w="2068829" h="539750">
                <a:moveTo>
                  <a:pt x="1524164" y="539234"/>
                </a:moveTo>
                <a:lnTo>
                  <a:pt x="1633033" y="539234"/>
                </a:lnTo>
                <a:lnTo>
                  <a:pt x="1633033" y="492465"/>
                </a:lnTo>
                <a:lnTo>
                  <a:pt x="1524164" y="492465"/>
                </a:lnTo>
                <a:lnTo>
                  <a:pt x="1524164" y="539234"/>
                </a:lnTo>
                <a:close/>
              </a:path>
              <a:path w="2068829" h="539750">
                <a:moveTo>
                  <a:pt x="1633033" y="539234"/>
                </a:moveTo>
                <a:lnTo>
                  <a:pt x="1741902" y="539234"/>
                </a:lnTo>
                <a:lnTo>
                  <a:pt x="1633033" y="539234"/>
                </a:lnTo>
                <a:close/>
              </a:path>
              <a:path w="2068829" h="539750">
                <a:moveTo>
                  <a:pt x="1741902" y="539234"/>
                </a:moveTo>
                <a:lnTo>
                  <a:pt x="1850771" y="539234"/>
                </a:lnTo>
                <a:lnTo>
                  <a:pt x="1741902" y="539234"/>
                </a:lnTo>
                <a:close/>
              </a:path>
              <a:path w="2068829" h="539750">
                <a:moveTo>
                  <a:pt x="1850771" y="539234"/>
                </a:moveTo>
                <a:lnTo>
                  <a:pt x="1959640" y="539234"/>
                </a:lnTo>
                <a:lnTo>
                  <a:pt x="1959640" y="515794"/>
                </a:lnTo>
                <a:lnTo>
                  <a:pt x="1850771" y="515794"/>
                </a:lnTo>
                <a:lnTo>
                  <a:pt x="1850771" y="539234"/>
                </a:lnTo>
                <a:close/>
              </a:path>
              <a:path w="2068829" h="539750">
                <a:moveTo>
                  <a:pt x="1959640" y="539234"/>
                </a:moveTo>
                <a:lnTo>
                  <a:pt x="2068508" y="539234"/>
                </a:lnTo>
                <a:lnTo>
                  <a:pt x="2068508" y="515794"/>
                </a:lnTo>
                <a:lnTo>
                  <a:pt x="1959640" y="515794"/>
                </a:lnTo>
                <a:lnTo>
                  <a:pt x="1959640" y="539234"/>
                </a:lnTo>
                <a:close/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2362999" y="3858393"/>
            <a:ext cx="4561514" cy="108307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lnSpc>
                <a:spcPts val="1605"/>
              </a:lnSpc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spc="-149" dirty="0">
                <a:latin typeface="Arial"/>
                <a:cs typeface="Arial"/>
              </a:rPr>
              <a:t>80</a:t>
            </a:r>
            <a:endParaRPr sz="1387">
              <a:latin typeface="Arial"/>
              <a:cs typeface="Arial"/>
            </a:endParaRPr>
          </a:p>
          <a:p>
            <a:pPr marL="1235729">
              <a:lnSpc>
                <a:spcPts val="1722"/>
              </a:lnSpc>
            </a:pPr>
            <a:r>
              <a:rPr sz="1486" dirty="0">
                <a:latin typeface="Arial"/>
                <a:cs typeface="Arial"/>
              </a:rPr>
              <a:t>Son's</a:t>
            </a:r>
            <a:r>
              <a:rPr sz="1486" spc="208" dirty="0">
                <a:latin typeface="Arial"/>
                <a:cs typeface="Arial"/>
              </a:rPr>
              <a:t> </a:t>
            </a:r>
            <a:r>
              <a:rPr sz="1486" dirty="0">
                <a:latin typeface="Arial"/>
                <a:cs typeface="Arial"/>
              </a:rPr>
              <a:t>Height</a:t>
            </a:r>
            <a:r>
              <a:rPr sz="1486" spc="218" dirty="0">
                <a:latin typeface="Arial"/>
                <a:cs typeface="Arial"/>
              </a:rPr>
              <a:t>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  <a:p>
            <a:pPr>
              <a:spcBef>
                <a:spcPts val="1466"/>
              </a:spcBef>
            </a:pPr>
            <a:endParaRPr sz="1486">
              <a:latin typeface="Arial"/>
              <a:cs typeface="Arial"/>
            </a:endParaRPr>
          </a:p>
          <a:p>
            <a:pPr marR="255451" algn="r"/>
            <a:r>
              <a:rPr sz="1387" dirty="0">
                <a:latin typeface="Arial"/>
                <a:cs typeface="Arial"/>
              </a:rPr>
              <a:t>70−inch</a:t>
            </a:r>
            <a:r>
              <a:rPr sz="1387" spc="-10" dirty="0">
                <a:latin typeface="Arial"/>
                <a:cs typeface="Arial"/>
              </a:rPr>
              <a:t> </a:t>
            </a:r>
            <a:r>
              <a:rPr sz="1387" spc="-20" dirty="0">
                <a:latin typeface="Arial"/>
                <a:cs typeface="Arial"/>
              </a:rPr>
              <a:t>fathers</a:t>
            </a:r>
            <a:endParaRPr sz="1387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6129" y="5902052"/>
            <a:ext cx="4314877" cy="105701"/>
          </a:xfrm>
          <a:custGeom>
            <a:avLst/>
            <a:gdLst/>
            <a:ahLst/>
            <a:cxnLst/>
            <a:rect l="l" t="t" r="r" b="b"/>
            <a:pathLst>
              <a:path w="2177415" h="53339">
                <a:moveTo>
                  <a:pt x="0" y="0"/>
                </a:moveTo>
                <a:lnTo>
                  <a:pt x="2177377" y="0"/>
                </a:lnTo>
              </a:path>
              <a:path w="2177415" h="53339">
                <a:moveTo>
                  <a:pt x="0" y="0"/>
                </a:moveTo>
                <a:lnTo>
                  <a:pt x="0" y="52768"/>
                </a:lnTo>
              </a:path>
              <a:path w="2177415" h="53339">
                <a:moveTo>
                  <a:pt x="217737" y="0"/>
                </a:moveTo>
                <a:lnTo>
                  <a:pt x="217737" y="52768"/>
                </a:lnTo>
              </a:path>
              <a:path w="2177415" h="53339">
                <a:moveTo>
                  <a:pt x="435475" y="0"/>
                </a:moveTo>
                <a:lnTo>
                  <a:pt x="435475" y="52768"/>
                </a:lnTo>
              </a:path>
              <a:path w="2177415" h="53339">
                <a:moveTo>
                  <a:pt x="653213" y="0"/>
                </a:moveTo>
                <a:lnTo>
                  <a:pt x="653213" y="52768"/>
                </a:lnTo>
              </a:path>
              <a:path w="2177415" h="53339">
                <a:moveTo>
                  <a:pt x="870951" y="0"/>
                </a:moveTo>
                <a:lnTo>
                  <a:pt x="870951" y="52768"/>
                </a:lnTo>
              </a:path>
              <a:path w="2177415" h="53339">
                <a:moveTo>
                  <a:pt x="1088688" y="0"/>
                </a:moveTo>
                <a:lnTo>
                  <a:pt x="1088688" y="52768"/>
                </a:lnTo>
              </a:path>
              <a:path w="2177415" h="53339">
                <a:moveTo>
                  <a:pt x="1306426" y="0"/>
                </a:moveTo>
                <a:lnTo>
                  <a:pt x="1306426" y="52768"/>
                </a:lnTo>
              </a:path>
              <a:path w="2177415" h="53339">
                <a:moveTo>
                  <a:pt x="1524164" y="0"/>
                </a:moveTo>
                <a:lnTo>
                  <a:pt x="1524164" y="52768"/>
                </a:lnTo>
              </a:path>
              <a:path w="2177415" h="53339">
                <a:moveTo>
                  <a:pt x="1741902" y="0"/>
                </a:moveTo>
                <a:lnTo>
                  <a:pt x="1741902" y="52768"/>
                </a:lnTo>
              </a:path>
              <a:path w="2177415" h="53339">
                <a:moveTo>
                  <a:pt x="1959640" y="0"/>
                </a:moveTo>
                <a:lnTo>
                  <a:pt x="1959640" y="52768"/>
                </a:lnTo>
              </a:path>
              <a:path w="2177415" h="53339">
                <a:moveTo>
                  <a:pt x="2177377" y="0"/>
                </a:moveTo>
                <a:lnTo>
                  <a:pt x="2177377" y="52768"/>
                </a:lnTo>
              </a:path>
            </a:pathLst>
          </a:custGeom>
          <a:ln w="8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2362999" y="6077435"/>
            <a:ext cx="4561514" cy="44860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lnSpc>
                <a:spcPts val="1605"/>
              </a:lnSpc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60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70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72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74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76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78</a:t>
            </a:r>
            <a:r>
              <a:rPr sz="1387" spc="555" dirty="0">
                <a:latin typeface="Arial"/>
                <a:cs typeface="Arial"/>
              </a:rPr>
              <a:t>  </a:t>
            </a:r>
            <a:r>
              <a:rPr sz="1387" spc="-149" dirty="0">
                <a:latin typeface="Arial"/>
                <a:cs typeface="Arial"/>
              </a:rPr>
              <a:t>80</a:t>
            </a:r>
            <a:endParaRPr sz="1387">
              <a:latin typeface="Arial"/>
              <a:cs typeface="Arial"/>
            </a:endParaRPr>
          </a:p>
          <a:p>
            <a:pPr marL="1235729">
              <a:lnSpc>
                <a:spcPts val="1722"/>
              </a:lnSpc>
            </a:pPr>
            <a:r>
              <a:rPr sz="1486" dirty="0">
                <a:latin typeface="Arial"/>
                <a:cs typeface="Arial"/>
              </a:rPr>
              <a:t>Son's</a:t>
            </a:r>
            <a:r>
              <a:rPr sz="1486" spc="208" dirty="0">
                <a:latin typeface="Arial"/>
                <a:cs typeface="Arial"/>
              </a:rPr>
              <a:t> </a:t>
            </a:r>
            <a:r>
              <a:rPr sz="1486" dirty="0">
                <a:latin typeface="Arial"/>
                <a:cs typeface="Arial"/>
              </a:rPr>
              <a:t>Height</a:t>
            </a:r>
            <a:r>
              <a:rPr sz="1486" spc="218" dirty="0">
                <a:latin typeface="Arial"/>
                <a:cs typeface="Arial"/>
              </a:rPr>
              <a:t> </a:t>
            </a:r>
            <a:r>
              <a:rPr sz="1486" spc="-20" dirty="0">
                <a:latin typeface="Arial"/>
                <a:cs typeface="Arial"/>
              </a:rPr>
              <a:t>(inches)</a:t>
            </a:r>
            <a:endParaRPr sz="14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0295" y="6333881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7767"/>
            <a:ext cx="8001000" cy="636908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Simple</a:t>
            </a:r>
            <a:r>
              <a:rPr spc="268" dirty="0"/>
              <a:t> </a:t>
            </a:r>
            <a:r>
              <a:rPr dirty="0"/>
              <a:t>Linear</a:t>
            </a:r>
            <a:r>
              <a:rPr spc="277" dirty="0"/>
              <a:t> </a:t>
            </a:r>
            <a:r>
              <a:rPr dirty="0"/>
              <a:t>Regression</a:t>
            </a:r>
            <a:r>
              <a:rPr spc="277" dirty="0"/>
              <a:t> </a:t>
            </a:r>
            <a:r>
              <a:rPr spc="-20" dirty="0"/>
              <a:t>Model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81207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26</a:t>
            </a:fld>
            <a:endParaRPr spc="-99" dirty="0"/>
          </a:p>
        </p:txBody>
      </p:sp>
      <p:sp>
        <p:nvSpPr>
          <p:cNvPr id="3" name="object 3"/>
          <p:cNvSpPr txBox="1"/>
          <p:nvPr/>
        </p:nvSpPr>
        <p:spPr>
          <a:xfrm>
            <a:off x="642077" y="831664"/>
            <a:ext cx="7610490" cy="3295732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75503" marR="60402">
              <a:lnSpc>
                <a:spcPct val="104900"/>
              </a:lnSpc>
              <a:spcBef>
                <a:spcPts val="198"/>
              </a:spcBef>
            </a:pP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Pearson’s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father-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and-son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inspire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following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assumptions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(SLR)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model:</a:t>
            </a:r>
            <a:endParaRPr sz="1883" dirty="0">
              <a:latin typeface="Arial"/>
              <a:cs typeface="Arial"/>
            </a:endParaRPr>
          </a:p>
          <a:p>
            <a:pPr marL="621639" indent="-333471">
              <a:spcBef>
                <a:spcPts val="1982"/>
              </a:spcBef>
              <a:buAutoNum type="arabicPeriod"/>
              <a:tabLst>
                <a:tab pos="62163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means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883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function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spc="-2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i="1" spc="-33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i.e.,</a:t>
            </a:r>
            <a:endParaRPr sz="1883" dirty="0">
              <a:latin typeface="Arial"/>
              <a:cs typeface="Arial"/>
            </a:endParaRPr>
          </a:p>
          <a:p>
            <a:pPr marL="776420" algn="ctr">
              <a:spcBef>
                <a:spcPts val="991"/>
              </a:spcBef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 </a:t>
            </a:r>
            <a:r>
              <a:rPr sz="1982" spc="-119" dirty="0">
                <a:solidFill>
                  <a:srgbClr val="22373A"/>
                </a:solidFill>
                <a:latin typeface="FreeSans"/>
                <a:cs typeface="FreeSans"/>
              </a:rPr>
              <a:t>|</a:t>
            </a:r>
            <a:r>
              <a:rPr sz="1982" spc="-1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i="1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268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1982" spc="-21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spc="-73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883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883" dirty="0">
              <a:latin typeface="Arial"/>
              <a:cs typeface="Arial"/>
            </a:endParaRPr>
          </a:p>
          <a:p>
            <a:pPr marL="621639" indent="-333471">
              <a:spcBef>
                <a:spcPts val="1476"/>
              </a:spcBef>
              <a:buAutoNum type="arabicPeriod" startAt="2"/>
              <a:tabLst>
                <a:tab pos="62163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SD of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883" i="1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does not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change with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i.e.,</a:t>
            </a:r>
            <a:endParaRPr sz="1883" dirty="0">
              <a:latin typeface="Arial"/>
              <a:cs typeface="Arial"/>
            </a:endParaRPr>
          </a:p>
          <a:p>
            <a:pPr marL="776420" algn="ctr">
              <a:spcBef>
                <a:spcPts val="1001"/>
              </a:spcBef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 </a:t>
            </a:r>
            <a:r>
              <a:rPr sz="1982" spc="-119" dirty="0">
                <a:solidFill>
                  <a:srgbClr val="22373A"/>
                </a:solidFill>
                <a:latin typeface="FreeSans"/>
                <a:cs typeface="FreeSans"/>
              </a:rPr>
              <a:t>|</a:t>
            </a:r>
            <a:r>
              <a:rPr sz="1982" spc="-168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883" i="1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982" spc="386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every </a:t>
            </a:r>
            <a:r>
              <a:rPr sz="1883" i="1" spc="-99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883" dirty="0">
              <a:latin typeface="Arial"/>
              <a:cs typeface="Arial"/>
            </a:endParaRPr>
          </a:p>
          <a:p>
            <a:pPr marL="621639" marR="630448" indent="-333471">
              <a:lnSpc>
                <a:spcPct val="104900"/>
              </a:lnSpc>
              <a:spcBef>
                <a:spcPts val="1357"/>
              </a:spcBef>
              <a:buAutoNum type="arabicPeriod" startAt="3"/>
              <a:tabLst>
                <a:tab pos="624156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(Optional)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Within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subpopulation,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883" i="1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 	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normal.</a:t>
            </a:r>
            <a:endParaRPr sz="1883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6906" y="4371960"/>
            <a:ext cx="6626093" cy="247662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96582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Simple</a:t>
            </a:r>
            <a:r>
              <a:rPr spc="268" dirty="0"/>
              <a:t> </a:t>
            </a:r>
            <a:r>
              <a:rPr dirty="0"/>
              <a:t>Linear</a:t>
            </a:r>
            <a:r>
              <a:rPr spc="277" dirty="0"/>
              <a:t> </a:t>
            </a:r>
            <a:r>
              <a:rPr dirty="0"/>
              <a:t>Regression</a:t>
            </a:r>
            <a:r>
              <a:rPr spc="277" dirty="0"/>
              <a:t> </a:t>
            </a:r>
            <a:r>
              <a:rPr spc="-2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181207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27</a:t>
            </a:fld>
            <a:endParaRPr spc="-99" dirty="0"/>
          </a:p>
        </p:txBody>
      </p:sp>
      <p:sp>
        <p:nvSpPr>
          <p:cNvPr id="3" name="object 3"/>
          <p:cNvSpPr txBox="1"/>
          <p:nvPr/>
        </p:nvSpPr>
        <p:spPr>
          <a:xfrm>
            <a:off x="616910" y="1252879"/>
            <a:ext cx="7337431" cy="4444210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 marR="85570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Equivalently,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asserts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38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for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individuals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population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related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follows</a:t>
            </a:r>
            <a:endParaRPr sz="1982" dirty="0">
              <a:latin typeface="Arial"/>
              <a:cs typeface="Arial"/>
            </a:endParaRPr>
          </a:p>
          <a:p>
            <a:pPr>
              <a:spcBef>
                <a:spcPts val="404"/>
              </a:spcBef>
            </a:pPr>
            <a:endParaRPr sz="1982" dirty="0">
              <a:latin typeface="Arial"/>
              <a:cs typeface="Arial"/>
            </a:endParaRPr>
          </a:p>
          <a:p>
            <a:pPr marL="568788" algn="ctr"/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0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4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4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ε,</a:t>
            </a:r>
            <a:endParaRPr sz="2180" dirty="0">
              <a:latin typeface="Arial"/>
              <a:cs typeface="Arial"/>
            </a:endParaRPr>
          </a:p>
          <a:p>
            <a:pPr>
              <a:spcBef>
                <a:spcPts val="545"/>
              </a:spcBef>
            </a:pPr>
            <a:endParaRPr sz="2180" dirty="0">
              <a:latin typeface="Arial"/>
              <a:cs typeface="Arial"/>
            </a:endParaRPr>
          </a:p>
          <a:p>
            <a:pPr marL="645549" marR="254193" indent="-269293">
              <a:lnSpc>
                <a:spcPct val="125600"/>
              </a:lnSpc>
              <a:spcBef>
                <a:spcPts val="10"/>
              </a:spcBef>
              <a:buChar char="•"/>
              <a:tabLst>
                <a:tab pos="64932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error</a:t>
            </a:r>
            <a:r>
              <a:rPr sz="1982" b="1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noise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varies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from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observation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observation,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follows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normal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endParaRPr sz="1982" dirty="0">
              <a:latin typeface="Arial"/>
              <a:cs typeface="Arial"/>
            </a:endParaRPr>
          </a:p>
          <a:p>
            <a:pPr>
              <a:spcBef>
                <a:spcPts val="396"/>
              </a:spcBef>
            </a:pPr>
            <a:endParaRPr sz="1982" dirty="0">
              <a:latin typeface="Arial"/>
              <a:cs typeface="Arial"/>
            </a:endParaRPr>
          </a:p>
          <a:p>
            <a:pPr marL="1117441" algn="ctr"/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180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∼</a:t>
            </a:r>
            <a:r>
              <a:rPr sz="2180" spc="11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 dirty="0">
              <a:latin typeface="LM Roman 10"/>
              <a:cs typeface="LM Roman 10"/>
            </a:endParaRPr>
          </a:p>
          <a:p>
            <a:pPr marL="100670" marR="353605">
              <a:lnSpc>
                <a:spcPct val="125600"/>
              </a:lnSpc>
              <a:spcBef>
                <a:spcPts val="2071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model,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2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32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19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spc="-20" dirty="0">
                <a:solidFill>
                  <a:srgbClr val="22373A"/>
                </a:solidFill>
                <a:latin typeface="Arial"/>
                <a:cs typeface="Arial"/>
              </a:rPr>
              <a:t>population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982" b="1" spc="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spc="-40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734" y="2485820"/>
            <a:ext cx="4463363" cy="1015119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25168" marR="10067">
              <a:lnSpc>
                <a:spcPct val="127299"/>
              </a:lnSpc>
              <a:spcBef>
                <a:spcPts val="188"/>
              </a:spcBef>
            </a:pPr>
            <a:r>
              <a:rPr sz="2675" dirty="0">
                <a:solidFill>
                  <a:srgbClr val="22373A"/>
                </a:solidFill>
                <a:hlinkClick r:id="rId2" action="ppaction://hlinksldjump"/>
              </a:rPr>
              <a:t>Inference</a:t>
            </a:r>
            <a:r>
              <a:rPr sz="2675" spc="-10" dirty="0">
                <a:solidFill>
                  <a:srgbClr val="22373A"/>
                </a:solidFill>
                <a:hlinkClick r:id="rId2" action="ppaction://hlinksldjump"/>
              </a:rPr>
              <a:t> </a:t>
            </a:r>
            <a:r>
              <a:rPr sz="2675" dirty="0">
                <a:solidFill>
                  <a:srgbClr val="22373A"/>
                </a:solidFill>
                <a:hlinkClick r:id="rId2" action="ppaction://hlinksldjump"/>
              </a:rPr>
              <a:t>for Simple </a:t>
            </a:r>
            <a:r>
              <a:rPr sz="2675" spc="-20" dirty="0">
                <a:solidFill>
                  <a:srgbClr val="22373A"/>
                </a:solidFill>
                <a:hlinkClick r:id="rId2" action="ppaction://hlinksldjump"/>
              </a:rPr>
              <a:t>Linear</a:t>
            </a:r>
            <a:r>
              <a:rPr sz="2675" spc="-20" dirty="0">
                <a:solidFill>
                  <a:srgbClr val="22373A"/>
                </a:solidFill>
              </a:rPr>
              <a:t> </a:t>
            </a:r>
            <a:r>
              <a:rPr sz="2675" dirty="0">
                <a:solidFill>
                  <a:srgbClr val="22373A"/>
                </a:solidFill>
                <a:hlinkClick r:id="rId2" action="ppaction://hlinksldjump"/>
              </a:rPr>
              <a:t>Regression </a:t>
            </a:r>
            <a:r>
              <a:rPr sz="2675" spc="-20" dirty="0">
                <a:solidFill>
                  <a:srgbClr val="22373A"/>
                </a:solidFill>
                <a:hlinkClick r:id="rId2" action="ppaction://hlinksldjump"/>
              </a:rPr>
              <a:t>Models</a:t>
            </a:r>
            <a:endParaRPr sz="2675"/>
          </a:p>
        </p:txBody>
      </p:sp>
      <p:grpSp>
        <p:nvGrpSpPr>
          <p:cNvPr id="3" name="object 3"/>
          <p:cNvGrpSpPr/>
          <p:nvPr/>
        </p:nvGrpSpPr>
        <p:grpSpPr>
          <a:xfrm>
            <a:off x="1700895" y="3760177"/>
            <a:ext cx="5749395" cy="20134"/>
            <a:chOff x="856205" y="1897497"/>
            <a:chExt cx="2901315" cy="10160"/>
          </a:xfrm>
        </p:grpSpPr>
        <p:sp>
          <p:nvSpPr>
            <p:cNvPr id="4" name="object 4"/>
            <p:cNvSpPr/>
            <p:nvPr/>
          </p:nvSpPr>
          <p:spPr>
            <a:xfrm>
              <a:off x="858735" y="190002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58735" y="190002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858735" y="1900028"/>
              <a:ext cx="282575" cy="5080"/>
            </a:xfrm>
            <a:custGeom>
              <a:avLst/>
              <a:gdLst/>
              <a:ahLst/>
              <a:cxnLst/>
              <a:rect l="l" t="t" r="r" b="b"/>
              <a:pathLst>
                <a:path w="282575" h="5080">
                  <a:moveTo>
                    <a:pt x="0" y="5060"/>
                  </a:moveTo>
                  <a:lnTo>
                    <a:pt x="0" y="0"/>
                  </a:lnTo>
                  <a:lnTo>
                    <a:pt x="282510" y="0"/>
                  </a:lnTo>
                  <a:lnTo>
                    <a:pt x="28251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858735" y="1900028"/>
              <a:ext cx="282575" cy="5080"/>
            </a:xfrm>
            <a:custGeom>
              <a:avLst/>
              <a:gdLst/>
              <a:ahLst/>
              <a:cxnLst/>
              <a:rect l="l" t="t" r="r" b="b"/>
              <a:pathLst>
                <a:path w="282575" h="5080">
                  <a:moveTo>
                    <a:pt x="0" y="5060"/>
                  </a:moveTo>
                  <a:lnTo>
                    <a:pt x="0" y="0"/>
                  </a:lnTo>
                  <a:lnTo>
                    <a:pt x="282510" y="0"/>
                  </a:lnTo>
                  <a:lnTo>
                    <a:pt x="282510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315" y="280610"/>
            <a:ext cx="8853510" cy="52739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sz="3600" dirty="0"/>
              <a:t>Data</a:t>
            </a:r>
            <a:r>
              <a:rPr sz="3600" spc="178" dirty="0"/>
              <a:t> </a:t>
            </a:r>
            <a:r>
              <a:rPr sz="3600" dirty="0"/>
              <a:t>for</a:t>
            </a:r>
            <a:r>
              <a:rPr sz="3600" spc="188" dirty="0"/>
              <a:t> </a:t>
            </a:r>
            <a:r>
              <a:rPr sz="3600" dirty="0"/>
              <a:t>a</a:t>
            </a:r>
            <a:r>
              <a:rPr sz="3600" spc="178" dirty="0"/>
              <a:t> </a:t>
            </a:r>
            <a:r>
              <a:rPr sz="3600" dirty="0"/>
              <a:t>Simple</a:t>
            </a:r>
            <a:r>
              <a:rPr sz="3600" spc="188" dirty="0"/>
              <a:t> </a:t>
            </a:r>
            <a:r>
              <a:rPr sz="3600" dirty="0"/>
              <a:t>Linear</a:t>
            </a:r>
            <a:r>
              <a:rPr sz="3600" spc="188" dirty="0"/>
              <a:t> </a:t>
            </a:r>
            <a:r>
              <a:rPr sz="3600" dirty="0"/>
              <a:t>Regression</a:t>
            </a:r>
            <a:r>
              <a:rPr sz="3600" spc="178" dirty="0"/>
              <a:t> </a:t>
            </a:r>
            <a:r>
              <a:rPr sz="3600"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076" y="836189"/>
            <a:ext cx="7668377" cy="393246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 marR="60402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Suppose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have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SRS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individuals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population.</a:t>
            </a:r>
            <a:r>
              <a:rPr sz="1982" spc="991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individual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982" i="1" spc="28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response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77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explanatory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variable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26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endParaRPr sz="1982" dirty="0">
              <a:latin typeface="Arial"/>
              <a:cs typeface="Arial"/>
            </a:endParaRPr>
          </a:p>
          <a:p>
            <a:pPr marL="1871208">
              <a:spcBef>
                <a:spcPts val="515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3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180" spc="-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229" i="1" spc="-38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229" i="1" spc="-38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 dirty="0">
              <a:latin typeface="LM Roman 10"/>
              <a:cs typeface="LM Roman 10"/>
            </a:endParaRPr>
          </a:p>
          <a:p>
            <a:pPr marL="75503">
              <a:spcBef>
                <a:spcPts val="1357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SLR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states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endParaRPr sz="1982" dirty="0">
              <a:latin typeface="Arial"/>
              <a:cs typeface="Arial"/>
            </a:endParaRPr>
          </a:p>
          <a:p>
            <a:pPr marL="2856521">
              <a:spcBef>
                <a:spcPts val="1506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14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4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192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4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32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4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spc="-73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-11111" dirty="0">
              <a:latin typeface="Arial"/>
              <a:cs typeface="Arial"/>
            </a:endParaRPr>
          </a:p>
          <a:p>
            <a:pPr marL="75503" marR="455533">
              <a:lnSpc>
                <a:spcPct val="129900"/>
              </a:lnSpc>
              <a:spcBef>
                <a:spcPts val="941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Recall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previous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lecture,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least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square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data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above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 dirty="0">
              <a:latin typeface="Arial"/>
              <a:cs typeface="Arial"/>
            </a:endParaRPr>
          </a:p>
          <a:p>
            <a:pPr marL="3162308">
              <a:spcBef>
                <a:spcPts val="515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6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3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411" y="4870827"/>
            <a:ext cx="992837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which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106" y="5544998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2825" y="5227214"/>
            <a:ext cx="18120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s</a:t>
            </a:r>
            <a:endParaRPr sz="19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3216" y="5338654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y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2491" y="5621885"/>
            <a:ext cx="377505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>
              <a:spcBef>
                <a:spcPts val="268"/>
              </a:spcBef>
            </a:pP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spc="-73" baseline="-1111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2229" baseline="-1111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3095" y="5419806"/>
            <a:ext cx="139299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153934" algn="l"/>
              </a:tabLst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82" i="1" spc="98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21856" y="5038123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3701" y="5368401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5907" y="5351993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32749" y="5334340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3608734" y="5226801"/>
            <a:ext cx="101422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)(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01885" y="5351993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88727" y="5334340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571471" y="5226800"/>
            <a:ext cx="80031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45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47023" y="5648979"/>
            <a:ext cx="1999516" cy="0"/>
          </a:xfrm>
          <a:custGeom>
            <a:avLst/>
            <a:gdLst/>
            <a:ahLst/>
            <a:cxnLst/>
            <a:rect l="l" t="t" r="r" b="b"/>
            <a:pathLst>
              <a:path w="1009014">
                <a:moveTo>
                  <a:pt x="0" y="0"/>
                </a:moveTo>
                <a:lnTo>
                  <a:pt x="1008659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 txBox="1"/>
          <p:nvPr/>
        </p:nvSpPr>
        <p:spPr>
          <a:xfrm>
            <a:off x="3690602" y="5429620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2449" y="5759897"/>
            <a:ext cx="395121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327179" algn="l"/>
              </a:tabLst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3703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601495" y="5725837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 txBox="1"/>
          <p:nvPr/>
        </p:nvSpPr>
        <p:spPr>
          <a:xfrm>
            <a:off x="3977479" y="5618298"/>
            <a:ext cx="9072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3460" y="5622966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380699" y="5527347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" name="object 25"/>
          <p:cNvSpPr/>
          <p:nvPr/>
        </p:nvSpPr>
        <p:spPr>
          <a:xfrm>
            <a:off x="7091214" y="5527347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" name="object 26"/>
          <p:cNvSpPr txBox="1"/>
          <p:nvPr/>
        </p:nvSpPr>
        <p:spPr>
          <a:xfrm>
            <a:off x="5300431" y="5419806"/>
            <a:ext cx="202216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450498" algn="l"/>
              </a:tabLst>
            </a:pPr>
            <a:r>
              <a:rPr sz="2180" spc="-9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46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98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2077" y="6023335"/>
            <a:ext cx="612689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use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4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4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4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617220"/>
            <a:ext cx="4203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solidFill>
                  <a:srgbClr val="C0504D"/>
                </a:solidFill>
              </a:rPr>
              <a:t>Traditional</a:t>
            </a:r>
            <a:r>
              <a:rPr sz="3200" spc="-110" dirty="0">
                <a:solidFill>
                  <a:srgbClr val="C0504D"/>
                </a:solidFill>
              </a:rPr>
              <a:t> </a:t>
            </a:r>
            <a:r>
              <a:rPr sz="3200" spc="-10" dirty="0">
                <a:solidFill>
                  <a:srgbClr val="C0504D"/>
                </a:solidFill>
              </a:rPr>
              <a:t>Programming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20090" y="3538220"/>
            <a:ext cx="30321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C0504D"/>
                </a:solidFill>
                <a:latin typeface="Carlito"/>
                <a:cs typeface="Carlito"/>
              </a:rPr>
              <a:t>Machine</a:t>
            </a:r>
            <a:r>
              <a:rPr sz="3200" b="1" spc="-70" dirty="0">
                <a:solidFill>
                  <a:srgbClr val="C0504D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C0504D"/>
                </a:solidFill>
                <a:latin typeface="Carlito"/>
                <a:cs typeface="Carlito"/>
              </a:rPr>
              <a:t>Learning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2800" y="1600200"/>
            <a:ext cx="2667000" cy="1524000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32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10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19939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26797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19800" y="2222500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1517650"/>
            <a:ext cx="1464310" cy="1365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69925">
              <a:lnSpc>
                <a:spcPct val="137400"/>
              </a:lnSpc>
              <a:spcBef>
                <a:spcPts val="95"/>
              </a:spcBef>
            </a:pPr>
            <a:r>
              <a:rPr sz="3200" spc="-35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Program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0540" y="1988820"/>
            <a:ext cx="1212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9000" y="4419600"/>
            <a:ext cx="2667000" cy="1524000"/>
          </a:xfrm>
          <a:prstGeom prst="rect">
            <a:avLst/>
          </a:prstGeom>
          <a:solidFill>
            <a:srgbClr val="4F81BD"/>
          </a:solidFill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endParaRPr sz="3200">
              <a:latin typeface="Times New Roman"/>
              <a:cs typeface="Times New Roman"/>
            </a:endParaRPr>
          </a:p>
          <a:p>
            <a:pPr marL="502284">
              <a:lnSpc>
                <a:spcPct val="100000"/>
              </a:lnSpc>
            </a:pPr>
            <a:r>
              <a:rPr sz="3200" spc="-10" dirty="0">
                <a:latin typeface="Carlito"/>
                <a:cs typeface="Carlito"/>
              </a:rPr>
              <a:t>Computer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14600" y="48133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0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5499100"/>
            <a:ext cx="914400" cy="127000"/>
          </a:xfrm>
          <a:custGeom>
            <a:avLst/>
            <a:gdLst/>
            <a:ahLst/>
            <a:cxnLst/>
            <a:rect l="l" t="t" r="r" b="b"/>
            <a:pathLst>
              <a:path w="914400" h="127000">
                <a:moveTo>
                  <a:pt x="787400" y="0"/>
                </a:moveTo>
                <a:lnTo>
                  <a:pt x="7874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787400" y="76200"/>
                </a:lnTo>
                <a:lnTo>
                  <a:pt x="787400" y="127001"/>
                </a:lnTo>
                <a:lnTo>
                  <a:pt x="914400" y="63500"/>
                </a:lnTo>
                <a:lnTo>
                  <a:pt x="78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5041900"/>
            <a:ext cx="762000" cy="127000"/>
          </a:xfrm>
          <a:custGeom>
            <a:avLst/>
            <a:gdLst/>
            <a:ahLst/>
            <a:cxnLst/>
            <a:rect l="l" t="t" r="r" b="b"/>
            <a:pathLst>
              <a:path w="762000" h="127000">
                <a:moveTo>
                  <a:pt x="635000" y="0"/>
                </a:moveTo>
                <a:lnTo>
                  <a:pt x="635000" y="50800"/>
                </a:lnTo>
                <a:lnTo>
                  <a:pt x="0" y="50800"/>
                </a:lnTo>
                <a:lnTo>
                  <a:pt x="0" y="76200"/>
                </a:lnTo>
                <a:lnTo>
                  <a:pt x="635000" y="76200"/>
                </a:lnTo>
                <a:lnTo>
                  <a:pt x="635000" y="127000"/>
                </a:lnTo>
                <a:lnTo>
                  <a:pt x="762000" y="63500"/>
                </a:lnTo>
                <a:lnTo>
                  <a:pt x="635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5539" y="4260850"/>
            <a:ext cx="1212215" cy="151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5125">
              <a:lnSpc>
                <a:spcPct val="153000"/>
              </a:lnSpc>
              <a:spcBef>
                <a:spcPts val="100"/>
              </a:spcBef>
            </a:pP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10" dirty="0">
                <a:latin typeface="Carlito"/>
                <a:cs typeface="Carlito"/>
              </a:rPr>
              <a:t>Output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6740" y="4808220"/>
            <a:ext cx="1429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Carlito"/>
                <a:cs typeface="Carlito"/>
              </a:rPr>
              <a:t>Program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69510"/>
            <a:ext cx="2106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Pedro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3602" y="64220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rlito"/>
                <a:cs typeface="Carlito"/>
              </a:rPr>
              <a:t>4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76707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Caution:</a:t>
            </a:r>
            <a:r>
              <a:rPr spc="317" dirty="0"/>
              <a:t> </a:t>
            </a:r>
            <a:r>
              <a:rPr dirty="0"/>
              <a:t>Sample</a:t>
            </a:r>
            <a:r>
              <a:rPr spc="149" dirty="0"/>
              <a:t> </a:t>
            </a:r>
            <a:r>
              <a:rPr dirty="0"/>
              <a:t>v.s.</a:t>
            </a:r>
            <a:r>
              <a:rPr spc="327" dirty="0"/>
              <a:t> </a:t>
            </a:r>
            <a:r>
              <a:rPr spc="-20" dirty="0"/>
              <a:t>Population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49848" y="3921466"/>
            <a:ext cx="841835" cy="0"/>
          </a:xfrm>
          <a:custGeom>
            <a:avLst/>
            <a:gdLst/>
            <a:ahLst/>
            <a:cxnLst/>
            <a:rect l="l" t="t" r="r" b="b"/>
            <a:pathLst>
              <a:path w="424814">
                <a:moveTo>
                  <a:pt x="0" y="0"/>
                </a:moveTo>
                <a:lnTo>
                  <a:pt x="424205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6722768" y="4313619"/>
            <a:ext cx="1204240" cy="0"/>
          </a:xfrm>
          <a:custGeom>
            <a:avLst/>
            <a:gdLst/>
            <a:ahLst/>
            <a:cxnLst/>
            <a:rect l="l" t="t" r="r" b="b"/>
            <a:pathLst>
              <a:path w="607695">
                <a:moveTo>
                  <a:pt x="0" y="0"/>
                </a:moveTo>
                <a:lnTo>
                  <a:pt x="607288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591743" y="734078"/>
            <a:ext cx="7664601" cy="3965741"/>
          </a:xfrm>
          <a:prstGeom prst="rect">
            <a:avLst/>
          </a:prstGeom>
        </p:spPr>
        <p:txBody>
          <a:bodyPr vert="horz" wrap="square" lIns="0" tIns="215178" rIns="0" bIns="0" rtlCol="0">
            <a:spAutoFit/>
          </a:bodyPr>
          <a:lstStyle/>
          <a:p>
            <a:pPr marL="125838">
              <a:spcBef>
                <a:spcPts val="1694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Note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population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endParaRPr sz="1982" dirty="0">
              <a:latin typeface="Arial"/>
              <a:cs typeface="Arial"/>
            </a:endParaRPr>
          </a:p>
          <a:p>
            <a:pPr marL="271810" algn="ctr">
              <a:spcBef>
                <a:spcPts val="1496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6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192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4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982" dirty="0">
              <a:latin typeface="Arial"/>
              <a:cs typeface="Arial"/>
            </a:endParaRPr>
          </a:p>
          <a:p>
            <a:pPr marL="125838">
              <a:spcBef>
                <a:spcPts val="166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different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least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square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endParaRPr sz="1982" dirty="0">
              <a:latin typeface="Arial"/>
              <a:cs typeface="Arial"/>
            </a:endParaRPr>
          </a:p>
          <a:p>
            <a:pPr marL="271810" algn="ctr">
              <a:spcBef>
                <a:spcPts val="1496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6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3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982" dirty="0">
              <a:latin typeface="Arial"/>
              <a:cs typeface="Arial"/>
            </a:endParaRPr>
          </a:p>
          <a:p>
            <a:pPr marL="125838">
              <a:spcBef>
                <a:spcPts val="165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learned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previous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lecture.</a:t>
            </a:r>
            <a:endParaRPr sz="1982" dirty="0">
              <a:latin typeface="Arial"/>
              <a:cs typeface="Arial"/>
            </a:endParaRPr>
          </a:p>
          <a:p>
            <a:pPr marL="670716" marR="110737" indent="-269293">
              <a:lnSpc>
                <a:spcPct val="129900"/>
              </a:lnSpc>
              <a:spcBef>
                <a:spcPts val="1179"/>
              </a:spcBef>
              <a:buChar char="•"/>
              <a:tabLst>
                <a:tab pos="67449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latter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merely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least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square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sample,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while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former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least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square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entire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population.</a:t>
            </a:r>
            <a:endParaRPr sz="1982" dirty="0">
              <a:latin typeface="Arial"/>
              <a:cs typeface="Arial"/>
            </a:endParaRPr>
          </a:p>
          <a:p>
            <a:pPr marL="671975" indent="-269293">
              <a:spcBef>
                <a:spcPts val="711"/>
              </a:spcBef>
              <a:buChar char="•"/>
              <a:tabLst>
                <a:tab pos="671975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9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9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will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change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sample.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2678" y="5039092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7371" y="4721308"/>
            <a:ext cx="18120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s</a:t>
            </a:r>
            <a:endParaRPr sz="19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7787" y="4832749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y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6402" y="4532217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7295" y="4828434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3818250" y="4862495"/>
            <a:ext cx="1252057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327179" algn="l"/>
                <a:tab pos="1182877" algn="l"/>
              </a:tabLst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baseline="3703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370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63273" y="4828434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3883280" y="4720893"/>
            <a:ext cx="176294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503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51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1569" y="5143071"/>
            <a:ext cx="1999516" cy="0"/>
          </a:xfrm>
          <a:custGeom>
            <a:avLst/>
            <a:gdLst/>
            <a:ahLst/>
            <a:cxnLst/>
            <a:rect l="l" t="t" r="r" b="b"/>
            <a:pathLst>
              <a:path w="1009014">
                <a:moveTo>
                  <a:pt x="0" y="0"/>
                </a:moveTo>
                <a:lnTo>
                  <a:pt x="1008659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2147665" y="4913899"/>
            <a:ext cx="2090117" cy="37822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lnSpc>
                <a:spcPts val="1348"/>
              </a:lnSpc>
              <a:spcBef>
                <a:spcPts val="178"/>
              </a:spcBef>
              <a:tabLst>
                <a:tab pos="1153934" algn="l"/>
              </a:tabLst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82" i="1" spc="98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  <a:p>
            <a:pPr marR="10067" algn="r">
              <a:lnSpc>
                <a:spcPts val="1348"/>
              </a:lnSpc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6995" y="5253992"/>
            <a:ext cx="395121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327179" algn="l"/>
              </a:tabLst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3703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76041" y="5219931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8" name="object 18"/>
          <p:cNvSpPr txBox="1"/>
          <p:nvPr/>
        </p:nvSpPr>
        <p:spPr>
          <a:xfrm>
            <a:off x="2841871" y="5112391"/>
            <a:ext cx="236695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>
              <a:spcBef>
                <a:spcPts val="178"/>
              </a:spcBef>
              <a:tabLst>
                <a:tab pos="1434553" algn="l"/>
              </a:tabLst>
            </a:pPr>
            <a:r>
              <a:rPr sz="2973" i="1" spc="-73" baseline="2777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spc="-73" baseline="-7407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7407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08006" y="5117034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655270" y="5021439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/>
          <p:nvPr/>
        </p:nvSpPr>
        <p:spPr>
          <a:xfrm>
            <a:off x="7365760" y="5021439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 txBox="1"/>
          <p:nvPr/>
        </p:nvSpPr>
        <p:spPr>
          <a:xfrm>
            <a:off x="5574979" y="4913900"/>
            <a:ext cx="202216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450498" algn="l"/>
              </a:tabLst>
            </a:pPr>
            <a:r>
              <a:rPr sz="2180" spc="-9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46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98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9064" y="5436985"/>
            <a:ext cx="7470816" cy="786589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343538" marR="60402" indent="-269293">
              <a:lnSpc>
                <a:spcPct val="125600"/>
              </a:lnSpc>
              <a:spcBef>
                <a:spcPts val="139"/>
              </a:spcBef>
              <a:buChar char="•"/>
              <a:tabLst>
                <a:tab pos="347313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interested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population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intercept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63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, 	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NOT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counterparts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30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3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51433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How</a:t>
            </a:r>
            <a:r>
              <a:rPr spc="89" dirty="0"/>
              <a:t> </a:t>
            </a:r>
            <a:r>
              <a:rPr dirty="0"/>
              <a:t>Close</a:t>
            </a:r>
            <a:r>
              <a:rPr spc="99" dirty="0"/>
              <a:t> </a:t>
            </a:r>
            <a:r>
              <a:rPr dirty="0"/>
              <a:t>Is</a:t>
            </a:r>
            <a:r>
              <a:rPr spc="99" dirty="0"/>
              <a:t> </a:t>
            </a:r>
            <a:r>
              <a:rPr b="0" i="1" dirty="0">
                <a:latin typeface="Arial"/>
                <a:cs typeface="Arial"/>
              </a:rPr>
              <a:t>b</a:t>
            </a:r>
            <a:r>
              <a:rPr sz="2229" baseline="-14814" dirty="0">
                <a:latin typeface="Arial"/>
                <a:cs typeface="Arial"/>
              </a:rPr>
              <a:t>1</a:t>
            </a:r>
            <a:r>
              <a:rPr sz="2229" spc="608" baseline="-14814" dirty="0">
                <a:latin typeface="Arial"/>
                <a:cs typeface="Arial"/>
              </a:rPr>
              <a:t> </a:t>
            </a:r>
            <a:r>
              <a:rPr sz="2180" dirty="0"/>
              <a:t>to</a:t>
            </a:r>
            <a:r>
              <a:rPr sz="2180" spc="99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r>
              <a:rPr sz="2180" spc="-50" dirty="0"/>
              <a:t>?</a:t>
            </a:r>
            <a:endParaRPr sz="218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411" y="915334"/>
            <a:ext cx="4863517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Recall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least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square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70993" y="1552525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5626974" y="1552525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3150143" y="1444986"/>
            <a:ext cx="280989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973" i="1" baseline="-41666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7037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03" baseline="-703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252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spc="846" baseline="37878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229" i="1" spc="846" baseline="-18518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341" baseline="-185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4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4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5293" y="1867161"/>
            <a:ext cx="1999516" cy="0"/>
          </a:xfrm>
          <a:custGeom>
            <a:avLst/>
            <a:gdLst/>
            <a:ahLst/>
            <a:cxnLst/>
            <a:rect l="l" t="t" r="r" b="b"/>
            <a:pathLst>
              <a:path w="1009014">
                <a:moveTo>
                  <a:pt x="0" y="0"/>
                </a:moveTo>
                <a:lnTo>
                  <a:pt x="1008659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4228874" y="1647804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0693" y="1978082"/>
            <a:ext cx="395121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327179" algn="l"/>
              </a:tabLst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3703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9741" y="1944022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4515725" y="1836483"/>
            <a:ext cx="9072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830" y="2410863"/>
            <a:ext cx="7725002" cy="800614"/>
          </a:xfrm>
          <a:prstGeom prst="rect">
            <a:avLst/>
          </a:prstGeom>
        </p:spPr>
        <p:txBody>
          <a:bodyPr vert="horz" wrap="square" lIns="0" tIns="12583" rIns="0" bIns="0" rtlCol="0">
            <a:spAutoFit/>
          </a:bodyPr>
          <a:lstStyle/>
          <a:p>
            <a:pPr marL="100670" marR="85570">
              <a:lnSpc>
                <a:spcPct val="121800"/>
              </a:lnSpc>
              <a:spcBef>
                <a:spcPts val="99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Under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SLR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model: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69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35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18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8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18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32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replacing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63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formula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above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by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34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19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7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18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32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show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after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some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algebra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endParaRPr sz="1982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71706" y="1841125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97199" y="3501027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3182834" y="3393488"/>
            <a:ext cx="27218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973" i="1" baseline="-41666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7037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386" baseline="-703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-206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7037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222" baseline="-7037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3270" spc="-44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spc="846" baseline="37878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229" i="1" spc="846" baseline="-18518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355" baseline="-185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34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7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4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4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4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spc="-59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-1111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11499" y="3815664"/>
            <a:ext cx="1340141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6173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525616" y="3596307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7464" y="3926585"/>
            <a:ext cx="395121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327179" algn="l"/>
              </a:tabLst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370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36509" y="3892524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4812495" y="3784985"/>
            <a:ext cx="9072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8474" y="378962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6909" y="4151638"/>
            <a:ext cx="7906202" cy="1884406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100670" marR="164848">
              <a:lnSpc>
                <a:spcPct val="1299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above,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one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get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mean,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SD,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spc="-20" dirty="0">
                <a:solidFill>
                  <a:srgbClr val="22373A"/>
                </a:solidFill>
                <a:latin typeface="Arial"/>
                <a:cs typeface="Arial"/>
              </a:rPr>
              <a:t>sampling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982" b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 dirty="0">
              <a:latin typeface="Arial"/>
              <a:cs typeface="Arial"/>
            </a:endParaRPr>
          </a:p>
          <a:p>
            <a:pPr marL="646807" indent="-269293">
              <a:spcBef>
                <a:spcPts val="2101"/>
              </a:spcBef>
              <a:buFont typeface="Arial"/>
              <a:buChar char="•"/>
              <a:tabLst>
                <a:tab pos="646807" algn="l"/>
              </a:tabLst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28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0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unbiased</a:t>
            </a:r>
            <a:r>
              <a:rPr sz="1982" b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1982" dirty="0">
              <a:latin typeface="Arial"/>
              <a:cs typeface="Arial"/>
            </a:endParaRPr>
          </a:p>
          <a:p>
            <a:pPr marL="646807" indent="-269293">
              <a:spcBef>
                <a:spcPts val="951"/>
              </a:spcBef>
              <a:buChar char="•"/>
              <a:tabLst>
                <a:tab pos="646807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8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?.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.(See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next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slide)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Variability</a:t>
            </a:r>
            <a:r>
              <a:rPr spc="129" dirty="0"/>
              <a:t> </a:t>
            </a:r>
            <a:r>
              <a:rPr dirty="0"/>
              <a:t>of</a:t>
            </a:r>
            <a:r>
              <a:rPr spc="129" dirty="0"/>
              <a:t> </a:t>
            </a:r>
            <a:r>
              <a:rPr i="1" spc="-50" dirty="0">
                <a:latin typeface="Arial"/>
                <a:cs typeface="Arial"/>
              </a:rPr>
              <a:t>b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410" y="915334"/>
            <a:ext cx="2222244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One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show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4030" y="1620688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3746" y="1309661"/>
            <a:ext cx="2378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70619" y="1724667"/>
            <a:ext cx="1443326" cy="0"/>
          </a:xfrm>
          <a:custGeom>
            <a:avLst/>
            <a:gdLst/>
            <a:ahLst/>
            <a:cxnLst/>
            <a:rect l="l" t="t" r="r" b="b"/>
            <a:pathLst>
              <a:path w="728344">
                <a:moveTo>
                  <a:pt x="0" y="0"/>
                </a:moveTo>
                <a:lnTo>
                  <a:pt x="72819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2391332" y="1495519"/>
            <a:ext cx="1551544" cy="40066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lnSpc>
                <a:spcPts val="1367"/>
              </a:lnSpc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82" i="1" spc="5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3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  <a:p>
            <a:pPr marR="10067" algn="r">
              <a:lnSpc>
                <a:spcPts val="1367"/>
              </a:lnSpc>
            </a:pPr>
            <a:r>
              <a:rPr sz="2180" spc="8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7331" y="1801551"/>
            <a:ext cx="1196690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681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3892164" y="1558109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38025" y="1854326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4969990" y="1751455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3858" y="1309661"/>
            <a:ext cx="2378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218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39871" y="1724667"/>
            <a:ext cx="1085955" cy="0"/>
          </a:xfrm>
          <a:custGeom>
            <a:avLst/>
            <a:gdLst/>
            <a:ahLst/>
            <a:cxnLst/>
            <a:rect l="l" t="t" r="r" b="b"/>
            <a:pathLst>
              <a:path w="548004">
                <a:moveTo>
                  <a:pt x="0" y="0"/>
                </a:moveTo>
                <a:lnTo>
                  <a:pt x="547395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4" name="object 14"/>
          <p:cNvSpPr txBox="1"/>
          <p:nvPr/>
        </p:nvSpPr>
        <p:spPr>
          <a:xfrm>
            <a:off x="4351185" y="1871979"/>
            <a:ext cx="1439551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1318782" algn="l"/>
              </a:tabLst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2229" baseline="370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94806" y="1509512"/>
            <a:ext cx="86196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643032" algn="l"/>
              </a:tabLst>
            </a:pPr>
            <a:r>
              <a:rPr sz="3270" spc="-149" baseline="2525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baseline="2525" dirty="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√</a:t>
            </a:r>
            <a:endParaRPr sz="2180">
              <a:latin typeface="FreeSans"/>
              <a:cs typeface="Free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31433" y="1801551"/>
            <a:ext cx="593941" cy="0"/>
          </a:xfrm>
          <a:custGeom>
            <a:avLst/>
            <a:gdLst/>
            <a:ahLst/>
            <a:cxnLst/>
            <a:rect l="l" t="t" r="r" b="b"/>
            <a:pathLst>
              <a:path w="299720">
                <a:moveTo>
                  <a:pt x="0" y="0"/>
                </a:moveTo>
                <a:lnTo>
                  <a:pt x="299339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4114011" y="1746786"/>
            <a:ext cx="253683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1425744" algn="l"/>
                <a:tab pos="1916512" algn="l"/>
              </a:tabLst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sz="2973" i="1" spc="-149" baseline="2777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973" i="1" baseline="2777" dirty="0">
                <a:solidFill>
                  <a:srgbClr val="22373A"/>
                </a:solidFill>
                <a:latin typeface="Arial"/>
                <a:cs typeface="Arial"/>
              </a:rPr>
              <a:t>	n </a:t>
            </a:r>
            <a:r>
              <a:rPr sz="3270" spc="149" baseline="2525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3270" spc="-73" baseline="2525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973" spc="-149" baseline="2777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2973" baseline="277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9552" y="1495518"/>
            <a:ext cx="1195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5543" y="2555439"/>
            <a:ext cx="1459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410" y="2430271"/>
            <a:ext cx="137663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where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1982" i="1" spc="317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9763" y="2075843"/>
            <a:ext cx="27683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91155" y="2367883"/>
            <a:ext cx="865744" cy="0"/>
          </a:xfrm>
          <a:custGeom>
            <a:avLst/>
            <a:gdLst/>
            <a:ahLst/>
            <a:cxnLst/>
            <a:rect l="l" t="t" r="r" b="b"/>
            <a:pathLst>
              <a:path w="436880">
                <a:moveTo>
                  <a:pt x="0" y="0"/>
                </a:moveTo>
                <a:lnTo>
                  <a:pt x="436308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" name="object 23"/>
          <p:cNvSpPr txBox="1"/>
          <p:nvPr/>
        </p:nvSpPr>
        <p:spPr>
          <a:xfrm>
            <a:off x="2396087" y="2222618"/>
            <a:ext cx="21265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723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58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6295" y="2449257"/>
            <a:ext cx="83051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09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40952" y="2445802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" name="object 26"/>
          <p:cNvSpPr txBox="1"/>
          <p:nvPr/>
        </p:nvSpPr>
        <p:spPr>
          <a:xfrm>
            <a:off x="2558139" y="2360459"/>
            <a:ext cx="601491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dirty="0">
                <a:solidFill>
                  <a:srgbClr val="22373A"/>
                </a:solidFill>
                <a:latin typeface="Verana Sans Medium"/>
                <a:cs typeface="Verana Sans Medium"/>
              </a:rPr>
              <a:t>(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486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85" spc="-5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486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585" spc="-50" dirty="0">
                <a:solidFill>
                  <a:srgbClr val="22373A"/>
                </a:solidFill>
                <a:latin typeface="Verana Sans Medium"/>
                <a:cs typeface="Verana Sans Medium"/>
              </a:rPr>
              <a:t>)</a:t>
            </a:r>
            <a:endParaRPr sz="1585">
              <a:latin typeface="Verana Sans Medium"/>
              <a:cs typeface="Verana Sans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08515" y="2360165"/>
            <a:ext cx="130868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09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21254" y="2659418"/>
            <a:ext cx="805343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94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9" name="object 29"/>
          <p:cNvSpPr txBox="1"/>
          <p:nvPr/>
        </p:nvSpPr>
        <p:spPr>
          <a:xfrm>
            <a:off x="2626189" y="2598940"/>
            <a:ext cx="395121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i="1" spc="-50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585" spc="-5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80295" y="6338937"/>
            <a:ext cx="157294" cy="246441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endParaRPr sz="1486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67330" y="2555439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03105" y="2444000"/>
            <a:ext cx="2823734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’s.</a:t>
            </a:r>
            <a:endParaRPr sz="1982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2076" y="3085444"/>
            <a:ext cx="6845417" cy="136593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How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reduce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6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(and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make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6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closer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4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5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):</a:t>
            </a:r>
            <a:endParaRPr sz="1982">
              <a:latin typeface="Arial"/>
              <a:cs typeface="Arial"/>
            </a:endParaRPr>
          </a:p>
          <a:p>
            <a:pPr marL="621639" indent="-269293">
              <a:spcBef>
                <a:spcPts val="2101"/>
              </a:spcBef>
              <a:buChar char="•"/>
              <a:tabLst>
                <a:tab pos="621639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increase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size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endParaRPr sz="1982">
              <a:latin typeface="Arial"/>
              <a:cs typeface="Arial"/>
            </a:endParaRPr>
          </a:p>
          <a:p>
            <a:pPr marL="621639" indent="-269293">
              <a:spcBef>
                <a:spcPts val="1009"/>
              </a:spcBef>
              <a:buChar char="•"/>
              <a:tabLst>
                <a:tab pos="621639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increase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range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29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’s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(and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hence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spc="77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increased)</a:t>
            </a:r>
            <a:endParaRPr sz="1982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2410" y="5750601"/>
            <a:ext cx="482702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But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1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unknown,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need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it.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Estimate</a:t>
            </a:r>
            <a:r>
              <a:rPr spc="178" dirty="0"/>
              <a:t> </a:t>
            </a:r>
            <a:r>
              <a:rPr dirty="0"/>
              <a:t>of</a:t>
            </a:r>
            <a:r>
              <a:rPr spc="188" dirty="0"/>
              <a:t> </a:t>
            </a:r>
            <a:r>
              <a:rPr sz="2378" spc="40" dirty="0">
                <a:latin typeface="Arial"/>
                <a:cs typeface="Arial"/>
              </a:rPr>
              <a:t>σ</a:t>
            </a:r>
            <a:endParaRPr sz="2378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33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42077" y="901604"/>
            <a:ext cx="7346237" cy="92465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want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error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29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 marL="621639" indent="-269293">
              <a:spcBef>
                <a:spcPts val="1784"/>
              </a:spcBef>
              <a:buChar char="•"/>
              <a:tabLst>
                <a:tab pos="621639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intuitive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1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errors</a:t>
            </a:r>
            <a:r>
              <a:rPr sz="1982" i="1" spc="139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0DA5FF"/>
                </a:solidFill>
                <a:latin typeface="Arial"/>
                <a:cs typeface="Arial"/>
              </a:rPr>
              <a:t>ε</a:t>
            </a:r>
            <a:r>
              <a:rPr sz="2229" i="1" spc="-73" baseline="-11111" dirty="0">
                <a:solidFill>
                  <a:srgbClr val="0DA5FF"/>
                </a:solidFill>
                <a:latin typeface="Arial"/>
                <a:cs typeface="Arial"/>
              </a:rPr>
              <a:t>i</a:t>
            </a:r>
            <a:endParaRPr sz="2229" baseline="-1111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0007" y="2192016"/>
            <a:ext cx="529765" cy="37822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7684">
              <a:lnSpc>
                <a:spcPts val="1308"/>
              </a:lnSpc>
              <a:spcBef>
                <a:spcPts val="178"/>
              </a:spcBef>
            </a:pPr>
            <a:r>
              <a:rPr sz="2180" spc="1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  <a:p>
            <a:pPr marL="25168">
              <a:lnSpc>
                <a:spcPts val="1308"/>
              </a:lnSpc>
            </a:pPr>
            <a:r>
              <a:rPr sz="2180" spc="684" dirty="0">
                <a:solidFill>
                  <a:srgbClr val="22373A"/>
                </a:solidFill>
                <a:latin typeface="Arial"/>
                <a:cs typeface="Arial"/>
              </a:rPr>
              <a:t>ˆ</a:t>
            </a:r>
            <a:endParaRPr sz="218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1121" y="1736693"/>
            <a:ext cx="31081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348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010" y="2028710"/>
            <a:ext cx="1240732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565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3010943" y="1810609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1599" y="2124479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58416" y="2123841"/>
            <a:ext cx="13212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36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232766" y="1999287"/>
            <a:ext cx="88965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180" spc="40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72084" y="2003955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36109" y="2421465"/>
            <a:ext cx="1180331" cy="0"/>
          </a:xfrm>
          <a:custGeom>
            <a:avLst/>
            <a:gdLst/>
            <a:ahLst/>
            <a:cxnLst/>
            <a:rect l="l" t="t" r="r" b="b"/>
            <a:pathLst>
              <a:path w="595630">
                <a:moveTo>
                  <a:pt x="0" y="0"/>
                </a:moveTo>
                <a:lnTo>
                  <a:pt x="595274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3304163" y="2380642"/>
            <a:ext cx="64427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98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31140" y="2192292"/>
            <a:ext cx="316348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1045713" algn="l"/>
              </a:tabLst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where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51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35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7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3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7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spc="-4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5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spc="-4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spc="-59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-1111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8731" y="2667442"/>
            <a:ext cx="7350014" cy="1825922"/>
          </a:xfrm>
          <a:prstGeom prst="rect">
            <a:avLst/>
          </a:prstGeom>
        </p:spPr>
        <p:txBody>
          <a:bodyPr vert="horz" wrap="square" lIns="0" tIns="105701" rIns="0" bIns="0" rtlCol="0">
            <a:spAutoFit/>
          </a:bodyPr>
          <a:lstStyle/>
          <a:p>
            <a:pPr marL="397648">
              <a:spcBef>
                <a:spcPts val="832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However,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not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possible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46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46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unknown.</a:t>
            </a:r>
            <a:endParaRPr sz="1982">
              <a:latin typeface="Arial"/>
              <a:cs typeface="Arial"/>
            </a:endParaRPr>
          </a:p>
          <a:p>
            <a:pPr marL="393873" marR="110737" indent="-269293">
              <a:lnSpc>
                <a:spcPct val="118000"/>
              </a:lnSpc>
              <a:spcBef>
                <a:spcPts val="159"/>
              </a:spcBef>
              <a:buChar char="•"/>
              <a:tabLst>
                <a:tab pos="397648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0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48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0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48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approximate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errors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71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spc="-20" dirty="0">
                <a:solidFill>
                  <a:srgbClr val="0DA5FF"/>
                </a:solidFill>
                <a:latin typeface="Arial"/>
                <a:cs typeface="Arial"/>
              </a:rPr>
              <a:t>residuals</a:t>
            </a:r>
            <a:endParaRPr sz="1982">
              <a:latin typeface="Arial"/>
              <a:cs typeface="Arial"/>
            </a:endParaRPr>
          </a:p>
          <a:p>
            <a:pPr marL="2278925">
              <a:spcBef>
                <a:spcPts val="1784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60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3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8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2180" spc="-21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34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8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3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218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3270" spc="-73" baseline="2525" dirty="0">
                <a:solidFill>
                  <a:srgbClr val="22373A"/>
                </a:solidFill>
                <a:latin typeface="Arial"/>
                <a:cs typeface="Arial"/>
              </a:rPr>
              <a:t>ˆ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2229" i="1" spc="-73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-1111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33183" y="4796508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1528" y="4671340"/>
            <a:ext cx="668686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use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“sample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SD”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residuals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982" i="1" spc="743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3570" y="5509651"/>
            <a:ext cx="69964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spc="59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04252" y="4947547"/>
            <a:ext cx="29822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248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76509" y="5239562"/>
            <a:ext cx="654341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704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5005879" y="5096108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3479" y="5298512"/>
            <a:ext cx="19630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endParaRPr sz="198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31653" y="5271912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1415" y="5469271"/>
            <a:ext cx="64427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461825" algn="l"/>
              </a:tabLst>
            </a:pPr>
            <a:r>
              <a:rPr sz="1486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86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i</a:t>
            </a:r>
            <a:r>
              <a:rPr sz="1486" i="1" u="sng" spc="99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486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81415" y="5698002"/>
            <a:ext cx="64427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 </a:t>
            </a:r>
            <a:r>
              <a:rPr sz="2180" spc="99" dirty="0">
                <a:solidFill>
                  <a:srgbClr val="EB801A"/>
                </a:solidFill>
                <a:latin typeface="FreeSans"/>
                <a:cs typeface="FreeSans"/>
              </a:rPr>
              <a:t>−</a:t>
            </a:r>
            <a:r>
              <a:rPr sz="2180" spc="-50" dirty="0">
                <a:solidFill>
                  <a:srgbClr val="EB801A"/>
                </a:solidFill>
                <a:latin typeface="FreeSans"/>
                <a:cs typeface="FreeSans"/>
              </a:rPr>
              <a:t> </a:t>
            </a:r>
            <a:r>
              <a:rPr sz="1982" spc="-99" dirty="0">
                <a:solidFill>
                  <a:srgbClr val="EB801A"/>
                </a:solidFill>
                <a:latin typeface="Arial"/>
                <a:cs typeface="Arial"/>
              </a:rPr>
              <a:t>2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Estimate</a:t>
            </a:r>
            <a:r>
              <a:rPr spc="178" dirty="0"/>
              <a:t> </a:t>
            </a:r>
            <a:r>
              <a:rPr dirty="0"/>
              <a:t>of</a:t>
            </a:r>
            <a:r>
              <a:rPr spc="188" dirty="0"/>
              <a:t> </a:t>
            </a:r>
            <a:r>
              <a:rPr sz="2378" spc="40" dirty="0">
                <a:latin typeface="Arial"/>
                <a:cs typeface="Arial"/>
              </a:rPr>
              <a:t>σ</a:t>
            </a:r>
            <a:endParaRPr sz="2378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34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42076" y="1661295"/>
            <a:ext cx="678753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use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“sample</a:t>
            </a:r>
            <a:r>
              <a:rPr sz="1982" i="1" spc="149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SD”</a:t>
            </a:r>
            <a:r>
              <a:rPr sz="1982" i="1" spc="139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of</a:t>
            </a:r>
            <a:r>
              <a:rPr sz="1982" i="1" spc="139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the</a:t>
            </a:r>
            <a:r>
              <a:rPr sz="1982" i="1" spc="139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residuals</a:t>
            </a:r>
            <a:r>
              <a:rPr sz="1982" i="1" spc="149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e</a:t>
            </a:r>
            <a:r>
              <a:rPr sz="2229" i="1" baseline="-11111" dirty="0">
                <a:solidFill>
                  <a:srgbClr val="0DA5FF"/>
                </a:solidFill>
                <a:latin typeface="Arial"/>
                <a:cs typeface="Arial"/>
              </a:rPr>
              <a:t>i</a:t>
            </a:r>
            <a:r>
              <a:rPr sz="2229" i="1" spc="743" baseline="-11111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6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982" spc="-69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3802" y="2609409"/>
            <a:ext cx="69964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spc="59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4486" y="2152125"/>
            <a:ext cx="31081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348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39376" y="2444139"/>
            <a:ext cx="1279741" cy="0"/>
          </a:xfrm>
          <a:custGeom>
            <a:avLst/>
            <a:gdLst/>
            <a:ahLst/>
            <a:cxnLst/>
            <a:rect l="l" t="t" r="r" b="b"/>
            <a:pathLst>
              <a:path w="645794">
                <a:moveTo>
                  <a:pt x="0" y="0"/>
                </a:moveTo>
                <a:lnTo>
                  <a:pt x="645375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3744283" y="2227727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17899" y="2541571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04741" y="2523944"/>
            <a:ext cx="158552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79819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3966130" y="2416405"/>
            <a:ext cx="92866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982" i="1" spc="45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4533" y="242104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69450" y="2838557"/>
            <a:ext cx="1219340" cy="0"/>
          </a:xfrm>
          <a:custGeom>
            <a:avLst/>
            <a:gdLst/>
            <a:ahLst/>
            <a:cxnLst/>
            <a:rect l="l" t="t" r="r" b="b"/>
            <a:pathLst>
              <a:path w="615314">
                <a:moveTo>
                  <a:pt x="0" y="0"/>
                </a:moveTo>
                <a:lnTo>
                  <a:pt x="615010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4057058" y="2797734"/>
            <a:ext cx="64427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 </a:t>
            </a:r>
            <a:r>
              <a:rPr sz="2180" spc="99" dirty="0">
                <a:solidFill>
                  <a:srgbClr val="EB801A"/>
                </a:solidFill>
                <a:latin typeface="FreeSans"/>
                <a:cs typeface="FreeSans"/>
              </a:rPr>
              <a:t>−</a:t>
            </a:r>
            <a:r>
              <a:rPr sz="2180" spc="-50" dirty="0">
                <a:solidFill>
                  <a:srgbClr val="EB801A"/>
                </a:solidFill>
                <a:latin typeface="FreeSans"/>
                <a:cs typeface="FreeSans"/>
              </a:rPr>
              <a:t> </a:t>
            </a:r>
            <a:r>
              <a:rPr sz="1982" spc="-99" dirty="0">
                <a:solidFill>
                  <a:srgbClr val="EB801A"/>
                </a:solidFill>
                <a:latin typeface="Arial"/>
                <a:cs typeface="Arial"/>
              </a:rPr>
              <a:t>2</a:t>
            </a:r>
            <a:endParaRPr sz="198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9349" y="2609409"/>
            <a:ext cx="2642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04927" y="2047280"/>
            <a:ext cx="29822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248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77181" y="2339320"/>
            <a:ext cx="654341" cy="0"/>
          </a:xfrm>
          <a:custGeom>
            <a:avLst/>
            <a:gdLst/>
            <a:ahLst/>
            <a:cxnLst/>
            <a:rect l="l" t="t" r="r" b="b"/>
            <a:pathLst>
              <a:path w="330200">
                <a:moveTo>
                  <a:pt x="0" y="0"/>
                </a:moveTo>
                <a:lnTo>
                  <a:pt x="329704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7" name="object 17"/>
          <p:cNvSpPr txBox="1"/>
          <p:nvPr/>
        </p:nvSpPr>
        <p:spPr>
          <a:xfrm>
            <a:off x="5706552" y="2195840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74151" y="2398270"/>
            <a:ext cx="19630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endParaRPr sz="1982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32327" y="2371670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2090" y="2569029"/>
            <a:ext cx="64427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461825" algn="l"/>
              </a:tabLst>
            </a:pPr>
            <a:r>
              <a:rPr sz="1486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486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i</a:t>
            </a:r>
            <a:r>
              <a:rPr sz="1486" i="1" u="sng" spc="99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48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82090" y="2797734"/>
            <a:ext cx="644274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 </a:t>
            </a:r>
            <a:r>
              <a:rPr sz="2180" spc="99" dirty="0">
                <a:solidFill>
                  <a:srgbClr val="EB801A"/>
                </a:solidFill>
                <a:latin typeface="FreeSans"/>
                <a:cs typeface="FreeSans"/>
              </a:rPr>
              <a:t>−</a:t>
            </a:r>
            <a:r>
              <a:rPr sz="2180" spc="-50" dirty="0">
                <a:solidFill>
                  <a:srgbClr val="EB801A"/>
                </a:solidFill>
                <a:latin typeface="FreeSans"/>
                <a:cs typeface="FreeSans"/>
              </a:rPr>
              <a:t> </a:t>
            </a:r>
            <a:r>
              <a:rPr sz="1982" spc="-99" dirty="0">
                <a:solidFill>
                  <a:srgbClr val="EB801A"/>
                </a:solidFill>
                <a:latin typeface="Arial"/>
                <a:cs typeface="Arial"/>
              </a:rPr>
              <a:t>2</a:t>
            </a:r>
            <a:endParaRPr sz="1982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88104" y="3771320"/>
            <a:ext cx="158552" cy="0"/>
          </a:xfrm>
          <a:custGeom>
            <a:avLst/>
            <a:gdLst/>
            <a:ahLst/>
            <a:cxnLst/>
            <a:rect l="l" t="t" r="r" b="b"/>
            <a:pathLst>
              <a:path w="80010">
                <a:moveTo>
                  <a:pt x="0" y="0"/>
                </a:moveTo>
                <a:lnTo>
                  <a:pt x="79819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3" name="object 23"/>
          <p:cNvSpPr txBox="1"/>
          <p:nvPr/>
        </p:nvSpPr>
        <p:spPr>
          <a:xfrm>
            <a:off x="6187191" y="3475103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9013" y="3805381"/>
            <a:ext cx="348563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486" i="1" spc="426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2229" i="1" spc="-176" baseline="3703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2229" baseline="370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9398" y="3663780"/>
            <a:ext cx="659500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94461" indent="-269293">
              <a:spcBef>
                <a:spcPts val="178"/>
              </a:spcBef>
              <a:buChar char="•"/>
              <a:tabLst>
                <a:tab pos="294461" algn="l"/>
                <a:tab pos="557462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Recall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mean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residuals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982" i="1" spc="28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1982" i="1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198" dirty="0">
                <a:solidFill>
                  <a:srgbClr val="22373A"/>
                </a:solidFill>
                <a:latin typeface="Arial"/>
                <a:cs typeface="Arial"/>
              </a:rPr>
              <a:t>/</a:t>
            </a:r>
            <a:r>
              <a:rPr sz="1982" i="1" spc="198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endParaRPr sz="19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4230" y="3966221"/>
            <a:ext cx="7124770" cy="1188432"/>
          </a:xfrm>
          <a:prstGeom prst="rect">
            <a:avLst/>
          </a:prstGeom>
        </p:spPr>
        <p:txBody>
          <a:bodyPr vert="horz" wrap="square" lIns="0" tIns="140935" rIns="0" bIns="0" rtlCol="0">
            <a:spAutoFit/>
          </a:bodyPr>
          <a:lstStyle/>
          <a:p>
            <a:pPr marL="319628" indent="-269293">
              <a:spcBef>
                <a:spcPts val="1110"/>
              </a:spcBef>
              <a:buChar char="•"/>
              <a:tabLst>
                <a:tab pos="319628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Note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here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divide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by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2,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not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1.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Why?</a:t>
            </a:r>
            <a:endParaRPr sz="1982">
              <a:latin typeface="Arial"/>
              <a:cs typeface="Arial"/>
            </a:endParaRPr>
          </a:p>
          <a:p>
            <a:pPr marL="868282" marR="85570" lvl="1" indent="-257968">
              <a:lnSpc>
                <a:spcPct val="116199"/>
              </a:lnSpc>
              <a:spcBef>
                <a:spcPts val="436"/>
              </a:spcBef>
              <a:buChar char="•"/>
              <a:tabLst>
                <a:tab pos="87079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lose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two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degrees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freedom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because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two 	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parameters,</a:t>
            </a:r>
            <a:r>
              <a:rPr sz="1883" spc="-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268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883" spc="-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spc="-73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883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Standard</a:t>
            </a:r>
            <a:r>
              <a:rPr spc="149" dirty="0"/>
              <a:t> </a:t>
            </a:r>
            <a:r>
              <a:rPr dirty="0"/>
              <a:t>Error</a:t>
            </a:r>
            <a:r>
              <a:rPr spc="149" dirty="0"/>
              <a:t> </a:t>
            </a:r>
            <a:r>
              <a:rPr dirty="0"/>
              <a:t>of</a:t>
            </a:r>
            <a:r>
              <a:rPr spc="149" dirty="0"/>
              <a:t> </a:t>
            </a:r>
            <a:r>
              <a:rPr i="1" spc="-50" dirty="0">
                <a:latin typeface="Arial"/>
                <a:cs typeface="Arial"/>
              </a:rPr>
              <a:t>b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35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92410" y="1983093"/>
            <a:ext cx="1283516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Recall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9542" y="2486683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29232" y="2175631"/>
            <a:ext cx="2378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6108" y="2590662"/>
            <a:ext cx="1443326" cy="0"/>
          </a:xfrm>
          <a:custGeom>
            <a:avLst/>
            <a:gdLst/>
            <a:ahLst/>
            <a:cxnLst/>
            <a:rect l="l" t="t" r="r" b="b"/>
            <a:pathLst>
              <a:path w="728344">
                <a:moveTo>
                  <a:pt x="0" y="0"/>
                </a:moveTo>
                <a:lnTo>
                  <a:pt x="72819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3146819" y="2361514"/>
            <a:ext cx="1551544" cy="40066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lnSpc>
                <a:spcPts val="1367"/>
              </a:lnSpc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82" i="1" spc="5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3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  <a:p>
            <a:pPr marR="10067" algn="r">
              <a:lnSpc>
                <a:spcPts val="1367"/>
              </a:lnSpc>
            </a:pPr>
            <a:r>
              <a:rPr sz="2180" spc="8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2843" y="2667546"/>
            <a:ext cx="1196690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681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4647676" y="2424104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6671" y="2737949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93513" y="2720322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4869498" y="2612783"/>
            <a:ext cx="9072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25478" y="2617425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4039" y="2361514"/>
            <a:ext cx="1195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076" y="2982097"/>
            <a:ext cx="7641949" cy="834455"/>
          </a:xfrm>
          <a:prstGeom prst="rect">
            <a:avLst/>
          </a:prstGeom>
        </p:spPr>
        <p:txBody>
          <a:bodyPr vert="horz" wrap="square" lIns="0" tIns="103183" rIns="0" bIns="0" rtlCol="0">
            <a:spAutoFit/>
          </a:bodyPr>
          <a:lstStyle/>
          <a:p>
            <a:pPr marL="75503">
              <a:spcBef>
                <a:spcPts val="811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But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1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unknown,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spc="-31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29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2229" baseline="-11111">
              <a:latin typeface="Arial"/>
              <a:cs typeface="Arial"/>
            </a:endParaRPr>
          </a:p>
          <a:p>
            <a:pPr marL="75503">
              <a:spcBef>
                <a:spcPts val="664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standard</a:t>
            </a:r>
            <a:r>
              <a:rPr sz="1982" b="1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error</a:t>
            </a:r>
            <a:r>
              <a:rPr sz="1982" b="1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(SE)</a:t>
            </a:r>
            <a:r>
              <a:rPr sz="1982" b="1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2229" baseline="-1111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6421" y="424781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7818" y="3950494"/>
            <a:ext cx="773884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  <a:tabLst>
                <a:tab pos="616606" algn="l"/>
              </a:tabLst>
            </a:pP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82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s</a:t>
            </a:r>
            <a:endParaRPr sz="198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50488" y="4061934"/>
            <a:ext cx="77136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744961" algn="l"/>
              </a:tabLst>
            </a:pPr>
            <a:r>
              <a:rPr sz="1486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e</a:t>
            </a:r>
            <a:r>
              <a:rPr sz="1486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	</a:t>
            </a:r>
            <a:endParaRPr sz="148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88570" y="4122624"/>
            <a:ext cx="1536444" cy="40066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lnSpc>
                <a:spcPts val="1367"/>
              </a:lnSpc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82" i="1" spc="53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  <a:p>
            <a:pPr marR="10067" algn="r">
              <a:lnSpc>
                <a:spcPts val="1367"/>
              </a:lnSpc>
            </a:pPr>
            <a:r>
              <a:rPr sz="2180" spc="8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9722" y="4428656"/>
            <a:ext cx="1196690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681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1" name="object 21"/>
          <p:cNvSpPr txBox="1"/>
          <p:nvPr/>
        </p:nvSpPr>
        <p:spPr>
          <a:xfrm>
            <a:off x="4674555" y="4185214"/>
            <a:ext cx="27306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33574" y="4499084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20391" y="4481457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 txBox="1"/>
          <p:nvPr/>
        </p:nvSpPr>
        <p:spPr>
          <a:xfrm>
            <a:off x="4896377" y="4373918"/>
            <a:ext cx="9072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52356" y="4378560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Sampling</a:t>
            </a:r>
            <a:r>
              <a:rPr spc="238" dirty="0"/>
              <a:t> </a:t>
            </a:r>
            <a:r>
              <a:rPr dirty="0"/>
              <a:t>distribution</a:t>
            </a:r>
            <a:r>
              <a:rPr spc="238" dirty="0"/>
              <a:t> </a:t>
            </a:r>
            <a:r>
              <a:rPr dirty="0"/>
              <a:t>of</a:t>
            </a:r>
            <a:r>
              <a:rPr spc="248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36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42076" y="915334"/>
            <a:ext cx="5083728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sampling</a:t>
            </a:r>
            <a:r>
              <a:rPr sz="1982" b="1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982" b="1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63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normal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8517" y="1735348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9702" y="1176453"/>
            <a:ext cx="1359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19" dirty="0">
                <a:solidFill>
                  <a:srgbClr val="22373A"/>
                </a:solidFill>
                <a:latin typeface="Arial"/>
                <a:cs typeface="Arial"/>
              </a:rPr>
              <a:t></a:t>
            </a:r>
            <a:endParaRPr sz="218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9702" y="1556145"/>
            <a:ext cx="1359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19" dirty="0">
                <a:solidFill>
                  <a:srgbClr val="22373A"/>
                </a:solidFill>
                <a:latin typeface="Arial"/>
                <a:cs typeface="Arial"/>
              </a:rPr>
              <a:t>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38981" y="1735348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502" y="1619014"/>
            <a:ext cx="132378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973" i="1" baseline="2777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973" i="1" spc="341" baseline="2777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3270" spc="414" baseline="2525" dirty="0">
                <a:solidFill>
                  <a:srgbClr val="22373A"/>
                </a:solidFill>
                <a:latin typeface="FreeSans"/>
                <a:cs typeface="FreeSans"/>
              </a:rPr>
              <a:t>∼</a:t>
            </a:r>
            <a:r>
              <a:rPr sz="3270" spc="119" baseline="2525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973" i="1" baseline="2777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973" i="1" spc="-133" baseline="27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624" dirty="0">
                <a:solidFill>
                  <a:srgbClr val="22373A"/>
                </a:solidFill>
                <a:latin typeface="Arial"/>
                <a:cs typeface="Arial"/>
              </a:rPr>
              <a:t></a:t>
            </a:r>
            <a:r>
              <a:rPr sz="3270" spc="-935" baseline="2525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3270" spc="489" baseline="25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-192" baseline="252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3270" baseline="252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5998" y="1424296"/>
            <a:ext cx="23782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218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64690" y="1831150"/>
            <a:ext cx="1459684" cy="94376"/>
            <a:chOff x="1140713" y="924052"/>
            <a:chExt cx="736600" cy="47625"/>
          </a:xfrm>
        </p:grpSpPr>
        <p:sp>
          <p:nvSpPr>
            <p:cNvPr id="11" name="object 11"/>
            <p:cNvSpPr/>
            <p:nvPr/>
          </p:nvSpPr>
          <p:spPr>
            <a:xfrm>
              <a:off x="1144841" y="928179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4">
                  <a:moveTo>
                    <a:pt x="0" y="0"/>
                  </a:moveTo>
                  <a:lnTo>
                    <a:pt x="728192" y="0"/>
                  </a:lnTo>
                </a:path>
              </a:pathLst>
            </a:custGeom>
            <a:ln w="775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269352" y="966965"/>
              <a:ext cx="603885" cy="0"/>
            </a:xfrm>
            <a:custGeom>
              <a:avLst/>
              <a:gdLst/>
              <a:ahLst/>
              <a:cxnLst/>
              <a:rect l="l" t="t" r="r" b="b"/>
              <a:pathLst>
                <a:path w="603885">
                  <a:moveTo>
                    <a:pt x="0" y="0"/>
                  </a:moveTo>
                  <a:lnTo>
                    <a:pt x="603681" y="0"/>
                  </a:lnTo>
                </a:path>
              </a:pathLst>
            </a:custGeom>
            <a:ln w="775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89702" y="1681906"/>
            <a:ext cx="107714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829272" algn="l"/>
              </a:tabLst>
            </a:pPr>
            <a:r>
              <a:rPr sz="2180" spc="-1149" dirty="0">
                <a:solidFill>
                  <a:srgbClr val="22373A"/>
                </a:solidFill>
                <a:latin typeface="Arial"/>
                <a:cs typeface="Arial"/>
              </a:rPr>
              <a:t>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3270" spc="1560" baseline="2525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3270" baseline="252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40277" y="1968987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5" name="object 15"/>
          <p:cNvSpPr txBox="1"/>
          <p:nvPr/>
        </p:nvSpPr>
        <p:spPr>
          <a:xfrm>
            <a:off x="2665930" y="1861447"/>
            <a:ext cx="111363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38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229" spc="-73" baseline="2222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2229" baseline="2222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0493" y="1176453"/>
            <a:ext cx="26173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1853" dirty="0">
                <a:solidFill>
                  <a:srgbClr val="22373A"/>
                </a:solidFill>
                <a:latin typeface="Arial"/>
                <a:cs typeface="Arial"/>
              </a:rPr>
              <a:t></a:t>
            </a:r>
            <a:r>
              <a:rPr sz="3270" spc="-2778" baseline="-75757" dirty="0">
                <a:solidFill>
                  <a:srgbClr val="22373A"/>
                </a:solidFill>
                <a:latin typeface="Arial"/>
                <a:cs typeface="Arial"/>
              </a:rPr>
              <a:t></a:t>
            </a:r>
            <a:r>
              <a:rPr sz="3270" spc="-2778" baseline="-88383" dirty="0">
                <a:solidFill>
                  <a:srgbClr val="22373A"/>
                </a:solidFill>
                <a:latin typeface="Arial"/>
                <a:cs typeface="Arial"/>
              </a:rPr>
              <a:t></a:t>
            </a:r>
            <a:r>
              <a:rPr sz="3270" spc="-2778" baseline="-101010" dirty="0">
                <a:solidFill>
                  <a:srgbClr val="22373A"/>
                </a:solidFill>
                <a:latin typeface="Arial"/>
                <a:cs typeface="Arial"/>
              </a:rPr>
              <a:t></a:t>
            </a:r>
            <a:endParaRPr sz="3270" baseline="-10101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3459" y="1610179"/>
            <a:ext cx="2960894" cy="40868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R="10067" algn="r">
              <a:lnSpc>
                <a:spcPts val="1367"/>
              </a:lnSpc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z</a:t>
            </a:r>
            <a:r>
              <a:rPr sz="1982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  <a:p>
            <a:pPr marL="25168">
              <a:lnSpc>
                <a:spcPts val="1367"/>
              </a:lnSpc>
              <a:tabLst>
                <a:tab pos="1898895" algn="l"/>
              </a:tabLst>
            </a:pPr>
            <a:r>
              <a:rPr sz="2180" spc="8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3270" spc="-149" baseline="2525" dirty="0">
                <a:solidFill>
                  <a:srgbClr val="22373A"/>
                </a:solidFill>
                <a:latin typeface="FreeSans"/>
                <a:cs typeface="FreeSans"/>
              </a:rPr>
              <a:t>→</a:t>
            </a:r>
            <a:endParaRPr sz="3270" baseline="2525">
              <a:latin typeface="FreeSans"/>
              <a:cs typeface="Free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6383" y="1424296"/>
            <a:ext cx="95760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28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2229" baseline="-11111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35666" y="1831639"/>
            <a:ext cx="1751619" cy="145968"/>
            <a:chOff x="2690418" y="924299"/>
            <a:chExt cx="883919" cy="73660"/>
          </a:xfrm>
        </p:grpSpPr>
        <p:sp>
          <p:nvSpPr>
            <p:cNvPr id="20" name="object 20"/>
            <p:cNvSpPr/>
            <p:nvPr/>
          </p:nvSpPr>
          <p:spPr>
            <a:xfrm>
              <a:off x="2690418" y="928179"/>
              <a:ext cx="883919" cy="0"/>
            </a:xfrm>
            <a:custGeom>
              <a:avLst/>
              <a:gdLst/>
              <a:ahLst/>
              <a:cxnLst/>
              <a:rect l="l" t="t" r="r" b="b"/>
              <a:pathLst>
                <a:path w="883920">
                  <a:moveTo>
                    <a:pt x="0" y="0"/>
                  </a:moveTo>
                  <a:lnTo>
                    <a:pt x="883361" y="0"/>
                  </a:lnTo>
                </a:path>
              </a:pathLst>
            </a:custGeom>
            <a:ln w="775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70098" y="966965"/>
              <a:ext cx="603885" cy="0"/>
            </a:xfrm>
            <a:custGeom>
              <a:avLst/>
              <a:gdLst/>
              <a:ahLst/>
              <a:cxnLst/>
              <a:rect l="l" t="t" r="r" b="b"/>
              <a:pathLst>
                <a:path w="603885">
                  <a:moveTo>
                    <a:pt x="0" y="0"/>
                  </a:moveTo>
                  <a:lnTo>
                    <a:pt x="603681" y="0"/>
                  </a:lnTo>
                </a:path>
              </a:pathLst>
            </a:custGeom>
            <a:ln w="775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84232" y="99361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5882" y="0"/>
                  </a:lnTo>
                </a:path>
              </a:pathLst>
            </a:custGeom>
            <a:ln w="7759">
              <a:solidFill>
                <a:srgbClr val="22373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60165" y="1861447"/>
            <a:ext cx="189003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238" dirty="0">
                <a:solidFill>
                  <a:srgbClr val="22373A"/>
                </a:solidFill>
                <a:latin typeface="Arial"/>
                <a:cs typeface="Arial"/>
              </a:rPr>
              <a:t>σ/</a:t>
            </a:r>
            <a:r>
              <a:rPr sz="2180" spc="-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638" baseline="4797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3270" spc="638" baseline="37878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180" spc="426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426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spc="638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0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229" spc="-73" baseline="2222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2229" baseline="22222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67369" y="1610180"/>
            <a:ext cx="111993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~</a:t>
            </a:r>
            <a:r>
              <a:rPr sz="2180" spc="11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6909" y="2339784"/>
            <a:ext cx="7474591" cy="2704205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99412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(approx.)</a:t>
            </a:r>
            <a:r>
              <a:rPr sz="1982" spc="29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valid</a:t>
            </a:r>
            <a:endParaRPr sz="1982">
              <a:latin typeface="Arial"/>
              <a:cs typeface="Arial"/>
            </a:endParaRPr>
          </a:p>
          <a:p>
            <a:pPr marL="646807" indent="-269293">
              <a:spcBef>
                <a:spcPts val="1863"/>
              </a:spcBef>
              <a:buChar char="•"/>
              <a:tabLst>
                <a:tab pos="646807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either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errors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72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i.i.d.</a:t>
            </a:r>
            <a:r>
              <a:rPr sz="1982" spc="28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  <a:p>
            <a:pPr marL="645549" marR="85570" indent="-269293">
              <a:lnSpc>
                <a:spcPct val="125600"/>
              </a:lnSpc>
              <a:spcBef>
                <a:spcPts val="10"/>
              </a:spcBef>
              <a:buChar char="•"/>
              <a:tabLst>
                <a:tab pos="64932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errors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74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independent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size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 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large</a:t>
            </a:r>
            <a:endParaRPr sz="1982">
              <a:latin typeface="Arial"/>
              <a:cs typeface="Arial"/>
            </a:endParaRPr>
          </a:p>
          <a:p>
            <a:pPr marL="100670">
              <a:spcBef>
                <a:spcPts val="1863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119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unknown,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replaced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spc="-31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-statistic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below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has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endParaRPr sz="1982">
              <a:latin typeface="Arial"/>
              <a:cs typeface="Arial"/>
            </a:endParaRPr>
          </a:p>
          <a:p>
            <a:pPr marL="100670">
              <a:spcBef>
                <a:spcPts val="476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3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-distribution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degrees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freedom</a:t>
            </a:r>
            <a:endParaRPr sz="19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2784" y="5102525"/>
            <a:ext cx="125331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527261" algn="l"/>
              </a:tabLst>
            </a:pP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982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1982" i="1" spc="872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u="dbl" spc="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2180" u="dbl" spc="-5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2180" u="dbl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β</a:t>
            </a:r>
            <a:endParaRPr sz="218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4951" y="5647217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 txBox="1"/>
          <p:nvPr/>
        </p:nvSpPr>
        <p:spPr>
          <a:xfrm>
            <a:off x="2812451" y="5539676"/>
            <a:ext cx="196176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spc="-37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357" dirty="0">
                <a:solidFill>
                  <a:srgbClr val="22373A"/>
                </a:solidFill>
                <a:latin typeface="Arial"/>
                <a:cs typeface="Arial"/>
              </a:rPr>
              <a:t>/</a:t>
            </a:r>
            <a:r>
              <a:rPr sz="2180" spc="-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638" baseline="4797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3270" spc="638" baseline="37878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180" spc="426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426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229" i="1" spc="638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400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229" spc="-73" baseline="2222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2229" baseline="22222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4138" y="5102524"/>
            <a:ext cx="74997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1982" i="1" spc="872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u="sng" spc="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2180" u="sng" spc="-5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2180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β</a:t>
            </a:r>
            <a:endParaRPr sz="218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10080" y="5227694"/>
            <a:ext cx="247013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578855" algn="l"/>
                <a:tab pos="1199236" algn="l"/>
                <a:tab pos="1783122" algn="l"/>
                <a:tab pos="2338069" algn="l"/>
              </a:tabLst>
            </a:pPr>
            <a:r>
              <a:rPr sz="1486" u="dbl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 </a:t>
            </a:r>
            <a:r>
              <a:rPr sz="1486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486" u="dbl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1486" u="dbl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	</a:t>
            </a:r>
            <a:r>
              <a:rPr sz="1486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486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 </a:t>
            </a:r>
            <a:r>
              <a:rPr sz="1486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486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61296" y="5477565"/>
            <a:ext cx="99409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29307" y="5288383"/>
            <a:ext cx="473264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  <a:tabLst>
                <a:tab pos="2587228" algn="l"/>
                <a:tab pos="3855673" algn="l"/>
              </a:tabLst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29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∼</a:t>
            </a:r>
            <a:r>
              <a:rPr sz="2180" spc="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40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2229" i="1" spc="-59" baseline="-1111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378" spc="-59" baseline="-10416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229" spc="-59" baseline="-11111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180" spc="-4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Confidence</a:t>
            </a:r>
            <a:r>
              <a:rPr spc="226" dirty="0"/>
              <a:t> </a:t>
            </a:r>
            <a:r>
              <a:rPr dirty="0"/>
              <a:t>Intervals</a:t>
            </a:r>
            <a:r>
              <a:rPr spc="238" dirty="0"/>
              <a:t> </a:t>
            </a:r>
            <a:r>
              <a:rPr dirty="0"/>
              <a:t>for</a:t>
            </a:r>
            <a:r>
              <a:rPr spc="226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37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42076" y="2479247"/>
            <a:ext cx="7766528" cy="209587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1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α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8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confidence</a:t>
            </a:r>
            <a:r>
              <a:rPr sz="1982" b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interval</a:t>
            </a:r>
            <a:r>
              <a:rPr sz="1982" b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b="1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0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given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367"/>
              </a:spcBef>
            </a:pPr>
            <a:endParaRPr sz="1982">
              <a:latin typeface="Arial"/>
              <a:cs typeface="Arial"/>
            </a:endParaRPr>
          </a:p>
          <a:p>
            <a:pPr marL="89345" algn="ctr"/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28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-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378" spc="-30" baseline="31250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  <a:p>
            <a:pPr marL="75503" marR="60402">
              <a:lnSpc>
                <a:spcPct val="121500"/>
              </a:lnSpc>
              <a:spcBef>
                <a:spcPts val="232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where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378" baseline="27777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2378" spc="595" baseline="27777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critical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2378" baseline="-13888" dirty="0">
                <a:solidFill>
                  <a:srgbClr val="22373A"/>
                </a:solidFill>
                <a:latin typeface="Verana Sans Medium"/>
                <a:cs typeface="Verana Sans Medium"/>
              </a:rPr>
              <a:t>(</a:t>
            </a:r>
            <a:r>
              <a:rPr sz="2229" i="1" baseline="-14814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378" baseline="-13888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229" baseline="-14814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378" baseline="-13888" dirty="0">
                <a:solidFill>
                  <a:srgbClr val="22373A"/>
                </a:solidFill>
                <a:latin typeface="Verana Sans Medium"/>
                <a:cs typeface="Verana Sans Medium"/>
              </a:rPr>
              <a:t>)</a:t>
            </a:r>
            <a:r>
              <a:rPr sz="2378" spc="400" baseline="-13888" dirty="0">
                <a:solidFill>
                  <a:srgbClr val="22373A"/>
                </a:solidFill>
                <a:latin typeface="Verana Sans Medium"/>
                <a:cs typeface="Verana Sans Medium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confidence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level</a:t>
            </a:r>
            <a:r>
              <a:rPr sz="1982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α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Tests</a:t>
            </a:r>
            <a:r>
              <a:rPr spc="50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38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42077" y="901605"/>
            <a:ext cx="679130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test</a:t>
            </a:r>
            <a:r>
              <a:rPr sz="1982" b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b="1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hypothesis</a:t>
            </a:r>
            <a:r>
              <a:rPr sz="1982" b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4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4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use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4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statistic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3755" y="1503421"/>
            <a:ext cx="43664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1736" y="1442732"/>
            <a:ext cx="23027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1486" u="sng" spc="99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4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6145" y="1317539"/>
            <a:ext cx="89342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1982" i="1" spc="872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u="sng" spc="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2180" u="sng" spc="-5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982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a</a:t>
            </a:r>
            <a:r>
              <a:rPr sz="1982" i="1" u="sng" spc="99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9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5811" y="1692577"/>
            <a:ext cx="99409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5262" y="1544594"/>
            <a:ext cx="81918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3270" spc="414" baseline="7575" dirty="0">
                <a:solidFill>
                  <a:srgbClr val="22373A"/>
                </a:solidFill>
                <a:latin typeface="FreeSans"/>
                <a:cs typeface="FreeSans"/>
              </a:rPr>
              <a:t>~</a:t>
            </a:r>
            <a:r>
              <a:rPr sz="3270" spc="73" baseline="7575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973" i="1" spc="-59" baseline="8333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486" i="1" spc="-40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585" spc="-4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486" spc="-4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076" y="2134347"/>
            <a:ext cx="7600426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>
              <a:spcBef>
                <a:spcPts val="26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-value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computed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using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0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-table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based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on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2229" i="1" spc="-23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92605" y="3000115"/>
            <a:ext cx="1723938" cy="996612"/>
            <a:chOff x="1104337" y="1513947"/>
            <a:chExt cx="869950" cy="502920"/>
          </a:xfrm>
        </p:grpSpPr>
        <p:sp>
          <p:nvSpPr>
            <p:cNvPr id="11" name="object 11"/>
            <p:cNvSpPr/>
            <p:nvPr/>
          </p:nvSpPr>
          <p:spPr>
            <a:xfrm>
              <a:off x="1112475" y="1522085"/>
              <a:ext cx="854075" cy="416559"/>
            </a:xfrm>
            <a:custGeom>
              <a:avLst/>
              <a:gdLst/>
              <a:ahLst/>
              <a:cxnLst/>
              <a:rect l="l" t="t" r="r" b="b"/>
              <a:pathLst>
                <a:path w="854075" h="416560">
                  <a:moveTo>
                    <a:pt x="0" y="407445"/>
                  </a:moveTo>
                  <a:lnTo>
                    <a:pt x="47417" y="401694"/>
                  </a:lnTo>
                  <a:lnTo>
                    <a:pt x="94835" y="391820"/>
                  </a:lnTo>
                  <a:lnTo>
                    <a:pt x="142253" y="374676"/>
                  </a:lnTo>
                  <a:lnTo>
                    <a:pt x="189671" y="345053"/>
                  </a:lnTo>
                  <a:lnTo>
                    <a:pt x="237088" y="296008"/>
                  </a:lnTo>
                  <a:lnTo>
                    <a:pt x="260743" y="262045"/>
                  </a:lnTo>
                  <a:lnTo>
                    <a:pt x="284506" y="221572"/>
                  </a:lnTo>
                  <a:lnTo>
                    <a:pt x="308161" y="175456"/>
                  </a:lnTo>
                  <a:lnTo>
                    <a:pt x="331924" y="126302"/>
                  </a:lnTo>
                  <a:lnTo>
                    <a:pt x="355579" y="78342"/>
                  </a:lnTo>
                  <a:lnTo>
                    <a:pt x="379342" y="37543"/>
                  </a:lnTo>
                  <a:lnTo>
                    <a:pt x="402996" y="9765"/>
                  </a:lnTo>
                  <a:lnTo>
                    <a:pt x="426760" y="0"/>
                  </a:lnTo>
                  <a:lnTo>
                    <a:pt x="450523" y="9765"/>
                  </a:lnTo>
                  <a:lnTo>
                    <a:pt x="474177" y="37543"/>
                  </a:lnTo>
                  <a:lnTo>
                    <a:pt x="497941" y="78342"/>
                  </a:lnTo>
                  <a:lnTo>
                    <a:pt x="521595" y="126302"/>
                  </a:lnTo>
                  <a:lnTo>
                    <a:pt x="545358" y="175456"/>
                  </a:lnTo>
                  <a:lnTo>
                    <a:pt x="569013" y="221572"/>
                  </a:lnTo>
                  <a:lnTo>
                    <a:pt x="592776" y="262045"/>
                  </a:lnTo>
                  <a:lnTo>
                    <a:pt x="616431" y="296008"/>
                  </a:lnTo>
                  <a:lnTo>
                    <a:pt x="663849" y="345053"/>
                  </a:lnTo>
                  <a:lnTo>
                    <a:pt x="711266" y="374676"/>
                  </a:lnTo>
                  <a:lnTo>
                    <a:pt x="758684" y="391820"/>
                  </a:lnTo>
                  <a:lnTo>
                    <a:pt x="806102" y="401694"/>
                  </a:lnTo>
                  <a:lnTo>
                    <a:pt x="829865" y="404950"/>
                  </a:lnTo>
                  <a:lnTo>
                    <a:pt x="853520" y="407445"/>
                  </a:lnTo>
                </a:path>
                <a:path w="854075" h="416560">
                  <a:moveTo>
                    <a:pt x="0" y="416451"/>
                  </a:moveTo>
                  <a:lnTo>
                    <a:pt x="853520" y="416451"/>
                  </a:lnTo>
                </a:path>
              </a:pathLst>
            </a:custGeom>
            <a:ln w="16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337" y="1809956"/>
              <a:ext cx="253365" cy="1367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49564" y="1938537"/>
              <a:ext cx="379730" cy="78740"/>
            </a:xfrm>
            <a:custGeom>
              <a:avLst/>
              <a:gdLst/>
              <a:ahLst/>
              <a:cxnLst/>
              <a:rect l="l" t="t" r="r" b="b"/>
              <a:pathLst>
                <a:path w="379730" h="78739">
                  <a:moveTo>
                    <a:pt x="0" y="0"/>
                  </a:moveTo>
                  <a:lnTo>
                    <a:pt x="379342" y="0"/>
                  </a:lnTo>
                </a:path>
                <a:path w="379730" h="78739">
                  <a:moveTo>
                    <a:pt x="0" y="0"/>
                  </a:moveTo>
                  <a:lnTo>
                    <a:pt x="0" y="78125"/>
                  </a:lnTo>
                </a:path>
                <a:path w="379730" h="78739">
                  <a:moveTo>
                    <a:pt x="379342" y="0"/>
                  </a:moveTo>
                  <a:lnTo>
                    <a:pt x="379342" y="78125"/>
                  </a:lnTo>
                </a:path>
              </a:pathLst>
            </a:custGeom>
            <a:ln w="81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352686" y="3000115"/>
            <a:ext cx="1723938" cy="996612"/>
            <a:chOff x="2194378" y="1513947"/>
            <a:chExt cx="869950" cy="502920"/>
          </a:xfrm>
        </p:grpSpPr>
        <p:sp>
          <p:nvSpPr>
            <p:cNvPr id="15" name="object 15"/>
            <p:cNvSpPr/>
            <p:nvPr/>
          </p:nvSpPr>
          <p:spPr>
            <a:xfrm>
              <a:off x="2202516" y="1522085"/>
              <a:ext cx="854075" cy="416559"/>
            </a:xfrm>
            <a:custGeom>
              <a:avLst/>
              <a:gdLst/>
              <a:ahLst/>
              <a:cxnLst/>
              <a:rect l="l" t="t" r="r" b="b"/>
              <a:pathLst>
                <a:path w="854075" h="416560">
                  <a:moveTo>
                    <a:pt x="0" y="407445"/>
                  </a:moveTo>
                  <a:lnTo>
                    <a:pt x="47417" y="401694"/>
                  </a:lnTo>
                  <a:lnTo>
                    <a:pt x="94835" y="391820"/>
                  </a:lnTo>
                  <a:lnTo>
                    <a:pt x="142253" y="374676"/>
                  </a:lnTo>
                  <a:lnTo>
                    <a:pt x="189671" y="345053"/>
                  </a:lnTo>
                  <a:lnTo>
                    <a:pt x="237088" y="296008"/>
                  </a:lnTo>
                  <a:lnTo>
                    <a:pt x="260743" y="262045"/>
                  </a:lnTo>
                  <a:lnTo>
                    <a:pt x="284506" y="221572"/>
                  </a:lnTo>
                  <a:lnTo>
                    <a:pt x="308161" y="175456"/>
                  </a:lnTo>
                  <a:lnTo>
                    <a:pt x="331924" y="126302"/>
                  </a:lnTo>
                  <a:lnTo>
                    <a:pt x="355579" y="78342"/>
                  </a:lnTo>
                  <a:lnTo>
                    <a:pt x="379342" y="37543"/>
                  </a:lnTo>
                  <a:lnTo>
                    <a:pt x="402996" y="9765"/>
                  </a:lnTo>
                  <a:lnTo>
                    <a:pt x="426760" y="0"/>
                  </a:lnTo>
                  <a:lnTo>
                    <a:pt x="450523" y="9765"/>
                  </a:lnTo>
                  <a:lnTo>
                    <a:pt x="474177" y="37543"/>
                  </a:lnTo>
                  <a:lnTo>
                    <a:pt x="497941" y="78342"/>
                  </a:lnTo>
                  <a:lnTo>
                    <a:pt x="521595" y="126302"/>
                  </a:lnTo>
                  <a:lnTo>
                    <a:pt x="545358" y="175456"/>
                  </a:lnTo>
                  <a:lnTo>
                    <a:pt x="569013" y="221572"/>
                  </a:lnTo>
                  <a:lnTo>
                    <a:pt x="592776" y="262045"/>
                  </a:lnTo>
                  <a:lnTo>
                    <a:pt x="616431" y="296008"/>
                  </a:lnTo>
                  <a:lnTo>
                    <a:pt x="663849" y="345053"/>
                  </a:lnTo>
                  <a:lnTo>
                    <a:pt x="711266" y="374676"/>
                  </a:lnTo>
                  <a:lnTo>
                    <a:pt x="758684" y="391820"/>
                  </a:lnTo>
                  <a:lnTo>
                    <a:pt x="806102" y="401694"/>
                  </a:lnTo>
                  <a:lnTo>
                    <a:pt x="829865" y="404950"/>
                  </a:lnTo>
                  <a:lnTo>
                    <a:pt x="853520" y="407445"/>
                  </a:lnTo>
                </a:path>
                <a:path w="854075" h="416560">
                  <a:moveTo>
                    <a:pt x="0" y="416451"/>
                  </a:moveTo>
                  <a:lnTo>
                    <a:pt x="853520" y="416451"/>
                  </a:lnTo>
                </a:path>
              </a:pathLst>
            </a:custGeom>
            <a:ln w="16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4378" y="1809956"/>
              <a:ext cx="253365" cy="20670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512742" y="3000115"/>
            <a:ext cx="1723938" cy="996612"/>
            <a:chOff x="3284406" y="1513947"/>
            <a:chExt cx="869950" cy="502920"/>
          </a:xfrm>
        </p:grpSpPr>
        <p:sp>
          <p:nvSpPr>
            <p:cNvPr id="18" name="object 18"/>
            <p:cNvSpPr/>
            <p:nvPr/>
          </p:nvSpPr>
          <p:spPr>
            <a:xfrm>
              <a:off x="3292544" y="1522085"/>
              <a:ext cx="854075" cy="416559"/>
            </a:xfrm>
            <a:custGeom>
              <a:avLst/>
              <a:gdLst/>
              <a:ahLst/>
              <a:cxnLst/>
              <a:rect l="l" t="t" r="r" b="b"/>
              <a:pathLst>
                <a:path w="854075" h="416560">
                  <a:moveTo>
                    <a:pt x="0" y="407445"/>
                  </a:moveTo>
                  <a:lnTo>
                    <a:pt x="47417" y="401694"/>
                  </a:lnTo>
                  <a:lnTo>
                    <a:pt x="94835" y="391820"/>
                  </a:lnTo>
                  <a:lnTo>
                    <a:pt x="142253" y="374676"/>
                  </a:lnTo>
                  <a:lnTo>
                    <a:pt x="189671" y="345053"/>
                  </a:lnTo>
                  <a:lnTo>
                    <a:pt x="237088" y="296008"/>
                  </a:lnTo>
                  <a:lnTo>
                    <a:pt x="260743" y="262045"/>
                  </a:lnTo>
                  <a:lnTo>
                    <a:pt x="284506" y="221572"/>
                  </a:lnTo>
                  <a:lnTo>
                    <a:pt x="308161" y="175456"/>
                  </a:lnTo>
                  <a:lnTo>
                    <a:pt x="331924" y="126302"/>
                  </a:lnTo>
                  <a:lnTo>
                    <a:pt x="355579" y="78342"/>
                  </a:lnTo>
                  <a:lnTo>
                    <a:pt x="379342" y="37543"/>
                  </a:lnTo>
                  <a:lnTo>
                    <a:pt x="402996" y="9765"/>
                  </a:lnTo>
                  <a:lnTo>
                    <a:pt x="426760" y="0"/>
                  </a:lnTo>
                  <a:lnTo>
                    <a:pt x="450523" y="9765"/>
                  </a:lnTo>
                  <a:lnTo>
                    <a:pt x="474177" y="37543"/>
                  </a:lnTo>
                  <a:lnTo>
                    <a:pt x="497941" y="78342"/>
                  </a:lnTo>
                  <a:lnTo>
                    <a:pt x="521595" y="126302"/>
                  </a:lnTo>
                  <a:lnTo>
                    <a:pt x="545358" y="175456"/>
                  </a:lnTo>
                  <a:lnTo>
                    <a:pt x="569013" y="221572"/>
                  </a:lnTo>
                  <a:lnTo>
                    <a:pt x="592776" y="262045"/>
                  </a:lnTo>
                  <a:lnTo>
                    <a:pt x="616431" y="296008"/>
                  </a:lnTo>
                  <a:lnTo>
                    <a:pt x="663849" y="345053"/>
                  </a:lnTo>
                  <a:lnTo>
                    <a:pt x="711266" y="374676"/>
                  </a:lnTo>
                  <a:lnTo>
                    <a:pt x="758684" y="391820"/>
                  </a:lnTo>
                  <a:lnTo>
                    <a:pt x="806102" y="401694"/>
                  </a:lnTo>
                  <a:lnTo>
                    <a:pt x="829865" y="404950"/>
                  </a:lnTo>
                  <a:lnTo>
                    <a:pt x="853520" y="407445"/>
                  </a:lnTo>
                </a:path>
                <a:path w="854075" h="416560">
                  <a:moveTo>
                    <a:pt x="0" y="416451"/>
                  </a:moveTo>
                  <a:lnTo>
                    <a:pt x="853520" y="416451"/>
                  </a:lnTo>
                </a:path>
              </a:pathLst>
            </a:custGeom>
            <a:ln w="16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0837" y="1809956"/>
              <a:ext cx="253365" cy="206706"/>
            </a:xfrm>
            <a:prstGeom prst="rect">
              <a:avLst/>
            </a:prstGeom>
          </p:spPr>
        </p:pic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17528" y="2556763"/>
          <a:ext cx="7528698" cy="170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9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1413">
                <a:tc>
                  <a:txBody>
                    <a:bodyPr/>
                    <a:lstStyle/>
                    <a:p>
                      <a:pPr marR="8318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2200" i="1" spc="-37" baseline="-1111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200" baseline="-11111">
                        <a:latin typeface="Arial"/>
                        <a:cs typeface="Arial"/>
                      </a:endParaRPr>
                    </a:p>
                  </a:txBody>
                  <a:tcPr marL="0" marR="0" marT="27684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β</a:t>
                      </a:r>
                      <a:r>
                        <a:rPr sz="2200" spc="-37" baseline="-1111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200" baseline="-11111">
                        <a:latin typeface="Arial"/>
                        <a:cs typeface="Arial"/>
                      </a:endParaRPr>
                    </a:p>
                  </a:txBody>
                  <a:tcPr marL="0" marR="0" marT="2517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spc="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≠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2517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000" i="1" spc="-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684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β</a:t>
                      </a:r>
                      <a:r>
                        <a:rPr sz="2200" baseline="-1111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200" spc="135" baseline="-1111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2200" spc="-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17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876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2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β</a:t>
                      </a:r>
                      <a:r>
                        <a:rPr sz="2200" baseline="-1111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200" spc="135" baseline="-11111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2200" spc="-4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i="1" spc="-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17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70485" algn="ctr">
                        <a:lnSpc>
                          <a:spcPct val="100000"/>
                        </a:lnSpc>
                      </a:pPr>
                      <a:r>
                        <a:rPr sz="2000" i="1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2000" spc="5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8686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47625" algn="r">
                        <a:lnSpc>
                          <a:spcPts val="1150"/>
                        </a:lnSpc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−|t|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81610">
                        <a:lnSpc>
                          <a:spcPts val="1150"/>
                        </a:lnSpc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|t|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39090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248920" algn="r">
                        <a:lnSpc>
                          <a:spcPts val="1090"/>
                        </a:lnSpc>
                        <a:spcBef>
                          <a:spcPts val="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4158" y="3586703"/>
            <a:ext cx="502081" cy="27092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42076" y="4345216"/>
            <a:ext cx="7805535" cy="1744320"/>
          </a:xfrm>
          <a:prstGeom prst="rect">
            <a:avLst/>
          </a:prstGeom>
        </p:spPr>
        <p:txBody>
          <a:bodyPr vert="horz" wrap="square" lIns="0" tIns="103183" rIns="0" bIns="0" rtlCol="0">
            <a:spAutoFit/>
          </a:bodyPr>
          <a:lstStyle/>
          <a:p>
            <a:pPr marL="75503">
              <a:spcBef>
                <a:spcPts val="811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testing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624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2180" spc="-1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63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equivalent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testing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whether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982">
              <a:latin typeface="Arial"/>
              <a:cs typeface="Arial"/>
            </a:endParaRPr>
          </a:p>
          <a:p>
            <a:pPr marL="75503">
              <a:spcBef>
                <a:spcPts val="664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useful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predicting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y</a:t>
            </a:r>
            <a:r>
              <a:rPr sz="1982" i="1" spc="33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linearly.</a:t>
            </a:r>
            <a:endParaRPr sz="1982">
              <a:latin typeface="Arial"/>
              <a:cs typeface="Arial"/>
            </a:endParaRPr>
          </a:p>
          <a:p>
            <a:pPr marL="620381" marR="60402" indent="-269293">
              <a:lnSpc>
                <a:spcPct val="125600"/>
              </a:lnSpc>
              <a:spcBef>
                <a:spcPts val="1100"/>
              </a:spcBef>
              <a:buChar char="•"/>
              <a:tabLst>
                <a:tab pos="624156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It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possible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31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small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but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4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significantly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different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from 	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0.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Inference</a:t>
            </a:r>
            <a:r>
              <a:rPr spc="168" dirty="0"/>
              <a:t> </a:t>
            </a:r>
            <a:r>
              <a:rPr dirty="0"/>
              <a:t>for</a:t>
            </a:r>
            <a:r>
              <a:rPr spc="178" dirty="0"/>
              <a:t> </a:t>
            </a:r>
            <a:r>
              <a:rPr dirty="0"/>
              <a:t>the</a:t>
            </a:r>
            <a:r>
              <a:rPr spc="178" dirty="0"/>
              <a:t> </a:t>
            </a:r>
            <a:r>
              <a:rPr dirty="0"/>
              <a:t>Intercept</a:t>
            </a:r>
            <a:r>
              <a:rPr spc="178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0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077" y="838936"/>
            <a:ext cx="7648241" cy="781838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75503" marR="60402">
              <a:lnSpc>
                <a:spcPct val="118000"/>
              </a:lnSpc>
              <a:spcBef>
                <a:spcPts val="19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Though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b="1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population</a:t>
            </a:r>
            <a:r>
              <a:rPr sz="1982" b="1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intercept</a:t>
            </a:r>
            <a:r>
              <a:rPr sz="1982" b="1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60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b="1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rarely</a:t>
            </a:r>
            <a:r>
              <a:rPr sz="1982" b="1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b="1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interest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all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results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population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2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30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44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have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their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counterparts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89761" y="1960255"/>
            <a:ext cx="132127" cy="0"/>
          </a:xfrm>
          <a:custGeom>
            <a:avLst/>
            <a:gdLst/>
            <a:ahLst/>
            <a:cxnLst/>
            <a:rect l="l" t="t" r="r" b="b"/>
            <a:pathLst>
              <a:path w="66675">
                <a:moveTo>
                  <a:pt x="0" y="0"/>
                </a:moveTo>
                <a:lnTo>
                  <a:pt x="66636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/>
          <p:nvPr/>
        </p:nvSpPr>
        <p:spPr>
          <a:xfrm>
            <a:off x="3195945" y="1851231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/>
          <p:nvPr/>
        </p:nvSpPr>
        <p:spPr>
          <a:xfrm>
            <a:off x="3663446" y="1851231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" name="object 7"/>
          <p:cNvSpPr txBox="1"/>
          <p:nvPr/>
        </p:nvSpPr>
        <p:spPr>
          <a:xfrm>
            <a:off x="919064" y="1691923"/>
            <a:ext cx="314083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44796" indent="-269293">
              <a:spcBef>
                <a:spcPts val="178"/>
              </a:spcBef>
              <a:buFont typeface="Arial"/>
              <a:buChar char="•"/>
              <a:tabLst>
                <a:tab pos="344796" algn="l"/>
              </a:tabLst>
            </a:pPr>
            <a:r>
              <a:rPr sz="2973" i="1" baseline="-30555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55555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446" baseline="-555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27777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-176" baseline="-27777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baseline="-27777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55555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68" baseline="-5555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-30" baseline="-27777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3270" spc="-355" baseline="-27777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baseline="-27777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3270" spc="-176" baseline="-277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149" baseline="-27777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3270" spc="268" baseline="-27777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378" spc="608" baseline="38194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635" i="1" spc="608" baseline="-1515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635" i="1" spc="192" baseline="-1515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585" dirty="0">
                <a:solidFill>
                  <a:srgbClr val="22373A"/>
                </a:solidFill>
                <a:latin typeface="Verana Sans Medium"/>
                <a:cs typeface="Verana Sans Medium"/>
              </a:rPr>
              <a:t>(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635" i="1" baseline="-1010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635" i="1" spc="-222" baseline="-1010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85" spc="-4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486" i="1" spc="-4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585" spc="-40" dirty="0">
                <a:solidFill>
                  <a:srgbClr val="22373A"/>
                </a:solidFill>
                <a:latin typeface="Verana Sans Medium"/>
                <a:cs typeface="Verana Sans Medium"/>
              </a:rPr>
              <a:t>)</a:t>
            </a:r>
            <a:r>
              <a:rPr sz="1585" spc="-40" dirty="0">
                <a:solidFill>
                  <a:srgbClr val="22373A"/>
                </a:solidFill>
                <a:latin typeface="Arial"/>
                <a:cs typeface="Arial"/>
              </a:rPr>
              <a:t>ε</a:t>
            </a:r>
            <a:r>
              <a:rPr sz="1635" i="1" spc="-59" baseline="-1010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635" baseline="-10101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8528" y="2064849"/>
            <a:ext cx="1057013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2904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3023223" y="1881681"/>
            <a:ext cx="21265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723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58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5274" y="2119470"/>
            <a:ext cx="83051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09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5350" y="2108321"/>
            <a:ext cx="83051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09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0009" y="2104865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 txBox="1"/>
          <p:nvPr/>
        </p:nvSpPr>
        <p:spPr>
          <a:xfrm>
            <a:off x="3237193" y="2019521"/>
            <a:ext cx="601491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dirty="0">
                <a:solidFill>
                  <a:srgbClr val="22373A"/>
                </a:solidFill>
                <a:latin typeface="Verana Sans Medium"/>
                <a:cs typeface="Verana Sans Medium"/>
              </a:rPr>
              <a:t>(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486" i="1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85" spc="-5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486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585" spc="-50" dirty="0">
                <a:solidFill>
                  <a:srgbClr val="22373A"/>
                </a:solidFill>
                <a:latin typeface="Verana Sans Medium"/>
                <a:cs typeface="Verana Sans Medium"/>
              </a:rPr>
              <a:t>)</a:t>
            </a:r>
            <a:endParaRPr sz="1585">
              <a:latin typeface="Verana Sans Medium"/>
              <a:cs typeface="Verana Sans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7569" y="2019228"/>
            <a:ext cx="130868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09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9063" y="2227829"/>
            <a:ext cx="757903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44796" indent="-269293">
              <a:spcBef>
                <a:spcPts val="178"/>
              </a:spcBef>
              <a:buFont typeface="Arial"/>
              <a:buChar char="•"/>
              <a:tabLst>
                <a:tab pos="344796" algn="l"/>
              </a:tabLst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446" baseline="-11111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0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b="1" dirty="0">
                <a:solidFill>
                  <a:srgbClr val="22373A"/>
                </a:solidFill>
                <a:latin typeface="Arial"/>
                <a:cs typeface="Arial"/>
              </a:rPr>
              <a:t>unbiased</a:t>
            </a:r>
            <a:r>
              <a:rPr sz="1982" b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)</a:t>
            </a:r>
            <a:endParaRPr sz="198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5577" y="2884950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9066" y="2352278"/>
            <a:ext cx="31081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348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63955" y="2644318"/>
            <a:ext cx="1371600" cy="0"/>
          </a:xfrm>
          <a:custGeom>
            <a:avLst/>
            <a:gdLst/>
            <a:ahLst/>
            <a:cxnLst/>
            <a:rect l="l" t="t" r="r" b="b"/>
            <a:pathLst>
              <a:path w="692150">
                <a:moveTo>
                  <a:pt x="0" y="0"/>
                </a:moveTo>
                <a:lnTo>
                  <a:pt x="691883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/>
          <p:nvPr/>
        </p:nvSpPr>
        <p:spPr>
          <a:xfrm>
            <a:off x="2994054" y="2988929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867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969398" y="2759782"/>
            <a:ext cx="246510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94461" indent="-269293">
              <a:spcBef>
                <a:spcPts val="178"/>
              </a:spcBef>
              <a:buChar char="•"/>
              <a:tabLst>
                <a:tab pos="294461" algn="l"/>
                <a:tab pos="2226073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SD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82" i="1" spc="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2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01789" y="2810923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 txBox="1"/>
          <p:nvPr/>
        </p:nvSpPr>
        <p:spPr>
          <a:xfrm>
            <a:off x="2971280" y="2735608"/>
            <a:ext cx="951310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829272" algn="l"/>
              </a:tabLst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486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86476" y="2684064"/>
            <a:ext cx="130868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09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0489" y="2988929"/>
            <a:ext cx="805343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94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" name="object 25"/>
          <p:cNvSpPr txBox="1"/>
          <p:nvPr/>
        </p:nvSpPr>
        <p:spPr>
          <a:xfrm>
            <a:off x="3475322" y="2805763"/>
            <a:ext cx="21265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723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585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20213" y="3028970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7" name="object 27"/>
          <p:cNvSpPr txBox="1"/>
          <p:nvPr/>
        </p:nvSpPr>
        <p:spPr>
          <a:xfrm>
            <a:off x="2918553" y="2943626"/>
            <a:ext cx="1550286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75503">
              <a:spcBef>
                <a:spcPts val="188"/>
              </a:spcBef>
              <a:tabLst>
                <a:tab pos="743702" algn="l"/>
              </a:tabLst>
            </a:pPr>
            <a:r>
              <a:rPr sz="2229" i="1" u="sng" spc="-149" baseline="3703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n</a:t>
            </a:r>
            <a:r>
              <a:rPr sz="2229" i="1" u="sng" baseline="3703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	</a:t>
            </a:r>
            <a:r>
              <a:rPr sz="1585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Verana Sans Medium"/>
                <a:cs typeface="Verana Sans Medium"/>
              </a:rPr>
              <a:t>(</a:t>
            </a:r>
            <a:r>
              <a:rPr sz="1486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sz="1635" i="1" u="sng" baseline="-1010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i</a:t>
            </a:r>
            <a:r>
              <a:rPr sz="1635" i="1" u="sng" spc="-222" baseline="-1010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sz="1585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1486" i="1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x</a:t>
            </a:r>
            <a:r>
              <a:rPr sz="1585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Verana Sans Medium"/>
                <a:cs typeface="Verana Sans Medium"/>
              </a:rPr>
              <a:t>)</a:t>
            </a:r>
            <a:r>
              <a:rPr sz="1635" u="sng" spc="-59" baseline="25252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2</a:t>
            </a:r>
            <a:r>
              <a:rPr sz="1635" u="sng" spc="1486" baseline="25252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635" baseline="25252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9064" y="3464634"/>
            <a:ext cx="185103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44796" indent="-269293">
              <a:spcBef>
                <a:spcPts val="178"/>
              </a:spcBef>
              <a:buChar char="•"/>
              <a:tabLst>
                <a:tab pos="344796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spc="-73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endParaRPr sz="2229" baseline="-1111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36825" y="3057129"/>
            <a:ext cx="31081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348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28435" y="3464634"/>
            <a:ext cx="26425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859547" y="3515775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2" name="object 32"/>
          <p:cNvSpPr txBox="1"/>
          <p:nvPr/>
        </p:nvSpPr>
        <p:spPr>
          <a:xfrm>
            <a:off x="3944235" y="3388916"/>
            <a:ext cx="130868" cy="196961"/>
          </a:xfrm>
          <a:prstGeom prst="rect">
            <a:avLst/>
          </a:prstGeom>
        </p:spPr>
        <p:txBody>
          <a:bodyPr vert="horz" wrap="square" lIns="0" tIns="28940" rIns="0" bIns="0" rtlCol="0">
            <a:spAutoFit/>
          </a:bodyPr>
          <a:lstStyle/>
          <a:p>
            <a:pPr marL="25168">
              <a:spcBef>
                <a:spcPts val="226"/>
              </a:spcBef>
            </a:pPr>
            <a:r>
              <a:rPr sz="1090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09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58249" y="3693780"/>
            <a:ext cx="805343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594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 txBox="1"/>
          <p:nvPr/>
        </p:nvSpPr>
        <p:spPr>
          <a:xfrm>
            <a:off x="3533082" y="3510612"/>
            <a:ext cx="212659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585" spc="723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585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077970" y="3733822"/>
            <a:ext cx="110735" cy="0"/>
          </a:xfrm>
          <a:custGeom>
            <a:avLst/>
            <a:gdLst/>
            <a:ahLst/>
            <a:cxnLst/>
            <a:rect l="l" t="t" r="r" b="b"/>
            <a:pathLst>
              <a:path w="55880">
                <a:moveTo>
                  <a:pt x="0" y="0"/>
                </a:moveTo>
                <a:lnTo>
                  <a:pt x="55435" y="0"/>
                </a:lnTo>
              </a:path>
            </a:pathLst>
          </a:custGeom>
          <a:ln w="566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6" name="object 36"/>
          <p:cNvSpPr txBox="1"/>
          <p:nvPr/>
        </p:nvSpPr>
        <p:spPr>
          <a:xfrm>
            <a:off x="2976313" y="3440460"/>
            <a:ext cx="1474785" cy="475524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76761">
              <a:lnSpc>
                <a:spcPts val="1704"/>
              </a:lnSpc>
              <a:spcBef>
                <a:spcPts val="208"/>
              </a:spcBef>
              <a:tabLst>
                <a:tab pos="882122" algn="l"/>
              </a:tabLst>
            </a:pPr>
            <a:r>
              <a:rPr sz="1486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1486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  <a:p>
            <a:pPr marL="75503">
              <a:lnSpc>
                <a:spcPts val="1821"/>
              </a:lnSpc>
              <a:tabLst>
                <a:tab pos="743702" algn="l"/>
              </a:tabLst>
            </a:pPr>
            <a:r>
              <a:rPr sz="2229" i="1" spc="-149" baseline="3703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229" i="1" baseline="3703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585" dirty="0">
                <a:solidFill>
                  <a:srgbClr val="22373A"/>
                </a:solidFill>
                <a:latin typeface="Verana Sans Medium"/>
                <a:cs typeface="Verana Sans Medium"/>
              </a:rPr>
              <a:t>(</a:t>
            </a:r>
            <a:r>
              <a:rPr sz="1486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635" i="1" baseline="-1010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1635" i="1" spc="-222" baseline="-1010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585" spc="-4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486" i="1" spc="-4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585" spc="-40" dirty="0">
                <a:solidFill>
                  <a:srgbClr val="22373A"/>
                </a:solidFill>
                <a:latin typeface="Verana Sans Medium"/>
                <a:cs typeface="Verana Sans Medium"/>
              </a:rPr>
              <a:t>)</a:t>
            </a:r>
            <a:r>
              <a:rPr sz="1635" spc="-59" baseline="2525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635" baseline="2525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9064" y="3935244"/>
            <a:ext cx="6214984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44796" indent="-269293">
              <a:spcBef>
                <a:spcPts val="268"/>
              </a:spcBef>
              <a:buChar char="•"/>
              <a:tabLst>
                <a:tab pos="344796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sampling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distribution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63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(when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large)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08716" y="4808965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99901" y="4187201"/>
            <a:ext cx="1359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19" dirty="0">
                <a:solidFill>
                  <a:srgbClr val="22373A"/>
                </a:solidFill>
                <a:latin typeface="Arial"/>
                <a:cs typeface="Arial"/>
              </a:rPr>
              <a:t></a:t>
            </a:r>
            <a:endParaRPr sz="218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99901" y="4566896"/>
            <a:ext cx="16106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09" dirty="0">
                <a:solidFill>
                  <a:srgbClr val="22373A"/>
                </a:solidFill>
                <a:latin typeface="Arial"/>
                <a:cs typeface="Arial"/>
              </a:rPr>
              <a:t></a:t>
            </a:r>
            <a:endParaRPr sz="218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99901" y="4755497"/>
            <a:ext cx="16106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09" dirty="0">
                <a:solidFill>
                  <a:srgbClr val="22373A"/>
                </a:solidFill>
                <a:latin typeface="Arial"/>
                <a:cs typeface="Arial"/>
              </a:rPr>
              <a:t></a:t>
            </a:r>
            <a:endParaRPr sz="218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99901" y="4818363"/>
            <a:ext cx="16106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09" dirty="0">
                <a:solidFill>
                  <a:srgbClr val="22373A"/>
                </a:solidFill>
                <a:latin typeface="Arial"/>
                <a:cs typeface="Arial"/>
              </a:rPr>
              <a:t></a:t>
            </a:r>
            <a:endParaRPr sz="218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049182" y="4808965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14242" y="4160073"/>
            <a:ext cx="29822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1248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786498" y="4452113"/>
            <a:ext cx="1804472" cy="0"/>
          </a:xfrm>
          <a:custGeom>
            <a:avLst/>
            <a:gdLst/>
            <a:ahLst/>
            <a:cxnLst/>
            <a:rect l="l" t="t" r="r" b="b"/>
            <a:pathLst>
              <a:path w="910589">
                <a:moveTo>
                  <a:pt x="0" y="0"/>
                </a:moveTo>
                <a:lnTo>
                  <a:pt x="910221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6" name="object 46"/>
          <p:cNvSpPr txBox="1"/>
          <p:nvPr/>
        </p:nvSpPr>
        <p:spPr>
          <a:xfrm>
            <a:off x="4794676" y="4511641"/>
            <a:ext cx="19630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1982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16598" y="4912944"/>
            <a:ext cx="152260" cy="0"/>
          </a:xfrm>
          <a:custGeom>
            <a:avLst/>
            <a:gdLst/>
            <a:ahLst/>
            <a:cxnLst/>
            <a:rect l="l" t="t" r="r" b="b"/>
            <a:pathLst>
              <a:path w="76835">
                <a:moveTo>
                  <a:pt x="0" y="0"/>
                </a:moveTo>
                <a:lnTo>
                  <a:pt x="76466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8" name="object 48"/>
          <p:cNvSpPr txBox="1"/>
          <p:nvPr/>
        </p:nvSpPr>
        <p:spPr>
          <a:xfrm>
            <a:off x="4791430" y="4885850"/>
            <a:ext cx="196302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endParaRPr sz="1982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27578" y="4605455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0" name="object 50"/>
          <p:cNvSpPr txBox="1"/>
          <p:nvPr/>
        </p:nvSpPr>
        <p:spPr>
          <a:xfrm>
            <a:off x="5752077" y="4373829"/>
            <a:ext cx="407705" cy="339327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75503">
              <a:spcBef>
                <a:spcPts val="268"/>
              </a:spcBef>
            </a:pPr>
            <a:r>
              <a:rPr sz="2973" i="1" spc="-73" baseline="-30555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63853" y="4912944"/>
            <a:ext cx="1196690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681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2" name="object 52"/>
          <p:cNvSpPr txBox="1"/>
          <p:nvPr/>
        </p:nvSpPr>
        <p:spPr>
          <a:xfrm>
            <a:off x="2963703" y="4693587"/>
            <a:ext cx="2647566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  <a:tabLst>
                <a:tab pos="2095202" algn="l"/>
              </a:tabLst>
            </a:pPr>
            <a:r>
              <a:rPr sz="2973" i="1" baseline="2777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973" i="1" spc="1397" baseline="27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414" baseline="2525" dirty="0">
                <a:solidFill>
                  <a:srgbClr val="22373A"/>
                </a:solidFill>
                <a:latin typeface="FreeSans"/>
                <a:cs typeface="FreeSans"/>
              </a:rPr>
              <a:t>∼</a:t>
            </a:r>
            <a:r>
              <a:rPr sz="3270" spc="59" baseline="2525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973" i="1" baseline="2777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2973" i="1" spc="1100" baseline="27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2525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3270" spc="430" baseline="25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-87" baseline="2525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3270" spc="-371" baseline="252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spc="30" baseline="2525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3270" baseline="2525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3270" baseline="2525" dirty="0">
                <a:solidFill>
                  <a:srgbClr val="22373A"/>
                </a:solidFill>
                <a:latin typeface="LM Roman 10"/>
                <a:cs typeface="LM Roman 10"/>
              </a:rPr>
              <a:t>+</a:t>
            </a:r>
            <a:r>
              <a:rPr sz="3270" spc="-44" baseline="2525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spc="10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97707" y="5007457"/>
            <a:ext cx="9311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i="1" spc="-99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84547" y="4989804"/>
            <a:ext cx="151002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588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5" name="object 55"/>
          <p:cNvSpPr txBox="1"/>
          <p:nvPr/>
        </p:nvSpPr>
        <p:spPr>
          <a:xfrm>
            <a:off x="5560533" y="4882265"/>
            <a:ext cx="9072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44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16512" y="4886907"/>
            <a:ext cx="15729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514737" y="4187201"/>
            <a:ext cx="26173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2180" spc="-1536" dirty="0">
                <a:solidFill>
                  <a:srgbClr val="22373A"/>
                </a:solidFill>
                <a:latin typeface="Arial"/>
                <a:cs typeface="Arial"/>
              </a:rPr>
              <a:t></a:t>
            </a:r>
            <a:r>
              <a:rPr sz="3270" spc="-2303" baseline="-75757" dirty="0">
                <a:solidFill>
                  <a:srgbClr val="22373A"/>
                </a:solidFill>
                <a:latin typeface="Arial"/>
                <a:cs typeface="Arial"/>
              </a:rPr>
              <a:t></a:t>
            </a:r>
            <a:endParaRPr sz="3270" baseline="-7575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5071" y="4692630"/>
            <a:ext cx="1359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19" dirty="0">
                <a:solidFill>
                  <a:srgbClr val="22373A"/>
                </a:solidFill>
                <a:latin typeface="Arial"/>
                <a:cs typeface="Arial"/>
              </a:rPr>
              <a:t></a:t>
            </a:r>
            <a:endParaRPr sz="218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65071" y="4755497"/>
            <a:ext cx="13590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2019" dirty="0">
                <a:solidFill>
                  <a:srgbClr val="22373A"/>
                </a:solidFill>
                <a:latin typeface="Arial"/>
                <a:cs typeface="Arial"/>
              </a:rPr>
              <a:t></a:t>
            </a:r>
            <a:endParaRPr sz="218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65071" y="4818363"/>
            <a:ext cx="161069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209" dirty="0">
                <a:solidFill>
                  <a:srgbClr val="22373A"/>
                </a:solidFill>
                <a:latin typeface="Arial"/>
                <a:cs typeface="Arial"/>
              </a:rPr>
              <a:t></a:t>
            </a:r>
            <a:endParaRPr sz="218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3897" y="5410971"/>
            <a:ext cx="423056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369964" indent="-269293">
              <a:spcBef>
                <a:spcPts val="178"/>
              </a:spcBef>
              <a:buSzPct val="90909"/>
              <a:buFont typeface="Arial"/>
              <a:buChar char="•"/>
              <a:tabLst>
                <a:tab pos="369964" algn="l"/>
              </a:tabLst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α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14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C.I.</a:t>
            </a:r>
            <a:r>
              <a:rPr sz="1982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26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-5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378" spc="-30" baseline="27777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755810" y="6001702"/>
            <a:ext cx="64427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510902" algn="l"/>
              </a:tabLst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486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69399" y="5876510"/>
            <a:ext cx="468986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94461" indent="-269293">
              <a:spcBef>
                <a:spcPts val="178"/>
              </a:spcBef>
              <a:buChar char="•"/>
              <a:tabLst>
                <a:tab pos="29446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statistic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1982" i="1" spc="248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180" spc="98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i="1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2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20245" y="5815820"/>
            <a:ext cx="230278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1486" u="sng" spc="99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486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14679" y="5690653"/>
            <a:ext cx="893428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1982" i="1" spc="872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u="sng" spc="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2180" u="sng" spc="-5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982" i="1" u="sng" spc="-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a</a:t>
            </a:r>
            <a:r>
              <a:rPr sz="1982" i="1" u="sng" spc="99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982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664346" y="6065691"/>
            <a:ext cx="994095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987500" y="5991674"/>
            <a:ext cx="395121" cy="26805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i="1" spc="-50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585" spc="-5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64130" y="5890239"/>
            <a:ext cx="1673604" cy="344370"/>
          </a:xfrm>
          <a:prstGeom prst="rect">
            <a:avLst/>
          </a:prstGeom>
        </p:spPr>
        <p:txBody>
          <a:bodyPr vert="horz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  <a:tabLst>
                <a:tab pos="777679" algn="l"/>
              </a:tabLst>
            </a:pP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~</a:t>
            </a:r>
            <a:r>
              <a:rPr sz="2180" spc="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spc="-99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endParaRPr sz="1982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91194" y="6349650"/>
            <a:ext cx="5174330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75503">
              <a:spcBef>
                <a:spcPts val="178"/>
              </a:spcBef>
            </a:pP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computed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similarly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spc="-73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endParaRPr sz="2229" baseline="-1111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674342" y="63299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15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604" y="225471"/>
            <a:ext cx="804108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Carlito"/>
                <a:cs typeface="Carlito"/>
              </a:rPr>
              <a:t>When</a:t>
            </a:r>
            <a:r>
              <a:rPr sz="4000" b="0" spc="-80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Do</a:t>
            </a:r>
            <a:r>
              <a:rPr sz="4000" b="0" spc="-70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We</a:t>
            </a:r>
            <a:r>
              <a:rPr sz="4000" b="0" spc="-75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Use</a:t>
            </a:r>
            <a:r>
              <a:rPr sz="4000" b="0" spc="-80" dirty="0">
                <a:latin typeface="Carlito"/>
                <a:cs typeface="Carlito"/>
              </a:rPr>
              <a:t> </a:t>
            </a:r>
            <a:r>
              <a:rPr sz="4000" b="0" dirty="0">
                <a:latin typeface="Carlito"/>
                <a:cs typeface="Carlito"/>
              </a:rPr>
              <a:t>Machine</a:t>
            </a:r>
            <a:r>
              <a:rPr sz="4000" b="0" spc="-75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Learning?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36743"/>
            <a:ext cx="7489825" cy="21183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latin typeface="Carlito"/>
                <a:cs typeface="Carlito"/>
              </a:rPr>
              <a:t>ML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used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when: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Human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expertise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exist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(navigating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Mars)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Humans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can’t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explain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expertise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(speech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recognition)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Models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must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customized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(personalized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medicine)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rlito"/>
                <a:cs typeface="Carlito"/>
              </a:rPr>
              <a:t>Models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huge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amounts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(genomics)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456343"/>
            <a:ext cx="6567170" cy="13531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latin typeface="Carlito"/>
                <a:cs typeface="Carlito"/>
              </a:rPr>
              <a:t>Learning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isn’t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always</a:t>
            </a:r>
            <a:r>
              <a:rPr sz="2800" spc="-8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useful:</a:t>
            </a:r>
            <a:endParaRPr sz="2800">
              <a:latin typeface="Carlito"/>
              <a:cs typeface="Carlito"/>
            </a:endParaRPr>
          </a:p>
          <a:p>
            <a:pPr marL="812165" indent="-34226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812165" algn="l"/>
              </a:tabLst>
            </a:pP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need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“learn”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calculate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payroll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1400" dirty="0">
                <a:latin typeface="Carlito"/>
                <a:cs typeface="Carlito"/>
              </a:rPr>
              <a:t>Based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on</a:t>
            </a:r>
            <a:r>
              <a:rPr sz="1400" spc="-2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by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E.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Alpaydin</a:t>
            </a:r>
            <a:endParaRPr sz="14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291624"/>
            <a:ext cx="2082482" cy="16676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2204" y="3291624"/>
            <a:ext cx="2001164" cy="16676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5890" y="3287915"/>
            <a:ext cx="1973478" cy="16713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01891" y="3291624"/>
            <a:ext cx="1830031" cy="16676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03602" y="64220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410" y="150771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Example:</a:t>
            </a:r>
            <a:r>
              <a:rPr spc="515" dirty="0"/>
              <a:t> </a:t>
            </a:r>
            <a:r>
              <a:rPr dirty="0"/>
              <a:t>Restaurant</a:t>
            </a:r>
            <a:r>
              <a:rPr spc="297" dirty="0"/>
              <a:t> </a:t>
            </a:r>
            <a:r>
              <a:rPr spc="-40" dirty="0"/>
              <a:t>Tips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40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92410" y="836190"/>
            <a:ext cx="7755201" cy="117113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owner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bistro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First</a:t>
            </a:r>
            <a:r>
              <a:rPr sz="1982" i="1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Crush</a:t>
            </a:r>
            <a:r>
              <a:rPr sz="1982" i="1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Potsdam,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NY,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collected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157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restaurant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over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2-week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period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believes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provide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good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customers.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3035" y="3326814"/>
            <a:ext cx="2280128" cy="1567653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wanted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study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payment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and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tipping</a:t>
            </a:r>
            <a:r>
              <a:rPr sz="1982" spc="29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patterns</a:t>
            </a:r>
            <a:r>
              <a:rPr sz="1982" spc="30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its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patrons.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23643" y="2068031"/>
            <a:ext cx="5008228" cy="4293486"/>
            <a:chOff x="1776018" y="1043590"/>
            <a:chExt cx="2527300" cy="2166620"/>
          </a:xfrm>
        </p:grpSpPr>
        <p:sp>
          <p:nvSpPr>
            <p:cNvPr id="6" name="object 6"/>
            <p:cNvSpPr/>
            <p:nvPr/>
          </p:nvSpPr>
          <p:spPr>
            <a:xfrm>
              <a:off x="1776018" y="1043590"/>
              <a:ext cx="2527300" cy="2166620"/>
            </a:xfrm>
            <a:custGeom>
              <a:avLst/>
              <a:gdLst/>
              <a:ahLst/>
              <a:cxnLst/>
              <a:rect l="l" t="t" r="r" b="b"/>
              <a:pathLst>
                <a:path w="2527300" h="2166620">
                  <a:moveTo>
                    <a:pt x="2527227" y="0"/>
                  </a:moveTo>
                  <a:lnTo>
                    <a:pt x="0" y="0"/>
                  </a:lnTo>
                  <a:lnTo>
                    <a:pt x="0" y="2166195"/>
                  </a:lnTo>
                  <a:lnTo>
                    <a:pt x="2527227" y="2166195"/>
                  </a:lnTo>
                  <a:lnTo>
                    <a:pt x="2527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139859" y="1098547"/>
              <a:ext cx="2108835" cy="1783080"/>
            </a:xfrm>
            <a:custGeom>
              <a:avLst/>
              <a:gdLst/>
              <a:ahLst/>
              <a:cxnLst/>
              <a:rect l="l" t="t" r="r" b="b"/>
              <a:pathLst>
                <a:path w="2108835" h="1783080">
                  <a:moveTo>
                    <a:pt x="2108430" y="0"/>
                  </a:moveTo>
                  <a:lnTo>
                    <a:pt x="0" y="0"/>
                  </a:lnTo>
                  <a:lnTo>
                    <a:pt x="0" y="1782999"/>
                  </a:lnTo>
                  <a:lnTo>
                    <a:pt x="2108430" y="1782999"/>
                  </a:lnTo>
                  <a:lnTo>
                    <a:pt x="210843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2139859" y="1098547"/>
              <a:ext cx="2108835" cy="1783080"/>
            </a:xfrm>
            <a:custGeom>
              <a:avLst/>
              <a:gdLst/>
              <a:ahLst/>
              <a:cxnLst/>
              <a:rect l="l" t="t" r="r" b="b"/>
              <a:pathLst>
                <a:path w="2108835" h="1783080">
                  <a:moveTo>
                    <a:pt x="0" y="1432697"/>
                  </a:moveTo>
                  <a:lnTo>
                    <a:pt x="2108430" y="1432697"/>
                  </a:lnTo>
                </a:path>
                <a:path w="2108835" h="1783080">
                  <a:moveTo>
                    <a:pt x="0" y="892051"/>
                  </a:moveTo>
                  <a:lnTo>
                    <a:pt x="2108430" y="892051"/>
                  </a:lnTo>
                </a:path>
                <a:path w="2108835" h="1783080">
                  <a:moveTo>
                    <a:pt x="0" y="351405"/>
                  </a:moveTo>
                  <a:lnTo>
                    <a:pt x="2108430" y="351405"/>
                  </a:lnTo>
                </a:path>
                <a:path w="2108835" h="1783080">
                  <a:moveTo>
                    <a:pt x="328038" y="1782999"/>
                  </a:moveTo>
                  <a:lnTo>
                    <a:pt x="328038" y="0"/>
                  </a:lnTo>
                </a:path>
                <a:path w="2108835" h="1783080">
                  <a:moveTo>
                    <a:pt x="884830" y="1782999"/>
                  </a:moveTo>
                  <a:lnTo>
                    <a:pt x="884830" y="0"/>
                  </a:lnTo>
                </a:path>
                <a:path w="2108835" h="1783080">
                  <a:moveTo>
                    <a:pt x="1441622" y="1782999"/>
                  </a:moveTo>
                  <a:lnTo>
                    <a:pt x="1441622" y="0"/>
                  </a:lnTo>
                </a:path>
                <a:path w="2108835" h="1783080">
                  <a:moveTo>
                    <a:pt x="1998415" y="1782999"/>
                  </a:moveTo>
                  <a:lnTo>
                    <a:pt x="1998415" y="0"/>
                  </a:lnTo>
                </a:path>
              </a:pathLst>
            </a:custGeom>
            <a:ln w="531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2139859" y="1098547"/>
              <a:ext cx="2108835" cy="1783080"/>
            </a:xfrm>
            <a:custGeom>
              <a:avLst/>
              <a:gdLst/>
              <a:ahLst/>
              <a:cxnLst/>
              <a:rect l="l" t="t" r="r" b="b"/>
              <a:pathLst>
                <a:path w="2108835" h="1783080">
                  <a:moveTo>
                    <a:pt x="0" y="1702970"/>
                  </a:moveTo>
                  <a:lnTo>
                    <a:pt x="2108430" y="1702970"/>
                  </a:lnTo>
                </a:path>
                <a:path w="2108835" h="1783080">
                  <a:moveTo>
                    <a:pt x="0" y="1162324"/>
                  </a:moveTo>
                  <a:lnTo>
                    <a:pt x="2108430" y="1162324"/>
                  </a:lnTo>
                </a:path>
                <a:path w="2108835" h="1783080">
                  <a:moveTo>
                    <a:pt x="0" y="621677"/>
                  </a:moveTo>
                  <a:lnTo>
                    <a:pt x="2108430" y="621677"/>
                  </a:lnTo>
                </a:path>
                <a:path w="2108835" h="1783080">
                  <a:moveTo>
                    <a:pt x="0" y="81031"/>
                  </a:moveTo>
                  <a:lnTo>
                    <a:pt x="2108430" y="81031"/>
                  </a:lnTo>
                </a:path>
                <a:path w="2108835" h="1783080">
                  <a:moveTo>
                    <a:pt x="49641" y="1782999"/>
                  </a:moveTo>
                  <a:lnTo>
                    <a:pt x="49641" y="0"/>
                  </a:lnTo>
                </a:path>
                <a:path w="2108835" h="1783080">
                  <a:moveTo>
                    <a:pt x="606434" y="1782999"/>
                  </a:moveTo>
                  <a:lnTo>
                    <a:pt x="606434" y="0"/>
                  </a:lnTo>
                </a:path>
                <a:path w="2108835" h="1783080">
                  <a:moveTo>
                    <a:pt x="1163226" y="1782999"/>
                  </a:moveTo>
                  <a:lnTo>
                    <a:pt x="1163226" y="0"/>
                  </a:lnTo>
                </a:path>
                <a:path w="2108835" h="1783080">
                  <a:moveTo>
                    <a:pt x="1720019" y="1782999"/>
                  </a:moveTo>
                  <a:lnTo>
                    <a:pt x="1720019" y="0"/>
                  </a:lnTo>
                </a:path>
              </a:pathLst>
            </a:custGeom>
            <a:ln w="1073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07962" y="3313566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6260" y="3225727"/>
            <a:ext cx="9689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2463" y="3729318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90305" y="3208635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50147" y="2242194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54071" y="3527802"/>
            <a:ext cx="9689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4801" y="4020661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4136" y="4715035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78871" y="4984916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7675" y="3965015"/>
            <a:ext cx="66440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dirty="0">
                <a:latin typeface="Wingdings"/>
                <a:cs typeface="Wingdings"/>
              </a:rPr>
              <a:t></a:t>
            </a:r>
            <a:r>
              <a:rPr sz="1189" baseline="6944" dirty="0">
                <a:latin typeface="Wingdings"/>
                <a:cs typeface="Wingdings"/>
              </a:rPr>
              <a:t></a:t>
            </a:r>
            <a:r>
              <a:rPr sz="1189" spc="995" baseline="6944" dirty="0">
                <a:latin typeface="Times New Roman"/>
                <a:cs typeface="Times New Roman"/>
              </a:rPr>
              <a:t> </a:t>
            </a:r>
            <a:r>
              <a:rPr sz="1189" spc="222" baseline="34722" dirty="0">
                <a:latin typeface="Wingdings"/>
                <a:cs typeface="Wingdings"/>
              </a:rPr>
              <a:t></a:t>
            </a:r>
            <a:r>
              <a:rPr sz="1189" spc="14" baseline="34722" dirty="0">
                <a:latin typeface="Times New Roman"/>
                <a:cs typeface="Times New Roman"/>
              </a:rPr>
              <a:t> </a:t>
            </a:r>
            <a:r>
              <a:rPr sz="1189" spc="-73" baseline="13888" dirty="0">
                <a:latin typeface="Wingdings"/>
                <a:cs typeface="Wingdings"/>
              </a:rPr>
              <a:t></a:t>
            </a:r>
            <a:r>
              <a:rPr sz="1189" spc="-73" baseline="6944" dirty="0">
                <a:latin typeface="Wingdings"/>
                <a:cs typeface="Wingdings"/>
              </a:rPr>
              <a:t></a:t>
            </a:r>
            <a:endParaRPr sz="1189" baseline="6944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7827" y="3742235"/>
            <a:ext cx="12205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>
              <a:spcBef>
                <a:spcPts val="248"/>
              </a:spcBef>
            </a:pP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0545" y="5049305"/>
            <a:ext cx="841835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-176" baseline="-41666" dirty="0">
                <a:latin typeface="Wingdings"/>
                <a:cs typeface="Wingdings"/>
              </a:rPr>
              <a:t></a:t>
            </a:r>
            <a:r>
              <a:rPr sz="1189" spc="-176" baseline="-34722" dirty="0">
                <a:latin typeface="Wingdings"/>
                <a:cs typeface="Wingdings"/>
              </a:rPr>
              <a:t></a:t>
            </a:r>
            <a:r>
              <a:rPr sz="1189" spc="-176" baseline="-13888" dirty="0">
                <a:latin typeface="Wingdings"/>
                <a:cs typeface="Wingdings"/>
              </a:rPr>
              <a:t></a:t>
            </a:r>
            <a:r>
              <a:rPr sz="1189" spc="-133" baseline="-13888" dirty="0">
                <a:latin typeface="Times New Roman"/>
                <a:cs typeface="Times New Roman"/>
              </a:rPr>
              <a:t> </a:t>
            </a:r>
            <a:r>
              <a:rPr sz="1189" baseline="-6944" dirty="0">
                <a:latin typeface="Wingdings"/>
                <a:cs typeface="Wingdings"/>
              </a:rPr>
              <a:t></a:t>
            </a:r>
            <a:r>
              <a:rPr sz="793" dirty="0">
                <a:latin typeface="Wingdings"/>
                <a:cs typeface="Wingdings"/>
              </a:rPr>
              <a:t></a:t>
            </a:r>
            <a:r>
              <a:rPr sz="793" spc="357" dirty="0">
                <a:latin typeface="Times New Roman"/>
                <a:cs typeface="Times New Roman"/>
              </a:rPr>
              <a:t> </a:t>
            </a:r>
            <a:r>
              <a:rPr sz="1189" spc="222" baseline="-20833" dirty="0">
                <a:latin typeface="Wingdings"/>
                <a:cs typeface="Wingdings"/>
              </a:rPr>
              <a:t></a:t>
            </a:r>
            <a:r>
              <a:rPr sz="1189" spc="73" baseline="-20833" dirty="0">
                <a:latin typeface="Times New Roman"/>
                <a:cs typeface="Times New Roman"/>
              </a:rPr>
              <a:t> </a:t>
            </a:r>
            <a:r>
              <a:rPr sz="1189" spc="-73" baseline="13888" dirty="0">
                <a:latin typeface="Wingdings"/>
                <a:cs typeface="Wingdings"/>
              </a:rPr>
              <a:t></a:t>
            </a:r>
            <a:endParaRPr sz="1189" baseline="13888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66109" y="5147877"/>
            <a:ext cx="497048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-30" baseline="-20833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6944" dirty="0">
                <a:latin typeface="Wingdings"/>
                <a:cs typeface="Wingdings"/>
              </a:rPr>
              <a:t></a:t>
            </a:r>
            <a:endParaRPr sz="1189" baseline="6944">
              <a:latin typeface="Wingdings"/>
              <a:cs typeface="Wingding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4540" y="4680655"/>
            <a:ext cx="629174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222" baseline="13888" dirty="0">
                <a:latin typeface="Wingdings"/>
                <a:cs typeface="Wingdings"/>
              </a:rPr>
              <a:t></a:t>
            </a:r>
            <a:r>
              <a:rPr sz="1189" spc="1248" baseline="13888" dirty="0">
                <a:latin typeface="Times New Roman"/>
                <a:cs typeface="Times New Roman"/>
              </a:rPr>
              <a:t> </a:t>
            </a:r>
            <a:r>
              <a:rPr sz="793" spc="-69" dirty="0">
                <a:latin typeface="Wingdings"/>
                <a:cs typeface="Wingdings"/>
              </a:rPr>
              <a:t></a:t>
            </a:r>
            <a:r>
              <a:rPr sz="1189" spc="-103" baseline="13888" dirty="0">
                <a:latin typeface="Wingdings"/>
                <a:cs typeface="Wingdings"/>
              </a:rPr>
              <a:t></a:t>
            </a:r>
            <a:r>
              <a:rPr sz="1189" spc="-103" baseline="-6944" dirty="0">
                <a:latin typeface="Wingdings"/>
                <a:cs typeface="Wingdings"/>
              </a:rPr>
              <a:t></a:t>
            </a:r>
            <a:r>
              <a:rPr sz="1189" spc="-103" baseline="13888" dirty="0">
                <a:latin typeface="Wingdings"/>
                <a:cs typeface="Wingdings"/>
              </a:rPr>
              <a:t></a:t>
            </a:r>
            <a:r>
              <a:rPr sz="1189" spc="-103" baseline="-13888" dirty="0">
                <a:latin typeface="Wingdings"/>
                <a:cs typeface="Wingdings"/>
              </a:rPr>
              <a:t></a:t>
            </a:r>
            <a:endParaRPr sz="1189" baseline="-13888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11184" y="5027843"/>
            <a:ext cx="776401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404" dirty="0">
                <a:latin typeface="Times New Roman"/>
                <a:cs typeface="Times New Roman"/>
              </a:rPr>
              <a:t> </a:t>
            </a:r>
            <a:r>
              <a:rPr sz="793" dirty="0">
                <a:latin typeface="Wingdings"/>
                <a:cs typeface="Wingdings"/>
              </a:rPr>
              <a:t></a:t>
            </a:r>
            <a:r>
              <a:rPr sz="793" spc="99" dirty="0">
                <a:latin typeface="Times New Roman"/>
                <a:cs typeface="Times New Roman"/>
              </a:rPr>
              <a:t> </a:t>
            </a:r>
            <a:r>
              <a:rPr sz="1189" spc="-59" baseline="20833" dirty="0">
                <a:latin typeface="Wingdings"/>
                <a:cs typeface="Wingdings"/>
              </a:rPr>
              <a:t></a:t>
            </a:r>
            <a:r>
              <a:rPr sz="1189" spc="-59" baseline="34722" dirty="0">
                <a:latin typeface="Wingdings"/>
                <a:cs typeface="Wingdings"/>
              </a:rPr>
              <a:t></a:t>
            </a:r>
            <a:r>
              <a:rPr sz="793" spc="-4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41576" y="5210318"/>
            <a:ext cx="895944" cy="346045"/>
          </a:xfrm>
          <a:prstGeom prst="rect">
            <a:avLst/>
          </a:prstGeom>
        </p:spPr>
        <p:txBody>
          <a:bodyPr vert="horz" wrap="square" lIns="0" tIns="62917" rIns="0" bIns="0" rtlCol="0">
            <a:spAutoFit/>
          </a:bodyPr>
          <a:lstStyle/>
          <a:p>
            <a:pPr marL="138422">
              <a:spcBef>
                <a:spcPts val="495"/>
              </a:spcBef>
            </a:pPr>
            <a:r>
              <a:rPr sz="1189" spc="222" baseline="-27777" dirty="0">
                <a:latin typeface="Wingdings"/>
                <a:cs typeface="Wingdings"/>
              </a:rPr>
              <a:t></a:t>
            </a:r>
            <a:r>
              <a:rPr sz="1189" spc="624" baseline="-27777" dirty="0">
                <a:latin typeface="Times New Roman"/>
                <a:cs typeface="Times New Roman"/>
              </a:rPr>
              <a:t> </a:t>
            </a:r>
            <a:r>
              <a:rPr sz="793" spc="-149" dirty="0">
                <a:latin typeface="Wingdings"/>
                <a:cs typeface="Wingdings"/>
              </a:rPr>
              <a:t></a:t>
            </a:r>
            <a:r>
              <a:rPr sz="1189" spc="-222" baseline="13888" dirty="0">
                <a:latin typeface="Wingdings"/>
                <a:cs typeface="Wingdings"/>
              </a:rPr>
              <a:t></a:t>
            </a:r>
            <a:r>
              <a:rPr sz="793" spc="-149" dirty="0">
                <a:latin typeface="Wingdings"/>
                <a:cs typeface="Wingdings"/>
              </a:rPr>
              <a:t></a:t>
            </a:r>
            <a:r>
              <a:rPr sz="793" spc="753" dirty="0">
                <a:latin typeface="Times New Roman"/>
                <a:cs typeface="Times New Roman"/>
              </a:rPr>
              <a:t> </a:t>
            </a:r>
            <a:r>
              <a:rPr sz="1189" spc="73" baseline="13888" dirty="0">
                <a:latin typeface="Wingdings"/>
                <a:cs typeface="Wingdings"/>
              </a:rPr>
              <a:t></a:t>
            </a:r>
            <a:endParaRPr sz="1189" baseline="13888">
              <a:latin typeface="Wingdings"/>
              <a:cs typeface="Wingdings"/>
            </a:endParaRPr>
          </a:p>
          <a:p>
            <a:pPr marL="50335">
              <a:spcBef>
                <a:spcPts val="317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-50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50784" y="4599173"/>
            <a:ext cx="929920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-10" dirty="0">
                <a:latin typeface="Times New Roman"/>
                <a:cs typeface="Times New Roman"/>
              </a:rPr>
              <a:t> </a:t>
            </a:r>
            <a:r>
              <a:rPr sz="793" spc="-20" dirty="0">
                <a:latin typeface="Wingdings"/>
                <a:cs typeface="Wingdings"/>
              </a:rPr>
              <a:t>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1189" spc="-30" baseline="20833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20833" dirty="0">
                <a:latin typeface="Wingdings"/>
                <a:cs typeface="Wingdings"/>
              </a:rPr>
              <a:t></a:t>
            </a:r>
            <a:r>
              <a:rPr sz="793" spc="-2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7831" y="4384940"/>
            <a:ext cx="1322524" cy="288631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  <a:tabLst>
                <a:tab pos="566271" algn="l"/>
              </a:tabLst>
            </a:pPr>
            <a:r>
              <a:rPr sz="793" spc="50" dirty="0">
                <a:latin typeface="Wingdings"/>
                <a:cs typeface="Wingdings"/>
              </a:rPr>
              <a:t></a:t>
            </a:r>
            <a:r>
              <a:rPr sz="793" dirty="0">
                <a:latin typeface="Times New Roman"/>
                <a:cs typeface="Times New Roman"/>
              </a:rPr>
              <a:t>	</a:t>
            </a:r>
            <a:r>
              <a:rPr sz="793" spc="-69" dirty="0">
                <a:latin typeface="Wingdings"/>
                <a:cs typeface="Wingdings"/>
              </a:rPr>
              <a:t></a:t>
            </a:r>
            <a:r>
              <a:rPr sz="793" spc="40" dirty="0">
                <a:latin typeface="Times New Roman"/>
                <a:cs typeface="Times New Roman"/>
              </a:rPr>
              <a:t> </a:t>
            </a:r>
            <a:r>
              <a:rPr sz="1189" spc="-192" baseline="13888" dirty="0">
                <a:latin typeface="Wingdings"/>
                <a:cs typeface="Wingdings"/>
              </a:rPr>
              <a:t></a:t>
            </a:r>
            <a:r>
              <a:rPr sz="1189" spc="-192" baseline="20833" dirty="0">
                <a:latin typeface="Wingdings"/>
                <a:cs typeface="Wingdings"/>
              </a:rPr>
              <a:t></a:t>
            </a:r>
            <a:r>
              <a:rPr sz="793" spc="-129" dirty="0">
                <a:latin typeface="Wingdings"/>
                <a:cs typeface="Wingdings"/>
              </a:rPr>
              <a:t></a:t>
            </a:r>
            <a:r>
              <a:rPr sz="793" spc="226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  <a:p>
            <a:pPr marL="296978">
              <a:spcBef>
                <a:spcPts val="119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416" dirty="0">
                <a:latin typeface="Times New Roman"/>
                <a:cs typeface="Times New Roman"/>
              </a:rPr>
              <a:t>  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1189" spc="-30" baseline="20833" dirty="0">
                <a:latin typeface="Wingdings"/>
                <a:cs typeface="Wingdings"/>
              </a:rPr>
              <a:t></a:t>
            </a:r>
            <a:r>
              <a:rPr sz="1189" spc="-30" baseline="41666" dirty="0">
                <a:latin typeface="Wingdings"/>
                <a:cs typeface="Wingdings"/>
              </a:rPr>
              <a:t></a:t>
            </a:r>
            <a:r>
              <a:rPr sz="1189" spc="-30" baseline="13888" dirty="0">
                <a:latin typeface="Wingdings"/>
                <a:cs typeface="Wingdings"/>
              </a:rPr>
              <a:t></a:t>
            </a:r>
            <a:r>
              <a:rPr sz="1189" spc="-30" baseline="34722" dirty="0">
                <a:latin typeface="Wingdings"/>
                <a:cs typeface="Wingdings"/>
              </a:rPr>
              <a:t></a:t>
            </a:r>
            <a:endParaRPr sz="1189" baseline="34722">
              <a:latin typeface="Wingdings"/>
              <a:cs typeface="Wingding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91399" y="4867067"/>
            <a:ext cx="588907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-159" dirty="0">
                <a:latin typeface="Wingdings"/>
                <a:cs typeface="Wingdings"/>
              </a:rPr>
              <a:t></a:t>
            </a:r>
            <a:r>
              <a:rPr sz="1189" spc="-238" baseline="6944" dirty="0">
                <a:latin typeface="Wingdings"/>
                <a:cs typeface="Wingdings"/>
              </a:rPr>
              <a:t></a:t>
            </a:r>
            <a:r>
              <a:rPr sz="1189" spc="44" baseline="6944" dirty="0">
                <a:latin typeface="Times New Roman"/>
                <a:cs typeface="Times New Roman"/>
              </a:rPr>
              <a:t> </a:t>
            </a:r>
            <a:r>
              <a:rPr sz="793" spc="-20" dirty="0">
                <a:latin typeface="Wingdings"/>
                <a:cs typeface="Wingdings"/>
              </a:rPr>
              <a:t></a:t>
            </a:r>
            <a:r>
              <a:rPr sz="1189" spc="-30" baseline="6944" dirty="0">
                <a:latin typeface="Wingdings"/>
                <a:cs typeface="Wingdings"/>
              </a:rPr>
              <a:t></a:t>
            </a:r>
            <a:r>
              <a:rPr sz="1189" spc="-30" baseline="27777" dirty="0">
                <a:latin typeface="Wingdings"/>
                <a:cs typeface="Wingdings"/>
              </a:rPr>
              <a:t></a:t>
            </a:r>
            <a:endParaRPr sz="1189" baseline="27777">
              <a:latin typeface="Wingdings"/>
              <a:cs typeface="Wingding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02411" y="4189981"/>
            <a:ext cx="916078" cy="212585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100670">
              <a:lnSpc>
                <a:spcPts val="654"/>
              </a:lnSpc>
              <a:spcBef>
                <a:spcPts val="248"/>
              </a:spcBef>
              <a:tabLst>
                <a:tab pos="480701" algn="l"/>
              </a:tabLst>
            </a:pPr>
            <a:r>
              <a:rPr sz="793" spc="-50" dirty="0">
                <a:latin typeface="Wingdings"/>
                <a:cs typeface="Wingdings"/>
              </a:rPr>
              <a:t></a:t>
            </a:r>
            <a:r>
              <a:rPr sz="1189" spc="-73" baseline="13888" dirty="0">
                <a:latin typeface="Wingdings"/>
                <a:cs typeface="Wingdings"/>
              </a:rPr>
              <a:t></a:t>
            </a:r>
            <a:r>
              <a:rPr sz="1189" baseline="13888" dirty="0">
                <a:latin typeface="Times New Roman"/>
                <a:cs typeface="Times New Roman"/>
              </a:rPr>
              <a:t>	</a:t>
            </a:r>
            <a:r>
              <a:rPr sz="1189" spc="-252" baseline="13888" dirty="0">
                <a:latin typeface="Wingdings"/>
                <a:cs typeface="Wingdings"/>
              </a:rPr>
              <a:t></a:t>
            </a:r>
            <a:r>
              <a:rPr sz="1189" spc="-252" baseline="27777" dirty="0">
                <a:latin typeface="Wingdings"/>
                <a:cs typeface="Wingdings"/>
              </a:rPr>
              <a:t></a:t>
            </a:r>
            <a:r>
              <a:rPr sz="1189" spc="-252" baseline="6944" dirty="0">
                <a:latin typeface="Wingdings"/>
                <a:cs typeface="Wingdings"/>
              </a:rPr>
              <a:t></a:t>
            </a:r>
            <a:r>
              <a:rPr sz="1189" spc="222" baseline="6944" dirty="0">
                <a:latin typeface="Times New Roman"/>
                <a:cs typeface="Times New Roman"/>
              </a:rPr>
              <a:t> </a:t>
            </a:r>
            <a:r>
              <a:rPr sz="1189" spc="73" baseline="48611" dirty="0">
                <a:latin typeface="Wingdings"/>
                <a:cs typeface="Wingdings"/>
              </a:rPr>
              <a:t></a:t>
            </a:r>
            <a:endParaRPr sz="1189" baseline="48611">
              <a:latin typeface="Wingdings"/>
              <a:cs typeface="Wingdings"/>
            </a:endParaRPr>
          </a:p>
          <a:p>
            <a:pPr marL="61661">
              <a:lnSpc>
                <a:spcPts val="654"/>
              </a:lnSpc>
              <a:tabLst>
                <a:tab pos="634223" algn="l"/>
              </a:tabLst>
            </a:pPr>
            <a:r>
              <a:rPr sz="1189" spc="222" baseline="-27777" dirty="0">
                <a:latin typeface="Wingdings"/>
                <a:cs typeface="Wingdings"/>
              </a:rPr>
              <a:t></a:t>
            </a:r>
            <a:r>
              <a:rPr sz="1189" spc="476" baseline="-27777" dirty="0">
                <a:latin typeface="Times New Roman"/>
                <a:cs typeface="Times New Roman"/>
              </a:rPr>
              <a:t> </a:t>
            </a:r>
            <a:r>
              <a:rPr sz="793" spc="30" dirty="0">
                <a:latin typeface="Wingdings"/>
                <a:cs typeface="Wingdings"/>
              </a:rPr>
              <a:t></a:t>
            </a:r>
            <a:r>
              <a:rPr sz="793" dirty="0">
                <a:latin typeface="Times New Roman"/>
                <a:cs typeface="Times New Roman"/>
              </a:rPr>
              <a:t>	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70332" y="4785783"/>
            <a:ext cx="707192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793" spc="149" dirty="0">
                <a:latin typeface="Wingdings"/>
                <a:cs typeface="Wingdings"/>
              </a:rPr>
              <a:t></a:t>
            </a:r>
            <a:r>
              <a:rPr sz="793" spc="-99" dirty="0">
                <a:latin typeface="Times New Roman"/>
                <a:cs typeface="Times New Roman"/>
              </a:rPr>
              <a:t> </a:t>
            </a:r>
            <a:r>
              <a:rPr sz="1189" spc="-73" baseline="-13888" dirty="0">
                <a:latin typeface="Wingdings"/>
                <a:cs typeface="Wingdings"/>
              </a:rPr>
              <a:t></a:t>
            </a:r>
            <a:r>
              <a:rPr sz="1189" spc="-73" baseline="6944" dirty="0">
                <a:latin typeface="Wingdings"/>
                <a:cs typeface="Wingdings"/>
              </a:rPr>
              <a:t></a:t>
            </a:r>
            <a:r>
              <a:rPr sz="1189" spc="-73" baseline="27777" dirty="0">
                <a:latin typeface="Wingdings"/>
                <a:cs typeface="Wingdings"/>
              </a:rPr>
              <a:t></a:t>
            </a:r>
            <a:r>
              <a:rPr sz="1189" spc="281" baseline="27777" dirty="0">
                <a:latin typeface="Times New Roman"/>
                <a:cs typeface="Times New Roman"/>
              </a:rPr>
              <a:t> </a:t>
            </a:r>
            <a:r>
              <a:rPr sz="1189" spc="222" baseline="34722" dirty="0">
                <a:latin typeface="Wingdings"/>
                <a:cs typeface="Wingdings"/>
              </a:rPr>
              <a:t></a:t>
            </a:r>
            <a:r>
              <a:rPr sz="1189" spc="-73" baseline="34722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21699" y="3313566"/>
            <a:ext cx="698383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baseline="-27777" dirty="0">
                <a:latin typeface="Wingdings"/>
                <a:cs typeface="Wingdings"/>
              </a:rPr>
              <a:t></a:t>
            </a:r>
            <a:r>
              <a:rPr sz="793" dirty="0">
                <a:latin typeface="Wingdings"/>
                <a:cs typeface="Wingdings"/>
              </a:rPr>
              <a:t></a:t>
            </a:r>
            <a:r>
              <a:rPr sz="793" spc="910" dirty="0">
                <a:latin typeface="Times New Roman"/>
                <a:cs typeface="Times New Roman"/>
              </a:rPr>
              <a:t> </a:t>
            </a:r>
            <a:r>
              <a:rPr sz="793" spc="139" dirty="0">
                <a:latin typeface="Wingdings"/>
                <a:cs typeface="Wingdings"/>
              </a:rPr>
              <a:t></a:t>
            </a:r>
            <a:r>
              <a:rPr sz="793" spc="-59" dirty="0">
                <a:latin typeface="Times New Roman"/>
                <a:cs typeface="Times New Roman"/>
              </a:rPr>
              <a:t> </a:t>
            </a:r>
            <a:r>
              <a:rPr sz="793" spc="50" dirty="0">
                <a:latin typeface="Wingdings"/>
                <a:cs typeface="Wingdings"/>
              </a:rPr>
              <a:t></a:t>
            </a:r>
            <a:endParaRPr sz="793">
              <a:latin typeface="Wingdings"/>
              <a:cs typeface="Wingding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92901" y="4935630"/>
            <a:ext cx="765076" cy="153787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50335">
              <a:spcBef>
                <a:spcPts val="248"/>
              </a:spcBef>
            </a:pPr>
            <a:r>
              <a:rPr sz="1189" spc="268" baseline="-34722" dirty="0">
                <a:latin typeface="Wingdings"/>
                <a:cs typeface="Wingdings"/>
              </a:rPr>
              <a:t></a:t>
            </a:r>
            <a:r>
              <a:rPr sz="1189" spc="268" baseline="-20833" dirty="0">
                <a:latin typeface="Wingdings"/>
                <a:cs typeface="Wingdings"/>
              </a:rPr>
              <a:t></a:t>
            </a:r>
            <a:r>
              <a:rPr sz="1189" spc="206" baseline="-20833" dirty="0">
                <a:latin typeface="Times New Roman"/>
                <a:cs typeface="Times New Roman"/>
              </a:rPr>
              <a:t> </a:t>
            </a:r>
            <a:r>
              <a:rPr sz="1189" spc="222" baseline="-34722" dirty="0">
                <a:latin typeface="Wingdings"/>
                <a:cs typeface="Wingdings"/>
              </a:rPr>
              <a:t></a:t>
            </a:r>
            <a:r>
              <a:rPr sz="1189" spc="-119" baseline="-34722" dirty="0">
                <a:latin typeface="Times New Roman"/>
                <a:cs typeface="Times New Roman"/>
              </a:rPr>
              <a:t> </a:t>
            </a:r>
            <a:r>
              <a:rPr sz="793" spc="-40" dirty="0">
                <a:latin typeface="Wingdings"/>
                <a:cs typeface="Wingdings"/>
              </a:rPr>
              <a:t></a:t>
            </a:r>
            <a:r>
              <a:rPr sz="1189" spc="-59" baseline="6944" dirty="0">
                <a:latin typeface="Wingdings"/>
                <a:cs typeface="Wingdings"/>
              </a:rPr>
              <a:t></a:t>
            </a:r>
            <a:r>
              <a:rPr sz="1189" spc="-59" baseline="20833" dirty="0">
                <a:latin typeface="Wingdings"/>
                <a:cs typeface="Wingdings"/>
              </a:rPr>
              <a:t></a:t>
            </a:r>
            <a:r>
              <a:rPr sz="1189" spc="-59" baseline="-13888" dirty="0">
                <a:latin typeface="Wingdings"/>
                <a:cs typeface="Wingdings"/>
              </a:rPr>
              <a:t></a:t>
            </a:r>
            <a:endParaRPr sz="1189" baseline="-13888">
              <a:latin typeface="Wingdings"/>
              <a:cs typeface="Wingding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434638" y="2861377"/>
            <a:ext cx="3798953" cy="2689091"/>
          </a:xfrm>
          <a:custGeom>
            <a:avLst/>
            <a:gdLst/>
            <a:ahLst/>
            <a:cxnLst/>
            <a:rect l="l" t="t" r="r" b="b"/>
            <a:pathLst>
              <a:path w="1917064" h="1356995">
                <a:moveTo>
                  <a:pt x="0" y="1356479"/>
                </a:moveTo>
                <a:lnTo>
                  <a:pt x="24269" y="1339330"/>
                </a:lnTo>
                <a:lnTo>
                  <a:pt x="48538" y="1322181"/>
                </a:lnTo>
                <a:lnTo>
                  <a:pt x="72707" y="1305032"/>
                </a:lnTo>
                <a:lnTo>
                  <a:pt x="96977" y="1287883"/>
                </a:lnTo>
                <a:lnTo>
                  <a:pt x="121246" y="1270633"/>
                </a:lnTo>
                <a:lnTo>
                  <a:pt x="145516" y="1253484"/>
                </a:lnTo>
                <a:lnTo>
                  <a:pt x="169785" y="1236335"/>
                </a:lnTo>
                <a:lnTo>
                  <a:pt x="194054" y="1219186"/>
                </a:lnTo>
                <a:lnTo>
                  <a:pt x="218324" y="1201937"/>
                </a:lnTo>
                <a:lnTo>
                  <a:pt x="242593" y="1184788"/>
                </a:lnTo>
                <a:lnTo>
                  <a:pt x="266863" y="1167639"/>
                </a:lnTo>
                <a:lnTo>
                  <a:pt x="291132" y="1150490"/>
                </a:lnTo>
                <a:lnTo>
                  <a:pt x="315402" y="1133341"/>
                </a:lnTo>
                <a:lnTo>
                  <a:pt x="339671" y="1116091"/>
                </a:lnTo>
                <a:lnTo>
                  <a:pt x="363940" y="1098942"/>
                </a:lnTo>
                <a:lnTo>
                  <a:pt x="388210" y="1081793"/>
                </a:lnTo>
                <a:lnTo>
                  <a:pt x="412479" y="1064644"/>
                </a:lnTo>
                <a:lnTo>
                  <a:pt x="436648" y="1047395"/>
                </a:lnTo>
                <a:lnTo>
                  <a:pt x="460918" y="1030246"/>
                </a:lnTo>
                <a:lnTo>
                  <a:pt x="485187" y="1013097"/>
                </a:lnTo>
                <a:lnTo>
                  <a:pt x="509457" y="995948"/>
                </a:lnTo>
                <a:lnTo>
                  <a:pt x="533726" y="978699"/>
                </a:lnTo>
                <a:lnTo>
                  <a:pt x="557995" y="961550"/>
                </a:lnTo>
                <a:lnTo>
                  <a:pt x="582265" y="944400"/>
                </a:lnTo>
                <a:lnTo>
                  <a:pt x="606534" y="927251"/>
                </a:lnTo>
                <a:lnTo>
                  <a:pt x="630804" y="910102"/>
                </a:lnTo>
                <a:lnTo>
                  <a:pt x="655073" y="892853"/>
                </a:lnTo>
                <a:lnTo>
                  <a:pt x="679342" y="875704"/>
                </a:lnTo>
                <a:lnTo>
                  <a:pt x="703612" y="858555"/>
                </a:lnTo>
                <a:lnTo>
                  <a:pt x="727881" y="841406"/>
                </a:lnTo>
                <a:lnTo>
                  <a:pt x="752151" y="824157"/>
                </a:lnTo>
                <a:lnTo>
                  <a:pt x="776420" y="807008"/>
                </a:lnTo>
                <a:lnTo>
                  <a:pt x="800589" y="789858"/>
                </a:lnTo>
                <a:lnTo>
                  <a:pt x="824859" y="772709"/>
                </a:lnTo>
                <a:lnTo>
                  <a:pt x="849128" y="755560"/>
                </a:lnTo>
                <a:lnTo>
                  <a:pt x="873397" y="738311"/>
                </a:lnTo>
                <a:lnTo>
                  <a:pt x="897667" y="721162"/>
                </a:lnTo>
                <a:lnTo>
                  <a:pt x="921936" y="704013"/>
                </a:lnTo>
                <a:lnTo>
                  <a:pt x="946206" y="686864"/>
                </a:lnTo>
                <a:lnTo>
                  <a:pt x="970475" y="669615"/>
                </a:lnTo>
                <a:lnTo>
                  <a:pt x="994744" y="652466"/>
                </a:lnTo>
                <a:lnTo>
                  <a:pt x="1019014" y="635316"/>
                </a:lnTo>
                <a:lnTo>
                  <a:pt x="1043283" y="618167"/>
                </a:lnTo>
                <a:lnTo>
                  <a:pt x="1067553" y="600918"/>
                </a:lnTo>
                <a:lnTo>
                  <a:pt x="1091822" y="583769"/>
                </a:lnTo>
                <a:lnTo>
                  <a:pt x="1116091" y="566620"/>
                </a:lnTo>
                <a:lnTo>
                  <a:pt x="1140361" y="549471"/>
                </a:lnTo>
                <a:lnTo>
                  <a:pt x="1164530" y="532322"/>
                </a:lnTo>
                <a:lnTo>
                  <a:pt x="1188799" y="515073"/>
                </a:lnTo>
                <a:lnTo>
                  <a:pt x="1213069" y="497924"/>
                </a:lnTo>
                <a:lnTo>
                  <a:pt x="1237338" y="480775"/>
                </a:lnTo>
                <a:lnTo>
                  <a:pt x="1261608" y="463625"/>
                </a:lnTo>
                <a:lnTo>
                  <a:pt x="1285877" y="446376"/>
                </a:lnTo>
                <a:lnTo>
                  <a:pt x="1310146" y="429227"/>
                </a:lnTo>
                <a:lnTo>
                  <a:pt x="1334416" y="412078"/>
                </a:lnTo>
                <a:lnTo>
                  <a:pt x="1358685" y="394929"/>
                </a:lnTo>
                <a:lnTo>
                  <a:pt x="1382955" y="377780"/>
                </a:lnTo>
                <a:lnTo>
                  <a:pt x="1407224" y="360531"/>
                </a:lnTo>
                <a:lnTo>
                  <a:pt x="1431494" y="343382"/>
                </a:lnTo>
                <a:lnTo>
                  <a:pt x="1455763" y="326233"/>
                </a:lnTo>
                <a:lnTo>
                  <a:pt x="1480032" y="309083"/>
                </a:lnTo>
                <a:lnTo>
                  <a:pt x="1504302" y="291834"/>
                </a:lnTo>
                <a:lnTo>
                  <a:pt x="1528471" y="274685"/>
                </a:lnTo>
                <a:lnTo>
                  <a:pt x="1552740" y="257536"/>
                </a:lnTo>
                <a:lnTo>
                  <a:pt x="1577010" y="240387"/>
                </a:lnTo>
                <a:lnTo>
                  <a:pt x="1601279" y="223238"/>
                </a:lnTo>
                <a:lnTo>
                  <a:pt x="1625549" y="205989"/>
                </a:lnTo>
                <a:lnTo>
                  <a:pt x="1649818" y="188840"/>
                </a:lnTo>
                <a:lnTo>
                  <a:pt x="1674087" y="171691"/>
                </a:lnTo>
                <a:lnTo>
                  <a:pt x="1698357" y="154541"/>
                </a:lnTo>
                <a:lnTo>
                  <a:pt x="1722626" y="137292"/>
                </a:lnTo>
                <a:lnTo>
                  <a:pt x="1746896" y="120143"/>
                </a:lnTo>
                <a:lnTo>
                  <a:pt x="1771165" y="102994"/>
                </a:lnTo>
                <a:lnTo>
                  <a:pt x="1795434" y="85845"/>
                </a:lnTo>
                <a:lnTo>
                  <a:pt x="1819704" y="68596"/>
                </a:lnTo>
                <a:lnTo>
                  <a:pt x="1843973" y="51447"/>
                </a:lnTo>
                <a:lnTo>
                  <a:pt x="1868243" y="34298"/>
                </a:lnTo>
                <a:lnTo>
                  <a:pt x="1892412" y="17149"/>
                </a:lnTo>
                <a:lnTo>
                  <a:pt x="1916681" y="0"/>
                </a:lnTo>
              </a:path>
            </a:pathLst>
          </a:custGeom>
          <a:ln w="21361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4" name="object 34"/>
          <p:cNvSpPr txBox="1"/>
          <p:nvPr/>
        </p:nvSpPr>
        <p:spPr>
          <a:xfrm>
            <a:off x="4047108" y="5411994"/>
            <a:ext cx="125835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99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047108" y="4340424"/>
            <a:ext cx="125835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99" dirty="0">
                <a:solidFill>
                  <a:srgbClr val="4D4D4D"/>
                </a:solidFill>
                <a:latin typeface="Arial"/>
                <a:cs typeface="Arial"/>
              </a:rPr>
              <a:t>5</a:t>
            </a:r>
            <a:endParaRPr sz="1387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7740" y="3269049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10</a:t>
            </a:r>
            <a:endParaRPr sz="1387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47740" y="2197677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15</a:t>
            </a:r>
            <a:endParaRPr sz="1387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190195" y="2337515"/>
            <a:ext cx="3462975" cy="3427740"/>
          </a:xfrm>
          <a:custGeom>
            <a:avLst/>
            <a:gdLst/>
            <a:ahLst/>
            <a:cxnLst/>
            <a:rect l="l" t="t" r="r" b="b"/>
            <a:pathLst>
              <a:path w="1747520" h="1729739">
                <a:moveTo>
                  <a:pt x="0" y="1621938"/>
                </a:moveTo>
                <a:lnTo>
                  <a:pt x="27478" y="1621938"/>
                </a:lnTo>
              </a:path>
              <a:path w="1747520" h="1729739">
                <a:moveTo>
                  <a:pt x="0" y="1081292"/>
                </a:moveTo>
                <a:lnTo>
                  <a:pt x="27478" y="1081292"/>
                </a:lnTo>
              </a:path>
              <a:path w="1747520" h="1729739">
                <a:moveTo>
                  <a:pt x="0" y="540646"/>
                </a:moveTo>
                <a:lnTo>
                  <a:pt x="27478" y="540646"/>
                </a:lnTo>
              </a:path>
              <a:path w="1747520" h="1729739">
                <a:moveTo>
                  <a:pt x="0" y="0"/>
                </a:moveTo>
                <a:lnTo>
                  <a:pt x="27478" y="0"/>
                </a:lnTo>
              </a:path>
              <a:path w="1747520" h="1729739">
                <a:moveTo>
                  <a:pt x="77120" y="1729446"/>
                </a:moveTo>
                <a:lnTo>
                  <a:pt x="77120" y="1701967"/>
                </a:lnTo>
              </a:path>
              <a:path w="1747520" h="1729739">
                <a:moveTo>
                  <a:pt x="633912" y="1729446"/>
                </a:moveTo>
                <a:lnTo>
                  <a:pt x="633912" y="1701967"/>
                </a:lnTo>
              </a:path>
              <a:path w="1747520" h="1729739">
                <a:moveTo>
                  <a:pt x="1190705" y="1729446"/>
                </a:moveTo>
                <a:lnTo>
                  <a:pt x="1190705" y="1701967"/>
                </a:lnTo>
              </a:path>
              <a:path w="1747520" h="1729739">
                <a:moveTo>
                  <a:pt x="1747497" y="1729446"/>
                </a:moveTo>
                <a:lnTo>
                  <a:pt x="1747497" y="1701967"/>
                </a:lnTo>
              </a:path>
            </a:pathLst>
          </a:custGeom>
          <a:ln w="10730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9" name="object 39"/>
          <p:cNvSpPr txBox="1"/>
          <p:nvPr/>
        </p:nvSpPr>
        <p:spPr>
          <a:xfrm>
            <a:off x="4293338" y="5732552"/>
            <a:ext cx="125835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99" dirty="0">
                <a:solidFill>
                  <a:srgbClr val="4D4D4D"/>
                </a:solidFill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46826" y="5732551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20</a:t>
            </a:r>
            <a:endParaRPr sz="1387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53561" y="5732551"/>
            <a:ext cx="225242" cy="241411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60</a:t>
            </a:r>
            <a:endParaRPr sz="138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024110" y="5732552"/>
            <a:ext cx="650566" cy="513408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425330">
              <a:spcBef>
                <a:spcPts val="218"/>
              </a:spcBef>
            </a:pPr>
            <a:r>
              <a:rPr sz="1387" spc="-50" dirty="0">
                <a:solidFill>
                  <a:srgbClr val="4D4D4D"/>
                </a:solidFill>
                <a:latin typeface="Arial"/>
                <a:cs typeface="Arial"/>
              </a:rPr>
              <a:t>40</a:t>
            </a:r>
            <a:endParaRPr sz="1387">
              <a:latin typeface="Arial"/>
              <a:cs typeface="Arial"/>
            </a:endParaRPr>
          </a:p>
          <a:p>
            <a:pPr>
              <a:spcBef>
                <a:spcPts val="129"/>
              </a:spcBef>
            </a:pPr>
            <a:r>
              <a:rPr sz="1684" dirty="0">
                <a:latin typeface="Arial"/>
                <a:cs typeface="Arial"/>
              </a:rPr>
              <a:t>Bill</a:t>
            </a:r>
            <a:r>
              <a:rPr sz="1684" spc="50" dirty="0">
                <a:latin typeface="Arial"/>
                <a:cs typeface="Arial"/>
              </a:rPr>
              <a:t> </a:t>
            </a:r>
            <a:r>
              <a:rPr sz="1684" spc="-50" dirty="0">
                <a:latin typeface="Arial"/>
                <a:cs typeface="Arial"/>
              </a:rPr>
              <a:t>($)</a:t>
            </a:r>
            <a:endParaRPr sz="1684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66483" y="3602509"/>
            <a:ext cx="259174" cy="68202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684" dirty="0">
                <a:latin typeface="Arial"/>
                <a:cs typeface="Arial"/>
              </a:rPr>
              <a:t>Tip</a:t>
            </a:r>
            <a:r>
              <a:rPr sz="1684" spc="30" dirty="0">
                <a:latin typeface="Arial"/>
                <a:cs typeface="Arial"/>
              </a:rPr>
              <a:t> </a:t>
            </a:r>
            <a:r>
              <a:rPr sz="1684" spc="-50" dirty="0">
                <a:latin typeface="Arial"/>
                <a:cs typeface="Arial"/>
              </a:rPr>
              <a:t>($)</a:t>
            </a:r>
            <a:endParaRPr sz="1684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158" y="76200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Regression</a:t>
            </a:r>
            <a:r>
              <a:rPr spc="218" dirty="0"/>
              <a:t> </a:t>
            </a:r>
            <a:r>
              <a:rPr dirty="0"/>
              <a:t>in</a:t>
            </a:r>
            <a:r>
              <a:rPr spc="226" dirty="0"/>
              <a:t> </a:t>
            </a:r>
            <a:r>
              <a:rPr spc="-99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41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05071" y="813546"/>
            <a:ext cx="7167554" cy="231714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spcBef>
                <a:spcPts val="18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883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LM Mono 10"/>
                <a:cs typeface="LM Mono 10"/>
              </a:rPr>
              <a:t>R</a:t>
            </a:r>
            <a:r>
              <a:rPr sz="1982" spc="-525" dirty="0">
                <a:solidFill>
                  <a:srgbClr val="22373A"/>
                </a:solidFill>
                <a:latin typeface="LM Mono 10"/>
                <a:cs typeface="LM Mono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simple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lm(y</a:t>
            </a:r>
            <a:r>
              <a:rPr sz="1982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982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x)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which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EB801A"/>
                </a:solidFill>
                <a:latin typeface="LM Mono 10"/>
                <a:cs typeface="LM Mono 10"/>
              </a:rPr>
              <a:t>lm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stands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for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EB801A"/>
                </a:solidFill>
                <a:latin typeface="LM Mono 10"/>
                <a:cs typeface="LM Mono 10"/>
              </a:rPr>
              <a:t>l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inear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EB801A"/>
                </a:solidFill>
                <a:latin typeface="LM Mono 10"/>
                <a:cs typeface="LM Mono 10"/>
              </a:rPr>
              <a:t>m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odel”</a:t>
            </a:r>
            <a:endParaRPr sz="1883" dirty="0">
              <a:latin typeface="Arial"/>
              <a:cs typeface="Arial"/>
            </a:endParaRPr>
          </a:p>
          <a:p>
            <a:pPr>
              <a:spcBef>
                <a:spcPts val="79"/>
              </a:spcBef>
            </a:pPr>
            <a:endParaRPr sz="1883" dirty="0">
              <a:latin typeface="Arial"/>
              <a:cs typeface="Arial"/>
            </a:endParaRPr>
          </a:p>
          <a:p>
            <a:pPr marL="261743" indent="-236575">
              <a:buChar char="&gt;"/>
              <a:tabLst>
                <a:tab pos="261743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tips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read.table("RestaurantTips.txt",h=T)</a:t>
            </a:r>
            <a:endParaRPr sz="1784" dirty="0">
              <a:latin typeface="LM Mono 10"/>
              <a:cs typeface="LM Mono 10"/>
            </a:endParaRPr>
          </a:p>
          <a:p>
            <a:pPr marL="261743" indent="-236575">
              <a:spcBef>
                <a:spcPts val="40"/>
              </a:spcBef>
              <a:buChar char="&gt;"/>
              <a:tabLst>
                <a:tab pos="261743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lm(Tip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Bill,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data=tips)</a:t>
            </a:r>
            <a:endParaRPr sz="1784" dirty="0">
              <a:latin typeface="LM Mono 10"/>
              <a:cs typeface="LM Mono 10"/>
            </a:endParaRPr>
          </a:p>
          <a:p>
            <a:pPr marL="25168">
              <a:spcBef>
                <a:spcPts val="2200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Call:</a:t>
            </a:r>
            <a:endParaRPr sz="1784" dirty="0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lm(formula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Tip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Bill,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data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tips)</a:t>
            </a:r>
            <a:endParaRPr sz="1784" dirty="0">
              <a:latin typeface="LM Mono 10"/>
              <a:cs typeface="LM Mono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410" y="3378429"/>
            <a:ext cx="1590553" cy="849532"/>
          </a:xfrm>
          <a:prstGeom prst="rect">
            <a:avLst/>
          </a:prstGeom>
        </p:spPr>
        <p:txBody>
          <a:bodyPr vert="horz" wrap="square" lIns="0" tIns="20134" rIns="0" bIns="0" rtlCol="0">
            <a:spAutoFit/>
          </a:bodyPr>
          <a:lstStyle/>
          <a:p>
            <a:pPr marL="25168" marR="10067">
              <a:lnSpc>
                <a:spcPct val="101499"/>
              </a:lnSpc>
              <a:spcBef>
                <a:spcPts val="159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Coefficients: (Intercept)</a:t>
            </a:r>
            <a:endParaRPr sz="1784">
              <a:latin typeface="LM Mono 10"/>
              <a:cs typeface="LM Mono 10"/>
            </a:endParaRPr>
          </a:p>
          <a:p>
            <a:pPr marL="498318">
              <a:spcBef>
                <a:spcPts val="30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-0.2923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4884" y="3654235"/>
            <a:ext cx="761301" cy="566057"/>
          </a:xfrm>
          <a:prstGeom prst="rect">
            <a:avLst/>
          </a:prstGeom>
        </p:spPr>
        <p:txBody>
          <a:bodyPr vert="horz" wrap="square" lIns="0" tIns="20134" rIns="0" bIns="0" rtlCol="0">
            <a:spAutoFit/>
          </a:bodyPr>
          <a:lstStyle/>
          <a:p>
            <a:pPr marL="25168" marR="10067" indent="236575">
              <a:lnSpc>
                <a:spcPct val="101499"/>
              </a:lnSpc>
              <a:spcBef>
                <a:spcPts val="159"/>
              </a:spcBef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Bill 0.1822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410" y="4481017"/>
            <a:ext cx="7592876" cy="1663181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It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better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save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object,</a:t>
            </a:r>
            <a:endParaRPr sz="1883">
              <a:latin typeface="Arial"/>
              <a:cs typeface="Arial"/>
            </a:endParaRPr>
          </a:p>
          <a:p>
            <a:pPr marL="25168">
              <a:spcBef>
                <a:spcPts val="1883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lmtips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lm(Tip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Bill,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data=tips)</a:t>
            </a:r>
            <a:endParaRPr sz="1784">
              <a:latin typeface="LM Mono 10"/>
              <a:cs typeface="LM Mono 10"/>
            </a:endParaRPr>
          </a:p>
          <a:p>
            <a:pPr marL="25168" marR="10067">
              <a:lnSpc>
                <a:spcPct val="104900"/>
              </a:lnSpc>
              <a:spcBef>
                <a:spcPts val="1893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get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more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detailed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output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by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viewing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summary()</a:t>
            </a:r>
            <a:r>
              <a:rPr sz="1784" spc="-41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model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object.</a:t>
            </a:r>
            <a:r>
              <a:rPr sz="1883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output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shown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next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slide</a:t>
            </a:r>
            <a:endParaRPr sz="1883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254" y="378891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Regression</a:t>
            </a:r>
            <a:r>
              <a:rPr spc="218" dirty="0"/>
              <a:t> </a:t>
            </a:r>
            <a:r>
              <a:rPr dirty="0"/>
              <a:t>in</a:t>
            </a:r>
            <a:r>
              <a:rPr spc="226" dirty="0"/>
              <a:t> </a:t>
            </a:r>
            <a:r>
              <a:rPr spc="-99" dirty="0"/>
              <a:t>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42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92410" y="1000747"/>
            <a:ext cx="5856354" cy="99375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3800306" indent="236575">
              <a:lnSpc>
                <a:spcPct val="116700"/>
              </a:lnSpc>
              <a:spcBef>
                <a:spcPts val="198"/>
              </a:spcBef>
              <a:buChar char="&gt;"/>
              <a:tabLst>
                <a:tab pos="261743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summary(lmtips) Coefficients:</a:t>
            </a:r>
            <a:endParaRPr sz="1784">
              <a:latin typeface="LM Mono 10"/>
              <a:cs typeface="LM Mono 10"/>
            </a:endParaRPr>
          </a:p>
          <a:p>
            <a:pPr marL="1564166">
              <a:spcBef>
                <a:spcPts val="357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</a:t>
            </a:r>
            <a:endParaRPr sz="1784">
              <a:latin typeface="LM Mono 10"/>
              <a:cs typeface="LM Mono 10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27852"/>
              </p:ext>
            </p:extLst>
          </p:nvPr>
        </p:nvGraphicFramePr>
        <p:xfrm>
          <a:off x="702680" y="2147858"/>
          <a:ext cx="6406249" cy="858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5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3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45">
                <a:tc>
                  <a:txBody>
                    <a:bodyPr/>
                    <a:lstStyle/>
                    <a:p>
                      <a:pPr marL="31750">
                        <a:lnSpc>
                          <a:spcPts val="9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(Intercept)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9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-0.292267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0.166160</a:t>
                      </a:r>
                      <a:r>
                        <a:rPr sz="1800" spc="434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1.759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0.0806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.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1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Bill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0.182215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0.006451</a:t>
                      </a:r>
                      <a:r>
                        <a:rPr sz="1800" spc="43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28.247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&lt;2e-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16</a:t>
                      </a:r>
                      <a:r>
                        <a:rPr sz="1800" spc="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***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545">
                <a:tc>
                  <a:txBody>
                    <a:bodyPr/>
                    <a:lstStyle/>
                    <a:p>
                      <a:pPr marL="31750">
                        <a:lnSpc>
                          <a:spcPts val="975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--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42077" y="2903771"/>
            <a:ext cx="7799243" cy="3105551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75503" marR="953852">
              <a:lnSpc>
                <a:spcPct val="116700"/>
              </a:lnSpc>
              <a:spcBef>
                <a:spcPts val="19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Residual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standard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error: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0.9795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degrees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of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freedom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Multiple</a:t>
            </a:r>
            <a:r>
              <a:rPr sz="1784" spc="-6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0.8373,Adjusted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0.8363</a:t>
            </a:r>
            <a:endParaRPr sz="1784" dirty="0">
              <a:latin typeface="LM Mono 10"/>
              <a:cs typeface="LM Mono 10"/>
            </a:endParaRPr>
          </a:p>
          <a:p>
            <a:pPr marL="75503">
              <a:spcBef>
                <a:spcPts val="357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statistic: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797.9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and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DF,</a:t>
            </a:r>
            <a:r>
              <a:rPr sz="1784" spc="88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value: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2.2e-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 dirty="0">
              <a:latin typeface="LM Mono 10"/>
              <a:cs typeface="LM Mono 10"/>
            </a:endParaRPr>
          </a:p>
          <a:p>
            <a:pPr>
              <a:spcBef>
                <a:spcPts val="1397"/>
              </a:spcBef>
            </a:pPr>
            <a:endParaRPr sz="1784" dirty="0">
              <a:latin typeface="LM Mono 10"/>
              <a:cs typeface="LM Mono 10"/>
            </a:endParaRPr>
          </a:p>
          <a:p>
            <a:pPr marL="621639" indent="-269293">
              <a:buChar char="•"/>
              <a:tabLst>
                <a:tab pos="621639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intercept</a:t>
            </a:r>
            <a:endParaRPr sz="1982" dirty="0">
              <a:latin typeface="Arial"/>
              <a:cs typeface="Arial"/>
            </a:endParaRPr>
          </a:p>
          <a:p>
            <a:pPr marL="624156">
              <a:spcBef>
                <a:spcPts val="503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608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292267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624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3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182215</a:t>
            </a:r>
            <a:endParaRPr sz="1982" dirty="0">
              <a:latin typeface="Arial"/>
              <a:cs typeface="Arial"/>
            </a:endParaRPr>
          </a:p>
          <a:p>
            <a:pPr marL="621639" indent="-269293">
              <a:spcBef>
                <a:spcPts val="563"/>
              </a:spcBef>
              <a:buChar char="•"/>
              <a:tabLst>
                <a:tab pos="621639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982" spc="1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endParaRPr sz="1982" dirty="0">
              <a:latin typeface="Arial"/>
              <a:cs typeface="Arial"/>
            </a:endParaRPr>
          </a:p>
          <a:p>
            <a:pPr marL="1721463">
              <a:spcBef>
                <a:spcPts val="1625"/>
              </a:spcBef>
              <a:tabLst>
                <a:tab pos="4389228" algn="l"/>
              </a:tabLst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166160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006451</a:t>
            </a:r>
            <a:endParaRPr sz="198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101" y="58597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Example:</a:t>
            </a:r>
            <a:r>
              <a:rPr spc="426" dirty="0"/>
              <a:t> </a:t>
            </a:r>
            <a:r>
              <a:rPr dirty="0"/>
              <a:t>Confidence</a:t>
            </a:r>
            <a:r>
              <a:rPr spc="226" dirty="0"/>
              <a:t> </a:t>
            </a:r>
            <a:r>
              <a:rPr dirty="0"/>
              <a:t>Interval</a:t>
            </a:r>
            <a:r>
              <a:rPr spc="226" dirty="0"/>
              <a:t> </a:t>
            </a:r>
            <a:r>
              <a:rPr dirty="0"/>
              <a:t>for</a:t>
            </a:r>
            <a:r>
              <a:rPr spc="238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9713" y="655009"/>
            <a:ext cx="4175201" cy="29870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19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18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66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Pr(</a:t>
            </a:r>
            <a:r>
              <a:rPr sz="1784" spc="-2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68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635" y="925824"/>
            <a:ext cx="2570806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14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-0.292267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57"/>
              </a:spcBef>
              <a:tabLst>
                <a:tab pos="1596884" algn="l"/>
              </a:tabLst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Bill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FF00"/>
                </a:solidFill>
                <a:latin typeface="LM Mono 10"/>
                <a:cs typeface="LM Mono 10"/>
              </a:rPr>
              <a:t>0.182215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777" y="925824"/>
            <a:ext cx="2840093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0.166160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1.759</a:t>
            </a:r>
            <a:r>
              <a:rPr sz="1784" spc="20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0.0806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57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FF0000"/>
                </a:solidFill>
                <a:latin typeface="LM Mono 10"/>
                <a:cs typeface="LM Mono 10"/>
              </a:rPr>
              <a:t>0.006451</a:t>
            </a:r>
            <a:r>
              <a:rPr sz="1784" dirty="0">
                <a:solidFill>
                  <a:srgbClr val="FF0000"/>
                </a:solidFill>
                <a:latin typeface="LM Mono 10"/>
                <a:cs typeface="LM Mono 10"/>
              </a:rPr>
              <a:t>	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28.247</a:t>
            </a:r>
            <a:r>
              <a:rPr sz="1784" spc="22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&lt;2e-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6910" y="1758253"/>
            <a:ext cx="7782886" cy="834455"/>
          </a:xfrm>
          <a:prstGeom prst="rect">
            <a:avLst/>
          </a:prstGeom>
        </p:spPr>
        <p:txBody>
          <a:bodyPr vert="horz" wrap="square" lIns="0" tIns="103183" rIns="0" bIns="0" rtlCol="0">
            <a:spAutoFit/>
          </a:bodyPr>
          <a:lstStyle/>
          <a:p>
            <a:pPr marL="100670">
              <a:spcBef>
                <a:spcPts val="811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df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157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155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378" baseline="27777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2378" spc="489" baseline="27777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CI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1.975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(between</a:t>
            </a:r>
            <a:endParaRPr sz="1982">
              <a:latin typeface="Arial"/>
              <a:cs typeface="Arial"/>
            </a:endParaRPr>
          </a:p>
          <a:p>
            <a:pPr marL="100670">
              <a:spcBef>
                <a:spcPts val="664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1.97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1.98).</a:t>
            </a:r>
            <a:endParaRPr sz="1982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290" y="2646961"/>
          <a:ext cx="4757815" cy="113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5578">
                <a:tc>
                  <a:txBody>
                    <a:bodyPr/>
                    <a:lstStyle/>
                    <a:p>
                      <a:pPr marR="70485" algn="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marR="70485" algn="r">
                        <a:lnSpc>
                          <a:spcPts val="935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3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1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78">
                <a:tc>
                  <a:txBody>
                    <a:bodyPr/>
                    <a:lstStyle/>
                    <a:p>
                      <a:pPr marR="70485" algn="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df</a:t>
                      </a:r>
                      <a:r>
                        <a:rPr sz="1700" spc="3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1.98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4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37">
                <a:tc>
                  <a:txBody>
                    <a:bodyPr/>
                    <a:lstStyle/>
                    <a:p>
                      <a:pPr marR="70485" algn="r">
                        <a:lnSpc>
                          <a:spcPts val="93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1.97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3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17577" y="5908902"/>
            <a:ext cx="1545252" cy="0"/>
          </a:xfrm>
          <a:custGeom>
            <a:avLst/>
            <a:gdLst/>
            <a:ahLst/>
            <a:cxnLst/>
            <a:rect l="l" t="t" r="r" b="b"/>
            <a:pathLst>
              <a:path w="779780">
                <a:moveTo>
                  <a:pt x="0" y="0"/>
                </a:moveTo>
                <a:lnTo>
                  <a:pt x="779437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9" name="object 9"/>
          <p:cNvSpPr txBox="1"/>
          <p:nvPr/>
        </p:nvSpPr>
        <p:spPr>
          <a:xfrm>
            <a:off x="642077" y="3810578"/>
            <a:ext cx="7558900" cy="2075078"/>
          </a:xfrm>
          <a:prstGeom prst="rect">
            <a:avLst/>
          </a:prstGeom>
        </p:spPr>
        <p:txBody>
          <a:bodyPr vert="horz" wrap="square" lIns="0" tIns="210144" rIns="0" bIns="0" rtlCol="0">
            <a:spAutoFit/>
          </a:bodyPr>
          <a:lstStyle/>
          <a:p>
            <a:pPr marL="75503">
              <a:spcBef>
                <a:spcPts val="165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Hence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CI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0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  <a:p>
            <a:pPr marL="771387">
              <a:spcBef>
                <a:spcPts val="1466"/>
              </a:spcBef>
            </a:pPr>
            <a:r>
              <a:rPr sz="1982" i="1" dirty="0">
                <a:solidFill>
                  <a:srgbClr val="00FF00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00FF00"/>
                </a:solidFill>
                <a:latin typeface="Arial"/>
                <a:cs typeface="Arial"/>
              </a:rPr>
              <a:t>1</a:t>
            </a:r>
            <a:r>
              <a:rPr sz="2229" spc="400" baseline="-11111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2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i="1" dirty="0">
                <a:solidFill>
                  <a:srgbClr val="EB801A"/>
                </a:solidFill>
                <a:latin typeface="Arial"/>
                <a:cs typeface="Arial"/>
              </a:rPr>
              <a:t>t</a:t>
            </a:r>
            <a:r>
              <a:rPr sz="1982" i="1" spc="-327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2378" baseline="31250" dirty="0">
                <a:solidFill>
                  <a:srgbClr val="EB801A"/>
                </a:solidFill>
                <a:latin typeface="FreeSans"/>
                <a:cs typeface="FreeSans"/>
              </a:rPr>
              <a:t>∗</a:t>
            </a:r>
            <a:r>
              <a:rPr sz="1982" i="1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FF0000"/>
                </a:solidFill>
                <a:latin typeface="LM Roman 10"/>
                <a:cs typeface="LM Roman 10"/>
              </a:rPr>
              <a:t>)</a:t>
            </a:r>
            <a:r>
              <a:rPr sz="2180" spc="-10" dirty="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00FF00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00FF00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00FF00"/>
                </a:solidFill>
                <a:latin typeface="Arial"/>
                <a:cs typeface="Arial"/>
              </a:rPr>
              <a:t>182215</a:t>
            </a:r>
            <a:r>
              <a:rPr sz="1982" spc="1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975</a:t>
            </a:r>
            <a:r>
              <a:rPr sz="1982" spc="1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×</a:t>
            </a:r>
            <a:r>
              <a:rPr sz="2180" spc="2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FF0000"/>
                </a:solidFill>
                <a:latin typeface="Arial"/>
                <a:cs typeface="Arial"/>
              </a:rPr>
              <a:t>006451</a:t>
            </a:r>
            <a:endParaRPr sz="1982">
              <a:latin typeface="Arial"/>
              <a:cs typeface="Arial"/>
            </a:endParaRPr>
          </a:p>
          <a:p>
            <a:pPr marL="2453840">
              <a:spcBef>
                <a:spcPts val="1060"/>
              </a:spcBef>
            </a:pP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4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182215</a:t>
            </a:r>
            <a:r>
              <a:rPr sz="1982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2180" spc="1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01274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≈</a:t>
            </a:r>
            <a:r>
              <a:rPr sz="2180" spc="13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169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195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marL="75503">
              <a:spcBef>
                <a:spcPts val="165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Interpretation:</a:t>
            </a:r>
            <a:r>
              <a:rPr sz="1982" spc="41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confidence,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additional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dollar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endParaRPr sz="198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411" y="5827683"/>
            <a:ext cx="7563934" cy="77461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bill,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customers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gave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16.9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cents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19.5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cents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more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on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average.</a:t>
            </a:r>
            <a:endParaRPr sz="198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4342" y="63299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19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10" y="316255"/>
            <a:ext cx="5856354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Coefficients:</a:t>
            </a:r>
            <a:endParaRPr sz="1784">
              <a:latin typeface="LM Mono 10"/>
              <a:cs typeface="LM Mono 10"/>
            </a:endParaRPr>
          </a:p>
          <a:p>
            <a:pPr marL="1564166">
              <a:spcBef>
                <a:spcPts val="357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</a:t>
            </a:r>
            <a:endParaRPr sz="1784">
              <a:latin typeface="LM Mono 10"/>
              <a:cs typeface="LM Mono 1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4660" y="1066596"/>
          <a:ext cx="6555996" cy="541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9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545">
                <a:tc>
                  <a:txBody>
                    <a:bodyPr/>
                    <a:lstStyle/>
                    <a:p>
                      <a:pPr marR="50165" algn="ctr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(Intercept)</a:t>
                      </a:r>
                      <a:r>
                        <a:rPr sz="1800" spc="-5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-0.292267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0.166160</a:t>
                      </a:r>
                      <a:r>
                        <a:rPr sz="1800" spc="434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-</a:t>
                      </a: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1.759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900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0.0806</a:t>
                      </a:r>
                      <a:r>
                        <a:rPr sz="1800" spc="-3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5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.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545">
                <a:tc>
                  <a:txBody>
                    <a:bodyPr/>
                    <a:lstStyle/>
                    <a:p>
                      <a:pPr marR="50165" algn="ctr">
                        <a:lnSpc>
                          <a:spcPts val="975"/>
                        </a:lnSpc>
                        <a:tabLst>
                          <a:tab pos="776605" algn="l"/>
                        </a:tabLst>
                      </a:pPr>
                      <a:r>
                        <a:rPr sz="1800" spc="-2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Bill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	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0.182215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</a:pP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0.006451</a:t>
                      </a:r>
                      <a:r>
                        <a:rPr sz="1800" spc="43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28.247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975"/>
                        </a:lnSpc>
                      </a:pPr>
                      <a:r>
                        <a:rPr sz="1800" spc="-1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&lt;2e-</a:t>
                      </a:r>
                      <a:r>
                        <a:rPr sz="1800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16</a:t>
                      </a:r>
                      <a:r>
                        <a:rPr sz="1800" spc="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 </a:t>
                      </a:r>
                      <a:r>
                        <a:rPr sz="1800" spc="-25" dirty="0">
                          <a:solidFill>
                            <a:srgbClr val="0000FF"/>
                          </a:solidFill>
                          <a:latin typeface="LM Mono 10"/>
                          <a:cs typeface="LM Mono 10"/>
                        </a:rPr>
                        <a:t>***</a:t>
                      </a:r>
                      <a:endParaRPr sz="1800">
                        <a:latin typeface="LM Mono 10"/>
                        <a:cs typeface="LM Mono 1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9063" y="2158306"/>
            <a:ext cx="7528698" cy="1181949"/>
          </a:xfrm>
          <a:prstGeom prst="rect">
            <a:avLst/>
          </a:prstGeom>
        </p:spPr>
        <p:txBody>
          <a:bodyPr vert="horz" wrap="square" lIns="0" tIns="11325" rIns="0" bIns="0" rtlCol="0">
            <a:spAutoFit/>
          </a:bodyPr>
          <a:lstStyle/>
          <a:p>
            <a:pPr marL="343538" marR="60402" indent="-269293">
              <a:lnSpc>
                <a:spcPct val="127699"/>
              </a:lnSpc>
              <a:spcBef>
                <a:spcPts val="89"/>
              </a:spcBef>
              <a:buChar char="•"/>
              <a:tabLst>
                <a:tab pos="347313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Note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-values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29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Arial"/>
                <a:cs typeface="Arial"/>
              </a:rPr>
              <a:t>/</a:t>
            </a: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99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i="1" spc="149" baseline="-11111" dirty="0">
                <a:solidFill>
                  <a:srgbClr val="22373A"/>
                </a:solidFill>
                <a:latin typeface="Arial"/>
                <a:cs typeface="Arial"/>
              </a:rPr>
              <a:t>i</a:t>
            </a:r>
            <a:r>
              <a:rPr sz="2229" i="1" spc="-297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-3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simply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ratio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numbers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in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”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numbers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“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982" spc="13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”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column,</a:t>
            </a:r>
            <a:r>
              <a:rPr sz="1982" spc="28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e.g.,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885" y="3743989"/>
            <a:ext cx="116397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759</a:t>
            </a:r>
            <a:r>
              <a:rPr sz="1982" spc="25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2180">
              <a:latin typeface="LM Roman 10"/>
              <a:cs typeface="LM Roman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3799" y="3743987"/>
            <a:ext cx="11954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99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endParaRPr sz="218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69850" y="3513379"/>
            <a:ext cx="4163876" cy="776768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100670">
              <a:spcBef>
                <a:spcPts val="525"/>
              </a:spcBef>
              <a:tabLst>
                <a:tab pos="1764246" algn="l"/>
              </a:tabLst>
            </a:pPr>
            <a:r>
              <a:rPr sz="218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218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292267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2973" baseline="-41666" dirty="0">
                <a:solidFill>
                  <a:srgbClr val="22373A"/>
                </a:solidFill>
                <a:latin typeface="Arial"/>
                <a:cs typeface="Arial"/>
              </a:rPr>
              <a:t>28</a:t>
            </a:r>
            <a:r>
              <a:rPr sz="3270" baseline="-37878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973" baseline="-41666" dirty="0">
                <a:solidFill>
                  <a:srgbClr val="22373A"/>
                </a:solidFill>
                <a:latin typeface="Arial"/>
                <a:cs typeface="Arial"/>
              </a:rPr>
              <a:t>247</a:t>
            </a:r>
            <a:r>
              <a:rPr sz="2973" spc="149" baseline="-4166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297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2180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982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182215</a:t>
            </a:r>
            <a:endParaRPr sz="1982">
              <a:latin typeface="Arial"/>
              <a:cs typeface="Arial"/>
            </a:endParaRPr>
          </a:p>
          <a:p>
            <a:pPr marL="187499">
              <a:spcBef>
                <a:spcPts val="337"/>
              </a:spcBef>
              <a:tabLst>
                <a:tab pos="2953417" algn="l"/>
              </a:tabLst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166160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006451</a:t>
            </a:r>
            <a:endParaRPr sz="19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563" y="4326946"/>
            <a:ext cx="8118865" cy="228611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419038" marR="612831" indent="-269293">
              <a:lnSpc>
                <a:spcPct val="124200"/>
              </a:lnSpc>
              <a:spcBef>
                <a:spcPts val="178"/>
              </a:spcBef>
              <a:buChar char="•"/>
              <a:tabLst>
                <a:tab pos="422816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Testing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56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63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5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equivalent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testing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whether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991" dirty="0">
                <a:solidFill>
                  <a:srgbClr val="22373A"/>
                </a:solidFill>
                <a:latin typeface="Arial"/>
                <a:cs typeface="Arial"/>
              </a:rPr>
              <a:t>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linearly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related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bill.</a:t>
            </a:r>
            <a:r>
              <a:rPr sz="1982" spc="30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small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109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Arial"/>
                <a:cs typeface="Arial"/>
              </a:rPr>
              <a:t>&lt;</a:t>
            </a:r>
            <a:r>
              <a:rPr sz="2180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×</a:t>
            </a:r>
            <a:r>
              <a:rPr sz="2180" spc="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2378" baseline="27777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229" baseline="29629" dirty="0">
                <a:solidFill>
                  <a:srgbClr val="22373A"/>
                </a:solidFill>
                <a:latin typeface="Arial"/>
                <a:cs typeface="Arial"/>
              </a:rPr>
              <a:t>16</a:t>
            </a:r>
            <a:r>
              <a:rPr sz="2229" spc="608" baseline="296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asserts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relation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 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significant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1050"/>
              </a:spcBef>
            </a:pPr>
            <a:endParaRPr sz="1982">
              <a:latin typeface="Arial"/>
              <a:cs typeface="Arial"/>
            </a:endParaRPr>
          </a:p>
          <a:p>
            <a:pPr marR="35235" algn="r"/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20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535" y="179523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Example:</a:t>
            </a:r>
            <a:r>
              <a:rPr spc="307" dirty="0"/>
              <a:t> </a:t>
            </a:r>
            <a:r>
              <a:rPr dirty="0"/>
              <a:t>Test</a:t>
            </a:r>
            <a:r>
              <a:rPr spc="129" dirty="0"/>
              <a:t> </a:t>
            </a:r>
            <a:r>
              <a:rPr dirty="0"/>
              <a:t>for</a:t>
            </a:r>
            <a:r>
              <a:rPr spc="139" dirty="0"/>
              <a:t> </a:t>
            </a:r>
            <a:r>
              <a:rPr dirty="0"/>
              <a:t>the</a:t>
            </a:r>
            <a:r>
              <a:rPr spc="129" dirty="0"/>
              <a:t> </a:t>
            </a:r>
            <a:r>
              <a:rPr dirty="0"/>
              <a:t>Slope</a:t>
            </a:r>
            <a:r>
              <a:rPr spc="129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909" y="696108"/>
            <a:ext cx="7552608" cy="1118762"/>
          </a:xfrm>
          <a:prstGeom prst="rect">
            <a:avLst/>
          </a:prstGeom>
        </p:spPr>
        <p:txBody>
          <a:bodyPr vert="horz" wrap="square" lIns="0" tIns="69209" rIns="0" bIns="0" rtlCol="0">
            <a:spAutoFit/>
          </a:bodyPr>
          <a:lstStyle/>
          <a:p>
            <a:pPr marL="100670">
              <a:spcBef>
                <a:spcPts val="545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general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rule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waiters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tip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15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20%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pre-tax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bill.</a:t>
            </a:r>
            <a:r>
              <a:rPr sz="1883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is,</a:t>
            </a:r>
            <a:endParaRPr sz="1883">
              <a:latin typeface="Arial"/>
              <a:cs typeface="Arial"/>
            </a:endParaRPr>
          </a:p>
          <a:p>
            <a:pPr marL="100670">
              <a:spcBef>
                <a:spcPts val="367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41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297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0.15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0.20.</a:t>
            </a:r>
            <a:endParaRPr sz="1883">
              <a:latin typeface="Arial"/>
              <a:cs typeface="Arial"/>
            </a:endParaRPr>
          </a:p>
          <a:p>
            <a:pPr marL="1747889">
              <a:spcBef>
                <a:spcPts val="1021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19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18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66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Pr(</a:t>
            </a:r>
            <a:r>
              <a:rPr sz="1784" spc="-20" dirty="0">
                <a:solidFill>
                  <a:srgbClr val="0000FF"/>
                </a:solidFill>
                <a:latin typeface="Arial"/>
                <a:cs typeface="Arial"/>
              </a:rPr>
              <a:t>&gt;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1784" spc="-20" dirty="0">
                <a:solidFill>
                  <a:srgbClr val="0000FF"/>
                </a:solidFill>
                <a:latin typeface="FreeSans"/>
                <a:cs typeface="FreeSans"/>
              </a:rPr>
              <a:t>|</a:t>
            </a:r>
            <a:r>
              <a:rPr sz="1684" spc="-2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68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635" y="1782794"/>
            <a:ext cx="2570806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14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-0.292267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  <a:tabLst>
                <a:tab pos="1596884" algn="l"/>
              </a:tabLst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Bill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FF00"/>
                </a:solidFill>
                <a:latin typeface="LM Mono 10"/>
                <a:cs typeface="LM Mono 10"/>
              </a:rPr>
              <a:t>0.182215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4777" y="1782794"/>
            <a:ext cx="2840093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0.166160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1.759</a:t>
            </a:r>
            <a:r>
              <a:rPr sz="1784" spc="208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0.0806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  <a:tabLst>
                <a:tab pos="1240762" algn="l"/>
              </a:tabLst>
            </a:pPr>
            <a:r>
              <a:rPr sz="1784" spc="-20" dirty="0">
                <a:solidFill>
                  <a:srgbClr val="FF0000"/>
                </a:solidFill>
                <a:latin typeface="LM Mono 10"/>
                <a:cs typeface="LM Mono 10"/>
              </a:rPr>
              <a:t>0.006451</a:t>
            </a:r>
            <a:r>
              <a:rPr sz="1784" dirty="0">
                <a:solidFill>
                  <a:srgbClr val="FF0000"/>
                </a:solidFill>
                <a:latin typeface="LM Mono 10"/>
                <a:cs typeface="LM Mono 10"/>
              </a:rPr>
              <a:t>	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28.247</a:t>
            </a:r>
            <a:r>
              <a:rPr sz="1784" spc="22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&lt;2e-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765" y="2402226"/>
            <a:ext cx="7567709" cy="838425"/>
          </a:xfrm>
          <a:prstGeom prst="rect">
            <a:avLst/>
          </a:prstGeom>
        </p:spPr>
        <p:txBody>
          <a:bodyPr vert="horz" wrap="square" lIns="0" tIns="124577" rIns="0" bIns="0" rtlCol="0">
            <a:spAutoFit/>
          </a:bodyPr>
          <a:lstStyle/>
          <a:p>
            <a:pPr marL="333471" indent="-257968">
              <a:spcBef>
                <a:spcPts val="981"/>
              </a:spcBef>
              <a:buChar char="•"/>
              <a:tabLst>
                <a:tab pos="333471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883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tests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86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4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us:</a:t>
            </a:r>
            <a:r>
              <a:rPr sz="1883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statistic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759,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2-sided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-value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0806</a:t>
            </a:r>
            <a:endParaRPr sz="1883">
              <a:latin typeface="Arial"/>
              <a:cs typeface="Arial"/>
            </a:endParaRPr>
          </a:p>
          <a:p>
            <a:pPr marL="333471" indent="-257968">
              <a:spcBef>
                <a:spcPts val="773"/>
              </a:spcBef>
              <a:buChar char="•"/>
              <a:tabLst>
                <a:tab pos="333471" algn="l"/>
              </a:tabLst>
            </a:pPr>
            <a:r>
              <a:rPr sz="1883" spc="-109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test</a:t>
            </a:r>
            <a:r>
              <a:rPr sz="1883" spc="-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41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1982" spc="-14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v.s.</a:t>
            </a:r>
            <a:r>
              <a:rPr sz="1883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1932" i="1" baseline="-12820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32" i="1" spc="549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&lt;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2.</a:t>
            </a:r>
            <a:r>
              <a:rPr sz="1883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statistic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883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637" y="3445344"/>
            <a:ext cx="40393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1982">
              <a:latin typeface="LM Roman 10"/>
              <a:cs typeface="LM Roman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0366" y="3397210"/>
            <a:ext cx="211403" cy="2261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1288" u="sng" spc="-99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1288" u="sng" spc="991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endParaRPr sz="12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7913" y="3275590"/>
            <a:ext cx="2870293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254604" algn="l"/>
              </a:tabLst>
            </a:pPr>
            <a:r>
              <a:rPr sz="1883" i="1" u="sng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1883" i="1" spc="793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1982" u="sng" spc="-4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1982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2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883" u="sng" spc="-20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1982" u="sng" spc="-20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883" u="sng" spc="-20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182215</a:t>
            </a:r>
            <a:r>
              <a:rPr sz="1883" u="sng" dirty="0">
                <a:solidFill>
                  <a:srgbClr val="00FF00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1982" u="sng" spc="3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0</a:t>
            </a:r>
            <a:r>
              <a:rPr sz="1982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883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2</a:t>
            </a:r>
            <a:endParaRPr sz="188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6990" y="3618089"/>
            <a:ext cx="266140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100670">
              <a:spcBef>
                <a:spcPts val="188"/>
              </a:spcBef>
              <a:tabLst>
                <a:tab pos="1595625" algn="l"/>
              </a:tabLst>
            </a:pPr>
            <a:r>
              <a:rPr sz="1883" i="1" spc="-20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r>
              <a:rPr sz="1982" spc="-20" dirty="0">
                <a:solidFill>
                  <a:srgbClr val="FF0000"/>
                </a:solidFill>
                <a:latin typeface="LM Roman 10"/>
                <a:cs typeface="LM Roman 10"/>
              </a:rPr>
              <a:t>(</a:t>
            </a:r>
            <a:r>
              <a:rPr sz="1883" i="1" spc="-2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932" spc="-30" baseline="-128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1982" spc="-20" dirty="0">
                <a:solidFill>
                  <a:srgbClr val="FF0000"/>
                </a:solidFill>
                <a:latin typeface="LM Roman 10"/>
                <a:cs typeface="LM Roman 10"/>
              </a:rPr>
              <a:t>)</a:t>
            </a:r>
            <a:r>
              <a:rPr sz="1982" dirty="0">
                <a:solidFill>
                  <a:srgbClr val="FF0000"/>
                </a:solidFill>
                <a:latin typeface="LM Roman 10"/>
                <a:cs typeface="LM Roman 10"/>
              </a:rPr>
              <a:t>	</a:t>
            </a:r>
            <a:r>
              <a:rPr sz="1883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FF0000"/>
                </a:solidFill>
                <a:latin typeface="Arial"/>
                <a:cs typeface="Arial"/>
              </a:rPr>
              <a:t>006451</a:t>
            </a:r>
            <a:endParaRPr sz="188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3771" y="3445343"/>
            <a:ext cx="305023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2007115" algn="l"/>
              </a:tabLst>
            </a:pPr>
            <a:r>
              <a:rPr sz="1982" spc="-99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	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757</a:t>
            </a:r>
            <a:endParaRPr sz="188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1529" y="4004981"/>
            <a:ext cx="5084987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df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155,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 one-sided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-value is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&lt;</a:t>
            </a:r>
            <a:r>
              <a:rPr sz="1982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005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463862" y="4556203"/>
          <a:ext cx="4757815" cy="100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0278">
                <a:tc>
                  <a:txBody>
                    <a:bodyPr/>
                    <a:lstStyle/>
                    <a:p>
                      <a:pPr marR="70485" algn="r">
                        <a:lnSpc>
                          <a:spcPts val="819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819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1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70485" algn="r">
                        <a:lnSpc>
                          <a:spcPts val="950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50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8">
                <a:tc>
                  <a:txBody>
                    <a:bodyPr/>
                    <a:lstStyle/>
                    <a:p>
                      <a:pPr marR="70485" algn="r">
                        <a:lnSpc>
                          <a:spcPts val="819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df</a:t>
                      </a:r>
                      <a:r>
                        <a:rPr sz="1700" spc="3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1.98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819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70485" algn="r">
                        <a:lnSpc>
                          <a:spcPts val="950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1.97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ts val="950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92411" y="5696014"/>
            <a:ext cx="7572740" cy="775105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 marR="10067">
              <a:lnSpc>
                <a:spcPct val="136700"/>
              </a:lnSpc>
              <a:spcBef>
                <a:spcPts val="198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Conclusion:</a:t>
            </a:r>
            <a:r>
              <a:rPr sz="1883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Customers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restaurant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gave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less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than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20%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bill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as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average.</a:t>
            </a:r>
            <a:endParaRPr sz="1883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4342" y="63338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21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408" y="278026"/>
            <a:ext cx="12570946" cy="527390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sz="3600" dirty="0"/>
              <a:t>How</a:t>
            </a:r>
            <a:r>
              <a:rPr sz="3600" spc="109" dirty="0"/>
              <a:t> </a:t>
            </a:r>
            <a:r>
              <a:rPr sz="3600" dirty="0"/>
              <a:t>to</a:t>
            </a:r>
            <a:r>
              <a:rPr sz="3600" spc="119" dirty="0"/>
              <a:t> </a:t>
            </a:r>
            <a:r>
              <a:rPr sz="3600" dirty="0"/>
              <a:t>Read</a:t>
            </a:r>
            <a:r>
              <a:rPr sz="3600" spc="109" dirty="0"/>
              <a:t> </a:t>
            </a:r>
            <a:r>
              <a:rPr sz="3600" dirty="0"/>
              <a:t>R</a:t>
            </a:r>
            <a:r>
              <a:rPr sz="3600" spc="119" dirty="0"/>
              <a:t> </a:t>
            </a:r>
            <a:r>
              <a:rPr sz="3600" dirty="0"/>
              <a:t>Outputs</a:t>
            </a:r>
            <a:r>
              <a:rPr sz="3600" spc="109" dirty="0"/>
              <a:t> </a:t>
            </a:r>
            <a:r>
              <a:rPr sz="3600" dirty="0"/>
              <a:t>for</a:t>
            </a:r>
            <a:r>
              <a:rPr sz="3600" spc="119" dirty="0"/>
              <a:t> </a:t>
            </a:r>
            <a:r>
              <a:rPr sz="3600" spc="-20" dirty="0"/>
              <a:t>Regression?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46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1981588" y="4873130"/>
            <a:ext cx="229019" cy="0"/>
          </a:xfrm>
          <a:custGeom>
            <a:avLst/>
            <a:gdLst/>
            <a:ahLst/>
            <a:cxnLst/>
            <a:rect l="l" t="t" r="r" b="b"/>
            <a:pathLst>
              <a:path w="115569">
                <a:moveTo>
                  <a:pt x="0" y="0"/>
                </a:moveTo>
                <a:lnTo>
                  <a:pt x="115328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/>
          <p:nvPr/>
        </p:nvSpPr>
        <p:spPr>
          <a:xfrm>
            <a:off x="2814968" y="4891049"/>
            <a:ext cx="794018" cy="0"/>
          </a:xfrm>
          <a:custGeom>
            <a:avLst/>
            <a:gdLst/>
            <a:ahLst/>
            <a:cxnLst/>
            <a:rect l="l" t="t" r="r" b="b"/>
            <a:pathLst>
              <a:path w="400685">
                <a:moveTo>
                  <a:pt x="0" y="0"/>
                </a:moveTo>
                <a:lnTo>
                  <a:pt x="400532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5" name="object 5"/>
          <p:cNvSpPr txBox="1"/>
          <p:nvPr/>
        </p:nvSpPr>
        <p:spPr>
          <a:xfrm>
            <a:off x="541408" y="1018314"/>
            <a:ext cx="7931369" cy="500863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176173" marR="986570">
              <a:lnSpc>
                <a:spcPct val="116700"/>
              </a:lnSpc>
              <a:spcBef>
                <a:spcPts val="19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Residual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standard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error: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0.9795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degrees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of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freedom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Multiple</a:t>
            </a:r>
            <a:r>
              <a:rPr sz="1784" spc="-6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0.8373,Adjusted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0.8363</a:t>
            </a:r>
            <a:endParaRPr sz="1784">
              <a:latin typeface="LM Mono 10"/>
              <a:cs typeface="LM Mono 10"/>
            </a:endParaRPr>
          </a:p>
          <a:p>
            <a:pPr marL="176173">
              <a:spcBef>
                <a:spcPts val="357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statistic: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797.9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and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DF,</a:t>
            </a:r>
            <a:r>
              <a:rPr sz="1784" spc="88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value: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2.2e-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endParaRPr sz="1784">
              <a:latin typeface="LM Mono 10"/>
              <a:cs typeface="LM Mono 10"/>
            </a:endParaRPr>
          </a:p>
          <a:p>
            <a:pPr>
              <a:spcBef>
                <a:spcPts val="1813"/>
              </a:spcBef>
            </a:pPr>
            <a:endParaRPr sz="1784">
              <a:latin typeface="LM Mono 10"/>
              <a:cs typeface="LM Mono 10"/>
            </a:endParaRPr>
          </a:p>
          <a:p>
            <a:pPr marL="722310" indent="-269293">
              <a:buClr>
                <a:srgbClr val="22373A"/>
              </a:buClr>
              <a:buSzPct val="111111"/>
              <a:buFont typeface="Arial"/>
              <a:buChar char="•"/>
              <a:tabLst>
                <a:tab pos="722310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Residual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standard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error: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0.9795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degrees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of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freedom</a:t>
            </a:r>
            <a:endParaRPr sz="1784">
              <a:latin typeface="LM Mono 10"/>
              <a:cs typeface="LM Mono 10"/>
            </a:endParaRPr>
          </a:p>
          <a:p>
            <a:pPr marL="724827" marR="1634635">
              <a:lnSpc>
                <a:spcPct val="118000"/>
              </a:lnSpc>
              <a:spcBef>
                <a:spcPts val="79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</a:t>
            </a:r>
            <a:r>
              <a:rPr sz="2229" i="1" baseline="-11111" dirty="0">
                <a:solidFill>
                  <a:srgbClr val="22373A"/>
                </a:solidFill>
                <a:latin typeface="Arial"/>
                <a:cs typeface="Arial"/>
              </a:rPr>
              <a:t>e</a:t>
            </a:r>
            <a:r>
              <a:rPr sz="2229" i="1" spc="711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which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0.9795.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df</a:t>
            </a:r>
            <a:r>
              <a:rPr sz="1982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</a:t>
            </a:r>
            <a:r>
              <a:rPr sz="1982" i="1" spc="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157</a:t>
            </a:r>
            <a:r>
              <a:rPr sz="1982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4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155</a:t>
            </a:r>
            <a:endParaRPr sz="1982">
              <a:latin typeface="Arial"/>
              <a:cs typeface="Arial"/>
            </a:endParaRPr>
          </a:p>
          <a:p>
            <a:pPr marL="721051" marR="606539" indent="-269293">
              <a:lnSpc>
                <a:spcPts val="3091"/>
              </a:lnSpc>
              <a:spcBef>
                <a:spcPts val="337"/>
              </a:spcBef>
              <a:buClr>
                <a:srgbClr val="22373A"/>
              </a:buClr>
              <a:buFont typeface="Arial"/>
              <a:buChar char="•"/>
              <a:tabLst>
                <a:tab pos="724827" algn="l"/>
              </a:tabLst>
            </a:pP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Multiple</a:t>
            </a:r>
            <a:r>
              <a:rPr sz="1982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squared:</a:t>
            </a:r>
            <a:r>
              <a:rPr sz="1982" spc="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0.8373</a:t>
            </a:r>
            <a:r>
              <a:rPr sz="1982" spc="-454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gives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-36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229" baseline="2962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229" spc="476" baseline="296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8373,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</a:t>
            </a:r>
            <a:r>
              <a:rPr sz="1982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size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explained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83.73%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variation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tipping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amount.</a:t>
            </a:r>
            <a:endParaRPr sz="1982">
              <a:latin typeface="Arial"/>
              <a:cs typeface="Arial"/>
            </a:endParaRPr>
          </a:p>
          <a:p>
            <a:pPr marL="724827">
              <a:spcBef>
                <a:spcPts val="476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correlation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bill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size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tips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  <a:p>
            <a:pPr marL="724827">
              <a:spcBef>
                <a:spcPts val="515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31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337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spc="297" baseline="47979" dirty="0">
                <a:solidFill>
                  <a:srgbClr val="22373A"/>
                </a:solidFill>
                <a:latin typeface="FreeSans"/>
                <a:cs typeface="FreeSans"/>
              </a:rPr>
              <a:t>√</a:t>
            </a:r>
            <a:r>
              <a:rPr sz="1982" i="1" spc="198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229" baseline="2222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229" spc="549" baseline="22222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347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3270" baseline="45454" dirty="0">
                <a:solidFill>
                  <a:srgbClr val="22373A"/>
                </a:solidFill>
                <a:latin typeface="FreeSans"/>
                <a:cs typeface="FreeSans"/>
              </a:rPr>
              <a:t>√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8373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915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  <a:p>
            <a:pPr marL="722310" indent="-269293">
              <a:spcBef>
                <a:spcPts val="822"/>
              </a:spcBef>
              <a:buClr>
                <a:srgbClr val="22373A"/>
              </a:buClr>
              <a:buFont typeface="Arial"/>
              <a:buChar char="•"/>
              <a:tabLst>
                <a:tab pos="722310" algn="l"/>
              </a:tabLst>
            </a:pP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Adjusted</a:t>
            </a:r>
            <a:r>
              <a:rPr sz="1982" spc="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0000FF"/>
                </a:solidFill>
                <a:latin typeface="LM Mono 10"/>
                <a:cs typeface="LM Mono 10"/>
              </a:rPr>
              <a:t>R-</a:t>
            </a:r>
            <a:r>
              <a:rPr sz="1982" dirty="0">
                <a:solidFill>
                  <a:srgbClr val="0000FF"/>
                </a:solidFill>
                <a:latin typeface="LM Mono 10"/>
                <a:cs typeface="LM Mono 10"/>
              </a:rPr>
              <a:t>squared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: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Ignore</a:t>
            </a:r>
            <a:r>
              <a:rPr sz="1982" spc="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this.</a:t>
            </a:r>
            <a:endParaRPr sz="1982">
              <a:latin typeface="Arial"/>
              <a:cs typeface="Arial"/>
            </a:endParaRPr>
          </a:p>
          <a:p>
            <a:pPr marL="722310" indent="-269293">
              <a:spcBef>
                <a:spcPts val="860"/>
              </a:spcBef>
              <a:buClr>
                <a:srgbClr val="22373A"/>
              </a:buClr>
              <a:buSzPct val="111111"/>
              <a:buFont typeface="Arial"/>
              <a:buChar char="•"/>
              <a:tabLst>
                <a:tab pos="722310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F-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statistic: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797.9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on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and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155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DF,</a:t>
            </a:r>
            <a:r>
              <a:rPr sz="1784" spc="89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value: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2.2e-16</a:t>
            </a:r>
            <a:r>
              <a:rPr sz="1784" spc="-396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Skip.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733" y="2451684"/>
            <a:ext cx="5239764" cy="1017043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 marR="10067">
              <a:lnSpc>
                <a:spcPct val="127299"/>
              </a:lnSpc>
              <a:spcBef>
                <a:spcPts val="188"/>
              </a:spcBef>
            </a:pP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Checking</a:t>
            </a:r>
            <a:r>
              <a:rPr sz="2675" b="1" spc="-59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Conditions</a:t>
            </a:r>
            <a:r>
              <a:rPr sz="2675" b="1" spc="-4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for</a:t>
            </a:r>
            <a:r>
              <a:rPr sz="2675" b="1" spc="-4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675" b="1" spc="-2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Simple</a:t>
            </a:r>
            <a:r>
              <a:rPr sz="2675" b="1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Linear Regression </a:t>
            </a:r>
            <a:r>
              <a:rPr sz="2675" b="1" spc="-2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Model</a:t>
            </a:r>
            <a:endParaRPr sz="2675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0895" y="3762746"/>
            <a:ext cx="5749395" cy="20134"/>
            <a:chOff x="856205" y="1898793"/>
            <a:chExt cx="2901315" cy="10160"/>
          </a:xfrm>
        </p:grpSpPr>
        <p:sp>
          <p:nvSpPr>
            <p:cNvPr id="4" name="object 4"/>
            <p:cNvSpPr/>
            <p:nvPr/>
          </p:nvSpPr>
          <p:spPr>
            <a:xfrm>
              <a:off x="858735" y="1901323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58735" y="1901323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858735" y="1901323"/>
              <a:ext cx="1553845" cy="5080"/>
            </a:xfrm>
            <a:custGeom>
              <a:avLst/>
              <a:gdLst/>
              <a:ahLst/>
              <a:cxnLst/>
              <a:rect l="l" t="t" r="r" b="b"/>
              <a:pathLst>
                <a:path w="1553845" h="5080">
                  <a:moveTo>
                    <a:pt x="0" y="5060"/>
                  </a:moveTo>
                  <a:lnTo>
                    <a:pt x="0" y="0"/>
                  </a:lnTo>
                  <a:lnTo>
                    <a:pt x="1553768" y="0"/>
                  </a:lnTo>
                  <a:lnTo>
                    <a:pt x="155376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858735" y="1901323"/>
              <a:ext cx="1553845" cy="5080"/>
            </a:xfrm>
            <a:custGeom>
              <a:avLst/>
              <a:gdLst/>
              <a:ahLst/>
              <a:cxnLst/>
              <a:rect l="l" t="t" r="r" b="b"/>
              <a:pathLst>
                <a:path w="1553845" h="5080">
                  <a:moveTo>
                    <a:pt x="0" y="5060"/>
                  </a:moveTo>
                  <a:lnTo>
                    <a:pt x="0" y="0"/>
                  </a:lnTo>
                  <a:lnTo>
                    <a:pt x="1553768" y="0"/>
                  </a:lnTo>
                  <a:lnTo>
                    <a:pt x="1553768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482" y="-148133"/>
            <a:ext cx="6493079" cy="1019192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spcBef>
                <a:spcPts val="268"/>
              </a:spcBef>
            </a:pPr>
            <a:r>
              <a:rPr dirty="0"/>
              <a:t>Conditions</a:t>
            </a:r>
            <a:r>
              <a:rPr spc="248" dirty="0"/>
              <a:t> </a:t>
            </a:r>
            <a:r>
              <a:rPr dirty="0"/>
              <a:t>for</a:t>
            </a:r>
            <a:r>
              <a:rPr spc="248" dirty="0"/>
              <a:t> </a:t>
            </a:r>
            <a:r>
              <a:rPr dirty="0"/>
              <a:t>Simple</a:t>
            </a:r>
            <a:r>
              <a:rPr spc="248" dirty="0"/>
              <a:t> </a:t>
            </a:r>
            <a:r>
              <a:rPr dirty="0"/>
              <a:t>Linear</a:t>
            </a:r>
            <a:r>
              <a:rPr spc="258" dirty="0"/>
              <a:t> </a:t>
            </a:r>
            <a:r>
              <a:rPr dirty="0"/>
              <a:t>Regression</a:t>
            </a:r>
            <a:r>
              <a:rPr spc="248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921" y="1126542"/>
            <a:ext cx="3256606" cy="1796035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376255" indent="-351088">
              <a:spcBef>
                <a:spcPts val="1486"/>
              </a:spcBef>
              <a:buAutoNum type="arabicPeriod"/>
              <a:tabLst>
                <a:tab pos="376255" algn="l"/>
              </a:tabLst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Linearity</a:t>
            </a:r>
            <a:endParaRPr sz="1982">
              <a:latin typeface="Arial"/>
              <a:cs typeface="Arial"/>
            </a:endParaRPr>
          </a:p>
          <a:p>
            <a:pPr marL="376255" indent="-351088">
              <a:spcBef>
                <a:spcPts val="1298"/>
              </a:spcBef>
              <a:buAutoNum type="arabicPeriod"/>
              <a:tabLst>
                <a:tab pos="376255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Constant</a:t>
            </a:r>
            <a:r>
              <a:rPr sz="1982" spc="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variability</a:t>
            </a:r>
            <a:endParaRPr sz="1982">
              <a:latin typeface="Arial"/>
              <a:cs typeface="Arial"/>
            </a:endParaRPr>
          </a:p>
          <a:p>
            <a:pPr marL="374997" marR="10067" indent="-351088">
              <a:lnSpc>
                <a:spcPct val="129800"/>
              </a:lnSpc>
              <a:spcBef>
                <a:spcPts val="595"/>
              </a:spcBef>
              <a:buAutoNum type="arabicPeriod"/>
              <a:tabLst>
                <a:tab pos="378772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(Optional)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Nearly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normal 	residuals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633" y="3221591"/>
            <a:ext cx="3806505" cy="2192554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25168" algn="just">
              <a:spcBef>
                <a:spcPts val="1486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Tools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checking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conditions:</a:t>
            </a:r>
            <a:endParaRPr sz="1982">
              <a:latin typeface="Arial"/>
              <a:cs typeface="Arial"/>
            </a:endParaRPr>
          </a:p>
          <a:p>
            <a:pPr marL="571304" indent="-269293" algn="just">
              <a:spcBef>
                <a:spcPts val="1298"/>
              </a:spcBef>
              <a:buChar char="•"/>
              <a:tabLst>
                <a:tab pos="57130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Residual</a:t>
            </a:r>
            <a:r>
              <a:rPr sz="1982" spc="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plot</a:t>
            </a:r>
            <a:endParaRPr sz="1982">
              <a:latin typeface="Arial"/>
              <a:cs typeface="Arial"/>
            </a:endParaRPr>
          </a:p>
          <a:p>
            <a:pPr marL="25168" marR="10067" algn="just">
              <a:lnSpc>
                <a:spcPct val="129800"/>
              </a:lnSpc>
              <a:spcBef>
                <a:spcPts val="59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If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conditions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satisfied,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points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should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scatter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evenly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around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zero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residual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plot.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6059" y="581421"/>
            <a:ext cx="3536079" cy="26025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57980" y="2964147"/>
            <a:ext cx="228652" cy="154777"/>
          </a:xfrm>
          <a:prstGeom prst="rect">
            <a:avLst/>
          </a:prstGeom>
        </p:spPr>
        <p:txBody>
          <a:bodyPr vert="vert270" wrap="square" lIns="0" tIns="5033" rIns="0" bIns="0" rtlCol="0">
            <a:spAutoFit/>
          </a:bodyPr>
          <a:lstStyle/>
          <a:p>
            <a:pPr marL="25168">
              <a:spcBef>
                <a:spcPts val="40"/>
              </a:spcBef>
            </a:pPr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7980" y="2177394"/>
            <a:ext cx="228652" cy="154777"/>
          </a:xfrm>
          <a:prstGeom prst="rect">
            <a:avLst/>
          </a:prstGeom>
        </p:spPr>
        <p:txBody>
          <a:bodyPr vert="vert270" wrap="square" lIns="0" tIns="5033" rIns="0" bIns="0" rtlCol="0">
            <a:spAutoFit/>
          </a:bodyPr>
          <a:lstStyle/>
          <a:p>
            <a:pPr marL="25168">
              <a:spcBef>
                <a:spcPts val="40"/>
              </a:spcBef>
            </a:pPr>
            <a:r>
              <a:rPr sz="1486" spc="-99" dirty="0">
                <a:latin typeface="Arial"/>
                <a:cs typeface="Arial"/>
              </a:rPr>
              <a:t>5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7981" y="551983"/>
            <a:ext cx="228652" cy="259220"/>
          </a:xfrm>
          <a:prstGeom prst="rect">
            <a:avLst/>
          </a:prstGeom>
        </p:spPr>
        <p:txBody>
          <a:bodyPr vert="vert270" wrap="square" lIns="0" tIns="5033" rIns="0" bIns="0" rtlCol="0">
            <a:spAutoFit/>
          </a:bodyPr>
          <a:lstStyle/>
          <a:p>
            <a:pPr marL="25168">
              <a:spcBef>
                <a:spcPts val="40"/>
              </a:spcBef>
            </a:pPr>
            <a:r>
              <a:rPr sz="1486" spc="-50" dirty="0">
                <a:latin typeface="Arial"/>
                <a:cs typeface="Arial"/>
              </a:rPr>
              <a:t>15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8536" y="3107068"/>
            <a:ext cx="3445359" cy="531237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  <a:tabLst>
                <a:tab pos="435399" algn="l"/>
                <a:tab pos="897225" algn="l"/>
                <a:tab pos="1360308" algn="l"/>
                <a:tab pos="1823392" algn="l"/>
                <a:tab pos="2285217" algn="l"/>
                <a:tab pos="2748301" algn="l"/>
                <a:tab pos="3211384" algn="l"/>
              </a:tabLst>
            </a:pPr>
            <a:r>
              <a:rPr sz="1486" spc="-99" dirty="0">
                <a:latin typeface="Arial"/>
                <a:cs typeface="Arial"/>
              </a:rPr>
              <a:t>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10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69" dirty="0">
                <a:latin typeface="Arial"/>
                <a:cs typeface="Arial"/>
              </a:rPr>
              <a:t>20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30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40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50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70</a:t>
            </a:r>
            <a:endParaRPr sz="1486">
              <a:latin typeface="Arial"/>
              <a:cs typeface="Arial"/>
            </a:endParaRPr>
          </a:p>
          <a:p>
            <a:pPr marL="1481113">
              <a:spcBef>
                <a:spcPts val="178"/>
              </a:spcBef>
            </a:pPr>
            <a:r>
              <a:rPr sz="1486" dirty="0">
                <a:latin typeface="Arial"/>
                <a:cs typeface="Arial"/>
              </a:rPr>
              <a:t>Bill</a:t>
            </a:r>
            <a:r>
              <a:rPr sz="1486" spc="-10" dirty="0">
                <a:latin typeface="Arial"/>
                <a:cs typeface="Arial"/>
              </a:rPr>
              <a:t> </a:t>
            </a:r>
            <a:r>
              <a:rPr sz="1486" spc="-50" dirty="0">
                <a:latin typeface="Arial"/>
                <a:cs typeface="Arial"/>
              </a:rPr>
              <a:t>($)</a:t>
            </a:r>
            <a:endParaRPr sz="14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8715" y="1338549"/>
            <a:ext cx="482953" cy="799051"/>
          </a:xfrm>
          <a:prstGeom prst="rect">
            <a:avLst/>
          </a:prstGeom>
        </p:spPr>
        <p:txBody>
          <a:bodyPr vert="vert270" wrap="square" lIns="0" tIns="5033" rIns="0" bIns="0" rtlCol="0">
            <a:spAutoFit/>
          </a:bodyPr>
          <a:lstStyle/>
          <a:p>
            <a:pPr marL="25168">
              <a:spcBef>
                <a:spcPts val="40"/>
              </a:spcBef>
            </a:pPr>
            <a:r>
              <a:rPr sz="1486" dirty="0">
                <a:latin typeface="Arial"/>
                <a:cs typeface="Arial"/>
              </a:rPr>
              <a:t>Tip</a:t>
            </a:r>
            <a:r>
              <a:rPr sz="1486" spc="-40" dirty="0">
                <a:latin typeface="Arial"/>
                <a:cs typeface="Arial"/>
              </a:rPr>
              <a:t> </a:t>
            </a:r>
            <a:r>
              <a:rPr sz="1486" spc="-50" dirty="0">
                <a:latin typeface="Arial"/>
                <a:cs typeface="Arial"/>
              </a:rPr>
              <a:t>($)</a:t>
            </a:r>
            <a:endParaRPr sz="1486">
              <a:latin typeface="Arial"/>
              <a:cs typeface="Arial"/>
            </a:endParaRPr>
          </a:p>
          <a:p>
            <a:pPr marL="565012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10</a:t>
            </a:r>
            <a:endParaRPr sz="1486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6059" y="3817576"/>
            <a:ext cx="3536079" cy="15237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368536" y="5264506"/>
            <a:ext cx="3445359" cy="531237"/>
          </a:xfrm>
          <a:prstGeom prst="rect">
            <a:avLst/>
          </a:prstGeom>
        </p:spPr>
        <p:txBody>
          <a:bodyPr vert="horz" wrap="square" lIns="0" tIns="47817" rIns="0" bIns="0" rtlCol="0">
            <a:spAutoFit/>
          </a:bodyPr>
          <a:lstStyle/>
          <a:p>
            <a:pPr marL="25168">
              <a:spcBef>
                <a:spcPts val="377"/>
              </a:spcBef>
              <a:tabLst>
                <a:tab pos="435399" algn="l"/>
                <a:tab pos="897225" algn="l"/>
                <a:tab pos="1360308" algn="l"/>
                <a:tab pos="1823392" algn="l"/>
                <a:tab pos="2285217" algn="l"/>
                <a:tab pos="2748301" algn="l"/>
                <a:tab pos="3211384" algn="l"/>
              </a:tabLst>
            </a:pPr>
            <a:r>
              <a:rPr sz="1486" spc="-99" dirty="0">
                <a:latin typeface="Arial"/>
                <a:cs typeface="Arial"/>
              </a:rPr>
              <a:t>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10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69" dirty="0">
                <a:latin typeface="Arial"/>
                <a:cs typeface="Arial"/>
              </a:rPr>
              <a:t>20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30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40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50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60</a:t>
            </a:r>
            <a:r>
              <a:rPr sz="1486" dirty="0">
                <a:latin typeface="Arial"/>
                <a:cs typeface="Arial"/>
              </a:rPr>
              <a:t>	</a:t>
            </a:r>
            <a:r>
              <a:rPr sz="1486" spc="-50" dirty="0">
                <a:latin typeface="Arial"/>
                <a:cs typeface="Arial"/>
              </a:rPr>
              <a:t>70</a:t>
            </a:r>
            <a:endParaRPr sz="1486">
              <a:latin typeface="Arial"/>
              <a:cs typeface="Arial"/>
            </a:endParaRPr>
          </a:p>
          <a:p>
            <a:pPr marL="1481113">
              <a:spcBef>
                <a:spcPts val="178"/>
              </a:spcBef>
            </a:pPr>
            <a:r>
              <a:rPr sz="1486" dirty="0">
                <a:latin typeface="Arial"/>
                <a:cs typeface="Arial"/>
              </a:rPr>
              <a:t>Bill</a:t>
            </a:r>
            <a:r>
              <a:rPr sz="1486" spc="-10" dirty="0">
                <a:latin typeface="Arial"/>
                <a:cs typeface="Arial"/>
              </a:rPr>
              <a:t> </a:t>
            </a:r>
            <a:r>
              <a:rPr sz="1486" spc="-50" dirty="0">
                <a:latin typeface="Arial"/>
                <a:cs typeface="Arial"/>
              </a:rPr>
              <a:t>($)</a:t>
            </a:r>
            <a:endParaRPr sz="14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8715" y="3796035"/>
            <a:ext cx="482953" cy="1473526"/>
          </a:xfrm>
          <a:prstGeom prst="rect">
            <a:avLst/>
          </a:prstGeom>
        </p:spPr>
        <p:txBody>
          <a:bodyPr vert="vert270" wrap="square" lIns="0" tIns="5033" rIns="0" bIns="0" rtlCol="0">
            <a:spAutoFit/>
          </a:bodyPr>
          <a:lstStyle/>
          <a:p>
            <a:pPr algn="ctr">
              <a:spcBef>
                <a:spcPts val="40"/>
              </a:spcBef>
            </a:pPr>
            <a:r>
              <a:rPr sz="1486" spc="-20" dirty="0">
                <a:latin typeface="Arial"/>
                <a:cs typeface="Arial"/>
              </a:rPr>
              <a:t>Residuals</a:t>
            </a:r>
            <a:endParaRPr sz="1486">
              <a:latin typeface="Arial"/>
              <a:cs typeface="Arial"/>
            </a:endParaRPr>
          </a:p>
          <a:p>
            <a:pPr algn="ctr">
              <a:spcBef>
                <a:spcPts val="188"/>
              </a:spcBef>
            </a:pPr>
            <a:r>
              <a:rPr sz="1486" dirty="0">
                <a:latin typeface="Arial"/>
                <a:cs typeface="Arial"/>
              </a:rPr>
              <a:t>−2</a:t>
            </a:r>
            <a:r>
              <a:rPr sz="1486" spc="822" dirty="0">
                <a:latin typeface="Arial"/>
                <a:cs typeface="Arial"/>
              </a:rPr>
              <a:t> </a:t>
            </a:r>
            <a:r>
              <a:rPr sz="1486" dirty="0">
                <a:latin typeface="Arial"/>
                <a:cs typeface="Arial"/>
              </a:rPr>
              <a:t>0</a:t>
            </a:r>
            <a:r>
              <a:rPr sz="1486" spc="416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2</a:t>
            </a:r>
            <a:r>
              <a:rPr sz="1486" spc="426" dirty="0">
                <a:latin typeface="Arial"/>
                <a:cs typeface="Arial"/>
              </a:rPr>
              <a:t>  </a:t>
            </a:r>
            <a:r>
              <a:rPr sz="1486" dirty="0">
                <a:latin typeface="Arial"/>
                <a:cs typeface="Arial"/>
              </a:rPr>
              <a:t>4</a:t>
            </a:r>
            <a:r>
              <a:rPr sz="1486" spc="416" dirty="0">
                <a:latin typeface="Arial"/>
                <a:cs typeface="Arial"/>
              </a:rPr>
              <a:t>  </a:t>
            </a:r>
            <a:r>
              <a:rPr sz="1486" spc="-99" dirty="0">
                <a:latin typeface="Arial"/>
                <a:cs typeface="Arial"/>
              </a:rPr>
              <a:t>6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Checking</a:t>
            </a:r>
            <a:r>
              <a:rPr spc="208" dirty="0"/>
              <a:t> </a:t>
            </a:r>
            <a:r>
              <a:rPr dirty="0"/>
              <a:t>Conditions</a:t>
            </a:r>
            <a:r>
              <a:rPr spc="208" dirty="0"/>
              <a:t> </a:t>
            </a:r>
            <a:r>
              <a:rPr dirty="0"/>
              <a:t>–</a:t>
            </a:r>
            <a:r>
              <a:rPr spc="208" dirty="0"/>
              <a:t> </a:t>
            </a:r>
            <a:r>
              <a:rPr spc="-20" dirty="0"/>
              <a:t>Linearity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385" y="1092193"/>
            <a:ext cx="3349560" cy="2615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0547" y="3633981"/>
            <a:ext cx="3236473" cy="502115"/>
          </a:xfrm>
          <a:prstGeom prst="rect">
            <a:avLst/>
          </a:prstGeom>
        </p:spPr>
        <p:txBody>
          <a:bodyPr vert="horz" wrap="square" lIns="0" tIns="49076" rIns="0" bIns="0" rtlCol="0">
            <a:spAutoFit/>
          </a:bodyPr>
          <a:lstStyle/>
          <a:p>
            <a:pPr marL="25168">
              <a:spcBef>
                <a:spcPts val="386"/>
              </a:spcBef>
            </a:pPr>
            <a:r>
              <a:rPr sz="1387" dirty="0">
                <a:latin typeface="Arial"/>
                <a:cs typeface="Arial"/>
              </a:rPr>
              <a:t>0.0</a:t>
            </a:r>
            <a:r>
              <a:rPr sz="1387" spc="28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0.2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0.4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0.6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0.8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1.0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1.2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spc="-40" dirty="0">
                <a:latin typeface="Arial"/>
                <a:cs typeface="Arial"/>
              </a:rPr>
              <a:t>1.4</a:t>
            </a:r>
            <a:endParaRPr sz="1387">
              <a:latin typeface="Arial"/>
              <a:cs typeface="Arial"/>
            </a:endParaRPr>
          </a:p>
          <a:p>
            <a:pPr marL="1628343">
              <a:spcBef>
                <a:spcPts val="188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394" y="1310236"/>
            <a:ext cx="452560" cy="2096409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999153">
              <a:spcBef>
                <a:spcPts val="69"/>
              </a:spcBef>
            </a:pPr>
            <a:r>
              <a:rPr sz="1387" spc="-99" dirty="0">
                <a:latin typeface="Arial"/>
                <a:cs typeface="Arial"/>
              </a:rPr>
              <a:t>y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198"/>
              </a:spcBef>
            </a:pPr>
            <a:r>
              <a:rPr sz="1387" dirty="0">
                <a:latin typeface="Arial"/>
                <a:cs typeface="Arial"/>
              </a:rPr>
              <a:t>0.1</a:t>
            </a:r>
            <a:r>
              <a:rPr sz="1387" spc="426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0.2</a:t>
            </a:r>
            <a:r>
              <a:rPr sz="1387" spc="416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0.3</a:t>
            </a:r>
            <a:r>
              <a:rPr sz="1387" spc="426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0.4</a:t>
            </a:r>
            <a:r>
              <a:rPr sz="1387" spc="426" dirty="0">
                <a:latin typeface="Arial"/>
                <a:cs typeface="Arial"/>
              </a:rPr>
              <a:t>  </a:t>
            </a:r>
            <a:r>
              <a:rPr sz="1387" spc="-50" dirty="0">
                <a:latin typeface="Arial"/>
                <a:cs typeface="Arial"/>
              </a:rPr>
              <a:t>0.5</a:t>
            </a:r>
            <a:endParaRPr sz="1387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384" y="4307686"/>
            <a:ext cx="3346193" cy="15440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5274" y="5458624"/>
            <a:ext cx="213456" cy="401413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387" spc="-40" dirty="0">
                <a:latin typeface="Arial"/>
                <a:cs typeface="Arial"/>
              </a:rPr>
              <a:t>−0.2</a:t>
            </a:r>
            <a:endParaRPr sz="13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547" y="5777644"/>
            <a:ext cx="3236473" cy="502115"/>
          </a:xfrm>
          <a:prstGeom prst="rect">
            <a:avLst/>
          </a:prstGeom>
        </p:spPr>
        <p:txBody>
          <a:bodyPr vert="horz" wrap="square" lIns="0" tIns="49076" rIns="0" bIns="0" rtlCol="0">
            <a:spAutoFit/>
          </a:bodyPr>
          <a:lstStyle/>
          <a:p>
            <a:pPr marL="25168">
              <a:spcBef>
                <a:spcPts val="386"/>
              </a:spcBef>
            </a:pPr>
            <a:r>
              <a:rPr sz="1387" dirty="0">
                <a:latin typeface="Arial"/>
                <a:cs typeface="Arial"/>
              </a:rPr>
              <a:t>0.0</a:t>
            </a:r>
            <a:r>
              <a:rPr sz="1387" spc="28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0.2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0.4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0.6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0.8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1.0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1.2</a:t>
            </a:r>
            <a:r>
              <a:rPr sz="1387" spc="307" dirty="0">
                <a:latin typeface="Arial"/>
                <a:cs typeface="Arial"/>
              </a:rPr>
              <a:t>  </a:t>
            </a:r>
            <a:r>
              <a:rPr sz="1387" spc="-40" dirty="0">
                <a:latin typeface="Arial"/>
                <a:cs typeface="Arial"/>
              </a:rPr>
              <a:t>1.4</a:t>
            </a:r>
            <a:endParaRPr sz="1387">
              <a:latin typeface="Arial"/>
              <a:cs typeface="Arial"/>
            </a:endParaRPr>
          </a:p>
          <a:p>
            <a:pPr marL="1628343">
              <a:spcBef>
                <a:spcPts val="188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9395" y="4626574"/>
            <a:ext cx="452560" cy="829252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387" spc="-20" dirty="0">
                <a:latin typeface="Arial"/>
                <a:cs typeface="Arial"/>
              </a:rPr>
              <a:t>Residuals</a:t>
            </a:r>
            <a:endParaRPr sz="1387">
              <a:latin typeface="Arial"/>
              <a:cs typeface="Arial"/>
            </a:endParaRPr>
          </a:p>
          <a:p>
            <a:pPr marL="391356">
              <a:spcBef>
                <a:spcPts val="198"/>
              </a:spcBef>
            </a:pPr>
            <a:r>
              <a:rPr sz="1387" spc="-50" dirty="0">
                <a:latin typeface="Arial"/>
                <a:cs typeface="Arial"/>
              </a:rPr>
              <a:t>0.0</a:t>
            </a:r>
            <a:endParaRPr sz="1387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98902" y="851499"/>
            <a:ext cx="4362695" cy="861969"/>
          </a:xfrm>
          <a:custGeom>
            <a:avLst/>
            <a:gdLst/>
            <a:ahLst/>
            <a:cxnLst/>
            <a:rect l="l" t="t" r="r" b="b"/>
            <a:pathLst>
              <a:path w="2201545" h="434975">
                <a:moveTo>
                  <a:pt x="2201138" y="44424"/>
                </a:moveTo>
                <a:lnTo>
                  <a:pt x="2199830" y="44424"/>
                </a:lnTo>
                <a:lnTo>
                  <a:pt x="2197125" y="31076"/>
                </a:lnTo>
                <a:lnTo>
                  <a:pt x="2186216" y="14922"/>
                </a:lnTo>
                <a:lnTo>
                  <a:pt x="2170061" y="4013"/>
                </a:lnTo>
                <a:lnTo>
                  <a:pt x="2150338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84035"/>
                </a:lnTo>
                <a:lnTo>
                  <a:pt x="4013" y="403771"/>
                </a:lnTo>
                <a:lnTo>
                  <a:pt x="14922" y="419925"/>
                </a:lnTo>
                <a:lnTo>
                  <a:pt x="31076" y="430834"/>
                </a:lnTo>
                <a:lnTo>
                  <a:pt x="50812" y="434848"/>
                </a:lnTo>
                <a:lnTo>
                  <a:pt x="2150338" y="434848"/>
                </a:lnTo>
                <a:lnTo>
                  <a:pt x="2170061" y="430834"/>
                </a:lnTo>
                <a:lnTo>
                  <a:pt x="2186216" y="419925"/>
                </a:lnTo>
                <a:lnTo>
                  <a:pt x="2197125" y="403771"/>
                </a:lnTo>
                <a:lnTo>
                  <a:pt x="2201138" y="384035"/>
                </a:lnTo>
                <a:lnTo>
                  <a:pt x="2201138" y="82384"/>
                </a:lnTo>
                <a:lnTo>
                  <a:pt x="2201138" y="50800"/>
                </a:lnTo>
                <a:lnTo>
                  <a:pt x="2201138" y="4442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4474428" y="810470"/>
            <a:ext cx="4211693" cy="2536123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900"/>
              </a:lnSpc>
              <a:spcBef>
                <a:spcPts val="178"/>
              </a:spcBef>
            </a:pP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What</a:t>
            </a:r>
            <a:r>
              <a:rPr sz="1982" spc="48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condition</a:t>
            </a:r>
            <a:r>
              <a:rPr sz="1982" spc="48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is</a:t>
            </a:r>
            <a:r>
              <a:rPr sz="1982" spc="495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this</a:t>
            </a:r>
            <a:r>
              <a:rPr sz="1982" spc="48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linear</a:t>
            </a:r>
            <a:r>
              <a:rPr sz="1982" spc="48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3884B7"/>
                </a:solidFill>
                <a:latin typeface="Arial"/>
                <a:cs typeface="Arial"/>
              </a:rPr>
              <a:t>model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obviously</a:t>
            </a:r>
            <a:r>
              <a:rPr sz="1982" spc="23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3884B7"/>
                </a:solidFill>
                <a:latin typeface="Arial"/>
                <a:cs typeface="Arial"/>
              </a:rPr>
              <a:t>violating?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882"/>
              </a:spcBef>
            </a:pPr>
            <a:endParaRPr sz="1982">
              <a:latin typeface="Arial"/>
              <a:cs typeface="Arial"/>
            </a:endParaRPr>
          </a:p>
          <a:p>
            <a:pPr marL="478184" indent="-453017">
              <a:spcBef>
                <a:spcPts val="10"/>
              </a:spcBef>
              <a:buAutoNum type="alphaLcParenBoth"/>
              <a:tabLst>
                <a:tab pos="47818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Constant</a:t>
            </a:r>
            <a:r>
              <a:rPr sz="1982" spc="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variability</a:t>
            </a:r>
            <a:endParaRPr sz="1982">
              <a:latin typeface="Arial"/>
              <a:cs typeface="Arial"/>
            </a:endParaRPr>
          </a:p>
          <a:p>
            <a:pPr marL="478184" indent="-453017">
              <a:spcBef>
                <a:spcPts val="1665"/>
              </a:spcBef>
              <a:buAutoNum type="alphaLcParenBoth"/>
              <a:tabLst>
                <a:tab pos="47818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Linear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relationship</a:t>
            </a:r>
            <a:endParaRPr sz="1982">
              <a:latin typeface="Arial"/>
              <a:cs typeface="Arial"/>
            </a:endParaRPr>
          </a:p>
          <a:p>
            <a:pPr marL="476926" indent="-437914">
              <a:spcBef>
                <a:spcPts val="1298"/>
              </a:spcBef>
              <a:buClr>
                <a:srgbClr val="22373A"/>
              </a:buClr>
              <a:buFont typeface="Arial"/>
              <a:buAutoNum type="alphaLcParenBoth"/>
              <a:tabLst>
                <a:tab pos="476926" algn="l"/>
              </a:tabLst>
            </a:pPr>
            <a:r>
              <a:rPr sz="1982" i="1" dirty="0">
                <a:solidFill>
                  <a:srgbClr val="FF7F00"/>
                </a:solidFill>
                <a:latin typeface="Arial"/>
                <a:cs typeface="Arial"/>
              </a:rPr>
              <a:t>Linear</a:t>
            </a:r>
            <a:r>
              <a:rPr sz="1982" i="1" spc="238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982" i="1" spc="-20" dirty="0">
                <a:solidFill>
                  <a:srgbClr val="FF7F00"/>
                </a:solidFill>
                <a:latin typeface="Arial"/>
                <a:cs typeface="Arial"/>
              </a:rPr>
              <a:t>relationship</a:t>
            </a:r>
            <a:endParaRPr sz="198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4428" y="3279904"/>
            <a:ext cx="2759559" cy="967346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478184" indent="-453017">
              <a:spcBef>
                <a:spcPts val="1486"/>
              </a:spcBef>
              <a:buAutoNum type="alphaLcParenBoth" startAt="4"/>
              <a:tabLst>
                <a:tab pos="47818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Normal</a:t>
            </a:r>
            <a:r>
              <a:rPr sz="1982" spc="25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residuals</a:t>
            </a:r>
            <a:endParaRPr sz="1982">
              <a:latin typeface="Arial"/>
              <a:cs typeface="Arial"/>
            </a:endParaRPr>
          </a:p>
          <a:p>
            <a:pPr marL="478184" indent="-453017">
              <a:spcBef>
                <a:spcPts val="1298"/>
              </a:spcBef>
              <a:buAutoNum type="alphaLcParenBoth" startAt="4"/>
              <a:tabLst>
                <a:tab pos="47818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extreme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outliers</a:t>
            </a:r>
            <a:endParaRPr sz="198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74428" y="4515502"/>
            <a:ext cx="3903397" cy="1573050"/>
          </a:xfrm>
          <a:prstGeom prst="rect">
            <a:avLst/>
          </a:prstGeom>
        </p:spPr>
        <p:txBody>
          <a:bodyPr vert="horz" wrap="square" lIns="0" tIns="35234" rIns="0" bIns="0" rtlCol="0">
            <a:spAutoFit/>
          </a:bodyPr>
          <a:lstStyle/>
          <a:p>
            <a:pPr marL="25168" marR="10067" algn="just">
              <a:lnSpc>
                <a:spcPct val="125699"/>
              </a:lnSpc>
              <a:spcBef>
                <a:spcPts val="277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Note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correlation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spc="24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residuals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32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remains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zero,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but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zero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correlation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178" dirty="0">
                <a:solidFill>
                  <a:srgbClr val="22373A"/>
                </a:solidFill>
                <a:latin typeface="Arial"/>
                <a:cs typeface="Arial"/>
              </a:rPr>
              <a:t>≠</a:t>
            </a:r>
            <a:r>
              <a:rPr sz="2180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association.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It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non-linear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association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92" y="209232"/>
            <a:ext cx="842264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9725" marR="5080" indent="-1597660">
              <a:lnSpc>
                <a:spcPct val="113100"/>
              </a:lnSpc>
              <a:spcBef>
                <a:spcPts val="100"/>
              </a:spcBef>
            </a:pPr>
            <a:r>
              <a:rPr sz="2800" b="0" dirty="0">
                <a:latin typeface="Carlito"/>
                <a:cs typeface="Carlito"/>
              </a:rPr>
              <a:t>A</a:t>
            </a:r>
            <a:r>
              <a:rPr sz="2800" b="0" spc="-6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classic</a:t>
            </a:r>
            <a:r>
              <a:rPr sz="2800" b="0" spc="-5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example</a:t>
            </a:r>
            <a:r>
              <a:rPr sz="2800" b="0" spc="-7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of</a:t>
            </a:r>
            <a:r>
              <a:rPr sz="2800" b="0" spc="-6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a</a:t>
            </a:r>
            <a:r>
              <a:rPr sz="2800" b="0" spc="-6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task</a:t>
            </a:r>
            <a:r>
              <a:rPr sz="2800" b="0" spc="-6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that</a:t>
            </a:r>
            <a:r>
              <a:rPr sz="2800" b="0" spc="-6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requires</a:t>
            </a:r>
            <a:r>
              <a:rPr sz="2800" b="0" spc="-5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machine</a:t>
            </a:r>
            <a:r>
              <a:rPr sz="2800" b="0" spc="-65" dirty="0">
                <a:latin typeface="Carlito"/>
                <a:cs typeface="Carlito"/>
              </a:rPr>
              <a:t> </a:t>
            </a:r>
            <a:r>
              <a:rPr sz="2800" b="0" spc="-10" dirty="0">
                <a:latin typeface="Carlito"/>
                <a:cs typeface="Carlito"/>
              </a:rPr>
              <a:t>learning: </a:t>
            </a:r>
            <a:r>
              <a:rPr sz="2800" b="0" dirty="0">
                <a:latin typeface="Carlito"/>
                <a:cs typeface="Carlito"/>
              </a:rPr>
              <a:t>It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is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very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hard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to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say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what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makes</a:t>
            </a:r>
            <a:r>
              <a:rPr sz="2800" b="0" spc="-40" dirty="0">
                <a:latin typeface="Carlito"/>
                <a:cs typeface="Carlito"/>
              </a:rPr>
              <a:t> </a:t>
            </a:r>
            <a:r>
              <a:rPr sz="2800" b="0" dirty="0">
                <a:latin typeface="Carlito"/>
                <a:cs typeface="Carlito"/>
              </a:rPr>
              <a:t>a</a:t>
            </a:r>
            <a:r>
              <a:rPr sz="2800" b="0" spc="-45" dirty="0">
                <a:latin typeface="Carlito"/>
                <a:cs typeface="Carlito"/>
              </a:rPr>
              <a:t> </a:t>
            </a:r>
            <a:r>
              <a:rPr sz="2800" b="0" spc="-50" dirty="0">
                <a:latin typeface="Carlito"/>
                <a:cs typeface="Carlito"/>
              </a:rPr>
              <a:t>2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2637" y="1561048"/>
            <a:ext cx="7327900" cy="4999355"/>
            <a:chOff x="782637" y="1561048"/>
            <a:chExt cx="7327900" cy="49993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783" y="1561048"/>
              <a:ext cx="7104366" cy="49991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2162" y="2565400"/>
              <a:ext cx="5219700" cy="827405"/>
            </a:xfrm>
            <a:custGeom>
              <a:avLst/>
              <a:gdLst/>
              <a:ahLst/>
              <a:cxnLst/>
              <a:rect l="l" t="t" r="r" b="b"/>
              <a:pathLst>
                <a:path w="5219700" h="827404">
                  <a:moveTo>
                    <a:pt x="0" y="0"/>
                  </a:moveTo>
                  <a:lnTo>
                    <a:pt x="5219702" y="0"/>
                  </a:lnTo>
                  <a:lnTo>
                    <a:pt x="5219702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31000" y="2565400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9975" y="4762499"/>
              <a:ext cx="1368425" cy="827405"/>
            </a:xfrm>
            <a:custGeom>
              <a:avLst/>
              <a:gdLst/>
              <a:ahLst/>
              <a:cxnLst/>
              <a:rect l="l" t="t" r="r" b="b"/>
              <a:pathLst>
                <a:path w="1368425" h="827404">
                  <a:moveTo>
                    <a:pt x="0" y="0"/>
                  </a:moveTo>
                  <a:lnTo>
                    <a:pt x="1368430" y="0"/>
                  </a:lnTo>
                  <a:lnTo>
                    <a:pt x="1368430" y="827088"/>
                  </a:lnTo>
                  <a:lnTo>
                    <a:pt x="0" y="8270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087" y="3681412"/>
              <a:ext cx="720725" cy="827405"/>
            </a:xfrm>
            <a:custGeom>
              <a:avLst/>
              <a:gdLst/>
              <a:ahLst/>
              <a:cxnLst/>
              <a:rect l="l" t="t" r="r" b="b"/>
              <a:pathLst>
                <a:path w="720725" h="827404">
                  <a:moveTo>
                    <a:pt x="0" y="0"/>
                  </a:moveTo>
                  <a:lnTo>
                    <a:pt x="720725" y="0"/>
                  </a:lnTo>
                  <a:lnTo>
                    <a:pt x="720725" y="827087"/>
                  </a:lnTo>
                  <a:lnTo>
                    <a:pt x="0" y="82708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" y="6579051"/>
            <a:ext cx="20777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Geoffrey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Hinton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Checking</a:t>
            </a:r>
            <a:r>
              <a:rPr spc="226" dirty="0"/>
              <a:t> </a:t>
            </a:r>
            <a:r>
              <a:rPr dirty="0"/>
              <a:t>Conditions</a:t>
            </a:r>
            <a:r>
              <a:rPr spc="238" dirty="0"/>
              <a:t> </a:t>
            </a:r>
            <a:r>
              <a:rPr dirty="0"/>
              <a:t>–</a:t>
            </a:r>
            <a:r>
              <a:rPr spc="226" dirty="0"/>
              <a:t> </a:t>
            </a:r>
            <a:r>
              <a:rPr dirty="0"/>
              <a:t>Constant</a:t>
            </a:r>
            <a:r>
              <a:rPr spc="238" dirty="0"/>
              <a:t> </a:t>
            </a:r>
            <a:r>
              <a:rPr spc="-20" dirty="0"/>
              <a:t>Variability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idx="1"/>
          </p:nvPr>
        </p:nvSpPr>
        <p:spPr>
          <a:xfrm>
            <a:off x="1717098" y="4932727"/>
            <a:ext cx="12574093" cy="157829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dirty="0"/>
              <a:t>The</a:t>
            </a:r>
            <a:r>
              <a:rPr spc="188" dirty="0"/>
              <a:t> </a:t>
            </a:r>
            <a:r>
              <a:rPr dirty="0"/>
              <a:t>variability</a:t>
            </a:r>
            <a:r>
              <a:rPr spc="198" dirty="0"/>
              <a:t> </a:t>
            </a:r>
            <a:r>
              <a:rPr dirty="0"/>
              <a:t>of</a:t>
            </a:r>
            <a:r>
              <a:rPr spc="188" dirty="0"/>
              <a:t> </a:t>
            </a:r>
            <a:r>
              <a:rPr dirty="0"/>
              <a:t>points</a:t>
            </a:r>
            <a:r>
              <a:rPr spc="198" dirty="0"/>
              <a:t> </a:t>
            </a:r>
            <a:r>
              <a:rPr dirty="0"/>
              <a:t>around</a:t>
            </a:r>
            <a:r>
              <a:rPr spc="198" dirty="0"/>
              <a:t> </a:t>
            </a:r>
            <a:r>
              <a:rPr spc="-50" dirty="0"/>
              <a:t>the </a:t>
            </a:r>
            <a:r>
              <a:rPr dirty="0"/>
              <a:t>least-squares</a:t>
            </a:r>
            <a:r>
              <a:rPr spc="287" dirty="0"/>
              <a:t> </a:t>
            </a:r>
            <a:r>
              <a:rPr dirty="0"/>
              <a:t>line</a:t>
            </a:r>
            <a:r>
              <a:rPr spc="297" dirty="0"/>
              <a:t> </a:t>
            </a:r>
            <a:r>
              <a:rPr dirty="0"/>
              <a:t>should</a:t>
            </a:r>
            <a:r>
              <a:rPr spc="297" dirty="0"/>
              <a:t> </a:t>
            </a:r>
            <a:r>
              <a:rPr spc="-69" dirty="0"/>
              <a:t>be </a:t>
            </a:r>
            <a:r>
              <a:rPr dirty="0"/>
              <a:t>roughly</a:t>
            </a:r>
            <a:r>
              <a:rPr spc="277" dirty="0"/>
              <a:t> </a:t>
            </a:r>
            <a:r>
              <a:rPr dirty="0"/>
              <a:t>constant,</a:t>
            </a:r>
            <a:r>
              <a:rPr spc="287" dirty="0"/>
              <a:t> </a:t>
            </a:r>
            <a:r>
              <a:rPr dirty="0"/>
              <a:t>implying</a:t>
            </a:r>
            <a:r>
              <a:rPr spc="287" dirty="0"/>
              <a:t> </a:t>
            </a:r>
            <a:r>
              <a:rPr spc="-50" dirty="0"/>
              <a:t>the </a:t>
            </a:r>
            <a:r>
              <a:rPr dirty="0"/>
              <a:t>variability</a:t>
            </a:r>
            <a:r>
              <a:rPr spc="188" dirty="0"/>
              <a:t> </a:t>
            </a:r>
            <a:r>
              <a:rPr dirty="0"/>
              <a:t>of</a:t>
            </a:r>
            <a:r>
              <a:rPr spc="198" dirty="0"/>
              <a:t> </a:t>
            </a:r>
            <a:r>
              <a:rPr dirty="0"/>
              <a:t>residuals</a:t>
            </a:r>
            <a:r>
              <a:rPr spc="188" dirty="0"/>
              <a:t> </a:t>
            </a:r>
            <a:r>
              <a:rPr dirty="0"/>
              <a:t>around</a:t>
            </a:r>
            <a:r>
              <a:rPr spc="198" dirty="0"/>
              <a:t> </a:t>
            </a:r>
            <a:r>
              <a:rPr dirty="0"/>
              <a:t>the</a:t>
            </a:r>
            <a:r>
              <a:rPr spc="198" dirty="0"/>
              <a:t> </a:t>
            </a:r>
            <a:r>
              <a:rPr spc="-99" dirty="0"/>
              <a:t>0 </a:t>
            </a:r>
            <a:r>
              <a:rPr dirty="0"/>
              <a:t>line</a:t>
            </a:r>
            <a:r>
              <a:rPr spc="218" dirty="0"/>
              <a:t> </a:t>
            </a:r>
            <a:r>
              <a:rPr dirty="0"/>
              <a:t>should</a:t>
            </a:r>
            <a:r>
              <a:rPr spc="218" dirty="0"/>
              <a:t> </a:t>
            </a:r>
            <a:r>
              <a:rPr dirty="0"/>
              <a:t>be</a:t>
            </a:r>
            <a:r>
              <a:rPr spc="218" dirty="0"/>
              <a:t> </a:t>
            </a:r>
            <a:r>
              <a:rPr dirty="0"/>
              <a:t>roughly</a:t>
            </a:r>
            <a:r>
              <a:rPr spc="218" dirty="0"/>
              <a:t> </a:t>
            </a:r>
            <a:r>
              <a:rPr dirty="0"/>
              <a:t>constant</a:t>
            </a:r>
            <a:r>
              <a:rPr spc="218" dirty="0"/>
              <a:t> </a:t>
            </a:r>
            <a:r>
              <a:rPr spc="-50" dirty="0"/>
              <a:t>as </a:t>
            </a:r>
            <a:r>
              <a:rPr dirty="0"/>
              <a:t>well,</a:t>
            </a:r>
            <a:r>
              <a:rPr spc="159" dirty="0"/>
              <a:t> </a:t>
            </a:r>
            <a:r>
              <a:rPr dirty="0"/>
              <a:t>called</a:t>
            </a:r>
            <a:r>
              <a:rPr spc="168" dirty="0"/>
              <a:t> </a:t>
            </a:r>
            <a:r>
              <a:rPr i="1" spc="-20" dirty="0">
                <a:solidFill>
                  <a:srgbClr val="0DA5FF"/>
                </a:solidFill>
                <a:latin typeface="Arial"/>
                <a:cs typeface="Arial"/>
              </a:rPr>
              <a:t>homoscedasticity.</a:t>
            </a:r>
          </a:p>
          <a:p>
            <a:pPr marL="25168" marR="21392">
              <a:lnSpc>
                <a:spcPct val="129800"/>
              </a:lnSpc>
              <a:spcBef>
                <a:spcPts val="1189"/>
              </a:spcBef>
            </a:pPr>
            <a:r>
              <a:rPr dirty="0"/>
              <a:t>If</a:t>
            </a:r>
            <a:r>
              <a:rPr spc="139" dirty="0"/>
              <a:t> </a:t>
            </a:r>
            <a:r>
              <a:rPr dirty="0"/>
              <a:t>not,</a:t>
            </a:r>
            <a:r>
              <a:rPr spc="149" dirty="0"/>
              <a:t> </a:t>
            </a:r>
            <a:r>
              <a:rPr dirty="0"/>
              <a:t>called</a:t>
            </a:r>
            <a:r>
              <a:rPr spc="149" dirty="0"/>
              <a:t> </a:t>
            </a:r>
            <a:r>
              <a:rPr i="1" spc="-20" dirty="0">
                <a:solidFill>
                  <a:srgbClr val="0DA5FF"/>
                </a:solidFill>
                <a:latin typeface="Arial"/>
                <a:cs typeface="Arial"/>
              </a:rPr>
              <a:t>heterocedasticity</a:t>
            </a:r>
            <a:r>
              <a:rPr spc="-20" dirty="0"/>
              <a:t>, </a:t>
            </a:r>
            <a:r>
              <a:rPr dirty="0"/>
              <a:t>predictions</a:t>
            </a:r>
            <a:r>
              <a:rPr spc="198" dirty="0"/>
              <a:t> </a:t>
            </a:r>
            <a:r>
              <a:rPr dirty="0"/>
              <a:t>made</a:t>
            </a:r>
            <a:r>
              <a:rPr spc="198" dirty="0"/>
              <a:t> </a:t>
            </a:r>
            <a:r>
              <a:rPr dirty="0"/>
              <a:t>in</a:t>
            </a:r>
            <a:r>
              <a:rPr spc="198" dirty="0"/>
              <a:t> </a:t>
            </a:r>
            <a:r>
              <a:rPr dirty="0"/>
              <a:t>areas</a:t>
            </a:r>
            <a:r>
              <a:rPr spc="198" dirty="0"/>
              <a:t> </a:t>
            </a:r>
            <a:r>
              <a:rPr dirty="0"/>
              <a:t>of</a:t>
            </a:r>
            <a:r>
              <a:rPr spc="208" dirty="0"/>
              <a:t> </a:t>
            </a:r>
            <a:r>
              <a:rPr spc="-20" dirty="0"/>
              <a:t>larger </a:t>
            </a:r>
            <a:r>
              <a:rPr dirty="0"/>
              <a:t>variability</a:t>
            </a:r>
            <a:r>
              <a:rPr spc="119" dirty="0"/>
              <a:t> </a:t>
            </a:r>
            <a:r>
              <a:rPr dirty="0"/>
              <a:t>will</a:t>
            </a:r>
            <a:r>
              <a:rPr spc="129" dirty="0"/>
              <a:t> </a:t>
            </a:r>
            <a:r>
              <a:rPr dirty="0"/>
              <a:t>be</a:t>
            </a:r>
            <a:r>
              <a:rPr spc="129" dirty="0"/>
              <a:t> </a:t>
            </a:r>
            <a:r>
              <a:rPr dirty="0"/>
              <a:t>worse.</a:t>
            </a:r>
            <a:r>
              <a:rPr spc="277" dirty="0"/>
              <a:t> </a:t>
            </a:r>
            <a:r>
              <a:rPr dirty="0"/>
              <a:t>May</a:t>
            </a:r>
            <a:r>
              <a:rPr spc="119" dirty="0"/>
              <a:t> </a:t>
            </a:r>
            <a:r>
              <a:rPr spc="-50" dirty="0"/>
              <a:t>try </a:t>
            </a:r>
            <a:r>
              <a:rPr dirty="0"/>
              <a:t>weighted</a:t>
            </a:r>
            <a:r>
              <a:rPr spc="337" dirty="0"/>
              <a:t> </a:t>
            </a:r>
            <a:r>
              <a:rPr dirty="0"/>
              <a:t>least-square</a:t>
            </a:r>
            <a:r>
              <a:rPr spc="347" dirty="0"/>
              <a:t> </a:t>
            </a:r>
            <a:r>
              <a:rPr dirty="0"/>
              <a:t>method</a:t>
            </a:r>
            <a:r>
              <a:rPr spc="337" dirty="0"/>
              <a:t> </a:t>
            </a:r>
            <a:r>
              <a:rPr spc="-50" dirty="0"/>
              <a:t>or </a:t>
            </a:r>
            <a:r>
              <a:rPr dirty="0"/>
              <a:t>transforming</a:t>
            </a:r>
            <a:r>
              <a:rPr spc="226" dirty="0"/>
              <a:t> </a:t>
            </a:r>
            <a:r>
              <a:rPr dirty="0"/>
              <a:t>the</a:t>
            </a:r>
            <a:r>
              <a:rPr spc="226" dirty="0"/>
              <a:t> </a:t>
            </a:r>
            <a:r>
              <a:rPr spc="-20" dirty="0"/>
              <a:t>response.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4244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50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385" y="1092193"/>
            <a:ext cx="3349560" cy="2615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5274" y="3400734"/>
            <a:ext cx="213456" cy="296970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387" spc="-50" dirty="0">
                <a:latin typeface="Arial"/>
                <a:cs typeface="Arial"/>
              </a:rPr>
              <a:t>0.0</a:t>
            </a:r>
            <a:endParaRPr sz="13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274" y="2744130"/>
            <a:ext cx="213456" cy="296970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387" spc="-50" dirty="0">
                <a:latin typeface="Arial"/>
                <a:cs typeface="Arial"/>
              </a:rPr>
              <a:t>0.5</a:t>
            </a:r>
            <a:endParaRPr sz="13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274" y="1430746"/>
            <a:ext cx="213456" cy="296970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387" spc="-50" dirty="0">
                <a:latin typeface="Arial"/>
                <a:cs typeface="Arial"/>
              </a:rPr>
              <a:t>1.5</a:t>
            </a:r>
            <a:endParaRPr sz="13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0800" y="3633981"/>
            <a:ext cx="3286807" cy="502115"/>
          </a:xfrm>
          <a:prstGeom prst="rect">
            <a:avLst/>
          </a:prstGeom>
        </p:spPr>
        <p:txBody>
          <a:bodyPr vert="horz" wrap="square" lIns="0" tIns="49076" rIns="0" bIns="0" rtlCol="0">
            <a:spAutoFit/>
          </a:bodyPr>
          <a:lstStyle/>
          <a:p>
            <a:pPr marL="25168">
              <a:spcBef>
                <a:spcPts val="386"/>
              </a:spcBef>
            </a:pPr>
            <a:r>
              <a:rPr sz="1387" dirty="0">
                <a:latin typeface="Arial"/>
                <a:cs typeface="Arial"/>
              </a:rPr>
              <a:t>0.0</a:t>
            </a:r>
            <a:r>
              <a:rPr sz="1387" spc="32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0.2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0.4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0.6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0.8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1.0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1.2</a:t>
            </a:r>
            <a:r>
              <a:rPr sz="1387" spc="327" dirty="0">
                <a:latin typeface="Arial"/>
                <a:cs typeface="Arial"/>
              </a:rPr>
              <a:t>  </a:t>
            </a:r>
            <a:r>
              <a:rPr sz="1387" spc="-50" dirty="0">
                <a:latin typeface="Arial"/>
                <a:cs typeface="Arial"/>
              </a:rPr>
              <a:t>1.4</a:t>
            </a:r>
            <a:endParaRPr sz="1387">
              <a:latin typeface="Arial"/>
              <a:cs typeface="Arial"/>
            </a:endParaRPr>
          </a:p>
          <a:p>
            <a:pPr marL="1637152">
              <a:spcBef>
                <a:spcPts val="188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394" y="2087528"/>
            <a:ext cx="452560" cy="343529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387" spc="-99" dirty="0">
                <a:latin typeface="Arial"/>
                <a:cs typeface="Arial"/>
              </a:rPr>
              <a:t>y</a:t>
            </a:r>
            <a:endParaRPr sz="1387">
              <a:latin typeface="Arial"/>
              <a:cs typeface="Arial"/>
            </a:endParaRPr>
          </a:p>
          <a:p>
            <a:pPr marL="71728">
              <a:spcBef>
                <a:spcPts val="198"/>
              </a:spcBef>
            </a:pPr>
            <a:r>
              <a:rPr sz="1387" spc="-50" dirty="0">
                <a:latin typeface="Arial"/>
                <a:cs typeface="Arial"/>
              </a:rPr>
              <a:t>1.0</a:t>
            </a:r>
            <a:endParaRPr sz="1387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1384" y="4307686"/>
            <a:ext cx="3346193" cy="15440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5274" y="4184049"/>
            <a:ext cx="213456" cy="296970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5168">
              <a:spcBef>
                <a:spcPts val="69"/>
              </a:spcBef>
            </a:pPr>
            <a:r>
              <a:rPr sz="1387" spc="-50" dirty="0">
                <a:latin typeface="Arial"/>
                <a:cs typeface="Arial"/>
              </a:rPr>
              <a:t>0.4</a:t>
            </a:r>
            <a:endParaRPr sz="138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800" y="5777644"/>
            <a:ext cx="3286807" cy="502115"/>
          </a:xfrm>
          <a:prstGeom prst="rect">
            <a:avLst/>
          </a:prstGeom>
        </p:spPr>
        <p:txBody>
          <a:bodyPr vert="horz" wrap="square" lIns="0" tIns="49076" rIns="0" bIns="0" rtlCol="0">
            <a:spAutoFit/>
          </a:bodyPr>
          <a:lstStyle/>
          <a:p>
            <a:pPr marL="25168">
              <a:spcBef>
                <a:spcPts val="386"/>
              </a:spcBef>
            </a:pPr>
            <a:r>
              <a:rPr sz="1387" dirty="0">
                <a:latin typeface="Arial"/>
                <a:cs typeface="Arial"/>
              </a:rPr>
              <a:t>0.0</a:t>
            </a:r>
            <a:r>
              <a:rPr sz="1387" spc="32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0.2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0.4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0.6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0.8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1.0</a:t>
            </a:r>
            <a:r>
              <a:rPr sz="1387" spc="337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1.2</a:t>
            </a:r>
            <a:r>
              <a:rPr sz="1387" spc="327" dirty="0">
                <a:latin typeface="Arial"/>
                <a:cs typeface="Arial"/>
              </a:rPr>
              <a:t>  </a:t>
            </a:r>
            <a:r>
              <a:rPr sz="1387" spc="-50" dirty="0">
                <a:latin typeface="Arial"/>
                <a:cs typeface="Arial"/>
              </a:rPr>
              <a:t>1.4</a:t>
            </a:r>
            <a:endParaRPr sz="1387">
              <a:latin typeface="Arial"/>
              <a:cs typeface="Arial"/>
            </a:endParaRPr>
          </a:p>
          <a:p>
            <a:pPr marL="1637152">
              <a:spcBef>
                <a:spcPts val="188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9395" y="4626574"/>
            <a:ext cx="452560" cy="1085955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281877">
              <a:spcBef>
                <a:spcPts val="69"/>
              </a:spcBef>
            </a:pPr>
            <a:r>
              <a:rPr sz="1387" spc="-20" dirty="0">
                <a:latin typeface="Arial"/>
                <a:cs typeface="Arial"/>
              </a:rPr>
              <a:t>Residuals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198"/>
              </a:spcBef>
              <a:tabLst>
                <a:tab pos="665683" algn="l"/>
              </a:tabLst>
            </a:pPr>
            <a:r>
              <a:rPr sz="1387" spc="-40" dirty="0">
                <a:latin typeface="Arial"/>
                <a:cs typeface="Arial"/>
              </a:rPr>
              <a:t>−0.4</a:t>
            </a:r>
            <a:r>
              <a:rPr sz="1387" dirty="0">
                <a:latin typeface="Arial"/>
                <a:cs typeface="Arial"/>
              </a:rPr>
              <a:t>	</a:t>
            </a:r>
            <a:r>
              <a:rPr sz="1387" spc="-50" dirty="0">
                <a:latin typeface="Arial"/>
                <a:cs typeface="Arial"/>
              </a:rPr>
              <a:t>0.0</a:t>
            </a:r>
            <a:endParaRPr sz="1387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Conditions:</a:t>
            </a:r>
            <a:r>
              <a:rPr spc="446" dirty="0"/>
              <a:t> </a:t>
            </a:r>
            <a:r>
              <a:rPr dirty="0"/>
              <a:t>Nearly</a:t>
            </a:r>
            <a:r>
              <a:rPr spc="258" dirty="0"/>
              <a:t> </a:t>
            </a:r>
            <a:r>
              <a:rPr dirty="0"/>
              <a:t>Normal</a:t>
            </a:r>
            <a:r>
              <a:rPr spc="248" dirty="0"/>
              <a:t> </a:t>
            </a:r>
            <a:r>
              <a:rPr spc="-20" dirty="0"/>
              <a:t>Residuals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4244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51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31595" y="1419459"/>
            <a:ext cx="3613977" cy="410065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93202" marR="256707" indent="-269293">
              <a:lnSpc>
                <a:spcPct val="129900"/>
              </a:lnSpc>
              <a:spcBef>
                <a:spcPts val="178"/>
              </a:spcBef>
              <a:buChar char="•"/>
              <a:tabLst>
                <a:tab pos="296978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Less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relevant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first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two</a:t>
            </a:r>
            <a:r>
              <a:rPr sz="1982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conditions</a:t>
            </a:r>
            <a:endParaRPr sz="1982">
              <a:latin typeface="Arial"/>
              <a:cs typeface="Arial"/>
            </a:endParaRPr>
          </a:p>
          <a:p>
            <a:pPr marL="293202" marR="660649" indent="-269293">
              <a:lnSpc>
                <a:spcPct val="129800"/>
              </a:lnSpc>
              <a:spcBef>
                <a:spcPts val="595"/>
              </a:spcBef>
              <a:buChar char="•"/>
              <a:tabLst>
                <a:tab pos="296978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Diagnosis:</a:t>
            </a:r>
            <a:r>
              <a:rPr sz="1982" spc="43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Check</a:t>
            </a:r>
            <a:r>
              <a:rPr sz="1982" spc="25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histogram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boxplot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of 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residuals</a:t>
            </a:r>
            <a:endParaRPr sz="1982">
              <a:latin typeface="Arial"/>
              <a:cs typeface="Arial"/>
            </a:endParaRPr>
          </a:p>
          <a:p>
            <a:pPr marL="293202" marR="10067" indent="-269293">
              <a:lnSpc>
                <a:spcPct val="129800"/>
              </a:lnSpc>
              <a:spcBef>
                <a:spcPts val="595"/>
              </a:spcBef>
              <a:buChar char="•"/>
              <a:tabLst>
                <a:tab pos="296978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If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linearity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constant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variability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condition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clearly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violated,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there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need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69" dirty="0">
                <a:solidFill>
                  <a:srgbClr val="22373A"/>
                </a:solidFill>
                <a:latin typeface="Arial"/>
                <a:cs typeface="Arial"/>
              </a:rPr>
              <a:t>to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check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normality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of 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residuals.</a:t>
            </a:r>
            <a:endParaRPr sz="1982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61565" y="3369997"/>
            <a:ext cx="3196206" cy="197561"/>
            <a:chOff x="2753951" y="1700600"/>
            <a:chExt cx="1612900" cy="99695"/>
          </a:xfrm>
        </p:grpSpPr>
        <p:sp>
          <p:nvSpPr>
            <p:cNvPr id="5" name="object 5"/>
            <p:cNvSpPr/>
            <p:nvPr/>
          </p:nvSpPr>
          <p:spPr>
            <a:xfrm>
              <a:off x="2757761" y="1704410"/>
              <a:ext cx="1605280" cy="0"/>
            </a:xfrm>
            <a:custGeom>
              <a:avLst/>
              <a:gdLst/>
              <a:ahLst/>
              <a:cxnLst/>
              <a:rect l="l" t="t" r="r" b="b"/>
              <a:pathLst>
                <a:path w="1605279">
                  <a:moveTo>
                    <a:pt x="0" y="0"/>
                  </a:moveTo>
                  <a:lnTo>
                    <a:pt x="1605000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2817212" y="1750393"/>
              <a:ext cx="1486535" cy="46355"/>
            </a:xfrm>
            <a:custGeom>
              <a:avLst/>
              <a:gdLst/>
              <a:ahLst/>
              <a:cxnLst/>
              <a:rect l="l" t="t" r="r" b="b"/>
              <a:pathLst>
                <a:path w="1486535" h="46355">
                  <a:moveTo>
                    <a:pt x="0" y="0"/>
                  </a:moveTo>
                  <a:lnTo>
                    <a:pt x="1486097" y="0"/>
                  </a:lnTo>
                </a:path>
                <a:path w="1486535" h="46355">
                  <a:moveTo>
                    <a:pt x="0" y="0"/>
                  </a:moveTo>
                  <a:lnTo>
                    <a:pt x="0" y="45791"/>
                  </a:lnTo>
                </a:path>
                <a:path w="1486535" h="46355">
                  <a:moveTo>
                    <a:pt x="212313" y="0"/>
                  </a:moveTo>
                  <a:lnTo>
                    <a:pt x="212313" y="45791"/>
                  </a:lnTo>
                </a:path>
                <a:path w="1486535" h="46355">
                  <a:moveTo>
                    <a:pt x="424626" y="0"/>
                  </a:moveTo>
                  <a:lnTo>
                    <a:pt x="424626" y="45791"/>
                  </a:lnTo>
                </a:path>
                <a:path w="1486535" h="46355">
                  <a:moveTo>
                    <a:pt x="636939" y="0"/>
                  </a:moveTo>
                  <a:lnTo>
                    <a:pt x="636939" y="45791"/>
                  </a:lnTo>
                </a:path>
                <a:path w="1486535" h="46355">
                  <a:moveTo>
                    <a:pt x="849157" y="0"/>
                  </a:moveTo>
                  <a:lnTo>
                    <a:pt x="849157" y="45791"/>
                  </a:lnTo>
                </a:path>
                <a:path w="1486535" h="46355">
                  <a:moveTo>
                    <a:pt x="1061470" y="0"/>
                  </a:moveTo>
                  <a:lnTo>
                    <a:pt x="1061470" y="45791"/>
                  </a:lnTo>
                </a:path>
                <a:path w="1486535" h="46355">
                  <a:moveTo>
                    <a:pt x="1273783" y="0"/>
                  </a:moveTo>
                  <a:lnTo>
                    <a:pt x="1273783" y="45791"/>
                  </a:lnTo>
                </a:path>
                <a:path w="1486535" h="46355">
                  <a:moveTo>
                    <a:pt x="1486097" y="0"/>
                  </a:moveTo>
                  <a:lnTo>
                    <a:pt x="1486097" y="45791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32510" y="3544732"/>
            <a:ext cx="729842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dirty="0">
                <a:latin typeface="Arial"/>
                <a:cs typeface="Arial"/>
              </a:rPr>
              <a:t>−15</a:t>
            </a:r>
            <a:r>
              <a:rPr sz="1189" spc="910" dirty="0">
                <a:latin typeface="Arial"/>
                <a:cs typeface="Arial"/>
              </a:rPr>
              <a:t> </a:t>
            </a:r>
            <a:r>
              <a:rPr sz="1189" spc="-50" dirty="0">
                <a:latin typeface="Arial"/>
                <a:cs typeface="Arial"/>
              </a:rPr>
              <a:t>−10</a:t>
            </a:r>
            <a:endParaRPr sz="1189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6294" y="3544731"/>
            <a:ext cx="2326687" cy="42268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lnSpc>
                <a:spcPts val="1417"/>
              </a:lnSpc>
              <a:spcBef>
                <a:spcPts val="208"/>
              </a:spcBef>
              <a:tabLst>
                <a:tab pos="489510" algn="l"/>
                <a:tab pos="909808" algn="l"/>
                <a:tab pos="1288581" algn="l"/>
              </a:tabLst>
            </a:pPr>
            <a:r>
              <a:rPr sz="1189" spc="-50" dirty="0">
                <a:latin typeface="Arial"/>
                <a:cs typeface="Arial"/>
              </a:rPr>
              <a:t>−5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99" dirty="0">
                <a:latin typeface="Arial"/>
                <a:cs typeface="Arial"/>
              </a:rPr>
              <a:t>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99" dirty="0">
                <a:latin typeface="Arial"/>
                <a:cs typeface="Arial"/>
              </a:rPr>
              <a:t>5</a:t>
            </a:r>
            <a:r>
              <a:rPr sz="1189" dirty="0">
                <a:latin typeface="Arial"/>
                <a:cs typeface="Arial"/>
              </a:rPr>
              <a:t>	10</a:t>
            </a:r>
            <a:r>
              <a:rPr sz="1189" spc="624" dirty="0">
                <a:latin typeface="Arial"/>
                <a:cs typeface="Arial"/>
              </a:rPr>
              <a:t>  </a:t>
            </a:r>
            <a:r>
              <a:rPr sz="1189" dirty="0">
                <a:latin typeface="Arial"/>
                <a:cs typeface="Arial"/>
              </a:rPr>
              <a:t>15</a:t>
            </a:r>
            <a:r>
              <a:rPr sz="1189" spc="634" dirty="0">
                <a:latin typeface="Arial"/>
                <a:cs typeface="Arial"/>
              </a:rPr>
              <a:t>  </a:t>
            </a:r>
            <a:r>
              <a:rPr sz="1189" spc="-50" dirty="0">
                <a:latin typeface="Arial"/>
                <a:cs typeface="Arial"/>
              </a:rPr>
              <a:t>20</a:t>
            </a:r>
            <a:endParaRPr sz="1189">
              <a:latin typeface="Arial"/>
              <a:cs typeface="Arial"/>
            </a:endParaRPr>
          </a:p>
          <a:p>
            <a:pPr marL="324662">
              <a:lnSpc>
                <a:spcPts val="1772"/>
              </a:lnSpc>
            </a:pPr>
            <a:r>
              <a:rPr sz="1486" spc="-20" dirty="0">
                <a:latin typeface="Arial"/>
                <a:cs typeface="Arial"/>
              </a:rPr>
              <a:t>Residuals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78564" y="1100033"/>
            <a:ext cx="90601" cy="2277611"/>
          </a:xfrm>
          <a:custGeom>
            <a:avLst/>
            <a:gdLst/>
            <a:ahLst/>
            <a:cxnLst/>
            <a:rect l="l" t="t" r="r" b="b"/>
            <a:pathLst>
              <a:path w="45719" h="1149350">
                <a:moveTo>
                  <a:pt x="45694" y="1149300"/>
                </a:moveTo>
                <a:lnTo>
                  <a:pt x="45694" y="0"/>
                </a:lnTo>
              </a:path>
              <a:path w="45719" h="1149350">
                <a:moveTo>
                  <a:pt x="45694" y="1149300"/>
                </a:moveTo>
                <a:lnTo>
                  <a:pt x="0" y="1149300"/>
                </a:lnTo>
              </a:path>
              <a:path w="45719" h="1149350">
                <a:moveTo>
                  <a:pt x="45694" y="862047"/>
                </a:moveTo>
                <a:lnTo>
                  <a:pt x="0" y="862047"/>
                </a:lnTo>
              </a:path>
              <a:path w="45719" h="1149350">
                <a:moveTo>
                  <a:pt x="45694" y="574698"/>
                </a:moveTo>
                <a:lnTo>
                  <a:pt x="0" y="574698"/>
                </a:lnTo>
              </a:path>
              <a:path w="45719" h="1149350">
                <a:moveTo>
                  <a:pt x="45694" y="287349"/>
                </a:moveTo>
                <a:lnTo>
                  <a:pt x="0" y="287349"/>
                </a:lnTo>
              </a:path>
              <a:path w="45719" h="1149350">
                <a:moveTo>
                  <a:pt x="45694" y="0"/>
                </a:moveTo>
                <a:lnTo>
                  <a:pt x="0" y="0"/>
                </a:lnTo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5161005" y="3310073"/>
            <a:ext cx="182999" cy="135902"/>
          </a:xfrm>
          <a:prstGeom prst="rect">
            <a:avLst/>
          </a:prstGeom>
        </p:spPr>
        <p:txBody>
          <a:bodyPr vert="vert270" wrap="square" lIns="0" tIns="11325" rIns="0" bIns="0" rtlCol="0">
            <a:spAutoFit/>
          </a:bodyPr>
          <a:lstStyle/>
          <a:p>
            <a:pPr marL="25168">
              <a:spcBef>
                <a:spcPts val="89"/>
              </a:spcBef>
            </a:pPr>
            <a:r>
              <a:rPr sz="1189" spc="-99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1005" y="2740647"/>
            <a:ext cx="182999" cy="135902"/>
          </a:xfrm>
          <a:prstGeom prst="rect">
            <a:avLst/>
          </a:prstGeom>
        </p:spPr>
        <p:txBody>
          <a:bodyPr vert="vert270" wrap="square" lIns="0" tIns="11325" rIns="0" bIns="0" rtlCol="0">
            <a:spAutoFit/>
          </a:bodyPr>
          <a:lstStyle/>
          <a:p>
            <a:pPr marL="25168">
              <a:spcBef>
                <a:spcPts val="89"/>
              </a:spcBef>
            </a:pPr>
            <a:r>
              <a:rPr sz="1189" spc="-99" dirty="0"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8974" y="1794971"/>
            <a:ext cx="437299" cy="888392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algn="ctr">
              <a:spcBef>
                <a:spcPts val="69"/>
              </a:spcBef>
            </a:pPr>
            <a:r>
              <a:rPr sz="1486" spc="-20" dirty="0">
                <a:latin typeface="Arial"/>
                <a:cs typeface="Arial"/>
              </a:rPr>
              <a:t>frequency</a:t>
            </a:r>
            <a:endParaRPr sz="1486">
              <a:latin typeface="Arial"/>
              <a:cs typeface="Arial"/>
            </a:endParaRPr>
          </a:p>
          <a:p>
            <a:pPr algn="ctr">
              <a:spcBef>
                <a:spcPts val="226"/>
              </a:spcBef>
            </a:pPr>
            <a:r>
              <a:rPr sz="1189" spc="-99" dirty="0"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1005" y="1601794"/>
            <a:ext cx="182999" cy="135902"/>
          </a:xfrm>
          <a:prstGeom prst="rect">
            <a:avLst/>
          </a:prstGeom>
        </p:spPr>
        <p:txBody>
          <a:bodyPr vert="vert270" wrap="square" lIns="0" tIns="11325" rIns="0" bIns="0" rtlCol="0">
            <a:spAutoFit/>
          </a:bodyPr>
          <a:lstStyle/>
          <a:p>
            <a:pPr marL="25168">
              <a:spcBef>
                <a:spcPts val="89"/>
              </a:spcBef>
            </a:pPr>
            <a:r>
              <a:rPr sz="1189" spc="-99" dirty="0">
                <a:latin typeface="Arial"/>
                <a:cs typeface="Arial"/>
              </a:rPr>
              <a:t>6</a:t>
            </a:r>
            <a:endParaRPr sz="1189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1005" y="1032369"/>
            <a:ext cx="182999" cy="135902"/>
          </a:xfrm>
          <a:prstGeom prst="rect">
            <a:avLst/>
          </a:prstGeom>
        </p:spPr>
        <p:txBody>
          <a:bodyPr vert="vert270" wrap="square" lIns="0" tIns="11325" rIns="0" bIns="0" rtlCol="0">
            <a:spAutoFit/>
          </a:bodyPr>
          <a:lstStyle/>
          <a:p>
            <a:pPr marL="25168">
              <a:spcBef>
                <a:spcPts val="89"/>
              </a:spcBef>
            </a:pPr>
            <a:r>
              <a:rPr sz="1189" spc="-99" dirty="0">
                <a:latin typeface="Arial"/>
                <a:cs typeface="Arial"/>
              </a:rPr>
              <a:t>8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79779" y="1092883"/>
            <a:ext cx="2959636" cy="2292711"/>
            <a:chOff x="2813605" y="551501"/>
            <a:chExt cx="1493520" cy="1156970"/>
          </a:xfrm>
        </p:grpSpPr>
        <p:sp>
          <p:nvSpPr>
            <p:cNvPr id="16" name="object 16"/>
            <p:cNvSpPr/>
            <p:nvPr/>
          </p:nvSpPr>
          <p:spPr>
            <a:xfrm>
              <a:off x="2817212" y="1273434"/>
              <a:ext cx="212725" cy="431165"/>
            </a:xfrm>
            <a:custGeom>
              <a:avLst/>
              <a:gdLst/>
              <a:ahLst/>
              <a:cxnLst/>
              <a:rect l="l" t="t" r="r" b="b"/>
              <a:pathLst>
                <a:path w="212725" h="431164">
                  <a:moveTo>
                    <a:pt x="212313" y="0"/>
                  </a:moveTo>
                  <a:lnTo>
                    <a:pt x="0" y="0"/>
                  </a:lnTo>
                  <a:lnTo>
                    <a:pt x="0" y="430975"/>
                  </a:lnTo>
                  <a:lnTo>
                    <a:pt x="212313" y="430975"/>
                  </a:lnTo>
                  <a:lnTo>
                    <a:pt x="2123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17212" y="1273434"/>
              <a:ext cx="212725" cy="431165"/>
            </a:xfrm>
            <a:custGeom>
              <a:avLst/>
              <a:gdLst/>
              <a:ahLst/>
              <a:cxnLst/>
              <a:rect l="l" t="t" r="r" b="b"/>
              <a:pathLst>
                <a:path w="212725" h="431164">
                  <a:moveTo>
                    <a:pt x="0" y="430975"/>
                  </a:moveTo>
                  <a:lnTo>
                    <a:pt x="0" y="0"/>
                  </a:lnTo>
                  <a:lnTo>
                    <a:pt x="212313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8"/>
            <p:cNvSpPr/>
            <p:nvPr/>
          </p:nvSpPr>
          <p:spPr>
            <a:xfrm>
              <a:off x="3029526" y="986085"/>
              <a:ext cx="212725" cy="718820"/>
            </a:xfrm>
            <a:custGeom>
              <a:avLst/>
              <a:gdLst/>
              <a:ahLst/>
              <a:cxnLst/>
              <a:rect l="l" t="t" r="r" b="b"/>
              <a:pathLst>
                <a:path w="212725" h="718819">
                  <a:moveTo>
                    <a:pt x="212313" y="0"/>
                  </a:moveTo>
                  <a:lnTo>
                    <a:pt x="0" y="0"/>
                  </a:lnTo>
                  <a:lnTo>
                    <a:pt x="0" y="718325"/>
                  </a:lnTo>
                  <a:lnTo>
                    <a:pt x="212313" y="718325"/>
                  </a:lnTo>
                  <a:lnTo>
                    <a:pt x="2123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3029526" y="986085"/>
              <a:ext cx="212725" cy="718820"/>
            </a:xfrm>
            <a:custGeom>
              <a:avLst/>
              <a:gdLst/>
              <a:ahLst/>
              <a:cxnLst/>
              <a:rect l="l" t="t" r="r" b="b"/>
              <a:pathLst>
                <a:path w="212725" h="718819">
                  <a:moveTo>
                    <a:pt x="0" y="718325"/>
                  </a:moveTo>
                  <a:lnTo>
                    <a:pt x="0" y="0"/>
                  </a:lnTo>
                  <a:lnTo>
                    <a:pt x="212313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1839" y="986085"/>
              <a:ext cx="212725" cy="718820"/>
            </a:xfrm>
            <a:custGeom>
              <a:avLst/>
              <a:gdLst/>
              <a:ahLst/>
              <a:cxnLst/>
              <a:rect l="l" t="t" r="r" b="b"/>
              <a:pathLst>
                <a:path w="212725" h="718819">
                  <a:moveTo>
                    <a:pt x="212313" y="0"/>
                  </a:moveTo>
                  <a:lnTo>
                    <a:pt x="0" y="0"/>
                  </a:lnTo>
                  <a:lnTo>
                    <a:pt x="0" y="718325"/>
                  </a:lnTo>
                  <a:lnTo>
                    <a:pt x="212313" y="718325"/>
                  </a:lnTo>
                  <a:lnTo>
                    <a:pt x="2123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1839" y="986085"/>
              <a:ext cx="212725" cy="718820"/>
            </a:xfrm>
            <a:custGeom>
              <a:avLst/>
              <a:gdLst/>
              <a:ahLst/>
              <a:cxnLst/>
              <a:rect l="l" t="t" r="r" b="b"/>
              <a:pathLst>
                <a:path w="212725" h="718819">
                  <a:moveTo>
                    <a:pt x="0" y="718325"/>
                  </a:moveTo>
                  <a:lnTo>
                    <a:pt x="0" y="0"/>
                  </a:lnTo>
                  <a:lnTo>
                    <a:pt x="212313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54152" y="555013"/>
              <a:ext cx="212725" cy="1149985"/>
            </a:xfrm>
            <a:custGeom>
              <a:avLst/>
              <a:gdLst/>
              <a:ahLst/>
              <a:cxnLst/>
              <a:rect l="l" t="t" r="r" b="b"/>
              <a:pathLst>
                <a:path w="212725" h="1149985">
                  <a:moveTo>
                    <a:pt x="212313" y="0"/>
                  </a:moveTo>
                  <a:lnTo>
                    <a:pt x="0" y="0"/>
                  </a:lnTo>
                  <a:lnTo>
                    <a:pt x="0" y="1149397"/>
                  </a:lnTo>
                  <a:lnTo>
                    <a:pt x="212313" y="1149397"/>
                  </a:lnTo>
                  <a:lnTo>
                    <a:pt x="2123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3"/>
            <p:cNvSpPr/>
            <p:nvPr/>
          </p:nvSpPr>
          <p:spPr>
            <a:xfrm>
              <a:off x="3454152" y="555109"/>
              <a:ext cx="212725" cy="1149350"/>
            </a:xfrm>
            <a:custGeom>
              <a:avLst/>
              <a:gdLst/>
              <a:ahLst/>
              <a:cxnLst/>
              <a:rect l="l" t="t" r="r" b="b"/>
              <a:pathLst>
                <a:path w="212725" h="1149350">
                  <a:moveTo>
                    <a:pt x="0" y="1149300"/>
                  </a:moveTo>
                  <a:lnTo>
                    <a:pt x="0" y="0"/>
                  </a:lnTo>
                  <a:lnTo>
                    <a:pt x="212217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66369" y="1129711"/>
              <a:ext cx="212725" cy="575310"/>
            </a:xfrm>
            <a:custGeom>
              <a:avLst/>
              <a:gdLst/>
              <a:ahLst/>
              <a:cxnLst/>
              <a:rect l="l" t="t" r="r" b="b"/>
              <a:pathLst>
                <a:path w="212725" h="575310">
                  <a:moveTo>
                    <a:pt x="212313" y="0"/>
                  </a:moveTo>
                  <a:lnTo>
                    <a:pt x="0" y="0"/>
                  </a:lnTo>
                  <a:lnTo>
                    <a:pt x="0" y="574698"/>
                  </a:lnTo>
                  <a:lnTo>
                    <a:pt x="212313" y="574698"/>
                  </a:lnTo>
                  <a:lnTo>
                    <a:pt x="2123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5" name="object 25"/>
            <p:cNvSpPr/>
            <p:nvPr/>
          </p:nvSpPr>
          <p:spPr>
            <a:xfrm>
              <a:off x="3666369" y="555109"/>
              <a:ext cx="212725" cy="1149350"/>
            </a:xfrm>
            <a:custGeom>
              <a:avLst/>
              <a:gdLst/>
              <a:ahLst/>
              <a:cxnLst/>
              <a:rect l="l" t="t" r="r" b="b"/>
              <a:pathLst>
                <a:path w="212725" h="1149350">
                  <a:moveTo>
                    <a:pt x="0" y="1149300"/>
                  </a:moveTo>
                  <a:lnTo>
                    <a:pt x="0" y="574698"/>
                  </a:lnTo>
                  <a:lnTo>
                    <a:pt x="212313" y="574698"/>
                  </a:lnTo>
                </a:path>
                <a:path w="212725" h="1149350">
                  <a:moveTo>
                    <a:pt x="0" y="0"/>
                  </a:moveTo>
                  <a:lnTo>
                    <a:pt x="0" y="574698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6" name="object 26"/>
            <p:cNvSpPr/>
            <p:nvPr/>
          </p:nvSpPr>
          <p:spPr>
            <a:xfrm>
              <a:off x="3878683" y="1704410"/>
              <a:ext cx="212725" cy="0"/>
            </a:xfrm>
            <a:custGeom>
              <a:avLst/>
              <a:gdLst/>
              <a:ahLst/>
              <a:cxnLst/>
              <a:rect l="l" t="t" r="r" b="b"/>
              <a:pathLst>
                <a:path w="212725">
                  <a:moveTo>
                    <a:pt x="212313" y="0"/>
                  </a:moveTo>
                  <a:lnTo>
                    <a:pt x="0" y="0"/>
                  </a:lnTo>
                  <a:lnTo>
                    <a:pt x="2123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7" name="object 27"/>
            <p:cNvSpPr/>
            <p:nvPr/>
          </p:nvSpPr>
          <p:spPr>
            <a:xfrm>
              <a:off x="3878683" y="1129807"/>
              <a:ext cx="212725" cy="574675"/>
            </a:xfrm>
            <a:custGeom>
              <a:avLst/>
              <a:gdLst/>
              <a:ahLst/>
              <a:cxnLst/>
              <a:rect l="l" t="t" r="r" b="b"/>
              <a:pathLst>
                <a:path w="212725" h="574675">
                  <a:moveTo>
                    <a:pt x="0" y="574602"/>
                  </a:moveTo>
                  <a:lnTo>
                    <a:pt x="0" y="574602"/>
                  </a:lnTo>
                  <a:lnTo>
                    <a:pt x="212313" y="574602"/>
                  </a:lnTo>
                </a:path>
                <a:path w="212725" h="574675">
                  <a:moveTo>
                    <a:pt x="0" y="0"/>
                  </a:moveTo>
                  <a:lnTo>
                    <a:pt x="0" y="574602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8" name="object 28"/>
            <p:cNvSpPr/>
            <p:nvPr/>
          </p:nvSpPr>
          <p:spPr>
            <a:xfrm>
              <a:off x="4090996" y="1417061"/>
              <a:ext cx="212725" cy="287655"/>
            </a:xfrm>
            <a:custGeom>
              <a:avLst/>
              <a:gdLst/>
              <a:ahLst/>
              <a:cxnLst/>
              <a:rect l="l" t="t" r="r" b="b"/>
              <a:pathLst>
                <a:path w="212725" h="287655">
                  <a:moveTo>
                    <a:pt x="212313" y="0"/>
                  </a:moveTo>
                  <a:lnTo>
                    <a:pt x="0" y="0"/>
                  </a:lnTo>
                  <a:lnTo>
                    <a:pt x="0" y="287349"/>
                  </a:lnTo>
                  <a:lnTo>
                    <a:pt x="212313" y="287349"/>
                  </a:lnTo>
                  <a:lnTo>
                    <a:pt x="212313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0996" y="1417157"/>
              <a:ext cx="212725" cy="287655"/>
            </a:xfrm>
            <a:custGeom>
              <a:avLst/>
              <a:gdLst/>
              <a:ahLst/>
              <a:cxnLst/>
              <a:rect l="l" t="t" r="r" b="b"/>
              <a:pathLst>
                <a:path w="212725" h="287655">
                  <a:moveTo>
                    <a:pt x="0" y="287253"/>
                  </a:moveTo>
                  <a:lnTo>
                    <a:pt x="0" y="0"/>
                  </a:lnTo>
                  <a:lnTo>
                    <a:pt x="212313" y="0"/>
                  </a:lnTo>
                </a:path>
                <a:path w="212725" h="287655">
                  <a:moveTo>
                    <a:pt x="212313" y="287253"/>
                  </a:moveTo>
                  <a:lnTo>
                    <a:pt x="212313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5579378" y="4459874"/>
            <a:ext cx="2960894" cy="708450"/>
            <a:chOff x="2813402" y="2250584"/>
            <a:chExt cx="1494155" cy="357505"/>
          </a:xfrm>
        </p:grpSpPr>
        <p:sp>
          <p:nvSpPr>
            <p:cNvPr id="31" name="object 31"/>
            <p:cNvSpPr/>
            <p:nvPr/>
          </p:nvSpPr>
          <p:spPr>
            <a:xfrm>
              <a:off x="3456557" y="2261696"/>
              <a:ext cx="0" cy="160655"/>
            </a:xfrm>
            <a:custGeom>
              <a:avLst/>
              <a:gdLst/>
              <a:ahLst/>
              <a:cxnLst/>
              <a:rect l="l" t="t" r="r" b="b"/>
              <a:pathLst>
                <a:path h="160655">
                  <a:moveTo>
                    <a:pt x="0" y="160461"/>
                  </a:moveTo>
                  <a:lnTo>
                    <a:pt x="0" y="0"/>
                  </a:lnTo>
                </a:path>
              </a:pathLst>
            </a:custGeom>
            <a:ln w="21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2972190" y="2341927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4">
                  <a:moveTo>
                    <a:pt x="0" y="0"/>
                  </a:moveTo>
                  <a:lnTo>
                    <a:pt x="238575" y="0"/>
                  </a:lnTo>
                </a:path>
                <a:path w="1176654">
                  <a:moveTo>
                    <a:pt x="1176236" y="0"/>
                  </a:moveTo>
                  <a:lnTo>
                    <a:pt x="665511" y="0"/>
                  </a:lnTo>
                </a:path>
              </a:pathLst>
            </a:custGeom>
            <a:ln w="721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2972190" y="2261696"/>
              <a:ext cx="1176655" cy="160655"/>
            </a:xfrm>
            <a:custGeom>
              <a:avLst/>
              <a:gdLst/>
              <a:ahLst/>
              <a:cxnLst/>
              <a:rect l="l" t="t" r="r" b="b"/>
              <a:pathLst>
                <a:path w="1176654" h="160655">
                  <a:moveTo>
                    <a:pt x="0" y="120346"/>
                  </a:moveTo>
                  <a:lnTo>
                    <a:pt x="0" y="40115"/>
                  </a:lnTo>
                </a:path>
                <a:path w="1176654" h="160655">
                  <a:moveTo>
                    <a:pt x="1176236" y="120346"/>
                  </a:moveTo>
                  <a:lnTo>
                    <a:pt x="1176236" y="40115"/>
                  </a:lnTo>
                </a:path>
                <a:path w="1176654" h="160655">
                  <a:moveTo>
                    <a:pt x="238575" y="160461"/>
                  </a:moveTo>
                  <a:lnTo>
                    <a:pt x="238575" y="0"/>
                  </a:lnTo>
                  <a:lnTo>
                    <a:pt x="665511" y="0"/>
                  </a:lnTo>
                  <a:lnTo>
                    <a:pt x="665511" y="160461"/>
                  </a:lnTo>
                  <a:lnTo>
                    <a:pt x="238575" y="160461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7212" y="2558473"/>
              <a:ext cx="1486535" cy="46355"/>
            </a:xfrm>
            <a:custGeom>
              <a:avLst/>
              <a:gdLst/>
              <a:ahLst/>
              <a:cxnLst/>
              <a:rect l="l" t="t" r="r" b="b"/>
              <a:pathLst>
                <a:path w="1486535" h="46355">
                  <a:moveTo>
                    <a:pt x="0" y="0"/>
                  </a:moveTo>
                  <a:lnTo>
                    <a:pt x="1486097" y="0"/>
                  </a:lnTo>
                </a:path>
                <a:path w="1486535" h="46355">
                  <a:moveTo>
                    <a:pt x="0" y="0"/>
                  </a:moveTo>
                  <a:lnTo>
                    <a:pt x="0" y="45791"/>
                  </a:lnTo>
                </a:path>
                <a:path w="1486535" h="46355">
                  <a:moveTo>
                    <a:pt x="212313" y="0"/>
                  </a:moveTo>
                  <a:lnTo>
                    <a:pt x="212313" y="45791"/>
                  </a:lnTo>
                </a:path>
                <a:path w="1486535" h="46355">
                  <a:moveTo>
                    <a:pt x="424626" y="0"/>
                  </a:moveTo>
                  <a:lnTo>
                    <a:pt x="424626" y="45791"/>
                  </a:lnTo>
                </a:path>
                <a:path w="1486535" h="46355">
                  <a:moveTo>
                    <a:pt x="636939" y="0"/>
                  </a:moveTo>
                  <a:lnTo>
                    <a:pt x="636939" y="45791"/>
                  </a:lnTo>
                </a:path>
                <a:path w="1486535" h="46355">
                  <a:moveTo>
                    <a:pt x="849157" y="0"/>
                  </a:moveTo>
                  <a:lnTo>
                    <a:pt x="849157" y="45791"/>
                  </a:lnTo>
                </a:path>
                <a:path w="1486535" h="46355">
                  <a:moveTo>
                    <a:pt x="1061470" y="0"/>
                  </a:moveTo>
                  <a:lnTo>
                    <a:pt x="1061470" y="45791"/>
                  </a:lnTo>
                </a:path>
                <a:path w="1486535" h="46355">
                  <a:moveTo>
                    <a:pt x="1273783" y="0"/>
                  </a:moveTo>
                  <a:lnTo>
                    <a:pt x="1273783" y="45791"/>
                  </a:lnTo>
                </a:path>
                <a:path w="1486535" h="46355">
                  <a:moveTo>
                    <a:pt x="1486097" y="0"/>
                  </a:moveTo>
                  <a:lnTo>
                    <a:pt x="1486097" y="45791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32510" y="5146062"/>
            <a:ext cx="729842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dirty="0">
                <a:latin typeface="Arial"/>
                <a:cs typeface="Arial"/>
              </a:rPr>
              <a:t>−15</a:t>
            </a:r>
            <a:r>
              <a:rPr sz="1189" spc="910" dirty="0">
                <a:latin typeface="Arial"/>
                <a:cs typeface="Arial"/>
              </a:rPr>
              <a:t> </a:t>
            </a:r>
            <a:r>
              <a:rPr sz="1189" spc="-50" dirty="0">
                <a:latin typeface="Arial"/>
                <a:cs typeface="Arial"/>
              </a:rPr>
              <a:t>−10</a:t>
            </a:r>
            <a:endParaRPr sz="1189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16294" y="5146061"/>
            <a:ext cx="2326687" cy="42268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lnSpc>
                <a:spcPts val="1417"/>
              </a:lnSpc>
              <a:spcBef>
                <a:spcPts val="208"/>
              </a:spcBef>
              <a:tabLst>
                <a:tab pos="489510" algn="l"/>
                <a:tab pos="909808" algn="l"/>
                <a:tab pos="1288581" algn="l"/>
              </a:tabLst>
            </a:pPr>
            <a:r>
              <a:rPr sz="1189" spc="-50" dirty="0">
                <a:latin typeface="Arial"/>
                <a:cs typeface="Arial"/>
              </a:rPr>
              <a:t>−5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99" dirty="0">
                <a:latin typeface="Arial"/>
                <a:cs typeface="Arial"/>
              </a:rPr>
              <a:t>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99" dirty="0">
                <a:latin typeface="Arial"/>
                <a:cs typeface="Arial"/>
              </a:rPr>
              <a:t>5</a:t>
            </a:r>
            <a:r>
              <a:rPr sz="1189" dirty="0">
                <a:latin typeface="Arial"/>
                <a:cs typeface="Arial"/>
              </a:rPr>
              <a:t>	10</a:t>
            </a:r>
            <a:r>
              <a:rPr sz="1189" spc="624" dirty="0">
                <a:latin typeface="Arial"/>
                <a:cs typeface="Arial"/>
              </a:rPr>
              <a:t>  </a:t>
            </a:r>
            <a:r>
              <a:rPr sz="1189" dirty="0">
                <a:latin typeface="Arial"/>
                <a:cs typeface="Arial"/>
              </a:rPr>
              <a:t>15</a:t>
            </a:r>
            <a:r>
              <a:rPr sz="1189" spc="634" dirty="0">
                <a:latin typeface="Arial"/>
                <a:cs typeface="Arial"/>
              </a:rPr>
              <a:t>  </a:t>
            </a:r>
            <a:r>
              <a:rPr sz="1189" spc="-50" dirty="0">
                <a:latin typeface="Arial"/>
                <a:cs typeface="Arial"/>
              </a:rPr>
              <a:t>20</a:t>
            </a:r>
            <a:endParaRPr sz="1189">
              <a:latin typeface="Arial"/>
              <a:cs typeface="Arial"/>
            </a:endParaRPr>
          </a:p>
          <a:p>
            <a:pPr marL="324662">
              <a:lnSpc>
                <a:spcPts val="1772"/>
              </a:lnSpc>
            </a:pPr>
            <a:r>
              <a:rPr sz="1486" spc="-20" dirty="0">
                <a:latin typeface="Arial"/>
                <a:cs typeface="Arial"/>
              </a:rPr>
              <a:t>Residuals</a:t>
            </a:r>
            <a:endParaRPr sz="1486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469116" y="4211575"/>
            <a:ext cx="3181105" cy="859452"/>
          </a:xfrm>
          <a:custGeom>
            <a:avLst/>
            <a:gdLst/>
            <a:ahLst/>
            <a:cxnLst/>
            <a:rect l="l" t="t" r="r" b="b"/>
            <a:pathLst>
              <a:path w="1605279" h="433705">
                <a:moveTo>
                  <a:pt x="0" y="433188"/>
                </a:moveTo>
                <a:lnTo>
                  <a:pt x="1605000" y="433188"/>
                </a:lnTo>
                <a:lnTo>
                  <a:pt x="1605000" y="0"/>
                </a:lnTo>
                <a:lnTo>
                  <a:pt x="0" y="0"/>
                </a:lnTo>
                <a:lnTo>
                  <a:pt x="0" y="433188"/>
                </a:lnTo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Checking</a:t>
            </a:r>
            <a:r>
              <a:rPr spc="198" dirty="0"/>
              <a:t> </a:t>
            </a:r>
            <a:r>
              <a:rPr dirty="0"/>
              <a:t>Conditions</a:t>
            </a:r>
            <a:r>
              <a:rPr spc="208" dirty="0"/>
              <a:t> </a:t>
            </a:r>
            <a:r>
              <a:rPr dirty="0"/>
              <a:t>for</a:t>
            </a:r>
            <a:r>
              <a:rPr spc="208" dirty="0"/>
              <a:t> </a:t>
            </a:r>
            <a:r>
              <a:rPr dirty="0"/>
              <a:t>the</a:t>
            </a:r>
            <a:r>
              <a:rPr spc="208" dirty="0"/>
              <a:t> </a:t>
            </a:r>
            <a:r>
              <a:rPr dirty="0"/>
              <a:t>Restaurant</a:t>
            </a:r>
            <a:r>
              <a:rPr spc="198" dirty="0"/>
              <a:t> </a:t>
            </a:r>
            <a:r>
              <a:rPr dirty="0"/>
              <a:t>Tip</a:t>
            </a:r>
            <a:r>
              <a:rPr spc="208" dirty="0"/>
              <a:t> </a:t>
            </a:r>
            <a:r>
              <a:rPr spc="-40" dirty="0"/>
              <a:t>Data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4244">
              <a:spcBef>
                <a:spcPts val="168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52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411" y="707189"/>
            <a:ext cx="3367672" cy="247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949" y="2975239"/>
            <a:ext cx="213456" cy="149743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949" y="2225955"/>
            <a:ext cx="213456" cy="149743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5</a:t>
            </a:r>
            <a:endParaRPr sz="13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949" y="677955"/>
            <a:ext cx="213456" cy="249153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50" dirty="0">
                <a:latin typeface="Arial"/>
                <a:cs typeface="Arial"/>
              </a:rPr>
              <a:t>15</a:t>
            </a:r>
            <a:endParaRPr sz="13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2714" y="3111351"/>
            <a:ext cx="3284290" cy="503385"/>
          </a:xfrm>
          <a:prstGeom prst="rect">
            <a:avLst/>
          </a:prstGeom>
        </p:spPr>
        <p:txBody>
          <a:bodyPr vert="horz" wrap="square" lIns="0" tIns="50334" rIns="0" bIns="0" rtlCol="0">
            <a:spAutoFit/>
          </a:bodyPr>
          <a:lstStyle/>
          <a:p>
            <a:pPr marL="25168">
              <a:spcBef>
                <a:spcPts val="396"/>
              </a:spcBef>
              <a:tabLst>
                <a:tab pos="415265" algn="l"/>
              </a:tabLst>
            </a:pPr>
            <a:r>
              <a:rPr sz="1387" spc="-99" dirty="0">
                <a:latin typeface="Arial"/>
                <a:cs typeface="Arial"/>
              </a:rPr>
              <a:t>0</a:t>
            </a:r>
            <a:r>
              <a:rPr sz="1387" dirty="0">
                <a:latin typeface="Arial"/>
                <a:cs typeface="Arial"/>
              </a:rPr>
              <a:t>	10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20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30</a:t>
            </a:r>
            <a:r>
              <a:rPr sz="1387" spc="59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40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50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60</a:t>
            </a:r>
            <a:r>
              <a:rPr sz="1387" spc="595" dirty="0">
                <a:latin typeface="Arial"/>
                <a:cs typeface="Arial"/>
              </a:rPr>
              <a:t>  </a:t>
            </a:r>
            <a:r>
              <a:rPr sz="1387" spc="-50" dirty="0">
                <a:latin typeface="Arial"/>
                <a:cs typeface="Arial"/>
              </a:rPr>
              <a:t>70</a:t>
            </a:r>
            <a:endParaRPr sz="1387">
              <a:latin typeface="Arial"/>
              <a:cs typeface="Arial"/>
            </a:endParaRPr>
          </a:p>
          <a:p>
            <a:pPr marL="1411902">
              <a:spcBef>
                <a:spcPts val="208"/>
              </a:spcBef>
            </a:pPr>
            <a:r>
              <a:rPr sz="1387" dirty="0">
                <a:latin typeface="Arial"/>
                <a:cs typeface="Arial"/>
              </a:rPr>
              <a:t>Bill</a:t>
            </a:r>
            <a:r>
              <a:rPr sz="1387" spc="50" dirty="0">
                <a:latin typeface="Arial"/>
                <a:cs typeface="Arial"/>
              </a:rPr>
              <a:t> </a:t>
            </a:r>
            <a:r>
              <a:rPr sz="1387" spc="-50" dirty="0">
                <a:latin typeface="Arial"/>
                <a:cs typeface="Arial"/>
              </a:rPr>
              <a:t>($)</a:t>
            </a:r>
            <a:endParaRPr sz="138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553" y="1427059"/>
            <a:ext cx="452560" cy="763818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dirty="0">
                <a:latin typeface="Arial"/>
                <a:cs typeface="Arial"/>
              </a:rPr>
              <a:t>Tip</a:t>
            </a:r>
            <a:r>
              <a:rPr sz="1387" spc="30" dirty="0">
                <a:latin typeface="Arial"/>
                <a:cs typeface="Arial"/>
              </a:rPr>
              <a:t> </a:t>
            </a:r>
            <a:r>
              <a:rPr sz="1387" spc="-50" dirty="0">
                <a:latin typeface="Arial"/>
                <a:cs typeface="Arial"/>
              </a:rPr>
              <a:t>($)</a:t>
            </a:r>
            <a:endParaRPr sz="1387">
              <a:latin typeface="Arial"/>
              <a:cs typeface="Arial"/>
            </a:endParaRPr>
          </a:p>
          <a:p>
            <a:pPr marL="538586">
              <a:spcBef>
                <a:spcPts val="208"/>
              </a:spcBef>
            </a:pPr>
            <a:r>
              <a:rPr sz="1387" spc="-50" dirty="0">
                <a:latin typeface="Arial"/>
                <a:cs typeface="Arial"/>
              </a:rPr>
              <a:t>10</a:t>
            </a:r>
            <a:endParaRPr sz="1387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411" y="3789221"/>
            <a:ext cx="3367672" cy="14512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16949" y="4919525"/>
            <a:ext cx="213456" cy="254186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50" dirty="0">
                <a:latin typeface="Arial"/>
                <a:cs typeface="Arial"/>
              </a:rPr>
              <a:t>−2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6949" y="4670534"/>
            <a:ext cx="213456" cy="149743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949" y="4369644"/>
            <a:ext cx="213456" cy="149743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949" y="4068575"/>
            <a:ext cx="213456" cy="149743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4</a:t>
            </a:r>
            <a:endParaRPr sz="138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6949" y="3767505"/>
            <a:ext cx="213456" cy="149743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6</a:t>
            </a:r>
            <a:endParaRPr sz="138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2714" y="5166038"/>
            <a:ext cx="3284290" cy="503385"/>
          </a:xfrm>
          <a:prstGeom prst="rect">
            <a:avLst/>
          </a:prstGeom>
        </p:spPr>
        <p:txBody>
          <a:bodyPr vert="horz" wrap="square" lIns="0" tIns="50334" rIns="0" bIns="0" rtlCol="0">
            <a:spAutoFit/>
          </a:bodyPr>
          <a:lstStyle/>
          <a:p>
            <a:pPr marL="25168">
              <a:spcBef>
                <a:spcPts val="396"/>
              </a:spcBef>
              <a:tabLst>
                <a:tab pos="415265" algn="l"/>
              </a:tabLst>
            </a:pPr>
            <a:r>
              <a:rPr sz="1387" spc="-99" dirty="0">
                <a:latin typeface="Arial"/>
                <a:cs typeface="Arial"/>
              </a:rPr>
              <a:t>0</a:t>
            </a:r>
            <a:r>
              <a:rPr sz="1387" dirty="0">
                <a:latin typeface="Arial"/>
                <a:cs typeface="Arial"/>
              </a:rPr>
              <a:t>	10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20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30</a:t>
            </a:r>
            <a:r>
              <a:rPr sz="1387" spc="59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40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50</a:t>
            </a:r>
            <a:r>
              <a:rPr sz="1387" spc="585" dirty="0">
                <a:latin typeface="Arial"/>
                <a:cs typeface="Arial"/>
              </a:rPr>
              <a:t>  </a:t>
            </a:r>
            <a:r>
              <a:rPr sz="1387" dirty="0">
                <a:latin typeface="Arial"/>
                <a:cs typeface="Arial"/>
              </a:rPr>
              <a:t>60</a:t>
            </a:r>
            <a:r>
              <a:rPr sz="1387" spc="595" dirty="0">
                <a:latin typeface="Arial"/>
                <a:cs typeface="Arial"/>
              </a:rPr>
              <a:t>  </a:t>
            </a:r>
            <a:r>
              <a:rPr sz="1387" spc="-50" dirty="0">
                <a:latin typeface="Arial"/>
                <a:cs typeface="Arial"/>
              </a:rPr>
              <a:t>70</a:t>
            </a:r>
            <a:endParaRPr sz="1387">
              <a:latin typeface="Arial"/>
              <a:cs typeface="Arial"/>
            </a:endParaRPr>
          </a:p>
          <a:p>
            <a:pPr marL="1411902">
              <a:spcBef>
                <a:spcPts val="208"/>
              </a:spcBef>
            </a:pPr>
            <a:r>
              <a:rPr sz="1387" dirty="0">
                <a:latin typeface="Arial"/>
                <a:cs typeface="Arial"/>
              </a:rPr>
              <a:t>Bill</a:t>
            </a:r>
            <a:r>
              <a:rPr sz="1387" spc="50" dirty="0">
                <a:latin typeface="Arial"/>
                <a:cs typeface="Arial"/>
              </a:rPr>
              <a:t> </a:t>
            </a:r>
            <a:r>
              <a:rPr sz="1387" spc="-50" dirty="0">
                <a:latin typeface="Arial"/>
                <a:cs typeface="Arial"/>
              </a:rPr>
              <a:t>($)</a:t>
            </a:r>
            <a:endParaRPr sz="138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553" y="4058950"/>
            <a:ext cx="213456" cy="834285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20" dirty="0">
                <a:latin typeface="Arial"/>
                <a:cs typeface="Arial"/>
              </a:rPr>
              <a:t>Residuals</a:t>
            </a:r>
            <a:endParaRPr sz="1387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28586" y="3241870"/>
            <a:ext cx="3328332" cy="205111"/>
            <a:chOff x="2686845" y="1635943"/>
            <a:chExt cx="1679575" cy="103505"/>
          </a:xfrm>
        </p:grpSpPr>
        <p:sp>
          <p:nvSpPr>
            <p:cNvPr id="18" name="object 18"/>
            <p:cNvSpPr/>
            <p:nvPr/>
          </p:nvSpPr>
          <p:spPr>
            <a:xfrm>
              <a:off x="2690655" y="1639753"/>
              <a:ext cx="1671955" cy="0"/>
            </a:xfrm>
            <a:custGeom>
              <a:avLst/>
              <a:gdLst/>
              <a:ahLst/>
              <a:cxnLst/>
              <a:rect l="l" t="t" r="r" b="b"/>
              <a:pathLst>
                <a:path w="1671954">
                  <a:moveTo>
                    <a:pt x="0" y="0"/>
                  </a:moveTo>
                  <a:lnTo>
                    <a:pt x="1671892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3674" y="1687653"/>
              <a:ext cx="1457325" cy="48260"/>
            </a:xfrm>
            <a:custGeom>
              <a:avLst/>
              <a:gdLst/>
              <a:ahLst/>
              <a:cxnLst/>
              <a:rect l="l" t="t" r="r" b="b"/>
              <a:pathLst>
                <a:path w="1457325" h="48260">
                  <a:moveTo>
                    <a:pt x="0" y="0"/>
                  </a:moveTo>
                  <a:lnTo>
                    <a:pt x="1456943" y="0"/>
                  </a:lnTo>
                </a:path>
                <a:path w="1457325" h="48260">
                  <a:moveTo>
                    <a:pt x="0" y="0"/>
                  </a:moveTo>
                  <a:lnTo>
                    <a:pt x="0" y="47699"/>
                  </a:lnTo>
                </a:path>
                <a:path w="1457325" h="48260">
                  <a:moveTo>
                    <a:pt x="364260" y="0"/>
                  </a:moveTo>
                  <a:lnTo>
                    <a:pt x="364260" y="47699"/>
                  </a:lnTo>
                </a:path>
                <a:path w="1457325" h="48260">
                  <a:moveTo>
                    <a:pt x="728421" y="0"/>
                  </a:moveTo>
                  <a:lnTo>
                    <a:pt x="728421" y="47699"/>
                  </a:lnTo>
                </a:path>
                <a:path w="1457325" h="48260">
                  <a:moveTo>
                    <a:pt x="1092682" y="0"/>
                  </a:moveTo>
                  <a:lnTo>
                    <a:pt x="1092682" y="47699"/>
                  </a:lnTo>
                </a:path>
                <a:path w="1457325" h="48260">
                  <a:moveTo>
                    <a:pt x="1456943" y="0"/>
                  </a:moveTo>
                  <a:lnTo>
                    <a:pt x="1456943" y="47699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23648" y="3424621"/>
            <a:ext cx="231534" cy="21603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189" spc="-50" dirty="0">
                <a:latin typeface="Arial"/>
                <a:cs typeface="Arial"/>
              </a:rPr>
              <a:t>−2</a:t>
            </a:r>
            <a:endParaRPr sz="1189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91755" y="3424621"/>
            <a:ext cx="139677" cy="21603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189" spc="-99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31638" y="3424622"/>
            <a:ext cx="922370" cy="45751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179948" algn="ctr">
              <a:spcBef>
                <a:spcPts val="258"/>
              </a:spcBef>
            </a:pPr>
            <a:r>
              <a:rPr sz="1189" spc="-99" dirty="0"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  <a:p>
            <a:pPr marL="25168">
              <a:spcBef>
                <a:spcPts val="59"/>
              </a:spcBef>
            </a:pPr>
            <a:r>
              <a:rPr sz="1486" spc="-20" dirty="0">
                <a:latin typeface="Arial"/>
                <a:cs typeface="Arial"/>
              </a:rPr>
              <a:t>Residuals</a:t>
            </a:r>
            <a:endParaRPr sz="148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35432" y="3424621"/>
            <a:ext cx="139677" cy="21603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189" spc="-99" dirty="0"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57270" y="3424621"/>
            <a:ext cx="139677" cy="21603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189" spc="-99" dirty="0">
                <a:latin typeface="Arial"/>
                <a:cs typeface="Arial"/>
              </a:rPr>
              <a:t>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241809" y="923452"/>
            <a:ext cx="94376" cy="2326687"/>
          </a:xfrm>
          <a:custGeom>
            <a:avLst/>
            <a:gdLst/>
            <a:ahLst/>
            <a:cxnLst/>
            <a:rect l="l" t="t" r="r" b="b"/>
            <a:pathLst>
              <a:path w="47625" h="1174114">
                <a:moveTo>
                  <a:pt x="47599" y="1173752"/>
                </a:moveTo>
                <a:lnTo>
                  <a:pt x="47599" y="0"/>
                </a:lnTo>
              </a:path>
              <a:path w="47625" h="1174114">
                <a:moveTo>
                  <a:pt x="47599" y="1173752"/>
                </a:moveTo>
                <a:lnTo>
                  <a:pt x="0" y="1173752"/>
                </a:lnTo>
              </a:path>
              <a:path w="47625" h="1174114">
                <a:moveTo>
                  <a:pt x="47599" y="939061"/>
                </a:moveTo>
                <a:lnTo>
                  <a:pt x="0" y="939061"/>
                </a:lnTo>
              </a:path>
              <a:path w="47625" h="1174114">
                <a:moveTo>
                  <a:pt x="47599" y="704271"/>
                </a:moveTo>
                <a:lnTo>
                  <a:pt x="0" y="704271"/>
                </a:lnTo>
              </a:path>
              <a:path w="47625" h="1174114">
                <a:moveTo>
                  <a:pt x="47599" y="469581"/>
                </a:moveTo>
                <a:lnTo>
                  <a:pt x="0" y="469581"/>
                </a:lnTo>
              </a:path>
              <a:path w="47625" h="1174114">
                <a:moveTo>
                  <a:pt x="47599" y="234790"/>
                </a:moveTo>
                <a:lnTo>
                  <a:pt x="0" y="234790"/>
                </a:lnTo>
              </a:path>
              <a:path w="47625" h="1174114">
                <a:moveTo>
                  <a:pt x="47599" y="0"/>
                </a:moveTo>
                <a:lnTo>
                  <a:pt x="0" y="0"/>
                </a:lnTo>
              </a:path>
            </a:pathLst>
          </a:custGeom>
          <a:ln w="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" name="object 26"/>
          <p:cNvSpPr txBox="1"/>
          <p:nvPr/>
        </p:nvSpPr>
        <p:spPr>
          <a:xfrm>
            <a:off x="5016232" y="3180185"/>
            <a:ext cx="182999" cy="139677"/>
          </a:xfrm>
          <a:prstGeom prst="rect">
            <a:avLst/>
          </a:prstGeom>
        </p:spPr>
        <p:txBody>
          <a:bodyPr vert="vert270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99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53698" y="1275220"/>
            <a:ext cx="450123" cy="162327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397648">
              <a:spcBef>
                <a:spcPts val="129"/>
              </a:spcBef>
            </a:pPr>
            <a:r>
              <a:rPr sz="1486" spc="-20" dirty="0">
                <a:latin typeface="Arial"/>
                <a:cs typeface="Arial"/>
              </a:rPr>
              <a:t>frequency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297"/>
              </a:spcBef>
              <a:tabLst>
                <a:tab pos="489510" algn="l"/>
                <a:tab pos="955110" algn="l"/>
                <a:tab pos="1419452" algn="l"/>
              </a:tabLst>
            </a:pPr>
            <a:r>
              <a:rPr sz="1189" spc="-50" dirty="0">
                <a:latin typeface="Arial"/>
                <a:cs typeface="Arial"/>
              </a:rPr>
              <a:t>10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50" dirty="0">
                <a:latin typeface="Arial"/>
                <a:cs typeface="Arial"/>
              </a:rPr>
              <a:t>20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50" dirty="0">
                <a:latin typeface="Arial"/>
                <a:cs typeface="Arial"/>
              </a:rPr>
              <a:t>30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50" dirty="0">
                <a:latin typeface="Arial"/>
                <a:cs typeface="Arial"/>
              </a:rPr>
              <a:t>40</a:t>
            </a:r>
            <a:endParaRPr sz="118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16231" y="809950"/>
            <a:ext cx="182999" cy="227761"/>
          </a:xfrm>
          <a:prstGeom prst="rect">
            <a:avLst/>
          </a:prstGeom>
        </p:spPr>
        <p:txBody>
          <a:bodyPr vert="vert270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189" spc="-50" dirty="0">
                <a:latin typeface="Arial"/>
                <a:cs typeface="Arial"/>
              </a:rPr>
              <a:t>50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451409" y="869537"/>
            <a:ext cx="3082954" cy="2388346"/>
            <a:chOff x="2748826" y="438794"/>
            <a:chExt cx="1555750" cy="1205230"/>
          </a:xfrm>
        </p:grpSpPr>
        <p:sp>
          <p:nvSpPr>
            <p:cNvPr id="30" name="object 30"/>
            <p:cNvSpPr/>
            <p:nvPr/>
          </p:nvSpPr>
          <p:spPr>
            <a:xfrm>
              <a:off x="2752584" y="1592755"/>
              <a:ext cx="91440" cy="47625"/>
            </a:xfrm>
            <a:custGeom>
              <a:avLst/>
              <a:gdLst/>
              <a:ahLst/>
              <a:cxnLst/>
              <a:rect l="l" t="t" r="r" b="b"/>
              <a:pathLst>
                <a:path w="91439" h="47625">
                  <a:moveTo>
                    <a:pt x="91090" y="0"/>
                  </a:moveTo>
                  <a:lnTo>
                    <a:pt x="0" y="0"/>
                  </a:lnTo>
                  <a:lnTo>
                    <a:pt x="0" y="46998"/>
                  </a:lnTo>
                  <a:lnTo>
                    <a:pt x="91090" y="4699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1" name="object 31"/>
            <p:cNvSpPr/>
            <p:nvPr/>
          </p:nvSpPr>
          <p:spPr>
            <a:xfrm>
              <a:off x="2752584" y="1592855"/>
              <a:ext cx="91440" cy="46990"/>
            </a:xfrm>
            <a:custGeom>
              <a:avLst/>
              <a:gdLst/>
              <a:ahLst/>
              <a:cxnLst/>
              <a:rect l="l" t="t" r="r" b="b"/>
              <a:pathLst>
                <a:path w="91439" h="46989">
                  <a:moveTo>
                    <a:pt x="0" y="46897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2" name="object 32"/>
            <p:cNvSpPr/>
            <p:nvPr/>
          </p:nvSpPr>
          <p:spPr>
            <a:xfrm>
              <a:off x="2843674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91090" y="0"/>
                  </a:moveTo>
                  <a:lnTo>
                    <a:pt x="0" y="0"/>
                  </a:lnTo>
                  <a:lnTo>
                    <a:pt x="0" y="23448"/>
                  </a:lnTo>
                  <a:lnTo>
                    <a:pt x="91090" y="2344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3" name="object 33"/>
            <p:cNvSpPr/>
            <p:nvPr/>
          </p:nvSpPr>
          <p:spPr>
            <a:xfrm>
              <a:off x="2843674" y="1592855"/>
              <a:ext cx="91440" cy="46990"/>
            </a:xfrm>
            <a:custGeom>
              <a:avLst/>
              <a:gdLst/>
              <a:ahLst/>
              <a:cxnLst/>
              <a:rect l="l" t="t" r="r" b="b"/>
              <a:pathLst>
                <a:path w="91439" h="46989">
                  <a:moveTo>
                    <a:pt x="0" y="46897"/>
                  </a:moveTo>
                  <a:lnTo>
                    <a:pt x="0" y="23448"/>
                  </a:lnTo>
                  <a:lnTo>
                    <a:pt x="90990" y="23448"/>
                  </a:lnTo>
                </a:path>
                <a:path w="91439" h="46989">
                  <a:moveTo>
                    <a:pt x="0" y="0"/>
                  </a:moveTo>
                  <a:lnTo>
                    <a:pt x="0" y="23448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4665" y="1428512"/>
              <a:ext cx="91440" cy="211454"/>
            </a:xfrm>
            <a:custGeom>
              <a:avLst/>
              <a:gdLst/>
              <a:ahLst/>
              <a:cxnLst/>
              <a:rect l="l" t="t" r="r" b="b"/>
              <a:pathLst>
                <a:path w="91439" h="211455">
                  <a:moveTo>
                    <a:pt x="91090" y="0"/>
                  </a:moveTo>
                  <a:lnTo>
                    <a:pt x="0" y="0"/>
                  </a:lnTo>
                  <a:lnTo>
                    <a:pt x="0" y="211241"/>
                  </a:lnTo>
                  <a:lnTo>
                    <a:pt x="91090" y="211241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5" name="object 35"/>
            <p:cNvSpPr/>
            <p:nvPr/>
          </p:nvSpPr>
          <p:spPr>
            <a:xfrm>
              <a:off x="2934665" y="1428512"/>
              <a:ext cx="91440" cy="211454"/>
            </a:xfrm>
            <a:custGeom>
              <a:avLst/>
              <a:gdLst/>
              <a:ahLst/>
              <a:cxnLst/>
              <a:rect l="l" t="t" r="r" b="b"/>
              <a:pathLst>
                <a:path w="91439" h="211455">
                  <a:moveTo>
                    <a:pt x="0" y="211241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5755" y="1052827"/>
              <a:ext cx="91440" cy="587375"/>
            </a:xfrm>
            <a:custGeom>
              <a:avLst/>
              <a:gdLst/>
              <a:ahLst/>
              <a:cxnLst/>
              <a:rect l="l" t="t" r="r" b="b"/>
              <a:pathLst>
                <a:path w="91439" h="587375">
                  <a:moveTo>
                    <a:pt x="91090" y="0"/>
                  </a:moveTo>
                  <a:lnTo>
                    <a:pt x="0" y="0"/>
                  </a:lnTo>
                  <a:lnTo>
                    <a:pt x="0" y="586926"/>
                  </a:lnTo>
                  <a:lnTo>
                    <a:pt x="91090" y="586926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5755" y="1052927"/>
              <a:ext cx="91440" cy="587375"/>
            </a:xfrm>
            <a:custGeom>
              <a:avLst/>
              <a:gdLst/>
              <a:ahLst/>
              <a:cxnLst/>
              <a:rect l="l" t="t" r="r" b="b"/>
              <a:pathLst>
                <a:path w="91439" h="587375">
                  <a:moveTo>
                    <a:pt x="0" y="586825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3116845" y="442452"/>
              <a:ext cx="91440" cy="1197610"/>
            </a:xfrm>
            <a:custGeom>
              <a:avLst/>
              <a:gdLst/>
              <a:ahLst/>
              <a:cxnLst/>
              <a:rect l="l" t="t" r="r" b="b"/>
              <a:pathLst>
                <a:path w="91439" h="1197610">
                  <a:moveTo>
                    <a:pt x="91090" y="0"/>
                  </a:moveTo>
                  <a:lnTo>
                    <a:pt x="0" y="0"/>
                  </a:lnTo>
                  <a:lnTo>
                    <a:pt x="0" y="1197301"/>
                  </a:lnTo>
                  <a:lnTo>
                    <a:pt x="91090" y="1197301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3116845" y="442552"/>
              <a:ext cx="91440" cy="1197610"/>
            </a:xfrm>
            <a:custGeom>
              <a:avLst/>
              <a:gdLst/>
              <a:ahLst/>
              <a:cxnLst/>
              <a:rect l="l" t="t" r="r" b="b"/>
              <a:pathLst>
                <a:path w="91439" h="1197610">
                  <a:moveTo>
                    <a:pt x="0" y="1197201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3207935" y="653793"/>
              <a:ext cx="91440" cy="986155"/>
            </a:xfrm>
            <a:custGeom>
              <a:avLst/>
              <a:gdLst/>
              <a:ahLst/>
              <a:cxnLst/>
              <a:rect l="l" t="t" r="r" b="b"/>
              <a:pathLst>
                <a:path w="91439" h="986155">
                  <a:moveTo>
                    <a:pt x="91090" y="0"/>
                  </a:moveTo>
                  <a:lnTo>
                    <a:pt x="0" y="0"/>
                  </a:lnTo>
                  <a:lnTo>
                    <a:pt x="0" y="985959"/>
                  </a:lnTo>
                  <a:lnTo>
                    <a:pt x="91090" y="985959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3207935" y="442552"/>
              <a:ext cx="91440" cy="1197610"/>
            </a:xfrm>
            <a:custGeom>
              <a:avLst/>
              <a:gdLst/>
              <a:ahLst/>
              <a:cxnLst/>
              <a:rect l="l" t="t" r="r" b="b"/>
              <a:pathLst>
                <a:path w="91439" h="1197610">
                  <a:moveTo>
                    <a:pt x="0" y="1197201"/>
                  </a:moveTo>
                  <a:lnTo>
                    <a:pt x="0" y="211241"/>
                  </a:lnTo>
                  <a:lnTo>
                    <a:pt x="90990" y="211241"/>
                  </a:lnTo>
                </a:path>
                <a:path w="91439" h="1197610">
                  <a:moveTo>
                    <a:pt x="0" y="0"/>
                  </a:moveTo>
                  <a:lnTo>
                    <a:pt x="0" y="211241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3298926" y="1146723"/>
              <a:ext cx="91440" cy="493395"/>
            </a:xfrm>
            <a:custGeom>
              <a:avLst/>
              <a:gdLst/>
              <a:ahLst/>
              <a:cxnLst/>
              <a:rect l="l" t="t" r="r" b="b"/>
              <a:pathLst>
                <a:path w="91439" h="493394">
                  <a:moveTo>
                    <a:pt x="91090" y="0"/>
                  </a:moveTo>
                  <a:lnTo>
                    <a:pt x="0" y="0"/>
                  </a:lnTo>
                  <a:lnTo>
                    <a:pt x="0" y="493029"/>
                  </a:lnTo>
                  <a:lnTo>
                    <a:pt x="91090" y="493029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3298926" y="653793"/>
              <a:ext cx="91440" cy="986155"/>
            </a:xfrm>
            <a:custGeom>
              <a:avLst/>
              <a:gdLst/>
              <a:ahLst/>
              <a:cxnLst/>
              <a:rect l="l" t="t" r="r" b="b"/>
              <a:pathLst>
                <a:path w="91439" h="986155">
                  <a:moveTo>
                    <a:pt x="0" y="985959"/>
                  </a:moveTo>
                  <a:lnTo>
                    <a:pt x="0" y="493029"/>
                  </a:lnTo>
                  <a:lnTo>
                    <a:pt x="91090" y="493029"/>
                  </a:lnTo>
                </a:path>
                <a:path w="91439" h="986155">
                  <a:moveTo>
                    <a:pt x="0" y="0"/>
                  </a:moveTo>
                  <a:lnTo>
                    <a:pt x="0" y="493029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4" name="object 44"/>
            <p:cNvSpPr/>
            <p:nvPr/>
          </p:nvSpPr>
          <p:spPr>
            <a:xfrm>
              <a:off x="3390016" y="163975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090" y="0"/>
                  </a:moveTo>
                  <a:lnTo>
                    <a:pt x="0" y="0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5" name="object 45"/>
            <p:cNvSpPr/>
            <p:nvPr/>
          </p:nvSpPr>
          <p:spPr>
            <a:xfrm>
              <a:off x="3390016" y="1146823"/>
              <a:ext cx="91440" cy="493395"/>
            </a:xfrm>
            <a:custGeom>
              <a:avLst/>
              <a:gdLst/>
              <a:ahLst/>
              <a:cxnLst/>
              <a:rect l="l" t="t" r="r" b="b"/>
              <a:pathLst>
                <a:path w="91439" h="493394">
                  <a:moveTo>
                    <a:pt x="0" y="492929"/>
                  </a:moveTo>
                  <a:lnTo>
                    <a:pt x="0" y="492929"/>
                  </a:lnTo>
                  <a:lnTo>
                    <a:pt x="91090" y="492929"/>
                  </a:lnTo>
                </a:path>
                <a:path w="91439" h="493394">
                  <a:moveTo>
                    <a:pt x="0" y="0"/>
                  </a:moveTo>
                  <a:lnTo>
                    <a:pt x="0" y="492929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6" name="object 46"/>
            <p:cNvSpPr/>
            <p:nvPr/>
          </p:nvSpPr>
          <p:spPr>
            <a:xfrm>
              <a:off x="3481106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91090" y="0"/>
                  </a:moveTo>
                  <a:lnTo>
                    <a:pt x="0" y="0"/>
                  </a:lnTo>
                  <a:lnTo>
                    <a:pt x="0" y="23448"/>
                  </a:lnTo>
                  <a:lnTo>
                    <a:pt x="91090" y="2344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47"/>
            <p:cNvSpPr/>
            <p:nvPr/>
          </p:nvSpPr>
          <p:spPr>
            <a:xfrm>
              <a:off x="3481106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0"/>
                  </a:lnTo>
                  <a:lnTo>
                    <a:pt x="909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8" name="object 48"/>
            <p:cNvSpPr/>
            <p:nvPr/>
          </p:nvSpPr>
          <p:spPr>
            <a:xfrm>
              <a:off x="3572096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91090" y="0"/>
                  </a:moveTo>
                  <a:lnTo>
                    <a:pt x="0" y="0"/>
                  </a:lnTo>
                  <a:lnTo>
                    <a:pt x="0" y="23448"/>
                  </a:lnTo>
                  <a:lnTo>
                    <a:pt x="91090" y="2344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9" name="object 49"/>
            <p:cNvSpPr/>
            <p:nvPr/>
          </p:nvSpPr>
          <p:spPr>
            <a:xfrm>
              <a:off x="3572096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0" name="object 50"/>
            <p:cNvSpPr/>
            <p:nvPr/>
          </p:nvSpPr>
          <p:spPr>
            <a:xfrm>
              <a:off x="3663186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91090" y="0"/>
                  </a:moveTo>
                  <a:lnTo>
                    <a:pt x="0" y="0"/>
                  </a:lnTo>
                  <a:lnTo>
                    <a:pt x="0" y="23448"/>
                  </a:lnTo>
                  <a:lnTo>
                    <a:pt x="91090" y="2344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1" name="object 51"/>
            <p:cNvSpPr/>
            <p:nvPr/>
          </p:nvSpPr>
          <p:spPr>
            <a:xfrm>
              <a:off x="3663186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2" name="object 52"/>
            <p:cNvSpPr/>
            <p:nvPr/>
          </p:nvSpPr>
          <p:spPr>
            <a:xfrm>
              <a:off x="3754277" y="163975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090" y="0"/>
                  </a:moveTo>
                  <a:lnTo>
                    <a:pt x="0" y="0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4277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23448"/>
                  </a:lnTo>
                  <a:lnTo>
                    <a:pt x="91090" y="23448"/>
                  </a:lnTo>
                </a:path>
                <a:path w="91439" h="23494">
                  <a:moveTo>
                    <a:pt x="0" y="0"/>
                  </a:moveTo>
                  <a:lnTo>
                    <a:pt x="0" y="23448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4" name="object 54"/>
            <p:cNvSpPr/>
            <p:nvPr/>
          </p:nvSpPr>
          <p:spPr>
            <a:xfrm>
              <a:off x="3845367" y="163975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090" y="0"/>
                  </a:moveTo>
                  <a:lnTo>
                    <a:pt x="0" y="0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5367" y="163975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0" y="0"/>
                  </a:moveTo>
                  <a:lnTo>
                    <a:pt x="0" y="0"/>
                  </a:lnTo>
                  <a:lnTo>
                    <a:pt x="909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6" name="object 56"/>
            <p:cNvSpPr/>
            <p:nvPr/>
          </p:nvSpPr>
          <p:spPr>
            <a:xfrm>
              <a:off x="3936357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91090" y="0"/>
                  </a:moveTo>
                  <a:lnTo>
                    <a:pt x="0" y="0"/>
                  </a:lnTo>
                  <a:lnTo>
                    <a:pt x="0" y="23448"/>
                  </a:lnTo>
                  <a:lnTo>
                    <a:pt x="91090" y="2344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7" name="object 57"/>
            <p:cNvSpPr/>
            <p:nvPr/>
          </p:nvSpPr>
          <p:spPr>
            <a:xfrm>
              <a:off x="3936357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8" name="object 58"/>
            <p:cNvSpPr/>
            <p:nvPr/>
          </p:nvSpPr>
          <p:spPr>
            <a:xfrm>
              <a:off x="4027447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91090" y="0"/>
                  </a:moveTo>
                  <a:lnTo>
                    <a:pt x="0" y="0"/>
                  </a:lnTo>
                  <a:lnTo>
                    <a:pt x="0" y="23448"/>
                  </a:lnTo>
                  <a:lnTo>
                    <a:pt x="91090" y="2344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9" name="object 59"/>
            <p:cNvSpPr/>
            <p:nvPr/>
          </p:nvSpPr>
          <p:spPr>
            <a:xfrm>
              <a:off x="4027447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0"/>
                  </a:ln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0" name="object 60"/>
            <p:cNvSpPr/>
            <p:nvPr/>
          </p:nvSpPr>
          <p:spPr>
            <a:xfrm>
              <a:off x="4118538" y="1639753"/>
              <a:ext cx="91440" cy="0"/>
            </a:xfrm>
            <a:custGeom>
              <a:avLst/>
              <a:gdLst/>
              <a:ahLst/>
              <a:cxnLst/>
              <a:rect l="l" t="t" r="r" b="b"/>
              <a:pathLst>
                <a:path w="91439">
                  <a:moveTo>
                    <a:pt x="91090" y="0"/>
                  </a:moveTo>
                  <a:lnTo>
                    <a:pt x="0" y="0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61"/>
            <p:cNvSpPr/>
            <p:nvPr/>
          </p:nvSpPr>
          <p:spPr>
            <a:xfrm>
              <a:off x="4118538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23448"/>
                  </a:lnTo>
                  <a:lnTo>
                    <a:pt x="90990" y="23448"/>
                  </a:lnTo>
                </a:path>
                <a:path w="91439" h="23494">
                  <a:moveTo>
                    <a:pt x="0" y="0"/>
                  </a:moveTo>
                  <a:lnTo>
                    <a:pt x="0" y="23448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2" name="object 62"/>
            <p:cNvSpPr/>
            <p:nvPr/>
          </p:nvSpPr>
          <p:spPr>
            <a:xfrm>
              <a:off x="4209528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91090" y="0"/>
                  </a:moveTo>
                  <a:lnTo>
                    <a:pt x="0" y="0"/>
                  </a:lnTo>
                  <a:lnTo>
                    <a:pt x="0" y="23448"/>
                  </a:lnTo>
                  <a:lnTo>
                    <a:pt x="91090" y="23448"/>
                  </a:lnTo>
                  <a:lnTo>
                    <a:pt x="91090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3" name="object 63"/>
            <p:cNvSpPr/>
            <p:nvPr/>
          </p:nvSpPr>
          <p:spPr>
            <a:xfrm>
              <a:off x="4209528" y="1616304"/>
              <a:ext cx="91440" cy="23495"/>
            </a:xfrm>
            <a:custGeom>
              <a:avLst/>
              <a:gdLst/>
              <a:ahLst/>
              <a:cxnLst/>
              <a:rect l="l" t="t" r="r" b="b"/>
              <a:pathLst>
                <a:path w="91439" h="23494">
                  <a:moveTo>
                    <a:pt x="0" y="23448"/>
                  </a:moveTo>
                  <a:lnTo>
                    <a:pt x="0" y="0"/>
                  </a:lnTo>
                  <a:lnTo>
                    <a:pt x="91090" y="0"/>
                  </a:lnTo>
                </a:path>
                <a:path w="91439" h="23494">
                  <a:moveTo>
                    <a:pt x="91090" y="23448"/>
                  </a:moveTo>
                  <a:lnTo>
                    <a:pt x="91090" y="0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807957" y="4377143"/>
            <a:ext cx="917336" cy="377505"/>
            <a:chOff x="2928750" y="2208836"/>
            <a:chExt cx="462915" cy="190500"/>
          </a:xfrm>
        </p:grpSpPr>
        <p:sp>
          <p:nvSpPr>
            <p:cNvPr id="65" name="object 65"/>
            <p:cNvSpPr/>
            <p:nvPr/>
          </p:nvSpPr>
          <p:spPr>
            <a:xfrm>
              <a:off x="3187693" y="2220266"/>
              <a:ext cx="0" cy="167640"/>
            </a:xfrm>
            <a:custGeom>
              <a:avLst/>
              <a:gdLst/>
              <a:ahLst/>
              <a:cxnLst/>
              <a:rect l="l" t="t" r="r" b="b"/>
              <a:pathLst>
                <a:path h="167639">
                  <a:moveTo>
                    <a:pt x="0" y="167149"/>
                  </a:moveTo>
                  <a:lnTo>
                    <a:pt x="0" y="0"/>
                  </a:lnTo>
                </a:path>
              </a:pathLst>
            </a:custGeom>
            <a:ln w="22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6" name="object 66"/>
            <p:cNvSpPr/>
            <p:nvPr/>
          </p:nvSpPr>
          <p:spPr>
            <a:xfrm>
              <a:off x="2932560" y="2303841"/>
              <a:ext cx="455295" cy="0"/>
            </a:xfrm>
            <a:custGeom>
              <a:avLst/>
              <a:gdLst/>
              <a:ahLst/>
              <a:cxnLst/>
              <a:rect l="l" t="t" r="r" b="b"/>
              <a:pathLst>
                <a:path w="455295">
                  <a:moveTo>
                    <a:pt x="0" y="0"/>
                  </a:moveTo>
                  <a:lnTo>
                    <a:pt x="186289" y="0"/>
                  </a:lnTo>
                </a:path>
                <a:path w="455295">
                  <a:moveTo>
                    <a:pt x="455050" y="0"/>
                  </a:moveTo>
                  <a:lnTo>
                    <a:pt x="326983" y="0"/>
                  </a:lnTo>
                </a:path>
              </a:pathLst>
            </a:custGeom>
            <a:ln w="751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7" name="object 67"/>
            <p:cNvSpPr/>
            <p:nvPr/>
          </p:nvSpPr>
          <p:spPr>
            <a:xfrm>
              <a:off x="2932560" y="2220266"/>
              <a:ext cx="455295" cy="167640"/>
            </a:xfrm>
            <a:custGeom>
              <a:avLst/>
              <a:gdLst/>
              <a:ahLst/>
              <a:cxnLst/>
              <a:rect l="l" t="t" r="r" b="b"/>
              <a:pathLst>
                <a:path w="455295" h="167639">
                  <a:moveTo>
                    <a:pt x="0" y="125361"/>
                  </a:moveTo>
                  <a:lnTo>
                    <a:pt x="0" y="41787"/>
                  </a:lnTo>
                </a:path>
                <a:path w="455295" h="167639">
                  <a:moveTo>
                    <a:pt x="455050" y="125361"/>
                  </a:moveTo>
                  <a:lnTo>
                    <a:pt x="455050" y="41787"/>
                  </a:lnTo>
                </a:path>
                <a:path w="455295" h="167639">
                  <a:moveTo>
                    <a:pt x="186289" y="167149"/>
                  </a:moveTo>
                  <a:lnTo>
                    <a:pt x="186289" y="0"/>
                  </a:lnTo>
                  <a:lnTo>
                    <a:pt x="326983" y="0"/>
                  </a:lnTo>
                  <a:lnTo>
                    <a:pt x="326983" y="167149"/>
                  </a:lnTo>
                  <a:lnTo>
                    <a:pt x="186289" y="167149"/>
                  </a:lnTo>
                </a:path>
              </a:pathLst>
            </a:custGeom>
            <a:ln w="75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466205" y="4497944"/>
            <a:ext cx="108218" cy="102858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95" spc="-99" dirty="0">
                <a:latin typeface="Wingdings"/>
                <a:cs typeface="Wingdings"/>
              </a:rPr>
              <a:t></a:t>
            </a:r>
            <a:endParaRPr sz="495">
              <a:latin typeface="Wingdings"/>
              <a:cs typeface="Wingding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11721" y="4497945"/>
            <a:ext cx="421547" cy="102858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95" dirty="0">
                <a:latin typeface="Wingdings"/>
                <a:cs typeface="Wingdings"/>
              </a:rPr>
              <a:t></a:t>
            </a:r>
            <a:r>
              <a:rPr sz="495" spc="763" dirty="0">
                <a:latin typeface="Times New Roman"/>
                <a:cs typeface="Times New Roman"/>
              </a:rPr>
              <a:t>  </a:t>
            </a:r>
            <a:r>
              <a:rPr sz="495" spc="-69" dirty="0">
                <a:latin typeface="Wingdings"/>
                <a:cs typeface="Wingdings"/>
              </a:rPr>
              <a:t></a:t>
            </a:r>
            <a:endParaRPr sz="495">
              <a:latin typeface="Wingdings"/>
              <a:cs typeface="Wingding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47392" y="4497945"/>
            <a:ext cx="226503" cy="102858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95" dirty="0">
                <a:latin typeface="Wingdings"/>
                <a:cs typeface="Wingdings"/>
              </a:rPr>
              <a:t></a:t>
            </a:r>
            <a:r>
              <a:rPr sz="495" spc="416" dirty="0">
                <a:latin typeface="Times New Roman"/>
                <a:cs typeface="Times New Roman"/>
              </a:rPr>
              <a:t> </a:t>
            </a:r>
            <a:r>
              <a:rPr sz="495" spc="-99" dirty="0">
                <a:latin typeface="Wingdings"/>
                <a:cs typeface="Wingdings"/>
              </a:rPr>
              <a:t></a:t>
            </a:r>
            <a:endParaRPr sz="495">
              <a:latin typeface="Wingdings"/>
              <a:cs typeface="Wingding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836310" y="4497945"/>
            <a:ext cx="290679" cy="102858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495" dirty="0">
                <a:latin typeface="Wingdings"/>
                <a:cs typeface="Wingdings"/>
              </a:rPr>
              <a:t></a:t>
            </a:r>
            <a:r>
              <a:rPr sz="495" spc="931" dirty="0">
                <a:latin typeface="Times New Roman"/>
                <a:cs typeface="Times New Roman"/>
              </a:rPr>
              <a:t> </a:t>
            </a:r>
            <a:r>
              <a:rPr sz="495" spc="-99" dirty="0">
                <a:latin typeface="Wingdings"/>
                <a:cs typeface="Wingdings"/>
              </a:rPr>
              <a:t></a:t>
            </a:r>
            <a:endParaRPr sz="495">
              <a:latin typeface="Wingdings"/>
              <a:cs typeface="Wingding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5639366" y="5012413"/>
            <a:ext cx="2887910" cy="95634"/>
          </a:xfrm>
          <a:custGeom>
            <a:avLst/>
            <a:gdLst/>
            <a:ahLst/>
            <a:cxnLst/>
            <a:rect l="l" t="t" r="r" b="b"/>
            <a:pathLst>
              <a:path w="1457325" h="48260">
                <a:moveTo>
                  <a:pt x="0" y="0"/>
                </a:moveTo>
                <a:lnTo>
                  <a:pt x="1456943" y="0"/>
                </a:lnTo>
              </a:path>
              <a:path w="1457325" h="48260">
                <a:moveTo>
                  <a:pt x="0" y="0"/>
                </a:moveTo>
                <a:lnTo>
                  <a:pt x="0" y="47699"/>
                </a:lnTo>
              </a:path>
              <a:path w="1457325" h="48260">
                <a:moveTo>
                  <a:pt x="364260" y="0"/>
                </a:moveTo>
                <a:lnTo>
                  <a:pt x="364260" y="47699"/>
                </a:lnTo>
              </a:path>
              <a:path w="1457325" h="48260">
                <a:moveTo>
                  <a:pt x="728421" y="0"/>
                </a:moveTo>
                <a:lnTo>
                  <a:pt x="728421" y="47699"/>
                </a:lnTo>
              </a:path>
              <a:path w="1457325" h="48260">
                <a:moveTo>
                  <a:pt x="1092682" y="0"/>
                </a:moveTo>
                <a:lnTo>
                  <a:pt x="1092682" y="47699"/>
                </a:lnTo>
              </a:path>
              <a:path w="1457325" h="48260">
                <a:moveTo>
                  <a:pt x="1456943" y="0"/>
                </a:moveTo>
                <a:lnTo>
                  <a:pt x="1456943" y="47699"/>
                </a:lnTo>
              </a:path>
            </a:pathLst>
          </a:custGeom>
          <a:ln w="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3" name="object 73"/>
          <p:cNvSpPr txBox="1"/>
          <p:nvPr/>
        </p:nvSpPr>
        <p:spPr>
          <a:xfrm>
            <a:off x="5523647" y="5092691"/>
            <a:ext cx="907267" cy="21603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  <a:tabLst>
                <a:tab pos="792779" algn="l"/>
              </a:tabLst>
            </a:pPr>
            <a:r>
              <a:rPr sz="1189" spc="-50" dirty="0">
                <a:latin typeface="Arial"/>
                <a:cs typeface="Arial"/>
              </a:rPr>
              <a:t>−2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99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5432" y="5092692"/>
            <a:ext cx="139677" cy="21603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189" spc="-99" dirty="0">
                <a:latin typeface="Arial"/>
                <a:cs typeface="Arial"/>
              </a:rPr>
              <a:t>4</a:t>
            </a:r>
            <a:endParaRPr sz="118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457270" y="5092692"/>
            <a:ext cx="139677" cy="216035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189" spc="-99" dirty="0">
                <a:latin typeface="Arial"/>
                <a:cs typeface="Arial"/>
              </a:rPr>
              <a:t>6</a:t>
            </a:r>
            <a:endParaRPr sz="1189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531638" y="5092692"/>
            <a:ext cx="922370" cy="45751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179948" algn="ctr">
              <a:spcBef>
                <a:spcPts val="258"/>
              </a:spcBef>
            </a:pPr>
            <a:r>
              <a:rPr sz="1189" spc="-99" dirty="0">
                <a:latin typeface="Arial"/>
                <a:cs typeface="Arial"/>
              </a:rPr>
              <a:t>2</a:t>
            </a:r>
            <a:endParaRPr sz="1189">
              <a:latin typeface="Arial"/>
              <a:cs typeface="Arial"/>
            </a:endParaRPr>
          </a:p>
          <a:p>
            <a:pPr marL="25168">
              <a:spcBef>
                <a:spcPts val="59"/>
              </a:spcBef>
            </a:pPr>
            <a:r>
              <a:rPr sz="1486" spc="-20" dirty="0">
                <a:latin typeface="Arial"/>
                <a:cs typeface="Arial"/>
              </a:rPr>
              <a:t>Residuals</a:t>
            </a:r>
            <a:endParaRPr sz="1486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36136" y="4118206"/>
            <a:ext cx="3313232" cy="894684"/>
          </a:xfrm>
          <a:custGeom>
            <a:avLst/>
            <a:gdLst/>
            <a:ahLst/>
            <a:cxnLst/>
            <a:rect l="l" t="t" r="r" b="b"/>
            <a:pathLst>
              <a:path w="1671954" h="451485">
                <a:moveTo>
                  <a:pt x="0" y="451242"/>
                </a:moveTo>
                <a:lnTo>
                  <a:pt x="1671892" y="451242"/>
                </a:lnTo>
                <a:lnTo>
                  <a:pt x="1671892" y="0"/>
                </a:lnTo>
                <a:lnTo>
                  <a:pt x="0" y="0"/>
                </a:lnTo>
                <a:lnTo>
                  <a:pt x="0" y="451242"/>
                </a:lnTo>
              </a:path>
            </a:pathLst>
          </a:custGeom>
          <a:ln w="75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78"/>
          <p:cNvSpPr txBox="1"/>
          <p:nvPr/>
        </p:nvSpPr>
        <p:spPr>
          <a:xfrm>
            <a:off x="692411" y="5566096"/>
            <a:ext cx="6368502" cy="77461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constant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variability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condition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seems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violated.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size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residual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seems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increase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Bill.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734" y="2816038"/>
            <a:ext cx="2827509" cy="43960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Types</a:t>
            </a:r>
            <a:r>
              <a:rPr sz="2675" b="1" spc="-59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of</a:t>
            </a:r>
            <a:r>
              <a:rPr sz="2675" b="1" spc="-5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675" b="1" spc="-2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Outliers</a:t>
            </a:r>
            <a:endParaRPr sz="2675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0895" y="3500680"/>
            <a:ext cx="5749395" cy="20134"/>
            <a:chOff x="856205" y="1766547"/>
            <a:chExt cx="2901315" cy="10160"/>
          </a:xfrm>
        </p:grpSpPr>
        <p:sp>
          <p:nvSpPr>
            <p:cNvPr id="4" name="object 4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858735" y="1769078"/>
              <a:ext cx="1906905" cy="5080"/>
            </a:xfrm>
            <a:custGeom>
              <a:avLst/>
              <a:gdLst/>
              <a:ahLst/>
              <a:cxnLst/>
              <a:rect l="l" t="t" r="r" b="b"/>
              <a:pathLst>
                <a:path w="1906905" h="5080">
                  <a:moveTo>
                    <a:pt x="0" y="5060"/>
                  </a:moveTo>
                  <a:lnTo>
                    <a:pt x="0" y="0"/>
                  </a:lnTo>
                  <a:lnTo>
                    <a:pt x="1906879" y="0"/>
                  </a:lnTo>
                  <a:lnTo>
                    <a:pt x="19068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858735" y="1769078"/>
              <a:ext cx="1906905" cy="5080"/>
            </a:xfrm>
            <a:custGeom>
              <a:avLst/>
              <a:gdLst/>
              <a:ahLst/>
              <a:cxnLst/>
              <a:rect l="l" t="t" r="r" b="b"/>
              <a:pathLst>
                <a:path w="1906905" h="5080">
                  <a:moveTo>
                    <a:pt x="0" y="5060"/>
                  </a:moveTo>
                  <a:lnTo>
                    <a:pt x="0" y="0"/>
                  </a:lnTo>
                  <a:lnTo>
                    <a:pt x="1906879" y="0"/>
                  </a:lnTo>
                  <a:lnTo>
                    <a:pt x="1906879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Types</a:t>
            </a:r>
            <a:r>
              <a:rPr spc="69" dirty="0"/>
              <a:t> </a:t>
            </a:r>
            <a:r>
              <a:rPr dirty="0"/>
              <a:t>of</a:t>
            </a:r>
            <a:r>
              <a:rPr spc="69" dirty="0"/>
              <a:t> </a:t>
            </a:r>
            <a:r>
              <a:rPr spc="-20" dirty="0"/>
              <a:t>Outliers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353" y="1099887"/>
            <a:ext cx="3527090" cy="26025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0731" y="3632274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0.0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1396" y="3632274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0.5</a:t>
            </a:r>
            <a:endParaRPr sz="14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2062" y="3632274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1.0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2729" y="3632274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1.5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4" y="3269142"/>
            <a:ext cx="368696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−20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564" y="2738024"/>
            <a:ext cx="368696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−15</a:t>
            </a:r>
            <a:endParaRPr sz="14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564" y="2206906"/>
            <a:ext cx="368696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−10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689" y="1675786"/>
            <a:ext cx="264253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−5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1061" y="1144855"/>
            <a:ext cx="154777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92973" y="3899332"/>
            <a:ext cx="144710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99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008" y="2288184"/>
            <a:ext cx="228652" cy="144710"/>
          </a:xfrm>
          <a:prstGeom prst="rect">
            <a:avLst/>
          </a:prstGeom>
        </p:spPr>
        <p:txBody>
          <a:bodyPr vert="vert270" wrap="square" lIns="0" tIns="5033" rIns="0" bIns="0" rtlCol="0">
            <a:spAutoFit/>
          </a:bodyPr>
          <a:lstStyle/>
          <a:p>
            <a:pPr marL="25168">
              <a:spcBef>
                <a:spcPts val="40"/>
              </a:spcBef>
            </a:pPr>
            <a:r>
              <a:rPr sz="1486" spc="-99" dirty="0">
                <a:latin typeface="Arial"/>
                <a:cs typeface="Arial"/>
              </a:rPr>
              <a:t>y</a:t>
            </a:r>
            <a:endParaRPr sz="1486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0353" y="4336041"/>
            <a:ext cx="3527090" cy="152378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50731" y="5789712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0.0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1396" y="5789712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0.5</a:t>
            </a:r>
            <a:endParaRPr sz="148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2062" y="5789712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1.0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62729" y="5789712"/>
            <a:ext cx="310812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1.5</a:t>
            </a:r>
            <a:endParaRPr sz="148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1689" y="4402171"/>
            <a:ext cx="264253" cy="1236489"/>
          </a:xfrm>
          <a:prstGeom prst="rect">
            <a:avLst/>
          </a:prstGeom>
        </p:spPr>
        <p:txBody>
          <a:bodyPr vert="horz" wrap="square" lIns="0" tIns="41526" rIns="0" bIns="0" rtlCol="0">
            <a:spAutoFit/>
          </a:bodyPr>
          <a:lstStyle/>
          <a:p>
            <a:pPr marL="133388">
              <a:spcBef>
                <a:spcPts val="327"/>
              </a:spcBef>
            </a:pPr>
            <a:r>
              <a:rPr sz="1486" spc="-99" dirty="0">
                <a:latin typeface="Arial"/>
                <a:cs typeface="Arial"/>
              </a:rPr>
              <a:t>6</a:t>
            </a:r>
            <a:endParaRPr sz="1486">
              <a:latin typeface="Arial"/>
              <a:cs typeface="Arial"/>
            </a:endParaRPr>
          </a:p>
          <a:p>
            <a:pPr marL="133388">
              <a:spcBef>
                <a:spcPts val="129"/>
              </a:spcBef>
            </a:pPr>
            <a:r>
              <a:rPr sz="1486" spc="-99" dirty="0">
                <a:latin typeface="Arial"/>
                <a:cs typeface="Arial"/>
              </a:rPr>
              <a:t>4</a:t>
            </a:r>
            <a:endParaRPr sz="1486">
              <a:latin typeface="Arial"/>
              <a:cs typeface="Arial"/>
            </a:endParaRPr>
          </a:p>
          <a:p>
            <a:pPr marL="133388">
              <a:spcBef>
                <a:spcPts val="129"/>
              </a:spcBef>
            </a:pPr>
            <a:r>
              <a:rPr sz="1486" spc="-99" dirty="0"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  <a:p>
            <a:pPr marL="133388">
              <a:spcBef>
                <a:spcPts val="129"/>
              </a:spcBef>
            </a:pPr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129"/>
              </a:spcBef>
            </a:pPr>
            <a:r>
              <a:rPr sz="1486" spc="-50" dirty="0">
                <a:latin typeface="Arial"/>
                <a:cs typeface="Arial"/>
              </a:rPr>
              <a:t>−2</a:t>
            </a:r>
            <a:endParaRPr sz="148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2973" y="6056770"/>
            <a:ext cx="144710" cy="252795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486" spc="-99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009" y="4667336"/>
            <a:ext cx="228652" cy="780176"/>
          </a:xfrm>
          <a:prstGeom prst="rect">
            <a:avLst/>
          </a:prstGeom>
        </p:spPr>
        <p:txBody>
          <a:bodyPr vert="vert270" wrap="square" lIns="0" tIns="5033" rIns="0" bIns="0" rtlCol="0">
            <a:spAutoFit/>
          </a:bodyPr>
          <a:lstStyle/>
          <a:p>
            <a:pPr marL="25168">
              <a:spcBef>
                <a:spcPts val="40"/>
              </a:spcBef>
            </a:pPr>
            <a:r>
              <a:rPr sz="1486" spc="-20" dirty="0">
                <a:latin typeface="Arial"/>
                <a:cs typeface="Arial"/>
              </a:rPr>
              <a:t>Residual</a:t>
            </a:r>
            <a:endParaRPr sz="1486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07020" y="872691"/>
            <a:ext cx="4054399" cy="863225"/>
          </a:xfrm>
          <a:custGeom>
            <a:avLst/>
            <a:gdLst/>
            <a:ahLst/>
            <a:cxnLst/>
            <a:rect l="l" t="t" r="r" b="b"/>
            <a:pathLst>
              <a:path w="2045970" h="435609">
                <a:moveTo>
                  <a:pt x="2045627" y="44424"/>
                </a:moveTo>
                <a:lnTo>
                  <a:pt x="2044331" y="44424"/>
                </a:lnTo>
                <a:lnTo>
                  <a:pt x="2041626" y="31076"/>
                </a:lnTo>
                <a:lnTo>
                  <a:pt x="2030704" y="14922"/>
                </a:lnTo>
                <a:lnTo>
                  <a:pt x="2014562" y="4013"/>
                </a:lnTo>
                <a:lnTo>
                  <a:pt x="1994827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12"/>
                </a:lnTo>
                <a:lnTo>
                  <a:pt x="0" y="82384"/>
                </a:lnTo>
                <a:lnTo>
                  <a:pt x="0" y="384708"/>
                </a:lnTo>
                <a:lnTo>
                  <a:pt x="4013" y="404431"/>
                </a:lnTo>
                <a:lnTo>
                  <a:pt x="14922" y="420585"/>
                </a:lnTo>
                <a:lnTo>
                  <a:pt x="31076" y="431495"/>
                </a:lnTo>
                <a:lnTo>
                  <a:pt x="50800" y="435508"/>
                </a:lnTo>
                <a:lnTo>
                  <a:pt x="1994827" y="435508"/>
                </a:lnTo>
                <a:lnTo>
                  <a:pt x="2014562" y="431495"/>
                </a:lnTo>
                <a:lnTo>
                  <a:pt x="2030704" y="420585"/>
                </a:lnTo>
                <a:lnTo>
                  <a:pt x="2041626" y="404431"/>
                </a:lnTo>
                <a:lnTo>
                  <a:pt x="2045627" y="384708"/>
                </a:lnTo>
                <a:lnTo>
                  <a:pt x="2045627" y="82384"/>
                </a:lnTo>
                <a:lnTo>
                  <a:pt x="2045627" y="50812"/>
                </a:lnTo>
                <a:lnTo>
                  <a:pt x="2045627" y="4442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 txBox="1"/>
          <p:nvPr/>
        </p:nvSpPr>
        <p:spPr>
          <a:xfrm>
            <a:off x="4782547" y="836013"/>
            <a:ext cx="3903397" cy="77461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How</a:t>
            </a:r>
            <a:r>
              <a:rPr sz="1982" spc="307" dirty="0">
                <a:solidFill>
                  <a:srgbClr val="3884B7"/>
                </a:solidFill>
                <a:latin typeface="Arial"/>
                <a:cs typeface="Arial"/>
              </a:rPr>
              <a:t> 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do</a:t>
            </a:r>
            <a:r>
              <a:rPr sz="1982" spc="307" dirty="0">
                <a:solidFill>
                  <a:srgbClr val="3884B7"/>
                </a:solidFill>
                <a:latin typeface="Arial"/>
                <a:cs typeface="Arial"/>
              </a:rPr>
              <a:t> 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outliers</a:t>
            </a:r>
            <a:r>
              <a:rPr sz="1982" spc="317" dirty="0">
                <a:solidFill>
                  <a:srgbClr val="3884B7"/>
                </a:solidFill>
                <a:latin typeface="Arial"/>
                <a:cs typeface="Arial"/>
              </a:rPr>
              <a:t> 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influence</a:t>
            </a:r>
            <a:r>
              <a:rPr sz="1982" spc="307" dirty="0">
                <a:solidFill>
                  <a:srgbClr val="3884B7"/>
                </a:solidFill>
                <a:latin typeface="Arial"/>
                <a:cs typeface="Arial"/>
              </a:rPr>
              <a:t>  </a:t>
            </a:r>
            <a:r>
              <a:rPr sz="1982" spc="-50" dirty="0">
                <a:solidFill>
                  <a:srgbClr val="3884B7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least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squares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line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in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this</a:t>
            </a:r>
            <a:r>
              <a:rPr sz="1982" spc="17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3884B7"/>
                </a:solidFill>
                <a:latin typeface="Arial"/>
                <a:cs typeface="Arial"/>
              </a:rPr>
              <a:t>plot?</a:t>
            </a:r>
            <a:endParaRPr sz="1982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2547" y="2129671"/>
            <a:ext cx="3878230" cy="117113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answer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question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think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of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where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would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without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outlier(s).</a:t>
            </a:r>
            <a:endParaRPr sz="1982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2548" y="3306053"/>
            <a:ext cx="3859355" cy="2757209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Without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outliers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99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would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steeper,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closer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larger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group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observations.</a:t>
            </a:r>
            <a:r>
              <a:rPr sz="1982" spc="34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outliers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pulled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up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away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some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observations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in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larger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group.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Types</a:t>
            </a:r>
            <a:r>
              <a:rPr spc="149" dirty="0"/>
              <a:t> </a:t>
            </a:r>
            <a:r>
              <a:rPr dirty="0"/>
              <a:t>of</a:t>
            </a:r>
            <a:r>
              <a:rPr spc="159" dirty="0"/>
              <a:t> </a:t>
            </a:r>
            <a:r>
              <a:rPr dirty="0"/>
              <a:t>Outliers</a:t>
            </a:r>
            <a:r>
              <a:rPr spc="159" dirty="0"/>
              <a:t> </a:t>
            </a:r>
            <a:r>
              <a:rPr dirty="0"/>
              <a:t>—</a:t>
            </a:r>
            <a:r>
              <a:rPr spc="149" dirty="0"/>
              <a:t> </a:t>
            </a:r>
            <a:r>
              <a:rPr dirty="0"/>
              <a:t>Influential</a:t>
            </a:r>
            <a:r>
              <a:rPr spc="159" dirty="0"/>
              <a:t> </a:t>
            </a:r>
            <a:r>
              <a:rPr spc="-2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233" y="958989"/>
            <a:ext cx="3702379" cy="27264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4405" y="789325"/>
            <a:ext cx="274320" cy="2897283"/>
          </a:xfrm>
          <a:prstGeom prst="rect">
            <a:avLst/>
          </a:prstGeom>
        </p:spPr>
        <p:txBody>
          <a:bodyPr vert="horz" wrap="square" lIns="0" tIns="156035" rIns="0" bIns="0" rtlCol="0">
            <a:spAutoFit/>
          </a:bodyPr>
          <a:lstStyle/>
          <a:p>
            <a:pPr marL="30201">
              <a:spcBef>
                <a:spcPts val="1229"/>
              </a:spcBef>
            </a:pPr>
            <a:r>
              <a:rPr sz="1486" spc="-50" dirty="0">
                <a:latin typeface="Arial"/>
                <a:cs typeface="Arial"/>
              </a:rPr>
              <a:t>12</a:t>
            </a:r>
            <a:endParaRPr sz="1486">
              <a:latin typeface="Arial"/>
              <a:cs typeface="Arial"/>
            </a:endParaRPr>
          </a:p>
          <a:p>
            <a:pPr marL="30201">
              <a:spcBef>
                <a:spcPts val="1040"/>
              </a:spcBef>
            </a:pPr>
            <a:r>
              <a:rPr sz="1486" spc="-50" dirty="0">
                <a:latin typeface="Arial"/>
                <a:cs typeface="Arial"/>
              </a:rPr>
              <a:t>10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1040"/>
              </a:spcBef>
            </a:pPr>
            <a:r>
              <a:rPr sz="1486" spc="-99" dirty="0">
                <a:latin typeface="Arial"/>
                <a:cs typeface="Arial"/>
              </a:rPr>
              <a:t>8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1040"/>
              </a:spcBef>
            </a:pPr>
            <a:r>
              <a:rPr sz="1486" spc="-99" dirty="0">
                <a:latin typeface="Arial"/>
                <a:cs typeface="Arial"/>
              </a:rPr>
              <a:t>6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1050"/>
              </a:spcBef>
            </a:pPr>
            <a:r>
              <a:rPr sz="1486" spc="-99" dirty="0">
                <a:latin typeface="Arial"/>
                <a:cs typeface="Arial"/>
              </a:rPr>
              <a:t>4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1040"/>
              </a:spcBef>
            </a:pPr>
            <a:r>
              <a:rPr sz="1486" spc="-99" dirty="0"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1040"/>
              </a:spcBef>
            </a:pPr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1040"/>
              </a:spcBef>
            </a:pPr>
            <a:r>
              <a:rPr sz="1486" spc="-50" dirty="0">
                <a:latin typeface="Arial"/>
                <a:cs typeface="Arial"/>
              </a:rPr>
              <a:t>−2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406" y="2205063"/>
            <a:ext cx="228652" cy="148485"/>
          </a:xfrm>
          <a:prstGeom prst="rect">
            <a:avLst/>
          </a:prstGeom>
        </p:spPr>
        <p:txBody>
          <a:bodyPr vert="vert270" wrap="square" lIns="0" tIns="13842" rIns="0" bIns="0" rtlCol="0">
            <a:spAutoFit/>
          </a:bodyPr>
          <a:lstStyle/>
          <a:p>
            <a:pPr marL="25168">
              <a:spcBef>
                <a:spcPts val="109"/>
              </a:spcBef>
            </a:pPr>
            <a:r>
              <a:rPr sz="1486" spc="-99" dirty="0">
                <a:latin typeface="Arial"/>
                <a:cs typeface="Arial"/>
              </a:rPr>
              <a:t>y</a:t>
            </a:r>
            <a:endParaRPr sz="1486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234" y="4349226"/>
            <a:ext cx="3695021" cy="159633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4405" y="4163867"/>
            <a:ext cx="274320" cy="1683234"/>
          </a:xfrm>
          <a:prstGeom prst="rect">
            <a:avLst/>
          </a:prstGeom>
        </p:spPr>
        <p:txBody>
          <a:bodyPr vert="horz" wrap="square" lIns="0" tIns="128350" rIns="0" bIns="0" rtlCol="0">
            <a:spAutoFit/>
          </a:bodyPr>
          <a:lstStyle/>
          <a:p>
            <a:pPr marL="139680">
              <a:spcBef>
                <a:spcPts val="1009"/>
              </a:spcBef>
            </a:pPr>
            <a:r>
              <a:rPr sz="1486" spc="-99" dirty="0"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832"/>
              </a:spcBef>
            </a:pPr>
            <a:r>
              <a:rPr sz="1486" spc="-99" dirty="0"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822"/>
              </a:spcBef>
            </a:pPr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832"/>
              </a:spcBef>
            </a:pPr>
            <a:r>
              <a:rPr sz="1486" spc="-50" dirty="0">
                <a:latin typeface="Arial"/>
                <a:cs typeface="Arial"/>
              </a:rPr>
              <a:t>−1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822"/>
              </a:spcBef>
            </a:pPr>
            <a:r>
              <a:rPr sz="1486" spc="-50" dirty="0">
                <a:latin typeface="Arial"/>
                <a:cs typeface="Arial"/>
              </a:rPr>
              <a:t>−2</a:t>
            </a:r>
            <a:endParaRPr sz="1486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86297" y="3593982"/>
          <a:ext cx="3848030" cy="288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2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20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3</a:t>
                      </a:r>
                      <a:endParaRPr sz="1500">
                        <a:latin typeface="Arial"/>
                        <a:cs typeface="Arial"/>
                      </a:endParaRPr>
                    </a:p>
                    <a:p>
                      <a:pPr marR="393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x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6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63408" y="4697491"/>
            <a:ext cx="228652" cy="814152"/>
          </a:xfrm>
          <a:prstGeom prst="rect">
            <a:avLst/>
          </a:prstGeom>
        </p:spPr>
        <p:txBody>
          <a:bodyPr vert="vert270" wrap="square" lIns="0" tIns="13842" rIns="0" bIns="0" rtlCol="0">
            <a:spAutoFit/>
          </a:bodyPr>
          <a:lstStyle/>
          <a:p>
            <a:pPr marL="25168">
              <a:spcBef>
                <a:spcPts val="109"/>
              </a:spcBef>
            </a:pPr>
            <a:r>
              <a:rPr sz="1486" spc="-20" dirty="0">
                <a:latin typeface="Arial"/>
                <a:cs typeface="Arial"/>
              </a:rPr>
              <a:t>Residual</a:t>
            </a:r>
            <a:endParaRPr sz="1486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92276" y="2625091"/>
            <a:ext cx="3669345" cy="863225"/>
          </a:xfrm>
          <a:custGeom>
            <a:avLst/>
            <a:gdLst/>
            <a:ahLst/>
            <a:cxnLst/>
            <a:rect l="l" t="t" r="r" b="b"/>
            <a:pathLst>
              <a:path w="1851660" h="435610">
                <a:moveTo>
                  <a:pt x="1851215" y="44424"/>
                </a:moveTo>
                <a:lnTo>
                  <a:pt x="1849920" y="44424"/>
                </a:lnTo>
                <a:lnTo>
                  <a:pt x="1847215" y="31076"/>
                </a:lnTo>
                <a:lnTo>
                  <a:pt x="1836293" y="14922"/>
                </a:lnTo>
                <a:lnTo>
                  <a:pt x="1820151" y="4013"/>
                </a:lnTo>
                <a:lnTo>
                  <a:pt x="1800415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12"/>
                </a:lnTo>
                <a:lnTo>
                  <a:pt x="0" y="82384"/>
                </a:lnTo>
                <a:lnTo>
                  <a:pt x="0" y="384708"/>
                </a:lnTo>
                <a:lnTo>
                  <a:pt x="4013" y="404431"/>
                </a:lnTo>
                <a:lnTo>
                  <a:pt x="14922" y="420585"/>
                </a:lnTo>
                <a:lnTo>
                  <a:pt x="31076" y="431495"/>
                </a:lnTo>
                <a:lnTo>
                  <a:pt x="50800" y="435508"/>
                </a:lnTo>
                <a:lnTo>
                  <a:pt x="1800415" y="435508"/>
                </a:lnTo>
                <a:lnTo>
                  <a:pt x="1820151" y="431495"/>
                </a:lnTo>
                <a:lnTo>
                  <a:pt x="1836293" y="420585"/>
                </a:lnTo>
                <a:lnTo>
                  <a:pt x="1847215" y="404431"/>
                </a:lnTo>
                <a:lnTo>
                  <a:pt x="1851215" y="384708"/>
                </a:lnTo>
                <a:lnTo>
                  <a:pt x="1851215" y="82384"/>
                </a:lnTo>
                <a:lnTo>
                  <a:pt x="1851215" y="50812"/>
                </a:lnTo>
                <a:lnTo>
                  <a:pt x="1851215" y="4442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5167801" y="2588415"/>
            <a:ext cx="3518343" cy="207958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How</a:t>
            </a:r>
            <a:r>
              <a:rPr sz="1982" spc="41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do</a:t>
            </a:r>
            <a:r>
              <a:rPr sz="1982" spc="42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outliers</a:t>
            </a:r>
            <a:r>
              <a:rPr sz="1982" spc="42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influence</a:t>
            </a:r>
            <a:r>
              <a:rPr sz="1982" spc="426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3884B7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least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squares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line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in</a:t>
            </a:r>
            <a:r>
              <a:rPr sz="1982" spc="16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this</a:t>
            </a:r>
            <a:r>
              <a:rPr sz="1982" spc="17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3884B7"/>
                </a:solidFill>
                <a:latin typeface="Arial"/>
                <a:cs typeface="Arial"/>
              </a:rPr>
              <a:t>plot?</a:t>
            </a:r>
            <a:endParaRPr sz="1982">
              <a:latin typeface="Arial"/>
              <a:cs typeface="Arial"/>
            </a:endParaRPr>
          </a:p>
          <a:p>
            <a:pPr marL="25168" marR="84311">
              <a:lnSpc>
                <a:spcPct val="129800"/>
              </a:lnSpc>
              <a:spcBef>
                <a:spcPts val="931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Without</a:t>
            </a:r>
            <a:r>
              <a:rPr sz="1982" i="1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i="1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outlier</a:t>
            </a:r>
            <a:r>
              <a:rPr sz="1982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there</a:t>
            </a:r>
            <a:r>
              <a:rPr sz="1982" i="1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50" dirty="0">
                <a:solidFill>
                  <a:srgbClr val="22373A"/>
                </a:solidFill>
                <a:latin typeface="Arial"/>
                <a:cs typeface="Arial"/>
              </a:rPr>
              <a:t>no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evident</a:t>
            </a:r>
            <a:r>
              <a:rPr sz="1982" i="1" spc="30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relationship</a:t>
            </a:r>
            <a:r>
              <a:rPr sz="1982" i="1" spc="31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i="1" spc="99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x</a:t>
            </a:r>
            <a:r>
              <a:rPr sz="1982" i="1" spc="2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i="1" spc="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50" dirty="0">
                <a:solidFill>
                  <a:srgbClr val="22373A"/>
                </a:solidFill>
                <a:latin typeface="Arial"/>
                <a:cs typeface="Arial"/>
              </a:rPr>
              <a:t>y.</a:t>
            </a:r>
            <a:endParaRPr sz="198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74342" y="6338937"/>
            <a:ext cx="262995" cy="246441"/>
          </a:xfrm>
          <a:prstGeom prst="rect">
            <a:avLst/>
          </a:prstGeom>
        </p:spPr>
        <p:txBody>
          <a:bodyPr vert="horz" wrap="square" lIns="0" tIns="17617" rIns="0" bIns="0" rtlCol="0">
            <a:spAutoFit/>
          </a:bodyPr>
          <a:lstStyle/>
          <a:p>
            <a:pPr marL="25168">
              <a:spcBef>
                <a:spcPts val="139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29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Types</a:t>
            </a:r>
            <a:r>
              <a:rPr spc="109" dirty="0"/>
              <a:t> </a:t>
            </a:r>
            <a:r>
              <a:rPr dirty="0"/>
              <a:t>of</a:t>
            </a:r>
            <a:r>
              <a:rPr spc="119" dirty="0"/>
              <a:t> </a:t>
            </a:r>
            <a:r>
              <a:rPr dirty="0"/>
              <a:t>Outliers</a:t>
            </a:r>
            <a:r>
              <a:rPr spc="119" dirty="0"/>
              <a:t> </a:t>
            </a:r>
            <a:r>
              <a:rPr dirty="0"/>
              <a:t>—</a:t>
            </a:r>
            <a:r>
              <a:rPr spc="119" dirty="0"/>
              <a:t> </a:t>
            </a:r>
            <a:r>
              <a:rPr dirty="0"/>
              <a:t>Outlier</a:t>
            </a:r>
            <a:r>
              <a:rPr spc="119" dirty="0"/>
              <a:t> </a:t>
            </a:r>
            <a:r>
              <a:rPr dirty="0"/>
              <a:t>but</a:t>
            </a:r>
            <a:r>
              <a:rPr spc="119" dirty="0"/>
              <a:t> </a:t>
            </a:r>
            <a:r>
              <a:rPr dirty="0"/>
              <a:t>Not</a:t>
            </a:r>
            <a:r>
              <a:rPr spc="119" dirty="0"/>
              <a:t> </a:t>
            </a:r>
            <a:r>
              <a:rPr spc="-20" dirty="0"/>
              <a:t>Influential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56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233" y="958989"/>
            <a:ext cx="3702379" cy="27264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4154" y="3613147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5739" y="3613147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0.2</a:t>
            </a:r>
            <a:endParaRPr sz="14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7323" y="3613147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0.4</a:t>
            </a:r>
            <a:endParaRPr sz="148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908" y="3613147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0.6</a:t>
            </a:r>
            <a:endParaRPr sz="14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0492" y="3613147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0.8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32076" y="3613147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1.0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898" y="1331410"/>
            <a:ext cx="269287" cy="1761843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10</a:t>
            </a:r>
            <a:endParaRPr sz="148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86">
              <a:latin typeface="Arial"/>
              <a:cs typeface="Arial"/>
            </a:endParaRPr>
          </a:p>
          <a:p>
            <a:pPr>
              <a:spcBef>
                <a:spcPts val="454"/>
              </a:spcBef>
            </a:pPr>
            <a:endParaRPr sz="1486">
              <a:latin typeface="Arial"/>
              <a:cs typeface="Arial"/>
            </a:endParaRPr>
          </a:p>
          <a:p>
            <a:pPr marL="133388"/>
            <a:r>
              <a:rPr sz="1486" spc="-99" dirty="0">
                <a:latin typeface="Arial"/>
                <a:cs typeface="Arial"/>
              </a:rPr>
              <a:t>5</a:t>
            </a:r>
            <a:endParaRPr sz="1486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86">
              <a:latin typeface="Arial"/>
              <a:cs typeface="Arial"/>
            </a:endParaRPr>
          </a:p>
          <a:p>
            <a:pPr>
              <a:spcBef>
                <a:spcPts val="454"/>
              </a:spcBef>
            </a:pPr>
            <a:endParaRPr sz="1486">
              <a:latin typeface="Arial"/>
              <a:cs typeface="Arial"/>
            </a:endParaRPr>
          </a:p>
          <a:p>
            <a:pPr marL="133388"/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99544" y="3892920"/>
            <a:ext cx="148485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99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406" y="2205063"/>
            <a:ext cx="228652" cy="148485"/>
          </a:xfrm>
          <a:prstGeom prst="rect">
            <a:avLst/>
          </a:prstGeom>
        </p:spPr>
        <p:txBody>
          <a:bodyPr vert="vert270" wrap="square" lIns="0" tIns="13842" rIns="0" bIns="0" rtlCol="0">
            <a:spAutoFit/>
          </a:bodyPr>
          <a:lstStyle/>
          <a:p>
            <a:pPr marL="25168">
              <a:spcBef>
                <a:spcPts val="109"/>
              </a:spcBef>
            </a:pPr>
            <a:r>
              <a:rPr sz="1486" spc="-99" dirty="0">
                <a:latin typeface="Arial"/>
                <a:cs typeface="Arial"/>
              </a:rPr>
              <a:t>y</a:t>
            </a:r>
            <a:endParaRPr sz="1486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234" y="4349226"/>
            <a:ext cx="3695021" cy="159633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74154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5739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0.2</a:t>
            </a:r>
            <a:endParaRPr sz="1486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7323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0.4</a:t>
            </a:r>
            <a:endParaRPr sz="1486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8908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0.6</a:t>
            </a:r>
            <a:endParaRPr sz="1486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40492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0.8</a:t>
            </a:r>
            <a:endParaRPr sz="1486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32076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1.0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4405" y="4217819"/>
            <a:ext cx="274320" cy="1486146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139680">
              <a:spcBef>
                <a:spcPts val="674"/>
              </a:spcBef>
            </a:pPr>
            <a:r>
              <a:rPr sz="1486" spc="-99" dirty="0"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486"/>
              </a:spcBef>
            </a:pPr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495"/>
              </a:spcBef>
            </a:pPr>
            <a:r>
              <a:rPr sz="1486" spc="-50" dirty="0">
                <a:latin typeface="Arial"/>
                <a:cs typeface="Arial"/>
              </a:rPr>
              <a:t>−2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486"/>
              </a:spcBef>
            </a:pPr>
            <a:r>
              <a:rPr sz="1486" spc="-50" dirty="0">
                <a:latin typeface="Arial"/>
                <a:cs typeface="Arial"/>
              </a:rPr>
              <a:t>−4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486"/>
              </a:spcBef>
            </a:pPr>
            <a:r>
              <a:rPr sz="1486" spc="-50" dirty="0">
                <a:latin typeface="Arial"/>
                <a:cs typeface="Arial"/>
              </a:rPr>
              <a:t>−6</a:t>
            </a:r>
            <a:endParaRPr sz="1486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9544" y="6153077"/>
            <a:ext cx="148485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99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408" y="4697491"/>
            <a:ext cx="228652" cy="814152"/>
          </a:xfrm>
          <a:prstGeom prst="rect">
            <a:avLst/>
          </a:prstGeom>
        </p:spPr>
        <p:txBody>
          <a:bodyPr vert="vert270" wrap="square" lIns="0" tIns="13842" rIns="0" bIns="0" rtlCol="0">
            <a:spAutoFit/>
          </a:bodyPr>
          <a:lstStyle/>
          <a:p>
            <a:pPr marL="25168">
              <a:spcBef>
                <a:spcPts val="109"/>
              </a:spcBef>
            </a:pPr>
            <a:r>
              <a:rPr sz="1486" spc="-20" dirty="0">
                <a:latin typeface="Arial"/>
                <a:cs typeface="Arial"/>
              </a:rPr>
              <a:t>Residual</a:t>
            </a:r>
            <a:endParaRPr sz="1486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92276" y="3041604"/>
            <a:ext cx="3669345" cy="867002"/>
          </a:xfrm>
          <a:custGeom>
            <a:avLst/>
            <a:gdLst/>
            <a:ahLst/>
            <a:cxnLst/>
            <a:rect l="l" t="t" r="r" b="b"/>
            <a:pathLst>
              <a:path w="1851660" h="437514">
                <a:moveTo>
                  <a:pt x="1851215" y="44437"/>
                </a:moveTo>
                <a:lnTo>
                  <a:pt x="1849920" y="44437"/>
                </a:lnTo>
                <a:lnTo>
                  <a:pt x="1847215" y="31076"/>
                </a:lnTo>
                <a:lnTo>
                  <a:pt x="1836293" y="14922"/>
                </a:lnTo>
                <a:lnTo>
                  <a:pt x="1820151" y="4013"/>
                </a:lnTo>
                <a:lnTo>
                  <a:pt x="1800415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37"/>
                </a:lnTo>
                <a:lnTo>
                  <a:pt x="0" y="44437"/>
                </a:lnTo>
                <a:lnTo>
                  <a:pt x="0" y="50812"/>
                </a:lnTo>
                <a:lnTo>
                  <a:pt x="0" y="82384"/>
                </a:lnTo>
                <a:lnTo>
                  <a:pt x="0" y="386232"/>
                </a:lnTo>
                <a:lnTo>
                  <a:pt x="4013" y="405955"/>
                </a:lnTo>
                <a:lnTo>
                  <a:pt x="14922" y="422109"/>
                </a:lnTo>
                <a:lnTo>
                  <a:pt x="31076" y="433019"/>
                </a:lnTo>
                <a:lnTo>
                  <a:pt x="50800" y="437032"/>
                </a:lnTo>
                <a:lnTo>
                  <a:pt x="1800415" y="437032"/>
                </a:lnTo>
                <a:lnTo>
                  <a:pt x="1820151" y="433019"/>
                </a:lnTo>
                <a:lnTo>
                  <a:pt x="1836293" y="422109"/>
                </a:lnTo>
                <a:lnTo>
                  <a:pt x="1847215" y="405955"/>
                </a:lnTo>
                <a:lnTo>
                  <a:pt x="1851215" y="386232"/>
                </a:lnTo>
                <a:lnTo>
                  <a:pt x="1851215" y="82384"/>
                </a:lnTo>
                <a:lnTo>
                  <a:pt x="1851215" y="50812"/>
                </a:lnTo>
                <a:lnTo>
                  <a:pt x="1851215" y="44437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4" name="object 24"/>
          <p:cNvSpPr txBox="1"/>
          <p:nvPr/>
        </p:nvSpPr>
        <p:spPr>
          <a:xfrm>
            <a:off x="5167801" y="3004904"/>
            <a:ext cx="3518343" cy="133893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900"/>
              </a:lnSpc>
              <a:spcBef>
                <a:spcPts val="178"/>
              </a:spcBef>
            </a:pP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Does</a:t>
            </a:r>
            <a:r>
              <a:rPr sz="1982" spc="317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this</a:t>
            </a:r>
            <a:r>
              <a:rPr sz="1982" spc="317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outlier</a:t>
            </a:r>
            <a:r>
              <a:rPr sz="1982" spc="317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influence</a:t>
            </a:r>
            <a:r>
              <a:rPr sz="1982" spc="317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3884B7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slope</a:t>
            </a:r>
            <a:r>
              <a:rPr sz="1982" spc="17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of</a:t>
            </a:r>
            <a:r>
              <a:rPr sz="1982" spc="17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regression</a:t>
            </a:r>
            <a:r>
              <a:rPr sz="1982" spc="17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3884B7"/>
                </a:solidFill>
                <a:latin typeface="Arial"/>
                <a:cs typeface="Arial"/>
              </a:rPr>
              <a:t>line?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1655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Not</a:t>
            </a:r>
            <a:r>
              <a:rPr sz="1982" i="1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much...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Some</a:t>
            </a:r>
            <a:r>
              <a:rPr spc="198" dirty="0"/>
              <a:t> </a:t>
            </a:r>
            <a:r>
              <a:rPr spc="-20" dirty="0"/>
              <a:t>Terminology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57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4158406" y="4500735"/>
            <a:ext cx="624141" cy="0"/>
          </a:xfrm>
          <a:custGeom>
            <a:avLst/>
            <a:gdLst/>
            <a:ahLst/>
            <a:cxnLst/>
            <a:rect l="l" t="t" r="r" b="b"/>
            <a:pathLst>
              <a:path w="314960">
                <a:moveTo>
                  <a:pt x="0" y="0"/>
                </a:moveTo>
                <a:lnTo>
                  <a:pt x="314566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969399" y="1785807"/>
            <a:ext cx="7170068" cy="350109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94461" indent="-269293">
              <a:spcBef>
                <a:spcPts val="268"/>
              </a:spcBef>
              <a:buClr>
                <a:srgbClr val="22373A"/>
              </a:buClr>
              <a:buFont typeface="Arial"/>
              <a:buChar char="•"/>
              <a:tabLst>
                <a:tab pos="294461" algn="l"/>
              </a:tabLst>
            </a:pP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Outliers</a:t>
            </a:r>
            <a:r>
              <a:rPr sz="1982" i="1" spc="139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away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cloud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points.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1387"/>
              </a:spcBef>
              <a:buClr>
                <a:srgbClr val="22373A"/>
              </a:buClr>
              <a:buFont typeface="Arial"/>
              <a:buChar char="•"/>
            </a:pPr>
            <a:endParaRPr sz="1982">
              <a:latin typeface="Arial"/>
              <a:cs typeface="Arial"/>
            </a:endParaRPr>
          </a:p>
          <a:p>
            <a:pPr marL="294461" indent="-269293">
              <a:spcBef>
                <a:spcPts val="10"/>
              </a:spcBef>
              <a:buChar char="•"/>
              <a:tabLst>
                <a:tab pos="29446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Outliers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away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center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cloud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in</a:t>
            </a:r>
            <a:r>
              <a:rPr sz="1982" spc="12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EB801A"/>
                </a:solidFill>
                <a:latin typeface="Arial"/>
                <a:cs typeface="Arial"/>
              </a:rPr>
              <a:t>the</a:t>
            </a:r>
            <a:endParaRPr sz="1982">
              <a:latin typeface="Arial"/>
              <a:cs typeface="Arial"/>
            </a:endParaRPr>
          </a:p>
          <a:p>
            <a:pPr marL="296978">
              <a:spcBef>
                <a:spcPts val="704"/>
              </a:spcBef>
            </a:pPr>
            <a:r>
              <a:rPr sz="1982" i="1" dirty="0">
                <a:solidFill>
                  <a:srgbClr val="EB801A"/>
                </a:solidFill>
                <a:latin typeface="Arial"/>
                <a:cs typeface="Arial"/>
              </a:rPr>
              <a:t>x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-direction</a:t>
            </a:r>
            <a:r>
              <a:rPr sz="1982" spc="226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called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high</a:t>
            </a:r>
            <a:r>
              <a:rPr sz="1982" i="1" spc="226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leverage</a:t>
            </a:r>
            <a:r>
              <a:rPr sz="1982" i="1" spc="238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points.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684"/>
              </a:spcBef>
            </a:pPr>
            <a:endParaRPr sz="1982">
              <a:latin typeface="Arial"/>
              <a:cs typeface="Arial"/>
            </a:endParaRPr>
          </a:p>
          <a:p>
            <a:pPr marL="293202" marR="10067" indent="-269293">
              <a:lnSpc>
                <a:spcPct val="129800"/>
              </a:lnSpc>
              <a:buChar char="•"/>
              <a:tabLst>
                <a:tab pos="296978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0DA5FF"/>
                </a:solidFill>
                <a:latin typeface="Arial"/>
                <a:cs typeface="Arial"/>
              </a:rPr>
              <a:t>influential</a:t>
            </a:r>
            <a:r>
              <a:rPr sz="1982" i="1" spc="168" dirty="0">
                <a:solidFill>
                  <a:srgbClr val="0DA5FF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if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including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or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excluding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would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considerably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change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regression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line.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1397"/>
              </a:spcBef>
              <a:buClr>
                <a:srgbClr val="22373A"/>
              </a:buClr>
              <a:buFont typeface="Arial"/>
              <a:buChar char="•"/>
            </a:pPr>
            <a:endParaRPr sz="1982">
              <a:latin typeface="Arial"/>
              <a:cs typeface="Arial"/>
            </a:endParaRPr>
          </a:p>
          <a:p>
            <a:pPr marL="294461" indent="-269293">
              <a:buChar char="•"/>
              <a:tabLst>
                <a:tab pos="294461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Influential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points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must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outliers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high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leverages.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Types</a:t>
            </a:r>
            <a:r>
              <a:rPr spc="69" dirty="0"/>
              <a:t> </a:t>
            </a:r>
            <a:r>
              <a:rPr dirty="0"/>
              <a:t>of</a:t>
            </a:r>
            <a:r>
              <a:rPr spc="69" dirty="0"/>
              <a:t> </a:t>
            </a:r>
            <a:r>
              <a:rPr spc="-20" dirty="0"/>
              <a:t>Outliers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58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233" y="958989"/>
            <a:ext cx="3702379" cy="2726411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7571" y="896116"/>
          <a:ext cx="4306069" cy="3037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5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7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663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40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159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96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30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6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796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6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796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6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796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50" dirty="0">
                          <a:latin typeface="Arial"/>
                          <a:cs typeface="Arial"/>
                        </a:rPr>
                        <a:t>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6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796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−10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6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571"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−20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046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438">
                <a:tc gridSpan="2"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20" dirty="0">
                          <a:latin typeface="Arial"/>
                          <a:cs typeface="Arial"/>
                        </a:rPr>
                        <a:t>−0.5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5501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0.0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5501" marB="0"/>
                </a:tc>
                <a:tc gridSpan="2"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0.5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5501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500" spc="-25" dirty="0">
                          <a:latin typeface="Arial"/>
                          <a:cs typeface="Arial"/>
                        </a:rPr>
                        <a:t>1.0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75501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99544" y="3892920"/>
            <a:ext cx="148485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99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3406" y="2205063"/>
            <a:ext cx="228652" cy="148485"/>
          </a:xfrm>
          <a:prstGeom prst="rect">
            <a:avLst/>
          </a:prstGeom>
        </p:spPr>
        <p:txBody>
          <a:bodyPr vert="vert270" wrap="square" lIns="0" tIns="13842" rIns="0" bIns="0" rtlCol="0">
            <a:spAutoFit/>
          </a:bodyPr>
          <a:lstStyle/>
          <a:p>
            <a:pPr marL="25168">
              <a:spcBef>
                <a:spcPts val="109"/>
              </a:spcBef>
            </a:pPr>
            <a:r>
              <a:rPr sz="1486" spc="-99" dirty="0">
                <a:latin typeface="Arial"/>
                <a:cs typeface="Arial"/>
              </a:rPr>
              <a:t>y</a:t>
            </a:r>
            <a:endParaRPr sz="1486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234" y="4349226"/>
            <a:ext cx="3695021" cy="15963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99191" y="5873303"/>
            <a:ext cx="437903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40" dirty="0">
                <a:latin typeface="Arial"/>
                <a:cs typeface="Arial"/>
              </a:rPr>
              <a:t>−0.5</a:t>
            </a:r>
            <a:endParaRPr sz="148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8074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9667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0.5</a:t>
            </a:r>
            <a:endParaRPr sz="14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1263" y="5873303"/>
            <a:ext cx="323396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50" dirty="0">
                <a:latin typeface="Arial"/>
                <a:cs typeface="Arial"/>
              </a:rPr>
              <a:t>1.0</a:t>
            </a:r>
            <a:endParaRPr sz="1486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4405" y="4421861"/>
            <a:ext cx="274320" cy="1547168"/>
          </a:xfrm>
          <a:prstGeom prst="rect">
            <a:avLst/>
          </a:prstGeom>
        </p:spPr>
        <p:txBody>
          <a:bodyPr vert="horz" wrap="square" lIns="0" tIns="46559" rIns="0" bIns="0" rtlCol="0">
            <a:spAutoFit/>
          </a:bodyPr>
          <a:lstStyle/>
          <a:p>
            <a:pPr marL="139680">
              <a:spcBef>
                <a:spcPts val="367"/>
              </a:spcBef>
            </a:pPr>
            <a:r>
              <a:rPr sz="1486" spc="-99" dirty="0"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188"/>
              </a:spcBef>
            </a:pPr>
            <a:r>
              <a:rPr sz="1486" spc="-99" dirty="0">
                <a:latin typeface="Arial"/>
                <a:cs typeface="Arial"/>
              </a:rPr>
              <a:t>1</a:t>
            </a:r>
            <a:endParaRPr sz="1486">
              <a:latin typeface="Arial"/>
              <a:cs typeface="Arial"/>
            </a:endParaRPr>
          </a:p>
          <a:p>
            <a:pPr marL="139680">
              <a:spcBef>
                <a:spcPts val="188"/>
              </a:spcBef>
            </a:pPr>
            <a:r>
              <a:rPr sz="1486" spc="-99" dirty="0">
                <a:latin typeface="Arial"/>
                <a:cs typeface="Arial"/>
              </a:rPr>
              <a:t>0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−1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−2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188"/>
              </a:spcBef>
            </a:pPr>
            <a:r>
              <a:rPr sz="1486" spc="-50" dirty="0">
                <a:latin typeface="Arial"/>
                <a:cs typeface="Arial"/>
              </a:rPr>
              <a:t>−3</a:t>
            </a:r>
            <a:endParaRPr sz="14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9544" y="6153077"/>
            <a:ext cx="148485" cy="261689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486" spc="-99" dirty="0">
                <a:latin typeface="Arial"/>
                <a:cs typeface="Arial"/>
              </a:rPr>
              <a:t>x</a:t>
            </a:r>
            <a:endParaRPr sz="14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408" y="4697491"/>
            <a:ext cx="228652" cy="814152"/>
          </a:xfrm>
          <a:prstGeom prst="rect">
            <a:avLst/>
          </a:prstGeom>
        </p:spPr>
        <p:txBody>
          <a:bodyPr vert="vert270" wrap="square" lIns="0" tIns="13842" rIns="0" bIns="0" rtlCol="0">
            <a:spAutoFit/>
          </a:bodyPr>
          <a:lstStyle/>
          <a:p>
            <a:pPr marL="25168">
              <a:spcBef>
                <a:spcPts val="109"/>
              </a:spcBef>
            </a:pPr>
            <a:r>
              <a:rPr sz="1486" spc="-20" dirty="0">
                <a:latin typeface="Arial"/>
                <a:cs typeface="Arial"/>
              </a:rPr>
              <a:t>Residual</a:t>
            </a:r>
            <a:endParaRPr sz="148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92276" y="1851484"/>
            <a:ext cx="3669345" cy="812891"/>
          </a:xfrm>
          <a:custGeom>
            <a:avLst/>
            <a:gdLst/>
            <a:ahLst/>
            <a:cxnLst/>
            <a:rect l="l" t="t" r="r" b="b"/>
            <a:pathLst>
              <a:path w="1851660" h="410209">
                <a:moveTo>
                  <a:pt x="1851215" y="44424"/>
                </a:moveTo>
                <a:lnTo>
                  <a:pt x="1849920" y="44424"/>
                </a:lnTo>
                <a:lnTo>
                  <a:pt x="1847215" y="31076"/>
                </a:lnTo>
                <a:lnTo>
                  <a:pt x="1836293" y="14922"/>
                </a:lnTo>
                <a:lnTo>
                  <a:pt x="1820151" y="4013"/>
                </a:lnTo>
                <a:lnTo>
                  <a:pt x="1800415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12"/>
                </a:lnTo>
                <a:lnTo>
                  <a:pt x="0" y="82384"/>
                </a:lnTo>
                <a:lnTo>
                  <a:pt x="0" y="359308"/>
                </a:lnTo>
                <a:lnTo>
                  <a:pt x="4013" y="379031"/>
                </a:lnTo>
                <a:lnTo>
                  <a:pt x="14922" y="395185"/>
                </a:lnTo>
                <a:lnTo>
                  <a:pt x="31076" y="406095"/>
                </a:lnTo>
                <a:lnTo>
                  <a:pt x="50800" y="410108"/>
                </a:lnTo>
                <a:lnTo>
                  <a:pt x="1800415" y="410108"/>
                </a:lnTo>
                <a:lnTo>
                  <a:pt x="1820151" y="406095"/>
                </a:lnTo>
                <a:lnTo>
                  <a:pt x="1836293" y="395185"/>
                </a:lnTo>
                <a:lnTo>
                  <a:pt x="1847215" y="379031"/>
                </a:lnTo>
                <a:lnTo>
                  <a:pt x="1851215" y="359308"/>
                </a:lnTo>
                <a:lnTo>
                  <a:pt x="1851215" y="82384"/>
                </a:lnTo>
                <a:lnTo>
                  <a:pt x="1851215" y="50812"/>
                </a:lnTo>
                <a:lnTo>
                  <a:pt x="1851215" y="4442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6" name="object 16"/>
          <p:cNvSpPr txBox="1"/>
          <p:nvPr/>
        </p:nvSpPr>
        <p:spPr>
          <a:xfrm>
            <a:off x="5167801" y="1814808"/>
            <a:ext cx="3518343" cy="178226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Which</a:t>
            </a:r>
            <a:r>
              <a:rPr sz="1982" spc="525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of</a:t>
            </a:r>
            <a:r>
              <a:rPr sz="1982" spc="535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the</a:t>
            </a:r>
            <a:r>
              <a:rPr sz="1982" spc="535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below</a:t>
            </a:r>
            <a:r>
              <a:rPr sz="1982" spc="535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best</a:t>
            </a:r>
            <a:r>
              <a:rPr sz="1982" spc="535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3884B7"/>
                </a:solidFill>
                <a:latin typeface="Arial"/>
                <a:cs typeface="Arial"/>
              </a:rPr>
              <a:t>de-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scribes</a:t>
            </a:r>
            <a:r>
              <a:rPr sz="1982" spc="19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3884B7"/>
                </a:solidFill>
                <a:latin typeface="Arial"/>
                <a:cs typeface="Arial"/>
              </a:rPr>
              <a:t>outlier?</a:t>
            </a:r>
            <a:endParaRPr sz="1982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82">
              <a:latin typeface="Arial"/>
              <a:cs typeface="Arial"/>
            </a:endParaRPr>
          </a:p>
          <a:p>
            <a:pPr>
              <a:spcBef>
                <a:spcPts val="357"/>
              </a:spcBef>
            </a:pPr>
            <a:endParaRPr sz="1982">
              <a:latin typeface="Arial"/>
              <a:cs typeface="Arial"/>
            </a:endParaRPr>
          </a:p>
          <a:p>
            <a:pPr marL="25168">
              <a:spcBef>
                <a:spcPts val="10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(a)</a:t>
            </a:r>
            <a:r>
              <a:rPr sz="1982" spc="585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influential</a:t>
            </a:r>
            <a:endParaRPr sz="198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67801" y="3571941"/>
            <a:ext cx="2826251" cy="1910810"/>
          </a:xfrm>
          <a:prstGeom prst="rect">
            <a:avLst/>
          </a:prstGeom>
        </p:spPr>
        <p:txBody>
          <a:bodyPr vert="horz" wrap="square" lIns="0" tIns="188752" rIns="0" bIns="0" rtlCol="0">
            <a:spAutoFit/>
          </a:bodyPr>
          <a:lstStyle/>
          <a:p>
            <a:pPr marL="478184" indent="-453017">
              <a:spcBef>
                <a:spcPts val="1486"/>
              </a:spcBef>
              <a:buAutoNum type="alphaLcParenBoth" startAt="2"/>
              <a:tabLst>
                <a:tab pos="47818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high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leverage</a:t>
            </a:r>
            <a:endParaRPr sz="1982">
              <a:latin typeface="Arial"/>
              <a:cs typeface="Arial"/>
            </a:endParaRPr>
          </a:p>
          <a:p>
            <a:pPr marL="476926" indent="-437914">
              <a:spcBef>
                <a:spcPts val="1298"/>
              </a:spcBef>
              <a:buClr>
                <a:srgbClr val="22373A"/>
              </a:buClr>
              <a:buFont typeface="Arial"/>
              <a:buAutoNum type="alphaLcParenBoth" startAt="2"/>
              <a:tabLst>
                <a:tab pos="476926" algn="l"/>
              </a:tabLst>
            </a:pPr>
            <a:r>
              <a:rPr sz="1982" i="1" dirty="0">
                <a:solidFill>
                  <a:srgbClr val="FF7F00"/>
                </a:solidFill>
                <a:latin typeface="Arial"/>
                <a:cs typeface="Arial"/>
              </a:rPr>
              <a:t>high</a:t>
            </a:r>
            <a:r>
              <a:rPr sz="1982" i="1" spc="149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982" i="1" spc="-20" dirty="0">
                <a:solidFill>
                  <a:srgbClr val="FF7F00"/>
                </a:solidFill>
                <a:latin typeface="Arial"/>
                <a:cs typeface="Arial"/>
              </a:rPr>
              <a:t>leverage</a:t>
            </a:r>
            <a:endParaRPr sz="1982">
              <a:latin typeface="Arial"/>
              <a:cs typeface="Arial"/>
            </a:endParaRPr>
          </a:p>
          <a:p>
            <a:pPr marL="478184" indent="-453017">
              <a:spcBef>
                <a:spcPts val="1298"/>
              </a:spcBef>
              <a:buAutoNum type="alphaLcParenBoth" startAt="2"/>
              <a:tabLst>
                <a:tab pos="47818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none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above</a:t>
            </a:r>
            <a:endParaRPr sz="1982">
              <a:latin typeface="Arial"/>
              <a:cs typeface="Arial"/>
            </a:endParaRPr>
          </a:p>
          <a:p>
            <a:pPr marL="478184" indent="-453017">
              <a:spcBef>
                <a:spcPts val="1308"/>
              </a:spcBef>
              <a:buAutoNum type="alphaLcParenBoth" startAt="2"/>
              <a:tabLst>
                <a:tab pos="47818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there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outliers</a:t>
            </a:r>
            <a:endParaRPr sz="1982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spc="-20" dirty="0"/>
              <a:t>Recap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59</a:t>
            </a:fld>
            <a:endParaRPr spc="-50" dirty="0"/>
          </a:p>
        </p:txBody>
      </p:sp>
      <p:sp>
        <p:nvSpPr>
          <p:cNvPr id="3" name="object 3"/>
          <p:cNvSpPr/>
          <p:nvPr/>
        </p:nvSpPr>
        <p:spPr>
          <a:xfrm>
            <a:off x="616884" y="751032"/>
            <a:ext cx="7906202" cy="498306"/>
          </a:xfrm>
          <a:custGeom>
            <a:avLst/>
            <a:gdLst/>
            <a:ahLst/>
            <a:cxnLst/>
            <a:rect l="l" t="t" r="r" b="b"/>
            <a:pathLst>
              <a:path w="3989704" h="251459">
                <a:moveTo>
                  <a:pt x="3989667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44" y="14922"/>
                </a:lnTo>
                <a:lnTo>
                  <a:pt x="3958590" y="4013"/>
                </a:lnTo>
                <a:lnTo>
                  <a:pt x="3938867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200215"/>
                </a:lnTo>
                <a:lnTo>
                  <a:pt x="4013" y="219938"/>
                </a:lnTo>
                <a:lnTo>
                  <a:pt x="14922" y="236093"/>
                </a:lnTo>
                <a:lnTo>
                  <a:pt x="31076" y="247002"/>
                </a:lnTo>
                <a:lnTo>
                  <a:pt x="50812" y="251015"/>
                </a:lnTo>
                <a:lnTo>
                  <a:pt x="3938867" y="251015"/>
                </a:lnTo>
                <a:lnTo>
                  <a:pt x="3958590" y="247002"/>
                </a:lnTo>
                <a:lnTo>
                  <a:pt x="3974744" y="236093"/>
                </a:lnTo>
                <a:lnTo>
                  <a:pt x="3985653" y="219938"/>
                </a:lnTo>
                <a:lnTo>
                  <a:pt x="3989667" y="200215"/>
                </a:lnTo>
                <a:lnTo>
                  <a:pt x="3989667" y="82384"/>
                </a:lnTo>
                <a:lnTo>
                  <a:pt x="3989667" y="50800"/>
                </a:lnTo>
                <a:lnTo>
                  <a:pt x="3989667" y="44424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616909" y="793499"/>
            <a:ext cx="7906202" cy="5181421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100670">
              <a:spcBef>
                <a:spcPts val="268"/>
              </a:spcBef>
            </a:pP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Which</a:t>
            </a:r>
            <a:r>
              <a:rPr sz="1982" spc="119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of</a:t>
            </a:r>
            <a:r>
              <a:rPr sz="1982" spc="129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following</a:t>
            </a:r>
            <a:r>
              <a:rPr sz="1982" spc="129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3884B7"/>
                </a:solidFill>
                <a:latin typeface="Arial"/>
                <a:cs typeface="Arial"/>
              </a:rPr>
              <a:t>is</a:t>
            </a:r>
            <a:r>
              <a:rPr sz="1982" spc="129" dirty="0">
                <a:solidFill>
                  <a:srgbClr val="3884B7"/>
                </a:solidFill>
                <a:latin typeface="Arial"/>
                <a:cs typeface="Arial"/>
              </a:rPr>
              <a:t> </a:t>
            </a:r>
            <a:r>
              <a:rPr sz="1982" u="sng" spc="-40" dirty="0">
                <a:solidFill>
                  <a:srgbClr val="3884B7"/>
                </a:solidFill>
                <a:uFill>
                  <a:solidFill>
                    <a:srgbClr val="3884B7"/>
                  </a:solidFill>
                </a:uFill>
                <a:latin typeface="Arial"/>
                <a:cs typeface="Arial"/>
              </a:rPr>
              <a:t>true</a:t>
            </a:r>
            <a:r>
              <a:rPr sz="1982" spc="-40" dirty="0">
                <a:solidFill>
                  <a:srgbClr val="3884B7"/>
                </a:solidFill>
                <a:latin typeface="Arial"/>
                <a:cs typeface="Arial"/>
              </a:rPr>
              <a:t>?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1120"/>
              </a:spcBef>
            </a:pPr>
            <a:endParaRPr sz="1982">
              <a:latin typeface="Arial"/>
              <a:cs typeface="Arial"/>
            </a:endParaRPr>
          </a:p>
          <a:p>
            <a:pPr marL="552429" marR="85570" indent="-453017">
              <a:lnSpc>
                <a:spcPct val="129900"/>
              </a:lnSpc>
              <a:buAutoNum type="alphaLcParenBoth"/>
              <a:tabLst>
                <a:tab pos="55620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Influential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points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always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change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intercept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regression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line.</a:t>
            </a:r>
            <a:r>
              <a:rPr sz="1982" spc="842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8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98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7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change</a:t>
            </a:r>
            <a:r>
              <a:rPr sz="1982" spc="6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the</a:t>
            </a:r>
            <a:r>
              <a:rPr sz="1982" spc="6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i="1" spc="-20" dirty="0">
                <a:solidFill>
                  <a:srgbClr val="0DA5FF"/>
                </a:solidFill>
                <a:latin typeface="Arial"/>
                <a:cs typeface="Arial"/>
              </a:rPr>
              <a:t>slope</a:t>
            </a:r>
            <a:endParaRPr sz="1982">
              <a:latin typeface="Arial"/>
              <a:cs typeface="Arial"/>
            </a:endParaRPr>
          </a:p>
          <a:p>
            <a:pPr marL="553687" indent="-453017">
              <a:spcBef>
                <a:spcPts val="1298"/>
              </a:spcBef>
              <a:buAutoNum type="alphaLcParenBoth"/>
              <a:tabLst>
                <a:tab pos="553687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Influential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points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always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reduce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109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2229" spc="162" baseline="2962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-14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spc="5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False.</a:t>
            </a:r>
            <a:r>
              <a:rPr sz="1982" spc="297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See</a:t>
            </a:r>
            <a:r>
              <a:rPr sz="1982" spc="14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next</a:t>
            </a:r>
            <a:r>
              <a:rPr sz="1982" spc="14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EB801A"/>
                </a:solidFill>
                <a:latin typeface="Arial"/>
                <a:cs typeface="Arial"/>
              </a:rPr>
              <a:t>slide</a:t>
            </a:r>
            <a:endParaRPr sz="1982">
              <a:latin typeface="Arial"/>
              <a:cs typeface="Arial"/>
            </a:endParaRPr>
          </a:p>
          <a:p>
            <a:pPr marL="552429" marR="266776" indent="-437914">
              <a:lnSpc>
                <a:spcPct val="129900"/>
              </a:lnSpc>
              <a:spcBef>
                <a:spcPts val="595"/>
              </a:spcBef>
              <a:buAutoNum type="alphaLcParenBoth"/>
              <a:tabLst>
                <a:tab pos="55620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It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much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more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likely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low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leverage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influential,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high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leverage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point.</a:t>
            </a:r>
            <a:endParaRPr sz="1982">
              <a:latin typeface="Arial"/>
              <a:cs typeface="Arial"/>
            </a:endParaRPr>
          </a:p>
          <a:p>
            <a:pPr marL="552429" marR="99412" indent="-453017">
              <a:lnSpc>
                <a:spcPct val="129800"/>
              </a:lnSpc>
              <a:spcBef>
                <a:spcPts val="595"/>
              </a:spcBef>
              <a:buAutoNum type="alphaLcParenBoth"/>
              <a:tabLst>
                <a:tab pos="556204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When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data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set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includes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influential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point,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relationship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explanatory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variable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response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variable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 	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always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nonlinear.</a:t>
            </a:r>
            <a:endParaRPr sz="1982">
              <a:latin typeface="Arial"/>
              <a:cs typeface="Arial"/>
            </a:endParaRPr>
          </a:p>
          <a:p>
            <a:pPr marL="553687" indent="-453017">
              <a:spcBef>
                <a:spcPts val="1665"/>
              </a:spcBef>
              <a:buAutoNum type="alphaLcParenBoth"/>
              <a:tabLst>
                <a:tab pos="553687" algn="l"/>
              </a:tabLst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None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above.</a:t>
            </a:r>
            <a:endParaRPr sz="1982">
              <a:latin typeface="Arial"/>
              <a:cs typeface="Arial"/>
            </a:endParaRPr>
          </a:p>
          <a:p>
            <a:pPr marL="552429" indent="-380031">
              <a:spcBef>
                <a:spcPts val="1298"/>
              </a:spcBef>
              <a:buClr>
                <a:srgbClr val="22373A"/>
              </a:buClr>
              <a:buFont typeface="Arial"/>
              <a:buAutoNum type="alphaLcParenBoth"/>
              <a:tabLst>
                <a:tab pos="552429" algn="l"/>
              </a:tabLst>
            </a:pPr>
            <a:r>
              <a:rPr sz="1982" i="1" dirty="0">
                <a:solidFill>
                  <a:srgbClr val="FF7F00"/>
                </a:solidFill>
                <a:latin typeface="Arial"/>
                <a:cs typeface="Arial"/>
              </a:rPr>
              <a:t>None</a:t>
            </a:r>
            <a:r>
              <a:rPr sz="1982" i="1" spc="139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FF7F00"/>
                </a:solidFill>
                <a:latin typeface="Arial"/>
                <a:cs typeface="Arial"/>
              </a:rPr>
              <a:t>of</a:t>
            </a:r>
            <a:r>
              <a:rPr sz="1982" i="1" spc="139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FF7F00"/>
                </a:solidFill>
                <a:latin typeface="Arial"/>
                <a:cs typeface="Arial"/>
              </a:rPr>
              <a:t>the</a:t>
            </a:r>
            <a:r>
              <a:rPr sz="1982" i="1" spc="139" dirty="0">
                <a:solidFill>
                  <a:srgbClr val="FF7F00"/>
                </a:solidFill>
                <a:latin typeface="Arial"/>
                <a:cs typeface="Arial"/>
              </a:rPr>
              <a:t> </a:t>
            </a:r>
            <a:r>
              <a:rPr sz="1982" i="1" spc="-20" dirty="0">
                <a:solidFill>
                  <a:srgbClr val="FF7F00"/>
                </a:solidFill>
                <a:latin typeface="Arial"/>
                <a:cs typeface="Arial"/>
              </a:rPr>
              <a:t>above.</a:t>
            </a:r>
            <a:endParaRPr sz="198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6372" y="6308960"/>
            <a:ext cx="139677" cy="223622"/>
          </a:xfrm>
          <a:prstGeom prst="rect">
            <a:avLst/>
          </a:prstGeom>
        </p:spPr>
        <p:txBody>
          <a:bodyPr vert="horz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4285" y="6308960"/>
            <a:ext cx="139677" cy="223622"/>
          </a:xfrm>
          <a:prstGeom prst="rect">
            <a:avLst/>
          </a:prstGeom>
        </p:spPr>
        <p:txBody>
          <a:bodyPr vert="horz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476" y="109220"/>
            <a:ext cx="711327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85470" marR="5080" indent="-573405">
              <a:lnSpc>
                <a:spcPts val="3800"/>
              </a:lnSpc>
              <a:spcBef>
                <a:spcPts val="240"/>
              </a:spcBef>
            </a:pPr>
            <a:r>
              <a:rPr sz="3200" b="0" dirty="0">
                <a:latin typeface="Carlito"/>
                <a:cs typeface="Carlito"/>
              </a:rPr>
              <a:t>Some</a:t>
            </a:r>
            <a:r>
              <a:rPr sz="3200" b="0" spc="-8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more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examples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of</a:t>
            </a:r>
            <a:r>
              <a:rPr sz="3200" b="0" spc="-7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tasks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that</a:t>
            </a:r>
            <a:r>
              <a:rPr sz="3200" b="0" spc="-7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are</a:t>
            </a:r>
            <a:r>
              <a:rPr sz="3200" b="0" spc="-80" dirty="0">
                <a:latin typeface="Carlito"/>
                <a:cs typeface="Carlito"/>
              </a:rPr>
              <a:t> </a:t>
            </a:r>
            <a:r>
              <a:rPr sz="3200" b="0" spc="-20" dirty="0">
                <a:latin typeface="Carlito"/>
                <a:cs typeface="Carlito"/>
              </a:rPr>
              <a:t>best </a:t>
            </a:r>
            <a:r>
              <a:rPr sz="3200" b="0" dirty="0">
                <a:latin typeface="Carlito"/>
                <a:cs typeface="Carlito"/>
              </a:rPr>
              <a:t>solved</a:t>
            </a:r>
            <a:r>
              <a:rPr sz="3200" b="0" spc="-5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by</a:t>
            </a:r>
            <a:r>
              <a:rPr sz="3200" b="0" spc="-5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using</a:t>
            </a:r>
            <a:r>
              <a:rPr sz="3200" b="0" spc="-50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a</a:t>
            </a:r>
            <a:r>
              <a:rPr sz="3200" b="0" spc="-55" dirty="0">
                <a:latin typeface="Carlito"/>
                <a:cs typeface="Carlito"/>
              </a:rPr>
              <a:t> </a:t>
            </a:r>
            <a:r>
              <a:rPr sz="3200" b="0" dirty="0">
                <a:latin typeface="Carlito"/>
                <a:cs typeface="Carlito"/>
              </a:rPr>
              <a:t>learning</a:t>
            </a:r>
            <a:r>
              <a:rPr sz="3200" b="0" spc="-50" dirty="0">
                <a:latin typeface="Carlito"/>
                <a:cs typeface="Carlito"/>
              </a:rPr>
              <a:t> </a:t>
            </a:r>
            <a:r>
              <a:rPr sz="3200" b="0" spc="-10" dirty="0">
                <a:latin typeface="Carlito"/>
                <a:cs typeface="Carlito"/>
              </a:rPr>
              <a:t>algorithm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9051"/>
            <a:ext cx="2077720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Geoffrey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Hinton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92343"/>
            <a:ext cx="8286750" cy="473456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Recognizing</a:t>
            </a:r>
            <a:r>
              <a:rPr sz="2800" spc="-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Facial</a:t>
            </a:r>
            <a:r>
              <a:rPr sz="2400" spc="-8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identities</a:t>
            </a:r>
            <a:r>
              <a:rPr sz="2400" spc="-8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7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facial</a:t>
            </a:r>
            <a:r>
              <a:rPr sz="2400" spc="-8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expressions</a:t>
            </a:r>
            <a:endParaRPr sz="24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2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Handwritten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6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spoken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words</a:t>
            </a:r>
            <a:endParaRPr sz="24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Medical</a:t>
            </a:r>
            <a:r>
              <a:rPr sz="2400" spc="-10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images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Generating</a:t>
            </a:r>
            <a:r>
              <a:rPr sz="2800" spc="-1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patterns: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Generating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images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4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motion</a:t>
            </a:r>
            <a:r>
              <a:rPr sz="2400" spc="-4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sequences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Recognizing</a:t>
            </a:r>
            <a:r>
              <a:rPr sz="2800" spc="-1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anomalies: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Unusual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credit</a:t>
            </a:r>
            <a:r>
              <a:rPr sz="2400" spc="-7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card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transactions</a:t>
            </a:r>
            <a:endParaRPr sz="24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Unusual</a:t>
            </a:r>
            <a:r>
              <a:rPr sz="2400" spc="-6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patterns</a:t>
            </a:r>
            <a:r>
              <a:rPr sz="2400" spc="-6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of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sensor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readings</a:t>
            </a:r>
            <a:r>
              <a:rPr sz="2400" spc="-6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in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a</a:t>
            </a:r>
            <a:r>
              <a:rPr sz="2400" spc="-5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nuclear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power</a:t>
            </a:r>
            <a:r>
              <a:rPr sz="2400" spc="-5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plant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Prediction:</a:t>
            </a:r>
            <a:endParaRPr sz="2800">
              <a:latin typeface="Carlito"/>
              <a:cs typeface="Carlito"/>
            </a:endParaRPr>
          </a:p>
          <a:p>
            <a:pPr marL="754380" lvl="1" indent="-28448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Future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stock</a:t>
            </a:r>
            <a:r>
              <a:rPr sz="2400" spc="-8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prices</a:t>
            </a:r>
            <a:r>
              <a:rPr sz="2400" spc="-8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or</a:t>
            </a:r>
            <a:r>
              <a:rPr sz="2400" spc="-75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4F81BD"/>
                </a:solidFill>
                <a:latin typeface="Carlito"/>
                <a:cs typeface="Carlito"/>
              </a:rPr>
              <a:t>currency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exchange</a:t>
            </a:r>
            <a:r>
              <a:rPr sz="2400" spc="-70" dirty="0">
                <a:solidFill>
                  <a:srgbClr val="4F81BD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4F81BD"/>
                </a:solidFill>
                <a:latin typeface="Carlito"/>
                <a:cs typeface="Carlito"/>
              </a:rPr>
              <a:t>rates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Recap</a:t>
            </a:r>
            <a:r>
              <a:rPr spc="149" dirty="0"/>
              <a:t> </a:t>
            </a:r>
            <a:r>
              <a:rPr spc="-20" dirty="0"/>
              <a:t>(cont.)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60</a:t>
            </a:fld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467" y="1572455"/>
            <a:ext cx="3365799" cy="24785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8542" y="3983039"/>
            <a:ext cx="1158939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528519" algn="l"/>
                <a:tab pos="1033128" algn="l"/>
              </a:tabLst>
            </a:pPr>
            <a:r>
              <a:rPr sz="1387" spc="-99" dirty="0">
                <a:latin typeface="Arial"/>
                <a:cs typeface="Arial"/>
              </a:rPr>
              <a:t>0</a:t>
            </a:r>
            <a:r>
              <a:rPr sz="1387" dirty="0">
                <a:latin typeface="Arial"/>
                <a:cs typeface="Arial"/>
              </a:rPr>
              <a:t>	</a:t>
            </a:r>
            <a:r>
              <a:rPr sz="1387" spc="-99" dirty="0">
                <a:latin typeface="Arial"/>
                <a:cs typeface="Arial"/>
              </a:rPr>
              <a:t>1</a:t>
            </a:r>
            <a:r>
              <a:rPr sz="1387" dirty="0">
                <a:latin typeface="Arial"/>
                <a:cs typeface="Arial"/>
              </a:rPr>
              <a:t>	</a:t>
            </a: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077" y="649689"/>
            <a:ext cx="4460846" cy="3345734"/>
          </a:xfrm>
          <a:prstGeom prst="rect">
            <a:avLst/>
          </a:prstGeom>
        </p:spPr>
        <p:txBody>
          <a:bodyPr vert="horz" wrap="square" lIns="0" tIns="149743" rIns="0" bIns="0" rtlCol="0">
            <a:spAutoFit/>
          </a:bodyPr>
          <a:lstStyle/>
          <a:p>
            <a:pPr marL="75503">
              <a:spcBef>
                <a:spcPts val="1179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Influential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may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also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increase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59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2229" spc="87" baseline="2962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2229" baseline="29629">
              <a:latin typeface="Arial"/>
              <a:cs typeface="Arial"/>
            </a:endParaRPr>
          </a:p>
          <a:p>
            <a:pPr marL="159814">
              <a:spcBef>
                <a:spcPts val="951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08,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spc="109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2229" spc="162" baseline="2962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229" spc="460" baseline="296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-3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229" baseline="2962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2229" spc="460" baseline="296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0064</a:t>
            </a:r>
            <a:endParaRPr sz="1982">
              <a:latin typeface="Arial"/>
              <a:cs typeface="Arial"/>
            </a:endParaRPr>
          </a:p>
          <a:p>
            <a:pPr marL="96895">
              <a:spcBef>
                <a:spcPts val="10"/>
              </a:spcBef>
            </a:pPr>
            <a:r>
              <a:rPr sz="1387" spc="-50" dirty="0">
                <a:latin typeface="Arial"/>
                <a:cs typeface="Arial"/>
              </a:rPr>
              <a:t>12</a:t>
            </a:r>
            <a:endParaRPr sz="1387">
              <a:latin typeface="Arial"/>
              <a:cs typeface="Arial"/>
            </a:endParaRPr>
          </a:p>
          <a:p>
            <a:pPr marL="96895">
              <a:spcBef>
                <a:spcPts val="811"/>
              </a:spcBef>
            </a:pPr>
            <a:r>
              <a:rPr sz="1387" spc="-50" dirty="0">
                <a:latin typeface="Arial"/>
                <a:cs typeface="Arial"/>
              </a:rPr>
              <a:t>10</a:t>
            </a:r>
            <a:endParaRPr sz="1387">
              <a:latin typeface="Arial"/>
              <a:cs typeface="Arial"/>
            </a:endParaRPr>
          </a:p>
          <a:p>
            <a:pPr marL="195049">
              <a:spcBef>
                <a:spcPts val="822"/>
              </a:spcBef>
            </a:pPr>
            <a:r>
              <a:rPr sz="1387" spc="-99" dirty="0">
                <a:latin typeface="Arial"/>
                <a:cs typeface="Arial"/>
              </a:rPr>
              <a:t>8</a:t>
            </a:r>
            <a:endParaRPr sz="1387">
              <a:latin typeface="Arial"/>
              <a:cs typeface="Arial"/>
            </a:endParaRPr>
          </a:p>
          <a:p>
            <a:pPr marL="195049">
              <a:spcBef>
                <a:spcPts val="822"/>
              </a:spcBef>
            </a:pPr>
            <a:r>
              <a:rPr sz="1387" spc="-99" dirty="0">
                <a:latin typeface="Arial"/>
                <a:cs typeface="Arial"/>
              </a:rPr>
              <a:t>6</a:t>
            </a:r>
            <a:endParaRPr sz="1387">
              <a:latin typeface="Arial"/>
              <a:cs typeface="Arial"/>
            </a:endParaRPr>
          </a:p>
          <a:p>
            <a:pPr marL="195049">
              <a:spcBef>
                <a:spcPts val="822"/>
              </a:spcBef>
            </a:pPr>
            <a:r>
              <a:rPr sz="1387" spc="-99" dirty="0">
                <a:latin typeface="Arial"/>
                <a:cs typeface="Arial"/>
              </a:rPr>
              <a:t>4</a:t>
            </a:r>
            <a:endParaRPr sz="1387">
              <a:latin typeface="Arial"/>
              <a:cs typeface="Arial"/>
            </a:endParaRPr>
          </a:p>
          <a:p>
            <a:pPr marL="195049">
              <a:spcBef>
                <a:spcPts val="822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  <a:p>
            <a:pPr marL="195049">
              <a:spcBef>
                <a:spcPts val="822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  <a:p>
            <a:pPr marL="91862">
              <a:spcBef>
                <a:spcPts val="822"/>
              </a:spcBef>
            </a:pPr>
            <a:r>
              <a:rPr sz="1387" spc="-50" dirty="0">
                <a:latin typeface="Arial"/>
                <a:cs typeface="Arial"/>
              </a:rPr>
              <a:t>−2</a:t>
            </a:r>
            <a:endParaRPr sz="138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1379" y="3942730"/>
            <a:ext cx="1663535" cy="532727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25168">
              <a:spcBef>
                <a:spcPts val="525"/>
              </a:spcBef>
              <a:tabLst>
                <a:tab pos="528519" algn="l"/>
                <a:tab pos="1033128" algn="l"/>
                <a:tab pos="1537740" algn="l"/>
              </a:tabLst>
            </a:pPr>
            <a:r>
              <a:rPr sz="1387" spc="-99" dirty="0">
                <a:latin typeface="Arial"/>
                <a:cs typeface="Arial"/>
              </a:rPr>
              <a:t>3</a:t>
            </a:r>
            <a:r>
              <a:rPr sz="1387" dirty="0">
                <a:latin typeface="Arial"/>
                <a:cs typeface="Arial"/>
              </a:rPr>
              <a:t>	</a:t>
            </a:r>
            <a:r>
              <a:rPr sz="1387" spc="-99" dirty="0">
                <a:latin typeface="Arial"/>
                <a:cs typeface="Arial"/>
              </a:rPr>
              <a:t>4</a:t>
            </a:r>
            <a:r>
              <a:rPr sz="1387" dirty="0">
                <a:latin typeface="Arial"/>
                <a:cs typeface="Arial"/>
              </a:rPr>
              <a:t>	</a:t>
            </a:r>
            <a:r>
              <a:rPr sz="1387" spc="-99" dirty="0">
                <a:latin typeface="Arial"/>
                <a:cs typeface="Arial"/>
              </a:rPr>
              <a:t>5</a:t>
            </a:r>
            <a:r>
              <a:rPr sz="1387" dirty="0">
                <a:latin typeface="Arial"/>
                <a:cs typeface="Arial"/>
              </a:rPr>
              <a:t>	</a:t>
            </a:r>
            <a:r>
              <a:rPr sz="1387" spc="-99" dirty="0">
                <a:latin typeface="Arial"/>
                <a:cs typeface="Arial"/>
              </a:rPr>
              <a:t>6</a:t>
            </a:r>
            <a:endParaRPr sz="1387">
              <a:latin typeface="Arial"/>
              <a:cs typeface="Arial"/>
            </a:endParaRPr>
          </a:p>
          <a:p>
            <a:pPr marL="28941">
              <a:spcBef>
                <a:spcPts val="347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610" y="2702961"/>
            <a:ext cx="213456" cy="139677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y</a:t>
            </a:r>
            <a:endParaRPr sz="1387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468" y="4654487"/>
            <a:ext cx="3359111" cy="145121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8543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2762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7160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1379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5596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4</a:t>
            </a:r>
            <a:endParaRPr sz="138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9994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5</a:t>
            </a:r>
            <a:endParaRPr sz="138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4213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6</a:t>
            </a:r>
            <a:endParaRPr sz="138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971" y="4471204"/>
            <a:ext cx="254186" cy="1607252"/>
          </a:xfrm>
          <a:prstGeom prst="rect">
            <a:avLst/>
          </a:prstGeom>
        </p:spPr>
        <p:txBody>
          <a:bodyPr vert="horz" wrap="square" lIns="0" tIns="128350" rIns="0" bIns="0" rtlCol="0">
            <a:spAutoFit/>
          </a:bodyPr>
          <a:lstStyle/>
          <a:p>
            <a:pPr marL="128353">
              <a:spcBef>
                <a:spcPts val="1009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811"/>
              </a:spcBef>
            </a:pPr>
            <a:r>
              <a:rPr sz="1387" spc="-99" dirty="0"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811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811"/>
              </a:spcBef>
            </a:pPr>
            <a:r>
              <a:rPr sz="1387" spc="-50" dirty="0">
                <a:latin typeface="Arial"/>
                <a:cs typeface="Arial"/>
              </a:rPr>
              <a:t>−1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811"/>
              </a:spcBef>
            </a:pPr>
            <a:r>
              <a:rPr sz="1387" spc="-50" dirty="0">
                <a:latin typeface="Arial"/>
                <a:cs typeface="Arial"/>
              </a:rPr>
              <a:t>−2</a:t>
            </a:r>
            <a:endParaRPr sz="138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610" y="4968805"/>
            <a:ext cx="213456" cy="744942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20" dirty="0">
                <a:latin typeface="Arial"/>
                <a:cs typeface="Arial"/>
              </a:rPr>
              <a:t>Residual</a:t>
            </a:r>
            <a:endParaRPr sz="138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6996" y="1199128"/>
            <a:ext cx="741167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2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5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218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1525" y="1183460"/>
            <a:ext cx="751234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619123" algn="l"/>
              </a:tabLst>
            </a:pP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486" dirty="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sz="1486" spc="-99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endParaRPr sz="1486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86773" y="1199127"/>
            <a:ext cx="1881231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79,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317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327" dirty="0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≈</a:t>
            </a:r>
            <a:r>
              <a:rPr sz="2180" spc="6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endParaRPr sz="1982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16765" y="1199128"/>
            <a:ext cx="554932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627</a:t>
            </a:r>
            <a:endParaRPr sz="1982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5380" y="1572455"/>
            <a:ext cx="3365799" cy="247855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391105" y="3983038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15658" y="3983038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40031" y="3983038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88778" y="3983038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4</a:t>
            </a:r>
            <a:endParaRPr sz="1387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13151" y="3983038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5</a:t>
            </a:r>
            <a:endParaRPr sz="1387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37525" y="3983038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6</a:t>
            </a:r>
            <a:endParaRPr sz="138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6886" y="1415928"/>
            <a:ext cx="254186" cy="2656601"/>
          </a:xfrm>
          <a:prstGeom prst="rect">
            <a:avLst/>
          </a:prstGeom>
        </p:spPr>
        <p:txBody>
          <a:bodyPr vert="horz" wrap="square" lIns="0" tIns="139677" rIns="0" bIns="0" rtlCol="0">
            <a:spAutoFit/>
          </a:bodyPr>
          <a:lstStyle/>
          <a:p>
            <a:pPr marL="28941">
              <a:spcBef>
                <a:spcPts val="1100"/>
              </a:spcBef>
            </a:pPr>
            <a:r>
              <a:rPr sz="1387" spc="-50" dirty="0">
                <a:latin typeface="Arial"/>
                <a:cs typeface="Arial"/>
              </a:rPr>
              <a:t>12</a:t>
            </a:r>
            <a:endParaRPr sz="1387">
              <a:latin typeface="Arial"/>
              <a:cs typeface="Arial"/>
            </a:endParaRPr>
          </a:p>
          <a:p>
            <a:pPr marL="28941">
              <a:spcBef>
                <a:spcPts val="902"/>
              </a:spcBef>
            </a:pPr>
            <a:r>
              <a:rPr sz="1387" spc="-50" dirty="0">
                <a:latin typeface="Arial"/>
                <a:cs typeface="Arial"/>
              </a:rPr>
              <a:t>10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902"/>
              </a:spcBef>
            </a:pPr>
            <a:r>
              <a:rPr sz="1387" spc="-99" dirty="0">
                <a:latin typeface="Arial"/>
                <a:cs typeface="Arial"/>
              </a:rPr>
              <a:t>8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902"/>
              </a:spcBef>
            </a:pPr>
            <a:r>
              <a:rPr sz="1387" spc="-99" dirty="0">
                <a:latin typeface="Arial"/>
                <a:cs typeface="Arial"/>
              </a:rPr>
              <a:t>6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910"/>
              </a:spcBef>
            </a:pPr>
            <a:r>
              <a:rPr sz="1387" spc="-99" dirty="0">
                <a:latin typeface="Arial"/>
                <a:cs typeface="Arial"/>
              </a:rPr>
              <a:t>4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902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902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910"/>
              </a:spcBef>
            </a:pPr>
            <a:r>
              <a:rPr sz="1387" spc="-50" dirty="0">
                <a:latin typeface="Arial"/>
                <a:cs typeface="Arial"/>
              </a:rPr>
              <a:t>−2</a:t>
            </a:r>
            <a:endParaRPr sz="1387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4285" y="3942730"/>
            <a:ext cx="200077" cy="532727"/>
          </a:xfrm>
          <a:prstGeom prst="rect">
            <a:avLst/>
          </a:prstGeom>
        </p:spPr>
        <p:txBody>
          <a:bodyPr vert="horz" wrap="square" lIns="0" tIns="66692" rIns="0" bIns="0" rtlCol="0">
            <a:spAutoFit/>
          </a:bodyPr>
          <a:lstStyle/>
          <a:p>
            <a:pPr marL="74244">
              <a:spcBef>
                <a:spcPts val="525"/>
              </a:spcBef>
            </a:pPr>
            <a:r>
              <a:rPr sz="1387" spc="-99" dirty="0"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347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0523" y="2702961"/>
            <a:ext cx="213456" cy="139677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y</a:t>
            </a:r>
            <a:endParaRPr sz="1387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5381" y="4654487"/>
            <a:ext cx="3359111" cy="145121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5391105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586372" y="6308960"/>
            <a:ext cx="139677" cy="223622"/>
          </a:xfrm>
          <a:prstGeom prst="rect">
            <a:avLst/>
          </a:prstGeom>
        </p:spPr>
        <p:txBody>
          <a:bodyPr vert="horz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14285" y="6308960"/>
            <a:ext cx="139677" cy="223622"/>
          </a:xfrm>
          <a:prstGeom prst="rect">
            <a:avLst/>
          </a:prstGeom>
        </p:spPr>
        <p:txBody>
          <a:bodyPr vert="horz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99" dirty="0">
                <a:latin typeface="Arial"/>
                <a:cs typeface="Arial"/>
              </a:rPr>
              <a:t>x</a:t>
            </a:r>
            <a:endParaRPr sz="1387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15658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40031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64405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3</a:t>
            </a:r>
            <a:endParaRPr sz="1387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88778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4</a:t>
            </a:r>
            <a:endParaRPr sz="1387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013151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5</a:t>
            </a:r>
            <a:endParaRPr sz="1387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37525" y="6037725"/>
            <a:ext cx="149743" cy="240139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387" spc="-99" dirty="0">
                <a:latin typeface="Arial"/>
                <a:cs typeface="Arial"/>
              </a:rPr>
              <a:t>6</a:t>
            </a:r>
            <a:endParaRPr sz="138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36886" y="4483690"/>
            <a:ext cx="254186" cy="1541981"/>
          </a:xfrm>
          <a:prstGeom prst="rect">
            <a:avLst/>
          </a:prstGeom>
        </p:spPr>
        <p:txBody>
          <a:bodyPr vert="horz" wrap="square" lIns="0" tIns="114510" rIns="0" bIns="0" rtlCol="0">
            <a:spAutoFit/>
          </a:bodyPr>
          <a:lstStyle/>
          <a:p>
            <a:pPr marL="128353">
              <a:spcBef>
                <a:spcPts val="902"/>
              </a:spcBef>
            </a:pPr>
            <a:r>
              <a:rPr sz="1387" spc="-99" dirty="0">
                <a:latin typeface="Arial"/>
                <a:cs typeface="Arial"/>
              </a:rPr>
              <a:t>2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704"/>
              </a:spcBef>
            </a:pPr>
            <a:r>
              <a:rPr sz="1387" spc="-99" dirty="0">
                <a:latin typeface="Arial"/>
                <a:cs typeface="Arial"/>
              </a:rPr>
              <a:t>1</a:t>
            </a:r>
            <a:endParaRPr sz="1387">
              <a:latin typeface="Arial"/>
              <a:cs typeface="Arial"/>
            </a:endParaRPr>
          </a:p>
          <a:p>
            <a:pPr marL="128353">
              <a:spcBef>
                <a:spcPts val="713"/>
              </a:spcBef>
            </a:pPr>
            <a:r>
              <a:rPr sz="1387" spc="-99" dirty="0">
                <a:latin typeface="Arial"/>
                <a:cs typeface="Arial"/>
              </a:rPr>
              <a:t>0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713"/>
              </a:spcBef>
            </a:pPr>
            <a:r>
              <a:rPr sz="1387" spc="-50" dirty="0">
                <a:latin typeface="Arial"/>
                <a:cs typeface="Arial"/>
              </a:rPr>
              <a:t>−1</a:t>
            </a:r>
            <a:endParaRPr sz="1387">
              <a:latin typeface="Arial"/>
              <a:cs typeface="Arial"/>
            </a:endParaRPr>
          </a:p>
          <a:p>
            <a:pPr marL="25168">
              <a:spcBef>
                <a:spcPts val="704"/>
              </a:spcBef>
            </a:pPr>
            <a:r>
              <a:rPr sz="1387" spc="-50" dirty="0">
                <a:latin typeface="Arial"/>
                <a:cs typeface="Arial"/>
              </a:rPr>
              <a:t>−2</a:t>
            </a:r>
            <a:endParaRPr sz="1387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790523" y="4968805"/>
            <a:ext cx="213456" cy="744942"/>
          </a:xfrm>
          <a:prstGeom prst="rect">
            <a:avLst/>
          </a:prstGeom>
        </p:spPr>
        <p:txBody>
          <a:bodyPr vert="vert270" wrap="square" lIns="0" tIns="10067" rIns="0" bIns="0" rtlCol="0">
            <a:spAutoFit/>
          </a:bodyPr>
          <a:lstStyle/>
          <a:p>
            <a:pPr marL="25168">
              <a:spcBef>
                <a:spcPts val="79"/>
              </a:spcBef>
            </a:pPr>
            <a:r>
              <a:rPr sz="1387" spc="-20" dirty="0">
                <a:latin typeface="Arial"/>
                <a:cs typeface="Arial"/>
              </a:rPr>
              <a:t>Residual</a:t>
            </a:r>
            <a:endParaRPr sz="1387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5733" y="2816038"/>
            <a:ext cx="2567031" cy="439606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25168">
              <a:spcBef>
                <a:spcPts val="218"/>
              </a:spcBef>
            </a:pPr>
            <a:r>
              <a:rPr sz="2675" b="1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More </a:t>
            </a:r>
            <a:r>
              <a:rPr sz="2675" b="1" spc="-20" dirty="0">
                <a:solidFill>
                  <a:srgbClr val="22373A"/>
                </a:solidFill>
                <a:latin typeface="Arial"/>
                <a:cs typeface="Arial"/>
                <a:hlinkClick r:id="rId2" action="ppaction://hlinksldjump"/>
              </a:rPr>
              <a:t>Examples</a:t>
            </a:r>
            <a:endParaRPr sz="2675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00895" y="3500680"/>
            <a:ext cx="5749395" cy="20134"/>
            <a:chOff x="856205" y="1766547"/>
            <a:chExt cx="2901315" cy="10160"/>
          </a:xfrm>
        </p:grpSpPr>
        <p:sp>
          <p:nvSpPr>
            <p:cNvPr id="4" name="object 4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858735" y="1769078"/>
              <a:ext cx="2896235" cy="5080"/>
            </a:xfrm>
            <a:custGeom>
              <a:avLst/>
              <a:gdLst/>
              <a:ahLst/>
              <a:cxnLst/>
              <a:rect l="l" t="t" r="r" b="b"/>
              <a:pathLst>
                <a:path w="2896235" h="5080">
                  <a:moveTo>
                    <a:pt x="0" y="5060"/>
                  </a:moveTo>
                  <a:lnTo>
                    <a:pt x="0" y="0"/>
                  </a:lnTo>
                  <a:lnTo>
                    <a:pt x="2895625" y="0"/>
                  </a:lnTo>
                  <a:lnTo>
                    <a:pt x="2895625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858735" y="1769078"/>
              <a:ext cx="2401570" cy="5080"/>
            </a:xfrm>
            <a:custGeom>
              <a:avLst/>
              <a:gdLst/>
              <a:ahLst/>
              <a:cxnLst/>
              <a:rect l="l" t="t" r="r" b="b"/>
              <a:pathLst>
                <a:path w="2401570" h="5080">
                  <a:moveTo>
                    <a:pt x="0" y="5060"/>
                  </a:moveTo>
                  <a:lnTo>
                    <a:pt x="0" y="0"/>
                  </a:lnTo>
                  <a:lnTo>
                    <a:pt x="2401252" y="0"/>
                  </a:lnTo>
                  <a:lnTo>
                    <a:pt x="24012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858735" y="1769078"/>
              <a:ext cx="2401570" cy="5080"/>
            </a:xfrm>
            <a:custGeom>
              <a:avLst/>
              <a:gdLst/>
              <a:ahLst/>
              <a:cxnLst/>
              <a:rect l="l" t="t" r="r" b="b"/>
              <a:pathLst>
                <a:path w="2401570" h="5080">
                  <a:moveTo>
                    <a:pt x="0" y="5060"/>
                  </a:moveTo>
                  <a:lnTo>
                    <a:pt x="0" y="0"/>
                  </a:lnTo>
                  <a:lnTo>
                    <a:pt x="2401252" y="0"/>
                  </a:lnTo>
                  <a:lnTo>
                    <a:pt x="2401252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Example:</a:t>
            </a:r>
            <a:r>
              <a:rPr spc="258" dirty="0"/>
              <a:t> </a:t>
            </a:r>
            <a:r>
              <a:rPr dirty="0"/>
              <a:t>GPA</a:t>
            </a:r>
            <a:r>
              <a:rPr spc="99" dirty="0"/>
              <a:t> </a:t>
            </a:r>
            <a:r>
              <a:rPr dirty="0"/>
              <a:t>and</a:t>
            </a:r>
            <a:r>
              <a:rPr spc="99" dirty="0"/>
              <a:t> </a:t>
            </a:r>
            <a:r>
              <a:rPr spc="-20" dirty="0"/>
              <a:t>MathSAT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3793" y="1762189"/>
            <a:ext cx="3645436" cy="3279257"/>
            <a:chOff x="1569195" y="889253"/>
            <a:chExt cx="1839595" cy="1654810"/>
          </a:xfrm>
        </p:grpSpPr>
        <p:sp>
          <p:nvSpPr>
            <p:cNvPr id="4" name="object 4"/>
            <p:cNvSpPr/>
            <p:nvPr/>
          </p:nvSpPr>
          <p:spPr>
            <a:xfrm>
              <a:off x="3373594" y="13830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469" y="0"/>
                  </a:moveTo>
                  <a:lnTo>
                    <a:pt x="7103" y="0"/>
                  </a:lnTo>
                  <a:lnTo>
                    <a:pt x="0" y="7103"/>
                  </a:lnTo>
                  <a:lnTo>
                    <a:pt x="0" y="15786"/>
                  </a:lnTo>
                  <a:lnTo>
                    <a:pt x="0" y="24469"/>
                  </a:lnTo>
                  <a:lnTo>
                    <a:pt x="7103" y="31573"/>
                  </a:lnTo>
                  <a:lnTo>
                    <a:pt x="24469" y="31573"/>
                  </a:lnTo>
                  <a:lnTo>
                    <a:pt x="31573" y="24469"/>
                  </a:lnTo>
                  <a:lnTo>
                    <a:pt x="31573" y="7103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rgbClr val="569BBD">
                <a:alpha val="752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" name="object 5"/>
            <p:cNvSpPr/>
            <p:nvPr/>
          </p:nvSpPr>
          <p:spPr>
            <a:xfrm>
              <a:off x="3373594" y="138300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786"/>
                  </a:moveTo>
                  <a:lnTo>
                    <a:pt x="0" y="7103"/>
                  </a:lnTo>
                  <a:lnTo>
                    <a:pt x="7103" y="0"/>
                  </a:lnTo>
                  <a:lnTo>
                    <a:pt x="15786" y="0"/>
                  </a:lnTo>
                  <a:lnTo>
                    <a:pt x="24469" y="0"/>
                  </a:lnTo>
                  <a:lnTo>
                    <a:pt x="31573" y="7103"/>
                  </a:lnTo>
                  <a:lnTo>
                    <a:pt x="31573" y="15786"/>
                  </a:lnTo>
                  <a:lnTo>
                    <a:pt x="31573" y="24469"/>
                  </a:lnTo>
                  <a:lnTo>
                    <a:pt x="24469" y="31573"/>
                  </a:lnTo>
                  <a:lnTo>
                    <a:pt x="15786" y="31573"/>
                  </a:lnTo>
                  <a:lnTo>
                    <a:pt x="7103" y="31573"/>
                  </a:lnTo>
                  <a:lnTo>
                    <a:pt x="0" y="24469"/>
                  </a:lnTo>
                  <a:lnTo>
                    <a:pt x="0" y="15786"/>
                  </a:lnTo>
                </a:path>
              </a:pathLst>
            </a:custGeom>
            <a:ln w="6577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" name="object 6"/>
            <p:cNvSpPr/>
            <p:nvPr/>
          </p:nvSpPr>
          <p:spPr>
            <a:xfrm>
              <a:off x="2112942" y="89274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469" y="0"/>
                  </a:moveTo>
                  <a:lnTo>
                    <a:pt x="7103" y="0"/>
                  </a:lnTo>
                  <a:lnTo>
                    <a:pt x="0" y="7103"/>
                  </a:lnTo>
                  <a:lnTo>
                    <a:pt x="0" y="15786"/>
                  </a:lnTo>
                  <a:lnTo>
                    <a:pt x="0" y="24469"/>
                  </a:lnTo>
                  <a:lnTo>
                    <a:pt x="7103" y="31573"/>
                  </a:lnTo>
                  <a:lnTo>
                    <a:pt x="24469" y="31573"/>
                  </a:lnTo>
                  <a:lnTo>
                    <a:pt x="31573" y="24469"/>
                  </a:lnTo>
                  <a:lnTo>
                    <a:pt x="31573" y="7103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rgbClr val="569BBD">
                <a:alpha val="752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" name="object 7"/>
            <p:cNvSpPr/>
            <p:nvPr/>
          </p:nvSpPr>
          <p:spPr>
            <a:xfrm>
              <a:off x="2112942" y="892745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786"/>
                  </a:moveTo>
                  <a:lnTo>
                    <a:pt x="0" y="7103"/>
                  </a:lnTo>
                  <a:lnTo>
                    <a:pt x="7103" y="0"/>
                  </a:lnTo>
                  <a:lnTo>
                    <a:pt x="15786" y="0"/>
                  </a:lnTo>
                  <a:lnTo>
                    <a:pt x="24469" y="0"/>
                  </a:lnTo>
                  <a:lnTo>
                    <a:pt x="31573" y="7103"/>
                  </a:lnTo>
                  <a:lnTo>
                    <a:pt x="31573" y="15786"/>
                  </a:lnTo>
                  <a:lnTo>
                    <a:pt x="31573" y="24469"/>
                  </a:lnTo>
                  <a:lnTo>
                    <a:pt x="24469" y="31573"/>
                  </a:lnTo>
                  <a:lnTo>
                    <a:pt x="15786" y="31573"/>
                  </a:lnTo>
                  <a:lnTo>
                    <a:pt x="7103" y="31573"/>
                  </a:lnTo>
                  <a:lnTo>
                    <a:pt x="0" y="24469"/>
                  </a:lnTo>
                  <a:lnTo>
                    <a:pt x="0" y="15786"/>
                  </a:lnTo>
                </a:path>
              </a:pathLst>
            </a:custGeom>
            <a:ln w="6577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8" name="object 8"/>
            <p:cNvSpPr/>
            <p:nvPr/>
          </p:nvSpPr>
          <p:spPr>
            <a:xfrm>
              <a:off x="1797823" y="16469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469" y="0"/>
                  </a:moveTo>
                  <a:lnTo>
                    <a:pt x="7103" y="0"/>
                  </a:lnTo>
                  <a:lnTo>
                    <a:pt x="0" y="7103"/>
                  </a:lnTo>
                  <a:lnTo>
                    <a:pt x="0" y="15786"/>
                  </a:lnTo>
                  <a:lnTo>
                    <a:pt x="0" y="24469"/>
                  </a:lnTo>
                  <a:lnTo>
                    <a:pt x="7103" y="31573"/>
                  </a:lnTo>
                  <a:lnTo>
                    <a:pt x="24469" y="31573"/>
                  </a:lnTo>
                  <a:lnTo>
                    <a:pt x="31573" y="24469"/>
                  </a:lnTo>
                  <a:lnTo>
                    <a:pt x="31573" y="7103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rgbClr val="569BBD">
                <a:alpha val="752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9" name="object 9"/>
            <p:cNvSpPr/>
            <p:nvPr/>
          </p:nvSpPr>
          <p:spPr>
            <a:xfrm>
              <a:off x="1797823" y="16469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786"/>
                  </a:moveTo>
                  <a:lnTo>
                    <a:pt x="0" y="7103"/>
                  </a:lnTo>
                  <a:lnTo>
                    <a:pt x="7103" y="0"/>
                  </a:lnTo>
                  <a:lnTo>
                    <a:pt x="15786" y="0"/>
                  </a:lnTo>
                  <a:lnTo>
                    <a:pt x="24469" y="0"/>
                  </a:lnTo>
                  <a:lnTo>
                    <a:pt x="31573" y="7103"/>
                  </a:lnTo>
                  <a:lnTo>
                    <a:pt x="31573" y="15786"/>
                  </a:lnTo>
                  <a:lnTo>
                    <a:pt x="31573" y="24469"/>
                  </a:lnTo>
                  <a:lnTo>
                    <a:pt x="24469" y="31573"/>
                  </a:lnTo>
                  <a:lnTo>
                    <a:pt x="15786" y="31573"/>
                  </a:lnTo>
                  <a:lnTo>
                    <a:pt x="7103" y="31573"/>
                  </a:lnTo>
                  <a:lnTo>
                    <a:pt x="0" y="24469"/>
                  </a:lnTo>
                  <a:lnTo>
                    <a:pt x="0" y="15786"/>
                  </a:lnTo>
                </a:path>
              </a:pathLst>
            </a:custGeom>
            <a:ln w="6577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2687" y="202412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469" y="0"/>
                  </a:moveTo>
                  <a:lnTo>
                    <a:pt x="7103" y="0"/>
                  </a:lnTo>
                  <a:lnTo>
                    <a:pt x="0" y="7103"/>
                  </a:lnTo>
                  <a:lnTo>
                    <a:pt x="0" y="15786"/>
                  </a:lnTo>
                  <a:lnTo>
                    <a:pt x="0" y="24469"/>
                  </a:lnTo>
                  <a:lnTo>
                    <a:pt x="7103" y="31573"/>
                  </a:lnTo>
                  <a:lnTo>
                    <a:pt x="24469" y="31573"/>
                  </a:lnTo>
                  <a:lnTo>
                    <a:pt x="31573" y="24469"/>
                  </a:lnTo>
                  <a:lnTo>
                    <a:pt x="31573" y="7103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rgbClr val="569BBD">
                <a:alpha val="752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72687" y="2024123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786"/>
                  </a:moveTo>
                  <a:lnTo>
                    <a:pt x="0" y="7103"/>
                  </a:lnTo>
                  <a:lnTo>
                    <a:pt x="7103" y="0"/>
                  </a:lnTo>
                  <a:lnTo>
                    <a:pt x="15786" y="0"/>
                  </a:lnTo>
                  <a:lnTo>
                    <a:pt x="24469" y="0"/>
                  </a:lnTo>
                  <a:lnTo>
                    <a:pt x="31573" y="7103"/>
                  </a:lnTo>
                  <a:lnTo>
                    <a:pt x="31573" y="15786"/>
                  </a:lnTo>
                  <a:lnTo>
                    <a:pt x="31573" y="24469"/>
                  </a:lnTo>
                  <a:lnTo>
                    <a:pt x="24469" y="31573"/>
                  </a:lnTo>
                  <a:lnTo>
                    <a:pt x="15786" y="31573"/>
                  </a:lnTo>
                  <a:lnTo>
                    <a:pt x="7103" y="31573"/>
                  </a:lnTo>
                  <a:lnTo>
                    <a:pt x="0" y="24469"/>
                  </a:lnTo>
                  <a:lnTo>
                    <a:pt x="0" y="15786"/>
                  </a:lnTo>
                </a:path>
              </a:pathLst>
            </a:custGeom>
            <a:ln w="6577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2759" y="16469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469" y="0"/>
                  </a:moveTo>
                  <a:lnTo>
                    <a:pt x="7103" y="0"/>
                  </a:lnTo>
                  <a:lnTo>
                    <a:pt x="0" y="7103"/>
                  </a:lnTo>
                  <a:lnTo>
                    <a:pt x="0" y="15786"/>
                  </a:lnTo>
                  <a:lnTo>
                    <a:pt x="0" y="24469"/>
                  </a:lnTo>
                  <a:lnTo>
                    <a:pt x="7103" y="31573"/>
                  </a:lnTo>
                  <a:lnTo>
                    <a:pt x="24469" y="31573"/>
                  </a:lnTo>
                  <a:lnTo>
                    <a:pt x="31573" y="24469"/>
                  </a:lnTo>
                  <a:lnTo>
                    <a:pt x="31573" y="7103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rgbClr val="569BBD">
                <a:alpha val="752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3"/>
            <p:cNvSpPr/>
            <p:nvPr/>
          </p:nvSpPr>
          <p:spPr>
            <a:xfrm>
              <a:off x="1662759" y="16469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786"/>
                  </a:moveTo>
                  <a:lnTo>
                    <a:pt x="0" y="7103"/>
                  </a:lnTo>
                  <a:lnTo>
                    <a:pt x="7103" y="0"/>
                  </a:lnTo>
                  <a:lnTo>
                    <a:pt x="15786" y="0"/>
                  </a:lnTo>
                  <a:lnTo>
                    <a:pt x="24469" y="0"/>
                  </a:lnTo>
                  <a:lnTo>
                    <a:pt x="31573" y="7103"/>
                  </a:lnTo>
                  <a:lnTo>
                    <a:pt x="31573" y="15786"/>
                  </a:lnTo>
                  <a:lnTo>
                    <a:pt x="31573" y="24469"/>
                  </a:lnTo>
                  <a:lnTo>
                    <a:pt x="24469" y="31573"/>
                  </a:lnTo>
                  <a:lnTo>
                    <a:pt x="15786" y="31573"/>
                  </a:lnTo>
                  <a:lnTo>
                    <a:pt x="7103" y="31573"/>
                  </a:lnTo>
                  <a:lnTo>
                    <a:pt x="0" y="24469"/>
                  </a:lnTo>
                  <a:lnTo>
                    <a:pt x="0" y="15786"/>
                  </a:lnTo>
                </a:path>
              </a:pathLst>
            </a:custGeom>
            <a:ln w="6577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4534" y="889456"/>
              <a:ext cx="1523851" cy="154665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62759" y="19486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24469" y="0"/>
                  </a:moveTo>
                  <a:lnTo>
                    <a:pt x="7103" y="0"/>
                  </a:lnTo>
                  <a:lnTo>
                    <a:pt x="0" y="7103"/>
                  </a:lnTo>
                  <a:lnTo>
                    <a:pt x="0" y="15786"/>
                  </a:lnTo>
                  <a:lnTo>
                    <a:pt x="0" y="24469"/>
                  </a:lnTo>
                  <a:lnTo>
                    <a:pt x="7103" y="31573"/>
                  </a:lnTo>
                  <a:lnTo>
                    <a:pt x="24469" y="31573"/>
                  </a:lnTo>
                  <a:lnTo>
                    <a:pt x="31573" y="24469"/>
                  </a:lnTo>
                  <a:lnTo>
                    <a:pt x="31573" y="7103"/>
                  </a:lnTo>
                  <a:lnTo>
                    <a:pt x="24469" y="0"/>
                  </a:lnTo>
                  <a:close/>
                </a:path>
              </a:pathLst>
            </a:custGeom>
            <a:solidFill>
              <a:srgbClr val="569BBD">
                <a:alpha val="75299"/>
              </a:srgbClr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6"/>
            <p:cNvSpPr/>
            <p:nvPr/>
          </p:nvSpPr>
          <p:spPr>
            <a:xfrm>
              <a:off x="1662759" y="1948697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0" y="15786"/>
                  </a:moveTo>
                  <a:lnTo>
                    <a:pt x="0" y="7103"/>
                  </a:lnTo>
                  <a:lnTo>
                    <a:pt x="7103" y="0"/>
                  </a:lnTo>
                  <a:lnTo>
                    <a:pt x="15786" y="0"/>
                  </a:lnTo>
                  <a:lnTo>
                    <a:pt x="24469" y="0"/>
                  </a:lnTo>
                  <a:lnTo>
                    <a:pt x="31573" y="7103"/>
                  </a:lnTo>
                  <a:lnTo>
                    <a:pt x="31573" y="15786"/>
                  </a:lnTo>
                  <a:lnTo>
                    <a:pt x="31573" y="24469"/>
                  </a:lnTo>
                  <a:lnTo>
                    <a:pt x="24469" y="31573"/>
                  </a:lnTo>
                  <a:lnTo>
                    <a:pt x="15786" y="31573"/>
                  </a:lnTo>
                  <a:lnTo>
                    <a:pt x="7103" y="31573"/>
                  </a:lnTo>
                  <a:lnTo>
                    <a:pt x="0" y="24469"/>
                  </a:lnTo>
                  <a:lnTo>
                    <a:pt x="0" y="15786"/>
                  </a:lnTo>
                </a:path>
              </a:pathLst>
            </a:custGeom>
            <a:ln w="6577">
              <a:solidFill>
                <a:srgbClr val="569BBD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8474" y="2477375"/>
              <a:ext cx="1801495" cy="63500"/>
            </a:xfrm>
            <a:custGeom>
              <a:avLst/>
              <a:gdLst/>
              <a:ahLst/>
              <a:cxnLst/>
              <a:rect l="l" t="t" r="r" b="b"/>
              <a:pathLst>
                <a:path w="1801495" h="63500">
                  <a:moveTo>
                    <a:pt x="0" y="0"/>
                  </a:moveTo>
                  <a:lnTo>
                    <a:pt x="1800906" y="0"/>
                  </a:lnTo>
                </a:path>
                <a:path w="1801495" h="63500">
                  <a:moveTo>
                    <a:pt x="0" y="0"/>
                  </a:moveTo>
                  <a:lnTo>
                    <a:pt x="0" y="63146"/>
                  </a:lnTo>
                </a:path>
                <a:path w="1801495" h="63500">
                  <a:moveTo>
                    <a:pt x="450270" y="0"/>
                  </a:moveTo>
                  <a:lnTo>
                    <a:pt x="450270" y="63146"/>
                  </a:lnTo>
                </a:path>
                <a:path w="1801495" h="63500">
                  <a:moveTo>
                    <a:pt x="900453" y="0"/>
                  </a:moveTo>
                  <a:lnTo>
                    <a:pt x="900453" y="63146"/>
                  </a:lnTo>
                </a:path>
                <a:path w="1801495" h="63500">
                  <a:moveTo>
                    <a:pt x="1350636" y="0"/>
                  </a:moveTo>
                  <a:lnTo>
                    <a:pt x="1350636" y="63146"/>
                  </a:lnTo>
                </a:path>
                <a:path w="1801495" h="63500">
                  <a:moveTo>
                    <a:pt x="1800906" y="0"/>
                  </a:moveTo>
                  <a:lnTo>
                    <a:pt x="1800906" y="63146"/>
                  </a:lnTo>
                </a:path>
              </a:pathLst>
            </a:custGeom>
            <a:ln w="65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953030" y="5025947"/>
            <a:ext cx="1291066" cy="275679"/>
          </a:xfrm>
          <a:prstGeom prst="rect">
            <a:avLst/>
          </a:prstGeom>
        </p:spPr>
        <p:txBody>
          <a:bodyPr vert="horz" wrap="square" lIns="0" tIns="31459" rIns="0" bIns="0" rtlCol="0">
            <a:spAutoFit/>
          </a:bodyPr>
          <a:lstStyle/>
          <a:p>
            <a:pPr marL="25168">
              <a:spcBef>
                <a:spcPts val="248"/>
              </a:spcBef>
              <a:tabLst>
                <a:tab pos="916100" algn="l"/>
              </a:tabLst>
            </a:pPr>
            <a:r>
              <a:rPr sz="1585" spc="-50" dirty="0">
                <a:latin typeface="Arial"/>
                <a:cs typeface="Arial"/>
              </a:rPr>
              <a:t>400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1585" spc="-50" dirty="0">
                <a:latin typeface="Arial"/>
                <a:cs typeface="Arial"/>
              </a:rPr>
              <a:t>500</a:t>
            </a:r>
            <a:endParaRPr sz="158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84174" y="1800394"/>
            <a:ext cx="125835" cy="2989836"/>
          </a:xfrm>
          <a:custGeom>
            <a:avLst/>
            <a:gdLst/>
            <a:ahLst/>
            <a:cxnLst/>
            <a:rect l="l" t="t" r="r" b="b"/>
            <a:pathLst>
              <a:path w="63500" h="1508760">
                <a:moveTo>
                  <a:pt x="63146" y="1508502"/>
                </a:moveTo>
                <a:lnTo>
                  <a:pt x="63146" y="0"/>
                </a:lnTo>
              </a:path>
              <a:path w="63500" h="1508760">
                <a:moveTo>
                  <a:pt x="63146" y="1508502"/>
                </a:moveTo>
                <a:lnTo>
                  <a:pt x="0" y="1508502"/>
                </a:lnTo>
              </a:path>
              <a:path w="63500" h="1508760">
                <a:moveTo>
                  <a:pt x="63146" y="1131377"/>
                </a:moveTo>
                <a:lnTo>
                  <a:pt x="0" y="1131377"/>
                </a:lnTo>
              </a:path>
              <a:path w="63500" h="1508760">
                <a:moveTo>
                  <a:pt x="63146" y="754251"/>
                </a:moveTo>
                <a:lnTo>
                  <a:pt x="0" y="754251"/>
                </a:lnTo>
              </a:path>
              <a:path w="63500" h="1508760">
                <a:moveTo>
                  <a:pt x="63146" y="377125"/>
                </a:moveTo>
                <a:lnTo>
                  <a:pt x="0" y="377125"/>
                </a:lnTo>
              </a:path>
              <a:path w="63500" h="1508760">
                <a:moveTo>
                  <a:pt x="63146" y="0"/>
                </a:moveTo>
                <a:lnTo>
                  <a:pt x="0" y="0"/>
                </a:lnTo>
              </a:path>
            </a:pathLst>
          </a:custGeom>
          <a:ln w="6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0" name="object 20"/>
          <p:cNvSpPr txBox="1"/>
          <p:nvPr/>
        </p:nvSpPr>
        <p:spPr>
          <a:xfrm>
            <a:off x="2595124" y="4619579"/>
            <a:ext cx="243913" cy="341012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585" spc="-50" dirty="0">
                <a:latin typeface="Arial"/>
                <a:cs typeface="Arial"/>
              </a:rPr>
              <a:t>2.0</a:t>
            </a:r>
            <a:endParaRPr sz="158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5124" y="3872247"/>
            <a:ext cx="243913" cy="341012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585" spc="-50" dirty="0">
                <a:latin typeface="Arial"/>
                <a:cs typeface="Arial"/>
              </a:rPr>
              <a:t>2.5</a:t>
            </a:r>
            <a:endParaRPr sz="158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5124" y="2377585"/>
            <a:ext cx="243913" cy="341012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585" spc="-50" dirty="0">
                <a:latin typeface="Arial"/>
                <a:cs typeface="Arial"/>
              </a:rPr>
              <a:t>3.5</a:t>
            </a:r>
            <a:endParaRPr sz="158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5124" y="1630252"/>
            <a:ext cx="243913" cy="341012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585" spc="-50" dirty="0">
                <a:latin typeface="Arial"/>
                <a:cs typeface="Arial"/>
              </a:rPr>
              <a:t>4.0</a:t>
            </a:r>
            <a:endParaRPr sz="1585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09308" y="1680821"/>
            <a:ext cx="3854322" cy="3228923"/>
          </a:xfrm>
          <a:custGeom>
            <a:avLst/>
            <a:gdLst/>
            <a:ahLst/>
            <a:cxnLst/>
            <a:rect l="l" t="t" r="r" b="b"/>
            <a:pathLst>
              <a:path w="1945004" h="1629410">
                <a:moveTo>
                  <a:pt x="0" y="1629183"/>
                </a:moveTo>
                <a:lnTo>
                  <a:pt x="1944916" y="1629183"/>
                </a:lnTo>
                <a:lnTo>
                  <a:pt x="1944916" y="0"/>
                </a:lnTo>
                <a:lnTo>
                  <a:pt x="0" y="0"/>
                </a:lnTo>
                <a:lnTo>
                  <a:pt x="0" y="1629183"/>
                </a:lnTo>
              </a:path>
            </a:pathLst>
          </a:custGeom>
          <a:ln w="65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5" name="object 25"/>
          <p:cNvSpPr txBox="1"/>
          <p:nvPr/>
        </p:nvSpPr>
        <p:spPr>
          <a:xfrm>
            <a:off x="4489058" y="4925838"/>
            <a:ext cx="2431130" cy="736659"/>
          </a:xfrm>
          <a:prstGeom prst="rect">
            <a:avLst/>
          </a:prstGeom>
        </p:spPr>
        <p:txBody>
          <a:bodyPr vert="horz" wrap="square" lIns="0" tIns="132127" rIns="0" bIns="0" rtlCol="0">
            <a:spAutoFit/>
          </a:bodyPr>
          <a:lstStyle/>
          <a:p>
            <a:pPr marL="273068">
              <a:spcBef>
                <a:spcPts val="1040"/>
              </a:spcBef>
              <a:tabLst>
                <a:tab pos="1165259" algn="l"/>
                <a:tab pos="2057450" algn="l"/>
              </a:tabLst>
            </a:pPr>
            <a:r>
              <a:rPr sz="1585" spc="-50" dirty="0">
                <a:latin typeface="Arial"/>
                <a:cs typeface="Arial"/>
              </a:rPr>
              <a:t>600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1585" spc="-50" dirty="0">
                <a:latin typeface="Arial"/>
                <a:cs typeface="Arial"/>
              </a:rPr>
              <a:t>700</a:t>
            </a:r>
            <a:r>
              <a:rPr sz="1585" dirty="0">
                <a:latin typeface="Arial"/>
                <a:cs typeface="Arial"/>
              </a:rPr>
              <a:t>	</a:t>
            </a:r>
            <a:r>
              <a:rPr sz="1585" spc="-50" dirty="0">
                <a:latin typeface="Arial"/>
                <a:cs typeface="Arial"/>
              </a:rPr>
              <a:t>800</a:t>
            </a:r>
            <a:endParaRPr sz="1585">
              <a:latin typeface="Arial"/>
              <a:cs typeface="Arial"/>
            </a:endParaRPr>
          </a:p>
          <a:p>
            <a:pPr marL="25168">
              <a:spcBef>
                <a:spcPts val="852"/>
              </a:spcBef>
            </a:pPr>
            <a:r>
              <a:rPr sz="1585" spc="-20" dirty="0">
                <a:latin typeface="Arial"/>
                <a:cs typeface="Arial"/>
              </a:rPr>
              <a:t>MathSAT</a:t>
            </a:r>
            <a:endParaRPr sz="158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244747" y="3062172"/>
            <a:ext cx="603242" cy="466847"/>
          </a:xfrm>
          <a:prstGeom prst="rect">
            <a:avLst/>
          </a:prstGeom>
        </p:spPr>
        <p:txBody>
          <a:bodyPr vert="vert270" wrap="square" lIns="0" tIns="12583" rIns="0" bIns="0" rtlCol="0">
            <a:spAutoFit/>
          </a:bodyPr>
          <a:lstStyle/>
          <a:p>
            <a:pPr marL="25168">
              <a:spcBef>
                <a:spcPts val="99"/>
              </a:spcBef>
            </a:pPr>
            <a:r>
              <a:rPr sz="1585" spc="-50" dirty="0">
                <a:latin typeface="Arial"/>
                <a:cs typeface="Arial"/>
              </a:rPr>
              <a:t>GPA</a:t>
            </a:r>
            <a:endParaRPr sz="1585">
              <a:latin typeface="Arial"/>
              <a:cs typeface="Arial"/>
            </a:endParaRPr>
          </a:p>
          <a:p>
            <a:pPr marL="86828">
              <a:spcBef>
                <a:spcPts val="852"/>
              </a:spcBef>
            </a:pPr>
            <a:r>
              <a:rPr sz="1585" spc="-50" dirty="0">
                <a:latin typeface="Arial"/>
                <a:cs typeface="Arial"/>
              </a:rPr>
              <a:t>3.0</a:t>
            </a:r>
            <a:endParaRPr sz="1585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09308" y="2552594"/>
            <a:ext cx="3854322" cy="1068338"/>
          </a:xfrm>
          <a:custGeom>
            <a:avLst/>
            <a:gdLst/>
            <a:ahLst/>
            <a:cxnLst/>
            <a:rect l="l" t="t" r="r" b="b"/>
            <a:pathLst>
              <a:path w="1945004" h="539114">
                <a:moveTo>
                  <a:pt x="0" y="539114"/>
                </a:moveTo>
                <a:lnTo>
                  <a:pt x="1944916" y="0"/>
                </a:lnTo>
              </a:path>
            </a:pathLst>
          </a:custGeom>
          <a:ln w="13155">
            <a:solidFill>
              <a:srgbClr val="F05133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8" name="object 28"/>
          <p:cNvSpPr txBox="1"/>
          <p:nvPr/>
        </p:nvSpPr>
        <p:spPr>
          <a:xfrm>
            <a:off x="692411" y="585426"/>
            <a:ext cx="7531217" cy="142896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9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scatter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plot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below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shows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GPA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MathSAT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random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345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students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college.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495"/>
              </a:spcBef>
            </a:pPr>
            <a:endParaRPr sz="1982">
              <a:latin typeface="Arial"/>
              <a:cs typeface="Arial"/>
            </a:endParaRPr>
          </a:p>
          <a:p>
            <a:pPr marR="1702587" algn="ctr"/>
            <a:r>
              <a:rPr sz="1585" dirty="0">
                <a:latin typeface="Arial"/>
                <a:cs typeface="Arial"/>
              </a:rPr>
              <a:t>r</a:t>
            </a:r>
            <a:r>
              <a:rPr sz="1585" spc="40" dirty="0">
                <a:latin typeface="Arial"/>
                <a:cs typeface="Arial"/>
              </a:rPr>
              <a:t> </a:t>
            </a:r>
            <a:r>
              <a:rPr sz="1585" dirty="0">
                <a:latin typeface="Arial"/>
                <a:cs typeface="Arial"/>
              </a:rPr>
              <a:t>=</a:t>
            </a:r>
            <a:r>
              <a:rPr sz="1585" spc="40" dirty="0">
                <a:latin typeface="Arial"/>
                <a:cs typeface="Arial"/>
              </a:rPr>
              <a:t> </a:t>
            </a:r>
            <a:r>
              <a:rPr sz="1585" spc="-40" dirty="0">
                <a:latin typeface="Arial"/>
                <a:cs typeface="Arial"/>
              </a:rPr>
              <a:t>0.28</a:t>
            </a:r>
            <a:endParaRPr sz="158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2076" y="5676709"/>
            <a:ext cx="7041719" cy="821477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75503">
              <a:spcBef>
                <a:spcPts val="674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correlation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82" i="1" spc="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3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28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weak.</a:t>
            </a:r>
            <a:endParaRPr sz="1982">
              <a:latin typeface="Arial"/>
              <a:cs typeface="Arial"/>
            </a:endParaRPr>
          </a:p>
          <a:p>
            <a:pPr marL="75503">
              <a:spcBef>
                <a:spcPts val="466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Can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95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significantly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different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0?</a:t>
            </a:r>
            <a:endParaRPr sz="1982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74342" y="63299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35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37317" y="2530060"/>
            <a:ext cx="1122447" cy="0"/>
          </a:xfrm>
          <a:custGeom>
            <a:avLst/>
            <a:gdLst/>
            <a:ahLst/>
            <a:cxnLst/>
            <a:rect l="l" t="t" r="r" b="b"/>
            <a:pathLst>
              <a:path w="566419">
                <a:moveTo>
                  <a:pt x="0" y="0"/>
                </a:moveTo>
                <a:lnTo>
                  <a:pt x="566280" y="0"/>
                </a:lnTo>
              </a:path>
            </a:pathLst>
          </a:custGeom>
          <a:ln w="7086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object 3"/>
          <p:cNvSpPr/>
          <p:nvPr/>
        </p:nvSpPr>
        <p:spPr>
          <a:xfrm>
            <a:off x="1266695" y="5903365"/>
            <a:ext cx="1179073" cy="0"/>
          </a:xfrm>
          <a:custGeom>
            <a:avLst/>
            <a:gdLst/>
            <a:ahLst/>
            <a:cxnLst/>
            <a:rect l="l" t="t" r="r" b="b"/>
            <a:pathLst>
              <a:path w="594994">
                <a:moveTo>
                  <a:pt x="0" y="0"/>
                </a:moveTo>
                <a:lnTo>
                  <a:pt x="594741" y="0"/>
                </a:lnTo>
              </a:path>
            </a:pathLst>
          </a:custGeom>
          <a:ln w="7086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566576" y="170386"/>
            <a:ext cx="7908721" cy="5690515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386323" indent="-236575">
              <a:spcBef>
                <a:spcPts val="555"/>
              </a:spcBef>
              <a:buChar char="&gt;"/>
              <a:tabLst>
                <a:tab pos="386323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summary(lm(GPA</a:t>
            </a:r>
            <a:r>
              <a:rPr sz="1784" spc="-8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8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VerbalSAT,</a:t>
            </a:r>
            <a:r>
              <a:rPr sz="1784" spc="-8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data=stu))</a:t>
            </a:r>
            <a:endParaRPr sz="1784">
              <a:latin typeface="LM Mono 10"/>
              <a:cs typeface="LM Mono 10"/>
            </a:endParaRPr>
          </a:p>
          <a:p>
            <a:pPr marL="151006" marR="1464754" indent="1538998">
              <a:lnSpc>
                <a:spcPct val="116700"/>
              </a:lnSpc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2.1466877</a:t>
            </a:r>
            <a:r>
              <a:rPr sz="1784" spc="8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0.1867166</a:t>
            </a:r>
            <a:r>
              <a:rPr sz="1784" spc="85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11.497</a:t>
            </a:r>
            <a:r>
              <a:rPr sz="1784" spc="8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  <a:p>
            <a:pPr marL="151006">
              <a:spcBef>
                <a:spcPts val="357"/>
              </a:spcBef>
              <a:tabLst>
                <a:tab pos="1571716" algn="l"/>
                <a:tab pos="4297366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MathSAT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0.0016544</a:t>
            </a:r>
            <a:r>
              <a:rPr sz="1784" spc="84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0.0003036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5.449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9.68e-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08</a:t>
            </a:r>
            <a:r>
              <a:rPr sz="1784" spc="-1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  <a:p>
            <a:pPr>
              <a:spcBef>
                <a:spcPts val="277"/>
              </a:spcBef>
            </a:pPr>
            <a:endParaRPr sz="1784">
              <a:latin typeface="LM Mono 10"/>
              <a:cs typeface="LM Mono 10"/>
            </a:endParaRPr>
          </a:p>
          <a:p>
            <a:pPr marL="151006"/>
            <a:r>
              <a:rPr sz="1883" spc="-109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test</a:t>
            </a:r>
            <a:r>
              <a:rPr sz="1883" spc="-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v.s.</a:t>
            </a:r>
            <a:r>
              <a:rPr sz="1883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1982" spc="-1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55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≠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0,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statistic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883">
              <a:latin typeface="Arial"/>
              <a:cs typeface="Arial"/>
            </a:endParaRPr>
          </a:p>
          <a:p>
            <a:pPr marL="2156862">
              <a:spcBef>
                <a:spcPts val="545"/>
              </a:spcBef>
              <a:tabLst>
                <a:tab pos="3374974" algn="l"/>
              </a:tabLst>
            </a:pPr>
            <a:r>
              <a:rPr sz="2824" i="1" baseline="-3801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2824" i="1" spc="268" baseline="-380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973" baseline="-36111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973" spc="176" baseline="-36111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u="sng" spc="555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883" i="1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1932" u="sng" spc="-73" baseline="-128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1932" u="sng" baseline="-128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	</a:t>
            </a:r>
            <a:r>
              <a:rPr sz="1932" spc="727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973" baseline="-36111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973" spc="281" baseline="-36111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0016544</a:t>
            </a:r>
            <a:r>
              <a:rPr sz="1883" spc="31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973" baseline="-36111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973" spc="-103" baseline="-36111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824" baseline="-38011" dirty="0">
                <a:solidFill>
                  <a:srgbClr val="22373A"/>
                </a:solidFill>
                <a:latin typeface="Arial"/>
                <a:cs typeface="Arial"/>
              </a:rPr>
              <a:t>5</a:t>
            </a:r>
            <a:r>
              <a:rPr sz="2973" baseline="-36111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824" baseline="-38011" dirty="0">
                <a:solidFill>
                  <a:srgbClr val="22373A"/>
                </a:solidFill>
                <a:latin typeface="Arial"/>
                <a:cs typeface="Arial"/>
              </a:rPr>
              <a:t>449</a:t>
            </a:r>
            <a:endParaRPr sz="2824" baseline="-38011">
              <a:latin typeface="Arial"/>
              <a:cs typeface="Arial"/>
            </a:endParaRPr>
          </a:p>
          <a:p>
            <a:pPr marR="390098" algn="ctr">
              <a:spcBef>
                <a:spcPts val="327"/>
              </a:spcBef>
              <a:tabLst>
                <a:tab pos="1160226" algn="l"/>
              </a:tabLst>
            </a:pPr>
            <a:r>
              <a:rPr sz="1883" i="1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1982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32" spc="-30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0003036</a:t>
            </a:r>
            <a:endParaRPr sz="1883">
              <a:latin typeface="Arial"/>
              <a:cs typeface="Arial"/>
            </a:endParaRPr>
          </a:p>
          <a:p>
            <a:pPr marL="151006">
              <a:spcBef>
                <a:spcPts val="921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df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345</a:t>
            </a:r>
            <a:r>
              <a:rPr sz="1883" spc="-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982" spc="-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883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0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343.</a:t>
            </a:r>
            <a:r>
              <a:rPr sz="1883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79" dirty="0">
                <a:solidFill>
                  <a:srgbClr val="22373A"/>
                </a:solidFill>
                <a:latin typeface="Arial"/>
                <a:cs typeface="Arial"/>
              </a:rPr>
              <a:t>Two-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sided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P-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9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9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68</a:t>
            </a:r>
            <a:r>
              <a:rPr sz="1883" spc="-8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×</a:t>
            </a:r>
            <a:r>
              <a:rPr sz="1982" spc="-5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2081" spc="-59" baseline="27777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1932" spc="-59" baseline="29914" dirty="0">
                <a:solidFill>
                  <a:srgbClr val="22373A"/>
                </a:solidFill>
                <a:latin typeface="Arial"/>
                <a:cs typeface="Arial"/>
              </a:rPr>
              <a:t>8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>
              <a:spcBef>
                <a:spcPts val="575"/>
              </a:spcBef>
            </a:pPr>
            <a:endParaRPr sz="1883">
              <a:latin typeface="Arial"/>
              <a:cs typeface="Arial"/>
            </a:endParaRPr>
          </a:p>
          <a:p>
            <a:pPr marL="697142" marR="220216" lvl="1" indent="-257968">
              <a:lnSpc>
                <a:spcPct val="116199"/>
              </a:lnSpc>
              <a:buChar char="•"/>
              <a:tabLst>
                <a:tab pos="69965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There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strong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evidence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students’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79" dirty="0">
                <a:solidFill>
                  <a:srgbClr val="22373A"/>
                </a:solidFill>
                <a:latin typeface="Arial"/>
                <a:cs typeface="Arial"/>
              </a:rPr>
              <a:t>GPA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linearly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related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with 	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their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69" dirty="0">
                <a:solidFill>
                  <a:srgbClr val="22373A"/>
                </a:solidFill>
                <a:latin typeface="Arial"/>
                <a:cs typeface="Arial"/>
              </a:rPr>
              <a:t>MathSAT,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despite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their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small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correlation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883" i="1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28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982">
              <a:latin typeface="Arial"/>
              <a:cs typeface="Arial"/>
            </a:endParaRPr>
          </a:p>
          <a:p>
            <a:pPr marL="697142" marR="442950" lvl="1" indent="-257968">
              <a:lnSpc>
                <a:spcPct val="118700"/>
              </a:lnSpc>
              <a:spcBef>
                <a:spcPts val="694"/>
              </a:spcBef>
              <a:buClr>
                <a:srgbClr val="22373A"/>
              </a:buClr>
              <a:buChar char="•"/>
              <a:tabLst>
                <a:tab pos="699659" algn="l"/>
              </a:tabLst>
            </a:pP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It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is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possible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that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EB801A"/>
                </a:solidFill>
                <a:latin typeface="Arial"/>
                <a:cs typeface="Arial"/>
              </a:rPr>
              <a:t>r</a:t>
            </a:r>
            <a:r>
              <a:rPr sz="1883" i="1" spc="10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is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small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but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EB801A"/>
                </a:solidFill>
                <a:latin typeface="Arial"/>
                <a:cs typeface="Arial"/>
              </a:rPr>
              <a:t>1</a:t>
            </a:r>
            <a:r>
              <a:rPr sz="1932" spc="311" baseline="-1282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is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significantly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different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from</a:t>
            </a:r>
            <a:r>
              <a:rPr sz="1883" spc="-50" dirty="0">
                <a:solidFill>
                  <a:srgbClr val="EB801A"/>
                </a:solidFill>
                <a:latin typeface="Arial"/>
                <a:cs typeface="Arial"/>
              </a:rPr>
              <a:t> 0, 	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especially</a:t>
            </a:r>
            <a:r>
              <a:rPr sz="1883" spc="-4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when</a:t>
            </a:r>
            <a:r>
              <a:rPr sz="1883" spc="-4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the</a:t>
            </a:r>
            <a:r>
              <a:rPr sz="1883" spc="-4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sample</a:t>
            </a:r>
            <a:r>
              <a:rPr sz="1883" spc="-4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size</a:t>
            </a:r>
            <a:r>
              <a:rPr sz="1883" spc="-3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EB801A"/>
                </a:solidFill>
                <a:latin typeface="Arial"/>
                <a:cs typeface="Arial"/>
              </a:rPr>
              <a:t>n</a:t>
            </a:r>
            <a:r>
              <a:rPr sz="1883" i="1" spc="1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EB801A"/>
                </a:solidFill>
                <a:latin typeface="Arial"/>
                <a:cs typeface="Arial"/>
              </a:rPr>
              <a:t>is</a:t>
            </a:r>
            <a:r>
              <a:rPr sz="1883" spc="-40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EB801A"/>
                </a:solidFill>
                <a:latin typeface="Arial"/>
                <a:cs typeface="Arial"/>
              </a:rPr>
              <a:t>large.</a:t>
            </a:r>
            <a:endParaRPr sz="1883">
              <a:latin typeface="Arial"/>
              <a:cs typeface="Arial"/>
            </a:endParaRPr>
          </a:p>
          <a:p>
            <a:pPr marL="697142" marR="85570" lvl="1" indent="-257968">
              <a:lnSpc>
                <a:spcPct val="120600"/>
              </a:lnSpc>
              <a:spcBef>
                <a:spcPts val="793"/>
              </a:spcBef>
              <a:buChar char="•"/>
              <a:tabLst>
                <a:tab pos="69965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Students</a:t>
            </a:r>
            <a:r>
              <a:rPr sz="1883" spc="-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higher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MathSAT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indeed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have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significantly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higher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GPA 	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average,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despite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huge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variability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GPA.</a:t>
            </a:r>
            <a:endParaRPr sz="1883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766" y="5911490"/>
            <a:ext cx="7563934" cy="704550"/>
          </a:xfrm>
          <a:prstGeom prst="rect">
            <a:avLst/>
          </a:prstGeom>
        </p:spPr>
        <p:txBody>
          <a:bodyPr vert="horz" wrap="square" lIns="0" tIns="27684" rIns="0" bIns="0" rtlCol="0">
            <a:spAutoFit/>
          </a:bodyPr>
          <a:lstStyle/>
          <a:p>
            <a:pPr marL="332212" marR="60402" indent="-257968">
              <a:lnSpc>
                <a:spcPct val="118700"/>
              </a:lnSpc>
              <a:spcBef>
                <a:spcPts val="218"/>
              </a:spcBef>
              <a:buChar char="•"/>
              <a:tabLst>
                <a:tab pos="334729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As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932" baseline="29914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32" spc="386" baseline="299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r</a:t>
            </a:r>
            <a:r>
              <a:rPr sz="1883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32" baseline="29914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32" spc="386" baseline="299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28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32" baseline="29914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32" spc="386" baseline="29914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3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0784,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MathSAT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merely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explains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7.84%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of 	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variation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GPA.</a:t>
            </a:r>
            <a:endParaRPr sz="1883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74342" y="63299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36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Example:</a:t>
            </a:r>
            <a:r>
              <a:rPr spc="248" dirty="0"/>
              <a:t> </a:t>
            </a:r>
            <a:r>
              <a:rPr dirty="0"/>
              <a:t>GPA</a:t>
            </a:r>
            <a:r>
              <a:rPr spc="89" dirty="0"/>
              <a:t> </a:t>
            </a:r>
            <a:r>
              <a:rPr dirty="0"/>
              <a:t>and</a:t>
            </a:r>
            <a:r>
              <a:rPr spc="89" dirty="0"/>
              <a:t> </a:t>
            </a:r>
            <a:r>
              <a:rPr dirty="0"/>
              <a:t>MathSAT</a:t>
            </a:r>
            <a:r>
              <a:rPr spc="89" dirty="0"/>
              <a:t> </a:t>
            </a:r>
            <a:r>
              <a:rPr dirty="0"/>
              <a:t>–</a:t>
            </a:r>
            <a:r>
              <a:rPr spc="89" dirty="0"/>
              <a:t> </a:t>
            </a:r>
            <a:r>
              <a:rPr dirty="0"/>
              <a:t>95%</a:t>
            </a:r>
            <a:r>
              <a:rPr spc="99" dirty="0"/>
              <a:t> </a:t>
            </a:r>
            <a:r>
              <a:rPr dirty="0"/>
              <a:t>CI</a:t>
            </a:r>
            <a:r>
              <a:rPr spc="89" dirty="0"/>
              <a:t> </a:t>
            </a:r>
            <a:r>
              <a:rPr dirty="0"/>
              <a:t>for</a:t>
            </a:r>
            <a:r>
              <a:rPr spc="89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909" y="979607"/>
            <a:ext cx="6455328" cy="1655090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100670" marR="60402" indent="1538998">
              <a:lnSpc>
                <a:spcPct val="116700"/>
              </a:lnSpc>
              <a:spcBef>
                <a:spcPts val="19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2.1466877</a:t>
            </a:r>
            <a:r>
              <a:rPr sz="1784" spc="8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0.1867166</a:t>
            </a:r>
            <a:r>
              <a:rPr sz="1784" spc="85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11.497</a:t>
            </a:r>
            <a:r>
              <a:rPr sz="1784" spc="86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&lt;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2e-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16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  <a:p>
            <a:pPr marL="100670">
              <a:spcBef>
                <a:spcPts val="357"/>
              </a:spcBef>
              <a:tabLst>
                <a:tab pos="1521381" algn="l"/>
                <a:tab pos="4247031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MathSAT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0.0016544</a:t>
            </a:r>
            <a:r>
              <a:rPr sz="1784" spc="84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0.0003036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5.449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9.68e-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08</a:t>
            </a:r>
            <a:r>
              <a:rPr sz="1784" spc="-1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  <a:p>
            <a:pPr>
              <a:spcBef>
                <a:spcPts val="436"/>
              </a:spcBef>
            </a:pPr>
            <a:endParaRPr sz="1784">
              <a:latin typeface="LM Mono 10"/>
              <a:cs typeface="LM Mono 10"/>
            </a:endParaRPr>
          </a:p>
          <a:p>
            <a:pPr marL="100670"/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df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345</a:t>
            </a:r>
            <a:r>
              <a:rPr sz="1982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FreeSans"/>
                <a:cs typeface="FreeSans"/>
              </a:rPr>
              <a:t>−</a:t>
            </a:r>
            <a:r>
              <a:rPr sz="2180" spc="-30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1982" spc="10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343.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5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378" baseline="27777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2378" spc="503" baseline="27777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7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CI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1.97.</a:t>
            </a:r>
            <a:endParaRPr sz="1982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89290" y="2909126"/>
          <a:ext cx="4912593" cy="12356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8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162">
                <a:tc>
                  <a:txBody>
                    <a:bodyPr/>
                    <a:lstStyle/>
                    <a:p>
                      <a:pPr marR="70485" algn="r">
                        <a:lnSpc>
                          <a:spcPts val="994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94"/>
                        </a:lnSpc>
                        <a:spcBef>
                          <a:spcPts val="50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4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20">
                <a:tc>
                  <a:txBody>
                    <a:bodyPr/>
                    <a:lstStyle/>
                    <a:p>
                      <a:pPr marR="70485" algn="r">
                        <a:lnSpc>
                          <a:spcPts val="985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98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sz="1700" spc="-1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85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df</a:t>
                      </a:r>
                      <a:r>
                        <a:rPr sz="1700" spc="33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1.97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87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400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359" marB="0">
                    <a:lnR w="6350">
                      <a:solidFill>
                        <a:srgbClr val="22373A"/>
                      </a:solidFill>
                      <a:prstDash val="solid"/>
                    </a:lnR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1.28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359" marB="0">
                    <a:lnL w="6350">
                      <a:solidFill>
                        <a:srgbClr val="22373A"/>
                      </a:solidFill>
                      <a:prstDash val="solid"/>
                    </a:lnL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359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1.97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359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2.34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359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6359" marB="0"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17577" y="5803981"/>
            <a:ext cx="1545252" cy="0"/>
          </a:xfrm>
          <a:custGeom>
            <a:avLst/>
            <a:gdLst/>
            <a:ahLst/>
            <a:cxnLst/>
            <a:rect l="l" t="t" r="r" b="b"/>
            <a:pathLst>
              <a:path w="779780">
                <a:moveTo>
                  <a:pt x="0" y="0"/>
                </a:moveTo>
                <a:lnTo>
                  <a:pt x="779437" y="0"/>
                </a:lnTo>
              </a:path>
            </a:pathLst>
          </a:custGeom>
          <a:ln w="7759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6" name="object 6"/>
          <p:cNvSpPr txBox="1"/>
          <p:nvPr/>
        </p:nvSpPr>
        <p:spPr>
          <a:xfrm>
            <a:off x="642076" y="4173032"/>
            <a:ext cx="7855868" cy="1598538"/>
          </a:xfrm>
          <a:prstGeom prst="rect">
            <a:avLst/>
          </a:prstGeom>
        </p:spPr>
        <p:txBody>
          <a:bodyPr vert="horz" wrap="square" lIns="0" tIns="210144" rIns="0" bIns="0" rtlCol="0">
            <a:spAutoFit/>
          </a:bodyPr>
          <a:lstStyle/>
          <a:p>
            <a:pPr marL="75503">
              <a:spcBef>
                <a:spcPts val="165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So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confidence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interval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579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  <a:p>
            <a:pPr marL="75503">
              <a:spcBef>
                <a:spcPts val="1466"/>
              </a:spcBef>
            </a:pP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2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378" baseline="31250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spc="21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226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0016544</a:t>
            </a: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1</a:t>
            </a:r>
            <a:r>
              <a:rPr sz="2180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EB801A"/>
                </a:solidFill>
                <a:latin typeface="Arial"/>
                <a:cs typeface="Arial"/>
              </a:rPr>
              <a:t>97</a:t>
            </a:r>
            <a:r>
              <a:rPr sz="2180" dirty="0">
                <a:solidFill>
                  <a:srgbClr val="22373A"/>
                </a:solidFill>
                <a:latin typeface="FreeSans"/>
                <a:cs typeface="FreeSans"/>
              </a:rPr>
              <a:t>×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0003036</a:t>
            </a:r>
            <a:r>
              <a:rPr sz="1982" spc="39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277" dirty="0">
                <a:solidFill>
                  <a:srgbClr val="22373A"/>
                </a:solidFill>
                <a:latin typeface="FreeSans"/>
                <a:cs typeface="FreeSans"/>
              </a:rPr>
              <a:t>≈</a:t>
            </a:r>
            <a:r>
              <a:rPr sz="2180" spc="404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00106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2180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00225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2180">
              <a:latin typeface="LM Roman 10"/>
              <a:cs typeface="LM Roman 10"/>
            </a:endParaRPr>
          </a:p>
          <a:p>
            <a:pPr marL="75503">
              <a:spcBef>
                <a:spcPts val="1655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Interpretation:</a:t>
            </a:r>
            <a:r>
              <a:rPr sz="1982" spc="36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have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confidence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students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100</a:t>
            </a:r>
            <a:endParaRPr sz="198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410" y="5722812"/>
            <a:ext cx="7667116" cy="774615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more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points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their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MathSAT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scores,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their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GPA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0.106</a:t>
            </a:r>
            <a:r>
              <a:rPr sz="1982" spc="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0.225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higher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on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average.</a:t>
            </a:r>
            <a:endParaRPr sz="198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4342" y="63299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37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Example:</a:t>
            </a:r>
            <a:r>
              <a:rPr spc="268" dirty="0"/>
              <a:t> </a:t>
            </a:r>
            <a:r>
              <a:rPr dirty="0"/>
              <a:t>GPA</a:t>
            </a:r>
            <a:r>
              <a:rPr spc="109" dirty="0"/>
              <a:t> </a:t>
            </a:r>
            <a:r>
              <a:rPr dirty="0"/>
              <a:t>and</a:t>
            </a:r>
            <a:r>
              <a:rPr spc="99" dirty="0"/>
              <a:t> </a:t>
            </a:r>
            <a:r>
              <a:rPr dirty="0"/>
              <a:t>MathSAT</a:t>
            </a:r>
            <a:r>
              <a:rPr spc="109" dirty="0"/>
              <a:t> </a:t>
            </a:r>
            <a:r>
              <a:rPr dirty="0"/>
              <a:t>–</a:t>
            </a:r>
            <a:r>
              <a:rPr spc="99" dirty="0"/>
              <a:t> </a:t>
            </a:r>
            <a:r>
              <a:rPr dirty="0"/>
              <a:t>Checking</a:t>
            </a:r>
            <a:r>
              <a:rPr spc="109" dirty="0"/>
              <a:t> </a:t>
            </a:r>
            <a:r>
              <a:rPr spc="-20" dirty="0"/>
              <a:t>Conditions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150" y="715065"/>
            <a:ext cx="3232908" cy="2371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8116" y="3036225"/>
            <a:ext cx="337237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-50" dirty="0">
                <a:latin typeface="Arial"/>
                <a:cs typeface="Arial"/>
              </a:rPr>
              <a:t>400</a:t>
            </a:r>
            <a:endParaRPr sz="128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6149" y="3036225"/>
            <a:ext cx="337237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-50" dirty="0">
                <a:latin typeface="Arial"/>
                <a:cs typeface="Arial"/>
              </a:rPr>
              <a:t>500</a:t>
            </a:r>
            <a:endParaRPr sz="128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2210" y="3036225"/>
            <a:ext cx="337237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-50" dirty="0">
                <a:latin typeface="Arial"/>
                <a:cs typeface="Arial"/>
              </a:rPr>
              <a:t>700</a:t>
            </a:r>
            <a:endParaRPr sz="128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0241" y="3036225"/>
            <a:ext cx="337237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</a:pPr>
            <a:r>
              <a:rPr sz="1288" spc="-50" dirty="0">
                <a:latin typeface="Arial"/>
                <a:cs typeface="Arial"/>
              </a:rPr>
              <a:t>800</a:t>
            </a:r>
            <a:endParaRPr sz="12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9184" y="2775945"/>
            <a:ext cx="198196" cy="28942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50" dirty="0">
                <a:latin typeface="Arial"/>
                <a:cs typeface="Arial"/>
              </a:rPr>
              <a:t>2.0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184" y="2247385"/>
            <a:ext cx="198196" cy="28942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50" dirty="0">
                <a:latin typeface="Arial"/>
                <a:cs typeface="Arial"/>
              </a:rPr>
              <a:t>2.5</a:t>
            </a:r>
            <a:endParaRPr sz="128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184" y="1190267"/>
            <a:ext cx="198196" cy="28942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50" dirty="0">
                <a:latin typeface="Arial"/>
                <a:cs typeface="Arial"/>
              </a:rPr>
              <a:t>3.5</a:t>
            </a:r>
            <a:endParaRPr sz="1288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9184" y="661707"/>
            <a:ext cx="198196" cy="28942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50" dirty="0">
                <a:latin typeface="Arial"/>
                <a:cs typeface="Arial"/>
              </a:rPr>
              <a:t>4.0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6440" y="3013795"/>
            <a:ext cx="392605" cy="477944"/>
          </a:xfrm>
          <a:prstGeom prst="rect">
            <a:avLst/>
          </a:prstGeom>
        </p:spPr>
        <p:txBody>
          <a:bodyPr vert="horz" wrap="square" lIns="0" tIns="55365" rIns="0" bIns="0" rtlCol="0">
            <a:spAutoFit/>
          </a:bodyPr>
          <a:lstStyle/>
          <a:p>
            <a:pPr marL="52852">
              <a:spcBef>
                <a:spcPts val="434"/>
              </a:spcBef>
            </a:pPr>
            <a:r>
              <a:rPr sz="1288" spc="-50" dirty="0">
                <a:latin typeface="Arial"/>
                <a:cs typeface="Arial"/>
              </a:rPr>
              <a:t>600</a:t>
            </a:r>
            <a:endParaRPr sz="1288">
              <a:latin typeface="Arial"/>
              <a:cs typeface="Arial"/>
            </a:endParaRPr>
          </a:p>
          <a:p>
            <a:pPr marL="25168">
              <a:spcBef>
                <a:spcPts val="248"/>
              </a:spcBef>
            </a:pPr>
            <a:r>
              <a:rPr sz="1288" spc="-50" dirty="0">
                <a:latin typeface="Arial"/>
                <a:cs typeface="Arial"/>
              </a:rPr>
              <a:t>GPA</a:t>
            </a:r>
            <a:endParaRPr sz="12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1287" y="1491303"/>
            <a:ext cx="422039" cy="743684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algn="ctr">
              <a:spcBef>
                <a:spcPts val="129"/>
              </a:spcBef>
            </a:pPr>
            <a:r>
              <a:rPr sz="1288" spc="-20" dirty="0">
                <a:latin typeface="Arial"/>
                <a:cs typeface="Arial"/>
              </a:rPr>
              <a:t>MathSAT</a:t>
            </a:r>
            <a:endParaRPr sz="1288">
              <a:latin typeface="Arial"/>
              <a:cs typeface="Arial"/>
            </a:endParaRPr>
          </a:p>
          <a:p>
            <a:pPr algn="ctr">
              <a:spcBef>
                <a:spcPts val="248"/>
              </a:spcBef>
            </a:pPr>
            <a:r>
              <a:rPr sz="1288" spc="-50" dirty="0">
                <a:latin typeface="Arial"/>
                <a:cs typeface="Arial"/>
              </a:rPr>
              <a:t>3.0</a:t>
            </a:r>
            <a:endParaRPr sz="1288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150" y="3673764"/>
            <a:ext cx="3232908" cy="138492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68115" y="5008689"/>
            <a:ext cx="1064563" cy="231232"/>
          </a:xfrm>
          <a:prstGeom prst="rect">
            <a:avLst/>
          </a:prstGeom>
        </p:spPr>
        <p:txBody>
          <a:bodyPr vert="horz" wrap="square" lIns="0" tIns="32717" rIns="0" bIns="0" rtlCol="0">
            <a:spAutoFit/>
          </a:bodyPr>
          <a:lstStyle/>
          <a:p>
            <a:pPr marL="25168">
              <a:spcBef>
                <a:spcPts val="258"/>
              </a:spcBef>
              <a:tabLst>
                <a:tab pos="752511" algn="l"/>
              </a:tabLst>
            </a:pPr>
            <a:r>
              <a:rPr sz="1288" spc="-50" dirty="0">
                <a:latin typeface="Arial"/>
                <a:cs typeface="Arial"/>
              </a:rPr>
              <a:t>400</a:t>
            </a:r>
            <a:r>
              <a:rPr sz="1288" dirty="0">
                <a:latin typeface="Arial"/>
                <a:cs typeface="Arial"/>
              </a:rPr>
              <a:t>	</a:t>
            </a:r>
            <a:r>
              <a:rPr sz="1288" spc="-50" dirty="0">
                <a:latin typeface="Arial"/>
                <a:cs typeface="Arial"/>
              </a:rPr>
              <a:t>500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183" y="4606643"/>
            <a:ext cx="198196" cy="38883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40" dirty="0">
                <a:latin typeface="Arial"/>
                <a:cs typeface="Arial"/>
              </a:rPr>
              <a:t>−1.0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9184" y="4118318"/>
            <a:ext cx="198196" cy="28942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50" dirty="0">
                <a:latin typeface="Arial"/>
                <a:cs typeface="Arial"/>
              </a:rPr>
              <a:t>0.0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184" y="3580170"/>
            <a:ext cx="198196" cy="289420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50" dirty="0">
                <a:latin typeface="Arial"/>
                <a:cs typeface="Arial"/>
              </a:rPr>
              <a:t>1.0</a:t>
            </a:r>
            <a:endParaRPr sz="1288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20426" y="4986261"/>
            <a:ext cx="1996997" cy="477944"/>
          </a:xfrm>
          <a:prstGeom prst="rect">
            <a:avLst/>
          </a:prstGeom>
        </p:spPr>
        <p:txBody>
          <a:bodyPr vert="horz" wrap="square" lIns="0" tIns="55365" rIns="0" bIns="0" rtlCol="0">
            <a:spAutoFit/>
          </a:bodyPr>
          <a:lstStyle/>
          <a:p>
            <a:pPr marL="227767">
              <a:spcBef>
                <a:spcPts val="434"/>
              </a:spcBef>
              <a:tabLst>
                <a:tab pos="956368" algn="l"/>
                <a:tab pos="1683712" algn="l"/>
              </a:tabLst>
            </a:pPr>
            <a:r>
              <a:rPr sz="1288" spc="-50" dirty="0">
                <a:latin typeface="Arial"/>
                <a:cs typeface="Arial"/>
              </a:rPr>
              <a:t>600</a:t>
            </a:r>
            <a:r>
              <a:rPr sz="1288" dirty="0">
                <a:latin typeface="Arial"/>
                <a:cs typeface="Arial"/>
              </a:rPr>
              <a:t>	</a:t>
            </a:r>
            <a:r>
              <a:rPr sz="1288" spc="-50" dirty="0">
                <a:latin typeface="Arial"/>
                <a:cs typeface="Arial"/>
              </a:rPr>
              <a:t>700</a:t>
            </a:r>
            <a:r>
              <a:rPr sz="1288" dirty="0">
                <a:latin typeface="Arial"/>
                <a:cs typeface="Arial"/>
              </a:rPr>
              <a:t>	</a:t>
            </a:r>
            <a:r>
              <a:rPr sz="1288" spc="-50" dirty="0">
                <a:latin typeface="Arial"/>
                <a:cs typeface="Arial"/>
              </a:rPr>
              <a:t>800</a:t>
            </a:r>
            <a:endParaRPr sz="1288">
              <a:latin typeface="Arial"/>
              <a:cs typeface="Arial"/>
            </a:endParaRPr>
          </a:p>
          <a:p>
            <a:pPr marL="25168">
              <a:spcBef>
                <a:spcPts val="248"/>
              </a:spcBef>
            </a:pPr>
            <a:r>
              <a:rPr sz="1288" spc="-20" dirty="0">
                <a:latin typeface="Arial"/>
                <a:cs typeface="Arial"/>
              </a:rPr>
              <a:t>MathSAT</a:t>
            </a:r>
            <a:endParaRPr sz="1288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287" y="3927409"/>
            <a:ext cx="198196" cy="802826"/>
          </a:xfrm>
          <a:prstGeom prst="rect">
            <a:avLst/>
          </a:prstGeom>
        </p:spPr>
        <p:txBody>
          <a:bodyPr vert="vert270" wrap="square" lIns="0" tIns="16359" rIns="0" bIns="0" rtlCol="0">
            <a:spAutoFit/>
          </a:bodyPr>
          <a:lstStyle/>
          <a:p>
            <a:pPr marL="25168">
              <a:spcBef>
                <a:spcPts val="129"/>
              </a:spcBef>
            </a:pPr>
            <a:r>
              <a:rPr sz="1288" spc="-20" dirty="0">
                <a:latin typeface="Arial"/>
                <a:cs typeface="Arial"/>
              </a:rPr>
              <a:t>Residuals</a:t>
            </a:r>
            <a:endParaRPr sz="1288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13048" y="3493673"/>
            <a:ext cx="888392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20" dirty="0">
                <a:latin typeface="Arial"/>
                <a:cs typeface="Arial"/>
              </a:rPr>
              <a:t>Residuals</a:t>
            </a:r>
            <a:endParaRPr sz="1486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58832" y="3140126"/>
            <a:ext cx="3196206" cy="197561"/>
            <a:chOff x="2702109" y="1584600"/>
            <a:chExt cx="1612900" cy="99695"/>
          </a:xfrm>
        </p:grpSpPr>
        <p:sp>
          <p:nvSpPr>
            <p:cNvPr id="23" name="object 23"/>
            <p:cNvSpPr/>
            <p:nvPr/>
          </p:nvSpPr>
          <p:spPr>
            <a:xfrm>
              <a:off x="2705919" y="1588410"/>
              <a:ext cx="1605280" cy="0"/>
            </a:xfrm>
            <a:custGeom>
              <a:avLst/>
              <a:gdLst/>
              <a:ahLst/>
              <a:cxnLst/>
              <a:rect l="l" t="t" r="r" b="b"/>
              <a:pathLst>
                <a:path w="1605279">
                  <a:moveTo>
                    <a:pt x="0" y="0"/>
                  </a:moveTo>
                  <a:lnTo>
                    <a:pt x="1605000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4" name="object 24"/>
            <p:cNvSpPr/>
            <p:nvPr/>
          </p:nvSpPr>
          <p:spPr>
            <a:xfrm>
              <a:off x="2930450" y="1634201"/>
              <a:ext cx="1321435" cy="46355"/>
            </a:xfrm>
            <a:custGeom>
              <a:avLst/>
              <a:gdLst/>
              <a:ahLst/>
              <a:cxnLst/>
              <a:rect l="l" t="t" r="r" b="b"/>
              <a:pathLst>
                <a:path w="1321435" h="46355">
                  <a:moveTo>
                    <a:pt x="0" y="0"/>
                  </a:moveTo>
                  <a:lnTo>
                    <a:pt x="1321017" y="0"/>
                  </a:lnTo>
                </a:path>
                <a:path w="1321435" h="46355">
                  <a:moveTo>
                    <a:pt x="0" y="0"/>
                  </a:moveTo>
                  <a:lnTo>
                    <a:pt x="0" y="45791"/>
                  </a:lnTo>
                </a:path>
                <a:path w="1321435" h="46355">
                  <a:moveTo>
                    <a:pt x="330254" y="0"/>
                  </a:moveTo>
                  <a:lnTo>
                    <a:pt x="330254" y="45791"/>
                  </a:lnTo>
                </a:path>
                <a:path w="1321435" h="46355">
                  <a:moveTo>
                    <a:pt x="660508" y="0"/>
                  </a:moveTo>
                  <a:lnTo>
                    <a:pt x="660508" y="45791"/>
                  </a:lnTo>
                </a:path>
                <a:path w="1321435" h="46355">
                  <a:moveTo>
                    <a:pt x="990763" y="0"/>
                  </a:moveTo>
                  <a:lnTo>
                    <a:pt x="990763" y="45791"/>
                  </a:lnTo>
                </a:path>
                <a:path w="1321435" h="46355">
                  <a:moveTo>
                    <a:pt x="1321017" y="0"/>
                  </a:moveTo>
                  <a:lnTo>
                    <a:pt x="1321017" y="45791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35746" y="3314476"/>
            <a:ext cx="352338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spc="-40" dirty="0">
                <a:latin typeface="Arial"/>
                <a:cs typeface="Arial"/>
              </a:rPr>
              <a:t>−1.0</a:t>
            </a:r>
            <a:endParaRPr sz="118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0197" y="3314476"/>
            <a:ext cx="352338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spc="-40" dirty="0">
                <a:latin typeface="Arial"/>
                <a:cs typeface="Arial"/>
              </a:rPr>
              <a:t>−0.5</a:t>
            </a:r>
            <a:endParaRPr sz="118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9065" y="3314476"/>
            <a:ext cx="262995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spc="-50" dirty="0">
                <a:latin typeface="Arial"/>
                <a:cs typeface="Arial"/>
              </a:rPr>
              <a:t>0.0</a:t>
            </a:r>
            <a:endParaRPr sz="1189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43513" y="3314476"/>
            <a:ext cx="262995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spc="-50" dirty="0">
                <a:latin typeface="Arial"/>
                <a:cs typeface="Arial"/>
              </a:rPr>
              <a:t>0.5</a:t>
            </a:r>
            <a:endParaRPr sz="1189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97961" y="3314476"/>
            <a:ext cx="262995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spc="-50" dirty="0">
                <a:latin typeface="Arial"/>
                <a:cs typeface="Arial"/>
              </a:rPr>
              <a:t>1.0</a:t>
            </a:r>
            <a:endParaRPr sz="1189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275831" y="832225"/>
            <a:ext cx="90601" cy="2316620"/>
          </a:xfrm>
          <a:custGeom>
            <a:avLst/>
            <a:gdLst/>
            <a:ahLst/>
            <a:cxnLst/>
            <a:rect l="l" t="t" r="r" b="b"/>
            <a:pathLst>
              <a:path w="45719" h="1169035">
                <a:moveTo>
                  <a:pt x="45694" y="1168444"/>
                </a:moveTo>
                <a:lnTo>
                  <a:pt x="45694" y="0"/>
                </a:lnTo>
              </a:path>
              <a:path w="45719" h="1169035">
                <a:moveTo>
                  <a:pt x="45694" y="1168444"/>
                </a:moveTo>
                <a:lnTo>
                  <a:pt x="0" y="1168444"/>
                </a:lnTo>
              </a:path>
              <a:path w="45719" h="1169035">
                <a:moveTo>
                  <a:pt x="45694" y="934775"/>
                </a:moveTo>
                <a:lnTo>
                  <a:pt x="0" y="934775"/>
                </a:lnTo>
              </a:path>
              <a:path w="45719" h="1169035">
                <a:moveTo>
                  <a:pt x="45694" y="701105"/>
                </a:moveTo>
                <a:lnTo>
                  <a:pt x="0" y="701105"/>
                </a:lnTo>
              </a:path>
              <a:path w="45719" h="1169035">
                <a:moveTo>
                  <a:pt x="45694" y="467339"/>
                </a:moveTo>
                <a:lnTo>
                  <a:pt x="0" y="467339"/>
                </a:lnTo>
              </a:path>
              <a:path w="45719" h="1169035">
                <a:moveTo>
                  <a:pt x="45694" y="233669"/>
                </a:moveTo>
                <a:lnTo>
                  <a:pt x="0" y="233669"/>
                </a:lnTo>
              </a:path>
              <a:path w="45719" h="1169035">
                <a:moveTo>
                  <a:pt x="45694" y="0"/>
                </a:moveTo>
                <a:lnTo>
                  <a:pt x="0" y="0"/>
                </a:lnTo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1" name="object 31"/>
          <p:cNvSpPr txBox="1"/>
          <p:nvPr/>
        </p:nvSpPr>
        <p:spPr>
          <a:xfrm>
            <a:off x="5058273" y="3080201"/>
            <a:ext cx="182999" cy="135902"/>
          </a:xfrm>
          <a:prstGeom prst="rect">
            <a:avLst/>
          </a:prstGeom>
        </p:spPr>
        <p:txBody>
          <a:bodyPr vert="vert270" wrap="square" lIns="0" tIns="11325" rIns="0" bIns="0" rtlCol="0">
            <a:spAutoFit/>
          </a:bodyPr>
          <a:lstStyle/>
          <a:p>
            <a:pPr marL="25168">
              <a:spcBef>
                <a:spcPts val="89"/>
              </a:spcBef>
            </a:pPr>
            <a:r>
              <a:rPr sz="1189" spc="-99" dirty="0">
                <a:latin typeface="Arial"/>
                <a:cs typeface="Arial"/>
              </a:rPr>
              <a:t>0</a:t>
            </a:r>
            <a:endParaRPr sz="1189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6244" y="1569291"/>
            <a:ext cx="437299" cy="1225632"/>
          </a:xfrm>
          <a:prstGeom prst="rect">
            <a:avLst/>
          </a:prstGeom>
        </p:spPr>
        <p:txBody>
          <a:bodyPr vert="vert270" wrap="square" lIns="0" tIns="8808" rIns="0" bIns="0" rtlCol="0">
            <a:spAutoFit/>
          </a:bodyPr>
          <a:lstStyle/>
          <a:p>
            <a:pPr marL="362413">
              <a:spcBef>
                <a:spcPts val="69"/>
              </a:spcBef>
            </a:pPr>
            <a:r>
              <a:rPr sz="1486" spc="-20" dirty="0">
                <a:latin typeface="Arial"/>
                <a:cs typeface="Arial"/>
              </a:rPr>
              <a:t>frequency</a:t>
            </a:r>
            <a:endParaRPr sz="1486">
              <a:latin typeface="Arial"/>
              <a:cs typeface="Arial"/>
            </a:endParaRPr>
          </a:p>
          <a:p>
            <a:pPr marL="25168">
              <a:spcBef>
                <a:spcPts val="226"/>
              </a:spcBef>
              <a:tabLst>
                <a:tab pos="488249" algn="l"/>
                <a:tab pos="951333" algn="l"/>
              </a:tabLst>
            </a:pPr>
            <a:r>
              <a:rPr sz="1189" spc="-50" dirty="0">
                <a:latin typeface="Arial"/>
                <a:cs typeface="Arial"/>
              </a:rPr>
              <a:t>10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50" dirty="0">
                <a:latin typeface="Arial"/>
                <a:cs typeface="Arial"/>
              </a:rPr>
              <a:t>20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50" dirty="0">
                <a:latin typeface="Arial"/>
                <a:cs typeface="Arial"/>
              </a:rPr>
              <a:t>30</a:t>
            </a:r>
            <a:endParaRPr sz="1189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58272" y="1185308"/>
            <a:ext cx="182999" cy="220211"/>
          </a:xfrm>
          <a:prstGeom prst="rect">
            <a:avLst/>
          </a:prstGeom>
        </p:spPr>
        <p:txBody>
          <a:bodyPr vert="vert270" wrap="square" lIns="0" tIns="11325" rIns="0" bIns="0" rtlCol="0">
            <a:spAutoFit/>
          </a:bodyPr>
          <a:lstStyle/>
          <a:p>
            <a:pPr marL="25168">
              <a:spcBef>
                <a:spcPts val="89"/>
              </a:spcBef>
            </a:pPr>
            <a:r>
              <a:rPr sz="1189" spc="-50" dirty="0">
                <a:latin typeface="Arial"/>
                <a:cs typeface="Arial"/>
              </a:rPr>
              <a:t>40</a:t>
            </a:r>
            <a:endParaRPr sz="1189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58272" y="722255"/>
            <a:ext cx="182999" cy="220211"/>
          </a:xfrm>
          <a:prstGeom prst="rect">
            <a:avLst/>
          </a:prstGeom>
        </p:spPr>
        <p:txBody>
          <a:bodyPr vert="vert270" wrap="square" lIns="0" tIns="11325" rIns="0" bIns="0" rtlCol="0">
            <a:spAutoFit/>
          </a:bodyPr>
          <a:lstStyle/>
          <a:p>
            <a:pPr marL="25168">
              <a:spcBef>
                <a:spcPts val="89"/>
              </a:spcBef>
            </a:pPr>
            <a:r>
              <a:rPr sz="1189" spc="-50" dirty="0">
                <a:latin typeface="Arial"/>
                <a:cs typeface="Arial"/>
              </a:rPr>
              <a:t>50</a:t>
            </a:r>
            <a:endParaRPr sz="1189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77046" y="871400"/>
            <a:ext cx="2959636" cy="2283903"/>
            <a:chOff x="2761763" y="439734"/>
            <a:chExt cx="1493520" cy="1152525"/>
          </a:xfrm>
        </p:grpSpPr>
        <p:sp>
          <p:nvSpPr>
            <p:cNvPr id="36" name="object 36"/>
            <p:cNvSpPr/>
            <p:nvPr/>
          </p:nvSpPr>
          <p:spPr>
            <a:xfrm>
              <a:off x="2765371" y="1518280"/>
              <a:ext cx="82550" cy="70485"/>
            </a:xfrm>
            <a:custGeom>
              <a:avLst/>
              <a:gdLst/>
              <a:ahLst/>
              <a:cxnLst/>
              <a:rect l="l" t="t" r="r" b="b"/>
              <a:pathLst>
                <a:path w="82550" h="70484">
                  <a:moveTo>
                    <a:pt x="82539" y="0"/>
                  </a:moveTo>
                  <a:lnTo>
                    <a:pt x="0" y="0"/>
                  </a:lnTo>
                  <a:lnTo>
                    <a:pt x="0" y="70129"/>
                  </a:lnTo>
                  <a:lnTo>
                    <a:pt x="82539" y="70129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7" name="object 37"/>
            <p:cNvSpPr/>
            <p:nvPr/>
          </p:nvSpPr>
          <p:spPr>
            <a:xfrm>
              <a:off x="2765371" y="1518280"/>
              <a:ext cx="82550" cy="70485"/>
            </a:xfrm>
            <a:custGeom>
              <a:avLst/>
              <a:gdLst/>
              <a:ahLst/>
              <a:cxnLst/>
              <a:rect l="l" t="t" r="r" b="b"/>
              <a:pathLst>
                <a:path w="82550" h="70484">
                  <a:moveTo>
                    <a:pt x="0" y="70129"/>
                  </a:moveTo>
                  <a:lnTo>
                    <a:pt x="0" y="0"/>
                  </a:lnTo>
                  <a:lnTo>
                    <a:pt x="82539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8" name="object 38"/>
            <p:cNvSpPr/>
            <p:nvPr/>
          </p:nvSpPr>
          <p:spPr>
            <a:xfrm>
              <a:off x="2847910" y="1541657"/>
              <a:ext cx="82550" cy="46990"/>
            </a:xfrm>
            <a:custGeom>
              <a:avLst/>
              <a:gdLst/>
              <a:ahLst/>
              <a:cxnLst/>
              <a:rect l="l" t="t" r="r" b="b"/>
              <a:pathLst>
                <a:path w="82550" h="46990">
                  <a:moveTo>
                    <a:pt x="82539" y="0"/>
                  </a:moveTo>
                  <a:lnTo>
                    <a:pt x="0" y="0"/>
                  </a:lnTo>
                  <a:lnTo>
                    <a:pt x="0" y="46753"/>
                  </a:lnTo>
                  <a:lnTo>
                    <a:pt x="82539" y="46753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39" name="object 39"/>
            <p:cNvSpPr/>
            <p:nvPr/>
          </p:nvSpPr>
          <p:spPr>
            <a:xfrm>
              <a:off x="2847910" y="1518280"/>
              <a:ext cx="82550" cy="70485"/>
            </a:xfrm>
            <a:custGeom>
              <a:avLst/>
              <a:gdLst/>
              <a:ahLst/>
              <a:cxnLst/>
              <a:rect l="l" t="t" r="r" b="b"/>
              <a:pathLst>
                <a:path w="82550" h="70484">
                  <a:moveTo>
                    <a:pt x="0" y="70129"/>
                  </a:moveTo>
                  <a:lnTo>
                    <a:pt x="0" y="23376"/>
                  </a:lnTo>
                  <a:lnTo>
                    <a:pt x="82539" y="23376"/>
                  </a:lnTo>
                </a:path>
                <a:path w="82550" h="70484">
                  <a:moveTo>
                    <a:pt x="0" y="0"/>
                  </a:moveTo>
                  <a:lnTo>
                    <a:pt x="0" y="23376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0" name="object 40"/>
            <p:cNvSpPr/>
            <p:nvPr/>
          </p:nvSpPr>
          <p:spPr>
            <a:xfrm>
              <a:off x="2930450" y="1494904"/>
              <a:ext cx="82550" cy="93980"/>
            </a:xfrm>
            <a:custGeom>
              <a:avLst/>
              <a:gdLst/>
              <a:ahLst/>
              <a:cxnLst/>
              <a:rect l="l" t="t" r="r" b="b"/>
              <a:pathLst>
                <a:path w="82550" h="93980">
                  <a:moveTo>
                    <a:pt x="82539" y="0"/>
                  </a:moveTo>
                  <a:lnTo>
                    <a:pt x="0" y="0"/>
                  </a:lnTo>
                  <a:lnTo>
                    <a:pt x="0" y="93506"/>
                  </a:lnTo>
                  <a:lnTo>
                    <a:pt x="82539" y="93506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1" name="object 41"/>
            <p:cNvSpPr/>
            <p:nvPr/>
          </p:nvSpPr>
          <p:spPr>
            <a:xfrm>
              <a:off x="2930450" y="1495000"/>
              <a:ext cx="83185" cy="93980"/>
            </a:xfrm>
            <a:custGeom>
              <a:avLst/>
              <a:gdLst/>
              <a:ahLst/>
              <a:cxnLst/>
              <a:rect l="l" t="t" r="r" b="b"/>
              <a:pathLst>
                <a:path w="83185" h="93980">
                  <a:moveTo>
                    <a:pt x="0" y="93410"/>
                  </a:moveTo>
                  <a:lnTo>
                    <a:pt x="0" y="0"/>
                  </a:lnTo>
                  <a:lnTo>
                    <a:pt x="82635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2" name="object 42"/>
            <p:cNvSpPr/>
            <p:nvPr/>
          </p:nvSpPr>
          <p:spPr>
            <a:xfrm>
              <a:off x="3013086" y="1471527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82550" h="117475">
                  <a:moveTo>
                    <a:pt x="82539" y="0"/>
                  </a:moveTo>
                  <a:lnTo>
                    <a:pt x="0" y="0"/>
                  </a:lnTo>
                  <a:lnTo>
                    <a:pt x="0" y="116882"/>
                  </a:lnTo>
                  <a:lnTo>
                    <a:pt x="82539" y="116882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3" name="object 43"/>
            <p:cNvSpPr/>
            <p:nvPr/>
          </p:nvSpPr>
          <p:spPr>
            <a:xfrm>
              <a:off x="3013086" y="1471623"/>
              <a:ext cx="82550" cy="116839"/>
            </a:xfrm>
            <a:custGeom>
              <a:avLst/>
              <a:gdLst/>
              <a:ahLst/>
              <a:cxnLst/>
              <a:rect l="l" t="t" r="r" b="b"/>
              <a:pathLst>
                <a:path w="82550" h="116840">
                  <a:moveTo>
                    <a:pt x="0" y="116786"/>
                  </a:moveTo>
                  <a:lnTo>
                    <a:pt x="0" y="0"/>
                  </a:lnTo>
                  <a:lnTo>
                    <a:pt x="82539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5625" y="1378117"/>
              <a:ext cx="82550" cy="210820"/>
            </a:xfrm>
            <a:custGeom>
              <a:avLst/>
              <a:gdLst/>
              <a:ahLst/>
              <a:cxnLst/>
              <a:rect l="l" t="t" r="r" b="b"/>
              <a:pathLst>
                <a:path w="82550" h="210819">
                  <a:moveTo>
                    <a:pt x="82539" y="0"/>
                  </a:moveTo>
                  <a:lnTo>
                    <a:pt x="0" y="0"/>
                  </a:lnTo>
                  <a:lnTo>
                    <a:pt x="0" y="210293"/>
                  </a:lnTo>
                  <a:lnTo>
                    <a:pt x="82539" y="210293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5625" y="1378117"/>
              <a:ext cx="82550" cy="210820"/>
            </a:xfrm>
            <a:custGeom>
              <a:avLst/>
              <a:gdLst/>
              <a:ahLst/>
              <a:cxnLst/>
              <a:rect l="l" t="t" r="r" b="b"/>
              <a:pathLst>
                <a:path w="82550" h="210819">
                  <a:moveTo>
                    <a:pt x="0" y="210293"/>
                  </a:moveTo>
                  <a:lnTo>
                    <a:pt x="0" y="0"/>
                  </a:lnTo>
                  <a:lnTo>
                    <a:pt x="82539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6" name="object 46"/>
            <p:cNvSpPr/>
            <p:nvPr/>
          </p:nvSpPr>
          <p:spPr>
            <a:xfrm>
              <a:off x="3178165" y="1261234"/>
              <a:ext cx="82550" cy="327660"/>
            </a:xfrm>
            <a:custGeom>
              <a:avLst/>
              <a:gdLst/>
              <a:ahLst/>
              <a:cxnLst/>
              <a:rect l="l" t="t" r="r" b="b"/>
              <a:pathLst>
                <a:path w="82550" h="327659">
                  <a:moveTo>
                    <a:pt x="82539" y="0"/>
                  </a:moveTo>
                  <a:lnTo>
                    <a:pt x="0" y="0"/>
                  </a:lnTo>
                  <a:lnTo>
                    <a:pt x="0" y="327176"/>
                  </a:lnTo>
                  <a:lnTo>
                    <a:pt x="82539" y="327176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7" name="object 47"/>
            <p:cNvSpPr/>
            <p:nvPr/>
          </p:nvSpPr>
          <p:spPr>
            <a:xfrm>
              <a:off x="3178165" y="1261234"/>
              <a:ext cx="82550" cy="327660"/>
            </a:xfrm>
            <a:custGeom>
              <a:avLst/>
              <a:gdLst/>
              <a:ahLst/>
              <a:cxnLst/>
              <a:rect l="l" t="t" r="r" b="b"/>
              <a:pathLst>
                <a:path w="82550" h="327659">
                  <a:moveTo>
                    <a:pt x="0" y="327176"/>
                  </a:moveTo>
                  <a:lnTo>
                    <a:pt x="0" y="0"/>
                  </a:lnTo>
                  <a:lnTo>
                    <a:pt x="82539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8" name="object 48"/>
            <p:cNvSpPr/>
            <p:nvPr/>
          </p:nvSpPr>
          <p:spPr>
            <a:xfrm>
              <a:off x="3260704" y="1284610"/>
              <a:ext cx="82550" cy="304165"/>
            </a:xfrm>
            <a:custGeom>
              <a:avLst/>
              <a:gdLst/>
              <a:ahLst/>
              <a:cxnLst/>
              <a:rect l="l" t="t" r="r" b="b"/>
              <a:pathLst>
                <a:path w="82550" h="304165">
                  <a:moveTo>
                    <a:pt x="82539" y="0"/>
                  </a:moveTo>
                  <a:lnTo>
                    <a:pt x="0" y="0"/>
                  </a:lnTo>
                  <a:lnTo>
                    <a:pt x="0" y="303799"/>
                  </a:lnTo>
                  <a:lnTo>
                    <a:pt x="82539" y="303799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49" name="object 49"/>
            <p:cNvSpPr/>
            <p:nvPr/>
          </p:nvSpPr>
          <p:spPr>
            <a:xfrm>
              <a:off x="3260704" y="1261234"/>
              <a:ext cx="83185" cy="327660"/>
            </a:xfrm>
            <a:custGeom>
              <a:avLst/>
              <a:gdLst/>
              <a:ahLst/>
              <a:cxnLst/>
              <a:rect l="l" t="t" r="r" b="b"/>
              <a:pathLst>
                <a:path w="83185" h="327659">
                  <a:moveTo>
                    <a:pt x="0" y="327176"/>
                  </a:moveTo>
                  <a:lnTo>
                    <a:pt x="0" y="23376"/>
                  </a:lnTo>
                  <a:lnTo>
                    <a:pt x="82635" y="23376"/>
                  </a:lnTo>
                </a:path>
                <a:path w="83185" h="327659">
                  <a:moveTo>
                    <a:pt x="0" y="0"/>
                  </a:moveTo>
                  <a:lnTo>
                    <a:pt x="0" y="23376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0" name="object 50"/>
            <p:cNvSpPr/>
            <p:nvPr/>
          </p:nvSpPr>
          <p:spPr>
            <a:xfrm>
              <a:off x="3343340" y="793798"/>
              <a:ext cx="82550" cy="795020"/>
            </a:xfrm>
            <a:custGeom>
              <a:avLst/>
              <a:gdLst/>
              <a:ahLst/>
              <a:cxnLst/>
              <a:rect l="l" t="t" r="r" b="b"/>
              <a:pathLst>
                <a:path w="82550" h="795019">
                  <a:moveTo>
                    <a:pt x="82539" y="0"/>
                  </a:moveTo>
                  <a:lnTo>
                    <a:pt x="0" y="0"/>
                  </a:lnTo>
                  <a:lnTo>
                    <a:pt x="0" y="794611"/>
                  </a:lnTo>
                  <a:lnTo>
                    <a:pt x="82539" y="794611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1" name="object 51"/>
            <p:cNvSpPr/>
            <p:nvPr/>
          </p:nvSpPr>
          <p:spPr>
            <a:xfrm>
              <a:off x="3343340" y="793894"/>
              <a:ext cx="82550" cy="795020"/>
            </a:xfrm>
            <a:custGeom>
              <a:avLst/>
              <a:gdLst/>
              <a:ahLst/>
              <a:cxnLst/>
              <a:rect l="l" t="t" r="r" b="b"/>
              <a:pathLst>
                <a:path w="82550" h="795019">
                  <a:moveTo>
                    <a:pt x="0" y="794515"/>
                  </a:moveTo>
                  <a:lnTo>
                    <a:pt x="0" y="0"/>
                  </a:lnTo>
                  <a:lnTo>
                    <a:pt x="82539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2" name="object 52"/>
            <p:cNvSpPr/>
            <p:nvPr/>
          </p:nvSpPr>
          <p:spPr>
            <a:xfrm>
              <a:off x="3425880" y="536752"/>
              <a:ext cx="82550" cy="1052195"/>
            </a:xfrm>
            <a:custGeom>
              <a:avLst/>
              <a:gdLst/>
              <a:ahLst/>
              <a:cxnLst/>
              <a:rect l="l" t="t" r="r" b="b"/>
              <a:pathLst>
                <a:path w="82550" h="1052195">
                  <a:moveTo>
                    <a:pt x="82539" y="0"/>
                  </a:moveTo>
                  <a:lnTo>
                    <a:pt x="0" y="0"/>
                  </a:lnTo>
                  <a:lnTo>
                    <a:pt x="0" y="1051657"/>
                  </a:lnTo>
                  <a:lnTo>
                    <a:pt x="82539" y="1051657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3" name="object 53"/>
            <p:cNvSpPr/>
            <p:nvPr/>
          </p:nvSpPr>
          <p:spPr>
            <a:xfrm>
              <a:off x="3425880" y="536752"/>
              <a:ext cx="82550" cy="1052195"/>
            </a:xfrm>
            <a:custGeom>
              <a:avLst/>
              <a:gdLst/>
              <a:ahLst/>
              <a:cxnLst/>
              <a:rect l="l" t="t" r="r" b="b"/>
              <a:pathLst>
                <a:path w="82550" h="1052195">
                  <a:moveTo>
                    <a:pt x="0" y="1051657"/>
                  </a:moveTo>
                  <a:lnTo>
                    <a:pt x="0" y="0"/>
                  </a:lnTo>
                  <a:lnTo>
                    <a:pt x="82539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4" name="object 54"/>
            <p:cNvSpPr/>
            <p:nvPr/>
          </p:nvSpPr>
          <p:spPr>
            <a:xfrm>
              <a:off x="3508419" y="863928"/>
              <a:ext cx="82550" cy="724535"/>
            </a:xfrm>
            <a:custGeom>
              <a:avLst/>
              <a:gdLst/>
              <a:ahLst/>
              <a:cxnLst/>
              <a:rect l="l" t="t" r="r" b="b"/>
              <a:pathLst>
                <a:path w="82550" h="724535">
                  <a:moveTo>
                    <a:pt x="82539" y="0"/>
                  </a:moveTo>
                  <a:lnTo>
                    <a:pt x="0" y="0"/>
                  </a:lnTo>
                  <a:lnTo>
                    <a:pt x="0" y="724481"/>
                  </a:lnTo>
                  <a:lnTo>
                    <a:pt x="82539" y="724481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5" name="object 55"/>
            <p:cNvSpPr/>
            <p:nvPr/>
          </p:nvSpPr>
          <p:spPr>
            <a:xfrm>
              <a:off x="3508419" y="536752"/>
              <a:ext cx="82550" cy="1052195"/>
            </a:xfrm>
            <a:custGeom>
              <a:avLst/>
              <a:gdLst/>
              <a:ahLst/>
              <a:cxnLst/>
              <a:rect l="l" t="t" r="r" b="b"/>
              <a:pathLst>
                <a:path w="82550" h="1052195">
                  <a:moveTo>
                    <a:pt x="0" y="1051657"/>
                  </a:moveTo>
                  <a:lnTo>
                    <a:pt x="0" y="327176"/>
                  </a:lnTo>
                  <a:lnTo>
                    <a:pt x="82539" y="327176"/>
                  </a:lnTo>
                </a:path>
                <a:path w="82550" h="1052195">
                  <a:moveTo>
                    <a:pt x="0" y="0"/>
                  </a:moveTo>
                  <a:lnTo>
                    <a:pt x="0" y="327176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6" name="object 56"/>
            <p:cNvSpPr/>
            <p:nvPr/>
          </p:nvSpPr>
          <p:spPr>
            <a:xfrm>
              <a:off x="3590959" y="630258"/>
              <a:ext cx="82550" cy="958215"/>
            </a:xfrm>
            <a:custGeom>
              <a:avLst/>
              <a:gdLst/>
              <a:ahLst/>
              <a:cxnLst/>
              <a:rect l="l" t="t" r="r" b="b"/>
              <a:pathLst>
                <a:path w="82550" h="958215">
                  <a:moveTo>
                    <a:pt x="82539" y="0"/>
                  </a:moveTo>
                  <a:lnTo>
                    <a:pt x="0" y="0"/>
                  </a:lnTo>
                  <a:lnTo>
                    <a:pt x="0" y="958151"/>
                  </a:lnTo>
                  <a:lnTo>
                    <a:pt x="82539" y="958151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7" name="object 57"/>
            <p:cNvSpPr/>
            <p:nvPr/>
          </p:nvSpPr>
          <p:spPr>
            <a:xfrm>
              <a:off x="3590959" y="630258"/>
              <a:ext cx="82550" cy="958215"/>
            </a:xfrm>
            <a:custGeom>
              <a:avLst/>
              <a:gdLst/>
              <a:ahLst/>
              <a:cxnLst/>
              <a:rect l="l" t="t" r="r" b="b"/>
              <a:pathLst>
                <a:path w="82550" h="958215">
                  <a:moveTo>
                    <a:pt x="0" y="958151"/>
                  </a:moveTo>
                  <a:lnTo>
                    <a:pt x="0" y="0"/>
                  </a:lnTo>
                  <a:lnTo>
                    <a:pt x="82539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8" name="object 58"/>
            <p:cNvSpPr/>
            <p:nvPr/>
          </p:nvSpPr>
          <p:spPr>
            <a:xfrm>
              <a:off x="3673498" y="443246"/>
              <a:ext cx="82550" cy="1145540"/>
            </a:xfrm>
            <a:custGeom>
              <a:avLst/>
              <a:gdLst/>
              <a:ahLst/>
              <a:cxnLst/>
              <a:rect l="l" t="t" r="r" b="b"/>
              <a:pathLst>
                <a:path w="82550" h="1145540">
                  <a:moveTo>
                    <a:pt x="82539" y="0"/>
                  </a:moveTo>
                  <a:lnTo>
                    <a:pt x="0" y="0"/>
                  </a:lnTo>
                  <a:lnTo>
                    <a:pt x="0" y="1145164"/>
                  </a:lnTo>
                  <a:lnTo>
                    <a:pt x="82539" y="1145164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59" name="object 59"/>
            <p:cNvSpPr/>
            <p:nvPr/>
          </p:nvSpPr>
          <p:spPr>
            <a:xfrm>
              <a:off x="3673498" y="443342"/>
              <a:ext cx="83185" cy="1145540"/>
            </a:xfrm>
            <a:custGeom>
              <a:avLst/>
              <a:gdLst/>
              <a:ahLst/>
              <a:cxnLst/>
              <a:rect l="l" t="t" r="r" b="b"/>
              <a:pathLst>
                <a:path w="83185" h="1145540">
                  <a:moveTo>
                    <a:pt x="0" y="1145068"/>
                  </a:moveTo>
                  <a:lnTo>
                    <a:pt x="0" y="0"/>
                  </a:lnTo>
                  <a:lnTo>
                    <a:pt x="82635" y="0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0" name="object 60"/>
            <p:cNvSpPr/>
            <p:nvPr/>
          </p:nvSpPr>
          <p:spPr>
            <a:xfrm>
              <a:off x="3756134" y="560129"/>
              <a:ext cx="82550" cy="1028700"/>
            </a:xfrm>
            <a:custGeom>
              <a:avLst/>
              <a:gdLst/>
              <a:ahLst/>
              <a:cxnLst/>
              <a:rect l="l" t="t" r="r" b="b"/>
              <a:pathLst>
                <a:path w="82550" h="1028700">
                  <a:moveTo>
                    <a:pt x="82539" y="0"/>
                  </a:moveTo>
                  <a:lnTo>
                    <a:pt x="0" y="0"/>
                  </a:lnTo>
                  <a:lnTo>
                    <a:pt x="0" y="1028281"/>
                  </a:lnTo>
                  <a:lnTo>
                    <a:pt x="82539" y="1028281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1" name="object 61"/>
            <p:cNvSpPr/>
            <p:nvPr/>
          </p:nvSpPr>
          <p:spPr>
            <a:xfrm>
              <a:off x="3756134" y="443342"/>
              <a:ext cx="82550" cy="1145540"/>
            </a:xfrm>
            <a:custGeom>
              <a:avLst/>
              <a:gdLst/>
              <a:ahLst/>
              <a:cxnLst/>
              <a:rect l="l" t="t" r="r" b="b"/>
              <a:pathLst>
                <a:path w="82550" h="1145540">
                  <a:moveTo>
                    <a:pt x="0" y="1145068"/>
                  </a:moveTo>
                  <a:lnTo>
                    <a:pt x="0" y="116786"/>
                  </a:lnTo>
                  <a:lnTo>
                    <a:pt x="82539" y="116786"/>
                  </a:lnTo>
                </a:path>
                <a:path w="82550" h="1145540">
                  <a:moveTo>
                    <a:pt x="0" y="0"/>
                  </a:moveTo>
                  <a:lnTo>
                    <a:pt x="0" y="116786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2" name="object 62"/>
            <p:cNvSpPr/>
            <p:nvPr/>
          </p:nvSpPr>
          <p:spPr>
            <a:xfrm>
              <a:off x="3838674" y="957434"/>
              <a:ext cx="82550" cy="631190"/>
            </a:xfrm>
            <a:custGeom>
              <a:avLst/>
              <a:gdLst/>
              <a:ahLst/>
              <a:cxnLst/>
              <a:rect l="l" t="t" r="r" b="b"/>
              <a:pathLst>
                <a:path w="82550" h="631190">
                  <a:moveTo>
                    <a:pt x="82539" y="0"/>
                  </a:moveTo>
                  <a:lnTo>
                    <a:pt x="0" y="0"/>
                  </a:lnTo>
                  <a:lnTo>
                    <a:pt x="0" y="630975"/>
                  </a:lnTo>
                  <a:lnTo>
                    <a:pt x="82539" y="630975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3" name="object 63"/>
            <p:cNvSpPr/>
            <p:nvPr/>
          </p:nvSpPr>
          <p:spPr>
            <a:xfrm>
              <a:off x="3838674" y="560129"/>
              <a:ext cx="82550" cy="1028700"/>
            </a:xfrm>
            <a:custGeom>
              <a:avLst/>
              <a:gdLst/>
              <a:ahLst/>
              <a:cxnLst/>
              <a:rect l="l" t="t" r="r" b="b"/>
              <a:pathLst>
                <a:path w="82550" h="1028700">
                  <a:moveTo>
                    <a:pt x="0" y="1028281"/>
                  </a:moveTo>
                  <a:lnTo>
                    <a:pt x="0" y="397305"/>
                  </a:lnTo>
                  <a:lnTo>
                    <a:pt x="82539" y="397305"/>
                  </a:lnTo>
                </a:path>
                <a:path w="82550" h="1028700">
                  <a:moveTo>
                    <a:pt x="0" y="0"/>
                  </a:moveTo>
                  <a:lnTo>
                    <a:pt x="0" y="397305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4" name="object 64"/>
            <p:cNvSpPr/>
            <p:nvPr/>
          </p:nvSpPr>
          <p:spPr>
            <a:xfrm>
              <a:off x="3921213" y="1261234"/>
              <a:ext cx="82550" cy="327660"/>
            </a:xfrm>
            <a:custGeom>
              <a:avLst/>
              <a:gdLst/>
              <a:ahLst/>
              <a:cxnLst/>
              <a:rect l="l" t="t" r="r" b="b"/>
              <a:pathLst>
                <a:path w="82550" h="327659">
                  <a:moveTo>
                    <a:pt x="82539" y="0"/>
                  </a:moveTo>
                  <a:lnTo>
                    <a:pt x="0" y="0"/>
                  </a:lnTo>
                  <a:lnTo>
                    <a:pt x="0" y="327176"/>
                  </a:lnTo>
                  <a:lnTo>
                    <a:pt x="82539" y="327176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5" name="object 65"/>
            <p:cNvSpPr/>
            <p:nvPr/>
          </p:nvSpPr>
          <p:spPr>
            <a:xfrm>
              <a:off x="3921213" y="957434"/>
              <a:ext cx="82550" cy="631190"/>
            </a:xfrm>
            <a:custGeom>
              <a:avLst/>
              <a:gdLst/>
              <a:ahLst/>
              <a:cxnLst/>
              <a:rect l="l" t="t" r="r" b="b"/>
              <a:pathLst>
                <a:path w="82550" h="631190">
                  <a:moveTo>
                    <a:pt x="0" y="630975"/>
                  </a:moveTo>
                  <a:lnTo>
                    <a:pt x="0" y="303799"/>
                  </a:lnTo>
                  <a:lnTo>
                    <a:pt x="82539" y="303799"/>
                  </a:lnTo>
                </a:path>
                <a:path w="82550" h="631190">
                  <a:moveTo>
                    <a:pt x="0" y="0"/>
                  </a:moveTo>
                  <a:lnTo>
                    <a:pt x="0" y="303799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6" name="object 66"/>
            <p:cNvSpPr/>
            <p:nvPr/>
          </p:nvSpPr>
          <p:spPr>
            <a:xfrm>
              <a:off x="4003753" y="1448150"/>
              <a:ext cx="82550" cy="140335"/>
            </a:xfrm>
            <a:custGeom>
              <a:avLst/>
              <a:gdLst/>
              <a:ahLst/>
              <a:cxnLst/>
              <a:rect l="l" t="t" r="r" b="b"/>
              <a:pathLst>
                <a:path w="82550" h="140334">
                  <a:moveTo>
                    <a:pt x="82539" y="0"/>
                  </a:moveTo>
                  <a:lnTo>
                    <a:pt x="0" y="0"/>
                  </a:lnTo>
                  <a:lnTo>
                    <a:pt x="0" y="140259"/>
                  </a:lnTo>
                  <a:lnTo>
                    <a:pt x="82539" y="140259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7" name="object 67"/>
            <p:cNvSpPr/>
            <p:nvPr/>
          </p:nvSpPr>
          <p:spPr>
            <a:xfrm>
              <a:off x="4003753" y="1261234"/>
              <a:ext cx="83185" cy="327660"/>
            </a:xfrm>
            <a:custGeom>
              <a:avLst/>
              <a:gdLst/>
              <a:ahLst/>
              <a:cxnLst/>
              <a:rect l="l" t="t" r="r" b="b"/>
              <a:pathLst>
                <a:path w="83185" h="327659">
                  <a:moveTo>
                    <a:pt x="0" y="327176"/>
                  </a:moveTo>
                  <a:lnTo>
                    <a:pt x="0" y="187012"/>
                  </a:lnTo>
                  <a:lnTo>
                    <a:pt x="82635" y="187012"/>
                  </a:lnTo>
                </a:path>
                <a:path w="83185" h="327659">
                  <a:moveTo>
                    <a:pt x="0" y="0"/>
                  </a:moveTo>
                  <a:lnTo>
                    <a:pt x="0" y="187012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8" name="object 68"/>
            <p:cNvSpPr/>
            <p:nvPr/>
          </p:nvSpPr>
          <p:spPr>
            <a:xfrm>
              <a:off x="4086389" y="1518280"/>
              <a:ext cx="82550" cy="70485"/>
            </a:xfrm>
            <a:custGeom>
              <a:avLst/>
              <a:gdLst/>
              <a:ahLst/>
              <a:cxnLst/>
              <a:rect l="l" t="t" r="r" b="b"/>
              <a:pathLst>
                <a:path w="82550" h="70484">
                  <a:moveTo>
                    <a:pt x="82539" y="0"/>
                  </a:moveTo>
                  <a:lnTo>
                    <a:pt x="0" y="0"/>
                  </a:lnTo>
                  <a:lnTo>
                    <a:pt x="0" y="70129"/>
                  </a:lnTo>
                  <a:lnTo>
                    <a:pt x="82539" y="70129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69" name="object 69"/>
            <p:cNvSpPr/>
            <p:nvPr/>
          </p:nvSpPr>
          <p:spPr>
            <a:xfrm>
              <a:off x="4086389" y="1448247"/>
              <a:ext cx="82550" cy="140335"/>
            </a:xfrm>
            <a:custGeom>
              <a:avLst/>
              <a:gdLst/>
              <a:ahLst/>
              <a:cxnLst/>
              <a:rect l="l" t="t" r="r" b="b"/>
              <a:pathLst>
                <a:path w="82550" h="140334">
                  <a:moveTo>
                    <a:pt x="0" y="140163"/>
                  </a:moveTo>
                  <a:lnTo>
                    <a:pt x="0" y="70033"/>
                  </a:lnTo>
                  <a:lnTo>
                    <a:pt x="82539" y="70033"/>
                  </a:lnTo>
                </a:path>
                <a:path w="82550" h="140334">
                  <a:moveTo>
                    <a:pt x="0" y="0"/>
                  </a:moveTo>
                  <a:lnTo>
                    <a:pt x="0" y="70033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0" name="object 70"/>
            <p:cNvSpPr/>
            <p:nvPr/>
          </p:nvSpPr>
          <p:spPr>
            <a:xfrm>
              <a:off x="4168928" y="1565033"/>
              <a:ext cx="82550" cy="23495"/>
            </a:xfrm>
            <a:custGeom>
              <a:avLst/>
              <a:gdLst/>
              <a:ahLst/>
              <a:cxnLst/>
              <a:rect l="l" t="t" r="r" b="b"/>
              <a:pathLst>
                <a:path w="82550" h="23494">
                  <a:moveTo>
                    <a:pt x="82539" y="0"/>
                  </a:moveTo>
                  <a:lnTo>
                    <a:pt x="0" y="0"/>
                  </a:lnTo>
                  <a:lnTo>
                    <a:pt x="0" y="23376"/>
                  </a:lnTo>
                  <a:lnTo>
                    <a:pt x="82539" y="23376"/>
                  </a:lnTo>
                  <a:lnTo>
                    <a:pt x="82539" y="0"/>
                  </a:lnTo>
                  <a:close/>
                </a:path>
              </a:pathLst>
            </a:custGeom>
            <a:solidFill>
              <a:srgbClr val="569BBD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1" name="object 71"/>
            <p:cNvSpPr/>
            <p:nvPr/>
          </p:nvSpPr>
          <p:spPr>
            <a:xfrm>
              <a:off x="4168928" y="1518280"/>
              <a:ext cx="82550" cy="70485"/>
            </a:xfrm>
            <a:custGeom>
              <a:avLst/>
              <a:gdLst/>
              <a:ahLst/>
              <a:cxnLst/>
              <a:rect l="l" t="t" r="r" b="b"/>
              <a:pathLst>
                <a:path w="82550" h="70484">
                  <a:moveTo>
                    <a:pt x="0" y="70129"/>
                  </a:moveTo>
                  <a:lnTo>
                    <a:pt x="0" y="46753"/>
                  </a:lnTo>
                  <a:lnTo>
                    <a:pt x="82539" y="46753"/>
                  </a:lnTo>
                </a:path>
                <a:path w="82550" h="70484">
                  <a:moveTo>
                    <a:pt x="0" y="0"/>
                  </a:moveTo>
                  <a:lnTo>
                    <a:pt x="0" y="46753"/>
                  </a:lnTo>
                </a:path>
                <a:path w="82550" h="70484">
                  <a:moveTo>
                    <a:pt x="82539" y="70129"/>
                  </a:moveTo>
                  <a:lnTo>
                    <a:pt x="82539" y="46753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5883269" y="4235720"/>
            <a:ext cx="2544381" cy="359888"/>
            <a:chOff x="2966755" y="2137470"/>
            <a:chExt cx="1283970" cy="181610"/>
          </a:xfrm>
        </p:grpSpPr>
        <p:sp>
          <p:nvSpPr>
            <p:cNvPr id="73" name="object 73"/>
            <p:cNvSpPr/>
            <p:nvPr/>
          </p:nvSpPr>
          <p:spPr>
            <a:xfrm>
              <a:off x="3620588" y="2148582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158826"/>
                  </a:moveTo>
                  <a:lnTo>
                    <a:pt x="0" y="0"/>
                  </a:lnTo>
                </a:path>
              </a:pathLst>
            </a:custGeom>
            <a:ln w="21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4" name="object 74"/>
            <p:cNvSpPr/>
            <p:nvPr/>
          </p:nvSpPr>
          <p:spPr>
            <a:xfrm>
              <a:off x="2970565" y="2227947"/>
              <a:ext cx="1276350" cy="0"/>
            </a:xfrm>
            <a:custGeom>
              <a:avLst/>
              <a:gdLst/>
              <a:ahLst/>
              <a:cxnLst/>
              <a:rect l="l" t="t" r="r" b="b"/>
              <a:pathLst>
                <a:path w="1276350">
                  <a:moveTo>
                    <a:pt x="0" y="0"/>
                  </a:moveTo>
                  <a:lnTo>
                    <a:pt x="462337" y="0"/>
                  </a:lnTo>
                </a:path>
                <a:path w="1276350">
                  <a:moveTo>
                    <a:pt x="1276284" y="0"/>
                  </a:moveTo>
                  <a:lnTo>
                    <a:pt x="803462" y="0"/>
                  </a:lnTo>
                </a:path>
              </a:pathLst>
            </a:custGeom>
            <a:ln w="7214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75" name="object 75"/>
            <p:cNvSpPr/>
            <p:nvPr/>
          </p:nvSpPr>
          <p:spPr>
            <a:xfrm>
              <a:off x="2970565" y="2148582"/>
              <a:ext cx="1276350" cy="159385"/>
            </a:xfrm>
            <a:custGeom>
              <a:avLst/>
              <a:gdLst/>
              <a:ahLst/>
              <a:cxnLst/>
              <a:rect l="l" t="t" r="r" b="b"/>
              <a:pathLst>
                <a:path w="1276350" h="159385">
                  <a:moveTo>
                    <a:pt x="0" y="119095"/>
                  </a:moveTo>
                  <a:lnTo>
                    <a:pt x="0" y="39730"/>
                  </a:lnTo>
                </a:path>
                <a:path w="1276350" h="159385">
                  <a:moveTo>
                    <a:pt x="1276284" y="119095"/>
                  </a:moveTo>
                  <a:lnTo>
                    <a:pt x="1276284" y="39730"/>
                  </a:lnTo>
                </a:path>
                <a:path w="1276350" h="159385">
                  <a:moveTo>
                    <a:pt x="462337" y="158826"/>
                  </a:moveTo>
                  <a:lnTo>
                    <a:pt x="462337" y="0"/>
                  </a:lnTo>
                  <a:lnTo>
                    <a:pt x="803462" y="0"/>
                  </a:lnTo>
                  <a:lnTo>
                    <a:pt x="803462" y="158826"/>
                  </a:lnTo>
                  <a:lnTo>
                    <a:pt x="462337" y="158826"/>
                  </a:lnTo>
                </a:path>
              </a:pathLst>
            </a:custGeom>
            <a:ln w="7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449308" y="4349434"/>
            <a:ext cx="388830" cy="10031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495" dirty="0">
                <a:latin typeface="Wingdings"/>
                <a:cs typeface="Wingdings"/>
              </a:rPr>
              <a:t></a:t>
            </a:r>
            <a:r>
              <a:rPr sz="495" spc="357" dirty="0">
                <a:latin typeface="Times New Roman"/>
                <a:cs typeface="Times New Roman"/>
              </a:rPr>
              <a:t> </a:t>
            </a:r>
            <a:r>
              <a:rPr sz="495" dirty="0">
                <a:latin typeface="Wingdings"/>
                <a:cs typeface="Wingdings"/>
              </a:rPr>
              <a:t></a:t>
            </a:r>
            <a:r>
              <a:rPr sz="495" spc="357" dirty="0">
                <a:latin typeface="Times New Roman"/>
                <a:cs typeface="Times New Roman"/>
              </a:rPr>
              <a:t> </a:t>
            </a:r>
            <a:r>
              <a:rPr sz="495" spc="-50" dirty="0">
                <a:latin typeface="Wingdings"/>
                <a:cs typeface="Wingdings"/>
              </a:rPr>
              <a:t></a:t>
            </a:r>
            <a:endParaRPr sz="495">
              <a:latin typeface="Wingdings"/>
              <a:cs typeface="Wingdings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811326" y="4839751"/>
            <a:ext cx="2618623" cy="91859"/>
          </a:xfrm>
          <a:custGeom>
            <a:avLst/>
            <a:gdLst/>
            <a:ahLst/>
            <a:cxnLst/>
            <a:rect l="l" t="t" r="r" b="b"/>
            <a:pathLst>
              <a:path w="1321435" h="46355">
                <a:moveTo>
                  <a:pt x="0" y="0"/>
                </a:moveTo>
                <a:lnTo>
                  <a:pt x="1321017" y="0"/>
                </a:lnTo>
              </a:path>
              <a:path w="1321435" h="46355">
                <a:moveTo>
                  <a:pt x="0" y="0"/>
                </a:moveTo>
                <a:lnTo>
                  <a:pt x="0" y="45791"/>
                </a:lnTo>
              </a:path>
              <a:path w="1321435" h="46355">
                <a:moveTo>
                  <a:pt x="330254" y="0"/>
                </a:moveTo>
                <a:lnTo>
                  <a:pt x="330254" y="45791"/>
                </a:lnTo>
              </a:path>
              <a:path w="1321435" h="46355">
                <a:moveTo>
                  <a:pt x="660508" y="0"/>
                </a:moveTo>
                <a:lnTo>
                  <a:pt x="660508" y="45791"/>
                </a:lnTo>
              </a:path>
              <a:path w="1321435" h="46355">
                <a:moveTo>
                  <a:pt x="990763" y="0"/>
                </a:moveTo>
                <a:lnTo>
                  <a:pt x="990763" y="45791"/>
                </a:lnTo>
              </a:path>
              <a:path w="1321435" h="46355">
                <a:moveTo>
                  <a:pt x="1321017" y="0"/>
                </a:moveTo>
                <a:lnTo>
                  <a:pt x="1321017" y="45791"/>
                </a:lnTo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78" name="object 78"/>
          <p:cNvSpPr txBox="1"/>
          <p:nvPr/>
        </p:nvSpPr>
        <p:spPr>
          <a:xfrm>
            <a:off x="5635746" y="4915809"/>
            <a:ext cx="1006679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678267" algn="l"/>
              </a:tabLst>
            </a:pPr>
            <a:r>
              <a:rPr sz="1189" spc="-40" dirty="0">
                <a:latin typeface="Arial"/>
                <a:cs typeface="Arial"/>
              </a:rPr>
              <a:t>−1.0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40" dirty="0">
                <a:latin typeface="Arial"/>
                <a:cs typeface="Arial"/>
              </a:rPr>
              <a:t>−0.5</a:t>
            </a:r>
            <a:endParaRPr sz="1189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989065" y="4915809"/>
            <a:ext cx="917336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  <a:tabLst>
                <a:tab pos="678267" algn="l"/>
              </a:tabLst>
            </a:pPr>
            <a:r>
              <a:rPr sz="1189" spc="-50" dirty="0">
                <a:latin typeface="Arial"/>
                <a:cs typeface="Arial"/>
              </a:rPr>
              <a:t>0.0</a:t>
            </a:r>
            <a:r>
              <a:rPr sz="1189" dirty="0">
                <a:latin typeface="Arial"/>
                <a:cs typeface="Arial"/>
              </a:rPr>
              <a:t>	</a:t>
            </a:r>
            <a:r>
              <a:rPr sz="1189" spc="-50" dirty="0">
                <a:latin typeface="Arial"/>
                <a:cs typeface="Arial"/>
              </a:rPr>
              <a:t>0.5</a:t>
            </a:r>
            <a:endParaRPr sz="1189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297961" y="4915809"/>
            <a:ext cx="262995" cy="209682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189" spc="-50" dirty="0">
                <a:latin typeface="Arial"/>
                <a:cs typeface="Arial"/>
              </a:rPr>
              <a:t>1.0</a:t>
            </a:r>
            <a:endParaRPr sz="1189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513048" y="5095006"/>
            <a:ext cx="888392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20" dirty="0">
                <a:latin typeface="Arial"/>
                <a:cs typeface="Arial"/>
              </a:rPr>
              <a:t>Residuals</a:t>
            </a:r>
            <a:endParaRPr sz="1486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366383" y="3990472"/>
            <a:ext cx="3181105" cy="849385"/>
          </a:xfrm>
          <a:custGeom>
            <a:avLst/>
            <a:gdLst/>
            <a:ahLst/>
            <a:cxnLst/>
            <a:rect l="l" t="t" r="r" b="b"/>
            <a:pathLst>
              <a:path w="1605279" h="428625">
                <a:moveTo>
                  <a:pt x="0" y="428570"/>
                </a:moveTo>
                <a:lnTo>
                  <a:pt x="1605000" y="428570"/>
                </a:lnTo>
                <a:lnTo>
                  <a:pt x="1605000" y="0"/>
                </a:lnTo>
                <a:lnTo>
                  <a:pt x="0" y="0"/>
                </a:lnTo>
                <a:lnTo>
                  <a:pt x="0" y="428570"/>
                </a:lnTo>
              </a:path>
            </a:pathLst>
          </a:custGeom>
          <a:ln w="7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3" name="object 83"/>
          <p:cNvSpPr txBox="1"/>
          <p:nvPr/>
        </p:nvSpPr>
        <p:spPr>
          <a:xfrm>
            <a:off x="692410" y="5364885"/>
            <a:ext cx="7419223" cy="1171121"/>
          </a:xfrm>
          <a:prstGeom prst="rect">
            <a:avLst/>
          </a:prstGeom>
        </p:spPr>
        <p:txBody>
          <a:bodyPr vert="horz" wrap="square" lIns="0" tIns="113251" rIns="0" bIns="0" rtlCol="0">
            <a:spAutoFit/>
          </a:bodyPr>
          <a:lstStyle/>
          <a:p>
            <a:pPr marL="25168">
              <a:spcBef>
                <a:spcPts val="892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linearity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constant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variability</a:t>
            </a:r>
            <a:r>
              <a:rPr sz="1982" spc="23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conditions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are</a:t>
            </a:r>
            <a:r>
              <a:rPr sz="1982" spc="22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fine.</a:t>
            </a:r>
            <a:endParaRPr sz="1982">
              <a:latin typeface="Arial"/>
              <a:cs typeface="Arial"/>
            </a:endParaRPr>
          </a:p>
          <a:p>
            <a:pPr marL="25168" marR="10067">
              <a:lnSpc>
                <a:spcPct val="129800"/>
              </a:lnSpc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slight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left-skewness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residuals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fine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because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large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size</a:t>
            </a:r>
            <a:endParaRPr sz="1982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674342" y="63299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38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77164"/>
            <a:ext cx="12570946" cy="52674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75503">
              <a:spcBef>
                <a:spcPts val="268"/>
              </a:spcBef>
            </a:pPr>
            <a:r>
              <a:rPr dirty="0"/>
              <a:t>Example:</a:t>
            </a:r>
            <a:r>
              <a:rPr spc="367" dirty="0"/>
              <a:t> </a:t>
            </a:r>
            <a:r>
              <a:rPr dirty="0"/>
              <a:t>Fire</a:t>
            </a:r>
            <a:r>
              <a:rPr spc="178" dirty="0"/>
              <a:t> </a:t>
            </a:r>
            <a:r>
              <a:rPr dirty="0"/>
              <a:t>Damage</a:t>
            </a:r>
            <a:r>
              <a:rPr spc="188" dirty="0"/>
              <a:t> </a:t>
            </a:r>
            <a:r>
              <a:rPr dirty="0"/>
              <a:t>and</a:t>
            </a:r>
            <a:r>
              <a:rPr spc="178" dirty="0"/>
              <a:t> </a:t>
            </a:r>
            <a:r>
              <a:rPr dirty="0"/>
              <a:t>Distance</a:t>
            </a:r>
            <a:r>
              <a:rPr spc="178" dirty="0"/>
              <a:t> </a:t>
            </a:r>
            <a:r>
              <a:rPr dirty="0"/>
              <a:t>to</a:t>
            </a:r>
            <a:r>
              <a:rPr spc="188" dirty="0"/>
              <a:t> </a:t>
            </a:r>
            <a:r>
              <a:rPr dirty="0"/>
              <a:t>Fire</a:t>
            </a:r>
            <a:r>
              <a:rPr spc="178" dirty="0"/>
              <a:t> </a:t>
            </a:r>
            <a:r>
              <a:rPr spc="-20" dirty="0"/>
              <a:t>Station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66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92410" y="585425"/>
            <a:ext cx="7079469" cy="1171134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 algn="just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fire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insurance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company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wanted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relate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fire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damage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major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residential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fires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distance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burning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house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nearest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fire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station.</a:t>
            </a:r>
            <a:r>
              <a:rPr sz="1982" spc="36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8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study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was</a:t>
            </a:r>
            <a:endParaRPr sz="198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228" y="1866786"/>
            <a:ext cx="1845995" cy="512726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lnSpc>
                <a:spcPts val="1871"/>
              </a:lnSpc>
              <a:spcBef>
                <a:spcPts val="198"/>
              </a:spcBef>
            </a:pPr>
            <a:r>
              <a:rPr sz="1684" dirty="0">
                <a:solidFill>
                  <a:srgbClr val="22373A"/>
                </a:solidFill>
                <a:latin typeface="Arial"/>
                <a:cs typeface="Arial"/>
              </a:rPr>
              <a:t>Distance</a:t>
            </a:r>
            <a:r>
              <a:rPr sz="1684" spc="713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684" spc="-20" dirty="0">
                <a:solidFill>
                  <a:srgbClr val="22373A"/>
                </a:solidFill>
                <a:latin typeface="Arial"/>
                <a:cs typeface="Arial"/>
              </a:rPr>
              <a:t>Damage</a:t>
            </a:r>
            <a:endParaRPr sz="1684">
              <a:latin typeface="Arial"/>
              <a:cs typeface="Arial"/>
            </a:endParaRPr>
          </a:p>
          <a:p>
            <a:pPr marL="25168">
              <a:lnSpc>
                <a:spcPts val="1871"/>
              </a:lnSpc>
              <a:tabLst>
                <a:tab pos="1044455" algn="l"/>
              </a:tabLst>
            </a:pPr>
            <a:r>
              <a:rPr sz="1684" u="sng" spc="733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84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(mile)</a:t>
            </a:r>
            <a:r>
              <a:rPr sz="1684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	</a:t>
            </a:r>
            <a:r>
              <a:rPr sz="1684" u="sng" spc="-2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($1000)</a:t>
            </a:r>
            <a:endParaRPr sz="168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182" y="2365872"/>
            <a:ext cx="348563" cy="4092552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0.7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1.1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1.8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2.1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2.3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2.6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3.0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3.1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3.4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3.8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4.3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4.6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4.8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5.5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50" dirty="0">
                <a:solidFill>
                  <a:srgbClr val="22373A"/>
                </a:solidFill>
                <a:latin typeface="Arial"/>
                <a:cs typeface="Arial"/>
              </a:rPr>
              <a:t>6.1</a:t>
            </a:r>
            <a:endParaRPr sz="168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4977" y="2365872"/>
            <a:ext cx="468106" cy="4092552"/>
          </a:xfrm>
          <a:prstGeom prst="rect">
            <a:avLst/>
          </a:prstGeom>
        </p:spPr>
        <p:txBody>
          <a:bodyPr vert="horz" wrap="square" lIns="0" tIns="25167" rIns="0" bIns="0" rtlCol="0">
            <a:spAutoFit/>
          </a:bodyPr>
          <a:lstStyle/>
          <a:p>
            <a:pPr marL="25168">
              <a:spcBef>
                <a:spcPts val="198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14.1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17.3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17.8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24.0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23.1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19.6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22.3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27.5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26.2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26.1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10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31.3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31.3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36.4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36.0</a:t>
            </a:r>
            <a:endParaRPr sz="1684">
              <a:latin typeface="Arial"/>
              <a:cs typeface="Arial"/>
            </a:endParaRPr>
          </a:p>
          <a:p>
            <a:pPr marL="25168">
              <a:spcBef>
                <a:spcPts val="99"/>
              </a:spcBef>
            </a:pPr>
            <a:r>
              <a:rPr sz="1684" spc="-40" dirty="0">
                <a:solidFill>
                  <a:srgbClr val="22373A"/>
                </a:solidFill>
                <a:latin typeface="Arial"/>
                <a:cs typeface="Arial"/>
              </a:rPr>
              <a:t>43.2</a:t>
            </a:r>
            <a:endParaRPr sz="1684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9395" y="6465647"/>
            <a:ext cx="1795662" cy="0"/>
          </a:xfrm>
          <a:custGeom>
            <a:avLst/>
            <a:gdLst/>
            <a:ahLst/>
            <a:cxnLst/>
            <a:rect l="l" t="t" r="r" b="b"/>
            <a:pathLst>
              <a:path w="906144">
                <a:moveTo>
                  <a:pt x="0" y="0"/>
                </a:moveTo>
                <a:lnTo>
                  <a:pt x="905535" y="0"/>
                </a:lnTo>
              </a:path>
            </a:pathLst>
          </a:custGeom>
          <a:ln w="5054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2856391" y="1751839"/>
            <a:ext cx="5267447" cy="1964172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conducted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large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suburb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major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city;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99" dirty="0">
                <a:solidFill>
                  <a:srgbClr val="22373A"/>
                </a:solidFill>
                <a:latin typeface="Arial"/>
                <a:cs typeface="Arial"/>
              </a:rPr>
              <a:t>a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sample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15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recent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fires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this</a:t>
            </a:r>
            <a:r>
              <a:rPr sz="1982" spc="14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suburb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was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selected.</a:t>
            </a:r>
            <a:r>
              <a:rPr sz="1982" spc="37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damage</a:t>
            </a:r>
            <a:r>
              <a:rPr sz="1982" spc="21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distance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fire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nearest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fire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station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were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recorded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in</a:t>
            </a:r>
            <a:r>
              <a:rPr sz="1982" spc="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each</a:t>
            </a:r>
            <a:r>
              <a:rPr sz="1982" spc="20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fire.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2538" y="5498879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9963" y="5313476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0319" y="5284637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2914" y="4925443"/>
            <a:ext cx="343529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75503">
              <a:spcBef>
                <a:spcPts val="238"/>
              </a:spcBef>
            </a:pPr>
            <a:r>
              <a:rPr sz="694" spc="129" dirty="0">
                <a:latin typeface="Wingdings"/>
                <a:cs typeface="Wingdings"/>
              </a:rPr>
              <a:t></a:t>
            </a:r>
            <a:r>
              <a:rPr sz="694" spc="20" dirty="0">
                <a:latin typeface="Times New Roman"/>
                <a:cs typeface="Times New Roman"/>
              </a:rPr>
              <a:t> </a:t>
            </a:r>
            <a:r>
              <a:rPr sz="1040" spc="44" baseline="-31746" dirty="0">
                <a:latin typeface="Wingdings"/>
                <a:cs typeface="Wingdings"/>
              </a:rPr>
              <a:t></a:t>
            </a:r>
            <a:endParaRPr sz="1040" baseline="-31746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4984" y="5180325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62223" y="5023951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16534" y="4722811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79649" y="4803903"/>
            <a:ext cx="351079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129" dirty="0">
                <a:latin typeface="Wingdings"/>
                <a:cs typeface="Wingdings"/>
              </a:rPr>
              <a:t></a:t>
            </a:r>
            <a:r>
              <a:rPr sz="694" spc="872" dirty="0">
                <a:latin typeface="Times New Roman"/>
                <a:cs typeface="Times New Roman"/>
              </a:rPr>
              <a:t> </a:t>
            </a: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68623" y="4502577"/>
            <a:ext cx="296970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129" dirty="0">
                <a:latin typeface="Wingdings"/>
                <a:cs typeface="Wingdings"/>
              </a:rPr>
              <a:t></a:t>
            </a:r>
            <a:r>
              <a:rPr sz="694" spc="446" dirty="0">
                <a:latin typeface="Times New Roman"/>
                <a:cs typeface="Times New Roman"/>
              </a:rPr>
              <a:t> </a:t>
            </a: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40174" y="4207243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0530" y="4230466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6575" y="3813403"/>
            <a:ext cx="134643" cy="137319"/>
          </a:xfrm>
          <a:prstGeom prst="rect">
            <a:avLst/>
          </a:prstGeom>
        </p:spPr>
        <p:txBody>
          <a:bodyPr vert="horz" wrap="square" lIns="0" tIns="30200" rIns="0" bIns="0" rtlCol="0">
            <a:spAutoFit/>
          </a:bodyPr>
          <a:lstStyle/>
          <a:p>
            <a:pPr marL="25168">
              <a:spcBef>
                <a:spcPts val="238"/>
              </a:spcBef>
            </a:pPr>
            <a:r>
              <a:rPr sz="694" spc="30" dirty="0">
                <a:latin typeface="Wingdings"/>
                <a:cs typeface="Wingdings"/>
              </a:rPr>
              <a:t></a:t>
            </a:r>
            <a:endParaRPr sz="694">
              <a:latin typeface="Wingdings"/>
              <a:cs typeface="Wingding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22525" y="4085025"/>
            <a:ext cx="3132030" cy="1702546"/>
          </a:xfrm>
          <a:custGeom>
            <a:avLst/>
            <a:gdLst/>
            <a:ahLst/>
            <a:cxnLst/>
            <a:rect l="l" t="t" r="r" b="b"/>
            <a:pathLst>
              <a:path w="1580514" h="859155">
                <a:moveTo>
                  <a:pt x="209516" y="791002"/>
                </a:moveTo>
                <a:lnTo>
                  <a:pt x="1580398" y="791002"/>
                </a:lnTo>
              </a:path>
              <a:path w="1580514" h="859155">
                <a:moveTo>
                  <a:pt x="209516" y="791002"/>
                </a:moveTo>
                <a:lnTo>
                  <a:pt x="209516" y="859046"/>
                </a:lnTo>
              </a:path>
              <a:path w="1580514" h="859155">
                <a:moveTo>
                  <a:pt x="483674" y="791002"/>
                </a:moveTo>
                <a:lnTo>
                  <a:pt x="483674" y="859046"/>
                </a:lnTo>
              </a:path>
              <a:path w="1580514" h="859155">
                <a:moveTo>
                  <a:pt x="757926" y="791002"/>
                </a:moveTo>
                <a:lnTo>
                  <a:pt x="757926" y="859046"/>
                </a:lnTo>
              </a:path>
              <a:path w="1580514" h="859155">
                <a:moveTo>
                  <a:pt x="1032083" y="791002"/>
                </a:moveTo>
                <a:lnTo>
                  <a:pt x="1032083" y="859046"/>
                </a:lnTo>
              </a:path>
              <a:path w="1580514" h="859155">
                <a:moveTo>
                  <a:pt x="1306241" y="791002"/>
                </a:moveTo>
                <a:lnTo>
                  <a:pt x="1306241" y="859046"/>
                </a:lnTo>
              </a:path>
              <a:path w="1580514" h="859155">
                <a:moveTo>
                  <a:pt x="1580398" y="791002"/>
                </a:moveTo>
                <a:lnTo>
                  <a:pt x="1580398" y="859046"/>
                </a:lnTo>
              </a:path>
              <a:path w="1580514" h="859155">
                <a:moveTo>
                  <a:pt x="68043" y="730708"/>
                </a:moveTo>
                <a:lnTo>
                  <a:pt x="68043" y="0"/>
                </a:lnTo>
              </a:path>
              <a:path w="1580514" h="859155">
                <a:moveTo>
                  <a:pt x="68043" y="730708"/>
                </a:moveTo>
                <a:lnTo>
                  <a:pt x="0" y="730708"/>
                </a:lnTo>
              </a:path>
              <a:path w="1580514" h="859155">
                <a:moveTo>
                  <a:pt x="68043" y="584510"/>
                </a:moveTo>
                <a:lnTo>
                  <a:pt x="0" y="584510"/>
                </a:lnTo>
              </a:path>
              <a:path w="1580514" h="859155">
                <a:moveTo>
                  <a:pt x="68043" y="438406"/>
                </a:moveTo>
                <a:lnTo>
                  <a:pt x="0" y="438406"/>
                </a:lnTo>
              </a:path>
              <a:path w="1580514" h="859155">
                <a:moveTo>
                  <a:pt x="68043" y="292207"/>
                </a:moveTo>
                <a:lnTo>
                  <a:pt x="0" y="292207"/>
                </a:lnTo>
              </a:path>
              <a:path w="1580514" h="859155">
                <a:moveTo>
                  <a:pt x="68043" y="146103"/>
                </a:moveTo>
                <a:lnTo>
                  <a:pt x="0" y="146103"/>
                </a:lnTo>
              </a:path>
              <a:path w="1580514" h="859155">
                <a:moveTo>
                  <a:pt x="68043" y="0"/>
                </a:moveTo>
                <a:lnTo>
                  <a:pt x="0" y="0"/>
                </a:lnTo>
              </a:path>
            </a:pathLst>
          </a:custGeom>
          <a:ln w="7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2" name="object 22"/>
          <p:cNvSpPr txBox="1"/>
          <p:nvPr/>
        </p:nvSpPr>
        <p:spPr>
          <a:xfrm>
            <a:off x="4086047" y="5382812"/>
            <a:ext cx="274562" cy="300745"/>
          </a:xfrm>
          <a:prstGeom prst="rect">
            <a:avLst/>
          </a:prstGeom>
        </p:spPr>
        <p:txBody>
          <a:bodyPr vert="vert270" wrap="square" lIns="0" tIns="1258" rIns="0" bIns="0" rtlCol="0">
            <a:spAutoFit/>
          </a:bodyPr>
          <a:lstStyle/>
          <a:p>
            <a:pPr marL="25168">
              <a:spcBef>
                <a:spcPts val="10"/>
              </a:spcBef>
            </a:pPr>
            <a:r>
              <a:rPr sz="1784" spc="-50" dirty="0">
                <a:latin typeface="Arial"/>
                <a:cs typeface="Arial"/>
              </a:rPr>
              <a:t>15</a:t>
            </a:r>
            <a:endParaRPr sz="17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6047" y="4803572"/>
            <a:ext cx="274562" cy="300745"/>
          </a:xfrm>
          <a:prstGeom prst="rect">
            <a:avLst/>
          </a:prstGeom>
        </p:spPr>
        <p:txBody>
          <a:bodyPr vert="vert270" wrap="square" lIns="0" tIns="1258" rIns="0" bIns="0" rtlCol="0">
            <a:spAutoFit/>
          </a:bodyPr>
          <a:lstStyle/>
          <a:p>
            <a:pPr marL="25168">
              <a:spcBef>
                <a:spcPts val="10"/>
              </a:spcBef>
            </a:pPr>
            <a:r>
              <a:rPr sz="1784" spc="-50" dirty="0">
                <a:latin typeface="Arial"/>
                <a:cs typeface="Arial"/>
              </a:rPr>
              <a:t>25</a:t>
            </a:r>
            <a:endParaRPr sz="17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86047" y="4224329"/>
            <a:ext cx="274562" cy="300745"/>
          </a:xfrm>
          <a:prstGeom prst="rect">
            <a:avLst/>
          </a:prstGeom>
        </p:spPr>
        <p:txBody>
          <a:bodyPr vert="vert270" wrap="square" lIns="0" tIns="1258" rIns="0" bIns="0" rtlCol="0">
            <a:spAutoFit/>
          </a:bodyPr>
          <a:lstStyle/>
          <a:p>
            <a:pPr marL="25168">
              <a:spcBef>
                <a:spcPts val="10"/>
              </a:spcBef>
            </a:pPr>
            <a:r>
              <a:rPr sz="1784" spc="-50" dirty="0">
                <a:latin typeface="Arial"/>
                <a:cs typeface="Arial"/>
              </a:rPr>
              <a:t>35</a:t>
            </a:r>
            <a:endParaRPr sz="1784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57363" y="3832203"/>
            <a:ext cx="3169780" cy="1820828"/>
          </a:xfrm>
          <a:custGeom>
            <a:avLst/>
            <a:gdLst/>
            <a:ahLst/>
            <a:cxnLst/>
            <a:rect l="l" t="t" r="r" b="b"/>
            <a:pathLst>
              <a:path w="1599564" h="918844">
                <a:moveTo>
                  <a:pt x="0" y="918583"/>
                </a:moveTo>
                <a:lnTo>
                  <a:pt x="1599016" y="918583"/>
                </a:lnTo>
                <a:lnTo>
                  <a:pt x="1599016" y="0"/>
                </a:lnTo>
                <a:lnTo>
                  <a:pt x="0" y="0"/>
                </a:lnTo>
                <a:lnTo>
                  <a:pt x="0" y="918583"/>
                </a:lnTo>
              </a:path>
            </a:pathLst>
          </a:custGeom>
          <a:ln w="7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6" name="object 26"/>
          <p:cNvSpPr txBox="1"/>
          <p:nvPr/>
        </p:nvSpPr>
        <p:spPr>
          <a:xfrm>
            <a:off x="4749997" y="5780166"/>
            <a:ext cx="2892943" cy="625598"/>
          </a:xfrm>
          <a:prstGeom prst="rect">
            <a:avLst/>
          </a:prstGeom>
        </p:spPr>
        <p:txBody>
          <a:bodyPr vert="horz" wrap="square" lIns="0" tIns="50334" rIns="0" bIns="0" rtlCol="0">
            <a:spAutoFit/>
          </a:bodyPr>
          <a:lstStyle/>
          <a:p>
            <a:pPr marL="25168">
              <a:spcBef>
                <a:spcPts val="396"/>
              </a:spcBef>
              <a:tabLst>
                <a:tab pos="567529" algn="l"/>
                <a:tab pos="1111149" algn="l"/>
                <a:tab pos="1654769" algn="l"/>
                <a:tab pos="2198389" algn="l"/>
                <a:tab pos="2740751" algn="l"/>
              </a:tabLst>
            </a:pPr>
            <a:r>
              <a:rPr sz="1784" spc="-99" dirty="0">
                <a:latin typeface="Arial"/>
                <a:cs typeface="Arial"/>
              </a:rPr>
              <a:t>1</a:t>
            </a:r>
            <a:r>
              <a:rPr sz="1784" dirty="0">
                <a:latin typeface="Arial"/>
                <a:cs typeface="Arial"/>
              </a:rPr>
              <a:t>	</a:t>
            </a:r>
            <a:r>
              <a:rPr sz="1784" spc="-99" dirty="0">
                <a:latin typeface="Arial"/>
                <a:cs typeface="Arial"/>
              </a:rPr>
              <a:t>2</a:t>
            </a:r>
            <a:r>
              <a:rPr sz="1784" dirty="0">
                <a:latin typeface="Arial"/>
                <a:cs typeface="Arial"/>
              </a:rPr>
              <a:t>	</a:t>
            </a:r>
            <a:r>
              <a:rPr sz="1784" spc="-99" dirty="0">
                <a:latin typeface="Arial"/>
                <a:cs typeface="Arial"/>
              </a:rPr>
              <a:t>3</a:t>
            </a:r>
            <a:r>
              <a:rPr sz="1784" dirty="0">
                <a:latin typeface="Arial"/>
                <a:cs typeface="Arial"/>
              </a:rPr>
              <a:t>	</a:t>
            </a:r>
            <a:r>
              <a:rPr sz="1784" spc="-99" dirty="0">
                <a:latin typeface="Arial"/>
                <a:cs typeface="Arial"/>
              </a:rPr>
              <a:t>4</a:t>
            </a:r>
            <a:r>
              <a:rPr sz="1784" dirty="0">
                <a:latin typeface="Arial"/>
                <a:cs typeface="Arial"/>
              </a:rPr>
              <a:t>	</a:t>
            </a:r>
            <a:r>
              <a:rPr sz="1784" spc="-99" dirty="0">
                <a:latin typeface="Arial"/>
                <a:cs typeface="Arial"/>
              </a:rPr>
              <a:t>5</a:t>
            </a:r>
            <a:r>
              <a:rPr sz="1784" dirty="0">
                <a:latin typeface="Arial"/>
                <a:cs typeface="Arial"/>
              </a:rPr>
              <a:t>	</a:t>
            </a:r>
            <a:r>
              <a:rPr sz="1784" spc="-99" dirty="0">
                <a:latin typeface="Arial"/>
                <a:cs typeface="Arial"/>
              </a:rPr>
              <a:t>6</a:t>
            </a:r>
            <a:endParaRPr sz="1784">
              <a:latin typeface="Arial"/>
              <a:cs typeface="Arial"/>
            </a:endParaRPr>
          </a:p>
          <a:p>
            <a:pPr marL="586405">
              <a:spcBef>
                <a:spcPts val="188"/>
              </a:spcBef>
            </a:pPr>
            <a:r>
              <a:rPr sz="1784" dirty="0">
                <a:latin typeface="Arial"/>
                <a:cs typeface="Arial"/>
              </a:rPr>
              <a:t>Distance</a:t>
            </a:r>
            <a:r>
              <a:rPr sz="1784" spc="-79" dirty="0">
                <a:latin typeface="Arial"/>
                <a:cs typeface="Arial"/>
              </a:rPr>
              <a:t> </a:t>
            </a:r>
            <a:r>
              <a:rPr sz="1784" spc="-20" dirty="0">
                <a:latin typeface="Arial"/>
                <a:cs typeface="Arial"/>
              </a:rPr>
              <a:t>(miles)</a:t>
            </a:r>
            <a:endParaRPr sz="178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89402" y="3873842"/>
            <a:ext cx="274562" cy="1737779"/>
          </a:xfrm>
          <a:prstGeom prst="rect">
            <a:avLst/>
          </a:prstGeom>
        </p:spPr>
        <p:txBody>
          <a:bodyPr vert="vert270" wrap="square" lIns="0" tIns="1258" rIns="0" bIns="0" rtlCol="0">
            <a:spAutoFit/>
          </a:bodyPr>
          <a:lstStyle/>
          <a:p>
            <a:pPr marL="25168">
              <a:spcBef>
                <a:spcPts val="10"/>
              </a:spcBef>
            </a:pPr>
            <a:r>
              <a:rPr sz="1784" dirty="0">
                <a:latin typeface="Arial"/>
                <a:cs typeface="Arial"/>
              </a:rPr>
              <a:t>Damage</a:t>
            </a:r>
            <a:r>
              <a:rPr sz="1784" spc="-79" dirty="0">
                <a:latin typeface="Arial"/>
                <a:cs typeface="Arial"/>
              </a:rPr>
              <a:t> </a:t>
            </a:r>
            <a:r>
              <a:rPr sz="1784" spc="-20" dirty="0">
                <a:latin typeface="Arial"/>
                <a:cs typeface="Arial"/>
              </a:rPr>
              <a:t>($1000)</a:t>
            </a:r>
            <a:endParaRPr sz="1784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410" y="170387"/>
            <a:ext cx="5738070" cy="1314061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61743" indent="-236575">
              <a:spcBef>
                <a:spcPts val="555"/>
              </a:spcBef>
              <a:buChar char="&gt;"/>
              <a:tabLst>
                <a:tab pos="261743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fire</a:t>
            </a: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=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read.table("fire.txt",h=T)</a:t>
            </a:r>
            <a:endParaRPr sz="1784">
              <a:latin typeface="LM Mono 10"/>
              <a:cs typeface="LM Mono 10"/>
            </a:endParaRPr>
          </a:p>
          <a:p>
            <a:pPr marL="25168" marR="1075914" indent="236575">
              <a:lnSpc>
                <a:spcPct val="116700"/>
              </a:lnSpc>
              <a:buChar char="&gt;"/>
              <a:tabLst>
                <a:tab pos="261743" algn="l"/>
              </a:tabLst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summary(lm(damage</a:t>
            </a:r>
            <a:r>
              <a:rPr sz="1784" spc="-8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˜</a:t>
            </a:r>
            <a:r>
              <a:rPr sz="1784" spc="-7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dist,</a:t>
            </a:r>
            <a:r>
              <a:rPr sz="1784" spc="-7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data=fire)) Coefficients:</a:t>
            </a:r>
            <a:endParaRPr sz="1784">
              <a:latin typeface="LM Mono 10"/>
              <a:cs typeface="LM Mono 10"/>
            </a:endParaRPr>
          </a:p>
          <a:p>
            <a:pPr marL="1445878">
              <a:spcBef>
                <a:spcPts val="357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411" y="1439106"/>
            <a:ext cx="2419804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10.2779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57"/>
              </a:spcBef>
              <a:tabLst>
                <a:tab pos="1682451" algn="l"/>
              </a:tabLst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dist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4.9193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4159" y="1439106"/>
            <a:ext cx="3249056" cy="671577"/>
          </a:xfrm>
          <a:prstGeom prst="rect">
            <a:avLst/>
          </a:prstGeom>
        </p:spPr>
        <p:txBody>
          <a:bodyPr vert="horz" wrap="square" lIns="0" tIns="70468" rIns="0" bIns="0" rtlCol="0">
            <a:spAutoFit/>
          </a:bodyPr>
          <a:lstStyle/>
          <a:p>
            <a:pPr marL="25168">
              <a:spcBef>
                <a:spcPts val="555"/>
              </a:spcBef>
              <a:tabLst>
                <a:tab pos="1091015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1.4203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7.237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6.59e-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06</a:t>
            </a:r>
            <a:r>
              <a:rPr sz="1784" spc="-1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57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0.3927</a:t>
            </a:r>
            <a:r>
              <a:rPr sz="1784" spc="89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12.525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1.25e-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08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765" y="2165580"/>
            <a:ext cx="7381473" cy="922639"/>
          </a:xfrm>
          <a:prstGeom prst="rect">
            <a:avLst/>
          </a:prstGeom>
        </p:spPr>
        <p:txBody>
          <a:bodyPr vert="horz" wrap="square" lIns="0" tIns="169877" rIns="0" bIns="0" rtlCol="0">
            <a:spAutoFit/>
          </a:bodyPr>
          <a:lstStyle/>
          <a:p>
            <a:pPr marL="333471" indent="-257968">
              <a:spcBef>
                <a:spcPts val="1338"/>
              </a:spcBef>
              <a:buChar char="•"/>
              <a:tabLst>
                <a:tab pos="333471" algn="l"/>
              </a:tabLst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estimate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intercept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32" spc="386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2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2779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slope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86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12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9193</a:t>
            </a:r>
            <a:endParaRPr sz="1883">
              <a:latin typeface="Arial"/>
              <a:cs typeface="Arial"/>
            </a:endParaRPr>
          </a:p>
          <a:p>
            <a:pPr marL="333471" indent="-257968">
              <a:spcBef>
                <a:spcPts val="1130"/>
              </a:spcBef>
              <a:buFont typeface="Arial"/>
              <a:buChar char="•"/>
              <a:tabLst>
                <a:tab pos="333471" algn="l"/>
              </a:tabLst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4203,</a:t>
            </a:r>
            <a:r>
              <a:rPr sz="1883" spc="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5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3927</a:t>
            </a:r>
            <a:endParaRPr sz="1883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89290" y="3408664"/>
          <a:ext cx="4912593" cy="9211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3941">
                <a:tc gridSpan="2">
                  <a:txBody>
                    <a:bodyPr/>
                    <a:lstStyle/>
                    <a:p>
                      <a:pPr marR="70485" indent="40640">
                        <a:lnSpc>
                          <a:spcPct val="104000"/>
                        </a:lnSpc>
                        <a:spcBef>
                          <a:spcPts val="10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 </a:t>
                      </a: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2517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0.025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1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71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2.16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2.65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3.011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2583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17578" y="5914338"/>
            <a:ext cx="1410609" cy="0"/>
          </a:xfrm>
          <a:custGeom>
            <a:avLst/>
            <a:gdLst/>
            <a:ahLst/>
            <a:cxnLst/>
            <a:rect l="l" t="t" r="r" b="b"/>
            <a:pathLst>
              <a:path w="711835">
                <a:moveTo>
                  <a:pt x="0" y="0"/>
                </a:moveTo>
                <a:lnTo>
                  <a:pt x="711809" y="0"/>
                </a:lnTo>
              </a:path>
            </a:pathLst>
          </a:custGeom>
          <a:ln w="7086">
            <a:solidFill>
              <a:srgbClr val="22373A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8"/>
          <p:cNvSpPr txBox="1"/>
          <p:nvPr/>
        </p:nvSpPr>
        <p:spPr>
          <a:xfrm>
            <a:off x="616909" y="4380249"/>
            <a:ext cx="7906202" cy="1850362"/>
          </a:xfrm>
          <a:prstGeom prst="rect">
            <a:avLst/>
          </a:prstGeom>
        </p:spPr>
        <p:txBody>
          <a:bodyPr vert="horz" wrap="square" lIns="0" tIns="193786" rIns="0" bIns="0" rtlCol="0">
            <a:spAutoFit/>
          </a:bodyPr>
          <a:lstStyle/>
          <a:p>
            <a:pPr marL="100670">
              <a:spcBef>
                <a:spcPts val="1526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So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confidence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interval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311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883">
              <a:latin typeface="Arial"/>
              <a:cs typeface="Arial"/>
            </a:endParaRPr>
          </a:p>
          <a:p>
            <a:pPr marL="100670">
              <a:spcBef>
                <a:spcPts val="1338"/>
              </a:spcBef>
            </a:pP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32" spc="192" baseline="-128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1982" spc="-10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883" i="1" spc="-33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081" baseline="31746" dirty="0">
                <a:solidFill>
                  <a:srgbClr val="22373A"/>
                </a:solidFill>
                <a:latin typeface="FreeSans"/>
                <a:cs typeface="FreeSans"/>
              </a:rPr>
              <a:t>∗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i="1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1932" baseline="-12820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1982" spc="-6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1982" spc="-7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9193</a:t>
            </a:r>
            <a:r>
              <a:rPr sz="1883" spc="-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1982" spc="-10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spc="-20" dirty="0">
                <a:solidFill>
                  <a:srgbClr val="EB801A"/>
                </a:solidFill>
                <a:latin typeface="Arial"/>
                <a:cs typeface="Arial"/>
              </a:rPr>
              <a:t>2</a:t>
            </a:r>
            <a:r>
              <a:rPr sz="1982" spc="-20" dirty="0">
                <a:solidFill>
                  <a:srgbClr val="EB801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EB801A"/>
                </a:solidFill>
                <a:latin typeface="Arial"/>
                <a:cs typeface="Arial"/>
              </a:rPr>
              <a:t>16</a:t>
            </a:r>
            <a:r>
              <a:rPr sz="1883" spc="-139" dirty="0">
                <a:solidFill>
                  <a:srgbClr val="EB801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×</a:t>
            </a:r>
            <a:r>
              <a:rPr sz="1982" spc="-9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3927</a:t>
            </a:r>
            <a:r>
              <a:rPr sz="1883" spc="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58" dirty="0">
                <a:solidFill>
                  <a:srgbClr val="22373A"/>
                </a:solidFill>
                <a:latin typeface="FreeSans"/>
                <a:cs typeface="FreeSans"/>
              </a:rPr>
              <a:t>≈</a:t>
            </a:r>
            <a:r>
              <a:rPr sz="1982" spc="9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919</a:t>
            </a:r>
            <a:r>
              <a:rPr sz="1883" spc="-13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FreeSans"/>
                <a:cs typeface="FreeSans"/>
              </a:rPr>
              <a:t>±</a:t>
            </a:r>
            <a:r>
              <a:rPr sz="1982" spc="-10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848</a:t>
            </a:r>
            <a:r>
              <a:rPr sz="1883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258" dirty="0">
                <a:solidFill>
                  <a:srgbClr val="22373A"/>
                </a:solidFill>
                <a:latin typeface="FreeSans"/>
                <a:cs typeface="FreeSans"/>
              </a:rPr>
              <a:t>≈</a:t>
            </a:r>
            <a:r>
              <a:rPr sz="1982" spc="89" dirty="0">
                <a:solidFill>
                  <a:srgbClr val="22373A"/>
                </a:solidFill>
                <a:latin typeface="FreeSans"/>
                <a:cs typeface="FreeSans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071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sz="1982" spc="-19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5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767</a:t>
            </a:r>
            <a:r>
              <a:rPr sz="1982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1982">
              <a:latin typeface="LM Roman 10"/>
              <a:cs typeface="LM Roman 10"/>
            </a:endParaRPr>
          </a:p>
          <a:p>
            <a:pPr marL="99412" marR="193790">
              <a:lnSpc>
                <a:spcPct val="136700"/>
              </a:lnSpc>
              <a:spcBef>
                <a:spcPts val="969"/>
              </a:spcBef>
            </a:pP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Interpretation:</a:t>
            </a:r>
            <a:r>
              <a:rPr sz="1883" spc="6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We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have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95%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confidence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that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every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extra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mile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883" spc="-4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50" dirty="0">
                <a:solidFill>
                  <a:srgbClr val="22373A"/>
                </a:solidFill>
                <a:latin typeface="Arial"/>
                <a:cs typeface="Arial"/>
              </a:rPr>
              <a:t>the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nearest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fire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station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increases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damage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by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$4071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883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883" spc="-20" dirty="0">
                <a:solidFill>
                  <a:srgbClr val="22373A"/>
                </a:solidFill>
                <a:latin typeface="Arial"/>
                <a:cs typeface="Arial"/>
              </a:rPr>
              <a:t>$5767.</a:t>
            </a:r>
            <a:endParaRPr sz="1883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750" b="0" i="0">
                <a:solidFill>
                  <a:srgbClr val="22373A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US" spc="-50" smtClean="0"/>
              <a:pPr marL="91440">
                <a:spcBef>
                  <a:spcPts val="70"/>
                </a:spcBef>
              </a:pPr>
              <a:t>67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45" y="2282246"/>
            <a:ext cx="12570946" cy="516585"/>
          </a:xfrm>
          <a:prstGeom prst="rect">
            <a:avLst/>
          </a:prstGeom>
        </p:spPr>
        <p:txBody>
          <a:bodyPr vert="horz" wrap="square" lIns="0" tIns="23909" rIns="0" bIns="0" rtlCol="0" anchor="ctr">
            <a:spAutoFit/>
          </a:bodyPr>
          <a:lstStyle/>
          <a:p>
            <a:pPr marL="75503">
              <a:spcBef>
                <a:spcPts val="188"/>
              </a:spcBef>
            </a:pPr>
            <a:r>
              <a:rPr dirty="0"/>
              <a:t>Example:</a:t>
            </a:r>
            <a:r>
              <a:rPr spc="307" dirty="0"/>
              <a:t> </a:t>
            </a:r>
            <a:r>
              <a:rPr dirty="0"/>
              <a:t>Test</a:t>
            </a:r>
            <a:r>
              <a:rPr spc="129" dirty="0"/>
              <a:t> </a:t>
            </a:r>
            <a:r>
              <a:rPr dirty="0"/>
              <a:t>for</a:t>
            </a:r>
            <a:r>
              <a:rPr spc="139" dirty="0"/>
              <a:t> </a:t>
            </a:r>
            <a:r>
              <a:rPr dirty="0"/>
              <a:t>the</a:t>
            </a:r>
            <a:r>
              <a:rPr spc="129" dirty="0"/>
              <a:t> </a:t>
            </a:r>
            <a:r>
              <a:rPr dirty="0"/>
              <a:t>Slope</a:t>
            </a:r>
            <a:r>
              <a:rPr spc="129" dirty="0"/>
              <a:t> </a:t>
            </a:r>
            <a:r>
              <a:rPr sz="2378" spc="-50" dirty="0">
                <a:latin typeface="Arial"/>
                <a:cs typeface="Arial"/>
              </a:rPr>
              <a:t>β</a:t>
            </a:r>
            <a:r>
              <a:rPr sz="2229" spc="-73" baseline="-14814" dirty="0">
                <a:latin typeface="Arial"/>
                <a:cs typeface="Arial"/>
              </a:rPr>
              <a:t>1</a:t>
            </a:r>
            <a:endParaRPr sz="2229" baseline="-14814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2410" y="733859"/>
            <a:ext cx="5738070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Coefficients:</a:t>
            </a:r>
            <a:endParaRPr sz="1784">
              <a:latin typeface="LM Mono 10"/>
              <a:cs typeface="LM Mono 10"/>
            </a:endParaRPr>
          </a:p>
          <a:p>
            <a:pPr marL="1445878">
              <a:spcBef>
                <a:spcPts val="30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Estimate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Std.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Error</a:t>
            </a:r>
            <a:r>
              <a:rPr sz="1784" spc="-59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t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value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Pr(&gt;|t|)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411" y="1285469"/>
            <a:ext cx="2419804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(Intercept)</a:t>
            </a:r>
            <a:r>
              <a:rPr sz="1784" spc="82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10.2779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  <a:tabLst>
                <a:tab pos="1682451" algn="l"/>
              </a:tabLst>
            </a:pPr>
            <a:r>
              <a:rPr sz="1784" spc="-40" dirty="0">
                <a:solidFill>
                  <a:srgbClr val="0000FF"/>
                </a:solidFill>
                <a:latin typeface="LM Mono 10"/>
                <a:cs typeface="LM Mono 10"/>
              </a:rPr>
              <a:t>dist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4.9193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4159" y="1285468"/>
            <a:ext cx="3249056" cy="573267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  <a:tabLst>
                <a:tab pos="1091015" algn="l"/>
              </a:tabLst>
            </a:pP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1.4203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	7.237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6.59e-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06</a:t>
            </a:r>
            <a:r>
              <a:rPr sz="1784" spc="-1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  <a:p>
            <a:pPr marL="25168">
              <a:spcBef>
                <a:spcPts val="30"/>
              </a:spcBef>
            </a:pP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0.3927</a:t>
            </a:r>
            <a:r>
              <a:rPr sz="1784" spc="892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12.525</a:t>
            </a:r>
            <a:r>
              <a:rPr sz="1784" spc="-3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1.25e-</a:t>
            </a:r>
            <a:r>
              <a:rPr sz="1784" dirty="0">
                <a:solidFill>
                  <a:srgbClr val="0000FF"/>
                </a:solidFill>
                <a:latin typeface="LM Mono 10"/>
                <a:cs typeface="LM Mono 10"/>
              </a:rPr>
              <a:t>08</a:t>
            </a:r>
            <a:r>
              <a:rPr sz="1784" spc="-20" dirty="0">
                <a:solidFill>
                  <a:srgbClr val="0000FF"/>
                </a:solidFill>
                <a:latin typeface="LM Mono 10"/>
                <a:cs typeface="LM Mono 10"/>
              </a:rPr>
              <a:t> </a:t>
            </a:r>
            <a:r>
              <a:rPr sz="1784" spc="-50" dirty="0">
                <a:solidFill>
                  <a:srgbClr val="0000FF"/>
                </a:solidFill>
                <a:latin typeface="LM Mono 10"/>
                <a:cs typeface="LM Mono 10"/>
              </a:rPr>
              <a:t>***</a:t>
            </a:r>
            <a:endParaRPr sz="1784">
              <a:latin typeface="LM Mono 10"/>
              <a:cs typeface="LM Mono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743" y="2128744"/>
            <a:ext cx="7178879" cy="2002634"/>
          </a:xfrm>
          <a:prstGeom prst="rect">
            <a:avLst/>
          </a:prstGeom>
        </p:spPr>
        <p:txBody>
          <a:bodyPr vert="horz" wrap="square" lIns="0" tIns="85568" rIns="0" bIns="0" rtlCol="0">
            <a:spAutoFit/>
          </a:bodyPr>
          <a:lstStyle/>
          <a:p>
            <a:pPr marL="125838">
              <a:spcBef>
                <a:spcPts val="674"/>
              </a:spcBef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To</a:t>
            </a:r>
            <a:r>
              <a:rPr sz="1982" spc="2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test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229" spc="44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44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4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v.s.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H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44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sz="2180" spc="-119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180" dirty="0">
                <a:solidFill>
                  <a:srgbClr val="22373A"/>
                </a:solidFill>
                <a:latin typeface="Arial"/>
                <a:cs typeface="Arial"/>
              </a:rPr>
              <a:t>β</a:t>
            </a:r>
            <a:r>
              <a:rPr sz="2229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229" spc="446" baseline="-11111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spc="99" dirty="0">
                <a:solidFill>
                  <a:srgbClr val="22373A"/>
                </a:solidFill>
                <a:latin typeface="Arial"/>
                <a:cs typeface="Arial"/>
              </a:rPr>
              <a:t>&gt;</a:t>
            </a:r>
            <a:r>
              <a:rPr sz="2180" spc="-1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4,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6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-statistic</a:t>
            </a:r>
            <a:r>
              <a:rPr sz="1982" spc="3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50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endParaRPr sz="1982">
              <a:latin typeface="Arial"/>
              <a:cs typeface="Arial"/>
            </a:endParaRPr>
          </a:p>
          <a:p>
            <a:pPr marL="1883792">
              <a:spcBef>
                <a:spcPts val="484"/>
              </a:spcBef>
            </a:pPr>
            <a:r>
              <a:rPr sz="2973" i="1" baseline="-41666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2973" i="1" spc="371" baseline="-41666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206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u="sng" spc="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82" i="1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b</a:t>
            </a:r>
            <a:r>
              <a:rPr sz="2229" u="sng" baseline="-1111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1</a:t>
            </a:r>
            <a:r>
              <a:rPr sz="2229" u="sng" spc="281" baseline="-11111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sz="2180" u="sng" spc="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2180" u="sng" spc="-5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4</a:t>
            </a:r>
            <a:r>
              <a:rPr sz="1982" spc="860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222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4</a:t>
            </a:r>
            <a:r>
              <a:rPr sz="2180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.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9193</a:t>
            </a:r>
            <a:r>
              <a:rPr sz="1982" u="sng" spc="-6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 </a:t>
            </a:r>
            <a:r>
              <a:rPr sz="2180" u="sng" spc="99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−</a:t>
            </a:r>
            <a:r>
              <a:rPr sz="2180" u="sng" spc="-50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FreeSans"/>
                <a:cs typeface="FreeSans"/>
              </a:rPr>
              <a:t> </a:t>
            </a:r>
            <a:r>
              <a:rPr sz="1982" u="sng" dirty="0">
                <a:solidFill>
                  <a:srgbClr val="22373A"/>
                </a:solidFill>
                <a:uFill>
                  <a:solidFill>
                    <a:srgbClr val="22373A"/>
                  </a:solidFill>
                </a:uFill>
                <a:latin typeface="Arial"/>
                <a:cs typeface="Arial"/>
              </a:rPr>
              <a:t>4</a:t>
            </a:r>
            <a:r>
              <a:rPr sz="1982" spc="30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3270" baseline="-37878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3270" spc="-162" baseline="-37878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2973" spc="-30" baseline="-41666" dirty="0">
                <a:solidFill>
                  <a:srgbClr val="22373A"/>
                </a:solidFill>
                <a:latin typeface="Arial"/>
                <a:cs typeface="Arial"/>
              </a:rPr>
              <a:t>2</a:t>
            </a:r>
            <a:r>
              <a:rPr sz="3270" spc="-30" baseline="-37878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2973" spc="-30" baseline="-41666" dirty="0">
                <a:solidFill>
                  <a:srgbClr val="22373A"/>
                </a:solidFill>
                <a:latin typeface="Arial"/>
                <a:cs typeface="Arial"/>
              </a:rPr>
              <a:t>3409</a:t>
            </a:r>
            <a:endParaRPr sz="2973" baseline="-41666">
              <a:latin typeface="Arial"/>
              <a:cs typeface="Arial"/>
            </a:endParaRPr>
          </a:p>
          <a:p>
            <a:pPr marL="2377079">
              <a:spcBef>
                <a:spcPts val="337"/>
              </a:spcBef>
              <a:tabLst>
                <a:tab pos="3867000" algn="l"/>
              </a:tabLst>
            </a:pP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SE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sz="1982" i="1" spc="-20" dirty="0">
                <a:solidFill>
                  <a:srgbClr val="22373A"/>
                </a:solidFill>
                <a:latin typeface="Arial"/>
                <a:cs typeface="Arial"/>
              </a:rPr>
              <a:t>b</a:t>
            </a:r>
            <a:r>
              <a:rPr sz="2229" spc="-30" baseline="-11111" dirty="0">
                <a:solidFill>
                  <a:srgbClr val="22373A"/>
                </a:solidFill>
                <a:latin typeface="Arial"/>
                <a:cs typeface="Arial"/>
              </a:rPr>
              <a:t>1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</a:t>
            </a:r>
            <a:r>
              <a:rPr sz="2180" spc="-20" dirty="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3927</a:t>
            </a:r>
            <a:endParaRPr sz="1982">
              <a:latin typeface="Arial"/>
              <a:cs typeface="Arial"/>
            </a:endParaRPr>
          </a:p>
          <a:p>
            <a:pPr marL="124580">
              <a:spcBef>
                <a:spcPts val="604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Looking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at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i="1" dirty="0">
                <a:solidFill>
                  <a:srgbClr val="22373A"/>
                </a:solidFill>
                <a:latin typeface="Arial"/>
                <a:cs typeface="Arial"/>
              </a:rPr>
              <a:t>t</a:t>
            </a:r>
            <a:r>
              <a:rPr sz="1982" i="1" spc="-33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-table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row</a:t>
            </a:r>
            <a:r>
              <a:rPr sz="1982" spc="11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with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df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2180" dirty="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sz="2180" spc="-20" dirty="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13,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2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one-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sided</a:t>
            </a:r>
            <a:endParaRPr sz="1982">
              <a:latin typeface="Arial"/>
              <a:cs typeface="Arial"/>
            </a:endParaRPr>
          </a:p>
          <a:p>
            <a:pPr marL="124580">
              <a:spcBef>
                <a:spcPts val="674"/>
              </a:spcBef>
            </a:pPr>
            <a:r>
              <a:rPr sz="1982" i="1" spc="99" dirty="0">
                <a:solidFill>
                  <a:srgbClr val="22373A"/>
                </a:solidFill>
                <a:latin typeface="Arial"/>
                <a:cs typeface="Arial"/>
              </a:rPr>
              <a:t>P</a:t>
            </a:r>
            <a:r>
              <a:rPr sz="1982" spc="99" dirty="0">
                <a:solidFill>
                  <a:srgbClr val="22373A"/>
                </a:solidFill>
                <a:latin typeface="Arial"/>
                <a:cs typeface="Arial"/>
              </a:rPr>
              <a:t>-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value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between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0.01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and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0.025.</a:t>
            </a:r>
            <a:endParaRPr sz="1982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89290" y="4329424"/>
          <a:ext cx="4912593" cy="8468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5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1223">
                <a:tc gridSpan="2">
                  <a:txBody>
                    <a:bodyPr/>
                    <a:lstStyle/>
                    <a:p>
                      <a:pPr marL="40640">
                        <a:lnSpc>
                          <a:spcPts val="955"/>
                        </a:lnSpc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two</a:t>
                      </a:r>
                      <a:r>
                        <a:rPr sz="1700" spc="-1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tails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95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700" spc="-1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0.025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0.050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0.005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0.010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645">
                <a:tc>
                  <a:txBody>
                    <a:bodyPr/>
                    <a:lstStyle/>
                    <a:p>
                      <a:pPr marL="74295">
                        <a:lnSpc>
                          <a:spcPts val="95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955"/>
                        </a:lnSpc>
                      </a:pPr>
                      <a:r>
                        <a:rPr sz="1700" spc="-25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22373A"/>
                      </a:solidFill>
                      <a:prstDash val="solid"/>
                    </a:lnR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5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1.35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22373A"/>
                      </a:solidFill>
                      <a:prstDash val="solid"/>
                    </a:lnL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700" spc="-2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1.77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ts val="955"/>
                        </a:lnSpc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2.16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700" spc="-20" dirty="0">
                          <a:solidFill>
                            <a:srgbClr val="EB801A"/>
                          </a:solidFill>
                          <a:latin typeface="Arial"/>
                          <a:cs typeface="Arial"/>
                        </a:rPr>
                        <a:t>2.65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55"/>
                        </a:lnSpc>
                      </a:pPr>
                      <a:r>
                        <a:rPr sz="1700" spc="-10" dirty="0">
                          <a:solidFill>
                            <a:srgbClr val="22373A"/>
                          </a:solidFill>
                          <a:latin typeface="Arial"/>
                          <a:cs typeface="Arial"/>
                        </a:rPr>
                        <a:t>3.011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22373A"/>
                      </a:solidFill>
                      <a:prstDash val="solid"/>
                    </a:lnT>
                    <a:lnB w="6350">
                      <a:solidFill>
                        <a:srgbClr val="22373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92410" y="5274688"/>
            <a:ext cx="7477108" cy="1210697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 marR="10067">
              <a:lnSpc>
                <a:spcPct val="129800"/>
              </a:lnSpc>
              <a:spcBef>
                <a:spcPts val="178"/>
              </a:spcBef>
            </a:pP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Conclusion:</a:t>
            </a:r>
            <a:r>
              <a:rPr sz="1982" spc="297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At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5%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level,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extra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amount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of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damage</a:t>
            </a:r>
            <a:r>
              <a:rPr sz="1982" spc="159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for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every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extra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mile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from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the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nearest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fire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station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is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significantly</a:t>
            </a:r>
            <a:r>
              <a:rPr sz="1982" spc="16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dirty="0">
                <a:solidFill>
                  <a:srgbClr val="22373A"/>
                </a:solidFill>
                <a:latin typeface="Arial"/>
                <a:cs typeface="Arial"/>
              </a:rPr>
              <a:t>higher</a:t>
            </a:r>
            <a:r>
              <a:rPr sz="1982" spc="178" dirty="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sz="1982" spc="-40" dirty="0">
                <a:solidFill>
                  <a:srgbClr val="22373A"/>
                </a:solidFill>
                <a:latin typeface="Arial"/>
                <a:cs typeface="Arial"/>
              </a:rPr>
              <a:t>than</a:t>
            </a:r>
            <a:endParaRPr sz="1982">
              <a:latin typeface="Arial"/>
              <a:cs typeface="Arial"/>
            </a:endParaRPr>
          </a:p>
          <a:p>
            <a:pPr marL="25168">
              <a:spcBef>
                <a:spcPts val="713"/>
              </a:spcBef>
            </a:pPr>
            <a:r>
              <a:rPr sz="1982" spc="-20" dirty="0">
                <a:solidFill>
                  <a:srgbClr val="22373A"/>
                </a:solidFill>
                <a:latin typeface="Arial"/>
                <a:cs typeface="Arial"/>
              </a:rPr>
              <a:t>$4000.</a:t>
            </a:r>
            <a:endParaRPr sz="198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74342" y="6333881"/>
            <a:ext cx="262995" cy="255335"/>
          </a:xfrm>
          <a:prstGeom prst="rect">
            <a:avLst/>
          </a:prstGeom>
        </p:spPr>
        <p:txBody>
          <a:bodyPr vert="horz" wrap="square" lIns="0" tIns="26425" rIns="0" bIns="0" rtlCol="0">
            <a:spAutoFit/>
          </a:bodyPr>
          <a:lstStyle/>
          <a:p>
            <a:pPr marL="25168">
              <a:spcBef>
                <a:spcPts val="208"/>
              </a:spcBef>
            </a:pPr>
            <a:r>
              <a:rPr sz="1486" spc="-50" dirty="0">
                <a:solidFill>
                  <a:srgbClr val="22373A"/>
                </a:solidFill>
                <a:latin typeface="Arial"/>
                <a:cs typeface="Arial"/>
              </a:rPr>
              <a:t>41</a:t>
            </a:r>
            <a:endParaRPr sz="1486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992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5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pc="-50" dirty="0"/>
              <a:t>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6578018"/>
            <a:ext cx="210629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Pedro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Domingos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049020"/>
            <a:ext cx="3644900" cy="430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Web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search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Computational</a:t>
            </a:r>
            <a:r>
              <a:rPr sz="2800" spc="-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biology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Finance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30" dirty="0">
                <a:latin typeface="Carlito"/>
                <a:cs typeface="Carlito"/>
              </a:rPr>
              <a:t>E-</a:t>
            </a:r>
            <a:r>
              <a:rPr sz="2800" spc="-10" dirty="0">
                <a:latin typeface="Carlito"/>
                <a:cs typeface="Carlito"/>
              </a:rPr>
              <a:t>commerce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Space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exploration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Robotics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10" dirty="0">
                <a:latin typeface="Carlito"/>
                <a:cs typeface="Carlito"/>
              </a:rPr>
              <a:t>Information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extraction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ts val="3329"/>
              </a:lnSpc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Social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networks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latin typeface="Carlito"/>
                <a:cs typeface="Carlito"/>
              </a:rPr>
              <a:t>Debugging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software</a:t>
            </a:r>
            <a:endParaRPr sz="28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54965" algn="l"/>
              </a:tabLst>
            </a:pPr>
            <a:r>
              <a:rPr sz="2800" spc="-25" dirty="0">
                <a:latin typeface="Carlito"/>
                <a:cs typeface="Carlito"/>
              </a:rPr>
              <a:t>[Your</a:t>
            </a:r>
            <a:r>
              <a:rPr sz="2800" spc="-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favorite</a:t>
            </a:r>
            <a:r>
              <a:rPr sz="2800" spc="-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area]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5" dirty="0">
                <a:latin typeface="Carlito"/>
                <a:cs typeface="Carlito"/>
              </a:rPr>
              <a:t>Samuel’s</a:t>
            </a:r>
            <a:r>
              <a:rPr b="0" spc="-145" dirty="0">
                <a:latin typeface="Carlito"/>
                <a:cs typeface="Carlito"/>
              </a:rPr>
              <a:t> </a:t>
            </a:r>
            <a:r>
              <a:rPr b="0" spc="-45" dirty="0">
                <a:latin typeface="Carlito"/>
                <a:cs typeface="Carlito"/>
              </a:rPr>
              <a:t>Checkers-</a:t>
            </a:r>
            <a:r>
              <a:rPr b="0" spc="-10" dirty="0">
                <a:latin typeface="Carlito"/>
                <a:cs typeface="Carlito"/>
              </a:rPr>
              <a:t>Player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25220"/>
            <a:ext cx="8014970" cy="1490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  <a:tabLst>
                <a:tab pos="4319905" algn="l"/>
              </a:tabLst>
            </a:pPr>
            <a:r>
              <a:rPr sz="3200" dirty="0">
                <a:latin typeface="Carlito"/>
                <a:cs typeface="Carlito"/>
              </a:rPr>
              <a:t>“Machine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Learning: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Field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study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gives computers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ability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learn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without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being </a:t>
            </a:r>
            <a:r>
              <a:rPr sz="3200" dirty="0">
                <a:latin typeface="Carlito"/>
                <a:cs typeface="Carlito"/>
              </a:rPr>
              <a:t>explicitly</a:t>
            </a:r>
            <a:r>
              <a:rPr sz="3200" spc="-1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programmed.”</a:t>
            </a:r>
            <a:r>
              <a:rPr sz="3200" dirty="0">
                <a:latin typeface="Carlito"/>
                <a:cs typeface="Carlito"/>
              </a:rPr>
              <a:t>	</a:t>
            </a:r>
            <a:r>
              <a:rPr sz="3200" spc="-10" dirty="0">
                <a:latin typeface="Carlito"/>
                <a:cs typeface="Carlito"/>
              </a:rPr>
              <a:t>-</a:t>
            </a:r>
            <a:r>
              <a:rPr sz="3200" dirty="0">
                <a:latin typeface="Carlito"/>
                <a:cs typeface="Carlito"/>
              </a:rPr>
              <a:t>Arthur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Samuel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(1959)</a:t>
            </a:r>
            <a:endParaRPr sz="32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310" y="3149600"/>
            <a:ext cx="5899378" cy="3314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03602" y="642207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98989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635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Carlito"/>
                <a:cs typeface="Carlito"/>
              </a:rPr>
              <a:t>Defining</a:t>
            </a:r>
            <a:r>
              <a:rPr b="0" spc="-114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the</a:t>
            </a:r>
            <a:r>
              <a:rPr b="0" spc="-110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Learning</a:t>
            </a:r>
            <a:r>
              <a:rPr b="0" spc="-114" dirty="0">
                <a:latin typeface="Carlito"/>
                <a:cs typeface="Carlito"/>
              </a:rPr>
              <a:t> </a:t>
            </a:r>
            <a:r>
              <a:rPr b="0" spc="-20" dirty="0">
                <a:latin typeface="Carlito"/>
                <a:cs typeface="Carlito"/>
              </a:rPr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3149" y="1047115"/>
            <a:ext cx="6676390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 marR="5080" indent="904240">
              <a:lnSpc>
                <a:spcPct val="113100"/>
              </a:lnSpc>
              <a:spcBef>
                <a:spcPts val="100"/>
              </a:spcBef>
            </a:pP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Improve</a:t>
            </a:r>
            <a:r>
              <a:rPr sz="2800" spc="-10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on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task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145" dirty="0">
                <a:solidFill>
                  <a:srgbClr val="FF3300"/>
                </a:solidFill>
                <a:latin typeface="Carlito"/>
                <a:cs typeface="Carlito"/>
              </a:rPr>
              <a:t>T,</a:t>
            </a:r>
            <a:r>
              <a:rPr sz="2800" spc="-1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with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respect</a:t>
            </a:r>
            <a:r>
              <a:rPr sz="2800" spc="-5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25" dirty="0">
                <a:solidFill>
                  <a:srgbClr val="FF3300"/>
                </a:solidFill>
                <a:latin typeface="Carlito"/>
                <a:cs typeface="Carlito"/>
              </a:rPr>
              <a:t>to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performance</a:t>
            </a:r>
            <a:r>
              <a:rPr sz="2800" spc="-13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metric</a:t>
            </a:r>
            <a:r>
              <a:rPr sz="2800" spc="-5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195" dirty="0">
                <a:solidFill>
                  <a:srgbClr val="FF3300"/>
                </a:solidFill>
                <a:latin typeface="Carlito"/>
                <a:cs typeface="Carlito"/>
              </a:rPr>
              <a:t>P,</a:t>
            </a:r>
            <a:r>
              <a:rPr sz="2800" spc="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based</a:t>
            </a:r>
            <a:r>
              <a:rPr sz="2800" spc="-5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on</a:t>
            </a:r>
            <a:r>
              <a:rPr sz="2800" spc="-6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3300"/>
                </a:solidFill>
                <a:latin typeface="Carlito"/>
                <a:cs typeface="Carlito"/>
              </a:rPr>
              <a:t>experience</a:t>
            </a:r>
            <a:r>
              <a:rPr sz="2800" spc="-6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2800" spc="-50" dirty="0">
                <a:solidFill>
                  <a:srgbClr val="FF3300"/>
                </a:solidFill>
                <a:latin typeface="Carlito"/>
                <a:cs typeface="Carlito"/>
              </a:rPr>
              <a:t>E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2080"/>
              </a:lnSpc>
              <a:spcBef>
                <a:spcPts val="2435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Playing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checkers</a:t>
            </a:r>
            <a:endParaRPr sz="1800">
              <a:latin typeface="Carlito"/>
              <a:cs typeface="Carlito"/>
            </a:endParaRPr>
          </a:p>
          <a:p>
            <a:pPr marL="12700" marR="1220470">
              <a:lnSpc>
                <a:spcPts val="1900"/>
              </a:lnSpc>
              <a:spcBef>
                <a:spcPts val="200"/>
              </a:spcBef>
            </a:pPr>
            <a:r>
              <a:rPr sz="1800" dirty="0">
                <a:latin typeface="Carlito"/>
                <a:cs typeface="Carlito"/>
              </a:rPr>
              <a:t>P: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Percentage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games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against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arbitrary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opponent </a:t>
            </a:r>
            <a:r>
              <a:rPr sz="1800" dirty="0">
                <a:latin typeface="Carlito"/>
                <a:cs typeface="Carlito"/>
              </a:rPr>
              <a:t>E: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Playing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practice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games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against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itself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80"/>
              </a:lnSpc>
              <a:spcBef>
                <a:spcPts val="1720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Recognizing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hand-</a:t>
            </a:r>
            <a:r>
              <a:rPr sz="1800" dirty="0">
                <a:latin typeface="Carlito"/>
                <a:cs typeface="Carlito"/>
              </a:rPr>
              <a:t>written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words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Carlito"/>
                <a:cs typeface="Carlito"/>
              </a:rPr>
              <a:t>P: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Percentage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words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correctly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classified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30"/>
              </a:lnSpc>
            </a:pPr>
            <a:r>
              <a:rPr sz="1800" dirty="0">
                <a:latin typeface="Carlito"/>
                <a:cs typeface="Carlito"/>
              </a:rPr>
              <a:t>E: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Database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human-</a:t>
            </a:r>
            <a:r>
              <a:rPr sz="1800" dirty="0">
                <a:latin typeface="Carlito"/>
                <a:cs typeface="Carlito"/>
              </a:rPr>
              <a:t>labeled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handwritten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030"/>
              </a:lnSpc>
              <a:spcBef>
                <a:spcPts val="1739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Driving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30" dirty="0">
                <a:latin typeface="Carlito"/>
                <a:cs typeface="Carlito"/>
              </a:rPr>
              <a:t>four-</a:t>
            </a:r>
            <a:r>
              <a:rPr sz="1800" dirty="0">
                <a:latin typeface="Carlito"/>
                <a:cs typeface="Carlito"/>
              </a:rPr>
              <a:t>lane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highways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using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vision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sensors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1950"/>
              </a:lnSpc>
            </a:pPr>
            <a:r>
              <a:rPr sz="1800" dirty="0">
                <a:latin typeface="Carlito"/>
                <a:cs typeface="Carlito"/>
              </a:rPr>
              <a:t>P: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Average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distance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traveled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before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human-</a:t>
            </a:r>
            <a:r>
              <a:rPr sz="1800" dirty="0">
                <a:latin typeface="Carlito"/>
                <a:cs typeface="Carlito"/>
              </a:rPr>
              <a:t>judged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error</a:t>
            </a:r>
            <a:endParaRPr sz="1800">
              <a:latin typeface="Carlito"/>
              <a:cs typeface="Carlito"/>
            </a:endParaRPr>
          </a:p>
          <a:p>
            <a:pPr marL="274320" marR="681990" indent="-262255">
              <a:lnSpc>
                <a:spcPts val="1900"/>
              </a:lnSpc>
              <a:spcBef>
                <a:spcPts val="200"/>
              </a:spcBef>
            </a:pPr>
            <a:r>
              <a:rPr sz="1800" dirty="0">
                <a:latin typeface="Carlito"/>
                <a:cs typeface="Carlito"/>
              </a:rPr>
              <a:t>E: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sequence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steering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commands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recorded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while </a:t>
            </a:r>
            <a:r>
              <a:rPr sz="1800" dirty="0">
                <a:latin typeface="Carlito"/>
                <a:cs typeface="Carlito"/>
              </a:rPr>
              <a:t>observing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human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driver.</a:t>
            </a:r>
            <a:endParaRPr sz="1800">
              <a:latin typeface="Carlito"/>
              <a:cs typeface="Carlito"/>
            </a:endParaRPr>
          </a:p>
          <a:p>
            <a:pPr marL="12700" marR="1724025" algn="just">
              <a:lnSpc>
                <a:spcPct val="90300"/>
              </a:lnSpc>
              <a:spcBef>
                <a:spcPts val="1930"/>
              </a:spcBef>
            </a:pPr>
            <a:r>
              <a:rPr sz="1800" spc="-20" dirty="0">
                <a:latin typeface="Carlito"/>
                <a:cs typeface="Carlito"/>
              </a:rPr>
              <a:t>T: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Categorize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email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messages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spam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legitimate. </a:t>
            </a:r>
            <a:r>
              <a:rPr sz="1800" dirty="0">
                <a:latin typeface="Carlito"/>
                <a:cs typeface="Carlito"/>
              </a:rPr>
              <a:t>P: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Percentage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email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messages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correctly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classified. </a:t>
            </a:r>
            <a:r>
              <a:rPr sz="1800" dirty="0">
                <a:latin typeface="Carlito"/>
                <a:cs typeface="Carlito"/>
              </a:rPr>
              <a:t>E: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Database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of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emails,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some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with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human-</a:t>
            </a:r>
            <a:r>
              <a:rPr sz="1800" dirty="0">
                <a:latin typeface="Carlito"/>
                <a:cs typeface="Carlito"/>
              </a:rPr>
              <a:t>given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labels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569510"/>
            <a:ext cx="18186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Slide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credit: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Ray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Mooney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5815" y="642207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98989"/>
                </a:solidFill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63</TotalTime>
  <Words>6539</Words>
  <Application>Microsoft Macintosh PowerPoint</Application>
  <PresentationFormat>On-screen Show (4:3)</PresentationFormat>
  <Paragraphs>1620</Paragraphs>
  <Slides>68</Slides>
  <Notes>0</Notes>
  <HiddenSlides>34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Carlito</vt:lpstr>
      <vt:lpstr>FreeSans</vt:lpstr>
      <vt:lpstr>LM Mono 10</vt:lpstr>
      <vt:lpstr>LM Roman 10</vt:lpstr>
      <vt:lpstr>MathJax_Main</vt:lpstr>
      <vt:lpstr>Verana Sans Medium</vt:lpstr>
      <vt:lpstr>Arial</vt:lpstr>
      <vt:lpstr>Franklin Gothic Book</vt:lpstr>
      <vt:lpstr>Times New Roman</vt:lpstr>
      <vt:lpstr>Wingdings</vt:lpstr>
      <vt:lpstr>Crop</vt:lpstr>
      <vt:lpstr>Intro to Machine Learning</vt:lpstr>
      <vt:lpstr>What is Machine Learning?</vt:lpstr>
      <vt:lpstr>Traditional Programming</vt:lpstr>
      <vt:lpstr>When Do We Use Machine Learning?</vt:lpstr>
      <vt:lpstr>A classic example of a task that requires machine learning: It is very hard to say what makes a 2</vt:lpstr>
      <vt:lpstr>Some more examples of tasks that are best solved by using a learning algorithm</vt:lpstr>
      <vt:lpstr>Sample Applications</vt:lpstr>
      <vt:lpstr>Samuel’s Checkers-Player</vt:lpstr>
      <vt:lpstr>Defining the Learning Task</vt:lpstr>
      <vt:lpstr>Types of Learning</vt:lpstr>
      <vt:lpstr>Types of Learning</vt:lpstr>
      <vt:lpstr>Supervised Learning: Regression</vt:lpstr>
      <vt:lpstr>Supervised Learning: Classification</vt:lpstr>
      <vt:lpstr>Supervised Learning: Classification</vt:lpstr>
      <vt:lpstr>Supervised Learning: Classification</vt:lpstr>
      <vt:lpstr>Supervised Learning</vt:lpstr>
      <vt:lpstr>Unsupervised Learning</vt:lpstr>
      <vt:lpstr>Unsupervised Learning</vt:lpstr>
      <vt:lpstr>Unsupervised Learning</vt:lpstr>
      <vt:lpstr>Unsupervised Learning</vt:lpstr>
      <vt:lpstr>Unsupervised Learning</vt:lpstr>
      <vt:lpstr>Learning Regression</vt:lpstr>
      <vt:lpstr>PowerPoint Presentation</vt:lpstr>
      <vt:lpstr>Example: Pearson’s Father-and-Son Data</vt:lpstr>
      <vt:lpstr>PowerPoint Presentation</vt:lpstr>
      <vt:lpstr>Simple Linear Regression Model</vt:lpstr>
      <vt:lpstr>Simple Linear Regression Model</vt:lpstr>
      <vt:lpstr>Inference for Simple Linear Regression Models</vt:lpstr>
      <vt:lpstr>Data for a Simple Linear Regression Model</vt:lpstr>
      <vt:lpstr>Caution: Sample v.s. Population</vt:lpstr>
      <vt:lpstr>How Close Is b1 to β1?</vt:lpstr>
      <vt:lpstr>Variability of b1</vt:lpstr>
      <vt:lpstr>Estimate of σ</vt:lpstr>
      <vt:lpstr>Estimate of σ</vt:lpstr>
      <vt:lpstr>Standard Error of b1</vt:lpstr>
      <vt:lpstr>Sampling distribution of β1</vt:lpstr>
      <vt:lpstr>Confidence Intervals for β1</vt:lpstr>
      <vt:lpstr>Tests for β1</vt:lpstr>
      <vt:lpstr>Inference for the Intercept β0</vt:lpstr>
      <vt:lpstr>Example: Restaurant Tips</vt:lpstr>
      <vt:lpstr>Regression in R</vt:lpstr>
      <vt:lpstr>Regression in R</vt:lpstr>
      <vt:lpstr>Example: Confidence Interval for β1</vt:lpstr>
      <vt:lpstr>PowerPoint Presentation</vt:lpstr>
      <vt:lpstr>Example: Test for the Slope β1</vt:lpstr>
      <vt:lpstr>How to Read R Outputs for Regression?</vt:lpstr>
      <vt:lpstr>PowerPoint Presentation</vt:lpstr>
      <vt:lpstr>Conditions for Simple Linear Regression Model</vt:lpstr>
      <vt:lpstr>Checking Conditions – Linearity</vt:lpstr>
      <vt:lpstr>Checking Conditions – Constant Variability</vt:lpstr>
      <vt:lpstr>Conditions: Nearly Normal Residuals</vt:lpstr>
      <vt:lpstr>Checking Conditions for the Restaurant Tip Data</vt:lpstr>
      <vt:lpstr>PowerPoint Presentation</vt:lpstr>
      <vt:lpstr>Types of Outliers</vt:lpstr>
      <vt:lpstr>Types of Outliers — Influential Points</vt:lpstr>
      <vt:lpstr>Types of Outliers — Outlier but Not Influential</vt:lpstr>
      <vt:lpstr>Some Terminology</vt:lpstr>
      <vt:lpstr>Types of Outliers</vt:lpstr>
      <vt:lpstr>Recap</vt:lpstr>
      <vt:lpstr>Recap (cont.)</vt:lpstr>
      <vt:lpstr>PowerPoint Presentation</vt:lpstr>
      <vt:lpstr>Example: GPA and MathSAT</vt:lpstr>
      <vt:lpstr>PowerPoint Presentation</vt:lpstr>
      <vt:lpstr>Example: GPA and MathSAT – 95% CI for β1</vt:lpstr>
      <vt:lpstr>Example: GPA and MathSAT – Checking Conditions</vt:lpstr>
      <vt:lpstr>Example: Fire Damage and Distance to Fire Station</vt:lpstr>
      <vt:lpstr>PowerPoint Presentation</vt:lpstr>
      <vt:lpstr>Example: Test for the Slope β1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Raymond Zhang</cp:lastModifiedBy>
  <cp:revision>13</cp:revision>
  <dcterms:created xsi:type="dcterms:W3CDTF">2024-10-09T21:24:39Z</dcterms:created>
  <dcterms:modified xsi:type="dcterms:W3CDTF">2024-10-10T00:57:08Z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2024-10-09T00:00:00Z</vt:filetime>
  </property>
  <property fmtid="{D5CDD505-2E9C-101B-9397-08002B2CF9AE}" pid="3" name="Producer">
    <vt:lpwstr>3-Heights(TM) PDF Security Shell 4.8.25.2 (http://www.pdf-tools.com)</vt:lpwstr>
  </property>
</Properties>
</file>