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/>
    <p:restoredTop sz="94694"/>
  </p:normalViewPr>
  <p:slideViewPr>
    <p:cSldViewPr>
      <p:cViewPr varScale="1">
        <p:scale>
          <a:sx n="60" d="100"/>
          <a:sy n="60" d="100"/>
        </p:scale>
        <p:origin x="176" y="1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" y="0"/>
            <a:ext cx="4848225" cy="8229600"/>
          </a:xfrm>
          <a:custGeom>
            <a:avLst/>
            <a:gdLst/>
            <a:ahLst/>
            <a:cxnLst/>
            <a:rect l="l" t="t" r="r" b="b"/>
            <a:pathLst>
              <a:path w="4848225" h="8229600">
                <a:moveTo>
                  <a:pt x="0" y="8229599"/>
                </a:moveTo>
                <a:lnTo>
                  <a:pt x="4848062" y="8229599"/>
                </a:lnTo>
                <a:lnTo>
                  <a:pt x="4848062" y="0"/>
                </a:lnTo>
                <a:lnTo>
                  <a:pt x="0" y="0"/>
                </a:lnTo>
                <a:lnTo>
                  <a:pt x="0" y="8229599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8085" y="0"/>
            <a:ext cx="76835" cy="8229600"/>
          </a:xfrm>
          <a:custGeom>
            <a:avLst/>
            <a:gdLst/>
            <a:ahLst/>
            <a:cxnLst/>
            <a:rect l="l" t="t" r="r" b="b"/>
            <a:pathLst>
              <a:path w="76835" h="8229600">
                <a:moveTo>
                  <a:pt x="76809" y="0"/>
                </a:moveTo>
                <a:lnTo>
                  <a:pt x="0" y="0"/>
                </a:lnTo>
                <a:lnTo>
                  <a:pt x="0" y="8229599"/>
                </a:lnTo>
                <a:lnTo>
                  <a:pt x="76809" y="8229599"/>
                </a:lnTo>
                <a:lnTo>
                  <a:pt x="7680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3402" y="159511"/>
            <a:ext cx="7705090" cy="150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" y="0"/>
            <a:ext cx="4848225" cy="8229600"/>
          </a:xfrm>
          <a:custGeom>
            <a:avLst/>
            <a:gdLst/>
            <a:ahLst/>
            <a:cxnLst/>
            <a:rect l="l" t="t" r="r" b="b"/>
            <a:pathLst>
              <a:path w="4848225" h="8229600">
                <a:moveTo>
                  <a:pt x="0" y="8229599"/>
                </a:moveTo>
                <a:lnTo>
                  <a:pt x="4848062" y="8229599"/>
                </a:lnTo>
                <a:lnTo>
                  <a:pt x="4848062" y="0"/>
                </a:lnTo>
                <a:lnTo>
                  <a:pt x="0" y="0"/>
                </a:lnTo>
                <a:lnTo>
                  <a:pt x="0" y="8229599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8085" y="0"/>
            <a:ext cx="76835" cy="8229600"/>
          </a:xfrm>
          <a:custGeom>
            <a:avLst/>
            <a:gdLst/>
            <a:ahLst/>
            <a:cxnLst/>
            <a:rect l="l" t="t" r="r" b="b"/>
            <a:pathLst>
              <a:path w="76835" h="8229600">
                <a:moveTo>
                  <a:pt x="76809" y="0"/>
                </a:moveTo>
                <a:lnTo>
                  <a:pt x="0" y="0"/>
                </a:lnTo>
                <a:lnTo>
                  <a:pt x="0" y="8229599"/>
                </a:lnTo>
                <a:lnTo>
                  <a:pt x="76809" y="8229599"/>
                </a:lnTo>
                <a:lnTo>
                  <a:pt x="7680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2570" cy="8229600"/>
          </a:xfrm>
          <a:custGeom>
            <a:avLst/>
            <a:gdLst/>
            <a:ahLst/>
            <a:cxnLst/>
            <a:rect l="l" t="t" r="r" b="b"/>
            <a:pathLst>
              <a:path w="242570" h="8229600">
                <a:moveTo>
                  <a:pt x="0" y="8229599"/>
                </a:moveTo>
                <a:lnTo>
                  <a:pt x="0" y="0"/>
                </a:lnTo>
                <a:lnTo>
                  <a:pt x="242012" y="0"/>
                </a:lnTo>
                <a:lnTo>
                  <a:pt x="242012" y="8229599"/>
                </a:lnTo>
                <a:lnTo>
                  <a:pt x="0" y="8229599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0060" y="17983"/>
            <a:ext cx="73660" cy="8211820"/>
          </a:xfrm>
          <a:custGeom>
            <a:avLst/>
            <a:gdLst/>
            <a:ahLst/>
            <a:cxnLst/>
            <a:rect l="l" t="t" r="r" b="b"/>
            <a:pathLst>
              <a:path w="73660" h="8211820">
                <a:moveTo>
                  <a:pt x="73149" y="0"/>
                </a:moveTo>
                <a:lnTo>
                  <a:pt x="0" y="0"/>
                </a:lnTo>
                <a:lnTo>
                  <a:pt x="0" y="8211616"/>
                </a:lnTo>
                <a:lnTo>
                  <a:pt x="73149" y="8211616"/>
                </a:lnTo>
                <a:lnTo>
                  <a:pt x="7314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95" y="-62992"/>
            <a:ext cx="12678409" cy="146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777" y="1368043"/>
            <a:ext cx="13004165" cy="571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3402" y="281431"/>
            <a:ext cx="7555230" cy="1501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Background:</a:t>
            </a:r>
            <a:r>
              <a:rPr sz="5100" spc="-75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Generative</a:t>
            </a:r>
            <a:r>
              <a:rPr sz="5100" spc="-85" dirty="0">
                <a:solidFill>
                  <a:srgbClr val="637052"/>
                </a:solidFill>
              </a:rPr>
              <a:t> </a:t>
            </a:r>
            <a:r>
              <a:rPr sz="5100" spc="-25" dirty="0">
                <a:solidFill>
                  <a:srgbClr val="637052"/>
                </a:solidFill>
              </a:rPr>
              <a:t>and </a:t>
            </a:r>
            <a:r>
              <a:rPr sz="5100" dirty="0">
                <a:solidFill>
                  <a:srgbClr val="637052"/>
                </a:solidFill>
              </a:rPr>
              <a:t>Discriminative</a:t>
            </a:r>
            <a:r>
              <a:rPr sz="5100" spc="-13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Classifiers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3402" y="281431"/>
            <a:ext cx="7555230" cy="1501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Background:</a:t>
            </a:r>
            <a:r>
              <a:rPr sz="5100" spc="-75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Generative</a:t>
            </a:r>
            <a:r>
              <a:rPr sz="5100" spc="-85" dirty="0">
                <a:solidFill>
                  <a:srgbClr val="637052"/>
                </a:solidFill>
              </a:rPr>
              <a:t> </a:t>
            </a:r>
            <a:r>
              <a:rPr sz="5100" spc="-25" dirty="0">
                <a:solidFill>
                  <a:srgbClr val="637052"/>
                </a:solidFill>
              </a:rPr>
              <a:t>and </a:t>
            </a:r>
            <a:r>
              <a:rPr sz="5100" dirty="0">
                <a:solidFill>
                  <a:srgbClr val="637052"/>
                </a:solidFill>
              </a:rPr>
              <a:t>Discriminative</a:t>
            </a:r>
            <a:r>
              <a:rPr sz="5100" spc="-13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Classifiers</a:t>
            </a:r>
            <a:endParaRPr sz="5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340" y="159511"/>
            <a:ext cx="92221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Classification</a:t>
            </a:r>
            <a:r>
              <a:rPr sz="5100" spc="-6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in</a:t>
            </a:r>
            <a:r>
              <a:rPr sz="5100" spc="-6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Logistic</a:t>
            </a:r>
            <a:r>
              <a:rPr sz="5100" spc="-7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637052"/>
                </a:solidFill>
                <a:latin typeface="Carlito"/>
                <a:cs typeface="Carlito"/>
              </a:rPr>
              <a:t>Regression</a:t>
            </a:r>
            <a:endParaRPr sz="5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Classification</a:t>
            </a:r>
            <a:r>
              <a:rPr spc="-204" dirty="0"/>
              <a:t> </a:t>
            </a:r>
            <a:r>
              <a:rPr spc="-105" dirty="0"/>
              <a:t>Reminder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19" y="1676400"/>
            <a:ext cx="3697008" cy="43859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980" y="1973072"/>
            <a:ext cx="1218628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94885">
              <a:lnSpc>
                <a:spcPct val="117600"/>
              </a:lnSpc>
              <a:spcBef>
                <a:spcPts val="100"/>
              </a:spcBef>
            </a:pP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Positive/negative</a:t>
            </a:r>
            <a:r>
              <a:rPr sz="5100" spc="-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sentiment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Spam/not</a:t>
            </a:r>
            <a:r>
              <a:rPr sz="51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spam</a:t>
            </a:r>
            <a:endParaRPr sz="5100">
              <a:latin typeface="Carlito"/>
              <a:cs typeface="Carlito"/>
            </a:endParaRPr>
          </a:p>
          <a:p>
            <a:pPr marL="25400" marR="5852795" indent="-13335">
              <a:lnSpc>
                <a:spcPts val="5500"/>
              </a:lnSpc>
              <a:spcBef>
                <a:spcPts val="1900"/>
              </a:spcBef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Authorship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attribution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(Hamilton</a:t>
            </a:r>
            <a:r>
              <a:rPr sz="51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51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Madison?)</a:t>
            </a:r>
            <a:endParaRPr sz="5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175"/>
              </a:spcBef>
            </a:pPr>
            <a:r>
              <a:rPr sz="3800" dirty="0">
                <a:latin typeface="Carlito"/>
                <a:cs typeface="Carlito"/>
              </a:rPr>
              <a:t>Alexander</a:t>
            </a:r>
            <a:r>
              <a:rPr sz="3800" spc="-10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Hamilton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T</a:t>
            </a:r>
            <a:r>
              <a:rPr spc="-220" dirty="0"/>
              <a:t>e</a:t>
            </a:r>
            <a:r>
              <a:rPr spc="-95" dirty="0"/>
              <a:t>x</a:t>
            </a:r>
            <a:r>
              <a:rPr spc="-45" dirty="0"/>
              <a:t>t</a:t>
            </a:r>
            <a:r>
              <a:rPr spc="-140" dirty="0"/>
              <a:t> </a:t>
            </a:r>
            <a:r>
              <a:rPr spc="-114" dirty="0"/>
              <a:t>Classification:</a:t>
            </a:r>
            <a:r>
              <a:rPr spc="-200" dirty="0"/>
              <a:t> </a:t>
            </a:r>
            <a:r>
              <a:rPr spc="-8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8636" y="1866391"/>
            <a:ext cx="9273540" cy="3878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100" i="1" spc="-10" dirty="0">
                <a:solidFill>
                  <a:srgbClr val="404040"/>
                </a:solidFill>
                <a:latin typeface="Carlito"/>
                <a:cs typeface="Carlito"/>
              </a:rPr>
              <a:t>Input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5100">
              <a:latin typeface="Carlito"/>
              <a:cs typeface="Carlito"/>
            </a:endParaRPr>
          </a:p>
          <a:p>
            <a:pPr marL="815340" indent="-535940">
              <a:lnSpc>
                <a:spcPct val="100000"/>
              </a:lnSpc>
              <a:spcBef>
                <a:spcPts val="95"/>
              </a:spcBef>
              <a:buClr>
                <a:srgbClr val="E48312"/>
              </a:buClr>
              <a:buChar char="◦"/>
              <a:tabLst>
                <a:tab pos="815340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document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spc="-6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endParaRPr sz="4500">
              <a:latin typeface="Carlito"/>
              <a:cs typeface="Carlito"/>
            </a:endParaRPr>
          </a:p>
          <a:p>
            <a:pPr marL="815340" indent="-535940">
              <a:lnSpc>
                <a:spcPct val="100000"/>
              </a:lnSpc>
              <a:spcBef>
                <a:spcPts val="190"/>
              </a:spcBef>
              <a:buClr>
                <a:srgbClr val="E48312"/>
              </a:buClr>
              <a:buChar char="◦"/>
              <a:tabLst>
                <a:tab pos="815340" algn="l"/>
                <a:tab pos="5740400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fixed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classes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4500" i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45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{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4500" baseline="-18518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45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4500" baseline="-18518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,…,</a:t>
            </a:r>
            <a:r>
              <a:rPr sz="45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spc="-2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4500" i="1" spc="-37" baseline="-18518" dirty="0">
                <a:solidFill>
                  <a:srgbClr val="FF0000"/>
                </a:solidFill>
                <a:latin typeface="Carlito"/>
                <a:cs typeface="Carlito"/>
              </a:rPr>
              <a:t>J</a:t>
            </a:r>
            <a:r>
              <a:rPr sz="4500" spc="-25" dirty="0">
                <a:solidFill>
                  <a:srgbClr val="FF0000"/>
                </a:solidFill>
                <a:latin typeface="Carlito"/>
                <a:cs typeface="Carlito"/>
              </a:rPr>
              <a:t>}</a:t>
            </a:r>
            <a:endParaRPr sz="4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45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5100" i="1" dirty="0">
                <a:solidFill>
                  <a:srgbClr val="404040"/>
                </a:solidFill>
                <a:latin typeface="Carlito"/>
                <a:cs typeface="Carlito"/>
              </a:rPr>
              <a:t>Output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51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51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predicted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class</a:t>
            </a:r>
            <a:r>
              <a:rPr sz="51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135" dirty="0">
                <a:solidFill>
                  <a:srgbClr val="FF0000"/>
                </a:solidFill>
                <a:latin typeface="Noto Sans Math"/>
                <a:cs typeface="Noto Sans Math"/>
              </a:rPr>
              <a:t>𝑦</a:t>
            </a:r>
            <a:r>
              <a:rPr sz="5100" spc="440" dirty="0">
                <a:solidFill>
                  <a:srgbClr val="FF0000"/>
                </a:solidFill>
                <a:latin typeface="Noto Sans Math"/>
                <a:cs typeface="Noto Sans Math"/>
              </a:rPr>
              <a:t>!</a:t>
            </a:r>
            <a:r>
              <a:rPr sz="5100" spc="15" dirty="0">
                <a:solidFill>
                  <a:srgbClr val="FF0000"/>
                </a:solidFill>
                <a:latin typeface="Noto Sans Math"/>
                <a:cs typeface="Noto Sans Math"/>
              </a:rPr>
              <a:t> </a:t>
            </a:r>
            <a:r>
              <a:rPr sz="51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51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100" i="1" spc="-5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endParaRPr sz="5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564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5100" spc="-70" dirty="0"/>
              <a:t>Binary</a:t>
            </a:r>
            <a:r>
              <a:rPr sz="5100" spc="-185" dirty="0"/>
              <a:t> </a:t>
            </a:r>
            <a:r>
              <a:rPr sz="5100" spc="-95" dirty="0"/>
              <a:t>Classification</a:t>
            </a:r>
            <a:r>
              <a:rPr sz="5100" spc="-185" dirty="0"/>
              <a:t> </a:t>
            </a:r>
            <a:r>
              <a:rPr sz="5100" dirty="0"/>
              <a:t>in</a:t>
            </a:r>
            <a:r>
              <a:rPr sz="5100" spc="-185" dirty="0"/>
              <a:t> </a:t>
            </a:r>
            <a:r>
              <a:rPr sz="5100" spc="-90" dirty="0"/>
              <a:t>Logistic</a:t>
            </a:r>
            <a:r>
              <a:rPr sz="5100" spc="-185" dirty="0"/>
              <a:t> </a:t>
            </a:r>
            <a:r>
              <a:rPr sz="5100" spc="-55" dirty="0"/>
              <a:t>Regression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278636" y="1866391"/>
            <a:ext cx="12764770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5410"/>
              </a:lnSpc>
              <a:spcBef>
                <a:spcPts val="100"/>
              </a:spcBef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Given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51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series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51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input/output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pairs:</a:t>
            </a:r>
            <a:endParaRPr sz="5100">
              <a:latin typeface="Carlito"/>
              <a:cs typeface="Carlito"/>
            </a:endParaRPr>
          </a:p>
          <a:p>
            <a:pPr marL="685800" indent="-406400">
              <a:lnSpc>
                <a:spcPts val="4690"/>
              </a:lnSpc>
              <a:buClr>
                <a:srgbClr val="E48312"/>
              </a:buClr>
              <a:buChar char="◦"/>
              <a:tabLst>
                <a:tab pos="685800" algn="l"/>
              </a:tabLst>
            </a:pPr>
            <a:r>
              <a:rPr sz="6750" baseline="-18518" dirty="0">
                <a:solidFill>
                  <a:srgbClr val="404040"/>
                </a:solidFill>
                <a:latin typeface="Carlito"/>
                <a:cs typeface="Carlito"/>
              </a:rPr>
              <a:t>(x</a:t>
            </a:r>
            <a:r>
              <a:rPr sz="3400" dirty="0">
                <a:solidFill>
                  <a:srgbClr val="404040"/>
                </a:solidFill>
                <a:latin typeface="Carlito"/>
                <a:cs typeface="Carlito"/>
              </a:rPr>
              <a:t>(i)</a:t>
            </a:r>
            <a:r>
              <a:rPr sz="6750" baseline="-18518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6750" spc="-37" baseline="-18518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750" spc="-30" baseline="-18518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3400" spc="-20" dirty="0">
                <a:solidFill>
                  <a:srgbClr val="404040"/>
                </a:solidFill>
                <a:latin typeface="Carlito"/>
                <a:cs typeface="Carlito"/>
              </a:rPr>
              <a:t>(i)</a:t>
            </a:r>
            <a:r>
              <a:rPr sz="6750" spc="-30" baseline="-18518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6750" baseline="-18518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2805"/>
              </a:spcBef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51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51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observation</a:t>
            </a:r>
            <a:r>
              <a:rPr sz="51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2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5700" spc="-30" baseline="24853" dirty="0">
                <a:solidFill>
                  <a:srgbClr val="404040"/>
                </a:solidFill>
                <a:latin typeface="Carlito"/>
                <a:cs typeface="Carlito"/>
              </a:rPr>
              <a:t>(i)</a:t>
            </a:r>
            <a:endParaRPr sz="5700" baseline="24853">
              <a:latin typeface="Carlito"/>
              <a:cs typeface="Carlito"/>
            </a:endParaRPr>
          </a:p>
          <a:p>
            <a:pPr marL="685800" indent="-406400">
              <a:lnSpc>
                <a:spcPct val="100000"/>
              </a:lnSpc>
              <a:spcBef>
                <a:spcPts val="75"/>
              </a:spcBef>
              <a:buClr>
                <a:srgbClr val="E48312"/>
              </a:buClr>
              <a:buChar char="◦"/>
              <a:tabLst>
                <a:tab pos="685800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represent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5100" baseline="24509" dirty="0">
                <a:solidFill>
                  <a:srgbClr val="404040"/>
                </a:solidFill>
                <a:latin typeface="Carlito"/>
                <a:cs typeface="Carlito"/>
              </a:rPr>
              <a:t>(i)</a:t>
            </a:r>
            <a:r>
              <a:rPr sz="5100" spc="225" baseline="2450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4500" b="1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b="1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[x</a:t>
            </a:r>
            <a:r>
              <a:rPr sz="4500" baseline="-18518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4500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4500" baseline="-18518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,…,</a:t>
            </a:r>
            <a:r>
              <a:rPr sz="45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4500" spc="-37" baseline="-18518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4500" spc="-2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endParaRPr sz="4500">
              <a:latin typeface="Carlito"/>
              <a:cs typeface="Carlito"/>
            </a:endParaRPr>
          </a:p>
          <a:p>
            <a:pPr marL="685800" indent="-406400">
              <a:lnSpc>
                <a:spcPct val="100000"/>
              </a:lnSpc>
              <a:spcBef>
                <a:spcPts val="310"/>
              </a:spcBef>
              <a:buClr>
                <a:srgbClr val="E48312"/>
              </a:buClr>
              <a:buChar char="◦"/>
              <a:tabLst>
                <a:tab pos="685800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compute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output: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predicted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class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05" dirty="0">
                <a:solidFill>
                  <a:srgbClr val="FF0000"/>
                </a:solidFill>
                <a:latin typeface="FreeSerif"/>
                <a:cs typeface="FreeSerif"/>
              </a:rPr>
              <a:t>𝑦</a:t>
            </a:r>
            <a:r>
              <a:rPr sz="4500" spc="240" dirty="0">
                <a:solidFill>
                  <a:srgbClr val="FF0000"/>
                </a:solidFill>
                <a:latin typeface="FreeSerif"/>
                <a:cs typeface="FreeSerif"/>
              </a:rPr>
              <a:t>!</a:t>
            </a:r>
            <a:r>
              <a:rPr sz="5100" spc="127" baseline="24509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5100" spc="112" baseline="24509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5100" spc="120" baseline="24509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r>
              <a:rPr sz="5100" spc="247" baseline="24509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450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spc="-10" dirty="0">
                <a:solidFill>
                  <a:srgbClr val="FF0000"/>
                </a:solidFill>
                <a:latin typeface="Carlito"/>
                <a:cs typeface="Carlito"/>
              </a:rPr>
              <a:t>{0,1}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Features</a:t>
            </a:r>
            <a:r>
              <a:rPr spc="-190" dirty="0"/>
              <a:t> </a:t>
            </a:r>
            <a:r>
              <a:rPr dirty="0"/>
              <a:t>in</a:t>
            </a:r>
            <a:r>
              <a:rPr spc="-225" dirty="0"/>
              <a:t> </a:t>
            </a:r>
            <a:r>
              <a:rPr spc="-110" dirty="0"/>
              <a:t>logistic</a:t>
            </a:r>
            <a:r>
              <a:rPr spc="-220" dirty="0"/>
              <a:t> </a:t>
            </a:r>
            <a:r>
              <a:rPr spc="-9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580" y="1770659"/>
            <a:ext cx="12371705" cy="26301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68985" indent="-730885">
              <a:lnSpc>
                <a:spcPct val="100000"/>
              </a:lnSpc>
              <a:spcBef>
                <a:spcPts val="445"/>
              </a:spcBef>
              <a:buClr>
                <a:srgbClr val="E48312"/>
              </a:buClr>
              <a:buFont typeface="Arial"/>
              <a:buChar char="•"/>
              <a:tabLst>
                <a:tab pos="7689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spc="330" baseline="-18518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tells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important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spc="-37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endParaRPr sz="4500" baseline="-18518">
              <a:latin typeface="Carlito"/>
              <a:cs typeface="Carlito"/>
            </a:endParaRPr>
          </a:p>
          <a:p>
            <a:pPr marL="1403985" lvl="1" indent="-730885">
              <a:lnSpc>
                <a:spcPct val="100000"/>
              </a:lnSpc>
              <a:spcBef>
                <a:spcPts val="290"/>
              </a:spcBef>
              <a:buClr>
                <a:srgbClr val="E48312"/>
              </a:buClr>
              <a:buFont typeface="Arial"/>
              <a:buChar char="•"/>
              <a:tabLst>
                <a:tab pos="1403985" algn="l"/>
                <a:tab pos="8711565" algn="l"/>
                <a:tab pos="970470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spc="322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="review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contains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‘</a:t>
            </a:r>
            <a:r>
              <a:rPr sz="3800" spc="-10" dirty="0">
                <a:solidFill>
                  <a:srgbClr val="0000CC"/>
                </a:solidFill>
                <a:latin typeface="Courier New"/>
                <a:cs typeface="Courier New"/>
              </a:rPr>
              <a:t>awesome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’":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w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spc="397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800" spc="-25" dirty="0">
                <a:solidFill>
                  <a:srgbClr val="0000CC"/>
                </a:solidFill>
                <a:latin typeface="Courier New"/>
                <a:cs typeface="Courier New"/>
              </a:rPr>
              <a:t>+10</a:t>
            </a:r>
            <a:endParaRPr sz="3800">
              <a:latin typeface="Courier New"/>
              <a:cs typeface="Courier New"/>
            </a:endParaRPr>
          </a:p>
          <a:p>
            <a:pPr marL="1403985" lvl="1" indent="-730885">
              <a:lnSpc>
                <a:spcPct val="100000"/>
              </a:lnSpc>
              <a:spcBef>
                <a:spcPts val="335"/>
              </a:spcBef>
              <a:buClr>
                <a:srgbClr val="E48312"/>
              </a:buClr>
              <a:buFont typeface="Arial"/>
              <a:buChar char="•"/>
              <a:tabLst>
                <a:tab pos="1403985" algn="l"/>
                <a:tab pos="871664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r>
              <a:rPr sz="3900" spc="345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="review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contains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‘</a:t>
            </a:r>
            <a:r>
              <a:rPr sz="3800" spc="-10" dirty="0">
                <a:solidFill>
                  <a:srgbClr val="0000CC"/>
                </a:solidFill>
                <a:latin typeface="Courier New"/>
                <a:cs typeface="Courier New"/>
              </a:rPr>
              <a:t>abysmal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’":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w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r>
              <a:rPr sz="3900" spc="419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0000CC"/>
                </a:solidFill>
                <a:latin typeface="Courier New"/>
                <a:cs typeface="Courier New"/>
              </a:rPr>
              <a:t>-</a:t>
            </a:r>
            <a:r>
              <a:rPr sz="3800" spc="-25" dirty="0">
                <a:solidFill>
                  <a:srgbClr val="0000CC"/>
                </a:solidFill>
                <a:latin typeface="Courier New"/>
                <a:cs typeface="Courier New"/>
              </a:rPr>
              <a:t>10</a:t>
            </a:r>
            <a:endParaRPr sz="3800">
              <a:latin typeface="Courier New"/>
              <a:cs typeface="Courier New"/>
            </a:endParaRPr>
          </a:p>
          <a:p>
            <a:pPr marL="1403985" lvl="1" indent="-730885">
              <a:lnSpc>
                <a:spcPct val="100000"/>
              </a:lnSpc>
              <a:spcBef>
                <a:spcPts val="459"/>
              </a:spcBef>
              <a:buClr>
                <a:srgbClr val="E48312"/>
              </a:buClr>
              <a:buFont typeface="Arial"/>
              <a:buChar char="•"/>
              <a:tabLst>
                <a:tab pos="1403985" algn="l"/>
                <a:tab pos="87572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k</a:t>
            </a:r>
            <a:r>
              <a:rPr sz="3900" spc="307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=“review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contains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‘</a:t>
            </a:r>
            <a:r>
              <a:rPr sz="3800" spc="-10" dirty="0">
                <a:solidFill>
                  <a:srgbClr val="0000CC"/>
                </a:solidFill>
                <a:latin typeface="Courier New"/>
                <a:cs typeface="Courier New"/>
              </a:rPr>
              <a:t>mediocre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’":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w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k</a:t>
            </a:r>
            <a:r>
              <a:rPr sz="3900" spc="390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0000CC"/>
                </a:solidFill>
                <a:latin typeface="Courier New"/>
                <a:cs typeface="Courier New"/>
              </a:rPr>
              <a:t>-</a:t>
            </a:r>
            <a:r>
              <a:rPr sz="3800" spc="-50" dirty="0">
                <a:solidFill>
                  <a:srgbClr val="0000CC"/>
                </a:solidFill>
                <a:latin typeface="Courier New"/>
                <a:cs typeface="Courier New"/>
              </a:rPr>
              <a:t>2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Logistic</a:t>
            </a:r>
            <a:r>
              <a:rPr spc="-190" dirty="0"/>
              <a:t> </a:t>
            </a:r>
            <a:r>
              <a:rPr spc="-140" dirty="0"/>
              <a:t>Regression</a:t>
            </a:r>
            <a:r>
              <a:rPr spc="-170" dirty="0"/>
              <a:t> </a:t>
            </a:r>
            <a:r>
              <a:rPr spc="-145" dirty="0"/>
              <a:t>for</a:t>
            </a:r>
            <a:r>
              <a:rPr spc="-175" dirty="0"/>
              <a:t> </a:t>
            </a:r>
            <a:r>
              <a:rPr spc="-85" dirty="0"/>
              <a:t>one</a:t>
            </a:r>
            <a:r>
              <a:rPr spc="-190" dirty="0"/>
              <a:t> </a:t>
            </a:r>
            <a:r>
              <a:rPr spc="-135" dirty="0"/>
              <a:t>observation</a:t>
            </a:r>
            <a:r>
              <a:rPr spc="-170" dirty="0"/>
              <a:t> </a:t>
            </a:r>
            <a:r>
              <a:rPr spc="-5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936" y="1973072"/>
            <a:ext cx="11888470" cy="54965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80"/>
              </a:spcBef>
              <a:tabLst>
                <a:tab pos="7030084" algn="l"/>
              </a:tabLst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Input</a:t>
            </a:r>
            <a:r>
              <a:rPr sz="51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observation:</a:t>
            </a:r>
            <a:r>
              <a:rPr sz="51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x =</a:t>
            </a:r>
            <a:r>
              <a:rPr sz="5100" i="1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[x</a:t>
            </a:r>
            <a:r>
              <a:rPr sz="5100" i="1" baseline="-19607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5100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5100" i="1" baseline="-19607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,…, </a:t>
            </a:r>
            <a:r>
              <a:rPr sz="5100" i="1" spc="-2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5100" i="1" spc="-37" baseline="-19607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5100" i="1" spc="-2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endParaRPr sz="51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Weights:</a:t>
            </a:r>
            <a:r>
              <a:rPr sz="51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51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per</a:t>
            </a:r>
            <a:r>
              <a:rPr sz="51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feature:</a:t>
            </a:r>
            <a:r>
              <a:rPr sz="51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51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5100" i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[w</a:t>
            </a:r>
            <a:r>
              <a:rPr sz="5100" i="1" baseline="-19607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5100" i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5100" i="1" baseline="-19607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5100" i="1" dirty="0">
                <a:solidFill>
                  <a:srgbClr val="FF0000"/>
                </a:solidFill>
                <a:latin typeface="Carlito"/>
                <a:cs typeface="Carlito"/>
              </a:rPr>
              <a:t>,…,</a:t>
            </a:r>
            <a:r>
              <a:rPr sz="5100" i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100" i="1" spc="-25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5100" i="1" spc="-37" baseline="-19607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5100" i="1" spc="-2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endParaRPr sz="5100">
              <a:latin typeface="Carlito"/>
              <a:cs typeface="Carlito"/>
            </a:endParaRPr>
          </a:p>
          <a:p>
            <a:pPr marL="698500" indent="-406400">
              <a:lnSpc>
                <a:spcPct val="100000"/>
              </a:lnSpc>
              <a:spcBef>
                <a:spcPts val="190"/>
              </a:spcBef>
              <a:buClr>
                <a:srgbClr val="E48312"/>
              </a:buClr>
              <a:buChar char="◦"/>
              <a:tabLst>
                <a:tab pos="698500" algn="l"/>
              </a:tabLst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Sometimes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call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θ</a:t>
            </a:r>
            <a:r>
              <a:rPr sz="45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4500" i="1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θ</a:t>
            </a:r>
            <a:r>
              <a:rPr sz="4500" i="1" baseline="-18518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4500" i="1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FF0000"/>
                </a:solidFill>
                <a:latin typeface="Carlito"/>
                <a:cs typeface="Carlito"/>
              </a:rPr>
              <a:t>θ</a:t>
            </a:r>
            <a:r>
              <a:rPr sz="4500" i="1" baseline="-18518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,…,</a:t>
            </a:r>
            <a:r>
              <a:rPr sz="4500" i="1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FF0000"/>
                </a:solidFill>
                <a:latin typeface="Carlito"/>
                <a:cs typeface="Carlito"/>
              </a:rPr>
              <a:t>θ</a:t>
            </a:r>
            <a:r>
              <a:rPr sz="4500" i="1" spc="-37" baseline="-18518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4500" i="1" spc="-2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endParaRPr sz="45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1295"/>
              </a:spcBef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Output:</a:t>
            </a:r>
            <a:r>
              <a:rPr sz="51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51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predicted class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135" dirty="0">
                <a:solidFill>
                  <a:srgbClr val="FF0000"/>
                </a:solidFill>
                <a:latin typeface="Noto Sans Math"/>
                <a:cs typeface="Noto Sans Math"/>
              </a:rPr>
              <a:t>𝑦</a:t>
            </a:r>
            <a:r>
              <a:rPr sz="5100" spc="440" dirty="0">
                <a:solidFill>
                  <a:srgbClr val="FF0000"/>
                </a:solidFill>
                <a:latin typeface="Noto Sans Math"/>
                <a:cs typeface="Noto Sans Math"/>
              </a:rPr>
              <a:t>!</a:t>
            </a:r>
            <a:r>
              <a:rPr sz="5100" spc="15" dirty="0">
                <a:solidFill>
                  <a:srgbClr val="FF0000"/>
                </a:solidFill>
                <a:latin typeface="Noto Sans Math"/>
                <a:cs typeface="Noto Sans Math"/>
              </a:rPr>
              <a:t> </a:t>
            </a:r>
            <a:r>
              <a:rPr sz="51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51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100" i="1" spc="-10" dirty="0">
                <a:solidFill>
                  <a:srgbClr val="FF0000"/>
                </a:solidFill>
                <a:latin typeface="Carlito"/>
                <a:cs typeface="Carlito"/>
              </a:rPr>
              <a:t>{0,1}</a:t>
            </a:r>
            <a:endParaRPr sz="5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45"/>
              </a:spcBef>
            </a:pPr>
            <a:endParaRPr sz="51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4500" spc="-20" dirty="0">
                <a:latin typeface="Carlito"/>
                <a:cs typeface="Carlito"/>
              </a:rPr>
              <a:t>(multinomial</a:t>
            </a:r>
            <a:r>
              <a:rPr sz="4500" spc="-15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logistic</a:t>
            </a:r>
            <a:r>
              <a:rPr sz="4500" spc="-60" dirty="0">
                <a:latin typeface="Carlito"/>
                <a:cs typeface="Carlito"/>
              </a:rPr>
              <a:t> </a:t>
            </a:r>
            <a:r>
              <a:rPr sz="4500" spc="-20" dirty="0">
                <a:latin typeface="Carlito"/>
                <a:cs typeface="Carlito"/>
              </a:rPr>
              <a:t>regression: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spc="-1335" dirty="0">
                <a:solidFill>
                  <a:srgbClr val="FF0000"/>
                </a:solidFill>
                <a:latin typeface="FreeSerif"/>
                <a:cs typeface="FreeSerif"/>
              </a:rPr>
              <a:t>𝑦</a:t>
            </a:r>
            <a:r>
              <a:rPr sz="4500" spc="215" dirty="0">
                <a:solidFill>
                  <a:srgbClr val="FF0000"/>
                </a:solidFill>
                <a:latin typeface="FreeSerif"/>
                <a:cs typeface="FreeSerif"/>
              </a:rPr>
              <a:t>!</a:t>
            </a:r>
            <a:r>
              <a:rPr sz="4500" spc="55" dirty="0">
                <a:solidFill>
                  <a:srgbClr val="FF0000"/>
                </a:solidFill>
                <a:latin typeface="FreeSerif"/>
                <a:cs typeface="FreeSerif"/>
              </a:rPr>
              <a:t> </a:t>
            </a:r>
            <a:r>
              <a:rPr sz="4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45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{0,</a:t>
            </a:r>
            <a:r>
              <a:rPr sz="4500" i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1,</a:t>
            </a:r>
            <a:r>
              <a:rPr sz="4500" i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2,</a:t>
            </a:r>
            <a:r>
              <a:rPr sz="4500" i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rlito"/>
                <a:cs typeface="Carlito"/>
              </a:rPr>
              <a:t>3,</a:t>
            </a:r>
            <a:r>
              <a:rPr sz="4500" i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i="1" spc="-25" dirty="0">
                <a:solidFill>
                  <a:srgbClr val="FF0000"/>
                </a:solidFill>
                <a:latin typeface="Carlito"/>
                <a:cs typeface="Carlito"/>
              </a:rPr>
              <a:t>4}</a:t>
            </a:r>
            <a:r>
              <a:rPr sz="4500" i="1" spc="-25" dirty="0">
                <a:latin typeface="Carlito"/>
                <a:cs typeface="Carlito"/>
              </a:rPr>
              <a:t>)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044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5100" spc="-50" dirty="0"/>
              <a:t>How</a:t>
            </a:r>
            <a:r>
              <a:rPr sz="5100" spc="-240" dirty="0"/>
              <a:t> </a:t>
            </a:r>
            <a:r>
              <a:rPr sz="5100" spc="-30" dirty="0"/>
              <a:t>to</a:t>
            </a:r>
            <a:r>
              <a:rPr sz="5100" spc="-240" dirty="0"/>
              <a:t> </a:t>
            </a:r>
            <a:r>
              <a:rPr sz="5100" dirty="0"/>
              <a:t>do</a:t>
            </a:r>
            <a:r>
              <a:rPr sz="5100" spc="-235" dirty="0"/>
              <a:t> </a:t>
            </a:r>
            <a:r>
              <a:rPr sz="5100" spc="-80" dirty="0"/>
              <a:t>classification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071878" y="1575026"/>
            <a:ext cx="12333605" cy="2234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spc="345" baseline="-18518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tells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us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importance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spc="-37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endParaRPr sz="4500" baseline="-18518" dirty="0">
              <a:latin typeface="Carlito"/>
              <a:cs typeface="Carlito"/>
            </a:endParaRPr>
          </a:p>
          <a:p>
            <a:pPr marL="673100" indent="-406400">
              <a:lnSpc>
                <a:spcPct val="100000"/>
              </a:lnSpc>
              <a:spcBef>
                <a:spcPts val="315"/>
              </a:spcBef>
              <a:buClr>
                <a:srgbClr val="E48312"/>
              </a:buClr>
              <a:buChar char="◦"/>
              <a:tabLst>
                <a:tab pos="6731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(Plus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we'll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 bias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b)</a:t>
            </a:r>
            <a:endParaRPr sz="38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We'll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weighted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bias</a:t>
            </a:r>
            <a:endParaRPr sz="45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810" y="4800600"/>
            <a:ext cx="10619740" cy="16224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73325">
              <a:lnSpc>
                <a:spcPct val="100000"/>
              </a:lnSpc>
              <a:spcBef>
                <a:spcPts val="730"/>
              </a:spcBef>
              <a:tabLst>
                <a:tab pos="3124835" algn="l"/>
                <a:tab pos="4032250" algn="l"/>
              </a:tabLst>
            </a:pPr>
            <a:r>
              <a:rPr sz="5000" i="1" spc="5" dirty="0">
                <a:latin typeface="Times New Roman"/>
                <a:cs typeface="Times New Roman"/>
              </a:rPr>
              <a:t>z</a:t>
            </a:r>
            <a:r>
              <a:rPr sz="5000" i="1" dirty="0">
                <a:latin typeface="Times New Roman"/>
                <a:cs typeface="Times New Roman"/>
              </a:rPr>
              <a:t>	</a:t>
            </a:r>
            <a:r>
              <a:rPr sz="5000" spc="65" dirty="0">
                <a:latin typeface="LM Roman 10"/>
                <a:cs typeface="LM Roman 10"/>
              </a:rPr>
              <a:t>=</a:t>
            </a:r>
            <a:r>
              <a:rPr sz="5000" dirty="0">
                <a:latin typeface="LM Roman 10"/>
                <a:cs typeface="LM Roman 10"/>
              </a:rPr>
              <a:t>	</a:t>
            </a:r>
            <a:r>
              <a:rPr sz="5000" i="1" spc="790" dirty="0">
                <a:latin typeface="Times New Roman"/>
                <a:cs typeface="Times New Roman"/>
              </a:rPr>
              <a:t>w</a:t>
            </a:r>
            <a:r>
              <a:rPr sz="5000" i="1" spc="70" dirty="0">
                <a:latin typeface="FreeSans"/>
                <a:cs typeface="FreeSans"/>
              </a:rPr>
              <a:t>·</a:t>
            </a:r>
            <a:r>
              <a:rPr sz="5000" i="1" spc="-670" dirty="0">
                <a:latin typeface="FreeSans"/>
                <a:cs typeface="FreeSans"/>
              </a:rPr>
              <a:t> </a:t>
            </a:r>
            <a:r>
              <a:rPr sz="5000" i="1" spc="65" dirty="0">
                <a:latin typeface="Times New Roman"/>
                <a:cs typeface="Times New Roman"/>
              </a:rPr>
              <a:t>x</a:t>
            </a:r>
            <a:r>
              <a:rPr sz="5000" i="1" spc="-515" dirty="0">
                <a:latin typeface="Times New Roman"/>
                <a:cs typeface="Times New Roman"/>
              </a:rPr>
              <a:t> </a:t>
            </a:r>
            <a:r>
              <a:rPr sz="5000" spc="114" dirty="0">
                <a:latin typeface="LM Roman 10"/>
                <a:cs typeface="LM Roman 10"/>
              </a:rPr>
              <a:t>+</a:t>
            </a:r>
            <a:r>
              <a:rPr sz="5000" spc="-940" dirty="0">
                <a:latin typeface="LM Roman 10"/>
                <a:cs typeface="LM Roman 10"/>
              </a:rPr>
              <a:t> </a:t>
            </a:r>
            <a:r>
              <a:rPr sz="5000" i="1" spc="25" dirty="0">
                <a:latin typeface="Times New Roman"/>
                <a:cs typeface="Times New Roman"/>
              </a:rPr>
              <a:t>b</a:t>
            </a: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high,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say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y=1;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low,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y=0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But</a:t>
            </a:r>
            <a:r>
              <a:rPr spc="-180" dirty="0"/>
              <a:t> </a:t>
            </a:r>
            <a:r>
              <a:rPr spc="-150" dirty="0"/>
              <a:t>we</a:t>
            </a:r>
            <a:r>
              <a:rPr spc="-175" dirty="0"/>
              <a:t> </a:t>
            </a:r>
            <a:r>
              <a:rPr spc="-160" dirty="0"/>
              <a:t>want</a:t>
            </a:r>
            <a:r>
              <a:rPr spc="-170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-130" dirty="0"/>
              <a:t>probabilistic</a:t>
            </a:r>
            <a:r>
              <a:rPr spc="-185" dirty="0"/>
              <a:t> </a:t>
            </a:r>
            <a:r>
              <a:rPr spc="-65" dirty="0"/>
              <a:t>classifier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1048" rIns="0" bIns="0" rtlCol="0">
            <a:spAutoFit/>
          </a:bodyPr>
          <a:lstStyle/>
          <a:p>
            <a:pPr marL="862330">
              <a:lnSpc>
                <a:spcPct val="100000"/>
              </a:lnSpc>
              <a:spcBef>
                <a:spcPts val="1180"/>
              </a:spcBef>
            </a:pPr>
            <a:r>
              <a:rPr sz="5100" dirty="0"/>
              <a:t>We</a:t>
            </a:r>
            <a:r>
              <a:rPr sz="5100" spc="-120" dirty="0"/>
              <a:t> </a:t>
            </a:r>
            <a:r>
              <a:rPr sz="5100" dirty="0"/>
              <a:t>need</a:t>
            </a:r>
            <a:r>
              <a:rPr sz="5100" spc="-90" dirty="0"/>
              <a:t> </a:t>
            </a:r>
            <a:r>
              <a:rPr sz="5100" dirty="0"/>
              <a:t>to</a:t>
            </a:r>
            <a:r>
              <a:rPr sz="5100" spc="-100" dirty="0"/>
              <a:t> </a:t>
            </a:r>
            <a:r>
              <a:rPr sz="5100" dirty="0"/>
              <a:t>formalize</a:t>
            </a:r>
            <a:r>
              <a:rPr sz="5100" spc="-105" dirty="0"/>
              <a:t> </a:t>
            </a:r>
            <a:r>
              <a:rPr sz="5100" dirty="0"/>
              <a:t>“sum</a:t>
            </a:r>
            <a:r>
              <a:rPr sz="5100" spc="-85" dirty="0"/>
              <a:t> </a:t>
            </a:r>
            <a:r>
              <a:rPr sz="5100" dirty="0"/>
              <a:t>is</a:t>
            </a:r>
            <a:r>
              <a:rPr sz="5100" spc="-100" dirty="0"/>
              <a:t> </a:t>
            </a:r>
            <a:r>
              <a:rPr sz="5100" spc="80" dirty="0"/>
              <a:t>h</a:t>
            </a:r>
            <a:r>
              <a:rPr sz="5100" spc="65" dirty="0"/>
              <a:t>i</a:t>
            </a:r>
            <a:r>
              <a:rPr sz="5100" spc="75" dirty="0"/>
              <a:t>g</a:t>
            </a:r>
            <a:r>
              <a:rPr sz="5100" spc="80" dirty="0"/>
              <a:t>h</a:t>
            </a:r>
            <a:r>
              <a:rPr sz="5100" spc="-430" dirty="0"/>
              <a:t>”</a:t>
            </a:r>
            <a:r>
              <a:rPr sz="5100" spc="60" dirty="0"/>
              <a:t>.</a:t>
            </a:r>
            <a:endParaRPr sz="5100"/>
          </a:p>
          <a:p>
            <a:pPr marL="875030" marR="5080" indent="-13335">
              <a:lnSpc>
                <a:spcPts val="5620"/>
              </a:lnSpc>
              <a:spcBef>
                <a:spcPts val="1685"/>
              </a:spcBef>
            </a:pPr>
            <a:r>
              <a:rPr sz="5100" spc="-100" dirty="0"/>
              <a:t>We’d</a:t>
            </a:r>
            <a:r>
              <a:rPr sz="5100" spc="-50" dirty="0"/>
              <a:t> </a:t>
            </a:r>
            <a:r>
              <a:rPr sz="5100" dirty="0"/>
              <a:t>like</a:t>
            </a:r>
            <a:r>
              <a:rPr sz="5100" spc="-70" dirty="0"/>
              <a:t> </a:t>
            </a:r>
            <a:r>
              <a:rPr sz="5100" dirty="0"/>
              <a:t>a</a:t>
            </a:r>
            <a:r>
              <a:rPr sz="5100" spc="-50" dirty="0"/>
              <a:t> </a:t>
            </a:r>
            <a:r>
              <a:rPr sz="5100" dirty="0"/>
              <a:t>principled</a:t>
            </a:r>
            <a:r>
              <a:rPr sz="5100" spc="-50" dirty="0"/>
              <a:t> </a:t>
            </a:r>
            <a:r>
              <a:rPr sz="5100" dirty="0"/>
              <a:t>classifier</a:t>
            </a:r>
            <a:r>
              <a:rPr sz="5100" spc="-65" dirty="0"/>
              <a:t> </a:t>
            </a:r>
            <a:r>
              <a:rPr sz="5100" dirty="0"/>
              <a:t>that</a:t>
            </a:r>
            <a:r>
              <a:rPr sz="5100" spc="-60" dirty="0"/>
              <a:t> </a:t>
            </a:r>
            <a:r>
              <a:rPr sz="5100" dirty="0"/>
              <a:t>gives</a:t>
            </a:r>
            <a:r>
              <a:rPr sz="5100" spc="-60" dirty="0"/>
              <a:t> </a:t>
            </a:r>
            <a:r>
              <a:rPr sz="5100" dirty="0"/>
              <a:t>us</a:t>
            </a:r>
            <a:r>
              <a:rPr sz="5100" spc="-65" dirty="0"/>
              <a:t> </a:t>
            </a:r>
            <a:r>
              <a:rPr sz="5100" spc="-50" dirty="0"/>
              <a:t>a </a:t>
            </a:r>
            <a:r>
              <a:rPr sz="5100" spc="-20" dirty="0"/>
              <a:t>probability,</a:t>
            </a:r>
            <a:r>
              <a:rPr sz="5100" spc="-130" dirty="0"/>
              <a:t> </a:t>
            </a:r>
            <a:r>
              <a:rPr sz="5100" dirty="0"/>
              <a:t>just</a:t>
            </a:r>
            <a:r>
              <a:rPr sz="5100" spc="-130" dirty="0"/>
              <a:t> </a:t>
            </a:r>
            <a:r>
              <a:rPr sz="5100" dirty="0"/>
              <a:t>like</a:t>
            </a:r>
            <a:r>
              <a:rPr sz="5100" spc="-130" dirty="0"/>
              <a:t> </a:t>
            </a:r>
            <a:r>
              <a:rPr sz="5100" dirty="0"/>
              <a:t>Naive</a:t>
            </a:r>
            <a:r>
              <a:rPr sz="5100" spc="-135" dirty="0"/>
              <a:t> </a:t>
            </a:r>
            <a:r>
              <a:rPr sz="5100" dirty="0"/>
              <a:t>Bayes</a:t>
            </a:r>
            <a:r>
              <a:rPr sz="5100" spc="-130" dirty="0"/>
              <a:t> </a:t>
            </a:r>
            <a:r>
              <a:rPr sz="5100" spc="-25" dirty="0"/>
              <a:t>did</a:t>
            </a:r>
            <a:endParaRPr sz="5100"/>
          </a:p>
          <a:p>
            <a:pPr marL="862330">
              <a:lnSpc>
                <a:spcPct val="100000"/>
              </a:lnSpc>
              <a:spcBef>
                <a:spcPts val="969"/>
              </a:spcBef>
            </a:pPr>
            <a:r>
              <a:rPr sz="5100" dirty="0"/>
              <a:t>We</a:t>
            </a:r>
            <a:r>
              <a:rPr sz="5100" spc="-90" dirty="0"/>
              <a:t> </a:t>
            </a:r>
            <a:r>
              <a:rPr sz="5100" dirty="0"/>
              <a:t>want</a:t>
            </a:r>
            <a:r>
              <a:rPr sz="5100" spc="-70" dirty="0"/>
              <a:t> </a:t>
            </a:r>
            <a:r>
              <a:rPr sz="5100" dirty="0"/>
              <a:t>a</a:t>
            </a:r>
            <a:r>
              <a:rPr sz="5100" spc="-60" dirty="0"/>
              <a:t> </a:t>
            </a:r>
            <a:r>
              <a:rPr sz="5100" dirty="0"/>
              <a:t>model</a:t>
            </a:r>
            <a:r>
              <a:rPr sz="5100" spc="-70" dirty="0"/>
              <a:t> </a:t>
            </a:r>
            <a:r>
              <a:rPr sz="5100" dirty="0"/>
              <a:t>that</a:t>
            </a:r>
            <a:r>
              <a:rPr sz="5100" spc="-65" dirty="0"/>
              <a:t> </a:t>
            </a:r>
            <a:r>
              <a:rPr sz="5100" dirty="0"/>
              <a:t>can</a:t>
            </a:r>
            <a:r>
              <a:rPr sz="5100" spc="-55" dirty="0"/>
              <a:t> </a:t>
            </a:r>
            <a:r>
              <a:rPr sz="5100" dirty="0"/>
              <a:t>tell</a:t>
            </a:r>
            <a:r>
              <a:rPr sz="5100" spc="-70" dirty="0"/>
              <a:t> </a:t>
            </a:r>
            <a:r>
              <a:rPr sz="5100" spc="-25" dirty="0"/>
              <a:t>us:</a:t>
            </a:r>
            <a:endParaRPr sz="5100"/>
          </a:p>
          <a:p>
            <a:pPr marL="1593215" marR="8678545">
              <a:lnSpc>
                <a:spcPts val="5590"/>
              </a:lnSpc>
              <a:spcBef>
                <a:spcPts val="80"/>
              </a:spcBef>
            </a:pPr>
            <a:r>
              <a:rPr dirty="0"/>
              <a:t>p(y=1|x;</a:t>
            </a:r>
            <a:r>
              <a:rPr spc="-85" dirty="0"/>
              <a:t> </a:t>
            </a:r>
            <a:r>
              <a:rPr spc="-25" dirty="0"/>
              <a:t>θ) </a:t>
            </a:r>
            <a:r>
              <a:rPr dirty="0"/>
              <a:t>p(y=0|x;</a:t>
            </a:r>
            <a:r>
              <a:rPr spc="-85" dirty="0"/>
              <a:t> </a:t>
            </a:r>
            <a:r>
              <a:rPr spc="-25" dirty="0"/>
              <a:t>θ)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1949" y="77216"/>
            <a:ext cx="11046460" cy="14611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 indent="139065">
              <a:lnSpc>
                <a:spcPts val="5180"/>
              </a:lnSpc>
              <a:spcBef>
                <a:spcPts val="1055"/>
              </a:spcBef>
              <a:tabLst>
                <a:tab pos="3841115" algn="l"/>
              </a:tabLst>
            </a:pP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5100" spc="-2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problem: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	z</a:t>
            </a:r>
            <a:r>
              <a:rPr sz="51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70" dirty="0">
                <a:solidFill>
                  <a:srgbClr val="404040"/>
                </a:solidFill>
                <a:latin typeface="Carlito"/>
                <a:cs typeface="Carlito"/>
              </a:rPr>
              <a:t>isn't</a:t>
            </a:r>
            <a:r>
              <a:rPr sz="51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51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140" dirty="0">
                <a:solidFill>
                  <a:srgbClr val="404040"/>
                </a:solidFill>
                <a:latin typeface="Carlito"/>
                <a:cs typeface="Carlito"/>
              </a:rPr>
              <a:t>probability,</a:t>
            </a:r>
            <a:r>
              <a:rPr sz="51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65" dirty="0">
                <a:solidFill>
                  <a:srgbClr val="404040"/>
                </a:solidFill>
                <a:latin typeface="Carlito"/>
                <a:cs typeface="Carlito"/>
              </a:rPr>
              <a:t>it's</a:t>
            </a:r>
            <a:r>
              <a:rPr sz="51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80" dirty="0">
                <a:solidFill>
                  <a:srgbClr val="404040"/>
                </a:solidFill>
                <a:latin typeface="Carlito"/>
                <a:cs typeface="Carlito"/>
              </a:rPr>
              <a:t>just</a:t>
            </a:r>
            <a:r>
              <a:rPr sz="51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100" spc="-5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5100" spc="-10" dirty="0">
                <a:solidFill>
                  <a:srgbClr val="404040"/>
                </a:solidFill>
                <a:latin typeface="Carlito"/>
                <a:cs typeface="Carlito"/>
              </a:rPr>
              <a:t>number!</a:t>
            </a:r>
            <a:endParaRPr sz="5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00" y="3451352"/>
            <a:ext cx="12138660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Solution: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z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goes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4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55"/>
              </a:spcBef>
            </a:pPr>
            <a:endParaRPr sz="4500">
              <a:latin typeface="Carlito"/>
              <a:cs typeface="Carlito"/>
            </a:endParaRPr>
          </a:p>
          <a:p>
            <a:pPr marL="2326640" algn="ctr">
              <a:lnSpc>
                <a:spcPts val="5000"/>
              </a:lnSpc>
              <a:tabLst>
                <a:tab pos="6452235" algn="l"/>
                <a:tab pos="7607934" algn="l"/>
                <a:tab pos="10135235" algn="l"/>
                <a:tab pos="12011025" algn="l"/>
              </a:tabLst>
            </a:pPr>
            <a:r>
              <a:rPr sz="5300" i="1" dirty="0">
                <a:latin typeface="Times New Roman"/>
                <a:cs typeface="Times New Roman"/>
              </a:rPr>
              <a:t>y </a:t>
            </a:r>
            <a:r>
              <a:rPr sz="5300" dirty="0">
                <a:latin typeface="LM Roman 10"/>
                <a:cs typeface="LM Roman 10"/>
              </a:rPr>
              <a:t>=</a:t>
            </a:r>
            <a:r>
              <a:rPr sz="5300" spc="-254" dirty="0">
                <a:latin typeface="LM Roman 10"/>
                <a:cs typeface="LM Roman 10"/>
              </a:rPr>
              <a:t> </a:t>
            </a:r>
            <a:r>
              <a:rPr sz="5300" i="1" spc="1019" dirty="0">
                <a:latin typeface="Liberation Sans Narrow"/>
                <a:cs typeface="Liberation Sans Narrow"/>
              </a:rPr>
              <a:t>s</a:t>
            </a:r>
            <a:r>
              <a:rPr sz="5300" i="1" spc="-475" dirty="0">
                <a:latin typeface="Liberation Sans Narrow"/>
                <a:cs typeface="Liberation Sans Narrow"/>
              </a:rPr>
              <a:t> </a:t>
            </a:r>
            <a:r>
              <a:rPr sz="5300" spc="-10" dirty="0">
                <a:latin typeface="LM Roman 10"/>
                <a:cs typeface="LM Roman 10"/>
              </a:rPr>
              <a:t>(</a:t>
            </a:r>
            <a:r>
              <a:rPr sz="5300" i="1" spc="-10" dirty="0">
                <a:latin typeface="Times New Roman"/>
                <a:cs typeface="Times New Roman"/>
              </a:rPr>
              <a:t>z</a:t>
            </a:r>
            <a:r>
              <a:rPr sz="5300" spc="-10" dirty="0">
                <a:latin typeface="LM Roman 10"/>
                <a:cs typeface="LM Roman 10"/>
              </a:rPr>
              <a:t>)</a:t>
            </a:r>
            <a:r>
              <a:rPr sz="5300" spc="-260" dirty="0">
                <a:latin typeface="LM Roman 10"/>
                <a:cs typeface="LM Roman 10"/>
              </a:rPr>
              <a:t> </a:t>
            </a:r>
            <a:r>
              <a:rPr sz="5300" dirty="0">
                <a:latin typeface="LM Roman 10"/>
                <a:cs typeface="LM Roman 10"/>
              </a:rPr>
              <a:t>= </a:t>
            </a:r>
            <a:r>
              <a:rPr sz="7950" u="sng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950" u="sng" spc="-75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950" u="sng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950" u="none" baseline="37735" dirty="0">
                <a:latin typeface="Times New Roman"/>
                <a:cs typeface="Times New Roman"/>
              </a:rPr>
              <a:t> </a:t>
            </a:r>
            <a:r>
              <a:rPr sz="5300" u="none" dirty="0">
                <a:latin typeface="LM Roman 10"/>
                <a:cs typeface="LM Roman 10"/>
              </a:rPr>
              <a:t>= </a:t>
            </a:r>
            <a:r>
              <a:rPr sz="7950" u="sng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950" u="sng" spc="-75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950" u="sng" baseline="37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950" baseline="37735">
              <a:latin typeface="Times New Roman"/>
              <a:cs typeface="Times New Roman"/>
            </a:endParaRPr>
          </a:p>
          <a:p>
            <a:pPr marL="5698490">
              <a:lnSpc>
                <a:spcPts val="5000"/>
              </a:lnSpc>
              <a:tabLst>
                <a:tab pos="8661400" algn="l"/>
              </a:tabLst>
            </a:pPr>
            <a:r>
              <a:rPr sz="5300" dirty="0">
                <a:latin typeface="Times New Roman"/>
                <a:cs typeface="Times New Roman"/>
              </a:rPr>
              <a:t>1</a:t>
            </a:r>
            <a:r>
              <a:rPr sz="5300" spc="-580" dirty="0">
                <a:latin typeface="Times New Roman"/>
                <a:cs typeface="Times New Roman"/>
              </a:rPr>
              <a:t> </a:t>
            </a:r>
            <a:r>
              <a:rPr sz="5300" dirty="0">
                <a:latin typeface="LM Roman 10"/>
                <a:cs typeface="LM Roman 10"/>
              </a:rPr>
              <a:t>+</a:t>
            </a:r>
            <a:r>
              <a:rPr sz="5300" spc="-1019" dirty="0">
                <a:latin typeface="LM Roman 10"/>
                <a:cs typeface="LM Roman 10"/>
              </a:rPr>
              <a:t> </a:t>
            </a:r>
            <a:r>
              <a:rPr sz="5300" i="1" spc="-240" dirty="0">
                <a:latin typeface="Times New Roman"/>
                <a:cs typeface="Times New Roman"/>
              </a:rPr>
              <a:t>e</a:t>
            </a:r>
            <a:r>
              <a:rPr sz="5850" i="1" spc="-359" baseline="22079" dirty="0">
                <a:latin typeface="DejaVu Sans Condensed"/>
                <a:cs typeface="DejaVu Sans Condensed"/>
              </a:rPr>
              <a:t>—</a:t>
            </a:r>
            <a:r>
              <a:rPr sz="5850" i="1" spc="-75" baseline="22079" dirty="0">
                <a:latin typeface="Times New Roman"/>
                <a:cs typeface="Times New Roman"/>
              </a:rPr>
              <a:t>z</a:t>
            </a:r>
            <a:r>
              <a:rPr sz="5850" i="1" baseline="22079" dirty="0">
                <a:latin typeface="Times New Roman"/>
                <a:cs typeface="Times New Roman"/>
              </a:rPr>
              <a:t>	</a:t>
            </a:r>
            <a:r>
              <a:rPr sz="5300" dirty="0">
                <a:latin typeface="Times New Roman"/>
                <a:cs typeface="Times New Roman"/>
              </a:rPr>
              <a:t>1</a:t>
            </a:r>
            <a:r>
              <a:rPr sz="5300" spc="-570" dirty="0">
                <a:latin typeface="Times New Roman"/>
                <a:cs typeface="Times New Roman"/>
              </a:rPr>
              <a:t> </a:t>
            </a:r>
            <a:r>
              <a:rPr sz="5300" dirty="0">
                <a:latin typeface="LM Roman 10"/>
                <a:cs typeface="LM Roman 10"/>
              </a:rPr>
              <a:t>+</a:t>
            </a:r>
            <a:r>
              <a:rPr sz="5300" spc="-1010" dirty="0">
                <a:latin typeface="LM Roman 10"/>
                <a:cs typeface="LM Roman 10"/>
              </a:rPr>
              <a:t> </a:t>
            </a:r>
            <a:r>
              <a:rPr sz="5300" spc="-220" dirty="0">
                <a:latin typeface="Times New Roman"/>
                <a:cs typeface="Times New Roman"/>
              </a:rPr>
              <a:t>e</a:t>
            </a:r>
            <a:r>
              <a:rPr sz="5300" spc="-140" dirty="0">
                <a:latin typeface="Times New Roman"/>
                <a:cs typeface="Times New Roman"/>
              </a:rPr>
              <a:t>x</a:t>
            </a:r>
            <a:r>
              <a:rPr sz="5300" spc="450" dirty="0">
                <a:latin typeface="Times New Roman"/>
                <a:cs typeface="Times New Roman"/>
              </a:rPr>
              <a:t>p</a:t>
            </a:r>
            <a:r>
              <a:rPr sz="5300" spc="-145" dirty="0">
                <a:latin typeface="LM Roman 10"/>
                <a:cs typeface="LM Roman 10"/>
              </a:rPr>
              <a:t>(</a:t>
            </a:r>
            <a:r>
              <a:rPr sz="5300" i="1" spc="-140" dirty="0">
                <a:latin typeface="DejaVu Sans Condensed"/>
                <a:cs typeface="DejaVu Sans Condensed"/>
              </a:rPr>
              <a:t>—</a:t>
            </a:r>
            <a:r>
              <a:rPr sz="5300" i="1" spc="-25" dirty="0">
                <a:latin typeface="Times New Roman"/>
                <a:cs typeface="Times New Roman"/>
              </a:rPr>
              <a:t>z</a:t>
            </a:r>
            <a:r>
              <a:rPr sz="5300" spc="-25" dirty="0">
                <a:latin typeface="LM Roman 10"/>
                <a:cs typeface="LM Roman 10"/>
              </a:rPr>
              <a:t>)</a:t>
            </a:r>
            <a:endParaRPr sz="53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7222" y="1733359"/>
            <a:ext cx="4639310" cy="987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8675" algn="l"/>
                <a:tab pos="1965325" algn="l"/>
              </a:tabLst>
            </a:pPr>
            <a:r>
              <a:rPr sz="630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sz="6300" i="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6300" spc="95" dirty="0">
                <a:solidFill>
                  <a:srgbClr val="000000"/>
                </a:solidFill>
                <a:latin typeface="LM Roman 10"/>
                <a:cs typeface="LM Roman 10"/>
              </a:rPr>
              <a:t>=</a:t>
            </a:r>
            <a:r>
              <a:rPr sz="6300" dirty="0">
                <a:solidFill>
                  <a:srgbClr val="000000"/>
                </a:solidFill>
                <a:latin typeface="LM Roman 10"/>
                <a:cs typeface="LM Roman 10"/>
              </a:rPr>
              <a:t>	</a:t>
            </a:r>
            <a:r>
              <a:rPr sz="6300" i="1" spc="980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6300" i="1" spc="80" dirty="0">
                <a:solidFill>
                  <a:srgbClr val="000000"/>
                </a:solidFill>
                <a:latin typeface="FreeSans"/>
                <a:cs typeface="FreeSans"/>
              </a:rPr>
              <a:t>·</a:t>
            </a:r>
            <a:r>
              <a:rPr sz="6300" i="1" spc="-850" dirty="0">
                <a:solidFill>
                  <a:srgbClr val="000000"/>
                </a:solidFill>
                <a:latin typeface="FreeSans"/>
                <a:cs typeface="FreeSans"/>
              </a:rPr>
              <a:t> </a:t>
            </a:r>
            <a:r>
              <a:rPr sz="6300" i="1" spc="8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300" i="1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300" spc="145" dirty="0">
                <a:solidFill>
                  <a:srgbClr val="000000"/>
                </a:solidFill>
                <a:latin typeface="LM Roman 10"/>
                <a:cs typeface="LM Roman 10"/>
              </a:rPr>
              <a:t>+</a:t>
            </a:r>
            <a:r>
              <a:rPr sz="6300" spc="-1195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sz="630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endParaRPr sz="6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6262-CE97-35C3-96C2-9AEF4684A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3402" y="159511"/>
            <a:ext cx="7705090" cy="1501139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 Professor Daniel </a:t>
            </a:r>
            <a:r>
              <a:rPr lang="en-US" sz="3600" dirty="0" err="1"/>
              <a:t>Jurafsky</a:t>
            </a:r>
            <a:r>
              <a:rPr lang="en-US" sz="3600" dirty="0"/>
              <a:t> (Stanford Computer Science Department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7B2ACB-DBBC-AA87-5579-357E42687A9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0" y="4800600"/>
            <a:ext cx="5334000" cy="6924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4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564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5100" dirty="0"/>
              <a:t>The</a:t>
            </a:r>
            <a:r>
              <a:rPr sz="5100" spc="-204" dirty="0"/>
              <a:t> </a:t>
            </a:r>
            <a:r>
              <a:rPr sz="5100" spc="-60" dirty="0"/>
              <a:t>very</a:t>
            </a:r>
            <a:r>
              <a:rPr sz="5100" spc="-204" dirty="0"/>
              <a:t> </a:t>
            </a:r>
            <a:r>
              <a:rPr sz="5100" spc="-75" dirty="0"/>
              <a:t>useful</a:t>
            </a:r>
            <a:r>
              <a:rPr sz="5100" spc="-200" dirty="0"/>
              <a:t> </a:t>
            </a:r>
            <a:r>
              <a:rPr sz="5100" spc="-85" dirty="0"/>
              <a:t>sigmoid</a:t>
            </a:r>
            <a:r>
              <a:rPr sz="5100" spc="-204" dirty="0"/>
              <a:t> </a:t>
            </a:r>
            <a:r>
              <a:rPr sz="5100" dirty="0"/>
              <a:t>or</a:t>
            </a:r>
            <a:r>
              <a:rPr sz="5100" spc="-210" dirty="0"/>
              <a:t> </a:t>
            </a:r>
            <a:r>
              <a:rPr sz="5100" spc="-90" dirty="0"/>
              <a:t>logistic</a:t>
            </a:r>
            <a:r>
              <a:rPr sz="5100" spc="-195" dirty="0"/>
              <a:t> </a:t>
            </a:r>
            <a:r>
              <a:rPr sz="5100" spc="-20" dirty="0"/>
              <a:t>function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1293369" y="2341433"/>
            <a:ext cx="11821795" cy="5756275"/>
            <a:chOff x="1293369" y="2341433"/>
            <a:chExt cx="11821795" cy="5756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369" y="2341433"/>
              <a:ext cx="11821406" cy="5755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6480" y="3877398"/>
              <a:ext cx="4023360" cy="725170"/>
            </a:xfrm>
            <a:custGeom>
              <a:avLst/>
              <a:gdLst/>
              <a:ahLst/>
              <a:cxnLst/>
              <a:rect l="l" t="t" r="r" b="b"/>
              <a:pathLst>
                <a:path w="4023360" h="725170">
                  <a:moveTo>
                    <a:pt x="4023359" y="0"/>
                  </a:moveTo>
                  <a:lnTo>
                    <a:pt x="0" y="0"/>
                  </a:lnTo>
                  <a:lnTo>
                    <a:pt x="0" y="725081"/>
                  </a:lnTo>
                  <a:lnTo>
                    <a:pt x="4023359" y="725081"/>
                  </a:lnTo>
                  <a:lnTo>
                    <a:pt x="4023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0" y="3877398"/>
              <a:ext cx="4023360" cy="725170"/>
            </a:xfrm>
            <a:custGeom>
              <a:avLst/>
              <a:gdLst/>
              <a:ahLst/>
              <a:cxnLst/>
              <a:rect l="l" t="t" r="r" b="b"/>
              <a:pathLst>
                <a:path w="4023360" h="725170">
                  <a:moveTo>
                    <a:pt x="0" y="0"/>
                  </a:moveTo>
                  <a:lnTo>
                    <a:pt x="4023352" y="0"/>
                  </a:lnTo>
                  <a:lnTo>
                    <a:pt x="4023352" y="725084"/>
                  </a:lnTo>
                  <a:lnTo>
                    <a:pt x="0" y="72508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7501" y="3971675"/>
            <a:ext cx="2915920" cy="782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50" i="1" dirty="0">
                <a:latin typeface="Times New Roman"/>
                <a:cs typeface="Times New Roman"/>
              </a:rPr>
              <a:t>y</a:t>
            </a:r>
            <a:r>
              <a:rPr sz="4950" i="1" spc="-95" dirty="0">
                <a:latin typeface="Times New Roman"/>
                <a:cs typeface="Times New Roman"/>
              </a:rPr>
              <a:t> </a:t>
            </a:r>
            <a:r>
              <a:rPr sz="4950" dirty="0">
                <a:latin typeface="LM Roman 10"/>
                <a:cs typeface="LM Roman 10"/>
              </a:rPr>
              <a:t>=</a:t>
            </a:r>
            <a:r>
              <a:rPr sz="4950" spc="-505" dirty="0">
                <a:latin typeface="LM Roman 10"/>
                <a:cs typeface="LM Roman 10"/>
              </a:rPr>
              <a:t> </a:t>
            </a:r>
            <a:r>
              <a:rPr sz="4950" i="1" spc="990" dirty="0">
                <a:latin typeface="Liberation Sans Narrow"/>
                <a:cs typeface="Liberation Sans Narrow"/>
              </a:rPr>
              <a:t>s</a:t>
            </a:r>
            <a:r>
              <a:rPr sz="4950" i="1" spc="-575" dirty="0">
                <a:latin typeface="Liberation Sans Narrow"/>
                <a:cs typeface="Liberation Sans Narrow"/>
              </a:rPr>
              <a:t> </a:t>
            </a:r>
            <a:r>
              <a:rPr sz="4950" dirty="0">
                <a:latin typeface="LM Roman 10"/>
                <a:cs typeface="LM Roman 10"/>
              </a:rPr>
              <a:t>(</a:t>
            </a:r>
            <a:r>
              <a:rPr sz="4950" i="1" dirty="0">
                <a:latin typeface="Times New Roman"/>
                <a:cs typeface="Times New Roman"/>
              </a:rPr>
              <a:t>z</a:t>
            </a:r>
            <a:r>
              <a:rPr sz="4950" dirty="0">
                <a:latin typeface="LM Roman 10"/>
                <a:cs typeface="LM Roman 10"/>
              </a:rPr>
              <a:t>)</a:t>
            </a:r>
            <a:r>
              <a:rPr sz="4950" spc="-505" dirty="0">
                <a:latin typeface="LM Roman 10"/>
                <a:cs typeface="LM Roman 10"/>
              </a:rPr>
              <a:t> </a:t>
            </a:r>
            <a:r>
              <a:rPr sz="4950" spc="-50" dirty="0">
                <a:latin typeface="LM Roman 10"/>
                <a:cs typeface="LM Roman 10"/>
              </a:rPr>
              <a:t>=</a:t>
            </a:r>
            <a:endParaRPr sz="495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3537" y="3544404"/>
            <a:ext cx="344170" cy="782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50" spc="-50" dirty="0">
                <a:latin typeface="Times New Roman"/>
                <a:cs typeface="Times New Roman"/>
              </a:rPr>
              <a:t>1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597" y="4457662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5">
                <a:moveTo>
                  <a:pt x="0" y="0"/>
                </a:moveTo>
                <a:lnTo>
                  <a:pt x="1853511" y="0"/>
                </a:lnTo>
              </a:path>
            </a:pathLst>
          </a:custGeom>
          <a:ln w="25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0521" y="4404583"/>
            <a:ext cx="1898014" cy="782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950" dirty="0">
                <a:latin typeface="Times New Roman"/>
                <a:cs typeface="Times New Roman"/>
              </a:rPr>
              <a:t>1</a:t>
            </a:r>
            <a:r>
              <a:rPr sz="4950" spc="-505" dirty="0">
                <a:latin typeface="Times New Roman"/>
                <a:cs typeface="Times New Roman"/>
              </a:rPr>
              <a:t> </a:t>
            </a:r>
            <a:r>
              <a:rPr sz="4950" dirty="0">
                <a:latin typeface="LM Roman 10"/>
                <a:cs typeface="LM Roman 10"/>
              </a:rPr>
              <a:t>+</a:t>
            </a:r>
            <a:r>
              <a:rPr sz="4950" spc="-915" dirty="0">
                <a:latin typeface="LM Roman 10"/>
                <a:cs typeface="LM Roman 10"/>
              </a:rPr>
              <a:t> </a:t>
            </a:r>
            <a:r>
              <a:rPr sz="4950" i="1" spc="-215" dirty="0">
                <a:latin typeface="Times New Roman"/>
                <a:cs typeface="Times New Roman"/>
              </a:rPr>
              <a:t>e</a:t>
            </a:r>
            <a:r>
              <a:rPr sz="5475" i="1" spc="-322" baseline="22070" dirty="0">
                <a:latin typeface="DejaVu Sans Condensed"/>
                <a:cs typeface="DejaVu Sans Condensed"/>
              </a:rPr>
              <a:t>—</a:t>
            </a:r>
            <a:r>
              <a:rPr sz="5475" i="1" spc="-75" baseline="22070" dirty="0">
                <a:latin typeface="Times New Roman"/>
                <a:cs typeface="Times New Roman"/>
              </a:rPr>
              <a:t>z</a:t>
            </a:r>
            <a:endParaRPr sz="5475" baseline="2207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036" y="265682"/>
            <a:ext cx="10880725" cy="630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5800" spc="-90" dirty="0">
                <a:solidFill>
                  <a:srgbClr val="404040"/>
                </a:solidFill>
                <a:latin typeface="Carlito"/>
                <a:cs typeface="Carlito"/>
              </a:rPr>
              <a:t>Idea</a:t>
            </a:r>
            <a:r>
              <a:rPr sz="5800" spc="-2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3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5800" spc="-2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10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5800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5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45"/>
              </a:spcBef>
            </a:pPr>
            <a:r>
              <a:rPr sz="5800" spc="-25" dirty="0">
                <a:solidFill>
                  <a:srgbClr val="404040"/>
                </a:solidFill>
                <a:latin typeface="Carlito"/>
                <a:cs typeface="Carlito"/>
              </a:rPr>
              <a:t>We’ll</a:t>
            </a:r>
            <a:r>
              <a:rPr sz="5800" spc="-2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25" dirty="0">
                <a:solidFill>
                  <a:srgbClr val="404040"/>
                </a:solidFill>
                <a:latin typeface="Carlito"/>
                <a:cs typeface="Carlito"/>
              </a:rPr>
              <a:t>compute</a:t>
            </a:r>
            <a:r>
              <a:rPr sz="5800" spc="-3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Times New Roman"/>
                <a:cs typeface="Times New Roman"/>
              </a:rPr>
              <a:t>w∙x+b</a:t>
            </a:r>
            <a:endParaRPr sz="5800">
              <a:latin typeface="Times New Roman"/>
              <a:cs typeface="Times New Roman"/>
            </a:endParaRPr>
          </a:p>
          <a:p>
            <a:pPr marL="25400" marR="824230" indent="-13335">
              <a:lnSpc>
                <a:spcPts val="6190"/>
              </a:lnSpc>
              <a:spcBef>
                <a:spcPts val="1905"/>
              </a:spcBef>
            </a:pP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5800" spc="-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58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we’ll</a:t>
            </a:r>
            <a:r>
              <a:rPr sz="58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pass</a:t>
            </a:r>
            <a:r>
              <a:rPr sz="58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58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20" dirty="0">
                <a:solidFill>
                  <a:srgbClr val="404040"/>
                </a:solidFill>
                <a:latin typeface="Carlito"/>
                <a:cs typeface="Carlito"/>
              </a:rPr>
              <a:t>through</a:t>
            </a:r>
            <a:r>
              <a:rPr sz="58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sigmoid</a:t>
            </a:r>
            <a:r>
              <a:rPr sz="58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function:</a:t>
            </a:r>
            <a:endParaRPr sz="5800">
              <a:latin typeface="Carlito"/>
              <a:cs typeface="Carlito"/>
            </a:endParaRPr>
          </a:p>
          <a:p>
            <a:pPr marL="2585720">
              <a:lnSpc>
                <a:spcPct val="100000"/>
              </a:lnSpc>
              <a:spcBef>
                <a:spcPts val="1055"/>
              </a:spcBef>
            </a:pPr>
            <a:r>
              <a:rPr sz="5800" spc="-10" dirty="0">
                <a:solidFill>
                  <a:srgbClr val="404040"/>
                </a:solidFill>
                <a:latin typeface="Times New Roman"/>
                <a:cs typeface="Times New Roman"/>
              </a:rPr>
              <a:t>σ(w∙x+b)</a:t>
            </a: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5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we'll</a:t>
            </a:r>
            <a:r>
              <a:rPr sz="58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just</a:t>
            </a:r>
            <a:r>
              <a:rPr sz="5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treat</a:t>
            </a:r>
            <a:r>
              <a:rPr sz="5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5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5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5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endParaRPr sz="5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8447"/>
            <a:ext cx="88144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80" dirty="0"/>
              <a:t>Making</a:t>
            </a:r>
            <a:r>
              <a:rPr sz="5100" spc="-204" dirty="0"/>
              <a:t> </a:t>
            </a:r>
            <a:r>
              <a:rPr sz="5100" spc="-90" dirty="0"/>
              <a:t>probabilities</a:t>
            </a:r>
            <a:r>
              <a:rPr sz="5100" spc="-195" dirty="0"/>
              <a:t> </a:t>
            </a:r>
            <a:r>
              <a:rPr sz="5100" spc="-75" dirty="0"/>
              <a:t>with</a:t>
            </a:r>
            <a:r>
              <a:rPr sz="5100" spc="-195" dirty="0"/>
              <a:t> </a:t>
            </a:r>
            <a:r>
              <a:rPr sz="5100" spc="-45" dirty="0"/>
              <a:t>sigmoids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661943" y="1219967"/>
            <a:ext cx="586867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1250" algn="l"/>
                <a:tab pos="3167380" algn="l"/>
              </a:tabLst>
            </a:pPr>
            <a:r>
              <a:rPr sz="4500" i="1" dirty="0">
                <a:latin typeface="Times New Roman"/>
                <a:cs typeface="Times New Roman"/>
              </a:rPr>
              <a:t>P</a:t>
            </a:r>
            <a:r>
              <a:rPr sz="4500" dirty="0">
                <a:latin typeface="LM Roman 10"/>
                <a:cs typeface="LM Roman 10"/>
              </a:rPr>
              <a:t>(</a:t>
            </a:r>
            <a:r>
              <a:rPr sz="4500" i="1" dirty="0">
                <a:latin typeface="Times New Roman"/>
                <a:cs typeface="Times New Roman"/>
              </a:rPr>
              <a:t>y</a:t>
            </a:r>
            <a:r>
              <a:rPr sz="4500" i="1" spc="-204" dirty="0">
                <a:latin typeface="Times New Roman"/>
                <a:cs typeface="Times New Roman"/>
              </a:rPr>
              <a:t> </a:t>
            </a:r>
            <a:r>
              <a:rPr sz="4500" spc="-35" dirty="0">
                <a:latin typeface="LM Roman 10"/>
                <a:cs typeface="LM Roman 10"/>
              </a:rPr>
              <a:t>=</a:t>
            </a:r>
            <a:r>
              <a:rPr sz="4500" spc="-500" dirty="0">
                <a:latin typeface="LM Roman 10"/>
                <a:cs typeface="LM Roman 10"/>
              </a:rPr>
              <a:t> </a:t>
            </a:r>
            <a:r>
              <a:rPr sz="4500" spc="-35" dirty="0">
                <a:latin typeface="Times New Roman"/>
                <a:cs typeface="Times New Roman"/>
              </a:rPr>
              <a:t>1</a:t>
            </a:r>
            <a:r>
              <a:rPr sz="4500" spc="-35" dirty="0">
                <a:latin typeface="LM Roman 10"/>
                <a:cs typeface="LM Roman 10"/>
              </a:rPr>
              <a:t>)</a:t>
            </a:r>
            <a:r>
              <a:rPr sz="4500" dirty="0">
                <a:latin typeface="LM Roman 10"/>
                <a:cs typeface="LM Roman 10"/>
              </a:rPr>
              <a:t>	</a:t>
            </a:r>
            <a:r>
              <a:rPr sz="4500" spc="-50" dirty="0">
                <a:latin typeface="LM Roman 10"/>
                <a:cs typeface="LM Roman 10"/>
              </a:rPr>
              <a:t>=</a:t>
            </a:r>
            <a:r>
              <a:rPr sz="4500" dirty="0">
                <a:latin typeface="LM Roman 10"/>
                <a:cs typeface="LM Roman 10"/>
              </a:rPr>
              <a:t>	</a:t>
            </a:r>
            <a:r>
              <a:rPr sz="4500" i="1" spc="850" dirty="0">
                <a:latin typeface="Liberation Sans Narrow"/>
                <a:cs typeface="Liberation Sans Narrow"/>
              </a:rPr>
              <a:t>s</a:t>
            </a:r>
            <a:r>
              <a:rPr sz="4500" i="1" spc="-545" dirty="0">
                <a:latin typeface="Liberation Sans Narrow"/>
                <a:cs typeface="Liberation Sans Narrow"/>
              </a:rPr>
              <a:t> </a:t>
            </a:r>
            <a:r>
              <a:rPr sz="4500" spc="-35" dirty="0">
                <a:latin typeface="LM Roman 10"/>
                <a:cs typeface="LM Roman 10"/>
              </a:rPr>
              <a:t>(</a:t>
            </a:r>
            <a:r>
              <a:rPr sz="4500" i="1" spc="-35" dirty="0">
                <a:latin typeface="Times New Roman"/>
                <a:cs typeface="Times New Roman"/>
              </a:rPr>
              <a:t>w</a:t>
            </a:r>
            <a:r>
              <a:rPr sz="4500" i="1" spc="-500" dirty="0">
                <a:latin typeface="Times New Roman"/>
                <a:cs typeface="Times New Roman"/>
              </a:rPr>
              <a:t> </a:t>
            </a:r>
            <a:r>
              <a:rPr sz="4500" i="1" spc="-20" dirty="0">
                <a:latin typeface="FreeSans"/>
                <a:cs typeface="FreeSans"/>
              </a:rPr>
              <a:t>·</a:t>
            </a:r>
            <a:r>
              <a:rPr sz="4500" i="1" spc="-620" dirty="0">
                <a:latin typeface="FreeSans"/>
                <a:cs typeface="FreeSans"/>
              </a:rPr>
              <a:t> </a:t>
            </a:r>
            <a:r>
              <a:rPr sz="4500" i="1" spc="-20" dirty="0">
                <a:latin typeface="Times New Roman"/>
                <a:cs typeface="Times New Roman"/>
              </a:rPr>
              <a:t>x</a:t>
            </a:r>
            <a:r>
              <a:rPr sz="4500" i="1" spc="-484" dirty="0">
                <a:latin typeface="Times New Roman"/>
                <a:cs typeface="Times New Roman"/>
              </a:rPr>
              <a:t> </a:t>
            </a:r>
            <a:r>
              <a:rPr sz="4500" spc="-35" dirty="0">
                <a:latin typeface="LM Roman 10"/>
                <a:cs typeface="LM Roman 10"/>
              </a:rPr>
              <a:t>+</a:t>
            </a:r>
            <a:r>
              <a:rPr sz="4500" spc="-869" dirty="0">
                <a:latin typeface="LM Roman 10"/>
                <a:cs typeface="LM Roman 10"/>
              </a:rPr>
              <a:t> </a:t>
            </a:r>
            <a:r>
              <a:rPr sz="4500" i="1" spc="-25" dirty="0">
                <a:latin typeface="Times New Roman"/>
                <a:cs typeface="Times New Roman"/>
              </a:rPr>
              <a:t>b</a:t>
            </a:r>
            <a:r>
              <a:rPr sz="4500" spc="-25" dirty="0">
                <a:latin typeface="LM Roman 10"/>
                <a:cs typeface="LM Roman 10"/>
              </a:rPr>
              <a:t>)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220" y="2361265"/>
            <a:ext cx="4692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latin typeface="LM Roman 10"/>
                <a:cs typeface="LM Roman 10"/>
              </a:rPr>
              <a:t>=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9825" y="1974156"/>
            <a:ext cx="3111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latin typeface="Times New Roman"/>
                <a:cs typeface="Times New Roman"/>
              </a:rPr>
              <a:t>1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8110" y="2802737"/>
            <a:ext cx="4934585" cy="0"/>
          </a:xfrm>
          <a:custGeom>
            <a:avLst/>
            <a:gdLst/>
            <a:ahLst/>
            <a:cxnLst/>
            <a:rect l="l" t="t" r="r" b="b"/>
            <a:pathLst>
              <a:path w="4934584">
                <a:moveTo>
                  <a:pt x="0" y="0"/>
                </a:moveTo>
                <a:lnTo>
                  <a:pt x="4934085" y="0"/>
                </a:lnTo>
              </a:path>
            </a:pathLst>
          </a:custGeom>
          <a:ln w="22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5392" y="2753483"/>
            <a:ext cx="495998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latin typeface="Times New Roman"/>
                <a:cs typeface="Times New Roman"/>
              </a:rPr>
              <a:t>1</a:t>
            </a:r>
            <a:r>
              <a:rPr sz="4500" spc="-500" dirty="0">
                <a:latin typeface="Times New Roman"/>
                <a:cs typeface="Times New Roman"/>
              </a:rPr>
              <a:t> </a:t>
            </a:r>
            <a:r>
              <a:rPr sz="4500" spc="-35" dirty="0">
                <a:latin typeface="LM Roman 10"/>
                <a:cs typeface="LM Roman 10"/>
              </a:rPr>
              <a:t>+</a:t>
            </a:r>
            <a:r>
              <a:rPr sz="4500" spc="-865" dirty="0">
                <a:latin typeface="LM Roman 10"/>
                <a:cs typeface="LM Roman 10"/>
              </a:rPr>
              <a:t> </a:t>
            </a:r>
            <a:r>
              <a:rPr sz="4500" spc="-210" dirty="0">
                <a:latin typeface="Times New Roman"/>
                <a:cs typeface="Times New Roman"/>
              </a:rPr>
              <a:t>e</a:t>
            </a:r>
            <a:r>
              <a:rPr sz="4500" spc="-135" dirty="0">
                <a:latin typeface="Times New Roman"/>
                <a:cs typeface="Times New Roman"/>
              </a:rPr>
              <a:t>x</a:t>
            </a:r>
            <a:r>
              <a:rPr sz="4500" spc="360" dirty="0">
                <a:latin typeface="Times New Roman"/>
                <a:cs typeface="Times New Roman"/>
              </a:rPr>
              <a:t>p</a:t>
            </a:r>
            <a:r>
              <a:rPr sz="4500" spc="-135" dirty="0">
                <a:latin typeface="LM Roman 10"/>
                <a:cs typeface="LM Roman 10"/>
              </a:rPr>
              <a:t>(</a:t>
            </a:r>
            <a:r>
              <a:rPr sz="4500" i="1" spc="-135" dirty="0">
                <a:latin typeface="DejaVu Sans Condensed"/>
                <a:cs typeface="DejaVu Sans Condensed"/>
              </a:rPr>
              <a:t>—</a:t>
            </a:r>
            <a:r>
              <a:rPr sz="4500" spc="-30" dirty="0">
                <a:latin typeface="LM Roman 10"/>
                <a:cs typeface="LM Roman 10"/>
              </a:rPr>
              <a:t>(</a:t>
            </a:r>
            <a:r>
              <a:rPr sz="4500" i="1" spc="600" dirty="0">
                <a:latin typeface="Times New Roman"/>
                <a:cs typeface="Times New Roman"/>
              </a:rPr>
              <a:t>w</a:t>
            </a:r>
            <a:r>
              <a:rPr sz="4500" i="1" spc="-20" dirty="0">
                <a:latin typeface="FreeSans"/>
                <a:cs typeface="FreeSans"/>
              </a:rPr>
              <a:t>·</a:t>
            </a:r>
            <a:r>
              <a:rPr sz="4500" i="1" spc="-620" dirty="0">
                <a:latin typeface="FreeSans"/>
                <a:cs typeface="FreeSans"/>
              </a:rPr>
              <a:t> </a:t>
            </a:r>
            <a:r>
              <a:rPr sz="4500" i="1" spc="-20" dirty="0">
                <a:latin typeface="Times New Roman"/>
                <a:cs typeface="Times New Roman"/>
              </a:rPr>
              <a:t>x</a:t>
            </a:r>
            <a:r>
              <a:rPr sz="4500" i="1" spc="-484" dirty="0">
                <a:latin typeface="Times New Roman"/>
                <a:cs typeface="Times New Roman"/>
              </a:rPr>
              <a:t> </a:t>
            </a:r>
            <a:r>
              <a:rPr sz="4500" spc="-35" dirty="0">
                <a:latin typeface="LM Roman 10"/>
                <a:cs typeface="LM Roman 10"/>
              </a:rPr>
              <a:t>+</a:t>
            </a:r>
            <a:r>
              <a:rPr sz="4500" spc="-865" dirty="0">
                <a:latin typeface="LM Roman 10"/>
                <a:cs typeface="LM Roman 10"/>
              </a:rPr>
              <a:t> </a:t>
            </a:r>
            <a:r>
              <a:rPr sz="4500" i="1" spc="-25" dirty="0">
                <a:latin typeface="Times New Roman"/>
                <a:cs typeface="Times New Roman"/>
              </a:rPr>
              <a:t>b</a:t>
            </a:r>
            <a:r>
              <a:rPr sz="4500" spc="-25" dirty="0">
                <a:latin typeface="LM Roman 10"/>
                <a:cs typeface="LM Roman 10"/>
              </a:rPr>
              <a:t>))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28423" y="5749950"/>
            <a:ext cx="5047615" cy="0"/>
          </a:xfrm>
          <a:custGeom>
            <a:avLst/>
            <a:gdLst/>
            <a:ahLst/>
            <a:cxnLst/>
            <a:rect l="l" t="t" r="r" b="b"/>
            <a:pathLst>
              <a:path w="5047615">
                <a:moveTo>
                  <a:pt x="0" y="0"/>
                </a:moveTo>
                <a:lnTo>
                  <a:pt x="5047084" y="0"/>
                </a:lnTo>
              </a:path>
            </a:pathLst>
          </a:custGeom>
          <a:ln w="23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8288" y="4062360"/>
            <a:ext cx="9328150" cy="23647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0"/>
              </a:spcBef>
              <a:tabLst>
                <a:tab pos="2448560" algn="l"/>
                <a:tab pos="3252470" algn="l"/>
              </a:tabLst>
            </a:pPr>
            <a:r>
              <a:rPr sz="4600" i="1" dirty="0">
                <a:latin typeface="Times New Roman"/>
                <a:cs typeface="Times New Roman"/>
              </a:rPr>
              <a:t>P</a:t>
            </a:r>
            <a:r>
              <a:rPr sz="4600" dirty="0">
                <a:latin typeface="LM Roman 10"/>
                <a:cs typeface="LM Roman 10"/>
              </a:rPr>
              <a:t>(</a:t>
            </a:r>
            <a:r>
              <a:rPr sz="4600" i="1" dirty="0">
                <a:latin typeface="Times New Roman"/>
                <a:cs typeface="Times New Roman"/>
              </a:rPr>
              <a:t>y</a:t>
            </a:r>
            <a:r>
              <a:rPr sz="4600" i="1" spc="-180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=</a:t>
            </a:r>
            <a:r>
              <a:rPr sz="4600" spc="-515" dirty="0">
                <a:latin typeface="LM Roman 10"/>
                <a:cs typeface="LM Roman 10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0</a:t>
            </a:r>
            <a:r>
              <a:rPr sz="4600" spc="-25" dirty="0">
                <a:latin typeface="LM Roman 10"/>
                <a:cs typeface="LM Roman 10"/>
              </a:rPr>
              <a:t>)</a:t>
            </a:r>
            <a:r>
              <a:rPr sz="4600" dirty="0">
                <a:latin typeface="LM Roman 10"/>
                <a:cs typeface="LM Roman 10"/>
              </a:rPr>
              <a:t>	</a:t>
            </a:r>
            <a:r>
              <a:rPr sz="4600" spc="-50" dirty="0">
                <a:latin typeface="LM Roman 10"/>
                <a:cs typeface="LM Roman 10"/>
              </a:rPr>
              <a:t>=</a:t>
            </a:r>
            <a:r>
              <a:rPr sz="4600" dirty="0">
                <a:latin typeface="LM Roman 10"/>
                <a:cs typeface="LM Roman 10"/>
              </a:rPr>
              <a:t>	</a:t>
            </a:r>
            <a:r>
              <a:rPr sz="4600" spc="-30" dirty="0">
                <a:latin typeface="Times New Roman"/>
                <a:cs typeface="Times New Roman"/>
              </a:rPr>
              <a:t>1</a:t>
            </a:r>
            <a:r>
              <a:rPr sz="4600" spc="-509" dirty="0">
                <a:latin typeface="Times New Roman"/>
                <a:cs typeface="Times New Roman"/>
              </a:rPr>
              <a:t> </a:t>
            </a:r>
            <a:r>
              <a:rPr sz="4600" i="1" spc="-580" dirty="0">
                <a:latin typeface="DejaVu Sans Condensed"/>
                <a:cs typeface="DejaVu Sans Condensed"/>
              </a:rPr>
              <a:t>—</a:t>
            </a:r>
            <a:r>
              <a:rPr sz="4600" i="1" spc="-675" dirty="0">
                <a:latin typeface="DejaVu Sans Condensed"/>
                <a:cs typeface="DejaVu Sans Condensed"/>
              </a:rPr>
              <a:t> </a:t>
            </a:r>
            <a:r>
              <a:rPr sz="4600" i="1" spc="865" dirty="0">
                <a:latin typeface="Liberation Sans Narrow"/>
                <a:cs typeface="Liberation Sans Narrow"/>
              </a:rPr>
              <a:t>s</a:t>
            </a:r>
            <a:r>
              <a:rPr sz="4600" i="1" spc="-550" dirty="0">
                <a:latin typeface="Liberation Sans Narrow"/>
                <a:cs typeface="Liberation Sans Narrow"/>
              </a:rPr>
              <a:t> </a:t>
            </a:r>
            <a:r>
              <a:rPr sz="4600" spc="-20" dirty="0">
                <a:latin typeface="LM Roman 10"/>
                <a:cs typeface="LM Roman 10"/>
              </a:rPr>
              <a:t>(</a:t>
            </a:r>
            <a:r>
              <a:rPr sz="4600" i="1" spc="-20" dirty="0">
                <a:latin typeface="Times New Roman"/>
                <a:cs typeface="Times New Roman"/>
              </a:rPr>
              <a:t>w</a:t>
            </a:r>
            <a:r>
              <a:rPr sz="4600" i="1" spc="-509" dirty="0">
                <a:latin typeface="Times New Roman"/>
                <a:cs typeface="Times New Roman"/>
              </a:rPr>
              <a:t> </a:t>
            </a:r>
            <a:r>
              <a:rPr sz="4600" i="1" spc="-20" dirty="0">
                <a:latin typeface="FreeSans"/>
                <a:cs typeface="FreeSans"/>
              </a:rPr>
              <a:t>·</a:t>
            </a:r>
            <a:r>
              <a:rPr sz="4600" i="1" spc="-635" dirty="0">
                <a:latin typeface="FreeSans"/>
                <a:cs typeface="FreeSans"/>
              </a:rPr>
              <a:t> </a:t>
            </a:r>
            <a:r>
              <a:rPr sz="4600" i="1" dirty="0">
                <a:latin typeface="Times New Roman"/>
                <a:cs typeface="Times New Roman"/>
              </a:rPr>
              <a:t>x</a:t>
            </a:r>
            <a:r>
              <a:rPr sz="4600" i="1" spc="-495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90" dirty="0">
                <a:latin typeface="LM Roman 10"/>
                <a:cs typeface="LM Roman 10"/>
              </a:rPr>
              <a:t> </a:t>
            </a:r>
            <a:r>
              <a:rPr sz="4600" i="1" spc="-25" dirty="0">
                <a:latin typeface="Times New Roman"/>
                <a:cs typeface="Times New Roman"/>
              </a:rPr>
              <a:t>b</a:t>
            </a:r>
            <a:r>
              <a:rPr sz="4600" spc="-25" dirty="0">
                <a:latin typeface="LM Roman 10"/>
                <a:cs typeface="LM Roman 10"/>
              </a:rPr>
              <a:t>)</a:t>
            </a:r>
            <a:endParaRPr sz="4600">
              <a:latin typeface="LM Roman 10"/>
              <a:cs typeface="LM Roman 10"/>
            </a:endParaRPr>
          </a:p>
          <a:p>
            <a:pPr marR="2420620" algn="r">
              <a:lnSpc>
                <a:spcPct val="100000"/>
              </a:lnSpc>
              <a:spcBef>
                <a:spcPts val="550"/>
              </a:spcBef>
            </a:pPr>
            <a:r>
              <a:rPr sz="4600" spc="-50" dirty="0">
                <a:latin typeface="Times New Roman"/>
                <a:cs typeface="Times New Roman"/>
              </a:rPr>
              <a:t>1</a:t>
            </a:r>
            <a:endParaRPr sz="4600">
              <a:latin typeface="Times New Roman"/>
              <a:cs typeface="Times New Roman"/>
            </a:endParaRPr>
          </a:p>
          <a:p>
            <a:pPr marL="2448560">
              <a:lnSpc>
                <a:spcPct val="100000"/>
              </a:lnSpc>
              <a:spcBef>
                <a:spcPts val="755"/>
              </a:spcBef>
              <a:tabLst>
                <a:tab pos="3252470" algn="l"/>
              </a:tabLst>
            </a:pPr>
            <a:r>
              <a:rPr sz="6900" spc="-75" baseline="38043" dirty="0">
                <a:latin typeface="LM Roman 10"/>
                <a:cs typeface="LM Roman 10"/>
              </a:rPr>
              <a:t>=</a:t>
            </a:r>
            <a:r>
              <a:rPr sz="6900" baseline="38043" dirty="0">
                <a:latin typeface="LM Roman 10"/>
                <a:cs typeface="LM Roman 10"/>
              </a:rPr>
              <a:t>	</a:t>
            </a:r>
            <a:r>
              <a:rPr sz="6900" spc="-44" baseline="38043" dirty="0">
                <a:latin typeface="Times New Roman"/>
                <a:cs typeface="Times New Roman"/>
              </a:rPr>
              <a:t>1</a:t>
            </a:r>
            <a:r>
              <a:rPr sz="6900" spc="-757" baseline="38043" dirty="0">
                <a:latin typeface="Times New Roman"/>
                <a:cs typeface="Times New Roman"/>
              </a:rPr>
              <a:t> </a:t>
            </a:r>
            <a:r>
              <a:rPr sz="6900" i="1" spc="-869" baseline="38043" dirty="0">
                <a:latin typeface="DejaVu Sans Condensed"/>
                <a:cs typeface="DejaVu Sans Condensed"/>
              </a:rPr>
              <a:t>—</a:t>
            </a:r>
            <a:r>
              <a:rPr sz="6900" i="1" spc="-150" baseline="38043" dirty="0">
                <a:latin typeface="DejaVu Sans Condensed"/>
                <a:cs typeface="DejaVu Sans Condensed"/>
              </a:rPr>
              <a:t> </a:t>
            </a:r>
            <a:r>
              <a:rPr sz="4600" spc="-30" dirty="0">
                <a:latin typeface="Times New Roman"/>
                <a:cs typeface="Times New Roman"/>
              </a:rPr>
              <a:t>1</a:t>
            </a:r>
            <a:r>
              <a:rPr sz="4600" spc="-505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80" dirty="0">
                <a:latin typeface="LM Roman 10"/>
                <a:cs typeface="LM Roman 10"/>
              </a:rPr>
              <a:t> </a:t>
            </a:r>
            <a:r>
              <a:rPr sz="4600" spc="-204" dirty="0">
                <a:latin typeface="Times New Roman"/>
                <a:cs typeface="Times New Roman"/>
              </a:rPr>
              <a:t>e</a:t>
            </a:r>
            <a:r>
              <a:rPr sz="4600" spc="-135" dirty="0">
                <a:latin typeface="Times New Roman"/>
                <a:cs typeface="Times New Roman"/>
              </a:rPr>
              <a:t>x</a:t>
            </a:r>
            <a:r>
              <a:rPr sz="4600" spc="375" dirty="0">
                <a:latin typeface="Times New Roman"/>
                <a:cs typeface="Times New Roman"/>
              </a:rPr>
              <a:t>p</a:t>
            </a:r>
            <a:r>
              <a:rPr sz="4600" spc="-145" dirty="0">
                <a:latin typeface="LM Roman 10"/>
                <a:cs typeface="LM Roman 10"/>
              </a:rPr>
              <a:t>(</a:t>
            </a:r>
            <a:r>
              <a:rPr sz="4600" i="1" spc="-135" dirty="0">
                <a:latin typeface="DejaVu Sans Condensed"/>
                <a:cs typeface="DejaVu Sans Condensed"/>
              </a:rPr>
              <a:t>—</a:t>
            </a:r>
            <a:r>
              <a:rPr sz="4600" spc="-20" dirty="0">
                <a:latin typeface="LM Roman 10"/>
                <a:cs typeface="LM Roman 10"/>
              </a:rPr>
              <a:t>(</a:t>
            </a:r>
            <a:r>
              <a:rPr sz="4600" i="1" spc="615" dirty="0">
                <a:latin typeface="Times New Roman"/>
                <a:cs typeface="Times New Roman"/>
              </a:rPr>
              <a:t>w</a:t>
            </a:r>
            <a:r>
              <a:rPr sz="4600" i="1" spc="-20" dirty="0">
                <a:latin typeface="FreeSans"/>
                <a:cs typeface="FreeSans"/>
              </a:rPr>
              <a:t>·</a:t>
            </a:r>
            <a:r>
              <a:rPr sz="4600" i="1" spc="-630" dirty="0">
                <a:latin typeface="FreeSans"/>
                <a:cs typeface="FreeSans"/>
              </a:rPr>
              <a:t> </a:t>
            </a:r>
            <a:r>
              <a:rPr sz="4600" i="1" dirty="0">
                <a:latin typeface="Times New Roman"/>
                <a:cs typeface="Times New Roman"/>
              </a:rPr>
              <a:t>x</a:t>
            </a:r>
            <a:r>
              <a:rPr sz="4600" i="1" spc="-490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85" dirty="0">
                <a:latin typeface="LM Roman 10"/>
                <a:cs typeface="LM Roman 10"/>
              </a:rPr>
              <a:t> </a:t>
            </a:r>
            <a:r>
              <a:rPr sz="4600" i="1" spc="-25" dirty="0">
                <a:latin typeface="Times New Roman"/>
                <a:cs typeface="Times New Roman"/>
              </a:rPr>
              <a:t>b</a:t>
            </a:r>
            <a:r>
              <a:rPr sz="4600" spc="-25" dirty="0">
                <a:latin typeface="LM Roman 10"/>
                <a:cs typeface="LM Roman 10"/>
              </a:rPr>
              <a:t>))</a:t>
            </a:r>
            <a:endParaRPr sz="46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4526" y="6914147"/>
            <a:ext cx="4794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latin typeface="LM Roman 10"/>
                <a:cs typeface="LM Roman 10"/>
              </a:rPr>
              <a:t>=</a:t>
            </a:r>
            <a:endParaRPr sz="4600">
              <a:latin typeface="LM Roman 10"/>
              <a:cs typeface="LM Roman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000" y="6518333"/>
            <a:ext cx="41649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04" dirty="0">
                <a:latin typeface="Times New Roman"/>
                <a:cs typeface="Times New Roman"/>
              </a:rPr>
              <a:t>e</a:t>
            </a:r>
            <a:r>
              <a:rPr sz="4600" spc="-135" dirty="0">
                <a:latin typeface="Times New Roman"/>
                <a:cs typeface="Times New Roman"/>
              </a:rPr>
              <a:t>x</a:t>
            </a:r>
            <a:r>
              <a:rPr sz="4600" spc="375" dirty="0">
                <a:latin typeface="Times New Roman"/>
                <a:cs typeface="Times New Roman"/>
              </a:rPr>
              <a:t>p</a:t>
            </a:r>
            <a:r>
              <a:rPr sz="4600" spc="-145" dirty="0">
                <a:latin typeface="LM Roman 10"/>
                <a:cs typeface="LM Roman 10"/>
              </a:rPr>
              <a:t>(</a:t>
            </a:r>
            <a:r>
              <a:rPr sz="4600" i="1" spc="-135" dirty="0">
                <a:latin typeface="DejaVu Sans Condensed"/>
                <a:cs typeface="DejaVu Sans Condensed"/>
              </a:rPr>
              <a:t>—</a:t>
            </a:r>
            <a:r>
              <a:rPr sz="4600" spc="-20" dirty="0">
                <a:latin typeface="LM Roman 10"/>
                <a:cs typeface="LM Roman 10"/>
              </a:rPr>
              <a:t>(</a:t>
            </a:r>
            <a:r>
              <a:rPr sz="4600" i="1" spc="625" dirty="0">
                <a:latin typeface="Times New Roman"/>
                <a:cs typeface="Times New Roman"/>
              </a:rPr>
              <a:t>w</a:t>
            </a:r>
            <a:r>
              <a:rPr sz="4600" i="1" spc="-10" dirty="0">
                <a:latin typeface="FreeSans"/>
                <a:cs typeface="FreeSans"/>
              </a:rPr>
              <a:t>·</a:t>
            </a:r>
            <a:r>
              <a:rPr sz="4600" i="1" spc="-630" dirty="0">
                <a:latin typeface="FreeSans"/>
                <a:cs typeface="FreeSans"/>
              </a:rPr>
              <a:t> </a:t>
            </a:r>
            <a:r>
              <a:rPr sz="4600" i="1" dirty="0">
                <a:latin typeface="Times New Roman"/>
                <a:cs typeface="Times New Roman"/>
              </a:rPr>
              <a:t>x</a:t>
            </a:r>
            <a:r>
              <a:rPr sz="4600" i="1" spc="-484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75" dirty="0">
                <a:latin typeface="LM Roman 10"/>
                <a:cs typeface="LM Roman 10"/>
              </a:rPr>
              <a:t> </a:t>
            </a:r>
            <a:r>
              <a:rPr sz="4600" i="1" spc="-25" dirty="0">
                <a:latin typeface="Times New Roman"/>
                <a:cs typeface="Times New Roman"/>
              </a:rPr>
              <a:t>b</a:t>
            </a:r>
            <a:r>
              <a:rPr sz="4600" spc="-25" dirty="0">
                <a:latin typeface="LM Roman 10"/>
                <a:cs typeface="LM Roman 10"/>
              </a:rPr>
              <a:t>))</a:t>
            </a:r>
            <a:endParaRPr sz="4600">
              <a:latin typeface="LM Roman 10"/>
              <a:cs typeface="LM Roman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0945" y="7365309"/>
            <a:ext cx="5047615" cy="0"/>
          </a:xfrm>
          <a:custGeom>
            <a:avLst/>
            <a:gdLst/>
            <a:ahLst/>
            <a:cxnLst/>
            <a:rect l="l" t="t" r="r" b="b"/>
            <a:pathLst>
              <a:path w="5047615">
                <a:moveTo>
                  <a:pt x="0" y="0"/>
                </a:moveTo>
                <a:lnTo>
                  <a:pt x="5047084" y="0"/>
                </a:lnTo>
              </a:path>
            </a:pathLst>
          </a:custGeom>
          <a:ln w="23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8260" y="7315183"/>
            <a:ext cx="507301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" dirty="0">
                <a:latin typeface="Times New Roman"/>
                <a:cs typeface="Times New Roman"/>
              </a:rPr>
              <a:t>1</a:t>
            </a:r>
            <a:r>
              <a:rPr sz="4600" spc="-505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85" dirty="0">
                <a:latin typeface="LM Roman 10"/>
                <a:cs typeface="LM Roman 10"/>
              </a:rPr>
              <a:t> </a:t>
            </a:r>
            <a:r>
              <a:rPr sz="4600" spc="-204" dirty="0">
                <a:latin typeface="Times New Roman"/>
                <a:cs typeface="Times New Roman"/>
              </a:rPr>
              <a:t>e</a:t>
            </a:r>
            <a:r>
              <a:rPr sz="4600" spc="-135" dirty="0">
                <a:latin typeface="Times New Roman"/>
                <a:cs typeface="Times New Roman"/>
              </a:rPr>
              <a:t>x</a:t>
            </a:r>
            <a:r>
              <a:rPr sz="4600" spc="375" dirty="0">
                <a:latin typeface="Times New Roman"/>
                <a:cs typeface="Times New Roman"/>
              </a:rPr>
              <a:t>p</a:t>
            </a:r>
            <a:r>
              <a:rPr sz="4600" spc="-135" dirty="0">
                <a:latin typeface="LM Roman 10"/>
                <a:cs typeface="LM Roman 10"/>
              </a:rPr>
              <a:t>(</a:t>
            </a:r>
            <a:r>
              <a:rPr sz="4600" i="1" spc="-135" dirty="0">
                <a:latin typeface="DejaVu Sans Condensed"/>
                <a:cs typeface="DejaVu Sans Condensed"/>
              </a:rPr>
              <a:t>—</a:t>
            </a:r>
            <a:r>
              <a:rPr sz="4600" spc="-20" dirty="0">
                <a:latin typeface="LM Roman 10"/>
                <a:cs typeface="LM Roman 10"/>
              </a:rPr>
              <a:t>(</a:t>
            </a:r>
            <a:r>
              <a:rPr sz="4600" i="1" spc="625" dirty="0">
                <a:latin typeface="Times New Roman"/>
                <a:cs typeface="Times New Roman"/>
              </a:rPr>
              <a:t>w</a:t>
            </a:r>
            <a:r>
              <a:rPr sz="4600" i="1" spc="-10" dirty="0">
                <a:latin typeface="FreeSans"/>
                <a:cs typeface="FreeSans"/>
              </a:rPr>
              <a:t>·</a:t>
            </a:r>
            <a:r>
              <a:rPr sz="4600" i="1" spc="-625" dirty="0">
                <a:latin typeface="FreeSans"/>
                <a:cs typeface="FreeSans"/>
              </a:rPr>
              <a:t> </a:t>
            </a:r>
            <a:r>
              <a:rPr sz="4600" i="1" dirty="0">
                <a:latin typeface="Times New Roman"/>
                <a:cs typeface="Times New Roman"/>
              </a:rPr>
              <a:t>x</a:t>
            </a:r>
            <a:r>
              <a:rPr sz="4600" i="1" spc="-495" dirty="0">
                <a:latin typeface="Times New Roman"/>
                <a:cs typeface="Times New Roman"/>
              </a:rPr>
              <a:t> </a:t>
            </a:r>
            <a:r>
              <a:rPr sz="4600" spc="-45" dirty="0">
                <a:latin typeface="LM Roman 10"/>
                <a:cs typeface="LM Roman 10"/>
              </a:rPr>
              <a:t>+</a:t>
            </a:r>
            <a:r>
              <a:rPr sz="4600" spc="-880" dirty="0">
                <a:latin typeface="LM Roman 10"/>
                <a:cs typeface="LM Roman 10"/>
              </a:rPr>
              <a:t> </a:t>
            </a:r>
            <a:r>
              <a:rPr sz="4600" i="1" spc="-25" dirty="0">
                <a:latin typeface="Times New Roman"/>
                <a:cs typeface="Times New Roman"/>
              </a:rPr>
              <a:t>b</a:t>
            </a:r>
            <a:r>
              <a:rPr sz="4600" spc="-25" dirty="0">
                <a:latin typeface="LM Roman 10"/>
                <a:cs typeface="LM Roman 10"/>
              </a:rPr>
              <a:t>))</a:t>
            </a:r>
            <a:endParaRPr sz="46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8447"/>
            <a:ext cx="29444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80" dirty="0"/>
              <a:t>By</a:t>
            </a:r>
            <a:r>
              <a:rPr sz="5100" spc="-210" dirty="0"/>
              <a:t> </a:t>
            </a:r>
            <a:r>
              <a:rPr sz="5100" spc="-20" dirty="0"/>
              <a:t>the</a:t>
            </a:r>
            <a:r>
              <a:rPr sz="5100" spc="-245" dirty="0"/>
              <a:t> </a:t>
            </a:r>
            <a:r>
              <a:rPr sz="5100" spc="-100" dirty="0"/>
              <a:t>way: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8671800" y="2070372"/>
            <a:ext cx="388302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2145" algn="l"/>
              </a:tabLst>
            </a:pPr>
            <a:r>
              <a:rPr sz="3800" spc="345" dirty="0">
                <a:latin typeface="Trebuchet MS"/>
                <a:cs typeface="Trebuchet MS"/>
              </a:rPr>
              <a:t>=</a:t>
            </a:r>
            <a:r>
              <a:rPr sz="3800" dirty="0">
                <a:latin typeface="Trebuchet MS"/>
                <a:cs typeface="Trebuchet MS"/>
              </a:rPr>
              <a:t>	</a:t>
            </a:r>
            <a:r>
              <a:rPr sz="3950" i="1" spc="810" dirty="0">
                <a:latin typeface="Liberation Sans Narrow"/>
                <a:cs typeface="Liberation Sans Narrow"/>
              </a:rPr>
              <a:t>s</a:t>
            </a:r>
            <a:r>
              <a:rPr sz="3950" i="1" spc="-455" dirty="0">
                <a:latin typeface="Liberation Sans Narrow"/>
                <a:cs typeface="Liberation Sans Narrow"/>
              </a:rPr>
              <a:t> </a:t>
            </a:r>
            <a:r>
              <a:rPr sz="3950" spc="-210" dirty="0">
                <a:latin typeface="LM Roman 10"/>
                <a:cs typeface="LM Roman 10"/>
              </a:rPr>
              <a:t>(</a:t>
            </a:r>
            <a:r>
              <a:rPr sz="3950" i="1" spc="-210" dirty="0">
                <a:latin typeface="DejaVu Sans Condensed"/>
                <a:cs typeface="DejaVu Sans Condensed"/>
              </a:rPr>
              <a:t>—</a:t>
            </a:r>
            <a:r>
              <a:rPr sz="3950" spc="30" dirty="0">
                <a:latin typeface="LM Roman 10"/>
                <a:cs typeface="LM Roman 10"/>
              </a:rPr>
              <a:t>(</a:t>
            </a:r>
            <a:r>
              <a:rPr sz="3950" i="1" spc="590" dirty="0">
                <a:latin typeface="Times New Roman"/>
                <a:cs typeface="Times New Roman"/>
              </a:rPr>
              <a:t>w</a:t>
            </a:r>
            <a:r>
              <a:rPr sz="3950" i="1" spc="30" dirty="0">
                <a:latin typeface="FreeSans"/>
                <a:cs typeface="FreeSans"/>
              </a:rPr>
              <a:t>·</a:t>
            </a:r>
            <a:r>
              <a:rPr sz="3950" i="1" spc="-520" dirty="0">
                <a:latin typeface="FreeSans"/>
                <a:cs typeface="FreeSans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3950" i="1" spc="-400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LM Roman 10"/>
                <a:cs typeface="LM Roman 10"/>
              </a:rPr>
              <a:t>+</a:t>
            </a:r>
            <a:r>
              <a:rPr sz="3950" spc="-740" dirty="0">
                <a:latin typeface="LM Roman 10"/>
                <a:cs typeface="LM Roman 10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b</a:t>
            </a:r>
            <a:r>
              <a:rPr sz="3950" spc="-25" dirty="0">
                <a:latin typeface="LM Roman 10"/>
                <a:cs typeface="LM Roman 10"/>
              </a:rPr>
              <a:t>))</a:t>
            </a:r>
            <a:endParaRPr sz="39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219" y="2118654"/>
            <a:ext cx="5696585" cy="12960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008505" algn="l"/>
                <a:tab pos="2670810" algn="l"/>
              </a:tabLst>
            </a:pPr>
            <a:r>
              <a:rPr sz="3800" i="1" dirty="0">
                <a:latin typeface="Times New Roman"/>
                <a:cs typeface="Times New Roman"/>
              </a:rPr>
              <a:t>P</a:t>
            </a:r>
            <a:r>
              <a:rPr sz="3800" dirty="0">
                <a:latin typeface="LM Roman 10"/>
                <a:cs typeface="LM Roman 10"/>
              </a:rPr>
              <a:t>(</a:t>
            </a:r>
            <a:r>
              <a:rPr sz="3800" i="1" dirty="0">
                <a:latin typeface="Times New Roman"/>
                <a:cs typeface="Times New Roman"/>
              </a:rPr>
              <a:t>y</a:t>
            </a:r>
            <a:r>
              <a:rPr sz="3800" i="1" spc="-170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=</a:t>
            </a:r>
            <a:r>
              <a:rPr sz="3800" spc="-425" dirty="0">
                <a:latin typeface="LM Roman 10"/>
                <a:cs typeface="LM Roman 10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0</a:t>
            </a:r>
            <a:r>
              <a:rPr sz="3800" spc="-25" dirty="0">
                <a:latin typeface="LM Roman 10"/>
                <a:cs typeface="LM Roman 10"/>
              </a:rPr>
              <a:t>)</a:t>
            </a:r>
            <a:r>
              <a:rPr sz="3800" dirty="0">
                <a:latin typeface="LM Roman 10"/>
                <a:cs typeface="LM Roman 10"/>
              </a:rPr>
              <a:t>	</a:t>
            </a:r>
            <a:r>
              <a:rPr sz="3800" spc="-50" dirty="0">
                <a:latin typeface="LM Roman 10"/>
                <a:cs typeface="LM Roman 10"/>
              </a:rPr>
              <a:t>=</a:t>
            </a:r>
            <a:r>
              <a:rPr sz="3800" dirty="0">
                <a:latin typeface="LM Roman 10"/>
                <a:cs typeface="LM Roman 10"/>
              </a:rPr>
              <a:t>	</a:t>
            </a:r>
            <a:r>
              <a:rPr sz="3800" spc="-25" dirty="0">
                <a:latin typeface="Times New Roman"/>
                <a:cs typeface="Times New Roman"/>
              </a:rPr>
              <a:t>1</a:t>
            </a:r>
            <a:r>
              <a:rPr sz="3800" spc="-420" dirty="0">
                <a:latin typeface="Times New Roman"/>
                <a:cs typeface="Times New Roman"/>
              </a:rPr>
              <a:t> </a:t>
            </a:r>
            <a:r>
              <a:rPr sz="3800" i="1" spc="-515" dirty="0">
                <a:latin typeface="DejaVu Sans Condensed"/>
                <a:cs typeface="DejaVu Sans Condensed"/>
              </a:rPr>
              <a:t>—</a:t>
            </a:r>
            <a:r>
              <a:rPr sz="3800" i="1" spc="-555" dirty="0">
                <a:latin typeface="DejaVu Sans Condensed"/>
                <a:cs typeface="DejaVu Sans Condensed"/>
              </a:rPr>
              <a:t> </a:t>
            </a:r>
            <a:r>
              <a:rPr sz="3800" i="1" spc="715" dirty="0">
                <a:latin typeface="Liberation Sans Narrow"/>
                <a:cs typeface="Liberation Sans Narrow"/>
              </a:rPr>
              <a:t>s</a:t>
            </a:r>
            <a:r>
              <a:rPr sz="3800" i="1" spc="-455" dirty="0">
                <a:latin typeface="Liberation Sans Narrow"/>
                <a:cs typeface="Liberation Sans Narrow"/>
              </a:rPr>
              <a:t> </a:t>
            </a:r>
            <a:r>
              <a:rPr sz="3800" spc="-30" dirty="0">
                <a:latin typeface="LM Roman 10"/>
                <a:cs typeface="LM Roman 10"/>
              </a:rPr>
              <a:t>(</a:t>
            </a:r>
            <a:r>
              <a:rPr sz="3800" i="1" spc="-30" dirty="0">
                <a:latin typeface="Times New Roman"/>
                <a:cs typeface="Times New Roman"/>
              </a:rPr>
              <a:t>w</a:t>
            </a:r>
            <a:r>
              <a:rPr sz="3800" i="1" spc="-415" dirty="0">
                <a:latin typeface="Times New Roman"/>
                <a:cs typeface="Times New Roman"/>
              </a:rPr>
              <a:t> </a:t>
            </a:r>
            <a:r>
              <a:rPr sz="3800" i="1" spc="-30" dirty="0">
                <a:latin typeface="FreeSans"/>
                <a:cs typeface="FreeSans"/>
              </a:rPr>
              <a:t>·</a:t>
            </a:r>
            <a:r>
              <a:rPr sz="3800" i="1" spc="-530" dirty="0">
                <a:latin typeface="FreeSans"/>
                <a:cs typeface="FreeSans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x</a:t>
            </a:r>
            <a:r>
              <a:rPr sz="3800" i="1" spc="-40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+</a:t>
            </a:r>
            <a:r>
              <a:rPr sz="3800" spc="-735" dirty="0">
                <a:latin typeface="LM Roman 10"/>
                <a:cs typeface="LM Roman 10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b</a:t>
            </a:r>
            <a:r>
              <a:rPr sz="3800" spc="-25" dirty="0">
                <a:latin typeface="LM Roman 10"/>
                <a:cs typeface="LM Roman 10"/>
              </a:rPr>
              <a:t>)</a:t>
            </a:r>
            <a:endParaRPr sz="3800">
              <a:latin typeface="LM Roman 10"/>
              <a:cs typeface="LM Roman 10"/>
            </a:endParaRPr>
          </a:p>
          <a:p>
            <a:pPr marR="12700" algn="r">
              <a:lnSpc>
                <a:spcPct val="100000"/>
              </a:lnSpc>
              <a:spcBef>
                <a:spcPts val="445"/>
              </a:spcBef>
            </a:pPr>
            <a:r>
              <a:rPr sz="3800" spc="-50" dirty="0">
                <a:latin typeface="Times New Roman"/>
                <a:cs typeface="Times New Roman"/>
              </a:rPr>
              <a:t>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51705" y="3511092"/>
            <a:ext cx="4157979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686" y="0"/>
                </a:lnTo>
              </a:path>
            </a:pathLst>
          </a:custGeom>
          <a:ln w="1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6281" y="3467570"/>
            <a:ext cx="57016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99770" algn="l"/>
              </a:tabLst>
            </a:pPr>
            <a:r>
              <a:rPr sz="5700" spc="-75" baseline="38011" dirty="0">
                <a:latin typeface="LM Roman 10"/>
                <a:cs typeface="LM Roman 10"/>
              </a:rPr>
              <a:t>=</a:t>
            </a:r>
            <a:r>
              <a:rPr sz="5700" baseline="38011" dirty="0">
                <a:latin typeface="LM Roman 10"/>
                <a:cs typeface="LM Roman 10"/>
              </a:rPr>
              <a:t>	</a:t>
            </a:r>
            <a:r>
              <a:rPr sz="5700" spc="-37" baseline="38011" dirty="0">
                <a:latin typeface="Times New Roman"/>
                <a:cs typeface="Times New Roman"/>
              </a:rPr>
              <a:t>1</a:t>
            </a:r>
            <a:r>
              <a:rPr sz="5700" spc="-622" baseline="38011" dirty="0">
                <a:latin typeface="Times New Roman"/>
                <a:cs typeface="Times New Roman"/>
              </a:rPr>
              <a:t> </a:t>
            </a:r>
            <a:r>
              <a:rPr sz="5700" i="1" spc="-772" baseline="38011" dirty="0">
                <a:latin typeface="DejaVu Sans Condensed"/>
                <a:cs typeface="DejaVu Sans Condensed"/>
              </a:rPr>
              <a:t>—</a:t>
            </a:r>
            <a:r>
              <a:rPr sz="5700" i="1" spc="-135" baseline="38011" dirty="0">
                <a:latin typeface="DejaVu Sans Condensed"/>
                <a:cs typeface="DejaVu Sans Condensed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1</a:t>
            </a:r>
            <a:r>
              <a:rPr sz="3800" spc="-409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+</a:t>
            </a:r>
            <a:r>
              <a:rPr sz="3800" spc="-730" dirty="0">
                <a:latin typeface="LM Roman 10"/>
                <a:cs typeface="LM Roman 10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exp</a:t>
            </a:r>
            <a:r>
              <a:rPr sz="3800" spc="-55" dirty="0">
                <a:latin typeface="LM Roman 10"/>
                <a:cs typeface="LM Roman 10"/>
              </a:rPr>
              <a:t>(</a:t>
            </a:r>
            <a:r>
              <a:rPr sz="3800" i="1" spc="-55" dirty="0">
                <a:latin typeface="DejaVu Sans Condensed"/>
                <a:cs typeface="DejaVu Sans Condensed"/>
              </a:rPr>
              <a:t>—</a:t>
            </a:r>
            <a:r>
              <a:rPr sz="3800" spc="-25" dirty="0">
                <a:latin typeface="LM Roman 10"/>
                <a:cs typeface="LM Roman 10"/>
              </a:rPr>
              <a:t>(</a:t>
            </a:r>
            <a:r>
              <a:rPr sz="3800" i="1" spc="500" dirty="0">
                <a:latin typeface="Times New Roman"/>
                <a:cs typeface="Times New Roman"/>
              </a:rPr>
              <a:t>w</a:t>
            </a:r>
            <a:r>
              <a:rPr sz="3800" i="1" spc="-25" dirty="0">
                <a:latin typeface="FreeSans"/>
                <a:cs typeface="FreeSans"/>
              </a:rPr>
              <a:t>·</a:t>
            </a:r>
            <a:r>
              <a:rPr sz="3800" i="1" spc="-525" dirty="0">
                <a:latin typeface="FreeSans"/>
                <a:cs typeface="FreeSans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x</a:t>
            </a:r>
            <a:r>
              <a:rPr sz="3800" i="1" spc="-400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+</a:t>
            </a:r>
            <a:r>
              <a:rPr sz="3800" spc="-730" dirty="0">
                <a:latin typeface="LM Roman 10"/>
                <a:cs typeface="LM Roman 10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b</a:t>
            </a:r>
            <a:r>
              <a:rPr sz="3800" spc="-25" dirty="0">
                <a:latin typeface="LM Roman 10"/>
                <a:cs typeface="LM Roman 10"/>
              </a:rPr>
              <a:t>))</a:t>
            </a:r>
            <a:endParaRPr sz="38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1681" y="4467901"/>
            <a:ext cx="399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0" dirty="0">
                <a:latin typeface="LM Roman 10"/>
                <a:cs typeface="LM Roman 10"/>
              </a:rPr>
              <a:t>=</a:t>
            </a:r>
            <a:endParaRPr sz="38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1445" y="4063337"/>
            <a:ext cx="4183379" cy="13385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86080" algn="l"/>
                <a:tab pos="4170045" algn="l"/>
              </a:tabLst>
            </a:pPr>
            <a:r>
              <a:rPr sz="3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</a:t>
            </a:r>
            <a:r>
              <a:rPr sz="3800" u="sng" spc="-55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(</a:t>
            </a:r>
            <a:r>
              <a:rPr sz="3800" i="1" u="sng" spc="-5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—</a:t>
            </a:r>
            <a:r>
              <a:rPr sz="3800" u="sng" spc="-30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(</a:t>
            </a:r>
            <a:r>
              <a:rPr sz="3800" i="1" u="sng" spc="5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3800" i="1" u="sng" spc="-20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·</a:t>
            </a:r>
            <a:r>
              <a:rPr sz="3800" i="1" u="sng" spc="-515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 </a:t>
            </a:r>
            <a:r>
              <a:rPr sz="38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800" i="1" u="sng" spc="-3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00" u="sng" spc="-35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+</a:t>
            </a:r>
            <a:r>
              <a:rPr sz="3800" u="sng" spc="-720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 </a:t>
            </a:r>
            <a:r>
              <a:rPr sz="38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3800" u="sng" spc="-25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))</a:t>
            </a:r>
            <a:r>
              <a:rPr sz="3800" u="sng" dirty="0">
                <a:uFill>
                  <a:solidFill>
                    <a:srgbClr val="000000"/>
                  </a:solidFill>
                </a:uFill>
                <a:latin typeface="LM Roman 10"/>
                <a:cs typeface="LM Roman 10"/>
              </a:rPr>
              <a:t>	</a:t>
            </a:r>
            <a:endParaRPr sz="38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800" spc="-25" dirty="0">
                <a:latin typeface="Times New Roman"/>
                <a:cs typeface="Times New Roman"/>
              </a:rPr>
              <a:t>1</a:t>
            </a:r>
            <a:r>
              <a:rPr sz="3800" spc="-41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+</a:t>
            </a:r>
            <a:r>
              <a:rPr sz="3800" spc="-730" dirty="0">
                <a:latin typeface="LM Roman 10"/>
                <a:cs typeface="LM Roman 10"/>
              </a:rPr>
              <a:t> </a:t>
            </a:r>
            <a:r>
              <a:rPr sz="3800" spc="-50" dirty="0">
                <a:latin typeface="Times New Roman"/>
                <a:cs typeface="Times New Roman"/>
              </a:rPr>
              <a:t>exp</a:t>
            </a:r>
            <a:r>
              <a:rPr sz="3800" spc="-50" dirty="0">
                <a:latin typeface="LM Roman 10"/>
                <a:cs typeface="LM Roman 10"/>
              </a:rPr>
              <a:t>(</a:t>
            </a:r>
            <a:r>
              <a:rPr sz="3800" i="1" spc="-50" dirty="0">
                <a:latin typeface="DejaVu Sans Condensed"/>
                <a:cs typeface="DejaVu Sans Condensed"/>
              </a:rPr>
              <a:t>—</a:t>
            </a:r>
            <a:r>
              <a:rPr sz="3800" spc="-30" dirty="0">
                <a:latin typeface="LM Roman 10"/>
                <a:cs typeface="LM Roman 10"/>
              </a:rPr>
              <a:t>(</a:t>
            </a:r>
            <a:r>
              <a:rPr sz="3800" i="1" spc="505" dirty="0">
                <a:latin typeface="Times New Roman"/>
                <a:cs typeface="Times New Roman"/>
              </a:rPr>
              <a:t>w</a:t>
            </a:r>
            <a:r>
              <a:rPr sz="3800" i="1" spc="-20" dirty="0">
                <a:latin typeface="FreeSans"/>
                <a:cs typeface="FreeSans"/>
              </a:rPr>
              <a:t>·</a:t>
            </a:r>
            <a:r>
              <a:rPr sz="3800" i="1" spc="-525" dirty="0">
                <a:latin typeface="FreeSans"/>
                <a:cs typeface="FreeSans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x</a:t>
            </a:r>
            <a:r>
              <a:rPr sz="3800" i="1" spc="-40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LM Roman 10"/>
                <a:cs typeface="LM Roman 10"/>
              </a:rPr>
              <a:t>+</a:t>
            </a:r>
            <a:r>
              <a:rPr sz="3800" spc="-725" dirty="0">
                <a:latin typeface="LM Roman 10"/>
                <a:cs typeface="LM Roman 10"/>
              </a:rPr>
              <a:t> </a:t>
            </a:r>
            <a:r>
              <a:rPr sz="3800" i="1" spc="-25" dirty="0">
                <a:latin typeface="Times New Roman"/>
                <a:cs typeface="Times New Roman"/>
              </a:rPr>
              <a:t>b</a:t>
            </a:r>
            <a:r>
              <a:rPr sz="3800" spc="-25" dirty="0">
                <a:latin typeface="LM Roman 10"/>
                <a:cs typeface="LM Roman 10"/>
              </a:rPr>
              <a:t>))</a:t>
            </a:r>
            <a:endParaRPr sz="380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404" y="3272704"/>
            <a:ext cx="4283710" cy="150812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800" spc="130" dirty="0">
                <a:latin typeface="Trebuchet MS"/>
                <a:cs typeface="Trebuchet MS"/>
              </a:rPr>
              <a:t>Because</a:t>
            </a:r>
            <a:endParaRPr sz="3800">
              <a:latin typeface="Trebuchet MS"/>
              <a:cs typeface="Trebuchet MS"/>
            </a:endParaRPr>
          </a:p>
          <a:p>
            <a:pPr marL="812800" algn="ctr">
              <a:lnSpc>
                <a:spcPct val="100000"/>
              </a:lnSpc>
              <a:spcBef>
                <a:spcPts val="1315"/>
              </a:spcBef>
            </a:pPr>
            <a:r>
              <a:rPr sz="3750" spc="-65" dirty="0">
                <a:latin typeface="Times New Roman"/>
                <a:cs typeface="Times New Roman"/>
              </a:rPr>
              <a:t>1</a:t>
            </a:r>
            <a:r>
              <a:rPr sz="3750" spc="-425" dirty="0">
                <a:latin typeface="Times New Roman"/>
                <a:cs typeface="Times New Roman"/>
              </a:rPr>
              <a:t> </a:t>
            </a:r>
            <a:r>
              <a:rPr sz="3750" i="1" spc="-540" dirty="0">
                <a:latin typeface="DejaVu Sans Condensed"/>
                <a:cs typeface="DejaVu Sans Condensed"/>
              </a:rPr>
              <a:t>—</a:t>
            </a:r>
            <a:r>
              <a:rPr sz="3750" i="1" spc="-560" dirty="0">
                <a:latin typeface="DejaVu Sans Condensed"/>
                <a:cs typeface="DejaVu Sans Condensed"/>
              </a:rPr>
              <a:t> </a:t>
            </a:r>
            <a:r>
              <a:rPr sz="3750" i="1" spc="660" dirty="0">
                <a:latin typeface="Liberation Sans Narrow"/>
                <a:cs typeface="Liberation Sans Narrow"/>
              </a:rPr>
              <a:t>s</a:t>
            </a:r>
            <a:r>
              <a:rPr sz="3750" i="1" spc="-459" dirty="0">
                <a:latin typeface="Liberation Sans Narrow"/>
                <a:cs typeface="Liberation Sans Narrow"/>
              </a:rPr>
              <a:t> </a:t>
            </a:r>
            <a:r>
              <a:rPr sz="3750" spc="-60" dirty="0">
                <a:latin typeface="LM Roman 10"/>
                <a:cs typeface="LM Roman 10"/>
              </a:rPr>
              <a:t>(</a:t>
            </a:r>
            <a:r>
              <a:rPr sz="3750" i="1" spc="-60" dirty="0">
                <a:latin typeface="Times New Roman"/>
                <a:cs typeface="Times New Roman"/>
              </a:rPr>
              <a:t>x</a:t>
            </a:r>
            <a:r>
              <a:rPr sz="3750" spc="-60" dirty="0">
                <a:latin typeface="LM Roman 10"/>
                <a:cs typeface="LM Roman 10"/>
              </a:rPr>
              <a:t>)</a:t>
            </a:r>
            <a:r>
              <a:rPr sz="3750" spc="-430" dirty="0">
                <a:latin typeface="LM Roman 10"/>
                <a:cs typeface="LM Roman 10"/>
              </a:rPr>
              <a:t> </a:t>
            </a:r>
            <a:r>
              <a:rPr sz="3750" spc="-95" dirty="0">
                <a:latin typeface="LM Roman 10"/>
                <a:cs typeface="LM Roman 10"/>
              </a:rPr>
              <a:t>=</a:t>
            </a:r>
            <a:r>
              <a:rPr sz="3750" spc="-430" dirty="0">
                <a:latin typeface="LM Roman 10"/>
                <a:cs typeface="LM Roman 10"/>
              </a:rPr>
              <a:t> </a:t>
            </a:r>
            <a:r>
              <a:rPr sz="3750" i="1" spc="660" dirty="0">
                <a:latin typeface="Liberation Sans Narrow"/>
                <a:cs typeface="Liberation Sans Narrow"/>
              </a:rPr>
              <a:t>s</a:t>
            </a:r>
            <a:r>
              <a:rPr sz="3750" i="1" spc="-459" dirty="0">
                <a:latin typeface="Liberation Sans Narrow"/>
                <a:cs typeface="Liberation Sans Narrow"/>
              </a:rPr>
              <a:t> </a:t>
            </a:r>
            <a:r>
              <a:rPr sz="3750" spc="-305" dirty="0">
                <a:latin typeface="LM Roman 10"/>
                <a:cs typeface="LM Roman 10"/>
              </a:rPr>
              <a:t>(</a:t>
            </a:r>
            <a:r>
              <a:rPr sz="3750" i="1" spc="-305" dirty="0">
                <a:latin typeface="DejaVu Sans Condensed"/>
                <a:cs typeface="DejaVu Sans Condensed"/>
              </a:rPr>
              <a:t>—</a:t>
            </a:r>
            <a:r>
              <a:rPr sz="3750" i="1" spc="-25" dirty="0">
                <a:latin typeface="Times New Roman"/>
                <a:cs typeface="Times New Roman"/>
              </a:rPr>
              <a:t>x</a:t>
            </a:r>
            <a:r>
              <a:rPr sz="3750" spc="-25" dirty="0">
                <a:latin typeface="LM Roman 10"/>
                <a:cs typeface="LM Roman 10"/>
              </a:rPr>
              <a:t>)</a:t>
            </a:r>
            <a:endParaRPr sz="375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774698"/>
            <a:ext cx="1030351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Turning </a:t>
            </a:r>
            <a:r>
              <a:rPr dirty="0"/>
              <a:t>a</a:t>
            </a:r>
            <a:r>
              <a:rPr spc="-175" dirty="0"/>
              <a:t> </a:t>
            </a:r>
            <a:r>
              <a:rPr spc="-135" dirty="0"/>
              <a:t>probability</a:t>
            </a:r>
            <a:r>
              <a:rPr spc="-180" dirty="0"/>
              <a:t> </a:t>
            </a:r>
            <a:r>
              <a:rPr spc="-125" dirty="0"/>
              <a:t>into</a:t>
            </a:r>
            <a:r>
              <a:rPr spc="-180" dirty="0"/>
              <a:t> </a:t>
            </a:r>
            <a:r>
              <a:rPr dirty="0"/>
              <a:t>a</a:t>
            </a:r>
            <a:r>
              <a:rPr spc="-165" dirty="0"/>
              <a:t> </a:t>
            </a:r>
            <a:r>
              <a:rPr spc="-6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1417" y="3280093"/>
            <a:ext cx="93726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i="1" spc="-1625" dirty="0">
                <a:latin typeface="Times New Roman"/>
                <a:cs typeface="Times New Roman"/>
              </a:rPr>
              <a:t>y</a:t>
            </a:r>
            <a:r>
              <a:rPr sz="5050" spc="-30" dirty="0">
                <a:latin typeface="Times New Roman"/>
                <a:cs typeface="Times New Roman"/>
              </a:rPr>
              <a:t>ˆ</a:t>
            </a:r>
            <a:r>
              <a:rPr sz="5050" spc="-240" dirty="0">
                <a:latin typeface="Times New Roman"/>
                <a:cs typeface="Times New Roman"/>
              </a:rPr>
              <a:t> </a:t>
            </a:r>
            <a:r>
              <a:rPr sz="5050" spc="-50" dirty="0">
                <a:latin typeface="LM Roman 10"/>
                <a:cs typeface="LM Roman 10"/>
              </a:rPr>
              <a:t>=</a:t>
            </a:r>
            <a:endParaRPr sz="50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3159" y="2376809"/>
            <a:ext cx="499109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1135" dirty="0">
                <a:latin typeface="AoyagiKouzanFontT"/>
                <a:cs typeface="AoyagiKouzanFontT"/>
              </a:rPr>
              <a:t>⇢</a:t>
            </a:r>
            <a:endParaRPr sz="5050">
              <a:latin typeface="AoyagiKouzanFontT"/>
              <a:cs typeface="AoyagiKouzanFont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266" y="2889315"/>
            <a:ext cx="359537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755" algn="l"/>
                <a:tab pos="1408430" algn="l"/>
              </a:tabLst>
            </a:pPr>
            <a:r>
              <a:rPr sz="5050" spc="-50" dirty="0">
                <a:latin typeface="Times New Roman"/>
                <a:cs typeface="Times New Roman"/>
              </a:rPr>
              <a:t>1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spc="-25" dirty="0">
                <a:latin typeface="Times New Roman"/>
                <a:cs typeface="Times New Roman"/>
              </a:rPr>
              <a:t>if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i="1" dirty="0">
                <a:latin typeface="Times New Roman"/>
                <a:cs typeface="Times New Roman"/>
              </a:rPr>
              <a:t>P</a:t>
            </a:r>
            <a:r>
              <a:rPr sz="5050" dirty="0">
                <a:latin typeface="LM Roman 10"/>
                <a:cs typeface="LM Roman 10"/>
              </a:rPr>
              <a:t>(</a:t>
            </a:r>
            <a:r>
              <a:rPr sz="5050" i="1" dirty="0">
                <a:latin typeface="Times New Roman"/>
                <a:cs typeface="Times New Roman"/>
              </a:rPr>
              <a:t>y</a:t>
            </a:r>
            <a:r>
              <a:rPr sz="5050" i="1" spc="-305" dirty="0">
                <a:latin typeface="Times New Roman"/>
                <a:cs typeface="Times New Roman"/>
              </a:rPr>
              <a:t> </a:t>
            </a:r>
            <a:r>
              <a:rPr sz="5050" spc="-85" dirty="0">
                <a:latin typeface="LM Roman 10"/>
                <a:cs typeface="LM Roman 10"/>
              </a:rPr>
              <a:t>=</a:t>
            </a:r>
            <a:r>
              <a:rPr sz="5050" spc="-580" dirty="0">
                <a:latin typeface="LM Roman 10"/>
                <a:cs typeface="LM Roman 10"/>
              </a:rPr>
              <a:t> </a:t>
            </a:r>
            <a:r>
              <a:rPr sz="5050" spc="-50" dirty="0">
                <a:latin typeface="Times New Roman"/>
                <a:cs typeface="Times New Roman"/>
              </a:rPr>
              <a:t>1</a:t>
            </a:r>
            <a:r>
              <a:rPr sz="5050" i="1" spc="-50" dirty="0">
                <a:latin typeface="DejaVu Sans Condensed"/>
                <a:cs typeface="DejaVu Sans Condensed"/>
              </a:rPr>
              <a:t>|</a:t>
            </a:r>
            <a:endParaRPr sz="505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5799" y="2889315"/>
            <a:ext cx="213106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i="1" spc="-45" dirty="0">
                <a:latin typeface="Times New Roman"/>
                <a:cs typeface="Times New Roman"/>
              </a:rPr>
              <a:t>x</a:t>
            </a:r>
            <a:r>
              <a:rPr sz="5050" spc="-45" dirty="0">
                <a:latin typeface="LM Roman 10"/>
                <a:cs typeface="LM Roman 10"/>
              </a:rPr>
              <a:t>)</a:t>
            </a:r>
            <a:r>
              <a:rPr sz="5050" spc="-570" dirty="0">
                <a:latin typeface="LM Roman 10"/>
                <a:cs typeface="LM Roman 10"/>
              </a:rPr>
              <a:t> </a:t>
            </a:r>
            <a:r>
              <a:rPr sz="5050" i="1" spc="-85" dirty="0">
                <a:latin typeface="LM Roman Dunhill 10"/>
                <a:cs typeface="LM Roman Dunhill 10"/>
              </a:rPr>
              <a:t>&gt;</a:t>
            </a:r>
            <a:r>
              <a:rPr sz="5050" i="1" spc="-570" dirty="0">
                <a:latin typeface="LM Roman Dunhill 10"/>
                <a:cs typeface="LM Roman Dunhill 10"/>
              </a:rPr>
              <a:t> </a:t>
            </a:r>
            <a:r>
              <a:rPr sz="5050" spc="-25" dirty="0">
                <a:latin typeface="Times New Roman"/>
                <a:cs typeface="Times New Roman"/>
              </a:rPr>
              <a:t>0</a:t>
            </a:r>
            <a:r>
              <a:rPr sz="5050" i="1" spc="-25" dirty="0">
                <a:latin typeface="LM Roman Dunhill 10"/>
                <a:cs typeface="LM Roman Dunhill 10"/>
              </a:rPr>
              <a:t>.</a:t>
            </a:r>
            <a:r>
              <a:rPr sz="5050" spc="-25" dirty="0">
                <a:latin typeface="Times New Roman"/>
                <a:cs typeface="Times New Roman"/>
              </a:rPr>
              <a:t>5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266" y="3658074"/>
            <a:ext cx="3175635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755" algn="l"/>
              </a:tabLst>
            </a:pPr>
            <a:r>
              <a:rPr sz="5050" spc="-50" dirty="0">
                <a:latin typeface="Times New Roman"/>
                <a:cs typeface="Times New Roman"/>
              </a:rPr>
              <a:t>0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spc="-35" dirty="0">
                <a:latin typeface="Times New Roman"/>
                <a:cs typeface="Times New Roman"/>
              </a:rPr>
              <a:t>otherwise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623" y="5640325"/>
            <a:ext cx="9780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04" dirty="0">
                <a:latin typeface="Trebuchet MS"/>
                <a:cs typeface="Trebuchet MS"/>
              </a:rPr>
              <a:t>0.5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120" dirty="0">
                <a:latin typeface="Trebuchet MS"/>
                <a:cs typeface="Trebuchet MS"/>
              </a:rPr>
              <a:t>here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204" dirty="0">
                <a:latin typeface="Trebuchet MS"/>
                <a:cs typeface="Trebuchet MS"/>
              </a:rPr>
              <a:t>is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75" dirty="0">
                <a:latin typeface="Trebuchet MS"/>
                <a:cs typeface="Trebuchet MS"/>
              </a:rPr>
              <a:t>called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spc="85" dirty="0">
                <a:latin typeface="Trebuchet MS"/>
                <a:cs typeface="Trebuchet MS"/>
              </a:rPr>
              <a:t>the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b="1" spc="215" dirty="0">
                <a:latin typeface="Trebuchet MS"/>
                <a:cs typeface="Trebuchet MS"/>
              </a:rPr>
              <a:t>decision</a:t>
            </a:r>
            <a:r>
              <a:rPr sz="3800" b="1" spc="110" dirty="0">
                <a:latin typeface="Trebuchet MS"/>
                <a:cs typeface="Trebuchet MS"/>
              </a:rPr>
              <a:t> </a:t>
            </a:r>
            <a:r>
              <a:rPr sz="3800" b="1" spc="235" dirty="0">
                <a:latin typeface="Trebuchet MS"/>
                <a:cs typeface="Trebuchet MS"/>
              </a:rPr>
              <a:t>boundary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105" y="1882679"/>
            <a:ext cx="11821795" cy="5902325"/>
            <a:chOff x="1196105" y="1882679"/>
            <a:chExt cx="11821795" cy="5902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105" y="1882679"/>
              <a:ext cx="11821406" cy="5755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00367" y="4180458"/>
              <a:ext cx="759460" cy="777875"/>
            </a:xfrm>
            <a:custGeom>
              <a:avLst/>
              <a:gdLst/>
              <a:ahLst/>
              <a:cxnLst/>
              <a:rect l="l" t="t" r="r" b="b"/>
              <a:pathLst>
                <a:path w="759459" h="777875">
                  <a:moveTo>
                    <a:pt x="259273" y="0"/>
                  </a:moveTo>
                  <a:lnTo>
                    <a:pt x="218241" y="6966"/>
                  </a:lnTo>
                  <a:lnTo>
                    <a:pt x="157013" y="48677"/>
                  </a:lnTo>
                  <a:lnTo>
                    <a:pt x="121772" y="85726"/>
                  </a:lnTo>
                  <a:lnTo>
                    <a:pt x="115627" y="115396"/>
                  </a:lnTo>
                  <a:lnTo>
                    <a:pt x="111116" y="129636"/>
                  </a:lnTo>
                  <a:lnTo>
                    <a:pt x="102401" y="143855"/>
                  </a:lnTo>
                  <a:lnTo>
                    <a:pt x="92254" y="157253"/>
                  </a:lnTo>
                  <a:lnTo>
                    <a:pt x="82279" y="170732"/>
                  </a:lnTo>
                  <a:lnTo>
                    <a:pt x="74078" y="185194"/>
                  </a:lnTo>
                  <a:lnTo>
                    <a:pt x="63337" y="212399"/>
                  </a:lnTo>
                  <a:lnTo>
                    <a:pt x="54242" y="240242"/>
                  </a:lnTo>
                  <a:lnTo>
                    <a:pt x="45805" y="268340"/>
                  </a:lnTo>
                  <a:lnTo>
                    <a:pt x="37039" y="296311"/>
                  </a:lnTo>
                  <a:lnTo>
                    <a:pt x="24398" y="333795"/>
                  </a:lnTo>
                  <a:lnTo>
                    <a:pt x="18137" y="353182"/>
                  </a:lnTo>
                  <a:lnTo>
                    <a:pt x="14492" y="368643"/>
                  </a:lnTo>
                  <a:lnTo>
                    <a:pt x="9701" y="394348"/>
                  </a:lnTo>
                  <a:lnTo>
                    <a:pt x="0" y="444467"/>
                  </a:lnTo>
                  <a:lnTo>
                    <a:pt x="1583" y="485863"/>
                  </a:lnTo>
                  <a:lnTo>
                    <a:pt x="2955" y="538108"/>
                  </a:lnTo>
                  <a:lnTo>
                    <a:pt x="9090" y="593731"/>
                  </a:lnTo>
                  <a:lnTo>
                    <a:pt x="24966" y="645260"/>
                  </a:lnTo>
                  <a:lnTo>
                    <a:pt x="55558" y="685221"/>
                  </a:lnTo>
                  <a:lnTo>
                    <a:pt x="96766" y="699956"/>
                  </a:lnTo>
                  <a:lnTo>
                    <a:pt x="111116" y="703739"/>
                  </a:lnTo>
                  <a:lnTo>
                    <a:pt x="124811" y="713336"/>
                  </a:lnTo>
                  <a:lnTo>
                    <a:pt x="138375" y="723156"/>
                  </a:lnTo>
                  <a:lnTo>
                    <a:pt x="152200" y="732529"/>
                  </a:lnTo>
                  <a:lnTo>
                    <a:pt x="194800" y="751335"/>
                  </a:lnTo>
                  <a:lnTo>
                    <a:pt x="232557" y="762054"/>
                  </a:lnTo>
                  <a:lnTo>
                    <a:pt x="269782" y="771395"/>
                  </a:lnTo>
                  <a:lnTo>
                    <a:pt x="296311" y="777817"/>
                  </a:lnTo>
                  <a:lnTo>
                    <a:pt x="351925" y="773701"/>
                  </a:lnTo>
                  <a:lnTo>
                    <a:pt x="407577" y="769926"/>
                  </a:lnTo>
                  <a:lnTo>
                    <a:pt x="463154" y="765467"/>
                  </a:lnTo>
                  <a:lnTo>
                    <a:pt x="518546" y="759297"/>
                  </a:lnTo>
                  <a:lnTo>
                    <a:pt x="572643" y="742165"/>
                  </a:lnTo>
                  <a:lnTo>
                    <a:pt x="586452" y="726930"/>
                  </a:lnTo>
                  <a:lnTo>
                    <a:pt x="611142" y="703739"/>
                  </a:lnTo>
                  <a:lnTo>
                    <a:pt x="639815" y="681309"/>
                  </a:lnTo>
                  <a:lnTo>
                    <a:pt x="657193" y="668717"/>
                  </a:lnTo>
                  <a:lnTo>
                    <a:pt x="665804" y="663617"/>
                  </a:lnTo>
                  <a:lnTo>
                    <a:pt x="668174" y="663664"/>
                  </a:lnTo>
                  <a:lnTo>
                    <a:pt x="666829" y="666514"/>
                  </a:lnTo>
                  <a:lnTo>
                    <a:pt x="664297" y="669821"/>
                  </a:lnTo>
                  <a:lnTo>
                    <a:pt x="663104" y="671240"/>
                  </a:lnTo>
                  <a:lnTo>
                    <a:pt x="665777" y="668427"/>
                  </a:lnTo>
                  <a:lnTo>
                    <a:pt x="674843" y="659037"/>
                  </a:lnTo>
                  <a:lnTo>
                    <a:pt x="692828" y="640723"/>
                  </a:lnTo>
                  <a:lnTo>
                    <a:pt x="722259" y="611142"/>
                  </a:lnTo>
                  <a:lnTo>
                    <a:pt x="733710" y="583626"/>
                  </a:lnTo>
                  <a:lnTo>
                    <a:pt x="746623" y="556285"/>
                  </a:lnTo>
                  <a:lnTo>
                    <a:pt x="756614" y="528593"/>
                  </a:lnTo>
                  <a:lnTo>
                    <a:pt x="759297" y="500026"/>
                  </a:lnTo>
                  <a:lnTo>
                    <a:pt x="755181" y="444412"/>
                  </a:lnTo>
                  <a:lnTo>
                    <a:pt x="751407" y="388761"/>
                  </a:lnTo>
                  <a:lnTo>
                    <a:pt x="746949" y="333184"/>
                  </a:lnTo>
                  <a:lnTo>
                    <a:pt x="740779" y="277793"/>
                  </a:lnTo>
                  <a:lnTo>
                    <a:pt x="729683" y="235966"/>
                  </a:lnTo>
                  <a:lnTo>
                    <a:pt x="682999" y="180447"/>
                  </a:lnTo>
                  <a:lnTo>
                    <a:pt x="648181" y="148156"/>
                  </a:lnTo>
                  <a:lnTo>
                    <a:pt x="639515" y="137936"/>
                  </a:lnTo>
                  <a:lnTo>
                    <a:pt x="631244" y="127076"/>
                  </a:lnTo>
                  <a:lnTo>
                    <a:pt x="622182" y="117497"/>
                  </a:lnTo>
                  <a:lnTo>
                    <a:pt x="611142" y="111116"/>
                  </a:lnTo>
                  <a:lnTo>
                    <a:pt x="500026" y="74078"/>
                  </a:lnTo>
                  <a:lnTo>
                    <a:pt x="432592" y="50267"/>
                  </a:lnTo>
                  <a:lnTo>
                    <a:pt x="378697" y="29882"/>
                  </a:lnTo>
                  <a:lnTo>
                    <a:pt x="334444" y="13995"/>
                  </a:lnTo>
                  <a:lnTo>
                    <a:pt x="295935" y="3677"/>
                  </a:lnTo>
                  <a:lnTo>
                    <a:pt x="259273" y="0"/>
                  </a:lnTo>
                  <a:close/>
                </a:path>
              </a:pathLst>
            </a:custGeom>
            <a:ln w="50799">
              <a:solidFill>
                <a:srgbClr val="94A0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0367" y="7396974"/>
              <a:ext cx="760095" cy="387985"/>
            </a:xfrm>
            <a:custGeom>
              <a:avLst/>
              <a:gdLst/>
              <a:ahLst/>
              <a:cxnLst/>
              <a:rect l="l" t="t" r="r" b="b"/>
              <a:pathLst>
                <a:path w="760095" h="387984">
                  <a:moveTo>
                    <a:pt x="759561" y="0"/>
                  </a:moveTo>
                  <a:lnTo>
                    <a:pt x="0" y="0"/>
                  </a:lnTo>
                  <a:lnTo>
                    <a:pt x="0" y="387450"/>
                  </a:lnTo>
                  <a:lnTo>
                    <a:pt x="759561" y="387450"/>
                  </a:lnTo>
                  <a:lnTo>
                    <a:pt x="759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76250" y="7273543"/>
            <a:ext cx="1522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rlito"/>
                <a:cs typeface="Carlito"/>
              </a:rPr>
              <a:t>wx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+</a:t>
            </a:r>
            <a:r>
              <a:rPr sz="4500" spc="-10" dirty="0">
                <a:latin typeface="Carlito"/>
                <a:cs typeface="Carlito"/>
              </a:rPr>
              <a:t> </a:t>
            </a:r>
            <a:r>
              <a:rPr sz="4500" spc="-50" dirty="0">
                <a:latin typeface="Carlito"/>
                <a:cs typeface="Carlito"/>
              </a:rPr>
              <a:t>b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1951" y="34034"/>
            <a:ext cx="1335024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0755" algn="l"/>
                <a:tab pos="10639425" algn="l"/>
              </a:tabLst>
            </a:pPr>
            <a:r>
              <a:rPr spc="-45" dirty="0"/>
              <a:t>The</a:t>
            </a:r>
            <a:r>
              <a:rPr spc="-165" dirty="0"/>
              <a:t> </a:t>
            </a:r>
            <a:r>
              <a:rPr spc="-135" dirty="0"/>
              <a:t>probabilistic</a:t>
            </a:r>
            <a:r>
              <a:rPr spc="-160" dirty="0"/>
              <a:t> </a:t>
            </a:r>
            <a:r>
              <a:rPr spc="-114" dirty="0"/>
              <a:t>classifier</a:t>
            </a:r>
            <a:r>
              <a:rPr spc="-325" dirty="0"/>
              <a:t> </a:t>
            </a:r>
            <a:r>
              <a:rPr sz="6750" i="1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6750" baseline="3703" dirty="0">
                <a:solidFill>
                  <a:srgbClr val="000000"/>
                </a:solidFill>
                <a:latin typeface="LM Roman 10"/>
                <a:cs typeface="LM Roman 10"/>
              </a:rPr>
              <a:t>(</a:t>
            </a:r>
            <a:r>
              <a:rPr sz="6750" i="1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750" i="1" spc="-179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750" baseline="3703" dirty="0">
                <a:solidFill>
                  <a:srgbClr val="000000"/>
                </a:solidFill>
                <a:latin typeface="LM Roman 10"/>
                <a:cs typeface="LM Roman 10"/>
              </a:rPr>
              <a:t>=</a:t>
            </a:r>
            <a:r>
              <a:rPr sz="6750" spc="-750" baseline="3703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sz="6750" spc="-37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6750" spc="-37" baseline="3703" dirty="0">
                <a:solidFill>
                  <a:srgbClr val="000000"/>
                </a:solidFill>
                <a:latin typeface="LM Roman 10"/>
                <a:cs typeface="LM Roman 10"/>
              </a:rPr>
              <a:t>)</a:t>
            </a:r>
            <a:r>
              <a:rPr sz="6750" baseline="3703" dirty="0">
                <a:solidFill>
                  <a:srgbClr val="000000"/>
                </a:solidFill>
                <a:latin typeface="LM Roman 10"/>
                <a:cs typeface="LM Roman 10"/>
              </a:rPr>
              <a:t>	</a:t>
            </a:r>
            <a:r>
              <a:rPr sz="6750" spc="-75" baseline="3703" dirty="0">
                <a:solidFill>
                  <a:srgbClr val="000000"/>
                </a:solidFill>
                <a:latin typeface="LM Roman 10"/>
                <a:cs typeface="LM Roman 10"/>
              </a:rPr>
              <a:t>=</a:t>
            </a:r>
            <a:r>
              <a:rPr sz="6750" baseline="3703" dirty="0">
                <a:solidFill>
                  <a:srgbClr val="000000"/>
                </a:solidFill>
                <a:latin typeface="LM Roman 10"/>
                <a:cs typeface="LM Roman 10"/>
              </a:rPr>
              <a:t>	</a:t>
            </a:r>
            <a:r>
              <a:rPr sz="6750" i="1" spc="1275" baseline="3703" dirty="0">
                <a:solidFill>
                  <a:srgbClr val="000000"/>
                </a:solidFill>
                <a:latin typeface="Liberation Sans Narrow"/>
                <a:cs typeface="Liberation Sans Narrow"/>
              </a:rPr>
              <a:t>s</a:t>
            </a:r>
            <a:r>
              <a:rPr sz="6750" i="1" spc="-810" baseline="3703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6750" spc="-15" baseline="3703" dirty="0">
                <a:solidFill>
                  <a:srgbClr val="000000"/>
                </a:solidFill>
                <a:latin typeface="LM Roman 10"/>
                <a:cs typeface="LM Roman 10"/>
              </a:rPr>
              <a:t>(</a:t>
            </a:r>
            <a:r>
              <a:rPr sz="6750" i="1" spc="-15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6750" i="1" spc="-750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750" i="1" spc="-30" baseline="3703" dirty="0">
                <a:solidFill>
                  <a:srgbClr val="000000"/>
                </a:solidFill>
                <a:latin typeface="FreeSans"/>
                <a:cs typeface="FreeSans"/>
              </a:rPr>
              <a:t>·</a:t>
            </a:r>
            <a:r>
              <a:rPr sz="6750" i="1" spc="-930" baseline="3703" dirty="0">
                <a:solidFill>
                  <a:srgbClr val="000000"/>
                </a:solidFill>
                <a:latin typeface="FreeSans"/>
                <a:cs typeface="FreeSans"/>
              </a:rPr>
              <a:t> </a:t>
            </a:r>
            <a:r>
              <a:rPr sz="6750" i="1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750" i="1" spc="-735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750" baseline="3703" dirty="0">
                <a:solidFill>
                  <a:srgbClr val="000000"/>
                </a:solidFill>
                <a:latin typeface="LM Roman 10"/>
                <a:cs typeface="LM Roman 10"/>
              </a:rPr>
              <a:t>+</a:t>
            </a:r>
            <a:r>
              <a:rPr sz="6750" spc="-1305" baseline="3703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sz="6750" i="1" spc="-37" baseline="3703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6750" spc="-37" baseline="3703" dirty="0">
                <a:solidFill>
                  <a:srgbClr val="000000"/>
                </a:solidFill>
                <a:latin typeface="LM Roman 10"/>
                <a:cs typeface="LM Roman 10"/>
              </a:rPr>
              <a:t>)</a:t>
            </a:r>
            <a:endParaRPr sz="6750" baseline="3703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360" y="1302554"/>
            <a:ext cx="470534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50" dirty="0">
                <a:latin typeface="LM Roman 10"/>
                <a:cs typeface="LM Roman 10"/>
              </a:rPr>
              <a:t>=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5355" y="916157"/>
            <a:ext cx="311785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50" dirty="0">
                <a:latin typeface="Times New Roman"/>
                <a:cs typeface="Times New Roman"/>
              </a:rPr>
              <a:t>1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00306" y="1731839"/>
            <a:ext cx="2830195" cy="22860"/>
          </a:xfrm>
          <a:custGeom>
            <a:avLst/>
            <a:gdLst/>
            <a:ahLst/>
            <a:cxnLst/>
            <a:rect l="l" t="t" r="r" b="b"/>
            <a:pathLst>
              <a:path w="2830194" h="22860">
                <a:moveTo>
                  <a:pt x="0" y="22800"/>
                </a:moveTo>
                <a:lnTo>
                  <a:pt x="2830093" y="22800"/>
                </a:lnTo>
                <a:lnTo>
                  <a:pt x="2830093" y="0"/>
                </a:lnTo>
                <a:lnTo>
                  <a:pt x="0" y="0"/>
                </a:lnTo>
                <a:lnTo>
                  <a:pt x="0" y="22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62197" y="1556505"/>
            <a:ext cx="2845435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6750" baseline="-16049" dirty="0">
                <a:latin typeface="Times New Roman"/>
                <a:cs typeface="Times New Roman"/>
              </a:rPr>
              <a:t>1</a:t>
            </a:r>
            <a:r>
              <a:rPr sz="6750" spc="-742" baseline="-16049" dirty="0">
                <a:latin typeface="Times New Roman"/>
                <a:cs typeface="Times New Roman"/>
              </a:rPr>
              <a:t> </a:t>
            </a:r>
            <a:r>
              <a:rPr sz="6750" baseline="-16049" dirty="0">
                <a:latin typeface="LM Roman 10"/>
                <a:cs typeface="LM Roman 10"/>
              </a:rPr>
              <a:t>+</a:t>
            </a:r>
            <a:r>
              <a:rPr sz="6750" spc="-1297" baseline="-16049" dirty="0">
                <a:latin typeface="LM Roman 10"/>
                <a:cs typeface="LM Roman 10"/>
              </a:rPr>
              <a:t> </a:t>
            </a:r>
            <a:r>
              <a:rPr sz="6750" i="1" spc="-307" baseline="-16049" dirty="0">
                <a:latin typeface="Times New Roman"/>
                <a:cs typeface="Times New Roman"/>
              </a:rPr>
              <a:t>e</a:t>
            </a:r>
            <a:r>
              <a:rPr sz="3300" i="1" spc="-204" dirty="0">
                <a:latin typeface="DejaVu Sans Condensed"/>
                <a:cs typeface="DejaVu Sans Condensed"/>
              </a:rPr>
              <a:t>—</a:t>
            </a:r>
            <a:r>
              <a:rPr sz="3300" spc="-10" dirty="0">
                <a:latin typeface="LM Roman 10"/>
                <a:cs typeface="LM Roman 10"/>
              </a:rPr>
              <a:t>(</a:t>
            </a:r>
            <a:r>
              <a:rPr sz="3300" i="1" spc="-10" dirty="0">
                <a:latin typeface="Times New Roman"/>
                <a:cs typeface="Times New Roman"/>
              </a:rPr>
              <a:t>w</a:t>
            </a:r>
            <a:r>
              <a:rPr sz="3300" i="1" spc="-10" dirty="0">
                <a:latin typeface="FreeSans"/>
                <a:cs typeface="FreeSans"/>
              </a:rPr>
              <a:t>·</a:t>
            </a:r>
            <a:r>
              <a:rPr sz="3300" i="1" spc="-10" dirty="0">
                <a:latin typeface="Times New Roman"/>
                <a:cs typeface="Times New Roman"/>
              </a:rPr>
              <a:t>x</a:t>
            </a:r>
            <a:r>
              <a:rPr sz="3300" spc="-10" dirty="0">
                <a:latin typeface="LM Roman 10"/>
                <a:cs typeface="LM Roman 10"/>
              </a:rPr>
              <a:t>+</a:t>
            </a:r>
            <a:r>
              <a:rPr sz="3300" i="1" spc="-10" dirty="0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757" y="4100766"/>
            <a:ext cx="13698219" cy="937260"/>
            <a:chOff x="444757" y="4100766"/>
            <a:chExt cx="13698219" cy="937260"/>
          </a:xfrm>
        </p:grpSpPr>
        <p:sp>
          <p:nvSpPr>
            <p:cNvPr id="13" name="object 13"/>
            <p:cNvSpPr/>
            <p:nvPr/>
          </p:nvSpPr>
          <p:spPr>
            <a:xfrm>
              <a:off x="444757" y="4100766"/>
              <a:ext cx="1018540" cy="937260"/>
            </a:xfrm>
            <a:custGeom>
              <a:avLst/>
              <a:gdLst/>
              <a:ahLst/>
              <a:cxnLst/>
              <a:rect l="l" t="t" r="r" b="b"/>
              <a:pathLst>
                <a:path w="1018540" h="937260">
                  <a:moveTo>
                    <a:pt x="1018282" y="0"/>
                  </a:moveTo>
                  <a:lnTo>
                    <a:pt x="0" y="0"/>
                  </a:lnTo>
                  <a:lnTo>
                    <a:pt x="0" y="937183"/>
                  </a:lnTo>
                  <a:lnTo>
                    <a:pt x="1018282" y="937183"/>
                  </a:lnTo>
                  <a:lnTo>
                    <a:pt x="1018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" y="4492586"/>
              <a:ext cx="13655040" cy="0"/>
            </a:xfrm>
            <a:custGeom>
              <a:avLst/>
              <a:gdLst/>
              <a:ahLst/>
              <a:cxnLst/>
              <a:rect l="l" t="t" r="r" b="b"/>
              <a:pathLst>
                <a:path w="13655040">
                  <a:moveTo>
                    <a:pt x="0" y="0"/>
                  </a:moveTo>
                  <a:lnTo>
                    <a:pt x="13655013" y="1"/>
                  </a:lnTo>
                </a:path>
              </a:pathLst>
            </a:custGeom>
            <a:ln w="7111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375" y="2024888"/>
            <a:ext cx="1496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Carlito"/>
                <a:cs typeface="Carlito"/>
              </a:rPr>
              <a:t>P(y=1)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44790" y="1973630"/>
            <a:ext cx="6741159" cy="5120640"/>
          </a:xfrm>
          <a:custGeom>
            <a:avLst/>
            <a:gdLst/>
            <a:ahLst/>
            <a:cxnLst/>
            <a:rect l="l" t="t" r="r" b="b"/>
            <a:pathLst>
              <a:path w="6741159" h="5120640">
                <a:moveTo>
                  <a:pt x="6740855" y="0"/>
                </a:moveTo>
                <a:lnTo>
                  <a:pt x="0" y="0"/>
                </a:lnTo>
                <a:lnTo>
                  <a:pt x="0" y="5120633"/>
                </a:lnTo>
                <a:lnTo>
                  <a:pt x="6740855" y="5120633"/>
                </a:lnTo>
                <a:lnTo>
                  <a:pt x="6740855" y="0"/>
                </a:lnTo>
                <a:close/>
              </a:path>
            </a:pathLst>
          </a:custGeom>
          <a:solidFill>
            <a:srgbClr val="EABAA5">
              <a:alpha val="341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994155"/>
            <a:ext cx="1030351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Turning </a:t>
            </a:r>
            <a:r>
              <a:rPr dirty="0"/>
              <a:t>a</a:t>
            </a:r>
            <a:r>
              <a:rPr spc="-175" dirty="0"/>
              <a:t> </a:t>
            </a:r>
            <a:r>
              <a:rPr spc="-135" dirty="0"/>
              <a:t>probability</a:t>
            </a:r>
            <a:r>
              <a:rPr spc="-180" dirty="0"/>
              <a:t> </a:t>
            </a:r>
            <a:r>
              <a:rPr spc="-125" dirty="0"/>
              <a:t>into</a:t>
            </a:r>
            <a:r>
              <a:rPr spc="-180" dirty="0"/>
              <a:t> </a:t>
            </a:r>
            <a:r>
              <a:rPr dirty="0"/>
              <a:t>a</a:t>
            </a:r>
            <a:r>
              <a:rPr spc="-165" dirty="0"/>
              <a:t> </a:t>
            </a:r>
            <a:r>
              <a:rPr spc="-6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001" y="3889693"/>
            <a:ext cx="93726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i="1" spc="-1625" dirty="0">
                <a:latin typeface="Times New Roman"/>
                <a:cs typeface="Times New Roman"/>
              </a:rPr>
              <a:t>y</a:t>
            </a:r>
            <a:r>
              <a:rPr sz="5050" spc="-30" dirty="0">
                <a:latin typeface="Times New Roman"/>
                <a:cs typeface="Times New Roman"/>
              </a:rPr>
              <a:t>ˆ</a:t>
            </a:r>
            <a:r>
              <a:rPr sz="5050" spc="-240" dirty="0">
                <a:latin typeface="Times New Roman"/>
                <a:cs typeface="Times New Roman"/>
              </a:rPr>
              <a:t> </a:t>
            </a:r>
            <a:r>
              <a:rPr sz="5050" spc="-50" dirty="0">
                <a:latin typeface="LM Roman 10"/>
                <a:cs typeface="LM Roman 10"/>
              </a:rPr>
              <a:t>=</a:t>
            </a:r>
            <a:endParaRPr sz="50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6743" y="2986409"/>
            <a:ext cx="499109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1135" dirty="0">
                <a:latin typeface="AoyagiKouzanFontT"/>
                <a:cs typeface="AoyagiKouzanFontT"/>
              </a:rPr>
              <a:t>⇢</a:t>
            </a:r>
            <a:endParaRPr sz="5050">
              <a:latin typeface="AoyagiKouzanFontT"/>
              <a:cs typeface="AoyagiKouzanFont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850" y="3498915"/>
            <a:ext cx="359537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755" algn="l"/>
                <a:tab pos="1408430" algn="l"/>
              </a:tabLst>
            </a:pPr>
            <a:r>
              <a:rPr sz="5050" spc="-50" dirty="0">
                <a:latin typeface="Times New Roman"/>
                <a:cs typeface="Times New Roman"/>
              </a:rPr>
              <a:t>1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spc="-25" dirty="0">
                <a:latin typeface="Times New Roman"/>
                <a:cs typeface="Times New Roman"/>
              </a:rPr>
              <a:t>if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i="1" dirty="0">
                <a:latin typeface="Times New Roman"/>
                <a:cs typeface="Times New Roman"/>
              </a:rPr>
              <a:t>P</a:t>
            </a:r>
            <a:r>
              <a:rPr sz="5050" dirty="0">
                <a:latin typeface="LM Roman 10"/>
                <a:cs typeface="LM Roman 10"/>
              </a:rPr>
              <a:t>(</a:t>
            </a:r>
            <a:r>
              <a:rPr sz="5050" i="1" dirty="0">
                <a:latin typeface="Times New Roman"/>
                <a:cs typeface="Times New Roman"/>
              </a:rPr>
              <a:t>y</a:t>
            </a:r>
            <a:r>
              <a:rPr sz="5050" i="1" spc="-305" dirty="0">
                <a:latin typeface="Times New Roman"/>
                <a:cs typeface="Times New Roman"/>
              </a:rPr>
              <a:t> </a:t>
            </a:r>
            <a:r>
              <a:rPr sz="5050" spc="-85" dirty="0">
                <a:latin typeface="LM Roman 10"/>
                <a:cs typeface="LM Roman 10"/>
              </a:rPr>
              <a:t>=</a:t>
            </a:r>
            <a:r>
              <a:rPr sz="5050" spc="-580" dirty="0">
                <a:latin typeface="LM Roman 10"/>
                <a:cs typeface="LM Roman 10"/>
              </a:rPr>
              <a:t> </a:t>
            </a:r>
            <a:r>
              <a:rPr sz="5050" spc="-50" dirty="0">
                <a:latin typeface="Times New Roman"/>
                <a:cs typeface="Times New Roman"/>
              </a:rPr>
              <a:t>1</a:t>
            </a:r>
            <a:r>
              <a:rPr sz="5050" i="1" spc="-50" dirty="0">
                <a:latin typeface="DejaVu Sans Condensed"/>
                <a:cs typeface="DejaVu Sans Condensed"/>
              </a:rPr>
              <a:t>|</a:t>
            </a:r>
            <a:endParaRPr sz="505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383" y="3498915"/>
            <a:ext cx="213106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i="1" spc="-45" dirty="0">
                <a:latin typeface="Times New Roman"/>
                <a:cs typeface="Times New Roman"/>
              </a:rPr>
              <a:t>x</a:t>
            </a:r>
            <a:r>
              <a:rPr sz="5050" spc="-45" dirty="0">
                <a:latin typeface="LM Roman 10"/>
                <a:cs typeface="LM Roman 10"/>
              </a:rPr>
              <a:t>)</a:t>
            </a:r>
            <a:r>
              <a:rPr sz="5050" spc="-570" dirty="0">
                <a:latin typeface="LM Roman 10"/>
                <a:cs typeface="LM Roman 10"/>
              </a:rPr>
              <a:t> </a:t>
            </a:r>
            <a:r>
              <a:rPr sz="5050" i="1" spc="-85" dirty="0">
                <a:latin typeface="LM Roman Dunhill 10"/>
                <a:cs typeface="LM Roman Dunhill 10"/>
              </a:rPr>
              <a:t>&gt;</a:t>
            </a:r>
            <a:r>
              <a:rPr sz="5050" i="1" spc="-570" dirty="0">
                <a:latin typeface="LM Roman Dunhill 10"/>
                <a:cs typeface="LM Roman Dunhill 10"/>
              </a:rPr>
              <a:t> </a:t>
            </a:r>
            <a:r>
              <a:rPr sz="5050" spc="-25" dirty="0">
                <a:latin typeface="Times New Roman"/>
                <a:cs typeface="Times New Roman"/>
              </a:rPr>
              <a:t>0</a:t>
            </a:r>
            <a:r>
              <a:rPr sz="5050" i="1" spc="-25" dirty="0">
                <a:latin typeface="LM Roman Dunhill 10"/>
                <a:cs typeface="LM Roman Dunhill 10"/>
              </a:rPr>
              <a:t>.</a:t>
            </a:r>
            <a:r>
              <a:rPr sz="5050" spc="-25" dirty="0">
                <a:latin typeface="Times New Roman"/>
                <a:cs typeface="Times New Roman"/>
              </a:rPr>
              <a:t>5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850" y="4267674"/>
            <a:ext cx="3175635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755" algn="l"/>
              </a:tabLst>
            </a:pPr>
            <a:r>
              <a:rPr sz="5050" spc="-50" dirty="0">
                <a:latin typeface="Times New Roman"/>
                <a:cs typeface="Times New Roman"/>
              </a:rPr>
              <a:t>0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spc="-35" dirty="0">
                <a:latin typeface="Times New Roman"/>
                <a:cs typeface="Times New Roman"/>
              </a:rPr>
              <a:t>otherwise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1976" y="3341114"/>
            <a:ext cx="3672840" cy="183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145">
              <a:lnSpc>
                <a:spcPts val="7300"/>
              </a:lnSpc>
            </a:pP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sz="5800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w∙x+b</a:t>
            </a:r>
            <a:r>
              <a:rPr sz="5800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&gt;</a:t>
            </a:r>
            <a:r>
              <a:rPr sz="5800" spc="-11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spc="-50" dirty="0">
                <a:solidFill>
                  <a:srgbClr val="0000CC"/>
                </a:solidFill>
                <a:latin typeface="Times New Roman"/>
                <a:cs typeface="Times New Roman"/>
              </a:rPr>
              <a:t>0 </a:t>
            </a: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sz="5800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w∙x+b</a:t>
            </a:r>
            <a:r>
              <a:rPr sz="5800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0000CC"/>
                </a:solidFill>
                <a:latin typeface="Times New Roman"/>
                <a:cs typeface="Times New Roman"/>
              </a:rPr>
              <a:t>≤</a:t>
            </a:r>
            <a:r>
              <a:rPr sz="5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5800" spc="-50" dirty="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sz="5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340" y="159511"/>
            <a:ext cx="92221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Classification</a:t>
            </a:r>
            <a:r>
              <a:rPr sz="5100" spc="-6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in</a:t>
            </a:r>
            <a:r>
              <a:rPr sz="5100" spc="-6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dirty="0">
                <a:solidFill>
                  <a:srgbClr val="637052"/>
                </a:solidFill>
                <a:latin typeface="Carlito"/>
                <a:cs typeface="Carlito"/>
              </a:rPr>
              <a:t>Logistic</a:t>
            </a:r>
            <a:r>
              <a:rPr sz="5100" spc="-75" dirty="0">
                <a:solidFill>
                  <a:srgbClr val="637052"/>
                </a:solidFill>
                <a:latin typeface="Carlito"/>
                <a:cs typeface="Carlito"/>
              </a:rPr>
              <a:t> </a:t>
            </a:r>
            <a:r>
              <a:rPr sz="5100" spc="-10" dirty="0">
                <a:solidFill>
                  <a:srgbClr val="637052"/>
                </a:solidFill>
                <a:latin typeface="Carlito"/>
                <a:cs typeface="Carlito"/>
              </a:rPr>
              <a:t>Regression</a:t>
            </a:r>
            <a:endParaRPr sz="5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9588" y="269748"/>
            <a:ext cx="8912860" cy="1473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indent="32384">
              <a:lnSpc>
                <a:spcPts val="5400"/>
              </a:lnSpc>
              <a:spcBef>
                <a:spcPts val="780"/>
              </a:spcBef>
            </a:pPr>
            <a:r>
              <a:rPr sz="5000" dirty="0">
                <a:solidFill>
                  <a:srgbClr val="637052"/>
                </a:solidFill>
              </a:rPr>
              <a:t>Logistic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Regression: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dirty="0">
                <a:solidFill>
                  <a:srgbClr val="637052"/>
                </a:solidFill>
              </a:rPr>
              <a:t>a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dirty="0">
                <a:solidFill>
                  <a:srgbClr val="637052"/>
                </a:solidFill>
              </a:rPr>
              <a:t>text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example </a:t>
            </a:r>
            <a:r>
              <a:rPr sz="5000" dirty="0">
                <a:solidFill>
                  <a:srgbClr val="637052"/>
                </a:solidFill>
              </a:rPr>
              <a:t>on</a:t>
            </a:r>
            <a:r>
              <a:rPr sz="5000" spc="-16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sentiment</a:t>
            </a:r>
            <a:r>
              <a:rPr sz="5000" spc="-135" dirty="0">
                <a:solidFill>
                  <a:srgbClr val="637052"/>
                </a:solidFill>
              </a:rPr>
              <a:t> </a:t>
            </a:r>
            <a:r>
              <a:rPr sz="5000" spc="-10" dirty="0">
                <a:solidFill>
                  <a:srgbClr val="637052"/>
                </a:solidFill>
              </a:rPr>
              <a:t>classification</a:t>
            </a:r>
            <a:endParaRPr sz="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Sentiment</a:t>
            </a:r>
            <a:r>
              <a:rPr spc="-190" dirty="0"/>
              <a:t> </a:t>
            </a:r>
            <a:r>
              <a:rPr spc="-155" dirty="0"/>
              <a:t>example:</a:t>
            </a:r>
            <a:r>
              <a:rPr spc="-175" dirty="0"/>
              <a:t> </a:t>
            </a:r>
            <a:r>
              <a:rPr spc="-95" dirty="0"/>
              <a:t>does</a:t>
            </a:r>
            <a:r>
              <a:rPr spc="-229" dirty="0"/>
              <a:t> </a:t>
            </a:r>
            <a:r>
              <a:rPr spc="-45" dirty="0"/>
              <a:t>y=1</a:t>
            </a:r>
            <a:r>
              <a:rPr spc="-250" dirty="0"/>
              <a:t> </a:t>
            </a:r>
            <a:r>
              <a:rPr spc="-20" dirty="0"/>
              <a:t>or</a:t>
            </a:r>
            <a:r>
              <a:rPr spc="-220" dirty="0"/>
              <a:t> </a:t>
            </a:r>
            <a:r>
              <a:rPr spc="-20" dirty="0"/>
              <a:t>y=0?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2124963"/>
            <a:ext cx="13799819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arlito"/>
                <a:cs typeface="Carlito"/>
              </a:rPr>
              <a:t>It's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spc="-25" dirty="0">
                <a:latin typeface="Carlito"/>
                <a:cs typeface="Carlito"/>
              </a:rPr>
              <a:t>hokey</a:t>
            </a:r>
            <a:r>
              <a:rPr sz="3400" spc="-114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.</a:t>
            </a:r>
            <a:r>
              <a:rPr sz="3400" spc="-114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There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are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virtually</a:t>
            </a:r>
            <a:r>
              <a:rPr sz="3400" spc="-114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no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surprises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,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and</a:t>
            </a:r>
            <a:r>
              <a:rPr sz="3400" spc="-12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writing</a:t>
            </a:r>
            <a:r>
              <a:rPr sz="3400" spc="-114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is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spc="-30" dirty="0">
                <a:latin typeface="Carlito"/>
                <a:cs typeface="Carlito"/>
              </a:rPr>
              <a:t>second-</a:t>
            </a:r>
            <a:r>
              <a:rPr sz="3400" spc="-10" dirty="0">
                <a:latin typeface="Carlito"/>
                <a:cs typeface="Carlito"/>
              </a:rPr>
              <a:t>rate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spc="-50" dirty="0">
                <a:latin typeface="Carlito"/>
                <a:cs typeface="Carlito"/>
              </a:rPr>
              <a:t>.</a:t>
            </a:r>
            <a:endParaRPr sz="3400">
              <a:latin typeface="Carlito"/>
              <a:cs typeface="Carlito"/>
            </a:endParaRPr>
          </a:p>
          <a:p>
            <a:pPr marL="12700">
              <a:lnSpc>
                <a:spcPts val="4045"/>
              </a:lnSpc>
              <a:spcBef>
                <a:spcPts val="25"/>
              </a:spcBef>
            </a:pPr>
            <a:r>
              <a:rPr sz="3400" dirty="0">
                <a:latin typeface="Carlito"/>
                <a:cs typeface="Carlito"/>
              </a:rPr>
              <a:t>So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why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was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it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so</a:t>
            </a:r>
            <a:r>
              <a:rPr sz="3400" spc="-85" dirty="0">
                <a:latin typeface="Carlito"/>
                <a:cs typeface="Carlito"/>
              </a:rPr>
              <a:t> </a:t>
            </a:r>
            <a:r>
              <a:rPr sz="3400" spc="-20" dirty="0">
                <a:latin typeface="Carlito"/>
                <a:cs typeface="Carlito"/>
              </a:rPr>
              <a:t>enjoyable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?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For</a:t>
            </a:r>
            <a:r>
              <a:rPr sz="3400" spc="-8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one</a:t>
            </a:r>
            <a:r>
              <a:rPr sz="3400" spc="-8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thing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,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8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cast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spc="-25" dirty="0">
                <a:latin typeface="Carlito"/>
                <a:cs typeface="Carlito"/>
              </a:rPr>
              <a:t>is</a:t>
            </a:r>
            <a:endParaRPr sz="3400">
              <a:latin typeface="Carlito"/>
              <a:cs typeface="Carlito"/>
            </a:endParaRPr>
          </a:p>
          <a:p>
            <a:pPr marL="12700" marR="5080">
              <a:lnSpc>
                <a:spcPts val="3979"/>
              </a:lnSpc>
              <a:spcBef>
                <a:spcPts val="165"/>
              </a:spcBef>
            </a:pPr>
            <a:r>
              <a:rPr sz="3400" spc="-10" dirty="0">
                <a:latin typeface="Carlito"/>
                <a:cs typeface="Carlito"/>
              </a:rPr>
              <a:t>great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.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Another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nice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touch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is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music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.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was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spc="-20" dirty="0">
                <a:latin typeface="Carlito"/>
                <a:cs typeface="Carlito"/>
              </a:rPr>
              <a:t>overcome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with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urge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to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get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spc="-25" dirty="0">
                <a:latin typeface="Carlito"/>
                <a:cs typeface="Carlito"/>
              </a:rPr>
              <a:t>off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couch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and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start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dancing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.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It</a:t>
            </a:r>
            <a:r>
              <a:rPr sz="3400" spc="-100" dirty="0">
                <a:latin typeface="Carlito"/>
                <a:cs typeface="Carlito"/>
              </a:rPr>
              <a:t> </a:t>
            </a:r>
            <a:r>
              <a:rPr sz="3400" spc="-25" dirty="0">
                <a:latin typeface="Carlito"/>
                <a:cs typeface="Carlito"/>
              </a:rPr>
              <a:t>sucked</a:t>
            </a:r>
            <a:r>
              <a:rPr sz="3400" spc="-10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me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in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,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and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it'll</a:t>
            </a:r>
            <a:r>
              <a:rPr sz="3400" spc="-8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do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the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same</a:t>
            </a:r>
            <a:r>
              <a:rPr sz="3400" spc="-90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to</a:t>
            </a:r>
            <a:r>
              <a:rPr sz="3400" spc="-95" dirty="0">
                <a:latin typeface="Carlito"/>
                <a:cs typeface="Carlito"/>
              </a:rPr>
              <a:t> </a:t>
            </a:r>
            <a:r>
              <a:rPr sz="3400" dirty="0">
                <a:latin typeface="Carlito"/>
                <a:cs typeface="Carlito"/>
              </a:rPr>
              <a:t>you</a:t>
            </a:r>
            <a:r>
              <a:rPr sz="3400" spc="-110" dirty="0">
                <a:latin typeface="Carlito"/>
                <a:cs typeface="Carlito"/>
              </a:rPr>
              <a:t> </a:t>
            </a:r>
            <a:r>
              <a:rPr sz="3400" spc="-50" dirty="0">
                <a:latin typeface="Carlito"/>
                <a:cs typeface="Carlito"/>
              </a:rPr>
              <a:t>.</a:t>
            </a:r>
            <a:endParaRPr sz="3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036" y="351027"/>
            <a:ext cx="11169015" cy="679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5800" spc="-105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58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3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5800">
              <a:latin typeface="Carlito"/>
              <a:cs typeface="Carlito"/>
            </a:endParaRPr>
          </a:p>
          <a:p>
            <a:pPr marL="25400" marR="59055" indent="-13335">
              <a:lnSpc>
                <a:spcPts val="6220"/>
              </a:lnSpc>
              <a:spcBef>
                <a:spcPts val="5600"/>
              </a:spcBef>
            </a:pPr>
            <a:r>
              <a:rPr sz="5800" spc="-30" dirty="0">
                <a:solidFill>
                  <a:srgbClr val="404040"/>
                </a:solidFill>
                <a:latin typeface="Carlito"/>
                <a:cs typeface="Carlito"/>
              </a:rPr>
              <a:t>Important</a:t>
            </a:r>
            <a:r>
              <a:rPr sz="5800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analytic</a:t>
            </a:r>
            <a:r>
              <a:rPr sz="58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tool</a:t>
            </a:r>
            <a:r>
              <a:rPr sz="5800" spc="-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5800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20" dirty="0">
                <a:solidFill>
                  <a:srgbClr val="404040"/>
                </a:solidFill>
                <a:latin typeface="Carlito"/>
                <a:cs typeface="Carlito"/>
              </a:rPr>
              <a:t>natural</a:t>
            </a:r>
            <a:r>
              <a:rPr sz="58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2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social</a:t>
            </a:r>
            <a:r>
              <a:rPr sz="58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sciences</a:t>
            </a:r>
            <a:endParaRPr sz="5800">
              <a:latin typeface="Carlito"/>
              <a:cs typeface="Carlito"/>
            </a:endParaRPr>
          </a:p>
          <a:p>
            <a:pPr marL="25400" marR="5080" indent="-13335">
              <a:lnSpc>
                <a:spcPts val="6190"/>
              </a:lnSpc>
              <a:spcBef>
                <a:spcPts val="1789"/>
              </a:spcBef>
            </a:pP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Baseline</a:t>
            </a:r>
            <a:r>
              <a:rPr sz="5800" spc="-2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supervised</a:t>
            </a:r>
            <a:r>
              <a:rPr sz="5800" spc="-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machine</a:t>
            </a:r>
            <a:r>
              <a:rPr sz="5800" spc="-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learning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tool</a:t>
            </a:r>
            <a:r>
              <a:rPr sz="5800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5800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classification</a:t>
            </a:r>
            <a:endParaRPr sz="5800">
              <a:latin typeface="Carlito"/>
              <a:cs typeface="Carlito"/>
            </a:endParaRPr>
          </a:p>
          <a:p>
            <a:pPr marL="25400" marR="1903730" indent="-13335">
              <a:lnSpc>
                <a:spcPts val="6310"/>
              </a:lnSpc>
              <a:spcBef>
                <a:spcPts val="1615"/>
              </a:spcBef>
            </a:pP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58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also</a:t>
            </a:r>
            <a:r>
              <a:rPr sz="5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5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40" dirty="0">
                <a:solidFill>
                  <a:srgbClr val="404040"/>
                </a:solidFill>
                <a:latin typeface="Carlito"/>
                <a:cs typeface="Carlito"/>
              </a:rPr>
              <a:t>foundation</a:t>
            </a:r>
            <a:r>
              <a:rPr sz="5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58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404040"/>
                </a:solidFill>
                <a:latin typeface="Carlito"/>
                <a:cs typeface="Carlito"/>
              </a:rPr>
              <a:t>neural networks</a:t>
            </a:r>
            <a:endParaRPr sz="5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2830" y="0"/>
            <a:ext cx="11593830" cy="3835400"/>
            <a:chOff x="1022830" y="0"/>
            <a:chExt cx="11593830" cy="3835400"/>
          </a:xfrm>
        </p:grpSpPr>
        <p:sp>
          <p:nvSpPr>
            <p:cNvPr id="3" name="object 3"/>
            <p:cNvSpPr/>
            <p:nvPr/>
          </p:nvSpPr>
          <p:spPr>
            <a:xfrm>
              <a:off x="1022858" y="0"/>
              <a:ext cx="11593830" cy="3821429"/>
            </a:xfrm>
            <a:custGeom>
              <a:avLst/>
              <a:gdLst/>
              <a:ahLst/>
              <a:cxnLst/>
              <a:rect l="l" t="t" r="r" b="b"/>
              <a:pathLst>
                <a:path w="11593830" h="3821429">
                  <a:moveTo>
                    <a:pt x="13855" y="0"/>
                  </a:moveTo>
                  <a:lnTo>
                    <a:pt x="0" y="0"/>
                  </a:lnTo>
                  <a:lnTo>
                    <a:pt x="0" y="3821112"/>
                  </a:lnTo>
                  <a:lnTo>
                    <a:pt x="13855" y="3821112"/>
                  </a:lnTo>
                  <a:lnTo>
                    <a:pt x="13855" y="0"/>
                  </a:lnTo>
                  <a:close/>
                </a:path>
                <a:path w="11593830" h="3821429">
                  <a:moveTo>
                    <a:pt x="11593208" y="0"/>
                  </a:moveTo>
                  <a:lnTo>
                    <a:pt x="11579352" y="0"/>
                  </a:lnTo>
                  <a:lnTo>
                    <a:pt x="11579352" y="3821112"/>
                  </a:lnTo>
                  <a:lnTo>
                    <a:pt x="11593208" y="3821112"/>
                  </a:lnTo>
                  <a:lnTo>
                    <a:pt x="1159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2830" y="3828046"/>
              <a:ext cx="11593830" cy="0"/>
            </a:xfrm>
            <a:custGeom>
              <a:avLst/>
              <a:gdLst/>
              <a:ahLst/>
              <a:cxnLst/>
              <a:rect l="l" t="t" r="r" b="b"/>
              <a:pathLst>
                <a:path w="11593830">
                  <a:moveTo>
                    <a:pt x="0" y="0"/>
                  </a:moveTo>
                  <a:lnTo>
                    <a:pt x="11593232" y="0"/>
                  </a:lnTo>
                </a:path>
              </a:pathLst>
            </a:custGeom>
            <a:ln w="1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553113" y="1104316"/>
            <a:ext cx="467359" cy="342900"/>
            <a:chOff x="5553113" y="1104316"/>
            <a:chExt cx="467359" cy="342900"/>
          </a:xfrm>
        </p:grpSpPr>
        <p:sp>
          <p:nvSpPr>
            <p:cNvPr id="6" name="object 6"/>
            <p:cNvSpPr/>
            <p:nvPr/>
          </p:nvSpPr>
          <p:spPr>
            <a:xfrm>
              <a:off x="5567730" y="1118911"/>
              <a:ext cx="438150" cy="313690"/>
            </a:xfrm>
            <a:custGeom>
              <a:avLst/>
              <a:gdLst/>
              <a:ahLst/>
              <a:cxnLst/>
              <a:rect l="l" t="t" r="r" b="b"/>
              <a:pathLst>
                <a:path w="438150" h="313690">
                  <a:moveTo>
                    <a:pt x="54424" y="0"/>
                  </a:moveTo>
                  <a:lnTo>
                    <a:pt x="16125" y="16241"/>
                  </a:lnTo>
                  <a:lnTo>
                    <a:pt x="2015" y="67252"/>
                  </a:lnTo>
                  <a:lnTo>
                    <a:pt x="0" y="168551"/>
                  </a:lnTo>
                  <a:lnTo>
                    <a:pt x="21818" y="264794"/>
                  </a:lnTo>
                  <a:lnTo>
                    <a:pt x="69818" y="305414"/>
                  </a:lnTo>
                  <a:lnTo>
                    <a:pt x="117818" y="313128"/>
                  </a:lnTo>
                  <a:lnTo>
                    <a:pt x="139636" y="310651"/>
                  </a:lnTo>
                  <a:lnTo>
                    <a:pt x="291211" y="310651"/>
                  </a:lnTo>
                  <a:lnTo>
                    <a:pt x="352742" y="296699"/>
                  </a:lnTo>
                  <a:lnTo>
                    <a:pt x="402310" y="257553"/>
                  </a:lnTo>
                  <a:lnTo>
                    <a:pt x="423931" y="224537"/>
                  </a:lnTo>
                  <a:lnTo>
                    <a:pt x="437893" y="159922"/>
                  </a:lnTo>
                  <a:lnTo>
                    <a:pt x="433311" y="126514"/>
                  </a:lnTo>
                  <a:lnTo>
                    <a:pt x="412480" y="71337"/>
                  </a:lnTo>
                  <a:lnTo>
                    <a:pt x="386575" y="42213"/>
                  </a:lnTo>
                  <a:lnTo>
                    <a:pt x="353040" y="22416"/>
                  </a:lnTo>
                  <a:lnTo>
                    <a:pt x="314147" y="13814"/>
                  </a:lnTo>
                  <a:lnTo>
                    <a:pt x="129006" y="3006"/>
                  </a:lnTo>
                  <a:lnTo>
                    <a:pt x="54424" y="0"/>
                  </a:lnTo>
                  <a:close/>
                </a:path>
              </a:pathLst>
            </a:custGeom>
            <a:solidFill>
              <a:srgbClr val="B4B4B4">
                <a:alpha val="34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7718" y="1118921"/>
              <a:ext cx="438150" cy="313690"/>
            </a:xfrm>
            <a:custGeom>
              <a:avLst/>
              <a:gdLst/>
              <a:ahLst/>
              <a:cxnLst/>
              <a:rect l="l" t="t" r="r" b="b"/>
              <a:pathLst>
                <a:path w="438150" h="313690">
                  <a:moveTo>
                    <a:pt x="0" y="168565"/>
                  </a:moveTo>
                  <a:lnTo>
                    <a:pt x="21817" y="264804"/>
                  </a:lnTo>
                  <a:lnTo>
                    <a:pt x="69815" y="305421"/>
                  </a:lnTo>
                  <a:lnTo>
                    <a:pt x="117812" y="313134"/>
                  </a:lnTo>
                  <a:lnTo>
                    <a:pt x="139630" y="310657"/>
                  </a:lnTo>
                  <a:lnTo>
                    <a:pt x="291204" y="310657"/>
                  </a:lnTo>
                  <a:lnTo>
                    <a:pt x="352737" y="296708"/>
                  </a:lnTo>
                  <a:lnTo>
                    <a:pt x="402296" y="257568"/>
                  </a:lnTo>
                  <a:lnTo>
                    <a:pt x="423923" y="224540"/>
                  </a:lnTo>
                  <a:lnTo>
                    <a:pt x="437885" y="159932"/>
                  </a:lnTo>
                  <a:lnTo>
                    <a:pt x="433295" y="126524"/>
                  </a:lnTo>
                  <a:lnTo>
                    <a:pt x="412469" y="71348"/>
                  </a:lnTo>
                  <a:lnTo>
                    <a:pt x="386566" y="42224"/>
                  </a:lnTo>
                  <a:lnTo>
                    <a:pt x="353032" y="22425"/>
                  </a:lnTo>
                  <a:lnTo>
                    <a:pt x="314135" y="13818"/>
                  </a:lnTo>
                  <a:lnTo>
                    <a:pt x="129001" y="3014"/>
                  </a:lnTo>
                  <a:lnTo>
                    <a:pt x="54422" y="0"/>
                  </a:lnTo>
                  <a:lnTo>
                    <a:pt x="16125" y="16240"/>
                  </a:lnTo>
                  <a:lnTo>
                    <a:pt x="2015" y="67255"/>
                  </a:lnTo>
                  <a:lnTo>
                    <a:pt x="0" y="168565"/>
                  </a:lnTo>
                  <a:close/>
                </a:path>
              </a:pathLst>
            </a:custGeom>
            <a:ln w="28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47343" y="1491729"/>
            <a:ext cx="1504950" cy="342900"/>
            <a:chOff x="3647343" y="1491729"/>
            <a:chExt cx="1504950" cy="342900"/>
          </a:xfrm>
        </p:grpSpPr>
        <p:sp>
          <p:nvSpPr>
            <p:cNvPr id="9" name="object 9"/>
            <p:cNvSpPr/>
            <p:nvPr/>
          </p:nvSpPr>
          <p:spPr>
            <a:xfrm>
              <a:off x="3661956" y="1506317"/>
              <a:ext cx="1475740" cy="313690"/>
            </a:xfrm>
            <a:custGeom>
              <a:avLst/>
              <a:gdLst/>
              <a:ahLst/>
              <a:cxnLst/>
              <a:rect l="l" t="t" r="r" b="b"/>
              <a:pathLst>
                <a:path w="1475739" h="313689">
                  <a:moveTo>
                    <a:pt x="184849" y="0"/>
                  </a:moveTo>
                  <a:lnTo>
                    <a:pt x="54770" y="16239"/>
                  </a:lnTo>
                  <a:lnTo>
                    <a:pt x="6846" y="67252"/>
                  </a:lnTo>
                  <a:lnTo>
                    <a:pt x="0" y="168558"/>
                  </a:lnTo>
                  <a:lnTo>
                    <a:pt x="74100" y="264795"/>
                  </a:lnTo>
                  <a:lnTo>
                    <a:pt x="237121" y="305416"/>
                  </a:lnTo>
                  <a:lnTo>
                    <a:pt x="400142" y="313133"/>
                  </a:lnTo>
                  <a:lnTo>
                    <a:pt x="474243" y="310658"/>
                  </a:lnTo>
                  <a:lnTo>
                    <a:pt x="1195425" y="310658"/>
                  </a:lnTo>
                  <a:lnTo>
                    <a:pt x="1244231" y="302048"/>
                  </a:lnTo>
                  <a:lnTo>
                    <a:pt x="1422514" y="237138"/>
                  </a:lnTo>
                  <a:lnTo>
                    <a:pt x="1467912" y="195482"/>
                  </a:lnTo>
                  <a:lnTo>
                    <a:pt x="1475386" y="165490"/>
                  </a:lnTo>
                  <a:lnTo>
                    <a:pt x="1470647" y="133824"/>
                  </a:lnTo>
                  <a:lnTo>
                    <a:pt x="1418793" y="66501"/>
                  </a:lnTo>
                  <a:lnTo>
                    <a:pt x="1371517" y="31228"/>
                  </a:lnTo>
                  <a:lnTo>
                    <a:pt x="1314068" y="18063"/>
                  </a:lnTo>
                  <a:lnTo>
                    <a:pt x="184849" y="0"/>
                  </a:lnTo>
                  <a:close/>
                </a:path>
              </a:pathLst>
            </a:custGeom>
            <a:solidFill>
              <a:srgbClr val="D7E4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1948" y="1506334"/>
              <a:ext cx="1475740" cy="313690"/>
            </a:xfrm>
            <a:custGeom>
              <a:avLst/>
              <a:gdLst/>
              <a:ahLst/>
              <a:cxnLst/>
              <a:rect l="l" t="t" r="r" b="b"/>
              <a:pathLst>
                <a:path w="1475739" h="313689">
                  <a:moveTo>
                    <a:pt x="0" y="168557"/>
                  </a:moveTo>
                  <a:lnTo>
                    <a:pt x="74099" y="264796"/>
                  </a:lnTo>
                  <a:lnTo>
                    <a:pt x="237117" y="305413"/>
                  </a:lnTo>
                  <a:lnTo>
                    <a:pt x="400136" y="313126"/>
                  </a:lnTo>
                  <a:lnTo>
                    <a:pt x="474235" y="310649"/>
                  </a:lnTo>
                  <a:lnTo>
                    <a:pt x="1195417" y="310649"/>
                  </a:lnTo>
                  <a:lnTo>
                    <a:pt x="1244225" y="302040"/>
                  </a:lnTo>
                  <a:lnTo>
                    <a:pt x="1422493" y="237142"/>
                  </a:lnTo>
                  <a:lnTo>
                    <a:pt x="1467902" y="195483"/>
                  </a:lnTo>
                  <a:lnTo>
                    <a:pt x="1475381" y="165490"/>
                  </a:lnTo>
                  <a:lnTo>
                    <a:pt x="1470643" y="133820"/>
                  </a:lnTo>
                  <a:lnTo>
                    <a:pt x="1418788" y="66497"/>
                  </a:lnTo>
                  <a:lnTo>
                    <a:pt x="1371505" y="31226"/>
                  </a:lnTo>
                  <a:lnTo>
                    <a:pt x="1314062" y="18057"/>
                  </a:lnTo>
                  <a:lnTo>
                    <a:pt x="438144" y="3006"/>
                  </a:lnTo>
                  <a:lnTo>
                    <a:pt x="184842" y="0"/>
                  </a:lnTo>
                  <a:lnTo>
                    <a:pt x="54768" y="16242"/>
                  </a:lnTo>
                  <a:lnTo>
                    <a:pt x="6846" y="67255"/>
                  </a:lnTo>
                  <a:lnTo>
                    <a:pt x="0" y="168557"/>
                  </a:lnTo>
                  <a:close/>
                </a:path>
              </a:pathLst>
            </a:custGeom>
            <a:ln w="28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6758" y="534664"/>
            <a:ext cx="11104880" cy="20859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91820" algn="ctr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30" baseline="-22817" dirty="0">
                <a:solidFill>
                  <a:srgbClr val="4A2F9F"/>
                </a:solidFill>
                <a:latin typeface="Times New Roman"/>
                <a:cs typeface="Times New Roman"/>
              </a:rPr>
              <a:t>3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=1</a:t>
            </a:r>
            <a:endParaRPr sz="2800">
              <a:latin typeface="Times New Roman"/>
              <a:cs typeface="Times New Roman"/>
            </a:endParaRPr>
          </a:p>
          <a:p>
            <a:pPr marL="123825">
              <a:lnSpc>
                <a:spcPts val="3145"/>
              </a:lnSpc>
              <a:spcBef>
                <a:spcPts val="225"/>
              </a:spcBef>
            </a:pPr>
            <a:r>
              <a:rPr sz="2700" dirty="0">
                <a:latin typeface="Times New Roman"/>
                <a:cs typeface="Times New Roman"/>
              </a:rPr>
              <a:t>It's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hokey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.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virtually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surprises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writing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second-</a:t>
            </a:r>
            <a:r>
              <a:rPr sz="2700" dirty="0">
                <a:latin typeface="Times New Roman"/>
                <a:cs typeface="Times New Roman"/>
              </a:rPr>
              <a:t>rate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ts val="3055"/>
              </a:lnSpc>
              <a:tabLst>
                <a:tab pos="3957320" algn="l"/>
              </a:tabLst>
            </a:pP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was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enjoyable</a:t>
            </a:r>
            <a:r>
              <a:rPr sz="2700" dirty="0">
                <a:latin typeface="Times New Roman"/>
                <a:cs typeface="Times New Roman"/>
              </a:rPr>
              <a:t>	?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thing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cast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is</a:t>
            </a:r>
            <a:endParaRPr sz="2700">
              <a:latin typeface="Times New Roman"/>
              <a:cs typeface="Times New Roman"/>
            </a:endParaRPr>
          </a:p>
          <a:p>
            <a:pPr marL="123825" marR="30480">
              <a:lnSpc>
                <a:spcPts val="3050"/>
              </a:lnSpc>
              <a:spcBef>
                <a:spcPts val="165"/>
              </a:spcBef>
              <a:tabLst>
                <a:tab pos="4223385" algn="l"/>
                <a:tab pos="10463530" algn="l"/>
              </a:tabLst>
            </a:pPr>
            <a:r>
              <a:rPr sz="2700" dirty="0">
                <a:latin typeface="Times New Roman"/>
                <a:cs typeface="Times New Roman"/>
              </a:rPr>
              <a:t>great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.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Another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nice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touch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music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was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overcome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urge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off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couch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dancing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	It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sucked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it'll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same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you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4988" y="2821967"/>
            <a:ext cx="814705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30" baseline="-22817" dirty="0">
                <a:solidFill>
                  <a:srgbClr val="4A2F9F"/>
                </a:solidFill>
                <a:latin typeface="Times New Roman"/>
                <a:cs typeface="Times New Roman"/>
              </a:rPr>
              <a:t>4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=3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4943" y="1831317"/>
            <a:ext cx="565150" cy="1249680"/>
          </a:xfrm>
          <a:custGeom>
            <a:avLst/>
            <a:gdLst/>
            <a:ahLst/>
            <a:cxnLst/>
            <a:rect l="l" t="t" r="r" b="b"/>
            <a:pathLst>
              <a:path w="565150" h="1249680">
                <a:moveTo>
                  <a:pt x="565143" y="0"/>
                </a:moveTo>
                <a:lnTo>
                  <a:pt x="0" y="1249065"/>
                </a:lnTo>
              </a:path>
            </a:pathLst>
          </a:custGeom>
          <a:ln w="286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971102" y="1075247"/>
            <a:ext cx="5672455" cy="357505"/>
            <a:chOff x="5971102" y="1075247"/>
            <a:chExt cx="5672455" cy="357505"/>
          </a:xfrm>
        </p:grpSpPr>
        <p:sp>
          <p:nvSpPr>
            <p:cNvPr id="15" name="object 15"/>
            <p:cNvSpPr/>
            <p:nvPr/>
          </p:nvSpPr>
          <p:spPr>
            <a:xfrm>
              <a:off x="5985707" y="1089852"/>
              <a:ext cx="161925" cy="83820"/>
            </a:xfrm>
            <a:custGeom>
              <a:avLst/>
              <a:gdLst/>
              <a:ahLst/>
              <a:cxnLst/>
              <a:rect l="l" t="t" r="r" b="b"/>
              <a:pathLst>
                <a:path w="161925" h="83819">
                  <a:moveTo>
                    <a:pt x="0" y="83378"/>
                  </a:moveTo>
                  <a:lnTo>
                    <a:pt x="161359" y="0"/>
                  </a:lnTo>
                </a:path>
              </a:pathLst>
            </a:custGeom>
            <a:ln w="2867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76536" y="1104560"/>
              <a:ext cx="1652270" cy="313690"/>
            </a:xfrm>
            <a:custGeom>
              <a:avLst/>
              <a:gdLst/>
              <a:ahLst/>
              <a:cxnLst/>
              <a:rect l="l" t="t" r="r" b="b"/>
              <a:pathLst>
                <a:path w="1652270" h="313690">
                  <a:moveTo>
                    <a:pt x="178206" y="0"/>
                  </a:moveTo>
                  <a:lnTo>
                    <a:pt x="52801" y="16241"/>
                  </a:lnTo>
                  <a:lnTo>
                    <a:pt x="6600" y="67252"/>
                  </a:lnTo>
                  <a:lnTo>
                    <a:pt x="0" y="168551"/>
                  </a:lnTo>
                  <a:lnTo>
                    <a:pt x="71437" y="264794"/>
                  </a:lnTo>
                  <a:lnTo>
                    <a:pt x="228600" y="305414"/>
                  </a:lnTo>
                  <a:lnTo>
                    <a:pt x="385762" y="313128"/>
                  </a:lnTo>
                  <a:lnTo>
                    <a:pt x="457200" y="310651"/>
                  </a:lnTo>
                  <a:lnTo>
                    <a:pt x="1450149" y="310651"/>
                  </a:lnTo>
                  <a:lnTo>
                    <a:pt x="1505629" y="299427"/>
                  </a:lnTo>
                  <a:lnTo>
                    <a:pt x="1613166" y="237487"/>
                  </a:lnTo>
                  <a:lnTo>
                    <a:pt x="1650088" y="188444"/>
                  </a:lnTo>
                  <a:lnTo>
                    <a:pt x="1651982" y="157721"/>
                  </a:lnTo>
                  <a:lnTo>
                    <a:pt x="1641614" y="127581"/>
                  </a:lnTo>
                  <a:lnTo>
                    <a:pt x="1609826" y="97190"/>
                  </a:lnTo>
                  <a:lnTo>
                    <a:pt x="1491716" y="34960"/>
                  </a:lnTo>
                  <a:lnTo>
                    <a:pt x="1444110" y="19761"/>
                  </a:lnTo>
                  <a:lnTo>
                    <a:pt x="1427391" y="18513"/>
                  </a:lnTo>
                  <a:lnTo>
                    <a:pt x="178206" y="0"/>
                  </a:lnTo>
                  <a:close/>
                </a:path>
              </a:pathLst>
            </a:custGeom>
            <a:solidFill>
              <a:srgbClr val="FF6200">
                <a:alpha val="473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76502" y="1104572"/>
              <a:ext cx="1652270" cy="313690"/>
            </a:xfrm>
            <a:custGeom>
              <a:avLst/>
              <a:gdLst/>
              <a:ahLst/>
              <a:cxnLst/>
              <a:rect l="l" t="t" r="r" b="b"/>
              <a:pathLst>
                <a:path w="1652270" h="313690">
                  <a:moveTo>
                    <a:pt x="0" y="168551"/>
                  </a:moveTo>
                  <a:lnTo>
                    <a:pt x="71437" y="264798"/>
                  </a:lnTo>
                  <a:lnTo>
                    <a:pt x="228599" y="305420"/>
                  </a:lnTo>
                  <a:lnTo>
                    <a:pt x="385761" y="313134"/>
                  </a:lnTo>
                  <a:lnTo>
                    <a:pt x="457198" y="310657"/>
                  </a:lnTo>
                  <a:lnTo>
                    <a:pt x="1450144" y="310657"/>
                  </a:lnTo>
                  <a:lnTo>
                    <a:pt x="1505623" y="299428"/>
                  </a:lnTo>
                  <a:lnTo>
                    <a:pt x="1613163" y="237495"/>
                  </a:lnTo>
                  <a:lnTo>
                    <a:pt x="1650078" y="188448"/>
                  </a:lnTo>
                  <a:lnTo>
                    <a:pt x="1651973" y="157726"/>
                  </a:lnTo>
                  <a:lnTo>
                    <a:pt x="1641601" y="127586"/>
                  </a:lnTo>
                  <a:lnTo>
                    <a:pt x="1609816" y="97182"/>
                  </a:lnTo>
                  <a:lnTo>
                    <a:pt x="1491700" y="34954"/>
                  </a:lnTo>
                  <a:lnTo>
                    <a:pt x="1444105" y="19766"/>
                  </a:lnTo>
                  <a:lnTo>
                    <a:pt x="422409" y="3014"/>
                  </a:lnTo>
                  <a:lnTo>
                    <a:pt x="178203" y="0"/>
                  </a:lnTo>
                  <a:lnTo>
                    <a:pt x="52801" y="16238"/>
                  </a:lnTo>
                  <a:lnTo>
                    <a:pt x="6600" y="67249"/>
                  </a:lnTo>
                  <a:lnTo>
                    <a:pt x="0" y="168551"/>
                  </a:lnTo>
                  <a:close/>
                </a:path>
              </a:pathLst>
            </a:custGeom>
            <a:ln w="28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05778" y="3031367"/>
            <a:ext cx="4404360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1656080" algn="l"/>
                <a:tab pos="3168015" algn="l"/>
              </a:tabLst>
            </a:pP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30" baseline="-21825" dirty="0">
                <a:solidFill>
                  <a:srgbClr val="4A2F9F"/>
                </a:solidFill>
                <a:latin typeface="Times New Roman"/>
                <a:cs typeface="Times New Roman"/>
              </a:rPr>
              <a:t>1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=3</a:t>
            </a:r>
            <a:r>
              <a:rPr sz="2800" dirty="0">
                <a:solidFill>
                  <a:srgbClr val="4A2F9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30" baseline="-21825" dirty="0">
                <a:solidFill>
                  <a:srgbClr val="4A2F9F"/>
                </a:solidFill>
                <a:latin typeface="Times New Roman"/>
                <a:cs typeface="Times New Roman"/>
              </a:rPr>
              <a:t>5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=0</a:t>
            </a:r>
            <a:r>
              <a:rPr sz="2800" dirty="0">
                <a:solidFill>
                  <a:srgbClr val="4A2F9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15" baseline="-22817" dirty="0">
                <a:solidFill>
                  <a:srgbClr val="4A2F9F"/>
                </a:solidFill>
                <a:latin typeface="Times New Roman"/>
                <a:cs typeface="Times New Roman"/>
              </a:rPr>
              <a:t>6</a:t>
            </a:r>
            <a:r>
              <a:rPr sz="2800" spc="-10" dirty="0">
                <a:solidFill>
                  <a:srgbClr val="4A2F9F"/>
                </a:solidFill>
                <a:latin typeface="Times New Roman"/>
                <a:cs typeface="Times New Roman"/>
              </a:rPr>
              <a:t>=4.19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499737" y="2304463"/>
            <a:ext cx="2099945" cy="751205"/>
            <a:chOff x="9499737" y="2304463"/>
            <a:chExt cx="2099945" cy="751205"/>
          </a:xfrm>
        </p:grpSpPr>
        <p:sp>
          <p:nvSpPr>
            <p:cNvPr id="20" name="object 20"/>
            <p:cNvSpPr/>
            <p:nvPr/>
          </p:nvSpPr>
          <p:spPr>
            <a:xfrm>
              <a:off x="11055477" y="2318781"/>
              <a:ext cx="530225" cy="313690"/>
            </a:xfrm>
            <a:custGeom>
              <a:avLst/>
              <a:gdLst/>
              <a:ahLst/>
              <a:cxnLst/>
              <a:rect l="l" t="t" r="r" b="b"/>
              <a:pathLst>
                <a:path w="530225" h="313689">
                  <a:moveTo>
                    <a:pt x="65997" y="0"/>
                  </a:moveTo>
                  <a:lnTo>
                    <a:pt x="19554" y="16243"/>
                  </a:lnTo>
                  <a:lnTo>
                    <a:pt x="2444" y="67257"/>
                  </a:lnTo>
                  <a:lnTo>
                    <a:pt x="0" y="168563"/>
                  </a:lnTo>
                  <a:lnTo>
                    <a:pt x="26457" y="264801"/>
                  </a:lnTo>
                  <a:lnTo>
                    <a:pt x="84664" y="305422"/>
                  </a:lnTo>
                  <a:lnTo>
                    <a:pt x="142871" y="313139"/>
                  </a:lnTo>
                  <a:lnTo>
                    <a:pt x="169329" y="310664"/>
                  </a:lnTo>
                  <a:lnTo>
                    <a:pt x="375869" y="310664"/>
                  </a:lnTo>
                  <a:lnTo>
                    <a:pt x="431160" y="299515"/>
                  </a:lnTo>
                  <a:lnTo>
                    <a:pt x="477850" y="267801"/>
                  </a:lnTo>
                  <a:lnTo>
                    <a:pt x="513249" y="224682"/>
                  </a:lnTo>
                  <a:lnTo>
                    <a:pt x="529660" y="156167"/>
                  </a:lnTo>
                  <a:lnTo>
                    <a:pt x="523582" y="120507"/>
                  </a:lnTo>
                  <a:lnTo>
                    <a:pt x="501526" y="71233"/>
                  </a:lnTo>
                  <a:lnTo>
                    <a:pt x="473898" y="42310"/>
                  </a:lnTo>
                  <a:lnTo>
                    <a:pt x="438972" y="22887"/>
                  </a:lnTo>
                  <a:lnTo>
                    <a:pt x="398983" y="14690"/>
                  </a:lnTo>
                  <a:lnTo>
                    <a:pt x="156438" y="3006"/>
                  </a:lnTo>
                  <a:lnTo>
                    <a:pt x="65997" y="0"/>
                  </a:lnTo>
                  <a:close/>
                </a:path>
              </a:pathLst>
            </a:custGeom>
            <a:solidFill>
              <a:srgbClr val="5537ED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55435" y="2318800"/>
              <a:ext cx="530225" cy="313690"/>
            </a:xfrm>
            <a:custGeom>
              <a:avLst/>
              <a:gdLst/>
              <a:ahLst/>
              <a:cxnLst/>
              <a:rect l="l" t="t" r="r" b="b"/>
              <a:pathLst>
                <a:path w="530225" h="313689">
                  <a:moveTo>
                    <a:pt x="0" y="168565"/>
                  </a:moveTo>
                  <a:lnTo>
                    <a:pt x="26457" y="264804"/>
                  </a:lnTo>
                  <a:lnTo>
                    <a:pt x="84663" y="305421"/>
                  </a:lnTo>
                  <a:lnTo>
                    <a:pt x="142869" y="313134"/>
                  </a:lnTo>
                  <a:lnTo>
                    <a:pt x="169327" y="310657"/>
                  </a:lnTo>
                  <a:lnTo>
                    <a:pt x="375875" y="310657"/>
                  </a:lnTo>
                  <a:lnTo>
                    <a:pt x="431156" y="299510"/>
                  </a:lnTo>
                  <a:lnTo>
                    <a:pt x="477855" y="267798"/>
                  </a:lnTo>
                  <a:lnTo>
                    <a:pt x="513247" y="224676"/>
                  </a:lnTo>
                  <a:lnTo>
                    <a:pt x="529653" y="156160"/>
                  </a:lnTo>
                  <a:lnTo>
                    <a:pt x="523573" y="120498"/>
                  </a:lnTo>
                  <a:lnTo>
                    <a:pt x="501524" y="71232"/>
                  </a:lnTo>
                  <a:lnTo>
                    <a:pt x="473898" y="42312"/>
                  </a:lnTo>
                  <a:lnTo>
                    <a:pt x="438973" y="22892"/>
                  </a:lnTo>
                  <a:lnTo>
                    <a:pt x="398977" y="14694"/>
                  </a:lnTo>
                  <a:lnTo>
                    <a:pt x="156452" y="3014"/>
                  </a:lnTo>
                  <a:lnTo>
                    <a:pt x="66003" y="0"/>
                  </a:lnTo>
                  <a:lnTo>
                    <a:pt x="19556" y="16240"/>
                  </a:lnTo>
                  <a:lnTo>
                    <a:pt x="2444" y="67255"/>
                  </a:lnTo>
                  <a:lnTo>
                    <a:pt x="0" y="168565"/>
                  </a:lnTo>
                  <a:close/>
                </a:path>
              </a:pathLst>
            </a:custGeom>
            <a:ln w="28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4082" y="2560528"/>
              <a:ext cx="1539240" cy="481330"/>
            </a:xfrm>
            <a:custGeom>
              <a:avLst/>
              <a:gdLst/>
              <a:ahLst/>
              <a:cxnLst/>
              <a:rect l="l" t="t" r="r" b="b"/>
              <a:pathLst>
                <a:path w="1539240" h="481330">
                  <a:moveTo>
                    <a:pt x="1539035" y="0"/>
                  </a:moveTo>
                  <a:lnTo>
                    <a:pt x="0" y="480783"/>
                  </a:lnTo>
                </a:path>
              </a:pathLst>
            </a:custGeom>
            <a:ln w="2868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8077" y="1089967"/>
            <a:ext cx="999490" cy="342900"/>
            <a:chOff x="1798077" y="1089967"/>
            <a:chExt cx="999490" cy="342900"/>
          </a:xfrm>
        </p:grpSpPr>
        <p:sp>
          <p:nvSpPr>
            <p:cNvPr id="24" name="object 24"/>
            <p:cNvSpPr/>
            <p:nvPr/>
          </p:nvSpPr>
          <p:spPr>
            <a:xfrm>
              <a:off x="1812683" y="1104560"/>
              <a:ext cx="970280" cy="313690"/>
            </a:xfrm>
            <a:custGeom>
              <a:avLst/>
              <a:gdLst/>
              <a:ahLst/>
              <a:cxnLst/>
              <a:rect l="l" t="t" r="r" b="b"/>
              <a:pathLst>
                <a:path w="970280" h="313690">
                  <a:moveTo>
                    <a:pt x="104000" y="0"/>
                  </a:moveTo>
                  <a:lnTo>
                    <a:pt x="30814" y="16241"/>
                  </a:lnTo>
                  <a:lnTo>
                    <a:pt x="3851" y="67252"/>
                  </a:lnTo>
                  <a:lnTo>
                    <a:pt x="0" y="168551"/>
                  </a:lnTo>
                  <a:lnTo>
                    <a:pt x="41691" y="264794"/>
                  </a:lnTo>
                  <a:lnTo>
                    <a:pt x="133413" y="305414"/>
                  </a:lnTo>
                  <a:lnTo>
                    <a:pt x="225135" y="313128"/>
                  </a:lnTo>
                  <a:lnTo>
                    <a:pt x="266827" y="310651"/>
                  </a:lnTo>
                  <a:lnTo>
                    <a:pt x="809472" y="310651"/>
                  </a:lnTo>
                  <a:lnTo>
                    <a:pt x="864457" y="299632"/>
                  </a:lnTo>
                  <a:lnTo>
                    <a:pt x="910983" y="268259"/>
                  </a:lnTo>
                  <a:lnTo>
                    <a:pt x="941451" y="237487"/>
                  </a:lnTo>
                  <a:lnTo>
                    <a:pt x="962835" y="204937"/>
                  </a:lnTo>
                  <a:lnTo>
                    <a:pt x="969867" y="167970"/>
                  </a:lnTo>
                  <a:lnTo>
                    <a:pt x="962564" y="131055"/>
                  </a:lnTo>
                  <a:lnTo>
                    <a:pt x="940943" y="98663"/>
                  </a:lnTo>
                  <a:lnTo>
                    <a:pt x="894740" y="56791"/>
                  </a:lnTo>
                  <a:lnTo>
                    <a:pt x="849196" y="29062"/>
                  </a:lnTo>
                  <a:lnTo>
                    <a:pt x="843569" y="27530"/>
                  </a:lnTo>
                  <a:lnTo>
                    <a:pt x="335864" y="27530"/>
                  </a:lnTo>
                  <a:lnTo>
                    <a:pt x="321031" y="26998"/>
                  </a:lnTo>
                  <a:lnTo>
                    <a:pt x="306370" y="24936"/>
                  </a:lnTo>
                  <a:lnTo>
                    <a:pt x="291996" y="21365"/>
                  </a:lnTo>
                  <a:lnTo>
                    <a:pt x="278028" y="16303"/>
                  </a:lnTo>
                  <a:lnTo>
                    <a:pt x="246519" y="3006"/>
                  </a:lnTo>
                  <a:lnTo>
                    <a:pt x="104000" y="0"/>
                  </a:lnTo>
                  <a:close/>
                </a:path>
                <a:path w="970280" h="313690">
                  <a:moveTo>
                    <a:pt x="796709" y="19974"/>
                  </a:moveTo>
                  <a:lnTo>
                    <a:pt x="335864" y="27530"/>
                  </a:lnTo>
                  <a:lnTo>
                    <a:pt x="843569" y="27530"/>
                  </a:lnTo>
                  <a:lnTo>
                    <a:pt x="823490" y="22063"/>
                  </a:lnTo>
                  <a:lnTo>
                    <a:pt x="796709" y="19974"/>
                  </a:lnTo>
                  <a:close/>
                </a:path>
              </a:pathLst>
            </a:custGeom>
            <a:solidFill>
              <a:srgbClr val="FF6200">
                <a:alpha val="473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2682" y="1104572"/>
              <a:ext cx="970280" cy="313690"/>
            </a:xfrm>
            <a:custGeom>
              <a:avLst/>
              <a:gdLst/>
              <a:ahLst/>
              <a:cxnLst/>
              <a:rect l="l" t="t" r="r" b="b"/>
              <a:pathLst>
                <a:path w="970280" h="313690">
                  <a:moveTo>
                    <a:pt x="0" y="168551"/>
                  </a:moveTo>
                  <a:lnTo>
                    <a:pt x="41689" y="264798"/>
                  </a:lnTo>
                  <a:lnTo>
                    <a:pt x="133407" y="305420"/>
                  </a:lnTo>
                  <a:lnTo>
                    <a:pt x="225125" y="313134"/>
                  </a:lnTo>
                  <a:lnTo>
                    <a:pt x="266814" y="310657"/>
                  </a:lnTo>
                  <a:lnTo>
                    <a:pt x="809471" y="310657"/>
                  </a:lnTo>
                  <a:lnTo>
                    <a:pt x="864446" y="299637"/>
                  </a:lnTo>
                  <a:lnTo>
                    <a:pt x="910978" y="268257"/>
                  </a:lnTo>
                  <a:lnTo>
                    <a:pt x="941448" y="237495"/>
                  </a:lnTo>
                  <a:lnTo>
                    <a:pt x="962827" y="204938"/>
                  </a:lnTo>
                  <a:lnTo>
                    <a:pt x="969857" y="167970"/>
                  </a:lnTo>
                  <a:lnTo>
                    <a:pt x="962554" y="131055"/>
                  </a:lnTo>
                  <a:lnTo>
                    <a:pt x="940933" y="98660"/>
                  </a:lnTo>
                  <a:lnTo>
                    <a:pt x="939803" y="97527"/>
                  </a:lnTo>
                  <a:lnTo>
                    <a:pt x="938644" y="96422"/>
                  </a:lnTo>
                  <a:lnTo>
                    <a:pt x="937457" y="95360"/>
                  </a:lnTo>
                  <a:lnTo>
                    <a:pt x="894728" y="56777"/>
                  </a:lnTo>
                  <a:lnTo>
                    <a:pt x="873160" y="40712"/>
                  </a:lnTo>
                  <a:lnTo>
                    <a:pt x="849194" y="29056"/>
                  </a:lnTo>
                  <a:lnTo>
                    <a:pt x="823486" y="22060"/>
                  </a:lnTo>
                  <a:lnTo>
                    <a:pt x="796697" y="19974"/>
                  </a:lnTo>
                  <a:lnTo>
                    <a:pt x="335864" y="27536"/>
                  </a:lnTo>
                  <a:lnTo>
                    <a:pt x="321024" y="27001"/>
                  </a:lnTo>
                  <a:lnTo>
                    <a:pt x="306362" y="24938"/>
                  </a:lnTo>
                  <a:lnTo>
                    <a:pt x="291993" y="21369"/>
                  </a:lnTo>
                  <a:lnTo>
                    <a:pt x="278030" y="16315"/>
                  </a:lnTo>
                  <a:lnTo>
                    <a:pt x="246516" y="3014"/>
                  </a:lnTo>
                  <a:lnTo>
                    <a:pt x="103999" y="0"/>
                  </a:lnTo>
                  <a:lnTo>
                    <a:pt x="30814" y="16238"/>
                  </a:lnTo>
                  <a:lnTo>
                    <a:pt x="3851" y="67249"/>
                  </a:lnTo>
                  <a:lnTo>
                    <a:pt x="0" y="168551"/>
                  </a:lnTo>
                  <a:close/>
                </a:path>
              </a:pathLst>
            </a:custGeom>
            <a:ln w="28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790758" y="1865061"/>
            <a:ext cx="1993900" cy="1184910"/>
            <a:chOff x="6790758" y="1865061"/>
            <a:chExt cx="1993900" cy="1184910"/>
          </a:xfrm>
        </p:grpSpPr>
        <p:sp>
          <p:nvSpPr>
            <p:cNvPr id="27" name="object 27"/>
            <p:cNvSpPr/>
            <p:nvPr/>
          </p:nvSpPr>
          <p:spPr>
            <a:xfrm>
              <a:off x="6805117" y="2304443"/>
              <a:ext cx="434975" cy="313690"/>
            </a:xfrm>
            <a:custGeom>
              <a:avLst/>
              <a:gdLst/>
              <a:ahLst/>
              <a:cxnLst/>
              <a:rect l="l" t="t" r="r" b="b"/>
              <a:pathLst>
                <a:path w="434975" h="313689">
                  <a:moveTo>
                    <a:pt x="54001" y="0"/>
                  </a:moveTo>
                  <a:lnTo>
                    <a:pt x="16000" y="16241"/>
                  </a:lnTo>
                  <a:lnTo>
                    <a:pt x="2000" y="67252"/>
                  </a:lnTo>
                  <a:lnTo>
                    <a:pt x="0" y="168551"/>
                  </a:lnTo>
                  <a:lnTo>
                    <a:pt x="21647" y="264788"/>
                  </a:lnTo>
                  <a:lnTo>
                    <a:pt x="69272" y="305409"/>
                  </a:lnTo>
                  <a:lnTo>
                    <a:pt x="116896" y="313126"/>
                  </a:lnTo>
                  <a:lnTo>
                    <a:pt x="138544" y="310651"/>
                  </a:lnTo>
                  <a:lnTo>
                    <a:pt x="288086" y="310651"/>
                  </a:lnTo>
                  <a:lnTo>
                    <a:pt x="349861" y="296580"/>
                  </a:lnTo>
                  <a:lnTo>
                    <a:pt x="399529" y="257133"/>
                  </a:lnTo>
                  <a:lnTo>
                    <a:pt x="420755" y="224423"/>
                  </a:lnTo>
                  <a:lnTo>
                    <a:pt x="434571" y="160180"/>
                  </a:lnTo>
                  <a:lnTo>
                    <a:pt x="430047" y="126971"/>
                  </a:lnTo>
                  <a:lnTo>
                    <a:pt x="409219" y="71340"/>
                  </a:lnTo>
                  <a:lnTo>
                    <a:pt x="383378" y="42208"/>
                  </a:lnTo>
                  <a:lnTo>
                    <a:pt x="349892" y="22396"/>
                  </a:lnTo>
                  <a:lnTo>
                    <a:pt x="311035" y="13776"/>
                  </a:lnTo>
                  <a:lnTo>
                    <a:pt x="128003" y="3006"/>
                  </a:lnTo>
                  <a:lnTo>
                    <a:pt x="54001" y="0"/>
                  </a:lnTo>
                  <a:close/>
                </a:path>
              </a:pathLst>
            </a:custGeom>
            <a:solidFill>
              <a:srgbClr val="5537ED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05091" y="2304452"/>
              <a:ext cx="434975" cy="313690"/>
            </a:xfrm>
            <a:custGeom>
              <a:avLst/>
              <a:gdLst/>
              <a:ahLst/>
              <a:cxnLst/>
              <a:rect l="l" t="t" r="r" b="b"/>
              <a:pathLst>
                <a:path w="434975" h="313689">
                  <a:moveTo>
                    <a:pt x="0" y="168565"/>
                  </a:moveTo>
                  <a:lnTo>
                    <a:pt x="21647" y="264804"/>
                  </a:lnTo>
                  <a:lnTo>
                    <a:pt x="69271" y="305421"/>
                  </a:lnTo>
                  <a:lnTo>
                    <a:pt x="116895" y="313134"/>
                  </a:lnTo>
                  <a:lnTo>
                    <a:pt x="138542" y="310657"/>
                  </a:lnTo>
                  <a:lnTo>
                    <a:pt x="288086" y="310657"/>
                  </a:lnTo>
                  <a:lnTo>
                    <a:pt x="349860" y="296584"/>
                  </a:lnTo>
                  <a:lnTo>
                    <a:pt x="399521" y="257137"/>
                  </a:lnTo>
                  <a:lnTo>
                    <a:pt x="420756" y="224430"/>
                  </a:lnTo>
                  <a:lnTo>
                    <a:pt x="434571" y="160190"/>
                  </a:lnTo>
                  <a:lnTo>
                    <a:pt x="430048" y="126984"/>
                  </a:lnTo>
                  <a:lnTo>
                    <a:pt x="409214" y="71351"/>
                  </a:lnTo>
                  <a:lnTo>
                    <a:pt x="383374" y="42219"/>
                  </a:lnTo>
                  <a:lnTo>
                    <a:pt x="349890" y="22403"/>
                  </a:lnTo>
                  <a:lnTo>
                    <a:pt x="311031" y="13775"/>
                  </a:lnTo>
                  <a:lnTo>
                    <a:pt x="128000" y="3014"/>
                  </a:lnTo>
                  <a:lnTo>
                    <a:pt x="54000" y="0"/>
                  </a:lnTo>
                  <a:lnTo>
                    <a:pt x="16000" y="16240"/>
                  </a:lnTo>
                  <a:lnTo>
                    <a:pt x="2000" y="67255"/>
                  </a:lnTo>
                  <a:lnTo>
                    <a:pt x="0" y="168565"/>
                  </a:lnTo>
                  <a:close/>
                </a:path>
              </a:pathLst>
            </a:custGeom>
            <a:ln w="28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5117" y="1879374"/>
              <a:ext cx="356235" cy="313690"/>
            </a:xfrm>
            <a:custGeom>
              <a:avLst/>
              <a:gdLst/>
              <a:ahLst/>
              <a:cxnLst/>
              <a:rect l="l" t="t" r="r" b="b"/>
              <a:pathLst>
                <a:path w="356234" h="313689">
                  <a:moveTo>
                    <a:pt x="43998" y="0"/>
                  </a:moveTo>
                  <a:lnTo>
                    <a:pt x="13036" y="16241"/>
                  </a:lnTo>
                  <a:lnTo>
                    <a:pt x="1629" y="67252"/>
                  </a:lnTo>
                  <a:lnTo>
                    <a:pt x="0" y="168551"/>
                  </a:lnTo>
                  <a:lnTo>
                    <a:pt x="17639" y="264794"/>
                  </a:lnTo>
                  <a:lnTo>
                    <a:pt x="56445" y="305414"/>
                  </a:lnTo>
                  <a:lnTo>
                    <a:pt x="95251" y="313128"/>
                  </a:lnTo>
                  <a:lnTo>
                    <a:pt x="112890" y="310651"/>
                  </a:lnTo>
                  <a:lnTo>
                    <a:pt x="222618" y="310651"/>
                  </a:lnTo>
                  <a:lnTo>
                    <a:pt x="282384" y="295500"/>
                  </a:lnTo>
                  <a:lnTo>
                    <a:pt x="327786" y="253679"/>
                  </a:lnTo>
                  <a:lnTo>
                    <a:pt x="353377" y="194499"/>
                  </a:lnTo>
                  <a:lnTo>
                    <a:pt x="355852" y="166529"/>
                  </a:lnTo>
                  <a:lnTo>
                    <a:pt x="352793" y="138350"/>
                  </a:lnTo>
                  <a:lnTo>
                    <a:pt x="332271" y="71405"/>
                  </a:lnTo>
                  <a:lnTo>
                    <a:pt x="307890" y="42018"/>
                  </a:lnTo>
                  <a:lnTo>
                    <a:pt x="275564" y="21760"/>
                  </a:lnTo>
                  <a:lnTo>
                    <a:pt x="237578" y="12633"/>
                  </a:lnTo>
                  <a:lnTo>
                    <a:pt x="104292" y="3006"/>
                  </a:lnTo>
                  <a:lnTo>
                    <a:pt x="43998" y="0"/>
                  </a:lnTo>
                  <a:close/>
                </a:path>
              </a:pathLst>
            </a:custGeom>
            <a:solidFill>
              <a:srgbClr val="5537ED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5091" y="1879390"/>
              <a:ext cx="356235" cy="313690"/>
            </a:xfrm>
            <a:custGeom>
              <a:avLst/>
              <a:gdLst/>
              <a:ahLst/>
              <a:cxnLst/>
              <a:rect l="l" t="t" r="r" b="b"/>
              <a:pathLst>
                <a:path w="356234" h="313689">
                  <a:moveTo>
                    <a:pt x="0" y="168557"/>
                  </a:moveTo>
                  <a:lnTo>
                    <a:pt x="17637" y="264796"/>
                  </a:lnTo>
                  <a:lnTo>
                    <a:pt x="56439" y="305413"/>
                  </a:lnTo>
                  <a:lnTo>
                    <a:pt x="95242" y="313126"/>
                  </a:lnTo>
                  <a:lnTo>
                    <a:pt x="112879" y="310649"/>
                  </a:lnTo>
                  <a:lnTo>
                    <a:pt x="222612" y="310649"/>
                  </a:lnTo>
                  <a:lnTo>
                    <a:pt x="282387" y="295500"/>
                  </a:lnTo>
                  <a:lnTo>
                    <a:pt x="327796" y="253686"/>
                  </a:lnTo>
                  <a:lnTo>
                    <a:pt x="353382" y="194502"/>
                  </a:lnTo>
                  <a:lnTo>
                    <a:pt x="355860" y="166532"/>
                  </a:lnTo>
                  <a:lnTo>
                    <a:pt x="352801" y="138354"/>
                  </a:lnTo>
                  <a:lnTo>
                    <a:pt x="332273" y="71402"/>
                  </a:lnTo>
                  <a:lnTo>
                    <a:pt x="307893" y="42015"/>
                  </a:lnTo>
                  <a:lnTo>
                    <a:pt x="275566" y="21760"/>
                  </a:lnTo>
                  <a:lnTo>
                    <a:pt x="237575" y="12634"/>
                  </a:lnTo>
                  <a:lnTo>
                    <a:pt x="104297" y="3006"/>
                  </a:lnTo>
                  <a:lnTo>
                    <a:pt x="44000" y="0"/>
                  </a:lnTo>
                  <a:lnTo>
                    <a:pt x="13037" y="16242"/>
                  </a:lnTo>
                  <a:lnTo>
                    <a:pt x="1629" y="67255"/>
                  </a:lnTo>
                  <a:lnTo>
                    <a:pt x="0" y="168557"/>
                  </a:lnTo>
                  <a:close/>
                </a:path>
              </a:pathLst>
            </a:custGeom>
            <a:ln w="28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53974" y="2126548"/>
              <a:ext cx="1616710" cy="909319"/>
            </a:xfrm>
            <a:custGeom>
              <a:avLst/>
              <a:gdLst/>
              <a:ahLst/>
              <a:cxnLst/>
              <a:rect l="l" t="t" r="r" b="b"/>
              <a:pathLst>
                <a:path w="1616709" h="909319">
                  <a:moveTo>
                    <a:pt x="0" y="0"/>
                  </a:moveTo>
                  <a:lnTo>
                    <a:pt x="1616253" y="838100"/>
                  </a:lnTo>
                </a:path>
                <a:path w="1616709" h="909319">
                  <a:moveTo>
                    <a:pt x="85428" y="407119"/>
                  </a:moveTo>
                  <a:lnTo>
                    <a:pt x="1616253" y="909009"/>
                  </a:lnTo>
                </a:path>
              </a:pathLst>
            </a:custGeom>
            <a:ln w="286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333431" y="1879397"/>
            <a:ext cx="1947545" cy="1242060"/>
            <a:chOff x="1333431" y="1879397"/>
            <a:chExt cx="1947545" cy="1242060"/>
          </a:xfrm>
        </p:grpSpPr>
        <p:sp>
          <p:nvSpPr>
            <p:cNvPr id="33" name="object 33"/>
            <p:cNvSpPr/>
            <p:nvPr/>
          </p:nvSpPr>
          <p:spPr>
            <a:xfrm>
              <a:off x="1347774" y="1893718"/>
              <a:ext cx="745490" cy="313690"/>
            </a:xfrm>
            <a:custGeom>
              <a:avLst/>
              <a:gdLst/>
              <a:ahLst/>
              <a:cxnLst/>
              <a:rect l="l" t="t" r="r" b="b"/>
              <a:pathLst>
                <a:path w="745489" h="313689">
                  <a:moveTo>
                    <a:pt x="79767" y="0"/>
                  </a:moveTo>
                  <a:lnTo>
                    <a:pt x="23634" y="16239"/>
                  </a:lnTo>
                  <a:lnTo>
                    <a:pt x="2954" y="67252"/>
                  </a:lnTo>
                  <a:lnTo>
                    <a:pt x="0" y="168558"/>
                  </a:lnTo>
                  <a:lnTo>
                    <a:pt x="31976" y="264801"/>
                  </a:lnTo>
                  <a:lnTo>
                    <a:pt x="102323" y="305421"/>
                  </a:lnTo>
                  <a:lnTo>
                    <a:pt x="172671" y="313135"/>
                  </a:lnTo>
                  <a:lnTo>
                    <a:pt x="204647" y="310658"/>
                  </a:lnTo>
                  <a:lnTo>
                    <a:pt x="595642" y="310658"/>
                  </a:lnTo>
                  <a:lnTo>
                    <a:pt x="659156" y="295744"/>
                  </a:lnTo>
                  <a:lnTo>
                    <a:pt x="709460" y="254093"/>
                  </a:lnTo>
                  <a:lnTo>
                    <a:pt x="740006" y="202851"/>
                  </a:lnTo>
                  <a:lnTo>
                    <a:pt x="745275" y="165215"/>
                  </a:lnTo>
                  <a:lnTo>
                    <a:pt x="737955" y="127926"/>
                  </a:lnTo>
                  <a:lnTo>
                    <a:pt x="718134" y="94327"/>
                  </a:lnTo>
                  <a:lnTo>
                    <a:pt x="673501" y="46598"/>
                  </a:lnTo>
                  <a:lnTo>
                    <a:pt x="620658" y="21010"/>
                  </a:lnTo>
                  <a:lnTo>
                    <a:pt x="591134" y="16869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D7E4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7773" y="1893739"/>
              <a:ext cx="745490" cy="313690"/>
            </a:xfrm>
            <a:custGeom>
              <a:avLst/>
              <a:gdLst/>
              <a:ahLst/>
              <a:cxnLst/>
              <a:rect l="l" t="t" r="r" b="b"/>
              <a:pathLst>
                <a:path w="745489" h="313689">
                  <a:moveTo>
                    <a:pt x="0" y="168557"/>
                  </a:moveTo>
                  <a:lnTo>
                    <a:pt x="31975" y="264796"/>
                  </a:lnTo>
                  <a:lnTo>
                    <a:pt x="102322" y="305413"/>
                  </a:lnTo>
                  <a:lnTo>
                    <a:pt x="172668" y="313126"/>
                  </a:lnTo>
                  <a:lnTo>
                    <a:pt x="204644" y="310649"/>
                  </a:lnTo>
                  <a:lnTo>
                    <a:pt x="595641" y="310649"/>
                  </a:lnTo>
                  <a:lnTo>
                    <a:pt x="659150" y="295733"/>
                  </a:lnTo>
                  <a:lnTo>
                    <a:pt x="709451" y="254087"/>
                  </a:lnTo>
                  <a:lnTo>
                    <a:pt x="740004" y="202849"/>
                  </a:lnTo>
                  <a:lnTo>
                    <a:pt x="745274" y="165216"/>
                  </a:lnTo>
                  <a:lnTo>
                    <a:pt x="737953" y="127929"/>
                  </a:lnTo>
                  <a:lnTo>
                    <a:pt x="718134" y="94333"/>
                  </a:lnTo>
                  <a:lnTo>
                    <a:pt x="673497" y="46590"/>
                  </a:lnTo>
                  <a:lnTo>
                    <a:pt x="620653" y="21004"/>
                  </a:lnTo>
                  <a:lnTo>
                    <a:pt x="189076" y="3006"/>
                  </a:lnTo>
                  <a:lnTo>
                    <a:pt x="79766" y="0"/>
                  </a:lnTo>
                  <a:lnTo>
                    <a:pt x="23634" y="16242"/>
                  </a:lnTo>
                  <a:lnTo>
                    <a:pt x="2954" y="67255"/>
                  </a:lnTo>
                  <a:lnTo>
                    <a:pt x="0" y="168557"/>
                  </a:lnTo>
                  <a:close/>
                </a:path>
              </a:pathLst>
            </a:custGeom>
            <a:ln w="28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62769" y="2217545"/>
              <a:ext cx="1303655" cy="889000"/>
            </a:xfrm>
            <a:custGeom>
              <a:avLst/>
              <a:gdLst/>
              <a:ahLst/>
              <a:cxnLst/>
              <a:rect l="l" t="t" r="r" b="b"/>
              <a:pathLst>
                <a:path w="1303654" h="889000">
                  <a:moveTo>
                    <a:pt x="0" y="0"/>
                  </a:moveTo>
                  <a:lnTo>
                    <a:pt x="1303648" y="888993"/>
                  </a:lnTo>
                </a:path>
              </a:pathLst>
            </a:custGeom>
            <a:ln w="2866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502526" y="4313"/>
            <a:ext cx="814705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x</a:t>
            </a:r>
            <a:r>
              <a:rPr sz="4200" spc="-30" baseline="-22817" dirty="0">
                <a:solidFill>
                  <a:srgbClr val="4A2F9F"/>
                </a:solidFill>
                <a:latin typeface="Times New Roman"/>
                <a:cs typeface="Times New Roman"/>
              </a:rPr>
              <a:t>2</a:t>
            </a:r>
            <a:r>
              <a:rPr sz="2800" spc="-20" dirty="0">
                <a:solidFill>
                  <a:srgbClr val="4A2F9F"/>
                </a:solidFill>
                <a:latin typeface="Times New Roman"/>
                <a:cs typeface="Times New Roman"/>
              </a:rPr>
              <a:t>=2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82048" y="471238"/>
            <a:ext cx="1856105" cy="655955"/>
          </a:xfrm>
          <a:custGeom>
            <a:avLst/>
            <a:gdLst/>
            <a:ahLst/>
            <a:cxnLst/>
            <a:rect l="l" t="t" r="r" b="b"/>
            <a:pathLst>
              <a:path w="1856104" h="655955">
                <a:moveTo>
                  <a:pt x="0" y="655575"/>
                </a:moveTo>
                <a:lnTo>
                  <a:pt x="1855717" y="0"/>
                </a:lnTo>
              </a:path>
            </a:pathLst>
          </a:custGeom>
          <a:ln w="286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1620" y="398047"/>
            <a:ext cx="4781550" cy="748665"/>
          </a:xfrm>
          <a:custGeom>
            <a:avLst/>
            <a:gdLst/>
            <a:ahLst/>
            <a:cxnLst/>
            <a:rect l="l" t="t" r="r" b="b"/>
            <a:pathLst>
              <a:path w="4781550" h="748665">
                <a:moveTo>
                  <a:pt x="4781140" y="748064"/>
                </a:moveTo>
                <a:lnTo>
                  <a:pt x="0" y="0"/>
                </a:lnTo>
              </a:path>
            </a:pathLst>
          </a:custGeom>
          <a:ln w="286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3413006" y="1879397"/>
            <a:ext cx="774065" cy="1215390"/>
            <a:chOff x="3413006" y="1879397"/>
            <a:chExt cx="774065" cy="1215390"/>
          </a:xfrm>
        </p:grpSpPr>
        <p:sp>
          <p:nvSpPr>
            <p:cNvPr id="40" name="object 40"/>
            <p:cNvSpPr/>
            <p:nvPr/>
          </p:nvSpPr>
          <p:spPr>
            <a:xfrm>
              <a:off x="3427361" y="1893718"/>
              <a:ext cx="745490" cy="313690"/>
            </a:xfrm>
            <a:custGeom>
              <a:avLst/>
              <a:gdLst/>
              <a:ahLst/>
              <a:cxnLst/>
              <a:rect l="l" t="t" r="r" b="b"/>
              <a:pathLst>
                <a:path w="745489" h="313689">
                  <a:moveTo>
                    <a:pt x="79767" y="0"/>
                  </a:moveTo>
                  <a:lnTo>
                    <a:pt x="23634" y="16239"/>
                  </a:lnTo>
                  <a:lnTo>
                    <a:pt x="2954" y="67252"/>
                  </a:lnTo>
                  <a:lnTo>
                    <a:pt x="0" y="168558"/>
                  </a:lnTo>
                  <a:lnTo>
                    <a:pt x="31976" y="264801"/>
                  </a:lnTo>
                  <a:lnTo>
                    <a:pt x="102323" y="305421"/>
                  </a:lnTo>
                  <a:lnTo>
                    <a:pt x="172671" y="313135"/>
                  </a:lnTo>
                  <a:lnTo>
                    <a:pt x="204647" y="310658"/>
                  </a:lnTo>
                  <a:lnTo>
                    <a:pt x="595642" y="310658"/>
                  </a:lnTo>
                  <a:lnTo>
                    <a:pt x="659150" y="295744"/>
                  </a:lnTo>
                  <a:lnTo>
                    <a:pt x="709447" y="254093"/>
                  </a:lnTo>
                  <a:lnTo>
                    <a:pt x="740004" y="202851"/>
                  </a:lnTo>
                  <a:lnTo>
                    <a:pt x="745270" y="165215"/>
                  </a:lnTo>
                  <a:lnTo>
                    <a:pt x="737949" y="127926"/>
                  </a:lnTo>
                  <a:lnTo>
                    <a:pt x="718134" y="94327"/>
                  </a:lnTo>
                  <a:lnTo>
                    <a:pt x="673499" y="46598"/>
                  </a:lnTo>
                  <a:lnTo>
                    <a:pt x="620647" y="21010"/>
                  </a:lnTo>
                  <a:lnTo>
                    <a:pt x="591121" y="16869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D7E4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7347" y="1893739"/>
              <a:ext cx="745490" cy="313690"/>
            </a:xfrm>
            <a:custGeom>
              <a:avLst/>
              <a:gdLst/>
              <a:ahLst/>
              <a:cxnLst/>
              <a:rect l="l" t="t" r="r" b="b"/>
              <a:pathLst>
                <a:path w="745489" h="313689">
                  <a:moveTo>
                    <a:pt x="0" y="168557"/>
                  </a:moveTo>
                  <a:lnTo>
                    <a:pt x="31975" y="264796"/>
                  </a:lnTo>
                  <a:lnTo>
                    <a:pt x="102322" y="305413"/>
                  </a:lnTo>
                  <a:lnTo>
                    <a:pt x="172669" y="313126"/>
                  </a:lnTo>
                  <a:lnTo>
                    <a:pt x="204645" y="310649"/>
                  </a:lnTo>
                  <a:lnTo>
                    <a:pt x="595641" y="310649"/>
                  </a:lnTo>
                  <a:lnTo>
                    <a:pt x="659150" y="295733"/>
                  </a:lnTo>
                  <a:lnTo>
                    <a:pt x="709451" y="254087"/>
                  </a:lnTo>
                  <a:lnTo>
                    <a:pt x="740004" y="202849"/>
                  </a:lnTo>
                  <a:lnTo>
                    <a:pt x="745274" y="165216"/>
                  </a:lnTo>
                  <a:lnTo>
                    <a:pt x="737953" y="127929"/>
                  </a:lnTo>
                  <a:lnTo>
                    <a:pt x="718134" y="94333"/>
                  </a:lnTo>
                  <a:lnTo>
                    <a:pt x="673497" y="46590"/>
                  </a:lnTo>
                  <a:lnTo>
                    <a:pt x="620647" y="21004"/>
                  </a:lnTo>
                  <a:lnTo>
                    <a:pt x="189067" y="3006"/>
                  </a:lnTo>
                  <a:lnTo>
                    <a:pt x="79762" y="0"/>
                  </a:lnTo>
                  <a:lnTo>
                    <a:pt x="23633" y="16242"/>
                  </a:lnTo>
                  <a:lnTo>
                    <a:pt x="2954" y="67255"/>
                  </a:lnTo>
                  <a:lnTo>
                    <a:pt x="0" y="168557"/>
                  </a:lnTo>
                  <a:close/>
                </a:path>
              </a:pathLst>
            </a:custGeom>
            <a:ln w="28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72762" y="2218736"/>
              <a:ext cx="106045" cy="861694"/>
            </a:xfrm>
            <a:custGeom>
              <a:avLst/>
              <a:gdLst/>
              <a:ahLst/>
              <a:cxnLst/>
              <a:rect l="l" t="t" r="r" b="b"/>
              <a:pathLst>
                <a:path w="106045" h="861694">
                  <a:moveTo>
                    <a:pt x="105970" y="0"/>
                  </a:moveTo>
                  <a:lnTo>
                    <a:pt x="0" y="861646"/>
                  </a:lnTo>
                </a:path>
              </a:pathLst>
            </a:custGeom>
            <a:ln w="2861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584960" y="4745632"/>
            <a:ext cx="9859010" cy="14604"/>
          </a:xfrm>
          <a:custGeom>
            <a:avLst/>
            <a:gdLst/>
            <a:ahLst/>
            <a:cxnLst/>
            <a:rect l="l" t="t" r="r" b="b"/>
            <a:pathLst>
              <a:path w="9859010" h="14604">
                <a:moveTo>
                  <a:pt x="0" y="0"/>
                </a:moveTo>
                <a:lnTo>
                  <a:pt x="0" y="14505"/>
                </a:lnTo>
                <a:lnTo>
                  <a:pt x="9858476" y="14505"/>
                </a:lnTo>
                <a:lnTo>
                  <a:pt x="98584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29571" y="4239123"/>
            <a:ext cx="5452110" cy="911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993140" algn="l"/>
              </a:tabLst>
            </a:pPr>
            <a:r>
              <a:rPr sz="2850" spc="-25" dirty="0">
                <a:latin typeface="Times New Roman"/>
                <a:cs typeface="Times New Roman"/>
              </a:rPr>
              <a:t>Var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Definition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93140" algn="l"/>
              </a:tabLst>
            </a:pP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3150" spc="-37" baseline="-11904" dirty="0">
                <a:latin typeface="Times New Roman"/>
                <a:cs typeface="Times New Roman"/>
              </a:rPr>
              <a:t>1</a:t>
            </a:r>
            <a:r>
              <a:rPr sz="3150" baseline="-11904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Times New Roman"/>
                <a:cs typeface="Times New Roman"/>
              </a:rPr>
              <a:t>count(positive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lexicon)</a:t>
            </a:r>
            <a:r>
              <a:rPr sz="2850" spc="-125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DejaVu Sans"/>
                <a:cs typeface="DejaVu Sans"/>
              </a:rPr>
              <a:t>2</a:t>
            </a:r>
            <a:r>
              <a:rPr sz="2850" i="1" spc="-270" dirty="0">
                <a:latin typeface="DejaVu Sans"/>
                <a:cs typeface="DejaVu Sans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doc</a:t>
            </a:r>
            <a:r>
              <a:rPr sz="2850" spc="-20" dirty="0">
                <a:latin typeface="LM Roman 10"/>
                <a:cs typeface="LM Roman 10"/>
              </a:rPr>
              <a:t>)</a:t>
            </a:r>
            <a:endParaRPr sz="2850">
              <a:latin typeface="LM Roman 10"/>
              <a:cs typeface="LM Roman 1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24051" y="4239123"/>
            <a:ext cx="2443480" cy="911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>
              <a:lnSpc>
                <a:spcPts val="3550"/>
              </a:lnSpc>
              <a:spcBef>
                <a:spcPts val="75"/>
              </a:spcBef>
            </a:pPr>
            <a:r>
              <a:rPr sz="2850" spc="-45" dirty="0">
                <a:latin typeface="Times New Roman"/>
                <a:cs typeface="Times New Roman"/>
              </a:rPr>
              <a:t>Value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in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Fig.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spc="-25" dirty="0">
                <a:solidFill>
                  <a:srgbClr val="0000FF"/>
                </a:solidFill>
                <a:latin typeface="Times New Roman"/>
                <a:cs typeface="Times New Roman"/>
              </a:rPr>
              <a:t>5.2 </a:t>
            </a:r>
            <a:r>
              <a:rPr sz="2850" spc="-50" dirty="0"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0304" y="5270353"/>
            <a:ext cx="2990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660" dirty="0">
                <a:latin typeface="AoyagiKouzanFontT"/>
                <a:cs typeface="AoyagiKouzanFontT"/>
              </a:rPr>
              <a:t>⇢</a:t>
            </a:r>
            <a:endParaRPr sz="2850">
              <a:latin typeface="AoyagiKouzanFontT"/>
              <a:cs typeface="AoyagiKouzanFont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92746" y="5560836"/>
            <a:ext cx="2449195" cy="897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2750" algn="l"/>
                <a:tab pos="817880" algn="l"/>
              </a:tabLst>
            </a:pPr>
            <a:r>
              <a:rPr sz="2850" spc="-50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25" dirty="0">
                <a:latin typeface="Times New Roman"/>
                <a:cs typeface="Times New Roman"/>
              </a:rPr>
              <a:t>if</a:t>
            </a:r>
            <a:r>
              <a:rPr sz="2850" dirty="0">
                <a:latin typeface="Times New Roman"/>
                <a:cs typeface="Times New Roman"/>
              </a:rPr>
              <a:t>	“no”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DejaVu Sans"/>
                <a:cs typeface="DejaVu Sans"/>
              </a:rPr>
              <a:t>2</a:t>
            </a:r>
            <a:r>
              <a:rPr sz="2850" i="1" spc="-270" dirty="0">
                <a:latin typeface="DejaVu Sans"/>
                <a:cs typeface="DejaVu Sans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doc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12750" algn="l"/>
              </a:tabLst>
            </a:pPr>
            <a:r>
              <a:rPr sz="2850" spc="-50" dirty="0">
                <a:latin typeface="Times New Roman"/>
                <a:cs typeface="Times New Roman"/>
              </a:rPr>
              <a:t>0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otherwise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10304" y="6432283"/>
            <a:ext cx="51739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dirty="0">
                <a:latin typeface="Times New Roman"/>
                <a:cs typeface="Times New Roman"/>
              </a:rPr>
              <a:t>count</a:t>
            </a:r>
            <a:r>
              <a:rPr sz="2850" dirty="0">
                <a:latin typeface="LM Roman 10"/>
                <a:cs typeface="LM Roman 10"/>
              </a:rPr>
              <a:t>(</a:t>
            </a:r>
            <a:r>
              <a:rPr sz="2850" dirty="0">
                <a:latin typeface="Times New Roman"/>
                <a:cs typeface="Times New Roman"/>
              </a:rPr>
              <a:t>1st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and 2nd pronouns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DejaVu Sans"/>
                <a:cs typeface="DejaVu Sans"/>
              </a:rPr>
              <a:t>2</a:t>
            </a:r>
            <a:r>
              <a:rPr sz="2850" i="1" spc="-270" dirty="0">
                <a:latin typeface="DejaVu Sans"/>
                <a:cs typeface="DejaVu Sans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doc</a:t>
            </a:r>
            <a:r>
              <a:rPr sz="2850" spc="-20" dirty="0">
                <a:latin typeface="LM Roman 10"/>
                <a:cs typeface="LM Roman 10"/>
              </a:rPr>
              <a:t>)</a:t>
            </a:r>
            <a:endParaRPr sz="2850">
              <a:latin typeface="LM Roman 10"/>
              <a:cs typeface="LM Roman 1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10304" y="6577524"/>
            <a:ext cx="2990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660" dirty="0">
                <a:latin typeface="AoyagiKouzanFontT"/>
                <a:cs typeface="AoyagiKouzanFontT"/>
              </a:rPr>
              <a:t>⇢</a:t>
            </a:r>
            <a:endParaRPr sz="2850">
              <a:latin typeface="AoyagiKouzanFontT"/>
              <a:cs typeface="AoyagiKouzanFont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92746" y="6868006"/>
            <a:ext cx="2205990" cy="897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2750" algn="l"/>
                <a:tab pos="817880" algn="l"/>
              </a:tabLst>
            </a:pPr>
            <a:r>
              <a:rPr sz="2850" spc="-50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25" dirty="0">
                <a:latin typeface="Times New Roman"/>
                <a:cs typeface="Times New Roman"/>
              </a:rPr>
              <a:t>if</a:t>
            </a:r>
            <a:r>
              <a:rPr sz="2850" dirty="0">
                <a:latin typeface="Times New Roman"/>
                <a:cs typeface="Times New Roman"/>
              </a:rPr>
              <a:t>	“!”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DejaVu Sans"/>
                <a:cs typeface="DejaVu Sans"/>
              </a:rPr>
              <a:t>2</a:t>
            </a:r>
            <a:r>
              <a:rPr sz="2850" i="1" spc="-270" dirty="0">
                <a:latin typeface="DejaVu Sans"/>
                <a:cs typeface="DejaVu Sans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doc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12750" algn="l"/>
              </a:tabLst>
            </a:pPr>
            <a:r>
              <a:rPr sz="2850" spc="-50" dirty="0">
                <a:latin typeface="Times New Roman"/>
                <a:cs typeface="Times New Roman"/>
              </a:rPr>
              <a:t>0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otherwise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9607" y="4903555"/>
            <a:ext cx="5525135" cy="3297554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0"/>
              </a:spcBef>
            </a:pP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3150" baseline="-11904" dirty="0">
                <a:latin typeface="Times New Roman"/>
                <a:cs typeface="Times New Roman"/>
              </a:rPr>
              <a:t>2</a:t>
            </a:r>
            <a:r>
              <a:rPr sz="3150" spc="690" baseline="-11904" dirty="0">
                <a:latin typeface="Times New Roman"/>
                <a:cs typeface="Times New Roman"/>
              </a:rPr>
              <a:t>     </a:t>
            </a:r>
            <a:r>
              <a:rPr sz="2850" dirty="0">
                <a:latin typeface="Times New Roman"/>
                <a:cs typeface="Times New Roman"/>
              </a:rPr>
              <a:t>count(negative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lexicon)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DejaVu Sans"/>
                <a:cs typeface="DejaVu Sans"/>
              </a:rPr>
              <a:t>2</a:t>
            </a:r>
            <a:r>
              <a:rPr sz="2850" i="1" spc="-270" dirty="0">
                <a:latin typeface="DejaVu Sans"/>
                <a:cs typeface="DejaVu Sans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doc</a:t>
            </a:r>
            <a:r>
              <a:rPr sz="2850" spc="-20" dirty="0">
                <a:latin typeface="LM Roman 10"/>
                <a:cs typeface="LM Roman 10"/>
              </a:rPr>
              <a:t>)</a:t>
            </a:r>
            <a:endParaRPr sz="2850">
              <a:latin typeface="LM Roman 10"/>
              <a:cs typeface="LM Roman 10"/>
            </a:endParaRPr>
          </a:p>
          <a:p>
            <a:pPr marL="50800" marR="5169535" algn="just">
              <a:lnSpc>
                <a:spcPct val="150200"/>
              </a:lnSpc>
              <a:spcBef>
                <a:spcPts val="40"/>
              </a:spcBef>
            </a:pP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3150" spc="-37" baseline="-11904" dirty="0">
                <a:latin typeface="Times New Roman"/>
                <a:cs typeface="Times New Roman"/>
              </a:rPr>
              <a:t>3 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3150" spc="-37" baseline="-11904" dirty="0">
                <a:latin typeface="Times New Roman"/>
                <a:cs typeface="Times New Roman"/>
              </a:rPr>
              <a:t>4 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3150" spc="-37" baseline="-11904" dirty="0">
                <a:latin typeface="Times New Roman"/>
                <a:cs typeface="Times New Roman"/>
              </a:rPr>
              <a:t>5 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3150" spc="-37" baseline="-11904" dirty="0">
                <a:latin typeface="Times New Roman"/>
                <a:cs typeface="Times New Roman"/>
              </a:rPr>
              <a:t>6</a:t>
            </a:r>
            <a:endParaRPr sz="3150" baseline="-119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10304" y="7739490"/>
            <a:ext cx="34302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dirty="0">
                <a:latin typeface="Times New Roman"/>
                <a:cs typeface="Times New Roman"/>
              </a:rPr>
              <a:t>log</a:t>
            </a:r>
            <a:r>
              <a:rPr sz="2850" dirty="0">
                <a:latin typeface="LM Roman 10"/>
                <a:cs typeface="LM Roman 10"/>
              </a:rPr>
              <a:t>(</a:t>
            </a:r>
            <a:r>
              <a:rPr sz="2850" dirty="0">
                <a:latin typeface="Times New Roman"/>
                <a:cs typeface="Times New Roman"/>
              </a:rPr>
              <a:t>word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count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of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doc</a:t>
            </a:r>
            <a:r>
              <a:rPr sz="2850" spc="-20" dirty="0">
                <a:latin typeface="LM Roman 10"/>
                <a:cs typeface="LM Roman 10"/>
              </a:rPr>
              <a:t>)</a:t>
            </a:r>
            <a:endParaRPr sz="2850">
              <a:latin typeface="LM Roman 10"/>
              <a:cs typeface="LM Roman 1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924201" y="4903555"/>
            <a:ext cx="2047875" cy="3297554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spc="-5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50" spc="-5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50" spc="-50" dirty="0"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50" spc="-50" dirty="0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50" spc="-10" dirty="0">
                <a:latin typeface="Times New Roman"/>
                <a:cs typeface="Times New Roman"/>
              </a:rPr>
              <a:t>ln</a:t>
            </a:r>
            <a:r>
              <a:rPr sz="2850" spc="-10" dirty="0">
                <a:latin typeface="LM Roman 10"/>
                <a:cs typeface="LM Roman 10"/>
              </a:rPr>
              <a:t>(</a:t>
            </a:r>
            <a:r>
              <a:rPr sz="2850" spc="-10" dirty="0">
                <a:latin typeface="Times New Roman"/>
                <a:cs typeface="Times New Roman"/>
              </a:rPr>
              <a:t>66</a:t>
            </a:r>
            <a:r>
              <a:rPr sz="2850" spc="-10" dirty="0">
                <a:latin typeface="LM Roman 10"/>
                <a:cs typeface="LM Roman 10"/>
              </a:rPr>
              <a:t>)</a:t>
            </a:r>
            <a:r>
              <a:rPr sz="2850" spc="-300" dirty="0">
                <a:latin typeface="LM Roman 10"/>
                <a:cs typeface="LM Roman 10"/>
              </a:rPr>
              <a:t> </a:t>
            </a:r>
            <a:r>
              <a:rPr sz="2850" dirty="0">
                <a:latin typeface="LM Roman 10"/>
                <a:cs typeface="LM Roman 10"/>
              </a:rPr>
              <a:t>=</a:t>
            </a:r>
            <a:r>
              <a:rPr sz="2850" spc="-285" dirty="0">
                <a:latin typeface="LM Roman 10"/>
                <a:cs typeface="LM Roman 10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4</a:t>
            </a:r>
            <a:r>
              <a:rPr sz="2850" i="1" spc="-20" dirty="0">
                <a:latin typeface="LM Roman Dunhill 10"/>
                <a:cs typeface="LM Roman Dunhill 10"/>
              </a:rPr>
              <a:t>.</a:t>
            </a:r>
            <a:r>
              <a:rPr sz="2850" spc="-20" dirty="0">
                <a:latin typeface="Times New Roman"/>
                <a:cs typeface="Times New Roman"/>
              </a:rPr>
              <a:t>19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Classifying</a:t>
            </a:r>
            <a:r>
              <a:rPr spc="-190" dirty="0"/>
              <a:t> </a:t>
            </a:r>
            <a:r>
              <a:rPr spc="-120" dirty="0"/>
              <a:t>sentiment</a:t>
            </a:r>
            <a:r>
              <a:rPr spc="-170" dirty="0"/>
              <a:t> </a:t>
            </a:r>
            <a:r>
              <a:rPr spc="-145" dirty="0"/>
              <a:t>for</a:t>
            </a:r>
            <a:r>
              <a:rPr spc="-180" dirty="0"/>
              <a:t> </a:t>
            </a:r>
            <a:r>
              <a:rPr spc="-95" dirty="0"/>
              <a:t>input</a:t>
            </a:r>
            <a:r>
              <a:rPr spc="-170" dirty="0"/>
              <a:t> </a:t>
            </a:r>
            <a:r>
              <a:rPr spc="-5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115" y="1470775"/>
            <a:ext cx="182245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35"/>
              </a:lnSpc>
            </a:pPr>
            <a:r>
              <a:rPr sz="3500" dirty="0">
                <a:latin typeface="Times New Roman"/>
                <a:cs typeface="Times New Roman"/>
              </a:rPr>
              <a:t>lue in </a:t>
            </a:r>
            <a:r>
              <a:rPr sz="3500" spc="-20" dirty="0">
                <a:latin typeface="Times New Roman"/>
                <a:cs typeface="Times New Roman"/>
              </a:rPr>
              <a:t>Fig.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39" y="2041948"/>
            <a:ext cx="12078335" cy="17780"/>
          </a:xfrm>
          <a:custGeom>
            <a:avLst/>
            <a:gdLst/>
            <a:ahLst/>
            <a:cxnLst/>
            <a:rect l="l" t="t" r="r" b="b"/>
            <a:pathLst>
              <a:path w="12078335" h="17780">
                <a:moveTo>
                  <a:pt x="0" y="0"/>
                </a:moveTo>
                <a:lnTo>
                  <a:pt x="0" y="17771"/>
                </a:lnTo>
                <a:lnTo>
                  <a:pt x="12077953" y="17771"/>
                </a:lnTo>
                <a:lnTo>
                  <a:pt x="120779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9521" y="1424266"/>
            <a:ext cx="665924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05230" algn="l"/>
              </a:tabLst>
            </a:pPr>
            <a:r>
              <a:rPr sz="3500" spc="-25" dirty="0">
                <a:latin typeface="Times New Roman"/>
                <a:cs typeface="Times New Roman"/>
              </a:rPr>
              <a:t>Var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10" dirty="0">
                <a:latin typeface="Times New Roman"/>
                <a:cs typeface="Times New Roman"/>
              </a:rPr>
              <a:t>Definition</a:t>
            </a:r>
            <a:endParaRPr sz="3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  <a:tabLst>
                <a:tab pos="1205230" algn="l"/>
              </a:tabLst>
            </a:pP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900" spc="-37" baseline="-11752" dirty="0">
                <a:latin typeface="Times New Roman"/>
                <a:cs typeface="Times New Roman"/>
              </a:rPr>
              <a:t>1</a:t>
            </a:r>
            <a:r>
              <a:rPr sz="3900" baseline="-11752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Times New Roman"/>
                <a:cs typeface="Times New Roman"/>
              </a:rPr>
              <a:t>count(positive</a:t>
            </a:r>
            <a:r>
              <a:rPr sz="3500" spc="-1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lexicon)</a:t>
            </a:r>
            <a:r>
              <a:rPr sz="3500" spc="-160" dirty="0">
                <a:latin typeface="Times New Roman"/>
                <a:cs typeface="Times New Roman"/>
              </a:rPr>
              <a:t> </a:t>
            </a:r>
            <a:r>
              <a:rPr sz="3500" i="1" spc="110" dirty="0">
                <a:latin typeface="DejaVu Sans"/>
                <a:cs typeface="DejaVu Sans"/>
              </a:rPr>
              <a:t>2</a:t>
            </a:r>
            <a:r>
              <a:rPr sz="3500" i="1" spc="-335" dirty="0">
                <a:latin typeface="DejaVu Sans"/>
                <a:cs typeface="DejaVu Sans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doc</a:t>
            </a:r>
            <a:r>
              <a:rPr sz="3500" spc="-2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473" y="2687662"/>
            <a:ext cx="3606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25" dirty="0">
                <a:latin typeface="AoyagiKouzanFontT"/>
                <a:cs typeface="AoyagiKouzanFontT"/>
              </a:rPr>
              <a:t>⇢</a:t>
            </a:r>
            <a:endParaRPr sz="3500">
              <a:latin typeface="AoyagiKouzanFontT"/>
              <a:cs typeface="AoyagiKouzanFon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1015" y="3043542"/>
            <a:ext cx="29946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8855" algn="l"/>
              </a:tabLst>
            </a:pPr>
            <a:r>
              <a:rPr sz="3500" spc="-50" dirty="0"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5" dirty="0">
                <a:latin typeface="Times New Roman"/>
                <a:cs typeface="Times New Roman"/>
              </a:rPr>
              <a:t>if</a:t>
            </a:r>
            <a:r>
              <a:rPr sz="3500" dirty="0">
                <a:latin typeface="Times New Roman"/>
                <a:cs typeface="Times New Roman"/>
              </a:rPr>
              <a:t>	“no”</a:t>
            </a:r>
            <a:r>
              <a:rPr sz="3500" spc="-95" dirty="0">
                <a:latin typeface="Times New Roman"/>
                <a:cs typeface="Times New Roman"/>
              </a:rPr>
              <a:t> </a:t>
            </a:r>
            <a:r>
              <a:rPr sz="3500" i="1" spc="110" dirty="0">
                <a:latin typeface="DejaVu Sans"/>
                <a:cs typeface="DejaVu Sans"/>
              </a:rPr>
              <a:t>2</a:t>
            </a:r>
            <a:r>
              <a:rPr sz="3500" i="1" spc="-335" dirty="0">
                <a:latin typeface="DejaVu Sans"/>
                <a:cs typeface="DejaVu Sans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doc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1015" y="3577363"/>
            <a:ext cx="22517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sz="3500" spc="-50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10" dirty="0">
                <a:latin typeface="Times New Roman"/>
                <a:cs typeface="Times New Roman"/>
              </a:rPr>
              <a:t>otherwise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2473" y="4111182"/>
            <a:ext cx="63334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count</a:t>
            </a:r>
            <a:r>
              <a:rPr sz="3500" dirty="0">
                <a:latin typeface="LM Roman 10"/>
                <a:cs typeface="LM Roman 10"/>
              </a:rPr>
              <a:t>(</a:t>
            </a:r>
            <a:r>
              <a:rPr sz="3500" dirty="0">
                <a:latin typeface="Times New Roman"/>
                <a:cs typeface="Times New Roman"/>
              </a:rPr>
              <a:t>1st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and 2nd pronouns</a:t>
            </a:r>
            <a:r>
              <a:rPr sz="3500" spc="-95" dirty="0">
                <a:latin typeface="Times New Roman"/>
                <a:cs typeface="Times New Roman"/>
              </a:rPr>
              <a:t> </a:t>
            </a:r>
            <a:r>
              <a:rPr sz="3500" i="1" spc="110" dirty="0">
                <a:latin typeface="DejaVu Sans"/>
                <a:cs typeface="DejaVu Sans"/>
              </a:rPr>
              <a:t>2</a:t>
            </a:r>
            <a:r>
              <a:rPr sz="3500" i="1" spc="-335" dirty="0">
                <a:latin typeface="DejaVu Sans"/>
                <a:cs typeface="DejaVu Sans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doc</a:t>
            </a:r>
            <a:r>
              <a:rPr sz="3500" spc="-2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2473" y="4289122"/>
            <a:ext cx="3606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25" dirty="0">
                <a:latin typeface="AoyagiKouzanFontT"/>
                <a:cs typeface="AoyagiKouzanFontT"/>
              </a:rPr>
              <a:t>⇢</a:t>
            </a:r>
            <a:endParaRPr sz="3500">
              <a:latin typeface="AoyagiKouzanFontT"/>
              <a:cs typeface="AoyagiKouzanFon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015" y="4645002"/>
            <a:ext cx="26968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8855" algn="l"/>
              </a:tabLst>
            </a:pPr>
            <a:r>
              <a:rPr sz="3500" spc="-50" dirty="0"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5" dirty="0">
                <a:latin typeface="Times New Roman"/>
                <a:cs typeface="Times New Roman"/>
              </a:rPr>
              <a:t>if</a:t>
            </a:r>
            <a:r>
              <a:rPr sz="3500" dirty="0">
                <a:latin typeface="Times New Roman"/>
                <a:cs typeface="Times New Roman"/>
              </a:rPr>
              <a:t>	“!”</a:t>
            </a:r>
            <a:r>
              <a:rPr sz="3500" spc="-95" dirty="0">
                <a:latin typeface="Times New Roman"/>
                <a:cs typeface="Times New Roman"/>
              </a:rPr>
              <a:t> </a:t>
            </a:r>
            <a:r>
              <a:rPr sz="3500" i="1" spc="110" dirty="0">
                <a:latin typeface="DejaVu Sans"/>
                <a:cs typeface="DejaVu Sans"/>
              </a:rPr>
              <a:t>2</a:t>
            </a:r>
            <a:r>
              <a:rPr sz="3500" i="1" spc="-335" dirty="0">
                <a:latin typeface="DejaVu Sans"/>
                <a:cs typeface="DejaVu Sans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doc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1015" y="5178867"/>
            <a:ext cx="22517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sz="3500" spc="-50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10" dirty="0">
                <a:latin typeface="Times New Roman"/>
                <a:cs typeface="Times New Roman"/>
              </a:rPr>
              <a:t>otherwise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9566" y="2238286"/>
            <a:ext cx="6749415" cy="4034154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240"/>
              </a:spcBef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900" baseline="-11752" dirty="0">
                <a:latin typeface="Times New Roman"/>
                <a:cs typeface="Times New Roman"/>
              </a:rPr>
              <a:t>2</a:t>
            </a:r>
            <a:r>
              <a:rPr sz="3900" spc="855" baseline="-11752" dirty="0">
                <a:latin typeface="Times New Roman"/>
                <a:cs typeface="Times New Roman"/>
              </a:rPr>
              <a:t>     </a:t>
            </a:r>
            <a:r>
              <a:rPr sz="3500" spc="-10" dirty="0">
                <a:latin typeface="Times New Roman"/>
                <a:cs typeface="Times New Roman"/>
              </a:rPr>
              <a:t>count(negative</a:t>
            </a:r>
            <a:r>
              <a:rPr sz="3500" dirty="0">
                <a:latin typeface="Times New Roman"/>
                <a:cs typeface="Times New Roman"/>
              </a:rPr>
              <a:t> lexicon)</a:t>
            </a:r>
            <a:r>
              <a:rPr sz="3500" spc="-105" dirty="0">
                <a:latin typeface="Times New Roman"/>
                <a:cs typeface="Times New Roman"/>
              </a:rPr>
              <a:t> </a:t>
            </a:r>
            <a:r>
              <a:rPr sz="3500" i="1" spc="110" dirty="0">
                <a:latin typeface="DejaVu Sans"/>
                <a:cs typeface="DejaVu Sans"/>
              </a:rPr>
              <a:t>2</a:t>
            </a:r>
            <a:r>
              <a:rPr sz="3500" i="1" spc="-335" dirty="0">
                <a:latin typeface="DejaVu Sans"/>
                <a:cs typeface="DejaVu Sans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doc</a:t>
            </a:r>
            <a:r>
              <a:rPr sz="3500" spc="-2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  <a:p>
            <a:pPr marL="50800" marR="6327140" algn="just">
              <a:lnSpc>
                <a:spcPct val="149800"/>
              </a:lnSpc>
              <a:spcBef>
                <a:spcPts val="45"/>
              </a:spcBef>
            </a:pP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900" spc="-37" baseline="-11752" dirty="0">
                <a:latin typeface="Times New Roman"/>
                <a:cs typeface="Times New Roman"/>
              </a:rPr>
              <a:t>3 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900" spc="-37" baseline="-11752" dirty="0">
                <a:latin typeface="Times New Roman"/>
                <a:cs typeface="Times New Roman"/>
              </a:rPr>
              <a:t>4 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900" spc="-37" baseline="-11752" dirty="0">
                <a:latin typeface="Times New Roman"/>
                <a:cs typeface="Times New Roman"/>
              </a:rPr>
              <a:t>5 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900" spc="-37" baseline="-11752" dirty="0">
                <a:latin typeface="Times New Roman"/>
                <a:cs typeface="Times New Roman"/>
              </a:rPr>
              <a:t>6</a:t>
            </a:r>
            <a:endParaRPr sz="3900" baseline="-117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2473" y="5712686"/>
            <a:ext cx="41967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log</a:t>
            </a:r>
            <a:r>
              <a:rPr sz="3500" dirty="0">
                <a:latin typeface="LM Roman 10"/>
                <a:cs typeface="LM Roman 10"/>
              </a:rPr>
              <a:t>(</a:t>
            </a:r>
            <a:r>
              <a:rPr sz="3500" dirty="0">
                <a:latin typeface="Times New Roman"/>
                <a:cs typeface="Times New Roman"/>
              </a:rPr>
              <a:t>word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count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of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doc</a:t>
            </a:r>
            <a:r>
              <a:rPr sz="3500" spc="-2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47654" y="1424266"/>
            <a:ext cx="2988310" cy="484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6810" algn="l"/>
              </a:tabLst>
            </a:pPr>
            <a:r>
              <a:rPr sz="3500" spc="-25" dirty="0">
                <a:latin typeface="Times New Roman"/>
                <a:cs typeface="Times New Roman"/>
              </a:rPr>
              <a:t>Va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5" dirty="0">
                <a:solidFill>
                  <a:srgbClr val="0000FF"/>
                </a:solidFill>
                <a:latin typeface="Times New Roman"/>
                <a:cs typeface="Times New Roman"/>
              </a:rPr>
              <a:t>5.2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3500" spc="-50" dirty="0">
                <a:latin typeface="Times New Roman"/>
                <a:cs typeface="Times New Roman"/>
              </a:rPr>
              <a:t>3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0" spc="-50" dirty="0">
                <a:latin typeface="Times New Roman"/>
                <a:cs typeface="Times New Roman"/>
              </a:rPr>
              <a:t>2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3500" spc="-50" dirty="0"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3500" spc="-50" dirty="0">
                <a:latin typeface="Times New Roman"/>
                <a:cs typeface="Times New Roman"/>
              </a:rPr>
              <a:t>3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3500" spc="-50" dirty="0"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3500" spc="-10" dirty="0">
                <a:latin typeface="Times New Roman"/>
                <a:cs typeface="Times New Roman"/>
              </a:rPr>
              <a:t>ln</a:t>
            </a:r>
            <a:r>
              <a:rPr sz="3500" spc="-10" dirty="0">
                <a:latin typeface="LM Roman 10"/>
                <a:cs typeface="LM Roman 10"/>
              </a:rPr>
              <a:t>(</a:t>
            </a:r>
            <a:r>
              <a:rPr sz="3500" spc="-10" dirty="0">
                <a:latin typeface="Times New Roman"/>
                <a:cs typeface="Times New Roman"/>
              </a:rPr>
              <a:t>66</a:t>
            </a:r>
            <a:r>
              <a:rPr sz="3500" spc="-10" dirty="0">
                <a:latin typeface="LM Roman 10"/>
                <a:cs typeface="LM Roman 10"/>
              </a:rPr>
              <a:t>)</a:t>
            </a:r>
            <a:r>
              <a:rPr sz="3500" spc="-365" dirty="0">
                <a:latin typeface="LM Roman 10"/>
                <a:cs typeface="LM Roman 10"/>
              </a:rPr>
              <a:t> </a:t>
            </a:r>
            <a:r>
              <a:rPr sz="3500" dirty="0">
                <a:latin typeface="LM Roman 10"/>
                <a:cs typeface="LM Roman 10"/>
              </a:rPr>
              <a:t>=</a:t>
            </a:r>
            <a:r>
              <a:rPr sz="3500" spc="-355" dirty="0">
                <a:latin typeface="LM Roman 10"/>
                <a:cs typeface="LM Roman 10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4</a:t>
            </a:r>
            <a:r>
              <a:rPr sz="3500" i="1" spc="-20" dirty="0">
                <a:latin typeface="LM Roman Dunhill 10"/>
                <a:cs typeface="LM Roman Dunhill 10"/>
              </a:rPr>
              <a:t>.</a:t>
            </a:r>
            <a:r>
              <a:rPr sz="3500" spc="-20" dirty="0">
                <a:latin typeface="Times New Roman"/>
                <a:cs typeface="Times New Roman"/>
              </a:rPr>
              <a:t>19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5881" y="6380179"/>
            <a:ext cx="9097645" cy="184912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2821940" algn="l"/>
              </a:tabLst>
            </a:pPr>
            <a:r>
              <a:rPr sz="5700" baseline="2192" dirty="0">
                <a:latin typeface="Times New Roman"/>
                <a:cs typeface="Times New Roman"/>
              </a:rPr>
              <a:t>Suppose</a:t>
            </a:r>
            <a:r>
              <a:rPr sz="5700" spc="67" baseline="2192" dirty="0">
                <a:latin typeface="Times New Roman"/>
                <a:cs typeface="Times New Roman"/>
              </a:rPr>
              <a:t> </a:t>
            </a:r>
            <a:r>
              <a:rPr sz="5700" baseline="2192" dirty="0">
                <a:latin typeface="Times New Roman"/>
                <a:cs typeface="Times New Roman"/>
              </a:rPr>
              <a:t>w</a:t>
            </a:r>
            <a:r>
              <a:rPr sz="5700" spc="104" baseline="2192" dirty="0">
                <a:latin typeface="Times New Roman"/>
                <a:cs typeface="Times New Roman"/>
              </a:rPr>
              <a:t> </a:t>
            </a:r>
            <a:r>
              <a:rPr sz="5700" spc="-75" baseline="2192" dirty="0">
                <a:latin typeface="Times New Roman"/>
                <a:cs typeface="Times New Roman"/>
              </a:rPr>
              <a:t>=</a:t>
            </a:r>
            <a:r>
              <a:rPr sz="5700" baseline="2192" dirty="0">
                <a:latin typeface="Times New Roman"/>
                <a:cs typeface="Times New Roman"/>
              </a:rPr>
              <a:t>	</a:t>
            </a:r>
            <a:r>
              <a:rPr sz="4150" dirty="0">
                <a:latin typeface="LM Roman 10"/>
                <a:cs typeface="LM Roman 10"/>
              </a:rPr>
              <a:t>[</a:t>
            </a:r>
            <a:r>
              <a:rPr sz="4150" dirty="0">
                <a:latin typeface="Times New Roman"/>
                <a:cs typeface="Times New Roman"/>
              </a:rPr>
              <a:t>2</a:t>
            </a:r>
            <a:r>
              <a:rPr sz="4150" i="1" dirty="0">
                <a:latin typeface="LM Roman Dunhill 10"/>
                <a:cs typeface="LM Roman Dunhill 10"/>
              </a:rPr>
              <a:t>.</a:t>
            </a:r>
            <a:r>
              <a:rPr sz="4150" dirty="0">
                <a:latin typeface="Times New Roman"/>
                <a:cs typeface="Times New Roman"/>
              </a:rPr>
              <a:t>5</a:t>
            </a:r>
            <a:r>
              <a:rPr sz="4150" i="1" dirty="0">
                <a:latin typeface="LM Roman Dunhill 10"/>
                <a:cs typeface="LM Roman Dunhill 10"/>
              </a:rPr>
              <a:t>,</a:t>
            </a:r>
            <a:r>
              <a:rPr sz="4150" i="1" dirty="0">
                <a:latin typeface="DejaVu Sans Condensed"/>
                <a:cs typeface="DejaVu Sans Condensed"/>
              </a:rPr>
              <a:t>—</a:t>
            </a:r>
            <a:r>
              <a:rPr sz="4150" dirty="0">
                <a:latin typeface="Times New Roman"/>
                <a:cs typeface="Times New Roman"/>
              </a:rPr>
              <a:t>5</a:t>
            </a:r>
            <a:r>
              <a:rPr sz="4150" i="1" dirty="0">
                <a:latin typeface="LM Roman Dunhill 10"/>
                <a:cs typeface="LM Roman Dunhill 10"/>
              </a:rPr>
              <a:t>.</a:t>
            </a:r>
            <a:r>
              <a:rPr sz="4150" dirty="0">
                <a:latin typeface="Times New Roman"/>
                <a:cs typeface="Times New Roman"/>
              </a:rPr>
              <a:t>0</a:t>
            </a:r>
            <a:r>
              <a:rPr sz="4150" i="1" dirty="0">
                <a:latin typeface="LM Roman Dunhill 10"/>
                <a:cs typeface="LM Roman Dunhill 10"/>
              </a:rPr>
              <a:t>,</a:t>
            </a:r>
            <a:r>
              <a:rPr sz="4150" i="1" dirty="0">
                <a:latin typeface="DejaVu Sans Condensed"/>
                <a:cs typeface="DejaVu Sans Condensed"/>
              </a:rPr>
              <a:t>—</a:t>
            </a:r>
            <a:r>
              <a:rPr sz="4150" dirty="0">
                <a:latin typeface="Times New Roman"/>
                <a:cs typeface="Times New Roman"/>
              </a:rPr>
              <a:t>1</a:t>
            </a:r>
            <a:r>
              <a:rPr sz="4150" i="1" dirty="0">
                <a:latin typeface="LM Roman Dunhill 10"/>
                <a:cs typeface="LM Roman Dunhill 10"/>
              </a:rPr>
              <a:t>.</a:t>
            </a:r>
            <a:r>
              <a:rPr sz="4150" dirty="0">
                <a:latin typeface="Times New Roman"/>
                <a:cs typeface="Times New Roman"/>
              </a:rPr>
              <a:t>2</a:t>
            </a:r>
            <a:r>
              <a:rPr sz="4150" i="1" dirty="0">
                <a:latin typeface="LM Roman Dunhill 10"/>
                <a:cs typeface="LM Roman Dunhill 10"/>
              </a:rPr>
              <a:t>,</a:t>
            </a:r>
            <a:r>
              <a:rPr sz="4150" i="1" spc="-835" dirty="0">
                <a:latin typeface="LM Roman Dunhill 10"/>
                <a:cs typeface="LM Roman Dunhill 10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0</a:t>
            </a:r>
            <a:r>
              <a:rPr sz="4150" i="1" dirty="0">
                <a:latin typeface="LM Roman Dunhill 10"/>
                <a:cs typeface="LM Roman Dunhill 10"/>
              </a:rPr>
              <a:t>.</a:t>
            </a:r>
            <a:r>
              <a:rPr sz="4150" dirty="0">
                <a:latin typeface="Times New Roman"/>
                <a:cs typeface="Times New Roman"/>
              </a:rPr>
              <a:t>5</a:t>
            </a:r>
            <a:r>
              <a:rPr sz="4150" i="1" dirty="0">
                <a:latin typeface="LM Roman Dunhill 10"/>
                <a:cs typeface="LM Roman Dunhill 10"/>
              </a:rPr>
              <a:t>,</a:t>
            </a:r>
            <a:r>
              <a:rPr sz="4150" i="1" spc="-835" dirty="0">
                <a:latin typeface="LM Roman Dunhill 10"/>
                <a:cs typeface="LM Roman Dunhill 10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2</a:t>
            </a:r>
            <a:r>
              <a:rPr sz="4150" i="1" dirty="0">
                <a:latin typeface="LM Roman Dunhill 10"/>
                <a:cs typeface="LM Roman Dunhill 10"/>
              </a:rPr>
              <a:t>.</a:t>
            </a:r>
            <a:r>
              <a:rPr sz="4150" dirty="0">
                <a:latin typeface="Times New Roman"/>
                <a:cs typeface="Times New Roman"/>
              </a:rPr>
              <a:t>0</a:t>
            </a:r>
            <a:r>
              <a:rPr sz="4150" i="1" dirty="0">
                <a:latin typeface="LM Roman Dunhill 10"/>
                <a:cs typeface="LM Roman Dunhill 10"/>
              </a:rPr>
              <a:t>,</a:t>
            </a:r>
            <a:r>
              <a:rPr sz="4150" i="1" spc="-835" dirty="0">
                <a:latin typeface="LM Roman Dunhill 10"/>
                <a:cs typeface="LM Roman Dunhill 10"/>
              </a:rPr>
              <a:t> </a:t>
            </a:r>
            <a:r>
              <a:rPr sz="4150" spc="-20" dirty="0">
                <a:latin typeface="Times New Roman"/>
                <a:cs typeface="Times New Roman"/>
              </a:rPr>
              <a:t>0</a:t>
            </a:r>
            <a:r>
              <a:rPr sz="4150" i="1" spc="-20" dirty="0">
                <a:latin typeface="LM Roman Dunhill 10"/>
                <a:cs typeface="LM Roman Dunhill 10"/>
              </a:rPr>
              <a:t>.</a:t>
            </a:r>
            <a:r>
              <a:rPr sz="4150" spc="-20" dirty="0">
                <a:latin typeface="Times New Roman"/>
                <a:cs typeface="Times New Roman"/>
              </a:rPr>
              <a:t>7</a:t>
            </a:r>
            <a:r>
              <a:rPr sz="4150" spc="-20" dirty="0">
                <a:latin typeface="LM Roman 10"/>
                <a:cs typeface="LM Roman 10"/>
              </a:rPr>
              <a:t>]</a:t>
            </a:r>
            <a:endParaRPr sz="4150">
              <a:latin typeface="LM Roman 10"/>
              <a:cs typeface="LM Roman 10"/>
            </a:endParaRPr>
          </a:p>
          <a:p>
            <a:pPr marL="1871980">
              <a:lnSpc>
                <a:spcPct val="100000"/>
              </a:lnSpc>
              <a:spcBef>
                <a:spcPts val="2295"/>
              </a:spcBef>
            </a:pPr>
            <a:r>
              <a:rPr sz="3800" dirty="0">
                <a:latin typeface="Times New Roman"/>
                <a:cs typeface="Times New Roman"/>
              </a:rPr>
              <a:t>b</a:t>
            </a:r>
            <a:r>
              <a:rPr sz="3800" spc="2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=</a:t>
            </a:r>
            <a:r>
              <a:rPr sz="3800" spc="25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0.1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10888" y="1340180"/>
            <a:ext cx="1778635" cy="715010"/>
            <a:chOff x="10410888" y="1340180"/>
            <a:chExt cx="1778635" cy="715010"/>
          </a:xfrm>
        </p:grpSpPr>
        <p:sp>
          <p:nvSpPr>
            <p:cNvPr id="18" name="object 18"/>
            <p:cNvSpPr/>
            <p:nvPr/>
          </p:nvSpPr>
          <p:spPr>
            <a:xfrm>
              <a:off x="10423588" y="1352880"/>
              <a:ext cx="1753235" cy="689610"/>
            </a:xfrm>
            <a:custGeom>
              <a:avLst/>
              <a:gdLst/>
              <a:ahLst/>
              <a:cxnLst/>
              <a:rect l="l" t="t" r="r" b="b"/>
              <a:pathLst>
                <a:path w="1753234" h="689610">
                  <a:moveTo>
                    <a:pt x="1753146" y="0"/>
                  </a:moveTo>
                  <a:lnTo>
                    <a:pt x="0" y="0"/>
                  </a:lnTo>
                  <a:lnTo>
                    <a:pt x="0" y="689279"/>
                  </a:lnTo>
                  <a:lnTo>
                    <a:pt x="1753146" y="689279"/>
                  </a:lnTo>
                  <a:lnTo>
                    <a:pt x="17531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23588" y="1352880"/>
              <a:ext cx="1753235" cy="689610"/>
            </a:xfrm>
            <a:custGeom>
              <a:avLst/>
              <a:gdLst/>
              <a:ahLst/>
              <a:cxnLst/>
              <a:rect l="l" t="t" r="r" b="b"/>
              <a:pathLst>
                <a:path w="1753234" h="689610">
                  <a:moveTo>
                    <a:pt x="0" y="0"/>
                  </a:moveTo>
                  <a:lnTo>
                    <a:pt x="1753148" y="0"/>
                  </a:lnTo>
                  <a:lnTo>
                    <a:pt x="1753148" y="689281"/>
                  </a:lnTo>
                  <a:lnTo>
                    <a:pt x="0" y="68928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Classifying</a:t>
            </a:r>
            <a:r>
              <a:rPr spc="-190" dirty="0"/>
              <a:t> </a:t>
            </a:r>
            <a:r>
              <a:rPr spc="-120" dirty="0"/>
              <a:t>sentiment</a:t>
            </a:r>
            <a:r>
              <a:rPr spc="-170" dirty="0"/>
              <a:t> </a:t>
            </a:r>
            <a:r>
              <a:rPr spc="-145" dirty="0"/>
              <a:t>for</a:t>
            </a:r>
            <a:r>
              <a:rPr spc="-180" dirty="0"/>
              <a:t> </a:t>
            </a:r>
            <a:r>
              <a:rPr spc="-95" dirty="0"/>
              <a:t>input</a:t>
            </a:r>
            <a:r>
              <a:rPr spc="-170" dirty="0"/>
              <a:t> </a:t>
            </a:r>
            <a:r>
              <a:rPr spc="-5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8955" y="4359326"/>
            <a:ext cx="72326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5"/>
              </a:lnSpc>
            </a:pPr>
            <a:r>
              <a:rPr sz="2950" spc="-10" dirty="0">
                <a:solidFill>
                  <a:srgbClr val="0000FF"/>
                </a:solidFill>
                <a:latin typeface="Times New Roman"/>
                <a:cs typeface="Times New Roman"/>
              </a:rPr>
              <a:t>(5.6)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963" y="2272288"/>
            <a:ext cx="13981430" cy="43605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811270" algn="l"/>
                <a:tab pos="4388485" algn="l"/>
              </a:tabLst>
            </a:pP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LM Roman 10"/>
                <a:cs typeface="LM Roman 10"/>
              </a:rPr>
              <a:t>(+</a:t>
            </a:r>
            <a:r>
              <a:rPr sz="3250" i="1" dirty="0">
                <a:latin typeface="FreeSans"/>
                <a:cs typeface="FreeSans"/>
              </a:rPr>
              <a:t>|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LM Roman 10"/>
                <a:cs typeface="LM Roman 10"/>
              </a:rPr>
              <a:t>)</a:t>
            </a:r>
            <a:r>
              <a:rPr sz="3250" spc="-340" dirty="0">
                <a:latin typeface="LM Roman 10"/>
                <a:cs typeface="LM Roman 10"/>
              </a:rPr>
              <a:t> </a:t>
            </a:r>
            <a:r>
              <a:rPr sz="3250" dirty="0">
                <a:latin typeface="LM Roman 10"/>
                <a:cs typeface="LM Roman 10"/>
              </a:rPr>
              <a:t>=</a:t>
            </a:r>
            <a:r>
              <a:rPr sz="3250" spc="-335" dirty="0">
                <a:latin typeface="LM Roman 10"/>
                <a:cs typeface="LM Roman 10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LM Roman 10"/>
                <a:cs typeface="LM Roman 10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36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LM Roman 10"/>
                <a:cs typeface="LM Roman 10"/>
              </a:rPr>
              <a:t>=</a:t>
            </a:r>
            <a:r>
              <a:rPr sz="3250" spc="-335" dirty="0">
                <a:latin typeface="LM Roman 10"/>
                <a:cs typeface="LM Roman 10"/>
              </a:rPr>
              <a:t> </a:t>
            </a:r>
            <a:r>
              <a:rPr sz="3250" spc="-20" dirty="0">
                <a:latin typeface="Times New Roman"/>
                <a:cs typeface="Times New Roman"/>
              </a:rPr>
              <a:t>1</a:t>
            </a:r>
            <a:r>
              <a:rPr sz="3250" i="1" spc="-20" dirty="0">
                <a:latin typeface="FreeSans"/>
                <a:cs typeface="FreeSans"/>
              </a:rPr>
              <a:t>|</a:t>
            </a:r>
            <a:r>
              <a:rPr sz="3250" i="1" spc="-20" dirty="0">
                <a:latin typeface="Times New Roman"/>
                <a:cs typeface="Times New Roman"/>
              </a:rPr>
              <a:t>x</a:t>
            </a:r>
            <a:r>
              <a:rPr sz="3250" spc="-20" dirty="0">
                <a:latin typeface="LM Roman 10"/>
                <a:cs typeface="LM Roman 10"/>
              </a:rPr>
              <a:t>)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i="1" spc="640" dirty="0">
                <a:latin typeface="Liberation Sans Narrow"/>
                <a:cs typeface="Liberation Sans Narrow"/>
              </a:rPr>
              <a:t>s</a:t>
            </a:r>
            <a:r>
              <a:rPr sz="3250" i="1" spc="-375" dirty="0">
                <a:latin typeface="Liberation Sans Narrow"/>
                <a:cs typeface="Liberation Sans Narrow"/>
              </a:rPr>
              <a:t> </a:t>
            </a:r>
            <a:r>
              <a:rPr sz="3250" spc="160" dirty="0">
                <a:latin typeface="LM Roman 10"/>
                <a:cs typeface="LM Roman 10"/>
              </a:rPr>
              <a:t>(</a:t>
            </a:r>
            <a:r>
              <a:rPr sz="3250" i="1" spc="160" dirty="0">
                <a:latin typeface="Times New Roman"/>
                <a:cs typeface="Times New Roman"/>
              </a:rPr>
              <a:t>w</a:t>
            </a:r>
            <a:r>
              <a:rPr sz="3250" i="1" spc="160" dirty="0">
                <a:latin typeface="FreeSans"/>
                <a:cs typeface="FreeSans"/>
              </a:rPr>
              <a:t>·</a:t>
            </a:r>
            <a:r>
              <a:rPr sz="3250" i="1" spc="-434" dirty="0">
                <a:latin typeface="FreeSans"/>
                <a:cs typeface="FreeSans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33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LM Roman 10"/>
                <a:cs typeface="LM Roman 10"/>
              </a:rPr>
              <a:t>+</a:t>
            </a:r>
            <a:r>
              <a:rPr sz="3250" spc="-615" dirty="0">
                <a:latin typeface="LM Roman 10"/>
                <a:cs typeface="LM Roman 10"/>
              </a:rPr>
              <a:t> </a:t>
            </a:r>
            <a:r>
              <a:rPr sz="3250" i="1" spc="-25" dirty="0">
                <a:latin typeface="Times New Roman"/>
                <a:cs typeface="Times New Roman"/>
              </a:rPr>
              <a:t>b</a:t>
            </a:r>
            <a:r>
              <a:rPr sz="3250" spc="-25" dirty="0">
                <a:latin typeface="LM Roman 10"/>
                <a:cs typeface="LM Roman 10"/>
              </a:rPr>
              <a:t>)</a:t>
            </a:r>
            <a:endParaRPr sz="3250">
              <a:latin typeface="LM Roman 10"/>
              <a:cs typeface="LM Roman 10"/>
            </a:endParaRPr>
          </a:p>
          <a:p>
            <a:pPr marL="3811270">
              <a:lnSpc>
                <a:spcPct val="100000"/>
              </a:lnSpc>
              <a:spcBef>
                <a:spcPts val="1035"/>
              </a:spcBef>
              <a:tabLst>
                <a:tab pos="4388485" algn="l"/>
              </a:tabLst>
            </a:pP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i="1" spc="640" dirty="0">
                <a:latin typeface="Liberation Sans Narrow"/>
                <a:cs typeface="Liberation Sans Narrow"/>
              </a:rPr>
              <a:t>s</a:t>
            </a:r>
            <a:r>
              <a:rPr sz="3250" i="1" spc="-360" dirty="0">
                <a:latin typeface="Liberation Sans Narrow"/>
                <a:cs typeface="Liberation Sans Narrow"/>
              </a:rPr>
              <a:t> </a:t>
            </a:r>
            <a:r>
              <a:rPr sz="3250" dirty="0">
                <a:latin typeface="LM Roman 10"/>
                <a:cs typeface="LM Roman 10"/>
              </a:rPr>
              <a:t>([</a:t>
            </a:r>
            <a:r>
              <a:rPr sz="3250" dirty="0">
                <a:latin typeface="Times New Roman"/>
                <a:cs typeface="Times New Roman"/>
              </a:rPr>
              <a:t>2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5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5" dirty="0">
                <a:latin typeface="LM Roman Dunhill 10"/>
                <a:cs typeface="LM Roman Dunhill 10"/>
              </a:rPr>
              <a:t> </a:t>
            </a:r>
            <a:r>
              <a:rPr sz="3250" i="1" spc="-385" dirty="0">
                <a:latin typeface="DejaVu Sans Condensed"/>
                <a:cs typeface="DejaVu Sans Condensed"/>
              </a:rPr>
              <a:t>—</a:t>
            </a:r>
            <a:r>
              <a:rPr sz="3250" dirty="0">
                <a:latin typeface="Times New Roman"/>
                <a:cs typeface="Times New Roman"/>
              </a:rPr>
              <a:t>5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0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dirty="0">
                <a:latin typeface="DejaVu Sans Condensed"/>
                <a:cs typeface="DejaVu Sans Condensed"/>
              </a:rPr>
              <a:t>—</a:t>
            </a:r>
            <a:r>
              <a:rPr sz="3250" dirty="0">
                <a:latin typeface="Times New Roman"/>
                <a:cs typeface="Times New Roman"/>
              </a:rPr>
              <a:t>1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2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0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0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5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5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2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0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0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0</a:t>
            </a:r>
            <a:r>
              <a:rPr sz="3250" i="1" dirty="0">
                <a:latin typeface="LM Roman Dunhill 10"/>
                <a:cs typeface="LM Roman Dunhill 10"/>
              </a:rPr>
              <a:t>.</a:t>
            </a:r>
            <a:r>
              <a:rPr sz="3250" dirty="0">
                <a:latin typeface="Times New Roman"/>
                <a:cs typeface="Times New Roman"/>
              </a:rPr>
              <a:t>7</a:t>
            </a:r>
            <a:r>
              <a:rPr sz="3250" dirty="0">
                <a:latin typeface="LM Roman 10"/>
                <a:cs typeface="LM Roman 10"/>
              </a:rPr>
              <a:t>]</a:t>
            </a:r>
            <a:r>
              <a:rPr sz="3250" spc="-590" dirty="0">
                <a:latin typeface="LM Roman 10"/>
                <a:cs typeface="LM Roman 10"/>
              </a:rPr>
              <a:t> </a:t>
            </a:r>
            <a:r>
              <a:rPr sz="3250" i="1" dirty="0">
                <a:latin typeface="FreeSans"/>
                <a:cs typeface="FreeSans"/>
              </a:rPr>
              <a:t>·</a:t>
            </a:r>
            <a:r>
              <a:rPr sz="3250" i="1" spc="-415" dirty="0">
                <a:latin typeface="FreeSans"/>
                <a:cs typeface="FreeSans"/>
              </a:rPr>
              <a:t> </a:t>
            </a:r>
            <a:r>
              <a:rPr sz="3250" dirty="0">
                <a:latin typeface="LM Roman 10"/>
                <a:cs typeface="LM Roman 10"/>
              </a:rPr>
              <a:t>[</a:t>
            </a:r>
            <a:r>
              <a:rPr sz="3250" dirty="0">
                <a:latin typeface="Times New Roman"/>
                <a:cs typeface="Times New Roman"/>
              </a:rPr>
              <a:t>3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5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2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0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1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5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3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0" dirty="0">
                <a:latin typeface="LM Roman Dunhill 10"/>
                <a:cs typeface="LM Roman Dunhill 10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0</a:t>
            </a:r>
            <a:r>
              <a:rPr sz="3250" i="1" dirty="0">
                <a:latin typeface="LM Roman Dunhill 10"/>
                <a:cs typeface="LM Roman Dunhill 10"/>
              </a:rPr>
              <a:t>,</a:t>
            </a:r>
            <a:r>
              <a:rPr sz="3250" i="1" spc="-695" dirty="0">
                <a:latin typeface="LM Roman Dunhill 10"/>
                <a:cs typeface="LM Roman Dunhill 10"/>
              </a:rPr>
              <a:t> </a:t>
            </a:r>
            <a:r>
              <a:rPr sz="3250" spc="90" dirty="0">
                <a:latin typeface="Times New Roman"/>
                <a:cs typeface="Times New Roman"/>
              </a:rPr>
              <a:t>4</a:t>
            </a:r>
            <a:r>
              <a:rPr sz="3250" i="1" spc="90" dirty="0">
                <a:latin typeface="LM Roman Dunhill 10"/>
                <a:cs typeface="LM Roman Dunhill 10"/>
              </a:rPr>
              <a:t>.</a:t>
            </a:r>
            <a:r>
              <a:rPr sz="3250" spc="90" dirty="0">
                <a:latin typeface="Times New Roman"/>
                <a:cs typeface="Times New Roman"/>
              </a:rPr>
              <a:t>19</a:t>
            </a:r>
            <a:r>
              <a:rPr sz="3250" spc="90" dirty="0">
                <a:latin typeface="LM Roman 10"/>
                <a:cs typeface="LM Roman 10"/>
              </a:rPr>
              <a:t>]+</a:t>
            </a:r>
            <a:r>
              <a:rPr sz="3250" spc="-590" dirty="0">
                <a:latin typeface="LM Roman 10"/>
                <a:cs typeface="LM Roman 10"/>
              </a:rPr>
              <a:t> 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i="1" spc="-20" dirty="0">
                <a:latin typeface="LM Roman Dunhill 10"/>
                <a:cs typeface="LM Roman Dunhill 10"/>
              </a:rPr>
              <a:t>.</a:t>
            </a:r>
            <a:r>
              <a:rPr sz="3250" spc="-20" dirty="0">
                <a:latin typeface="Times New Roman"/>
                <a:cs typeface="Times New Roman"/>
              </a:rPr>
              <a:t>1</a:t>
            </a:r>
            <a:r>
              <a:rPr sz="3250" spc="-20" dirty="0">
                <a:latin typeface="LM Roman 10"/>
                <a:cs typeface="LM Roman 10"/>
              </a:rPr>
              <a:t>)</a:t>
            </a:r>
            <a:endParaRPr sz="3250">
              <a:latin typeface="LM Roman 10"/>
              <a:cs typeface="LM Roman 10"/>
            </a:endParaRPr>
          </a:p>
          <a:p>
            <a:pPr marL="3811270">
              <a:lnSpc>
                <a:spcPct val="100000"/>
              </a:lnSpc>
              <a:spcBef>
                <a:spcPts val="1030"/>
              </a:spcBef>
              <a:tabLst>
                <a:tab pos="4388485" algn="l"/>
              </a:tabLst>
            </a:pP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i="1" spc="640" dirty="0">
                <a:latin typeface="Liberation Sans Narrow"/>
                <a:cs typeface="Liberation Sans Narrow"/>
              </a:rPr>
              <a:t>s</a:t>
            </a:r>
            <a:r>
              <a:rPr sz="3250" i="1" spc="-385" dirty="0">
                <a:latin typeface="Liberation Sans Narrow"/>
                <a:cs typeface="Liberation Sans Narrow"/>
              </a:rPr>
              <a:t> </a:t>
            </a:r>
            <a:r>
              <a:rPr sz="3250" spc="-10" dirty="0">
                <a:latin typeface="LM Roman 10"/>
                <a:cs typeface="LM Roman 10"/>
              </a:rPr>
              <a:t>(</a:t>
            </a:r>
            <a:r>
              <a:rPr sz="3250" i="1" spc="-10" dirty="0">
                <a:latin typeface="LM Roman Dunhill 10"/>
                <a:cs typeface="LM Roman Dunhill 10"/>
              </a:rPr>
              <a:t>.</a:t>
            </a:r>
            <a:r>
              <a:rPr sz="3250" spc="-10" dirty="0">
                <a:latin typeface="Times New Roman"/>
                <a:cs typeface="Times New Roman"/>
              </a:rPr>
              <a:t>833</a:t>
            </a:r>
            <a:r>
              <a:rPr sz="3250" spc="-10" dirty="0">
                <a:latin typeface="LM Roman 10"/>
                <a:cs typeface="LM Roman 10"/>
              </a:rPr>
              <a:t>)</a:t>
            </a:r>
            <a:endParaRPr sz="3250">
              <a:latin typeface="LM Roman 10"/>
              <a:cs typeface="LM Roman 10"/>
            </a:endParaRPr>
          </a:p>
          <a:p>
            <a:pPr marL="3811270">
              <a:lnSpc>
                <a:spcPct val="100000"/>
              </a:lnSpc>
              <a:spcBef>
                <a:spcPts val="1030"/>
              </a:spcBef>
              <a:tabLst>
                <a:tab pos="4388485" algn="l"/>
              </a:tabLst>
            </a:pP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i="1" spc="-20" dirty="0">
                <a:latin typeface="LM Roman Dunhill 10"/>
                <a:cs typeface="LM Roman Dunhill 10"/>
              </a:rPr>
              <a:t>.</a:t>
            </a:r>
            <a:r>
              <a:rPr sz="3250" spc="-20" dirty="0">
                <a:latin typeface="Times New Roman"/>
                <a:cs typeface="Times New Roman"/>
              </a:rPr>
              <a:t>70</a:t>
            </a: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11270" algn="l"/>
                <a:tab pos="4388485" algn="l"/>
              </a:tabLst>
            </a:pPr>
            <a:r>
              <a:rPr sz="3250" i="1" spc="-130" dirty="0">
                <a:latin typeface="Times New Roman"/>
                <a:cs typeface="Times New Roman"/>
              </a:rPr>
              <a:t>p</a:t>
            </a:r>
            <a:r>
              <a:rPr sz="3250" spc="-130" dirty="0">
                <a:latin typeface="LM Roman 10"/>
                <a:cs typeface="LM Roman 10"/>
              </a:rPr>
              <a:t>(</a:t>
            </a:r>
            <a:r>
              <a:rPr sz="3250" i="1" spc="-130" dirty="0">
                <a:latin typeface="DejaVu Sans Condensed"/>
                <a:cs typeface="DejaVu Sans Condensed"/>
              </a:rPr>
              <a:t>—</a:t>
            </a:r>
            <a:r>
              <a:rPr sz="3250" i="1" dirty="0">
                <a:latin typeface="FreeSans"/>
                <a:cs typeface="FreeSans"/>
              </a:rPr>
              <a:t>|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LM Roman 10"/>
                <a:cs typeface="LM Roman 10"/>
              </a:rPr>
              <a:t>)</a:t>
            </a:r>
            <a:r>
              <a:rPr sz="3250" spc="-340" dirty="0">
                <a:latin typeface="LM Roman 10"/>
                <a:cs typeface="LM Roman 10"/>
              </a:rPr>
              <a:t> </a:t>
            </a:r>
            <a:r>
              <a:rPr sz="3250" dirty="0">
                <a:latin typeface="LM Roman 10"/>
                <a:cs typeface="LM Roman 10"/>
              </a:rPr>
              <a:t>=</a:t>
            </a:r>
            <a:r>
              <a:rPr sz="3250" spc="-340" dirty="0">
                <a:latin typeface="LM Roman 10"/>
                <a:cs typeface="LM Roman 10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LM Roman 10"/>
                <a:cs typeface="LM Roman 10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36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LM Roman 10"/>
                <a:cs typeface="LM Roman 10"/>
              </a:rPr>
              <a:t>=</a:t>
            </a:r>
            <a:r>
              <a:rPr sz="3250" spc="-340" dirty="0">
                <a:latin typeface="LM Roman 10"/>
                <a:cs typeface="LM Roman 10"/>
              </a:rPr>
              <a:t> 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i="1" spc="-20" dirty="0">
                <a:latin typeface="FreeSans"/>
                <a:cs typeface="FreeSans"/>
              </a:rPr>
              <a:t>|</a:t>
            </a:r>
            <a:r>
              <a:rPr sz="3250" i="1" spc="-20" dirty="0">
                <a:latin typeface="Times New Roman"/>
                <a:cs typeface="Times New Roman"/>
              </a:rPr>
              <a:t>x</a:t>
            </a:r>
            <a:r>
              <a:rPr sz="3250" spc="-20" dirty="0">
                <a:latin typeface="LM Roman 10"/>
                <a:cs typeface="LM Roman 10"/>
              </a:rPr>
              <a:t>)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dirty="0">
                <a:latin typeface="Times New Roman"/>
                <a:cs typeface="Times New Roman"/>
              </a:rPr>
              <a:t>1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385" dirty="0">
                <a:latin typeface="DejaVu Sans Condensed"/>
                <a:cs typeface="DejaVu Sans Condensed"/>
              </a:rPr>
              <a:t>—</a:t>
            </a:r>
            <a:r>
              <a:rPr sz="3250" i="1" spc="-459" dirty="0">
                <a:latin typeface="DejaVu Sans Condensed"/>
                <a:cs typeface="DejaVu Sans Condensed"/>
              </a:rPr>
              <a:t> </a:t>
            </a:r>
            <a:r>
              <a:rPr sz="3250" i="1" spc="640" dirty="0">
                <a:latin typeface="Liberation Sans Narrow"/>
                <a:cs typeface="Liberation Sans Narrow"/>
              </a:rPr>
              <a:t>s</a:t>
            </a:r>
            <a:r>
              <a:rPr sz="3250" i="1" spc="-375" dirty="0">
                <a:latin typeface="Liberation Sans Narrow"/>
                <a:cs typeface="Liberation Sans Narrow"/>
              </a:rPr>
              <a:t> </a:t>
            </a:r>
            <a:r>
              <a:rPr sz="3250" spc="160" dirty="0">
                <a:latin typeface="LM Roman 10"/>
                <a:cs typeface="LM Roman 10"/>
              </a:rPr>
              <a:t>(</a:t>
            </a:r>
            <a:r>
              <a:rPr sz="3250" i="1" spc="160" dirty="0">
                <a:latin typeface="Times New Roman"/>
                <a:cs typeface="Times New Roman"/>
              </a:rPr>
              <a:t>w</a:t>
            </a:r>
            <a:r>
              <a:rPr sz="3250" i="1" spc="160" dirty="0">
                <a:latin typeface="FreeSans"/>
                <a:cs typeface="FreeSans"/>
              </a:rPr>
              <a:t>·</a:t>
            </a:r>
            <a:r>
              <a:rPr sz="3250" i="1" spc="-440" dirty="0">
                <a:latin typeface="FreeSans"/>
                <a:cs typeface="FreeSans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33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LM Roman 10"/>
                <a:cs typeface="LM Roman 10"/>
              </a:rPr>
              <a:t>+</a:t>
            </a:r>
            <a:r>
              <a:rPr sz="3250" spc="-610" dirty="0">
                <a:latin typeface="LM Roman 10"/>
                <a:cs typeface="LM Roman 10"/>
              </a:rPr>
              <a:t> </a:t>
            </a:r>
            <a:r>
              <a:rPr sz="3250" i="1" spc="-25" dirty="0">
                <a:latin typeface="Times New Roman"/>
                <a:cs typeface="Times New Roman"/>
              </a:rPr>
              <a:t>b</a:t>
            </a:r>
            <a:r>
              <a:rPr sz="3250" spc="-25" dirty="0">
                <a:latin typeface="LM Roman 10"/>
                <a:cs typeface="LM Roman 10"/>
              </a:rPr>
              <a:t>)</a:t>
            </a:r>
            <a:endParaRPr sz="3250">
              <a:latin typeface="LM Roman 10"/>
              <a:cs typeface="LM Roman 10"/>
            </a:endParaRPr>
          </a:p>
          <a:p>
            <a:pPr marL="3811270">
              <a:lnSpc>
                <a:spcPct val="100000"/>
              </a:lnSpc>
              <a:spcBef>
                <a:spcPts val="1030"/>
              </a:spcBef>
              <a:tabLst>
                <a:tab pos="4388485" algn="l"/>
              </a:tabLst>
            </a:pPr>
            <a:r>
              <a:rPr sz="3250" spc="-50" dirty="0">
                <a:latin typeface="LM Roman 10"/>
                <a:cs typeface="LM Roman 10"/>
              </a:rPr>
              <a:t>=</a:t>
            </a:r>
            <a:r>
              <a:rPr sz="3250" dirty="0">
                <a:latin typeface="LM Roman 10"/>
                <a:cs typeface="LM Roman 10"/>
              </a:rPr>
              <a:t>	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i="1" spc="-20" dirty="0">
                <a:latin typeface="LM Roman Dunhill 10"/>
                <a:cs typeface="LM Roman Dunhill 10"/>
              </a:rPr>
              <a:t>.</a:t>
            </a:r>
            <a:r>
              <a:rPr sz="3250" spc="-20" dirty="0">
                <a:latin typeface="Times New Roman"/>
                <a:cs typeface="Times New Roman"/>
              </a:rPr>
              <a:t>30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55014" y="3992879"/>
            <a:ext cx="1175385" cy="1219200"/>
          </a:xfrm>
          <a:custGeom>
            <a:avLst/>
            <a:gdLst/>
            <a:ahLst/>
            <a:cxnLst/>
            <a:rect l="l" t="t" r="r" b="b"/>
            <a:pathLst>
              <a:path w="1175384" h="1219200">
                <a:moveTo>
                  <a:pt x="1175384" y="0"/>
                </a:moveTo>
                <a:lnTo>
                  <a:pt x="0" y="0"/>
                </a:lnTo>
                <a:lnTo>
                  <a:pt x="0" y="1219200"/>
                </a:lnTo>
                <a:lnTo>
                  <a:pt x="1175384" y="1219200"/>
                </a:lnTo>
                <a:lnTo>
                  <a:pt x="1175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86409" marR="5080">
              <a:lnSpc>
                <a:spcPts val="5180"/>
              </a:lnSpc>
              <a:spcBef>
                <a:spcPts val="1055"/>
              </a:spcBef>
            </a:pPr>
            <a:r>
              <a:rPr sz="5100" spc="-105" dirty="0"/>
              <a:t>We</a:t>
            </a:r>
            <a:r>
              <a:rPr sz="5100" spc="-175" dirty="0"/>
              <a:t> </a:t>
            </a:r>
            <a:r>
              <a:rPr sz="5100" spc="-30" dirty="0"/>
              <a:t>can</a:t>
            </a:r>
            <a:r>
              <a:rPr sz="5100" spc="-185" dirty="0"/>
              <a:t> </a:t>
            </a:r>
            <a:r>
              <a:rPr sz="5100" spc="-65" dirty="0"/>
              <a:t>build</a:t>
            </a:r>
            <a:r>
              <a:rPr sz="5100" spc="-180" dirty="0"/>
              <a:t> </a:t>
            </a:r>
            <a:r>
              <a:rPr sz="5100" spc="-110" dirty="0"/>
              <a:t>features</a:t>
            </a:r>
            <a:r>
              <a:rPr sz="5100" spc="-175" dirty="0"/>
              <a:t> </a:t>
            </a:r>
            <a:r>
              <a:rPr sz="5100" spc="-90" dirty="0"/>
              <a:t>for</a:t>
            </a:r>
            <a:r>
              <a:rPr sz="5100" spc="-190" dirty="0"/>
              <a:t> </a:t>
            </a:r>
            <a:r>
              <a:rPr sz="5100" spc="-90" dirty="0"/>
              <a:t>logistic</a:t>
            </a:r>
            <a:r>
              <a:rPr sz="5100" spc="-180" dirty="0"/>
              <a:t> </a:t>
            </a:r>
            <a:r>
              <a:rPr sz="5100" spc="-85" dirty="0"/>
              <a:t>regression</a:t>
            </a:r>
            <a:r>
              <a:rPr sz="5100" spc="-180" dirty="0"/>
              <a:t> </a:t>
            </a:r>
            <a:r>
              <a:rPr sz="5100" spc="-25" dirty="0"/>
              <a:t>for </a:t>
            </a:r>
            <a:r>
              <a:rPr sz="5100" spc="-90" dirty="0"/>
              <a:t>any</a:t>
            </a:r>
            <a:r>
              <a:rPr sz="5100" spc="-185" dirty="0"/>
              <a:t> </a:t>
            </a:r>
            <a:r>
              <a:rPr sz="5100" spc="-90" dirty="0"/>
              <a:t>classification</a:t>
            </a:r>
            <a:r>
              <a:rPr sz="5100" spc="-180" dirty="0"/>
              <a:t> </a:t>
            </a:r>
            <a:r>
              <a:rPr sz="5100" spc="-90" dirty="0"/>
              <a:t>task:</a:t>
            </a:r>
            <a:r>
              <a:rPr sz="5100" spc="-195" dirty="0"/>
              <a:t> </a:t>
            </a:r>
            <a:r>
              <a:rPr sz="5100" spc="-65" dirty="0"/>
              <a:t>period</a:t>
            </a:r>
            <a:r>
              <a:rPr sz="5100" spc="-185" dirty="0"/>
              <a:t> </a:t>
            </a:r>
            <a:r>
              <a:rPr sz="5100" spc="-10" dirty="0"/>
              <a:t>disambiguation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3199995" y="5005715"/>
            <a:ext cx="1049020" cy="2764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0"/>
              </a:spcBef>
              <a:tabLst>
                <a:tab pos="669290" algn="l"/>
              </a:tabLst>
            </a:pPr>
            <a:r>
              <a:rPr sz="3150" i="1" spc="-25" dirty="0">
                <a:latin typeface="Times New Roman"/>
                <a:cs typeface="Times New Roman"/>
              </a:rPr>
              <a:t>x</a:t>
            </a:r>
            <a:r>
              <a:rPr sz="3525" spc="-37" baseline="-11820" dirty="0">
                <a:latin typeface="Times New Roman"/>
                <a:cs typeface="Times New Roman"/>
              </a:rPr>
              <a:t>1</a:t>
            </a:r>
            <a:r>
              <a:rPr sz="3525" baseline="-11820" dirty="0">
                <a:latin typeface="Times New Roman"/>
                <a:cs typeface="Times New Roman"/>
              </a:rPr>
              <a:t>	</a:t>
            </a:r>
            <a:r>
              <a:rPr sz="3150" spc="-50" dirty="0">
                <a:latin typeface="LM Roman 10"/>
                <a:cs typeface="LM Roman 10"/>
              </a:rPr>
              <a:t>=</a:t>
            </a:r>
            <a:endParaRPr sz="315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150">
              <a:latin typeface="LM Roman 10"/>
              <a:cs typeface="LM Roman 10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669290" algn="l"/>
              </a:tabLst>
            </a:pPr>
            <a:r>
              <a:rPr sz="3150" i="1" spc="-25" dirty="0">
                <a:latin typeface="Times New Roman"/>
                <a:cs typeface="Times New Roman"/>
              </a:rPr>
              <a:t>x</a:t>
            </a:r>
            <a:r>
              <a:rPr sz="3525" spc="-37" baseline="-11820" dirty="0">
                <a:latin typeface="Times New Roman"/>
                <a:cs typeface="Times New Roman"/>
              </a:rPr>
              <a:t>2</a:t>
            </a:r>
            <a:r>
              <a:rPr sz="3525" baseline="-11820" dirty="0">
                <a:latin typeface="Times New Roman"/>
                <a:cs typeface="Times New Roman"/>
              </a:rPr>
              <a:t>	</a:t>
            </a:r>
            <a:r>
              <a:rPr sz="3150" spc="-50" dirty="0">
                <a:latin typeface="LM Roman 10"/>
                <a:cs typeface="LM Roman 10"/>
              </a:rPr>
              <a:t>=</a:t>
            </a:r>
            <a:endParaRPr sz="315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150">
              <a:latin typeface="LM Roman 10"/>
              <a:cs typeface="LM Roman 10"/>
            </a:endParaRPr>
          </a:p>
          <a:p>
            <a:pPr marL="76200">
              <a:lnSpc>
                <a:spcPct val="100000"/>
              </a:lnSpc>
              <a:tabLst>
                <a:tab pos="669290" algn="l"/>
              </a:tabLst>
            </a:pPr>
            <a:r>
              <a:rPr sz="3150" i="1" spc="-25" dirty="0">
                <a:latin typeface="Times New Roman"/>
                <a:cs typeface="Times New Roman"/>
              </a:rPr>
              <a:t>x</a:t>
            </a:r>
            <a:r>
              <a:rPr sz="3525" spc="-37" baseline="-11820" dirty="0">
                <a:latin typeface="Times New Roman"/>
                <a:cs typeface="Times New Roman"/>
              </a:rPr>
              <a:t>3</a:t>
            </a:r>
            <a:r>
              <a:rPr sz="3525" baseline="-11820" dirty="0">
                <a:latin typeface="Times New Roman"/>
                <a:cs typeface="Times New Roman"/>
              </a:rPr>
              <a:t>	</a:t>
            </a:r>
            <a:r>
              <a:rPr sz="3150" spc="-50" dirty="0">
                <a:latin typeface="LM Roman 10"/>
                <a:cs typeface="LM Roman 10"/>
              </a:rPr>
              <a:t>=</a:t>
            </a:r>
            <a:endParaRPr sz="31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585" y="4437738"/>
            <a:ext cx="329565" cy="2764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765" dirty="0">
                <a:latin typeface="AoyagiKouzanFontT"/>
                <a:cs typeface="AoyagiKouzanFontT"/>
              </a:rPr>
              <a:t>⇢</a:t>
            </a:r>
            <a:endParaRPr sz="315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315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</a:pPr>
            <a:r>
              <a:rPr sz="3150" spc="765" dirty="0">
                <a:latin typeface="AoyagiKouzanFontT"/>
                <a:cs typeface="AoyagiKouzanFontT"/>
              </a:rPr>
              <a:t>⇢</a:t>
            </a:r>
            <a:endParaRPr sz="315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3150">
              <a:latin typeface="AoyagiKouzanFontT"/>
              <a:cs typeface="AoyagiKouzanFont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50" spc="765" dirty="0">
                <a:latin typeface="AoyagiKouzanFontT"/>
                <a:cs typeface="AoyagiKouzanFontT"/>
              </a:rPr>
              <a:t>⇢</a:t>
            </a:r>
            <a:endParaRPr sz="3150">
              <a:latin typeface="AoyagiKouzanFontT"/>
              <a:cs typeface="AoyagiKouzanFont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489" y="4925142"/>
            <a:ext cx="10922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-5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350" y="4759997"/>
            <a:ext cx="431482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  <a:tab pos="908685" algn="l"/>
              </a:tabLst>
            </a:pPr>
            <a:r>
              <a:rPr sz="3150" spc="-50" dirty="0">
                <a:latin typeface="Times New Roman"/>
                <a:cs typeface="Times New Roman"/>
              </a:rPr>
              <a:t>1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25" dirty="0">
                <a:latin typeface="Times New Roman"/>
                <a:cs typeface="Times New Roman"/>
              </a:rPr>
              <a:t>if</a:t>
            </a:r>
            <a:r>
              <a:rPr sz="3150" dirty="0">
                <a:latin typeface="Times New Roman"/>
                <a:cs typeface="Times New Roman"/>
              </a:rPr>
              <a:t>	“</a:t>
            </a:r>
            <a:r>
              <a:rPr sz="3150" i="1" dirty="0">
                <a:latin typeface="Times New Roman"/>
                <a:cs typeface="Times New Roman"/>
              </a:rPr>
              <a:t>Case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dirty="0">
                <a:latin typeface="Times New Roman"/>
                <a:cs typeface="Times New Roman"/>
              </a:rPr>
              <a:t>w</a:t>
            </a:r>
            <a:r>
              <a:rPr sz="3150" i="1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330" dirty="0">
                <a:latin typeface="LM Roman 10"/>
                <a:cs typeface="LM Roman 10"/>
              </a:rPr>
              <a:t> </a:t>
            </a:r>
            <a:r>
              <a:rPr sz="3150" dirty="0">
                <a:latin typeface="LM Roman 10"/>
                <a:cs typeface="LM Roman 10"/>
              </a:rPr>
              <a:t>=</a:t>
            </a:r>
            <a:r>
              <a:rPr sz="3150" spc="-325" dirty="0">
                <a:latin typeface="LM Roman 10"/>
                <a:cs typeface="LM Roman 10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Lower”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350" y="5243386"/>
            <a:ext cx="204851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</a:tabLst>
            </a:pPr>
            <a:r>
              <a:rPr sz="3150" spc="-50" dirty="0">
                <a:latin typeface="Times New Roman"/>
                <a:cs typeface="Times New Roman"/>
              </a:rPr>
              <a:t>0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10" dirty="0">
                <a:latin typeface="Times New Roman"/>
                <a:cs typeface="Times New Roman"/>
              </a:rPr>
              <a:t>otherwise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350" y="5887904"/>
            <a:ext cx="433070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  <a:tab pos="908685" algn="l"/>
                <a:tab pos="1553210" algn="l"/>
              </a:tabLst>
            </a:pPr>
            <a:r>
              <a:rPr sz="3150" spc="-50" dirty="0">
                <a:latin typeface="Times New Roman"/>
                <a:cs typeface="Times New Roman"/>
              </a:rPr>
              <a:t>1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25" dirty="0">
                <a:latin typeface="Times New Roman"/>
                <a:cs typeface="Times New Roman"/>
              </a:rPr>
              <a:t>if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35" dirty="0">
                <a:latin typeface="Times New Roman"/>
                <a:cs typeface="Times New Roman"/>
              </a:rPr>
              <a:t>“</a:t>
            </a:r>
            <a:r>
              <a:rPr sz="3150" i="1" spc="-35" dirty="0">
                <a:latin typeface="Times New Roman"/>
                <a:cs typeface="Times New Roman"/>
              </a:rPr>
              <a:t>w</a:t>
            </a:r>
            <a:r>
              <a:rPr sz="3150" i="1" dirty="0">
                <a:latin typeface="Times New Roman"/>
                <a:cs typeface="Times New Roman"/>
              </a:rPr>
              <a:t>	</a:t>
            </a:r>
            <a:r>
              <a:rPr sz="3150" i="1" spc="-345" dirty="0">
                <a:latin typeface="DejaVu Sans Condensed"/>
                <a:cs typeface="DejaVu Sans Condensed"/>
              </a:rPr>
              <a:t>∈</a:t>
            </a:r>
            <a:r>
              <a:rPr sz="3150" i="1" spc="-195" dirty="0">
                <a:latin typeface="DejaVu Sans Condensed"/>
                <a:cs typeface="DejaVu Sans Condensed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AcronymDict”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50" y="6053089"/>
            <a:ext cx="204851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9535">
              <a:lnSpc>
                <a:spcPts val="2675"/>
              </a:lnSpc>
              <a:spcBef>
                <a:spcPts val="95"/>
              </a:spcBef>
            </a:pPr>
            <a:r>
              <a:rPr sz="2350" i="1" spc="-5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3635"/>
              </a:lnSpc>
              <a:tabLst>
                <a:tab pos="458470" algn="l"/>
              </a:tabLst>
            </a:pPr>
            <a:r>
              <a:rPr sz="3150" spc="-50" dirty="0">
                <a:latin typeface="Times New Roman"/>
                <a:cs typeface="Times New Roman"/>
              </a:rPr>
              <a:t>0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10" dirty="0">
                <a:latin typeface="Times New Roman"/>
                <a:cs typeface="Times New Roman"/>
              </a:rPr>
              <a:t>otherwise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1350" y="7015851"/>
            <a:ext cx="415734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  <a:tab pos="908685" algn="l"/>
                <a:tab pos="1553210" algn="l"/>
              </a:tabLst>
            </a:pPr>
            <a:r>
              <a:rPr sz="3150" spc="-50" dirty="0">
                <a:latin typeface="Times New Roman"/>
                <a:cs typeface="Times New Roman"/>
              </a:rPr>
              <a:t>1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25" dirty="0">
                <a:latin typeface="Times New Roman"/>
                <a:cs typeface="Times New Roman"/>
              </a:rPr>
              <a:t>if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35" dirty="0">
                <a:latin typeface="Times New Roman"/>
                <a:cs typeface="Times New Roman"/>
              </a:rPr>
              <a:t>“</a:t>
            </a:r>
            <a:r>
              <a:rPr sz="3150" i="1" spc="-35" dirty="0">
                <a:latin typeface="Times New Roman"/>
                <a:cs typeface="Times New Roman"/>
              </a:rPr>
              <a:t>w</a:t>
            </a:r>
            <a:r>
              <a:rPr sz="3150" i="1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LM Roman 10"/>
                <a:cs typeface="LM Roman 10"/>
              </a:rPr>
              <a:t>=</a:t>
            </a:r>
            <a:r>
              <a:rPr sz="3150" spc="-315" dirty="0">
                <a:latin typeface="LM Roman 10"/>
                <a:cs typeface="LM Roman 10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St.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&amp;</a:t>
            </a:r>
            <a:r>
              <a:rPr sz="3150" spc="-130" dirty="0">
                <a:latin typeface="Times New Roman"/>
                <a:cs typeface="Times New Roman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Case</a:t>
            </a:r>
            <a:r>
              <a:rPr sz="3150" spc="-10" dirty="0">
                <a:latin typeface="LM Roman 10"/>
                <a:cs typeface="LM Roman 10"/>
              </a:rPr>
              <a:t>(</a:t>
            </a:r>
            <a:r>
              <a:rPr sz="3150" i="1" spc="-10" dirty="0">
                <a:latin typeface="Times New Roman"/>
                <a:cs typeface="Times New Roman"/>
              </a:rPr>
              <a:t>w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8494" y="7181440"/>
            <a:ext cx="32766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6540" algn="l"/>
              </a:tabLst>
            </a:pPr>
            <a:r>
              <a:rPr sz="2350" i="1" spc="-50" dirty="0">
                <a:latin typeface="Times New Roman"/>
                <a:cs typeface="Times New Roman"/>
              </a:rPr>
              <a:t>i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-155" dirty="0">
                <a:latin typeface="Times New Roman"/>
                <a:cs typeface="Times New Roman"/>
              </a:rPr>
              <a:t>i</a:t>
            </a:r>
            <a:r>
              <a:rPr sz="2350" i="1" spc="-155" dirty="0">
                <a:latin typeface="DejaVu Sans Condensed"/>
                <a:cs typeface="DejaVu Sans Condensed"/>
              </a:rPr>
              <a:t>—</a:t>
            </a:r>
            <a:r>
              <a:rPr sz="2350" spc="-5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9722" y="7015851"/>
            <a:ext cx="151193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330" dirty="0">
                <a:latin typeface="LM Roman 10"/>
                <a:cs typeface="LM Roman 10"/>
              </a:rPr>
              <a:t> </a:t>
            </a:r>
            <a:r>
              <a:rPr sz="3150" dirty="0">
                <a:latin typeface="LM Roman 10"/>
                <a:cs typeface="LM Roman 10"/>
              </a:rPr>
              <a:t>=</a:t>
            </a:r>
            <a:r>
              <a:rPr sz="3150" spc="-320" dirty="0">
                <a:latin typeface="LM Roman 10"/>
                <a:cs typeface="LM Roman 10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Cap”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350" y="7499239"/>
            <a:ext cx="204851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</a:tabLst>
            </a:pPr>
            <a:r>
              <a:rPr sz="3150" spc="-50" dirty="0">
                <a:latin typeface="Times New Roman"/>
                <a:cs typeface="Times New Roman"/>
              </a:rPr>
              <a:t>0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10" dirty="0">
                <a:latin typeface="Times New Roman"/>
                <a:cs typeface="Times New Roman"/>
              </a:rPr>
              <a:t>otherwise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80677" y="2265616"/>
            <a:ext cx="1461135" cy="976630"/>
            <a:chOff x="6780677" y="2265616"/>
            <a:chExt cx="1461135" cy="976630"/>
          </a:xfrm>
        </p:grpSpPr>
        <p:sp>
          <p:nvSpPr>
            <p:cNvPr id="15" name="object 15"/>
            <p:cNvSpPr/>
            <p:nvPr/>
          </p:nvSpPr>
          <p:spPr>
            <a:xfrm>
              <a:off x="6826397" y="2740360"/>
              <a:ext cx="602615" cy="455930"/>
            </a:xfrm>
            <a:custGeom>
              <a:avLst/>
              <a:gdLst/>
              <a:ahLst/>
              <a:cxnLst/>
              <a:rect l="l" t="t" r="r" b="b"/>
              <a:pathLst>
                <a:path w="602615" h="455930">
                  <a:moveTo>
                    <a:pt x="389373" y="1059"/>
                  </a:moveTo>
                  <a:lnTo>
                    <a:pt x="370408" y="605"/>
                  </a:lnTo>
                  <a:lnTo>
                    <a:pt x="326345" y="0"/>
                  </a:lnTo>
                  <a:lnTo>
                    <a:pt x="266783" y="913"/>
                  </a:lnTo>
                  <a:lnTo>
                    <a:pt x="201320" y="5016"/>
                  </a:lnTo>
                  <a:lnTo>
                    <a:pt x="139554" y="13977"/>
                  </a:lnTo>
                  <a:lnTo>
                    <a:pt x="91084" y="29468"/>
                  </a:lnTo>
                  <a:lnTo>
                    <a:pt x="58975" y="50516"/>
                  </a:lnTo>
                  <a:lnTo>
                    <a:pt x="48471" y="57876"/>
                  </a:lnTo>
                  <a:lnTo>
                    <a:pt x="41112" y="68380"/>
                  </a:lnTo>
                  <a:lnTo>
                    <a:pt x="33580" y="78783"/>
                  </a:lnTo>
                  <a:lnTo>
                    <a:pt x="26392" y="89387"/>
                  </a:lnTo>
                  <a:lnTo>
                    <a:pt x="20063" y="100489"/>
                  </a:lnTo>
                  <a:lnTo>
                    <a:pt x="5263" y="146076"/>
                  </a:lnTo>
                  <a:lnTo>
                    <a:pt x="0" y="198090"/>
                  </a:lnTo>
                  <a:lnTo>
                    <a:pt x="1559" y="252238"/>
                  </a:lnTo>
                  <a:lnTo>
                    <a:pt x="7231" y="304229"/>
                  </a:lnTo>
                  <a:lnTo>
                    <a:pt x="14303" y="349771"/>
                  </a:lnTo>
                  <a:lnTo>
                    <a:pt x="23535" y="397081"/>
                  </a:lnTo>
                  <a:lnTo>
                    <a:pt x="48471" y="427186"/>
                  </a:lnTo>
                  <a:lnTo>
                    <a:pt x="100607" y="447343"/>
                  </a:lnTo>
                  <a:lnTo>
                    <a:pt x="133697" y="455595"/>
                  </a:lnTo>
                  <a:lnTo>
                    <a:pt x="190591" y="452821"/>
                  </a:lnTo>
                  <a:lnTo>
                    <a:pt x="247537" y="450564"/>
                  </a:lnTo>
                  <a:lnTo>
                    <a:pt x="304379" y="447271"/>
                  </a:lnTo>
                  <a:lnTo>
                    <a:pt x="360965" y="441391"/>
                  </a:lnTo>
                  <a:lnTo>
                    <a:pt x="414704" y="425669"/>
                  </a:lnTo>
                  <a:lnTo>
                    <a:pt x="456694" y="405622"/>
                  </a:lnTo>
                  <a:lnTo>
                    <a:pt x="467098" y="398090"/>
                  </a:lnTo>
                  <a:lnTo>
                    <a:pt x="477701" y="390901"/>
                  </a:lnTo>
                  <a:lnTo>
                    <a:pt x="488803" y="384573"/>
                  </a:lnTo>
                  <a:lnTo>
                    <a:pt x="499398" y="380753"/>
                  </a:lnTo>
                  <a:lnTo>
                    <a:pt x="510563" y="378224"/>
                  </a:lnTo>
                  <a:lnTo>
                    <a:pt x="521501" y="375319"/>
                  </a:lnTo>
                  <a:lnTo>
                    <a:pt x="567998" y="336123"/>
                  </a:lnTo>
                  <a:lnTo>
                    <a:pt x="592796" y="302978"/>
                  </a:lnTo>
                  <a:lnTo>
                    <a:pt x="598033" y="292457"/>
                  </a:lnTo>
                  <a:lnTo>
                    <a:pt x="601921" y="281831"/>
                  </a:lnTo>
                  <a:lnTo>
                    <a:pt x="602437" y="270940"/>
                  </a:lnTo>
                  <a:lnTo>
                    <a:pt x="598351" y="259022"/>
                  </a:lnTo>
                  <a:lnTo>
                    <a:pt x="591278" y="248237"/>
                  </a:lnTo>
                  <a:lnTo>
                    <a:pt x="582683" y="238150"/>
                  </a:lnTo>
                  <a:lnTo>
                    <a:pt x="574029" y="228327"/>
                  </a:lnTo>
                  <a:lnTo>
                    <a:pt x="547215" y="197891"/>
                  </a:lnTo>
                  <a:lnTo>
                    <a:pt x="533386" y="186800"/>
                  </a:lnTo>
                  <a:lnTo>
                    <a:pt x="518572" y="178718"/>
                  </a:lnTo>
                  <a:lnTo>
                    <a:pt x="488803" y="157306"/>
                  </a:lnTo>
                  <a:lnTo>
                    <a:pt x="481637" y="150180"/>
                  </a:lnTo>
                  <a:lnTo>
                    <a:pt x="475169" y="142210"/>
                  </a:lnTo>
                  <a:lnTo>
                    <a:pt x="468417" y="134686"/>
                  </a:lnTo>
                  <a:lnTo>
                    <a:pt x="418750" y="111873"/>
                  </a:lnTo>
                  <a:lnTo>
                    <a:pt x="375170" y="100489"/>
                  </a:lnTo>
                  <a:lnTo>
                    <a:pt x="304148" y="86284"/>
                  </a:lnTo>
                </a:path>
              </a:pathLst>
            </a:custGeom>
            <a:ln w="9143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9170" y="2265616"/>
              <a:ext cx="812800" cy="494665"/>
            </a:xfrm>
            <a:custGeom>
              <a:avLst/>
              <a:gdLst/>
              <a:ahLst/>
              <a:cxnLst/>
              <a:rect l="l" t="t" r="r" b="b"/>
              <a:pathLst>
                <a:path w="812800" h="494664">
                  <a:moveTo>
                    <a:pt x="111429" y="322719"/>
                  </a:moveTo>
                  <a:lnTo>
                    <a:pt x="0" y="494157"/>
                  </a:lnTo>
                  <a:lnTo>
                    <a:pt x="204000" y="480441"/>
                  </a:lnTo>
                  <a:lnTo>
                    <a:pt x="182197" y="443293"/>
                  </a:lnTo>
                  <a:lnTo>
                    <a:pt x="146850" y="443293"/>
                  </a:lnTo>
                  <a:lnTo>
                    <a:pt x="115989" y="390728"/>
                  </a:lnTo>
                  <a:lnTo>
                    <a:pt x="142286" y="375292"/>
                  </a:lnTo>
                  <a:lnTo>
                    <a:pt x="111429" y="322719"/>
                  </a:lnTo>
                  <a:close/>
                </a:path>
                <a:path w="812800" h="494664">
                  <a:moveTo>
                    <a:pt x="142286" y="375292"/>
                  </a:moveTo>
                  <a:lnTo>
                    <a:pt x="115989" y="390728"/>
                  </a:lnTo>
                  <a:lnTo>
                    <a:pt x="146850" y="443293"/>
                  </a:lnTo>
                  <a:lnTo>
                    <a:pt x="173140" y="427862"/>
                  </a:lnTo>
                  <a:lnTo>
                    <a:pt x="142286" y="375292"/>
                  </a:lnTo>
                  <a:close/>
                </a:path>
                <a:path w="812800" h="494664">
                  <a:moveTo>
                    <a:pt x="173140" y="427862"/>
                  </a:moveTo>
                  <a:lnTo>
                    <a:pt x="146850" y="443293"/>
                  </a:lnTo>
                  <a:lnTo>
                    <a:pt x="182197" y="443293"/>
                  </a:lnTo>
                  <a:lnTo>
                    <a:pt x="173140" y="427862"/>
                  </a:lnTo>
                  <a:close/>
                </a:path>
                <a:path w="812800" h="494664">
                  <a:moveTo>
                    <a:pt x="781659" y="0"/>
                  </a:moveTo>
                  <a:lnTo>
                    <a:pt x="142286" y="375292"/>
                  </a:lnTo>
                  <a:lnTo>
                    <a:pt x="173140" y="427862"/>
                  </a:lnTo>
                  <a:lnTo>
                    <a:pt x="812520" y="52578"/>
                  </a:lnTo>
                  <a:lnTo>
                    <a:pt x="78165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924947" y="3274522"/>
            <a:ext cx="602615" cy="455930"/>
          </a:xfrm>
          <a:custGeom>
            <a:avLst/>
            <a:gdLst/>
            <a:ahLst/>
            <a:cxnLst/>
            <a:rect l="l" t="t" r="r" b="b"/>
            <a:pathLst>
              <a:path w="602615" h="455929">
                <a:moveTo>
                  <a:pt x="389373" y="1059"/>
                </a:moveTo>
                <a:lnTo>
                  <a:pt x="370408" y="605"/>
                </a:lnTo>
                <a:lnTo>
                  <a:pt x="326345" y="0"/>
                </a:lnTo>
                <a:lnTo>
                  <a:pt x="266783" y="913"/>
                </a:lnTo>
                <a:lnTo>
                  <a:pt x="201320" y="5016"/>
                </a:lnTo>
                <a:lnTo>
                  <a:pt x="139554" y="13977"/>
                </a:lnTo>
                <a:lnTo>
                  <a:pt x="91084" y="29468"/>
                </a:lnTo>
                <a:lnTo>
                  <a:pt x="58975" y="50516"/>
                </a:lnTo>
                <a:lnTo>
                  <a:pt x="48471" y="57876"/>
                </a:lnTo>
                <a:lnTo>
                  <a:pt x="41112" y="68380"/>
                </a:lnTo>
                <a:lnTo>
                  <a:pt x="33580" y="78783"/>
                </a:lnTo>
                <a:lnTo>
                  <a:pt x="26392" y="89387"/>
                </a:lnTo>
                <a:lnTo>
                  <a:pt x="20063" y="100489"/>
                </a:lnTo>
                <a:lnTo>
                  <a:pt x="5263" y="146076"/>
                </a:lnTo>
                <a:lnTo>
                  <a:pt x="0" y="198090"/>
                </a:lnTo>
                <a:lnTo>
                  <a:pt x="1559" y="252238"/>
                </a:lnTo>
                <a:lnTo>
                  <a:pt x="7231" y="304229"/>
                </a:lnTo>
                <a:lnTo>
                  <a:pt x="14303" y="349771"/>
                </a:lnTo>
                <a:lnTo>
                  <a:pt x="23535" y="397081"/>
                </a:lnTo>
                <a:lnTo>
                  <a:pt x="48471" y="427186"/>
                </a:lnTo>
                <a:lnTo>
                  <a:pt x="100607" y="447343"/>
                </a:lnTo>
                <a:lnTo>
                  <a:pt x="133697" y="455595"/>
                </a:lnTo>
                <a:lnTo>
                  <a:pt x="190591" y="452821"/>
                </a:lnTo>
                <a:lnTo>
                  <a:pt x="247537" y="450564"/>
                </a:lnTo>
                <a:lnTo>
                  <a:pt x="304379" y="447271"/>
                </a:lnTo>
                <a:lnTo>
                  <a:pt x="360965" y="441391"/>
                </a:lnTo>
                <a:lnTo>
                  <a:pt x="414704" y="425669"/>
                </a:lnTo>
                <a:lnTo>
                  <a:pt x="456694" y="405622"/>
                </a:lnTo>
                <a:lnTo>
                  <a:pt x="467098" y="398090"/>
                </a:lnTo>
                <a:lnTo>
                  <a:pt x="477701" y="390901"/>
                </a:lnTo>
                <a:lnTo>
                  <a:pt x="488803" y="384573"/>
                </a:lnTo>
                <a:lnTo>
                  <a:pt x="499398" y="380753"/>
                </a:lnTo>
                <a:lnTo>
                  <a:pt x="510563" y="378224"/>
                </a:lnTo>
                <a:lnTo>
                  <a:pt x="521501" y="375319"/>
                </a:lnTo>
                <a:lnTo>
                  <a:pt x="567998" y="336123"/>
                </a:lnTo>
                <a:lnTo>
                  <a:pt x="592796" y="302978"/>
                </a:lnTo>
                <a:lnTo>
                  <a:pt x="598033" y="292457"/>
                </a:lnTo>
                <a:lnTo>
                  <a:pt x="601921" y="281831"/>
                </a:lnTo>
                <a:lnTo>
                  <a:pt x="602437" y="270940"/>
                </a:lnTo>
                <a:lnTo>
                  <a:pt x="598351" y="259022"/>
                </a:lnTo>
                <a:lnTo>
                  <a:pt x="591278" y="248237"/>
                </a:lnTo>
                <a:lnTo>
                  <a:pt x="582683" y="238150"/>
                </a:lnTo>
                <a:lnTo>
                  <a:pt x="574029" y="228327"/>
                </a:lnTo>
                <a:lnTo>
                  <a:pt x="547215" y="197891"/>
                </a:lnTo>
                <a:lnTo>
                  <a:pt x="533386" y="186800"/>
                </a:lnTo>
                <a:lnTo>
                  <a:pt x="518572" y="178718"/>
                </a:lnTo>
                <a:lnTo>
                  <a:pt x="488803" y="157306"/>
                </a:lnTo>
                <a:lnTo>
                  <a:pt x="481637" y="150180"/>
                </a:lnTo>
                <a:lnTo>
                  <a:pt x="475169" y="142210"/>
                </a:lnTo>
                <a:lnTo>
                  <a:pt x="468417" y="134686"/>
                </a:lnTo>
                <a:lnTo>
                  <a:pt x="418750" y="111873"/>
                </a:lnTo>
                <a:lnTo>
                  <a:pt x="375170" y="100489"/>
                </a:lnTo>
                <a:lnTo>
                  <a:pt x="304148" y="86284"/>
                </a:lnTo>
              </a:path>
            </a:pathLst>
          </a:custGeom>
          <a:ln w="9143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650203" y="2441613"/>
            <a:ext cx="694055" cy="1334770"/>
            <a:chOff x="9650203" y="2441613"/>
            <a:chExt cx="694055" cy="1334770"/>
          </a:xfrm>
        </p:grpSpPr>
        <p:sp>
          <p:nvSpPr>
            <p:cNvPr id="19" name="object 19"/>
            <p:cNvSpPr/>
            <p:nvPr/>
          </p:nvSpPr>
          <p:spPr>
            <a:xfrm>
              <a:off x="9695923" y="3274522"/>
              <a:ext cx="602615" cy="455930"/>
            </a:xfrm>
            <a:custGeom>
              <a:avLst/>
              <a:gdLst/>
              <a:ahLst/>
              <a:cxnLst/>
              <a:rect l="l" t="t" r="r" b="b"/>
              <a:pathLst>
                <a:path w="602615" h="455929">
                  <a:moveTo>
                    <a:pt x="389373" y="1059"/>
                  </a:moveTo>
                  <a:lnTo>
                    <a:pt x="370408" y="605"/>
                  </a:lnTo>
                  <a:lnTo>
                    <a:pt x="326345" y="0"/>
                  </a:lnTo>
                  <a:lnTo>
                    <a:pt x="266783" y="913"/>
                  </a:lnTo>
                  <a:lnTo>
                    <a:pt x="201320" y="5016"/>
                  </a:lnTo>
                  <a:lnTo>
                    <a:pt x="139554" y="13977"/>
                  </a:lnTo>
                  <a:lnTo>
                    <a:pt x="91084" y="29468"/>
                  </a:lnTo>
                  <a:lnTo>
                    <a:pt x="58975" y="50516"/>
                  </a:lnTo>
                  <a:lnTo>
                    <a:pt x="48471" y="57876"/>
                  </a:lnTo>
                  <a:lnTo>
                    <a:pt x="41112" y="68380"/>
                  </a:lnTo>
                  <a:lnTo>
                    <a:pt x="33580" y="78783"/>
                  </a:lnTo>
                  <a:lnTo>
                    <a:pt x="26392" y="89387"/>
                  </a:lnTo>
                  <a:lnTo>
                    <a:pt x="20063" y="100489"/>
                  </a:lnTo>
                  <a:lnTo>
                    <a:pt x="5263" y="146076"/>
                  </a:lnTo>
                  <a:lnTo>
                    <a:pt x="0" y="198090"/>
                  </a:lnTo>
                  <a:lnTo>
                    <a:pt x="1559" y="252238"/>
                  </a:lnTo>
                  <a:lnTo>
                    <a:pt x="7231" y="304229"/>
                  </a:lnTo>
                  <a:lnTo>
                    <a:pt x="14303" y="349771"/>
                  </a:lnTo>
                  <a:lnTo>
                    <a:pt x="23535" y="397081"/>
                  </a:lnTo>
                  <a:lnTo>
                    <a:pt x="48471" y="427186"/>
                  </a:lnTo>
                  <a:lnTo>
                    <a:pt x="100607" y="447343"/>
                  </a:lnTo>
                  <a:lnTo>
                    <a:pt x="133697" y="455595"/>
                  </a:lnTo>
                  <a:lnTo>
                    <a:pt x="190591" y="452821"/>
                  </a:lnTo>
                  <a:lnTo>
                    <a:pt x="247537" y="450564"/>
                  </a:lnTo>
                  <a:lnTo>
                    <a:pt x="304379" y="447271"/>
                  </a:lnTo>
                  <a:lnTo>
                    <a:pt x="360965" y="441391"/>
                  </a:lnTo>
                  <a:lnTo>
                    <a:pt x="414704" y="425669"/>
                  </a:lnTo>
                  <a:lnTo>
                    <a:pt x="456694" y="405622"/>
                  </a:lnTo>
                  <a:lnTo>
                    <a:pt x="467098" y="398090"/>
                  </a:lnTo>
                  <a:lnTo>
                    <a:pt x="477701" y="390901"/>
                  </a:lnTo>
                  <a:lnTo>
                    <a:pt x="488803" y="384573"/>
                  </a:lnTo>
                  <a:lnTo>
                    <a:pt x="499398" y="380753"/>
                  </a:lnTo>
                  <a:lnTo>
                    <a:pt x="510563" y="378224"/>
                  </a:lnTo>
                  <a:lnTo>
                    <a:pt x="521501" y="375319"/>
                  </a:lnTo>
                  <a:lnTo>
                    <a:pt x="567998" y="336123"/>
                  </a:lnTo>
                  <a:lnTo>
                    <a:pt x="592796" y="302978"/>
                  </a:lnTo>
                  <a:lnTo>
                    <a:pt x="598033" y="292457"/>
                  </a:lnTo>
                  <a:lnTo>
                    <a:pt x="601921" y="281831"/>
                  </a:lnTo>
                  <a:lnTo>
                    <a:pt x="602437" y="270940"/>
                  </a:lnTo>
                  <a:lnTo>
                    <a:pt x="598351" y="259022"/>
                  </a:lnTo>
                  <a:lnTo>
                    <a:pt x="591278" y="248237"/>
                  </a:lnTo>
                  <a:lnTo>
                    <a:pt x="582683" y="238150"/>
                  </a:lnTo>
                  <a:lnTo>
                    <a:pt x="574029" y="228327"/>
                  </a:lnTo>
                  <a:lnTo>
                    <a:pt x="547215" y="197891"/>
                  </a:lnTo>
                  <a:lnTo>
                    <a:pt x="533386" y="186800"/>
                  </a:lnTo>
                  <a:lnTo>
                    <a:pt x="518572" y="178718"/>
                  </a:lnTo>
                  <a:lnTo>
                    <a:pt x="488803" y="157306"/>
                  </a:lnTo>
                  <a:lnTo>
                    <a:pt x="481637" y="150180"/>
                  </a:lnTo>
                  <a:lnTo>
                    <a:pt x="475169" y="142210"/>
                  </a:lnTo>
                  <a:lnTo>
                    <a:pt x="468417" y="134686"/>
                  </a:lnTo>
                  <a:lnTo>
                    <a:pt x="418750" y="111873"/>
                  </a:lnTo>
                  <a:lnTo>
                    <a:pt x="375170" y="100489"/>
                  </a:lnTo>
                  <a:lnTo>
                    <a:pt x="304148" y="86284"/>
                  </a:lnTo>
                </a:path>
              </a:pathLst>
            </a:custGeom>
            <a:ln w="9143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6134" y="2441613"/>
              <a:ext cx="255904" cy="754380"/>
            </a:xfrm>
            <a:custGeom>
              <a:avLst/>
              <a:gdLst/>
              <a:ahLst/>
              <a:cxnLst/>
              <a:rect l="l" t="t" r="r" b="b"/>
              <a:pathLst>
                <a:path w="255904" h="754380">
                  <a:moveTo>
                    <a:pt x="136977" y="583670"/>
                  </a:moveTo>
                  <a:lnTo>
                    <a:pt x="77711" y="597928"/>
                  </a:lnTo>
                  <a:lnTo>
                    <a:pt x="209384" y="754341"/>
                  </a:lnTo>
                  <a:lnTo>
                    <a:pt x="242044" y="613308"/>
                  </a:lnTo>
                  <a:lnTo>
                    <a:pt x="144106" y="613308"/>
                  </a:lnTo>
                  <a:lnTo>
                    <a:pt x="136977" y="583670"/>
                  </a:lnTo>
                  <a:close/>
                </a:path>
                <a:path w="255904" h="754380">
                  <a:moveTo>
                    <a:pt x="196248" y="569411"/>
                  </a:moveTo>
                  <a:lnTo>
                    <a:pt x="136977" y="583670"/>
                  </a:lnTo>
                  <a:lnTo>
                    <a:pt x="144106" y="613308"/>
                  </a:lnTo>
                  <a:lnTo>
                    <a:pt x="203377" y="599046"/>
                  </a:lnTo>
                  <a:lnTo>
                    <a:pt x="196248" y="569411"/>
                  </a:lnTo>
                  <a:close/>
                </a:path>
                <a:path w="255904" h="754380">
                  <a:moveTo>
                    <a:pt x="255511" y="555155"/>
                  </a:moveTo>
                  <a:lnTo>
                    <a:pt x="196248" y="569411"/>
                  </a:lnTo>
                  <a:lnTo>
                    <a:pt x="203377" y="599046"/>
                  </a:lnTo>
                  <a:lnTo>
                    <a:pt x="144106" y="613308"/>
                  </a:lnTo>
                  <a:lnTo>
                    <a:pt x="242044" y="613308"/>
                  </a:lnTo>
                  <a:lnTo>
                    <a:pt x="255511" y="555155"/>
                  </a:lnTo>
                  <a:close/>
                </a:path>
                <a:path w="255904" h="754380">
                  <a:moveTo>
                    <a:pt x="59270" y="0"/>
                  </a:moveTo>
                  <a:lnTo>
                    <a:pt x="0" y="14249"/>
                  </a:lnTo>
                  <a:lnTo>
                    <a:pt x="136977" y="583670"/>
                  </a:lnTo>
                  <a:lnTo>
                    <a:pt x="196248" y="569411"/>
                  </a:lnTo>
                  <a:lnTo>
                    <a:pt x="592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5388" y="1857756"/>
            <a:ext cx="10023475" cy="257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0305">
              <a:lnSpc>
                <a:spcPct val="100000"/>
              </a:lnSpc>
              <a:spcBef>
                <a:spcPts val="100"/>
              </a:spcBef>
            </a:pPr>
            <a:r>
              <a:rPr sz="3800" spc="195" dirty="0">
                <a:latin typeface="Trebuchet MS"/>
                <a:cs typeface="Trebuchet MS"/>
              </a:rPr>
              <a:t>End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145" dirty="0">
                <a:latin typeface="Trebuchet MS"/>
                <a:cs typeface="Trebuchet MS"/>
              </a:rPr>
              <a:t>of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30" dirty="0">
                <a:latin typeface="Trebuchet MS"/>
                <a:cs typeface="Trebuchet MS"/>
              </a:rPr>
              <a:t>sentence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229" dirty="0">
                <a:latin typeface="Trebuchet MS"/>
                <a:cs typeface="Trebuchet MS"/>
              </a:rPr>
              <a:t>This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254" dirty="0">
                <a:latin typeface="Trebuchet MS"/>
                <a:cs typeface="Trebuchet MS"/>
              </a:rPr>
              <a:t>ends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50" dirty="0">
                <a:latin typeface="Trebuchet MS"/>
                <a:cs typeface="Trebuchet MS"/>
              </a:rPr>
              <a:t>in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80" dirty="0">
                <a:latin typeface="Trebuchet MS"/>
                <a:cs typeface="Trebuchet MS"/>
              </a:rPr>
              <a:t>a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14" dirty="0">
                <a:latin typeface="Trebuchet MS"/>
                <a:cs typeface="Trebuchet MS"/>
              </a:rPr>
              <a:t>period.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800" spc="180" dirty="0">
                <a:latin typeface="Trebuchet MS"/>
                <a:cs typeface="Trebuchet MS"/>
              </a:rPr>
              <a:t>The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265" dirty="0">
                <a:latin typeface="Trebuchet MS"/>
                <a:cs typeface="Trebuchet MS"/>
              </a:rPr>
              <a:t>house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at</a:t>
            </a:r>
            <a:r>
              <a:rPr sz="3800" spc="85" dirty="0">
                <a:latin typeface="Trebuchet MS"/>
                <a:cs typeface="Trebuchet MS"/>
              </a:rPr>
              <a:t> </a:t>
            </a:r>
            <a:r>
              <a:rPr sz="3800" spc="405" dirty="0">
                <a:latin typeface="Trebuchet MS"/>
                <a:cs typeface="Trebuchet MS"/>
              </a:rPr>
              <a:t>465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245" dirty="0">
                <a:latin typeface="Trebuchet MS"/>
                <a:cs typeface="Trebuchet MS"/>
              </a:rPr>
              <a:t>Main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St.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204" dirty="0">
                <a:latin typeface="Trebuchet MS"/>
                <a:cs typeface="Trebuchet MS"/>
              </a:rPr>
              <a:t>is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new.</a:t>
            </a:r>
            <a:endParaRPr sz="3800">
              <a:latin typeface="Trebuchet MS"/>
              <a:cs typeface="Trebuchet MS"/>
            </a:endParaRPr>
          </a:p>
          <a:p>
            <a:pPr marL="5728335">
              <a:lnSpc>
                <a:spcPct val="100000"/>
              </a:lnSpc>
              <a:spcBef>
                <a:spcPts val="1680"/>
              </a:spcBef>
            </a:pPr>
            <a:r>
              <a:rPr sz="3800" spc="204" dirty="0">
                <a:latin typeface="Trebuchet MS"/>
                <a:cs typeface="Trebuchet MS"/>
              </a:rPr>
              <a:t>Not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80" dirty="0">
                <a:latin typeface="Trebuchet MS"/>
                <a:cs typeface="Trebuchet MS"/>
              </a:rPr>
              <a:t>end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125983"/>
            <a:ext cx="1338453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95" dirty="0"/>
              <a:t>Classification</a:t>
            </a:r>
            <a:r>
              <a:rPr sz="5100" spc="-180" dirty="0"/>
              <a:t> </a:t>
            </a:r>
            <a:r>
              <a:rPr sz="5100" dirty="0"/>
              <a:t>in</a:t>
            </a:r>
            <a:r>
              <a:rPr sz="5100" spc="-180" dirty="0"/>
              <a:t> </a:t>
            </a:r>
            <a:r>
              <a:rPr sz="5100" spc="-25" dirty="0"/>
              <a:t>(</a:t>
            </a:r>
            <a:r>
              <a:rPr sz="5000" spc="-25" dirty="0"/>
              <a:t>binary)</a:t>
            </a:r>
            <a:r>
              <a:rPr sz="5000" spc="-145" dirty="0"/>
              <a:t> </a:t>
            </a:r>
            <a:r>
              <a:rPr sz="5100" spc="-95" dirty="0"/>
              <a:t>logistic</a:t>
            </a:r>
            <a:r>
              <a:rPr sz="5100" spc="-175" dirty="0"/>
              <a:t> </a:t>
            </a:r>
            <a:r>
              <a:rPr sz="5100" spc="-95" dirty="0"/>
              <a:t>regression:</a:t>
            </a:r>
            <a:r>
              <a:rPr sz="5100" spc="-190" dirty="0"/>
              <a:t> </a:t>
            </a:r>
            <a:r>
              <a:rPr sz="5100" spc="-10" dirty="0"/>
              <a:t>summary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779045" y="944090"/>
            <a:ext cx="8993505" cy="13785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Given:</a:t>
            </a:r>
            <a:endParaRPr sz="45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315"/>
              </a:spcBef>
              <a:buClr>
                <a:srgbClr val="E48312"/>
              </a:buClr>
              <a:buChar char="◦"/>
              <a:tabLst>
                <a:tab pos="660400" algn="l"/>
                <a:tab pos="393509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classes: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(+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sentiment,-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sentiment)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4242" y="2339341"/>
            <a:ext cx="2943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404040"/>
                </a:solidFill>
                <a:latin typeface="Courier New"/>
                <a:cs typeface="Courier New"/>
              </a:rPr>
              <a:t>x2,</a:t>
            </a:r>
            <a:r>
              <a:rPr sz="3800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404040"/>
                </a:solidFill>
                <a:latin typeface="Courier New"/>
                <a:cs typeface="Courier New"/>
              </a:rPr>
              <a:t>…,</a:t>
            </a:r>
            <a:r>
              <a:rPr sz="3800" spc="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ourier New"/>
                <a:cs typeface="Courier New"/>
              </a:rPr>
              <a:t>xn]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853" y="2284476"/>
            <a:ext cx="8022590" cy="1915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530"/>
              </a:spcBef>
              <a:buClr>
                <a:srgbClr val="E48312"/>
              </a:buClr>
              <a:buChar char="◦"/>
              <a:tabLst>
                <a:tab pos="41846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3800" b="1" spc="-14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ourier New"/>
                <a:cs typeface="Courier New"/>
              </a:rPr>
              <a:t>[x1,</a:t>
            </a:r>
            <a:endParaRPr sz="3800">
              <a:latin typeface="Courier New"/>
              <a:cs typeface="Courier New"/>
            </a:endParaRPr>
          </a:p>
          <a:p>
            <a:pPr marL="875665" lvl="1" indent="-424180">
              <a:lnSpc>
                <a:spcPct val="100000"/>
              </a:lnSpc>
              <a:spcBef>
                <a:spcPts val="430"/>
              </a:spcBef>
              <a:buClr>
                <a:srgbClr val="E48312"/>
              </a:buClr>
              <a:buChar char="◦"/>
              <a:tabLst>
                <a:tab pos="87566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x1= count(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"awesome")</a:t>
            </a:r>
            <a:endParaRPr sz="3800">
              <a:latin typeface="Carlito"/>
              <a:cs typeface="Carlito"/>
            </a:endParaRPr>
          </a:p>
          <a:p>
            <a:pPr marL="875665" lvl="1" indent="-424180">
              <a:lnSpc>
                <a:spcPct val="100000"/>
              </a:lnSpc>
              <a:spcBef>
                <a:spcPts val="340"/>
              </a:spcBef>
              <a:buClr>
                <a:srgbClr val="E48312"/>
              </a:buClr>
              <a:buChar char="◦"/>
              <a:tabLst>
                <a:tab pos="87566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x2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log(number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words in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review)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260" y="4159775"/>
            <a:ext cx="6241415" cy="23215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15315" indent="-406400">
              <a:lnSpc>
                <a:spcPct val="100000"/>
              </a:lnSpc>
              <a:spcBef>
                <a:spcPts val="570"/>
              </a:spcBef>
              <a:buClr>
                <a:srgbClr val="E48312"/>
              </a:buClr>
              <a:buChar char="◦"/>
              <a:tabLst>
                <a:tab pos="615315" algn="l"/>
                <a:tab pos="503428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vector </a:t>
            </a:r>
            <a:r>
              <a:rPr sz="3800" b="1" dirty="0">
                <a:solidFill>
                  <a:srgbClr val="404040"/>
                </a:solidFill>
                <a:latin typeface="Courier New"/>
                <a:cs typeface="Courier New"/>
              </a:rPr>
              <a:t>w</a:t>
            </a:r>
            <a:r>
              <a:rPr sz="3800" b="1" spc="-14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800" spc="-20" dirty="0">
                <a:solidFill>
                  <a:srgbClr val="404040"/>
                </a:solidFill>
                <a:latin typeface="Courier New"/>
                <a:cs typeface="Courier New"/>
              </a:rPr>
              <a:t>[w1,</a:t>
            </a:r>
            <a:endParaRPr sz="3800">
              <a:latin typeface="Courier New"/>
              <a:cs typeface="Courier New"/>
            </a:endParaRPr>
          </a:p>
          <a:p>
            <a:pPr marL="793115" lvl="1" indent="-365760">
              <a:lnSpc>
                <a:spcPct val="100000"/>
              </a:lnSpc>
              <a:spcBef>
                <a:spcPts val="425"/>
              </a:spcBef>
              <a:buClr>
                <a:srgbClr val="E48312"/>
              </a:buClr>
              <a:buChar char="◦"/>
              <a:tabLst>
                <a:tab pos="793115" algn="l"/>
                <a:tab pos="1369695" algn="l"/>
              </a:tabLst>
            </a:pPr>
            <a:r>
              <a:rPr sz="3400" spc="-25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050" spc="-37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050" baseline="-18518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4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4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4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34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400" spc="-30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34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400" spc="-25" dirty="0">
                <a:solidFill>
                  <a:srgbClr val="404040"/>
                </a:solidFill>
                <a:latin typeface="Carlito"/>
                <a:cs typeface="Carlito"/>
              </a:rPr>
              <a:t>f</a:t>
            </a:r>
            <a:r>
              <a:rPr sz="4050" spc="-37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endParaRPr sz="4050" baseline="-18518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3440"/>
              </a:spcBef>
              <a:tabLst>
                <a:tab pos="2284095" algn="l"/>
                <a:tab pos="3028950" algn="l"/>
              </a:tabLst>
            </a:pPr>
            <a:r>
              <a:rPr sz="4250" i="1" dirty="0">
                <a:latin typeface="Times New Roman"/>
                <a:cs typeface="Times New Roman"/>
              </a:rPr>
              <a:t>P</a:t>
            </a:r>
            <a:r>
              <a:rPr sz="4250" dirty="0">
                <a:latin typeface="LM Roman 10"/>
                <a:cs typeface="LM Roman 10"/>
              </a:rPr>
              <a:t>(</a:t>
            </a:r>
            <a:r>
              <a:rPr sz="4250" i="1" dirty="0">
                <a:latin typeface="Times New Roman"/>
                <a:cs typeface="Times New Roman"/>
              </a:rPr>
              <a:t>y</a:t>
            </a:r>
            <a:r>
              <a:rPr sz="4250" i="1" spc="-120" dirty="0">
                <a:latin typeface="Times New Roman"/>
                <a:cs typeface="Times New Roman"/>
              </a:rPr>
              <a:t> </a:t>
            </a:r>
            <a:r>
              <a:rPr sz="4250" spc="-40" dirty="0">
                <a:latin typeface="LM Roman 10"/>
                <a:cs typeface="LM Roman 10"/>
              </a:rPr>
              <a:t>=</a:t>
            </a:r>
            <a:r>
              <a:rPr sz="4250" spc="-470" dirty="0">
                <a:latin typeface="LM Roman 10"/>
                <a:cs typeface="LM Roman 10"/>
              </a:rPr>
              <a:t> </a:t>
            </a:r>
            <a:r>
              <a:rPr sz="4250" spc="-25" dirty="0">
                <a:latin typeface="Times New Roman"/>
                <a:cs typeface="Times New Roman"/>
              </a:rPr>
              <a:t>1</a:t>
            </a:r>
            <a:r>
              <a:rPr sz="4250" spc="-25" dirty="0">
                <a:latin typeface="LM Roman 10"/>
                <a:cs typeface="LM Roman 10"/>
              </a:rPr>
              <a:t>)</a:t>
            </a:r>
            <a:r>
              <a:rPr sz="4250" dirty="0">
                <a:latin typeface="LM Roman 10"/>
                <a:cs typeface="LM Roman 10"/>
              </a:rPr>
              <a:t>	</a:t>
            </a:r>
            <a:r>
              <a:rPr sz="4250" spc="-50" dirty="0">
                <a:latin typeface="LM Roman 10"/>
                <a:cs typeface="LM Roman 10"/>
              </a:rPr>
              <a:t>=</a:t>
            </a:r>
            <a:r>
              <a:rPr sz="4250" dirty="0">
                <a:latin typeface="LM Roman 10"/>
                <a:cs typeface="LM Roman 10"/>
              </a:rPr>
              <a:t>	</a:t>
            </a:r>
            <a:r>
              <a:rPr sz="4250" i="1" spc="815" dirty="0">
                <a:latin typeface="Liberation Sans Narrow"/>
                <a:cs typeface="Liberation Sans Narrow"/>
              </a:rPr>
              <a:t>s</a:t>
            </a:r>
            <a:r>
              <a:rPr sz="4250" i="1" spc="-509" dirty="0">
                <a:latin typeface="Liberation Sans Narrow"/>
                <a:cs typeface="Liberation Sans Narrow"/>
              </a:rPr>
              <a:t> </a:t>
            </a:r>
            <a:r>
              <a:rPr sz="4250" dirty="0">
                <a:latin typeface="LM Roman 10"/>
                <a:cs typeface="LM Roman 10"/>
              </a:rPr>
              <a:t>(</a:t>
            </a:r>
            <a:r>
              <a:rPr sz="4250" i="1" dirty="0">
                <a:latin typeface="Times New Roman"/>
                <a:cs typeface="Times New Roman"/>
              </a:rPr>
              <a:t>w</a:t>
            </a:r>
            <a:r>
              <a:rPr sz="4250" i="1" spc="-470" dirty="0">
                <a:latin typeface="Times New Roman"/>
                <a:cs typeface="Times New Roman"/>
              </a:rPr>
              <a:t> </a:t>
            </a:r>
            <a:r>
              <a:rPr sz="4250" i="1" spc="-20" dirty="0">
                <a:latin typeface="FreeSans"/>
                <a:cs typeface="FreeSans"/>
              </a:rPr>
              <a:t>·</a:t>
            </a:r>
            <a:r>
              <a:rPr sz="4250" i="1" spc="-590" dirty="0">
                <a:latin typeface="FreeSans"/>
                <a:cs typeface="FreeSans"/>
              </a:rPr>
              <a:t> </a:t>
            </a:r>
            <a:r>
              <a:rPr sz="4250" i="1" dirty="0">
                <a:latin typeface="Times New Roman"/>
                <a:cs typeface="Times New Roman"/>
              </a:rPr>
              <a:t>x</a:t>
            </a:r>
            <a:r>
              <a:rPr sz="4250" i="1" spc="-455" dirty="0">
                <a:latin typeface="Times New Roman"/>
                <a:cs typeface="Times New Roman"/>
              </a:rPr>
              <a:t> </a:t>
            </a:r>
            <a:r>
              <a:rPr sz="4250" spc="-40" dirty="0">
                <a:latin typeface="LM Roman 10"/>
                <a:cs typeface="LM Roman 10"/>
              </a:rPr>
              <a:t>+</a:t>
            </a:r>
            <a:r>
              <a:rPr sz="4250" spc="-819" dirty="0">
                <a:latin typeface="LM Roman 10"/>
                <a:cs typeface="LM Roman 10"/>
              </a:rPr>
              <a:t> </a:t>
            </a:r>
            <a:r>
              <a:rPr sz="4250" i="1" spc="-25" dirty="0">
                <a:latin typeface="Times New Roman"/>
                <a:cs typeface="Times New Roman"/>
              </a:rPr>
              <a:t>b</a:t>
            </a:r>
            <a:r>
              <a:rPr sz="4250" spc="-25" dirty="0">
                <a:latin typeface="LM Roman 10"/>
                <a:cs typeface="LM Roman 10"/>
              </a:rPr>
              <a:t>)</a:t>
            </a:r>
            <a:endParaRPr sz="425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6827" y="4219957"/>
            <a:ext cx="2943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404040"/>
                </a:solidFill>
                <a:latin typeface="Courier New"/>
                <a:cs typeface="Courier New"/>
              </a:rPr>
              <a:t>w2,</a:t>
            </a:r>
            <a:r>
              <a:rPr sz="3800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404040"/>
                </a:solidFill>
                <a:latin typeface="Courier New"/>
                <a:cs typeface="Courier New"/>
              </a:rPr>
              <a:t>…,</a:t>
            </a:r>
            <a:r>
              <a:rPr sz="3800" spc="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ourier New"/>
                <a:cs typeface="Courier New"/>
              </a:rPr>
              <a:t>wn]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6186" y="6884813"/>
            <a:ext cx="445770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0" dirty="0">
                <a:latin typeface="LM Roman 10"/>
                <a:cs typeface="LM Roman 10"/>
              </a:rPr>
              <a:t>=</a:t>
            </a:r>
            <a:endParaRPr sz="425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9969" y="6519753"/>
            <a:ext cx="295910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0" dirty="0">
                <a:latin typeface="Times New Roman"/>
                <a:cs typeface="Times New Roman"/>
              </a:rPr>
              <a:t>1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8800" y="7301969"/>
            <a:ext cx="2798445" cy="0"/>
          </a:xfrm>
          <a:custGeom>
            <a:avLst/>
            <a:gdLst/>
            <a:ahLst/>
            <a:cxnLst/>
            <a:rect l="l" t="t" r="r" b="b"/>
            <a:pathLst>
              <a:path w="2798445">
                <a:moveTo>
                  <a:pt x="0" y="0"/>
                </a:moveTo>
                <a:lnTo>
                  <a:pt x="2798259" y="0"/>
                </a:lnTo>
              </a:path>
            </a:pathLst>
          </a:custGeom>
          <a:ln w="21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0684" y="7124741"/>
            <a:ext cx="284797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375" baseline="-16339" dirty="0">
                <a:latin typeface="Times New Roman"/>
                <a:cs typeface="Times New Roman"/>
              </a:rPr>
              <a:t>1</a:t>
            </a:r>
            <a:r>
              <a:rPr sz="6375" spc="-697" baseline="-16339" dirty="0">
                <a:latin typeface="Times New Roman"/>
                <a:cs typeface="Times New Roman"/>
              </a:rPr>
              <a:t> </a:t>
            </a:r>
            <a:r>
              <a:rPr sz="6375" spc="-60" baseline="-16339" dirty="0">
                <a:latin typeface="LM Roman 10"/>
                <a:cs typeface="LM Roman 10"/>
              </a:rPr>
              <a:t>+</a:t>
            </a:r>
            <a:r>
              <a:rPr sz="6375" spc="-1222" baseline="-16339" dirty="0">
                <a:latin typeface="LM Roman 10"/>
                <a:cs typeface="LM Roman 10"/>
              </a:rPr>
              <a:t> </a:t>
            </a:r>
            <a:r>
              <a:rPr sz="6375" i="1" spc="-315" baseline="-16339" dirty="0">
                <a:latin typeface="Times New Roman"/>
                <a:cs typeface="Times New Roman"/>
              </a:rPr>
              <a:t>e</a:t>
            </a:r>
            <a:r>
              <a:rPr sz="3150" i="1" spc="-210" dirty="0">
                <a:latin typeface="DejaVu Sans Condensed"/>
                <a:cs typeface="DejaVu Sans Condensed"/>
              </a:rPr>
              <a:t>—</a:t>
            </a:r>
            <a:r>
              <a:rPr sz="3150" spc="-10" dirty="0">
                <a:latin typeface="LM Roman 10"/>
                <a:cs typeface="LM Roman 10"/>
              </a:rPr>
              <a:t>(</a:t>
            </a:r>
            <a:r>
              <a:rPr sz="3150" i="1" spc="-10" dirty="0">
                <a:latin typeface="Times New Roman"/>
                <a:cs typeface="Times New Roman"/>
              </a:rPr>
              <a:t>w</a:t>
            </a:r>
            <a:r>
              <a:rPr sz="3150" i="1" spc="-10" dirty="0">
                <a:latin typeface="FreeSans"/>
                <a:cs typeface="FreeSans"/>
              </a:rPr>
              <a:t>·</a:t>
            </a:r>
            <a:r>
              <a:rPr sz="3150" i="1" spc="-10" dirty="0">
                <a:latin typeface="Times New Roman"/>
                <a:cs typeface="Times New Roman"/>
              </a:rPr>
              <a:t>x</a:t>
            </a:r>
            <a:r>
              <a:rPr sz="3150" spc="-10" dirty="0">
                <a:latin typeface="LM Roman 10"/>
                <a:cs typeface="LM Roman 10"/>
              </a:rPr>
              <a:t>+</a:t>
            </a:r>
            <a:r>
              <a:rPr sz="3150" i="1" spc="-10" dirty="0">
                <a:latin typeface="Times New Roman"/>
                <a:cs typeface="Times New Roman"/>
              </a:rPr>
              <a:t>b</a:t>
            </a:r>
            <a:r>
              <a:rPr sz="3150" spc="-10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9588" y="269748"/>
            <a:ext cx="8912860" cy="1473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indent="32384">
              <a:lnSpc>
                <a:spcPts val="5400"/>
              </a:lnSpc>
              <a:spcBef>
                <a:spcPts val="780"/>
              </a:spcBef>
            </a:pPr>
            <a:r>
              <a:rPr sz="5000" dirty="0">
                <a:solidFill>
                  <a:srgbClr val="637052"/>
                </a:solidFill>
              </a:rPr>
              <a:t>Logistic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Regression: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dirty="0">
                <a:solidFill>
                  <a:srgbClr val="637052"/>
                </a:solidFill>
              </a:rPr>
              <a:t>a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dirty="0">
                <a:solidFill>
                  <a:srgbClr val="637052"/>
                </a:solidFill>
              </a:rPr>
              <a:t>text</a:t>
            </a:r>
            <a:r>
              <a:rPr sz="5000" spc="-19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example </a:t>
            </a:r>
            <a:r>
              <a:rPr sz="5000" dirty="0">
                <a:solidFill>
                  <a:srgbClr val="637052"/>
                </a:solidFill>
              </a:rPr>
              <a:t>on</a:t>
            </a:r>
            <a:r>
              <a:rPr sz="5000" spc="-160" dirty="0">
                <a:solidFill>
                  <a:srgbClr val="637052"/>
                </a:solidFill>
              </a:rPr>
              <a:t> </a:t>
            </a:r>
            <a:r>
              <a:rPr sz="5000" spc="-20" dirty="0">
                <a:solidFill>
                  <a:srgbClr val="637052"/>
                </a:solidFill>
              </a:rPr>
              <a:t>sentiment</a:t>
            </a:r>
            <a:r>
              <a:rPr sz="5000" spc="-135" dirty="0">
                <a:solidFill>
                  <a:srgbClr val="637052"/>
                </a:solidFill>
              </a:rPr>
              <a:t> </a:t>
            </a:r>
            <a:r>
              <a:rPr sz="5000" spc="-10" dirty="0">
                <a:solidFill>
                  <a:srgbClr val="637052"/>
                </a:solidFill>
              </a:rPr>
              <a:t>classification</a:t>
            </a:r>
            <a:endParaRPr sz="5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solidFill>
                  <a:srgbClr val="637052"/>
                </a:solidFill>
              </a:rPr>
              <a:t>Learning:</a:t>
            </a:r>
            <a:r>
              <a:rPr sz="5100" spc="-10" dirty="0">
                <a:solidFill>
                  <a:srgbClr val="637052"/>
                </a:solidFill>
              </a:rPr>
              <a:t> </a:t>
            </a:r>
            <a:r>
              <a:rPr sz="5100" spc="-30" dirty="0">
                <a:solidFill>
                  <a:srgbClr val="637052"/>
                </a:solidFill>
              </a:rPr>
              <a:t>Cross-</a:t>
            </a:r>
            <a:r>
              <a:rPr sz="5100" dirty="0">
                <a:solidFill>
                  <a:srgbClr val="637052"/>
                </a:solidFill>
              </a:rPr>
              <a:t>Entropy</a:t>
            </a:r>
            <a:r>
              <a:rPr sz="5100" spc="-10" dirty="0">
                <a:solidFill>
                  <a:srgbClr val="637052"/>
                </a:solidFill>
              </a:rPr>
              <a:t> </a:t>
            </a:r>
            <a:r>
              <a:rPr sz="5100" spc="-20" dirty="0">
                <a:solidFill>
                  <a:srgbClr val="637052"/>
                </a:solidFill>
              </a:rPr>
              <a:t>Loss</a:t>
            </a:r>
            <a:endParaRPr sz="5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1051306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Wait,</a:t>
            </a:r>
            <a:r>
              <a:rPr spc="-175" dirty="0"/>
              <a:t> </a:t>
            </a:r>
            <a:r>
              <a:rPr spc="-140" dirty="0"/>
              <a:t>where</a:t>
            </a:r>
            <a:r>
              <a:rPr spc="-190" dirty="0"/>
              <a:t> </a:t>
            </a:r>
            <a:r>
              <a:rPr spc="-70" dirty="0"/>
              <a:t>did</a:t>
            </a:r>
            <a:r>
              <a:rPr spc="-254" dirty="0"/>
              <a:t> </a:t>
            </a:r>
            <a:r>
              <a:rPr spc="-55" dirty="0"/>
              <a:t>the</a:t>
            </a:r>
            <a:r>
              <a:rPr spc="-225" dirty="0"/>
              <a:t> </a:t>
            </a:r>
            <a:r>
              <a:rPr spc="-229" dirty="0"/>
              <a:t>W’s</a:t>
            </a:r>
            <a:r>
              <a:rPr spc="-160" dirty="0"/>
              <a:t> </a:t>
            </a:r>
            <a:r>
              <a:rPr spc="-114" dirty="0"/>
              <a:t>come</a:t>
            </a:r>
            <a:r>
              <a:rPr spc="-204" dirty="0"/>
              <a:t> </a:t>
            </a:r>
            <a:r>
              <a:rPr spc="-25" dirty="0"/>
              <a:t>from?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236" y="2043683"/>
            <a:ext cx="12439015" cy="55606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Supervised</a:t>
            </a:r>
            <a:r>
              <a:rPr sz="38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classification:</a:t>
            </a:r>
            <a:endParaRPr sz="3800">
              <a:latin typeface="Carlito"/>
              <a:cs typeface="Carlito"/>
            </a:endParaRPr>
          </a:p>
          <a:p>
            <a:pPr marL="794385" indent="-730885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"/>
              <a:buChar char="•"/>
              <a:tabLst>
                <a:tab pos="7943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know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correct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label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0000CC"/>
                </a:solidFill>
                <a:latin typeface="Carlito"/>
                <a:cs typeface="Carlito"/>
              </a:rPr>
              <a:t>y</a:t>
            </a:r>
            <a:r>
              <a:rPr sz="3800" i="1" spc="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(either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1)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3800">
              <a:latin typeface="Carlito"/>
              <a:cs typeface="Carlito"/>
            </a:endParaRPr>
          </a:p>
          <a:p>
            <a:pPr marL="794385" indent="-730885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"/>
              <a:buChar char="•"/>
              <a:tabLst>
                <a:tab pos="7943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But</a:t>
            </a:r>
            <a:r>
              <a:rPr sz="3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what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produces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estimate,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869" dirty="0">
                <a:solidFill>
                  <a:srgbClr val="0000CC"/>
                </a:solidFill>
                <a:latin typeface="Noto Sans Math"/>
                <a:cs typeface="Noto Sans Math"/>
              </a:rPr>
              <a:t>𝑦</a:t>
            </a:r>
            <a:r>
              <a:rPr sz="3800" spc="300" dirty="0">
                <a:solidFill>
                  <a:srgbClr val="0000CC"/>
                </a:solidFill>
                <a:latin typeface="Noto Sans Math"/>
                <a:cs typeface="Noto Sans Math"/>
              </a:rPr>
              <a:t>!</a:t>
            </a:r>
            <a:endParaRPr sz="3800">
              <a:latin typeface="Noto Sans Math"/>
              <a:cs typeface="Noto Sans Math"/>
            </a:endParaRPr>
          </a:p>
          <a:p>
            <a:pPr marL="76200" marR="55880" indent="-13335">
              <a:lnSpc>
                <a:spcPts val="3700"/>
              </a:lnSpc>
              <a:spcBef>
                <a:spcPts val="1775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800" i="1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3800" i="1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minimize the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distance</a:t>
            </a:r>
            <a:r>
              <a:rPr sz="3800" b="1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between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estimate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990" dirty="0">
                <a:solidFill>
                  <a:srgbClr val="0000CC"/>
                </a:solidFill>
                <a:latin typeface="Noto Sans Math"/>
                <a:cs typeface="Noto Sans Math"/>
              </a:rPr>
              <a:t>𝑦</a:t>
            </a:r>
            <a:r>
              <a:rPr sz="3800" spc="340" dirty="0">
                <a:solidFill>
                  <a:srgbClr val="0000CC"/>
                </a:solidFill>
                <a:latin typeface="Noto Sans Math"/>
                <a:cs typeface="Noto Sans Math"/>
              </a:rPr>
              <a:t>!</a:t>
            </a:r>
            <a:r>
              <a:rPr sz="3900" spc="254" baseline="25641" dirty="0">
                <a:solidFill>
                  <a:srgbClr val="0000CC"/>
                </a:solidFill>
                <a:latin typeface="Carlito"/>
                <a:cs typeface="Carlito"/>
              </a:rPr>
              <a:t>(</a:t>
            </a:r>
            <a:r>
              <a:rPr sz="3900" spc="232" baseline="25641" dirty="0">
                <a:solidFill>
                  <a:srgbClr val="0000CC"/>
                </a:solidFill>
                <a:latin typeface="Carlito"/>
                <a:cs typeface="Carlito"/>
              </a:rPr>
              <a:t>i</a:t>
            </a:r>
            <a:r>
              <a:rPr sz="3900" spc="270" baseline="25641" dirty="0">
                <a:solidFill>
                  <a:srgbClr val="0000CC"/>
                </a:solidFill>
                <a:latin typeface="Carlito"/>
                <a:cs typeface="Carlito"/>
              </a:rPr>
              <a:t>)</a:t>
            </a:r>
            <a:r>
              <a:rPr sz="3900" spc="277" baseline="25641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3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spc="-10" dirty="0">
                <a:solidFill>
                  <a:srgbClr val="0000CC"/>
                </a:solidFill>
                <a:latin typeface="Carlito"/>
                <a:cs typeface="Carlito"/>
              </a:rPr>
              <a:t>y</a:t>
            </a:r>
            <a:r>
              <a:rPr sz="3900" spc="-15" baseline="25641" dirty="0">
                <a:solidFill>
                  <a:srgbClr val="0000CC"/>
                </a:solidFill>
                <a:latin typeface="Carlito"/>
                <a:cs typeface="Carlito"/>
              </a:rPr>
              <a:t>(i)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3800">
              <a:latin typeface="Carlito"/>
              <a:cs typeface="Carlito"/>
            </a:endParaRPr>
          </a:p>
          <a:p>
            <a:pPr marL="794385" marR="783590" indent="-731520">
              <a:lnSpc>
                <a:spcPts val="3700"/>
              </a:lnSpc>
              <a:spcBef>
                <a:spcPts val="1695"/>
              </a:spcBef>
              <a:buClr>
                <a:srgbClr val="E48312"/>
              </a:buClr>
              <a:buFont typeface="Arial"/>
              <a:buChar char="•"/>
              <a:tabLst>
                <a:tab pos="7943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need 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distance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estimator: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38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spc="-20" dirty="0">
                <a:solidFill>
                  <a:srgbClr val="404040"/>
                </a:solidFill>
                <a:latin typeface="Carlito"/>
                <a:cs typeface="Carlito"/>
              </a:rPr>
              <a:t>cost 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endParaRPr sz="3800">
              <a:latin typeface="Carlito"/>
              <a:cs typeface="Carlito"/>
            </a:endParaRPr>
          </a:p>
          <a:p>
            <a:pPr marL="794385" marR="419734" indent="-731520">
              <a:lnSpc>
                <a:spcPts val="3700"/>
              </a:lnSpc>
              <a:spcBef>
                <a:spcPts val="1695"/>
              </a:spcBef>
              <a:buClr>
                <a:srgbClr val="E48312"/>
              </a:buClr>
              <a:buFont typeface="Arial"/>
              <a:buChar char="•"/>
              <a:tabLst>
                <a:tab pos="7943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need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optimization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algorithm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800" i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3800" i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minimize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loss.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204" dirty="0"/>
              <a:t> </a:t>
            </a:r>
            <a:r>
              <a:rPr spc="-1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100" y="2613152"/>
            <a:ext cx="771080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function:</a:t>
            </a:r>
            <a:endParaRPr sz="4500">
              <a:latin typeface="Carlito"/>
              <a:cs typeface="Carlito"/>
            </a:endParaRPr>
          </a:p>
          <a:p>
            <a:pPr marL="838200" indent="-365760">
              <a:lnSpc>
                <a:spcPct val="100000"/>
              </a:lnSpc>
              <a:spcBef>
                <a:spcPts val="105"/>
              </a:spcBef>
              <a:buClr>
                <a:srgbClr val="E48312"/>
              </a:buClr>
              <a:buFont typeface="Carlito"/>
              <a:buChar char="◦"/>
              <a:tabLst>
                <a:tab pos="838200" algn="l"/>
              </a:tabLst>
            </a:pPr>
            <a:r>
              <a:rPr sz="4800" b="1" spc="-30" dirty="0">
                <a:solidFill>
                  <a:srgbClr val="404040"/>
                </a:solidFill>
                <a:latin typeface="Carlito"/>
                <a:cs typeface="Carlito"/>
              </a:rPr>
              <a:t>cross-</a:t>
            </a:r>
            <a:r>
              <a:rPr sz="4800" b="1" dirty="0">
                <a:solidFill>
                  <a:srgbClr val="404040"/>
                </a:solidFill>
                <a:latin typeface="Carlito"/>
                <a:cs typeface="Carlito"/>
              </a:rPr>
              <a:t>entropy</a:t>
            </a:r>
            <a:r>
              <a:rPr sz="4800" b="1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800" b="1" spc="-2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endParaRPr sz="4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buClr>
                <a:srgbClr val="E48312"/>
              </a:buClr>
              <a:buFont typeface="Carlito"/>
              <a:buChar char="◦"/>
            </a:pPr>
            <a:endParaRPr sz="4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optimization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algorithm:</a:t>
            </a:r>
            <a:endParaRPr sz="4500">
              <a:latin typeface="Carlito"/>
              <a:cs typeface="Carlito"/>
            </a:endParaRPr>
          </a:p>
          <a:p>
            <a:pPr marL="838200" indent="-365760">
              <a:lnSpc>
                <a:spcPct val="100000"/>
              </a:lnSpc>
              <a:spcBef>
                <a:spcPts val="10"/>
              </a:spcBef>
              <a:buClr>
                <a:srgbClr val="E48312"/>
              </a:buClr>
              <a:buFont typeface="Carlito"/>
              <a:buChar char="◦"/>
              <a:tabLst>
                <a:tab pos="838200" algn="l"/>
              </a:tabLst>
            </a:pPr>
            <a:r>
              <a:rPr sz="4800" b="1" dirty="0">
                <a:solidFill>
                  <a:srgbClr val="404040"/>
                </a:solidFill>
                <a:latin typeface="Carlito"/>
                <a:cs typeface="Carlito"/>
              </a:rPr>
              <a:t>stochastic</a:t>
            </a:r>
            <a:r>
              <a:rPr sz="4800" b="1" spc="-2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800" b="1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800" b="1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800" b="1" spc="-10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65" dirty="0"/>
              <a:t> </a:t>
            </a:r>
            <a:r>
              <a:rPr spc="-125" dirty="0"/>
              <a:t>distance</a:t>
            </a:r>
            <a:r>
              <a:rPr spc="-204" dirty="0"/>
              <a:t> </a:t>
            </a:r>
            <a:r>
              <a:rPr spc="-135" dirty="0"/>
              <a:t>between</a:t>
            </a:r>
            <a:r>
              <a:rPr spc="-180" dirty="0"/>
              <a:t> </a:t>
            </a:r>
            <a:r>
              <a:rPr spc="-1315" dirty="0">
                <a:latin typeface="Noto Sans Math"/>
                <a:cs typeface="Noto Sans Math"/>
              </a:rPr>
              <a:t>𝑦</a:t>
            </a:r>
            <a:r>
              <a:rPr spc="490" dirty="0">
                <a:latin typeface="Noto Sans Math"/>
                <a:cs typeface="Noto Sans Math"/>
              </a:rPr>
              <a:t>!</a:t>
            </a:r>
            <a:r>
              <a:rPr spc="-165" dirty="0">
                <a:latin typeface="Noto Sans Math"/>
                <a:cs typeface="Noto Sans Math"/>
              </a:rPr>
              <a:t> </a:t>
            </a:r>
            <a:r>
              <a:rPr spc="-80" dirty="0"/>
              <a:t>and</a:t>
            </a:r>
            <a:r>
              <a:rPr spc="-195" dirty="0"/>
              <a:t> </a:t>
            </a:r>
            <a:r>
              <a:rPr spc="-5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100" y="2345943"/>
            <a:ext cx="10936605" cy="529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3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know</a:t>
            </a:r>
            <a:r>
              <a:rPr sz="43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43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far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3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classifier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spc="-10" dirty="0">
                <a:solidFill>
                  <a:srgbClr val="404040"/>
                </a:solidFill>
                <a:latin typeface="Carlito"/>
                <a:cs typeface="Carlito"/>
              </a:rPr>
              <a:t>output:</a:t>
            </a:r>
            <a:endParaRPr sz="4300">
              <a:latin typeface="Carlito"/>
              <a:cs typeface="Carlito"/>
            </a:endParaRPr>
          </a:p>
          <a:p>
            <a:pPr marL="2128520">
              <a:lnSpc>
                <a:spcPct val="100000"/>
              </a:lnSpc>
              <a:spcBef>
                <a:spcPts val="145"/>
              </a:spcBef>
            </a:pPr>
            <a:r>
              <a:rPr sz="4300" spc="-955" dirty="0">
                <a:solidFill>
                  <a:srgbClr val="0000CC"/>
                </a:solidFill>
                <a:latin typeface="Noto Sans Math"/>
                <a:cs typeface="Noto Sans Math"/>
              </a:rPr>
              <a:t>𝑦</a:t>
            </a:r>
            <a:r>
              <a:rPr sz="4300" spc="370" dirty="0">
                <a:solidFill>
                  <a:srgbClr val="0000CC"/>
                </a:solidFill>
                <a:latin typeface="Noto Sans Math"/>
                <a:cs typeface="Noto Sans Math"/>
              </a:rPr>
              <a:t>!</a:t>
            </a:r>
            <a:r>
              <a:rPr sz="4300" spc="15" dirty="0">
                <a:solidFill>
                  <a:srgbClr val="0000CC"/>
                </a:solidFill>
                <a:latin typeface="Noto Sans Math"/>
                <a:cs typeface="Noto Sans Math"/>
              </a:rPr>
              <a:t> </a:t>
            </a:r>
            <a:r>
              <a:rPr sz="4300" dirty="0">
                <a:solidFill>
                  <a:srgbClr val="0000CC"/>
                </a:solidFill>
                <a:latin typeface="Carlito"/>
                <a:cs typeface="Carlito"/>
              </a:rPr>
              <a:t>=</a:t>
            </a:r>
            <a:r>
              <a:rPr sz="4300" spc="2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300" spc="-10" dirty="0">
                <a:solidFill>
                  <a:srgbClr val="0000CC"/>
                </a:solidFill>
                <a:latin typeface="Carlito"/>
                <a:cs typeface="Carlito"/>
              </a:rPr>
              <a:t>σ(w·x+b)</a:t>
            </a:r>
            <a:endParaRPr sz="4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4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43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3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3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spc="-10" dirty="0">
                <a:solidFill>
                  <a:srgbClr val="404040"/>
                </a:solidFill>
                <a:latin typeface="Carlito"/>
                <a:cs typeface="Carlito"/>
              </a:rPr>
              <a:t>output:</a:t>
            </a:r>
            <a:endParaRPr sz="4300">
              <a:latin typeface="Carlito"/>
              <a:cs typeface="Carlito"/>
            </a:endParaRPr>
          </a:p>
          <a:p>
            <a:pPr marL="2252345">
              <a:lnSpc>
                <a:spcPct val="100000"/>
              </a:lnSpc>
              <a:spcBef>
                <a:spcPts val="240"/>
              </a:spcBef>
              <a:tabLst>
                <a:tab pos="3496945" algn="l"/>
              </a:tabLst>
            </a:pPr>
            <a:r>
              <a:rPr sz="4300" spc="-50" dirty="0">
                <a:solidFill>
                  <a:srgbClr val="0000CC"/>
                </a:solidFill>
                <a:latin typeface="Carlito"/>
                <a:cs typeface="Carlito"/>
              </a:rPr>
              <a:t>y</a:t>
            </a:r>
            <a:r>
              <a:rPr sz="4300" dirty="0">
                <a:solidFill>
                  <a:srgbClr val="0000CC"/>
                </a:solidFill>
                <a:latin typeface="Carlito"/>
                <a:cs typeface="Carlito"/>
              </a:rPr>
              <a:t>	[=</a:t>
            </a:r>
            <a:r>
              <a:rPr sz="4300" spc="1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0000CC"/>
                </a:solidFill>
                <a:latin typeface="Carlito"/>
                <a:cs typeface="Carlito"/>
              </a:rPr>
              <a:t>either</a:t>
            </a:r>
            <a:r>
              <a:rPr sz="4300" spc="-1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0000CC"/>
                </a:solidFill>
                <a:latin typeface="Carlito"/>
                <a:cs typeface="Carlito"/>
              </a:rPr>
              <a:t>0</a:t>
            </a:r>
            <a:r>
              <a:rPr sz="4300" spc="-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0000CC"/>
                </a:solidFill>
                <a:latin typeface="Carlito"/>
                <a:cs typeface="Carlito"/>
              </a:rPr>
              <a:t>or</a:t>
            </a:r>
            <a:r>
              <a:rPr sz="4300" spc="-1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300" spc="-25" dirty="0">
                <a:solidFill>
                  <a:srgbClr val="0000CC"/>
                </a:solidFill>
                <a:latin typeface="Carlito"/>
                <a:cs typeface="Carlito"/>
              </a:rPr>
              <a:t>1]</a:t>
            </a:r>
            <a:endParaRPr sz="4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630"/>
              </a:spcBef>
            </a:pP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We'll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call</a:t>
            </a:r>
            <a:r>
              <a:rPr sz="43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3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300" spc="-10" dirty="0">
                <a:solidFill>
                  <a:srgbClr val="404040"/>
                </a:solidFill>
                <a:latin typeface="Carlito"/>
                <a:cs typeface="Carlito"/>
              </a:rPr>
              <a:t>difference:</a:t>
            </a:r>
            <a:endParaRPr sz="4300">
              <a:latin typeface="Carlito"/>
              <a:cs typeface="Carlito"/>
            </a:endParaRPr>
          </a:p>
          <a:p>
            <a:pPr marL="2306320">
              <a:lnSpc>
                <a:spcPct val="100000"/>
              </a:lnSpc>
              <a:spcBef>
                <a:spcPts val="450"/>
              </a:spcBef>
            </a:pPr>
            <a:r>
              <a:rPr sz="3800" i="1" spc="220" dirty="0">
                <a:solidFill>
                  <a:srgbClr val="0000CC"/>
                </a:solidFill>
                <a:latin typeface="Carlito"/>
                <a:cs typeface="Carlito"/>
              </a:rPr>
              <a:t>L</a:t>
            </a:r>
            <a:r>
              <a:rPr sz="3800" spc="204" dirty="0">
                <a:solidFill>
                  <a:srgbClr val="0000CC"/>
                </a:solidFill>
                <a:latin typeface="Carlito"/>
                <a:cs typeface="Carlito"/>
              </a:rPr>
              <a:t>(</a:t>
            </a:r>
            <a:r>
              <a:rPr sz="3800" spc="-969" dirty="0">
                <a:solidFill>
                  <a:srgbClr val="0000CC"/>
                </a:solidFill>
                <a:latin typeface="Noto Sans Math"/>
                <a:cs typeface="Noto Sans Math"/>
              </a:rPr>
              <a:t>𝑦</a:t>
            </a:r>
            <a:r>
              <a:rPr sz="3800" spc="200" dirty="0">
                <a:solidFill>
                  <a:srgbClr val="0000CC"/>
                </a:solidFill>
                <a:latin typeface="Noto Sans Math"/>
                <a:cs typeface="Noto Sans Math"/>
              </a:rPr>
              <a:t>!</a:t>
            </a:r>
            <a:r>
              <a:rPr sz="3800" spc="-90" dirty="0">
                <a:solidFill>
                  <a:srgbClr val="0000CC"/>
                </a:solidFill>
                <a:latin typeface="Noto Sans Math"/>
                <a:cs typeface="Noto Sans Math"/>
              </a:rPr>
              <a:t> </a:t>
            </a:r>
            <a:r>
              <a:rPr sz="3800" dirty="0">
                <a:solidFill>
                  <a:srgbClr val="0000CC"/>
                </a:solidFill>
                <a:latin typeface="Carlito"/>
                <a:cs typeface="Carlito"/>
              </a:rPr>
              <a:t>,</a:t>
            </a:r>
            <a:r>
              <a:rPr sz="3800" i="1" dirty="0">
                <a:solidFill>
                  <a:srgbClr val="0000CC"/>
                </a:solidFill>
                <a:latin typeface="Carlito"/>
                <a:cs typeface="Carlito"/>
              </a:rPr>
              <a:t>y</a:t>
            </a:r>
            <a:r>
              <a:rPr sz="3800" dirty="0">
                <a:solidFill>
                  <a:srgbClr val="0000CC"/>
                </a:solidFill>
                <a:latin typeface="Carlito"/>
                <a:cs typeface="Carlito"/>
              </a:rPr>
              <a:t>)</a:t>
            </a:r>
            <a:r>
              <a:rPr sz="3800" spc="-4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844" dirty="0">
                <a:solidFill>
                  <a:srgbClr val="404040"/>
                </a:solidFill>
                <a:latin typeface="Noto Sans Math"/>
                <a:cs typeface="Noto Sans Math"/>
              </a:rPr>
              <a:t>𝑦</a:t>
            </a:r>
            <a:r>
              <a:rPr sz="3800" spc="325" dirty="0">
                <a:solidFill>
                  <a:srgbClr val="404040"/>
                </a:solidFill>
                <a:latin typeface="Noto Sans Math"/>
                <a:cs typeface="Noto Sans Math"/>
              </a:rPr>
              <a:t>!</a:t>
            </a:r>
            <a:r>
              <a:rPr sz="3800" spc="15" dirty="0">
                <a:solidFill>
                  <a:srgbClr val="404040"/>
                </a:solidFill>
                <a:latin typeface="Noto Sans Math"/>
                <a:cs typeface="Noto Sans Math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differs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spc="-50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7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Generative</a:t>
            </a:r>
            <a:r>
              <a:rPr spc="-160" dirty="0"/>
              <a:t> </a:t>
            </a:r>
            <a:r>
              <a:rPr spc="-80" dirty="0"/>
              <a:t>and</a:t>
            </a:r>
            <a:r>
              <a:rPr spc="-145" dirty="0"/>
              <a:t> </a:t>
            </a:r>
            <a:r>
              <a:rPr spc="-135" dirty="0"/>
              <a:t>Discriminative</a:t>
            </a:r>
            <a:r>
              <a:rPr spc="-155" dirty="0"/>
              <a:t> </a:t>
            </a:r>
            <a:r>
              <a:rPr spc="-7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1631187"/>
            <a:ext cx="12263755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Naive</a:t>
            </a:r>
            <a:r>
              <a:rPr sz="6400" spc="-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Bayes</a:t>
            </a:r>
            <a:r>
              <a:rPr sz="64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64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64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b="1" spc="-30" dirty="0">
                <a:solidFill>
                  <a:srgbClr val="404040"/>
                </a:solidFill>
                <a:latin typeface="Carlito"/>
                <a:cs typeface="Carlito"/>
              </a:rPr>
              <a:t>generative</a:t>
            </a:r>
            <a:r>
              <a:rPr sz="6400" b="1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spc="-10" dirty="0">
                <a:solidFill>
                  <a:srgbClr val="404040"/>
                </a:solidFill>
                <a:latin typeface="Carlito"/>
                <a:cs typeface="Carlito"/>
              </a:rPr>
              <a:t>classifier</a:t>
            </a:r>
            <a:endParaRPr sz="6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6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400" dirty="0">
                <a:solidFill>
                  <a:srgbClr val="7F7F7F"/>
                </a:solidFill>
                <a:latin typeface="Carlito"/>
                <a:cs typeface="Carlito"/>
              </a:rPr>
              <a:t>by</a:t>
            </a:r>
            <a:r>
              <a:rPr sz="6400" spc="-10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6400" spc="-10" dirty="0">
                <a:solidFill>
                  <a:srgbClr val="7F7F7F"/>
                </a:solidFill>
                <a:latin typeface="Carlito"/>
                <a:cs typeface="Carlito"/>
              </a:rPr>
              <a:t>contrast:</a:t>
            </a:r>
            <a:endParaRPr sz="6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6400">
              <a:latin typeface="Carlito"/>
              <a:cs typeface="Carlito"/>
            </a:endParaRPr>
          </a:p>
          <a:p>
            <a:pPr marL="12700">
              <a:lnSpc>
                <a:spcPts val="6890"/>
              </a:lnSpc>
            </a:pP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64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r>
              <a:rPr sz="64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64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64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400" b="1" spc="-10" dirty="0">
                <a:solidFill>
                  <a:srgbClr val="404040"/>
                </a:solidFill>
                <a:latin typeface="Carlito"/>
                <a:cs typeface="Carlito"/>
              </a:rPr>
              <a:t>discriminative</a:t>
            </a:r>
            <a:endParaRPr sz="6400">
              <a:latin typeface="Carlito"/>
              <a:cs typeface="Carlito"/>
            </a:endParaRPr>
          </a:p>
          <a:p>
            <a:pPr marL="25400">
              <a:lnSpc>
                <a:spcPts val="6890"/>
              </a:lnSpc>
            </a:pPr>
            <a:r>
              <a:rPr sz="6400" spc="-10" dirty="0">
                <a:solidFill>
                  <a:srgbClr val="404040"/>
                </a:solidFill>
                <a:latin typeface="Carlito"/>
                <a:cs typeface="Carlito"/>
              </a:rPr>
              <a:t>classifier</a:t>
            </a:r>
            <a:endParaRPr sz="6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348488"/>
            <a:ext cx="972121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650"/>
              </a:lnSpc>
              <a:spcBef>
                <a:spcPts val="100"/>
              </a:spcBef>
            </a:pPr>
            <a:r>
              <a:rPr sz="5100" spc="-95" dirty="0"/>
              <a:t>Intuition</a:t>
            </a:r>
            <a:r>
              <a:rPr sz="5100" spc="-170" dirty="0"/>
              <a:t> </a:t>
            </a:r>
            <a:r>
              <a:rPr sz="5100" dirty="0"/>
              <a:t>of</a:t>
            </a:r>
            <a:r>
              <a:rPr sz="5100" spc="-160" dirty="0"/>
              <a:t> </a:t>
            </a:r>
            <a:r>
              <a:rPr sz="5100" spc="-105" dirty="0">
                <a:solidFill>
                  <a:srgbClr val="0000CC"/>
                </a:solidFill>
              </a:rPr>
              <a:t>negative</a:t>
            </a:r>
            <a:r>
              <a:rPr sz="5100" spc="-155" dirty="0">
                <a:solidFill>
                  <a:srgbClr val="0000CC"/>
                </a:solidFill>
              </a:rPr>
              <a:t> </a:t>
            </a:r>
            <a:r>
              <a:rPr sz="5100" spc="-35" dirty="0">
                <a:solidFill>
                  <a:srgbClr val="0000CC"/>
                </a:solidFill>
              </a:rPr>
              <a:t>log</a:t>
            </a:r>
            <a:r>
              <a:rPr sz="5100" spc="-170" dirty="0">
                <a:solidFill>
                  <a:srgbClr val="0000CC"/>
                </a:solidFill>
              </a:rPr>
              <a:t> </a:t>
            </a:r>
            <a:r>
              <a:rPr sz="5100" spc="-110" dirty="0">
                <a:solidFill>
                  <a:srgbClr val="0000CC"/>
                </a:solidFill>
              </a:rPr>
              <a:t>likelihood</a:t>
            </a:r>
            <a:r>
              <a:rPr sz="5100" spc="-165" dirty="0">
                <a:solidFill>
                  <a:srgbClr val="0000CC"/>
                </a:solidFill>
              </a:rPr>
              <a:t> </a:t>
            </a:r>
            <a:r>
              <a:rPr sz="5100" spc="-20" dirty="0">
                <a:solidFill>
                  <a:srgbClr val="0000CC"/>
                </a:solidFill>
              </a:rPr>
              <a:t>loss</a:t>
            </a:r>
            <a:endParaRPr sz="5100"/>
          </a:p>
          <a:p>
            <a:pPr marL="151765">
              <a:lnSpc>
                <a:spcPts val="5650"/>
              </a:lnSpc>
            </a:pPr>
            <a:r>
              <a:rPr sz="5100" dirty="0"/>
              <a:t>=</a:t>
            </a:r>
            <a:r>
              <a:rPr sz="5100" spc="-95" dirty="0"/>
              <a:t> </a:t>
            </a:r>
            <a:r>
              <a:rPr sz="5100" spc="-110" dirty="0">
                <a:solidFill>
                  <a:srgbClr val="0000CC"/>
                </a:solidFill>
              </a:rPr>
              <a:t>cross-</a:t>
            </a:r>
            <a:r>
              <a:rPr sz="5100" spc="-100" dirty="0">
                <a:solidFill>
                  <a:srgbClr val="0000CC"/>
                </a:solidFill>
              </a:rPr>
              <a:t>entropy</a:t>
            </a:r>
            <a:r>
              <a:rPr sz="5100" spc="-105" dirty="0">
                <a:solidFill>
                  <a:srgbClr val="0000CC"/>
                </a:solidFill>
              </a:rPr>
              <a:t> </a:t>
            </a:r>
            <a:r>
              <a:rPr sz="5100" spc="-20" dirty="0">
                <a:solidFill>
                  <a:srgbClr val="0000CC"/>
                </a:solidFill>
              </a:rPr>
              <a:t>loss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816100" y="2512567"/>
            <a:ext cx="10591800" cy="4329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400" marR="972819" indent="-13335">
              <a:lnSpc>
                <a:spcPct val="79600"/>
              </a:lnSpc>
              <a:spcBef>
                <a:spcPts val="12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case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conditional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maximum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likelihood estimation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choose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parameters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4500" i="1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maximize</a:t>
            </a:r>
            <a:endParaRPr sz="4500">
              <a:latin typeface="Carlito"/>
              <a:cs typeface="Carlito"/>
            </a:endParaRPr>
          </a:p>
          <a:p>
            <a:pPr marL="743585" indent="-730885">
              <a:lnSpc>
                <a:spcPct val="100000"/>
              </a:lnSpc>
              <a:spcBef>
                <a:spcPts val="69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log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endParaRPr sz="4500">
              <a:latin typeface="Carlito"/>
              <a:cs typeface="Carlito"/>
            </a:endParaRPr>
          </a:p>
          <a:p>
            <a:pPr marL="743585" indent="-730885">
              <a:lnSpc>
                <a:spcPct val="100000"/>
              </a:lnSpc>
              <a:spcBef>
                <a:spcPts val="600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500" i="1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labels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4500">
              <a:latin typeface="Carlito"/>
              <a:cs typeface="Carlito"/>
            </a:endParaRPr>
          </a:p>
          <a:p>
            <a:pPr marL="743585" indent="-730885">
              <a:lnSpc>
                <a:spcPct val="100000"/>
              </a:lnSpc>
              <a:spcBef>
                <a:spcPts val="69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given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observations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spc="-5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800" y="394207"/>
            <a:ext cx="132835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85" dirty="0"/>
              <a:t>Deriving</a:t>
            </a:r>
            <a:r>
              <a:rPr sz="5100" spc="-165" dirty="0"/>
              <a:t> </a:t>
            </a:r>
            <a:r>
              <a:rPr sz="5100" spc="-110" dirty="0"/>
              <a:t>cross-</a:t>
            </a:r>
            <a:r>
              <a:rPr sz="5100" spc="-100" dirty="0"/>
              <a:t>entropy</a:t>
            </a:r>
            <a:r>
              <a:rPr sz="5100" spc="-165" dirty="0"/>
              <a:t> </a:t>
            </a:r>
            <a:r>
              <a:rPr sz="5100" spc="-60" dirty="0"/>
              <a:t>loss</a:t>
            </a:r>
            <a:r>
              <a:rPr sz="5100" spc="-170" dirty="0"/>
              <a:t> </a:t>
            </a:r>
            <a:r>
              <a:rPr sz="5100" spc="-90" dirty="0"/>
              <a:t>for</a:t>
            </a:r>
            <a:r>
              <a:rPr sz="5100" spc="-175" dirty="0"/>
              <a:t> </a:t>
            </a:r>
            <a:r>
              <a:rPr sz="5100" dirty="0"/>
              <a:t>a</a:t>
            </a:r>
            <a:r>
              <a:rPr sz="5100" spc="-155" dirty="0"/>
              <a:t> </a:t>
            </a:r>
            <a:r>
              <a:rPr sz="5100" spc="-70" dirty="0"/>
              <a:t>single</a:t>
            </a:r>
            <a:r>
              <a:rPr sz="5100" spc="-160" dirty="0"/>
              <a:t> </a:t>
            </a:r>
            <a:r>
              <a:rPr sz="5100" spc="-90" dirty="0"/>
              <a:t>observation</a:t>
            </a:r>
            <a:r>
              <a:rPr sz="5100" spc="-165" dirty="0"/>
              <a:t> </a:t>
            </a:r>
            <a:r>
              <a:rPr sz="5100" spc="-50" dirty="0"/>
              <a:t>x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278636" y="1733804"/>
            <a:ext cx="12619355" cy="59055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4200" b="1" dirty="0">
                <a:solidFill>
                  <a:srgbClr val="404040"/>
                </a:solidFill>
                <a:latin typeface="Carlito"/>
                <a:cs typeface="Carlito"/>
              </a:rPr>
              <a:t>Goal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2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maximize</a:t>
            </a:r>
            <a:r>
              <a:rPr sz="42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r>
              <a:rPr sz="42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correct</a:t>
            </a:r>
            <a:r>
              <a:rPr sz="42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label</a:t>
            </a:r>
            <a:r>
              <a:rPr sz="42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i="1" spc="-10" dirty="0">
                <a:solidFill>
                  <a:srgbClr val="404040"/>
                </a:solidFill>
                <a:latin typeface="Carlito"/>
                <a:cs typeface="Carlito"/>
              </a:rPr>
              <a:t>p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4200" i="1" spc="-10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4200" i="1" spc="-1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4200">
              <a:latin typeface="Carlito"/>
              <a:cs typeface="Carlito"/>
            </a:endParaRPr>
          </a:p>
          <a:p>
            <a:pPr marL="50800" marR="30480" indent="-13335">
              <a:lnSpc>
                <a:spcPct val="89300"/>
              </a:lnSpc>
              <a:spcBef>
                <a:spcPts val="1689"/>
              </a:spcBef>
            </a:pP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Since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there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only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discrete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(0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42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1)</a:t>
            </a:r>
            <a:r>
              <a:rPr sz="42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can express</a:t>
            </a:r>
            <a:r>
              <a:rPr sz="42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2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r>
              <a:rPr sz="42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i="1" dirty="0">
                <a:solidFill>
                  <a:srgbClr val="404040"/>
                </a:solidFill>
                <a:latin typeface="Carlito"/>
                <a:cs typeface="Carlito"/>
              </a:rPr>
              <a:t>p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42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42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42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our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classifier</a:t>
            </a:r>
            <a:r>
              <a:rPr sz="42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(the</a:t>
            </a:r>
            <a:r>
              <a:rPr sz="42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thing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2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42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maximize)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endParaRPr sz="4200">
              <a:latin typeface="Carlito"/>
              <a:cs typeface="Carlito"/>
            </a:endParaRPr>
          </a:p>
          <a:p>
            <a:pPr marR="977265" algn="ctr">
              <a:lnSpc>
                <a:spcPct val="100000"/>
              </a:lnSpc>
              <a:spcBef>
                <a:spcPts val="1920"/>
              </a:spcBef>
              <a:tabLst>
                <a:tab pos="1668145" algn="l"/>
                <a:tab pos="2423160" algn="l"/>
              </a:tabLst>
            </a:pPr>
            <a:r>
              <a:rPr sz="4350" i="1" spc="-10" dirty="0">
                <a:latin typeface="Times New Roman"/>
                <a:cs typeface="Times New Roman"/>
              </a:rPr>
              <a:t>p</a:t>
            </a:r>
            <a:r>
              <a:rPr sz="4350" spc="-10" dirty="0">
                <a:latin typeface="LM Roman 10"/>
                <a:cs typeface="LM Roman 10"/>
              </a:rPr>
              <a:t>(</a:t>
            </a:r>
            <a:r>
              <a:rPr sz="4350" i="1" spc="-10" dirty="0">
                <a:latin typeface="Times New Roman"/>
                <a:cs typeface="Times New Roman"/>
              </a:rPr>
              <a:t>y</a:t>
            </a:r>
            <a:r>
              <a:rPr sz="4350" i="1" spc="-10" dirty="0">
                <a:latin typeface="DejaVu Sans Condensed"/>
                <a:cs typeface="DejaVu Sans Condensed"/>
              </a:rPr>
              <a:t>|</a:t>
            </a:r>
            <a:r>
              <a:rPr sz="4350" i="1" spc="-10" dirty="0">
                <a:latin typeface="Times New Roman"/>
                <a:cs typeface="Times New Roman"/>
              </a:rPr>
              <a:t>x</a:t>
            </a:r>
            <a:r>
              <a:rPr sz="4350" spc="-10" dirty="0">
                <a:latin typeface="LM Roman 10"/>
                <a:cs typeface="LM Roman 10"/>
              </a:rPr>
              <a:t>)</a:t>
            </a:r>
            <a:r>
              <a:rPr sz="4350" dirty="0">
                <a:latin typeface="LM Roman 10"/>
                <a:cs typeface="LM Roman 10"/>
              </a:rPr>
              <a:t>	</a:t>
            </a:r>
            <a:r>
              <a:rPr sz="4350" spc="-50" dirty="0">
                <a:latin typeface="LM Roman 10"/>
                <a:cs typeface="LM Roman 10"/>
              </a:rPr>
              <a:t>=</a:t>
            </a:r>
            <a:r>
              <a:rPr sz="4350" dirty="0">
                <a:latin typeface="LM Roman 10"/>
                <a:cs typeface="LM Roman 10"/>
              </a:rPr>
              <a:t>	</a:t>
            </a:r>
            <a:r>
              <a:rPr sz="4350" i="1" spc="-1390" dirty="0">
                <a:latin typeface="Times New Roman"/>
                <a:cs typeface="Times New Roman"/>
              </a:rPr>
              <a:t>y</a:t>
            </a:r>
            <a:r>
              <a:rPr sz="4350" spc="335" dirty="0">
                <a:latin typeface="Times New Roman"/>
                <a:cs typeface="Times New Roman"/>
              </a:rPr>
              <a:t>ˆ</a:t>
            </a:r>
            <a:r>
              <a:rPr sz="4800" i="1" spc="-30" baseline="31250" dirty="0">
                <a:latin typeface="Times New Roman"/>
                <a:cs typeface="Times New Roman"/>
              </a:rPr>
              <a:t>y</a:t>
            </a:r>
            <a:r>
              <a:rPr sz="4800" i="1" spc="67" baseline="31250" dirty="0">
                <a:latin typeface="Times New Roman"/>
                <a:cs typeface="Times New Roman"/>
              </a:rPr>
              <a:t> </a:t>
            </a:r>
            <a:r>
              <a:rPr sz="4350" spc="-25" dirty="0">
                <a:latin typeface="LM Roman 10"/>
                <a:cs typeface="LM Roman 10"/>
              </a:rPr>
              <a:t>(</a:t>
            </a:r>
            <a:r>
              <a:rPr sz="4350" spc="-25" dirty="0">
                <a:latin typeface="Times New Roman"/>
                <a:cs typeface="Times New Roman"/>
              </a:rPr>
              <a:t>1</a:t>
            </a:r>
            <a:r>
              <a:rPr sz="4350" spc="-465" dirty="0">
                <a:latin typeface="Times New Roman"/>
                <a:cs typeface="Times New Roman"/>
              </a:rPr>
              <a:t> </a:t>
            </a:r>
            <a:r>
              <a:rPr sz="4350" i="1" spc="-590" dirty="0">
                <a:latin typeface="DejaVu Sans Condensed"/>
                <a:cs typeface="DejaVu Sans Condensed"/>
              </a:rPr>
              <a:t>—</a:t>
            </a:r>
            <a:r>
              <a:rPr sz="4350" i="1" spc="-620" dirty="0">
                <a:latin typeface="DejaVu Sans Condensed"/>
                <a:cs typeface="DejaVu Sans Condensed"/>
              </a:rPr>
              <a:t> </a:t>
            </a:r>
            <a:r>
              <a:rPr sz="4350" i="1" spc="-1465" dirty="0">
                <a:latin typeface="Times New Roman"/>
                <a:cs typeface="Times New Roman"/>
              </a:rPr>
              <a:t>y</a:t>
            </a:r>
            <a:r>
              <a:rPr sz="4350" spc="-185" dirty="0">
                <a:latin typeface="Times New Roman"/>
                <a:cs typeface="Times New Roman"/>
              </a:rPr>
              <a:t>ˆ</a:t>
            </a:r>
            <a:r>
              <a:rPr sz="4350" spc="-105" dirty="0">
                <a:latin typeface="LM Roman 10"/>
                <a:cs typeface="LM Roman 10"/>
              </a:rPr>
              <a:t>)</a:t>
            </a:r>
            <a:r>
              <a:rPr sz="4800" spc="-157" baseline="31250" dirty="0">
                <a:latin typeface="Times New Roman"/>
                <a:cs typeface="Times New Roman"/>
              </a:rPr>
              <a:t>1</a:t>
            </a:r>
            <a:r>
              <a:rPr sz="4800" i="1" spc="-157" baseline="31250" dirty="0">
                <a:latin typeface="DejaVu Sans Condensed"/>
                <a:cs typeface="DejaVu Sans Condensed"/>
              </a:rPr>
              <a:t>—</a:t>
            </a:r>
            <a:r>
              <a:rPr sz="4800" i="1" spc="-75" baseline="31250" dirty="0">
                <a:latin typeface="Times New Roman"/>
                <a:cs typeface="Times New Roman"/>
              </a:rPr>
              <a:t>y</a:t>
            </a:r>
            <a:endParaRPr sz="4800" baseline="3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noting:</a:t>
            </a:r>
            <a:endParaRPr sz="4200">
              <a:latin typeface="Carlito"/>
              <a:cs typeface="Carlito"/>
            </a:endParaRPr>
          </a:p>
          <a:p>
            <a:pPr marL="2232660">
              <a:lnSpc>
                <a:spcPct val="100000"/>
              </a:lnSpc>
              <a:spcBef>
                <a:spcPts val="1175"/>
              </a:spcBef>
            </a:pP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y=1,</a:t>
            </a:r>
            <a:r>
              <a:rPr sz="42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simplifies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2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965" dirty="0">
                <a:solidFill>
                  <a:srgbClr val="404040"/>
                </a:solidFill>
                <a:latin typeface="Noto Sans Math"/>
                <a:cs typeface="Noto Sans Math"/>
              </a:rPr>
              <a:t>𝑦</a:t>
            </a:r>
            <a:r>
              <a:rPr sz="4200" spc="335" dirty="0">
                <a:solidFill>
                  <a:srgbClr val="404040"/>
                </a:solidFill>
                <a:latin typeface="Noto Sans Math"/>
                <a:cs typeface="Noto Sans Math"/>
              </a:rPr>
              <a:t>!</a:t>
            </a:r>
            <a:endParaRPr sz="4200">
              <a:latin typeface="Noto Sans Math"/>
              <a:cs typeface="Noto Sans Math"/>
            </a:endParaRPr>
          </a:p>
          <a:p>
            <a:pPr marL="2232660">
              <a:lnSpc>
                <a:spcPct val="100000"/>
              </a:lnSpc>
              <a:spcBef>
                <a:spcPts val="1155"/>
              </a:spcBef>
            </a:pP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y=0,</a:t>
            </a:r>
            <a:r>
              <a:rPr sz="42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2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simplifies</a:t>
            </a:r>
            <a:r>
              <a:rPr sz="42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2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35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4200" spc="-35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4200" spc="-16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spc="-965" dirty="0">
                <a:solidFill>
                  <a:srgbClr val="404040"/>
                </a:solidFill>
                <a:latin typeface="Noto Sans Math"/>
                <a:cs typeface="Noto Sans Math"/>
              </a:rPr>
              <a:t>𝑦</a:t>
            </a:r>
            <a:r>
              <a:rPr sz="4200" spc="335" dirty="0">
                <a:solidFill>
                  <a:srgbClr val="404040"/>
                </a:solidFill>
                <a:latin typeface="Noto Sans Math"/>
                <a:cs typeface="Noto Sans Math"/>
              </a:rPr>
              <a:t>!</a:t>
            </a:r>
            <a:endParaRPr sz="4200">
              <a:latin typeface="Noto Sans Math"/>
              <a:cs typeface="Noto Sans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318007"/>
            <a:ext cx="132835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85" dirty="0"/>
              <a:t>Deriving</a:t>
            </a:r>
            <a:r>
              <a:rPr sz="5100" spc="-165" dirty="0"/>
              <a:t> </a:t>
            </a:r>
            <a:r>
              <a:rPr sz="5100" spc="-110" dirty="0"/>
              <a:t>cross-</a:t>
            </a:r>
            <a:r>
              <a:rPr sz="5100" spc="-100" dirty="0"/>
              <a:t>entropy</a:t>
            </a:r>
            <a:r>
              <a:rPr sz="5100" spc="-165" dirty="0"/>
              <a:t> </a:t>
            </a:r>
            <a:r>
              <a:rPr sz="5100" spc="-60" dirty="0"/>
              <a:t>loss</a:t>
            </a:r>
            <a:r>
              <a:rPr sz="5100" spc="-170" dirty="0"/>
              <a:t> </a:t>
            </a:r>
            <a:r>
              <a:rPr sz="5100" spc="-90" dirty="0"/>
              <a:t>for</a:t>
            </a:r>
            <a:r>
              <a:rPr sz="5100" spc="-175" dirty="0"/>
              <a:t> </a:t>
            </a:r>
            <a:r>
              <a:rPr sz="5100" dirty="0"/>
              <a:t>a</a:t>
            </a:r>
            <a:r>
              <a:rPr sz="5100" spc="-155" dirty="0"/>
              <a:t> </a:t>
            </a:r>
            <a:r>
              <a:rPr sz="5100" spc="-70" dirty="0"/>
              <a:t>single</a:t>
            </a:r>
            <a:r>
              <a:rPr sz="5100" spc="-160" dirty="0"/>
              <a:t> </a:t>
            </a:r>
            <a:r>
              <a:rPr sz="5100" spc="-90" dirty="0"/>
              <a:t>observation</a:t>
            </a:r>
            <a:r>
              <a:rPr sz="5100" spc="-165" dirty="0"/>
              <a:t> </a:t>
            </a:r>
            <a:r>
              <a:rPr sz="5100" spc="-50" dirty="0"/>
              <a:t>x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267460" y="3196844"/>
            <a:ext cx="11736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Now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35" dirty="0">
                <a:solidFill>
                  <a:srgbClr val="404040"/>
                </a:solidFill>
                <a:latin typeface="Carlito"/>
                <a:cs typeface="Carlito"/>
              </a:rPr>
              <a:t>take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log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both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sides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(mathematically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handy)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60" y="4880532"/>
            <a:ext cx="12026265" cy="2411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96255">
              <a:lnSpc>
                <a:spcPct val="100000"/>
              </a:lnSpc>
              <a:spcBef>
                <a:spcPts val="120"/>
              </a:spcBef>
              <a:tabLst>
                <a:tab pos="6347460" algn="l"/>
              </a:tabLst>
            </a:pPr>
            <a:r>
              <a:rPr sz="4300" spc="-50" dirty="0">
                <a:latin typeface="LM Roman 10"/>
                <a:cs typeface="LM Roman 10"/>
              </a:rPr>
              <a:t>=</a:t>
            </a:r>
            <a:r>
              <a:rPr sz="4300" dirty="0">
                <a:latin typeface="LM Roman 10"/>
                <a:cs typeface="LM Roman 10"/>
              </a:rPr>
              <a:t>	</a:t>
            </a:r>
            <a:r>
              <a:rPr sz="4300" i="1" spc="-25" dirty="0">
                <a:latin typeface="Times New Roman"/>
                <a:cs typeface="Times New Roman"/>
              </a:rPr>
              <a:t>y</a:t>
            </a:r>
            <a:r>
              <a:rPr sz="4300" i="1" spc="-590" dirty="0">
                <a:latin typeface="Times New Roman"/>
                <a:cs typeface="Times New Roman"/>
              </a:rPr>
              <a:t> </a:t>
            </a:r>
            <a:r>
              <a:rPr sz="4300" spc="-25" dirty="0">
                <a:latin typeface="Times New Roman"/>
                <a:cs typeface="Times New Roman"/>
              </a:rPr>
              <a:t>log</a:t>
            </a:r>
            <a:r>
              <a:rPr sz="4300" spc="-590" dirty="0">
                <a:latin typeface="Times New Roman"/>
                <a:cs typeface="Times New Roman"/>
              </a:rPr>
              <a:t> </a:t>
            </a:r>
            <a:r>
              <a:rPr sz="4300" i="1" spc="-1385" dirty="0">
                <a:latin typeface="Times New Roman"/>
                <a:cs typeface="Times New Roman"/>
              </a:rPr>
              <a:t>y</a:t>
            </a:r>
            <a:r>
              <a:rPr sz="4300" spc="490" dirty="0">
                <a:latin typeface="Times New Roman"/>
                <a:cs typeface="Times New Roman"/>
              </a:rPr>
              <a:t>ˆ</a:t>
            </a:r>
            <a:r>
              <a:rPr sz="4300" spc="-20" dirty="0">
                <a:latin typeface="LM Roman 10"/>
                <a:cs typeface="LM Roman 10"/>
              </a:rPr>
              <a:t>+</a:t>
            </a:r>
            <a:r>
              <a:rPr sz="4300" spc="-830" dirty="0">
                <a:latin typeface="LM Roman 10"/>
                <a:cs typeface="LM Roman 10"/>
              </a:rPr>
              <a:t> </a:t>
            </a:r>
            <a:r>
              <a:rPr sz="4300" spc="-25" dirty="0">
                <a:latin typeface="LM Roman 10"/>
                <a:cs typeface="LM Roman 10"/>
              </a:rPr>
              <a:t>(</a:t>
            </a:r>
            <a:r>
              <a:rPr sz="4300" spc="-25" dirty="0">
                <a:latin typeface="Times New Roman"/>
                <a:cs typeface="Times New Roman"/>
              </a:rPr>
              <a:t>1</a:t>
            </a:r>
            <a:r>
              <a:rPr sz="4300" spc="-465" dirty="0">
                <a:latin typeface="Times New Roman"/>
                <a:cs typeface="Times New Roman"/>
              </a:rPr>
              <a:t> </a:t>
            </a:r>
            <a:r>
              <a:rPr sz="4300" i="1" spc="-545" dirty="0">
                <a:latin typeface="DejaVu Sans Condensed"/>
                <a:cs typeface="DejaVu Sans Condensed"/>
              </a:rPr>
              <a:t>—</a:t>
            </a:r>
            <a:r>
              <a:rPr sz="4300" i="1" spc="-625" dirty="0">
                <a:latin typeface="DejaVu Sans Condensed"/>
                <a:cs typeface="DejaVu Sans Condensed"/>
              </a:rPr>
              <a:t> </a:t>
            </a:r>
            <a:r>
              <a:rPr sz="4300" i="1" spc="-30" dirty="0">
                <a:latin typeface="Times New Roman"/>
                <a:cs typeface="Times New Roman"/>
              </a:rPr>
              <a:t>y</a:t>
            </a:r>
            <a:r>
              <a:rPr sz="4300" spc="-30" dirty="0">
                <a:latin typeface="LM Roman 10"/>
                <a:cs typeface="LM Roman 10"/>
              </a:rPr>
              <a:t>)</a:t>
            </a:r>
            <a:r>
              <a:rPr sz="4300" spc="-940" dirty="0">
                <a:latin typeface="LM Roman 10"/>
                <a:cs typeface="LM Roman 10"/>
              </a:rPr>
              <a:t> </a:t>
            </a:r>
            <a:r>
              <a:rPr sz="4300" spc="-25" dirty="0">
                <a:latin typeface="Times New Roman"/>
                <a:cs typeface="Times New Roman"/>
              </a:rPr>
              <a:t>log</a:t>
            </a:r>
            <a:r>
              <a:rPr sz="4300" spc="-25" dirty="0">
                <a:latin typeface="LM Roman 10"/>
                <a:cs typeface="LM Roman 10"/>
              </a:rPr>
              <a:t>(</a:t>
            </a:r>
            <a:r>
              <a:rPr sz="4300" spc="-25" dirty="0">
                <a:latin typeface="Times New Roman"/>
                <a:cs typeface="Times New Roman"/>
              </a:rPr>
              <a:t>1</a:t>
            </a:r>
            <a:r>
              <a:rPr sz="4300" spc="-470" dirty="0">
                <a:latin typeface="Times New Roman"/>
                <a:cs typeface="Times New Roman"/>
              </a:rPr>
              <a:t> </a:t>
            </a:r>
            <a:r>
              <a:rPr sz="4300" i="1" spc="-545" dirty="0">
                <a:latin typeface="DejaVu Sans Condensed"/>
                <a:cs typeface="DejaVu Sans Condensed"/>
              </a:rPr>
              <a:t>—</a:t>
            </a:r>
            <a:r>
              <a:rPr sz="4300" i="1" spc="-620" dirty="0">
                <a:latin typeface="DejaVu Sans Condensed"/>
                <a:cs typeface="DejaVu Sans Condensed"/>
              </a:rPr>
              <a:t> </a:t>
            </a:r>
            <a:r>
              <a:rPr sz="4300" i="1" spc="-1405" dirty="0">
                <a:latin typeface="Times New Roman"/>
                <a:cs typeface="Times New Roman"/>
              </a:rPr>
              <a:t>y</a:t>
            </a:r>
            <a:r>
              <a:rPr sz="4300" spc="-130" dirty="0">
                <a:latin typeface="Times New Roman"/>
                <a:cs typeface="Times New Roman"/>
              </a:rPr>
              <a:t>ˆ</a:t>
            </a:r>
            <a:r>
              <a:rPr sz="4300" spc="-40" dirty="0">
                <a:latin typeface="LM Roman 10"/>
                <a:cs typeface="LM Roman 10"/>
              </a:rPr>
              <a:t>)</a:t>
            </a:r>
            <a:endParaRPr sz="4300">
              <a:latin typeface="LM Roman 10"/>
              <a:cs typeface="LM Roman 10"/>
            </a:endParaRPr>
          </a:p>
          <a:p>
            <a:pPr marL="25400" marR="96520" indent="-13335">
              <a:lnSpc>
                <a:spcPct val="79000"/>
              </a:lnSpc>
              <a:spcBef>
                <a:spcPts val="5635"/>
              </a:spcBef>
            </a:pPr>
            <a:r>
              <a:rPr sz="4200" spc="-35" dirty="0">
                <a:solidFill>
                  <a:srgbClr val="404040"/>
                </a:solidFill>
                <a:latin typeface="Carlito"/>
                <a:cs typeface="Carlito"/>
              </a:rPr>
              <a:t>Whatever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42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maximize</a:t>
            </a:r>
            <a:r>
              <a:rPr sz="42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log</a:t>
            </a:r>
            <a:r>
              <a:rPr sz="42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p(y|x)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also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maximize p(y|x)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4669" y="2228673"/>
            <a:ext cx="5302250" cy="692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706245" algn="l"/>
                <a:tab pos="2461260" algn="l"/>
              </a:tabLst>
            </a:pPr>
            <a:r>
              <a:rPr sz="4350" i="1" spc="-10" dirty="0">
                <a:latin typeface="Times New Roman"/>
                <a:cs typeface="Times New Roman"/>
              </a:rPr>
              <a:t>p</a:t>
            </a:r>
            <a:r>
              <a:rPr sz="4350" spc="-10" dirty="0">
                <a:latin typeface="LM Roman 10"/>
                <a:cs typeface="LM Roman 10"/>
              </a:rPr>
              <a:t>(</a:t>
            </a:r>
            <a:r>
              <a:rPr sz="4350" i="1" spc="-10" dirty="0">
                <a:latin typeface="Times New Roman"/>
                <a:cs typeface="Times New Roman"/>
              </a:rPr>
              <a:t>y</a:t>
            </a:r>
            <a:r>
              <a:rPr sz="4350" i="1" spc="-10" dirty="0">
                <a:latin typeface="DejaVu Sans Condensed"/>
                <a:cs typeface="DejaVu Sans Condensed"/>
              </a:rPr>
              <a:t>|</a:t>
            </a:r>
            <a:r>
              <a:rPr sz="4350" i="1" spc="-10" dirty="0">
                <a:latin typeface="Times New Roman"/>
                <a:cs typeface="Times New Roman"/>
              </a:rPr>
              <a:t>x</a:t>
            </a:r>
            <a:r>
              <a:rPr sz="4350" spc="-10" dirty="0">
                <a:latin typeface="LM Roman 10"/>
                <a:cs typeface="LM Roman 10"/>
              </a:rPr>
              <a:t>)</a:t>
            </a:r>
            <a:r>
              <a:rPr sz="4350" dirty="0">
                <a:latin typeface="LM Roman 10"/>
                <a:cs typeface="LM Roman 10"/>
              </a:rPr>
              <a:t>	</a:t>
            </a:r>
            <a:r>
              <a:rPr sz="4350" spc="-50" dirty="0">
                <a:latin typeface="LM Roman 10"/>
                <a:cs typeface="LM Roman 10"/>
              </a:rPr>
              <a:t>=</a:t>
            </a:r>
            <a:r>
              <a:rPr sz="4350" dirty="0">
                <a:latin typeface="LM Roman 10"/>
                <a:cs typeface="LM Roman 10"/>
              </a:rPr>
              <a:t>	</a:t>
            </a:r>
            <a:r>
              <a:rPr sz="4350" i="1" spc="-1390" dirty="0">
                <a:latin typeface="Times New Roman"/>
                <a:cs typeface="Times New Roman"/>
              </a:rPr>
              <a:t>y</a:t>
            </a:r>
            <a:r>
              <a:rPr sz="4350" spc="335" dirty="0">
                <a:latin typeface="Times New Roman"/>
                <a:cs typeface="Times New Roman"/>
              </a:rPr>
              <a:t>ˆ</a:t>
            </a:r>
            <a:r>
              <a:rPr sz="4800" i="1" spc="-30" baseline="31250" dirty="0">
                <a:latin typeface="Times New Roman"/>
                <a:cs typeface="Times New Roman"/>
              </a:rPr>
              <a:t>y</a:t>
            </a:r>
            <a:r>
              <a:rPr sz="4800" i="1" spc="67" baseline="31250" dirty="0">
                <a:latin typeface="Times New Roman"/>
                <a:cs typeface="Times New Roman"/>
              </a:rPr>
              <a:t> </a:t>
            </a:r>
            <a:r>
              <a:rPr sz="4350" spc="-25" dirty="0">
                <a:latin typeface="LM Roman 10"/>
                <a:cs typeface="LM Roman 10"/>
              </a:rPr>
              <a:t>(</a:t>
            </a:r>
            <a:r>
              <a:rPr sz="4350" spc="-25" dirty="0">
                <a:latin typeface="Times New Roman"/>
                <a:cs typeface="Times New Roman"/>
              </a:rPr>
              <a:t>1</a:t>
            </a:r>
            <a:r>
              <a:rPr sz="4350" spc="-465" dirty="0">
                <a:latin typeface="Times New Roman"/>
                <a:cs typeface="Times New Roman"/>
              </a:rPr>
              <a:t> </a:t>
            </a:r>
            <a:r>
              <a:rPr sz="4350" i="1" spc="-590" dirty="0">
                <a:latin typeface="DejaVu Sans Condensed"/>
                <a:cs typeface="DejaVu Sans Condensed"/>
              </a:rPr>
              <a:t>—</a:t>
            </a:r>
            <a:r>
              <a:rPr sz="4350" i="1" spc="-620" dirty="0">
                <a:latin typeface="DejaVu Sans Condensed"/>
                <a:cs typeface="DejaVu Sans Condensed"/>
              </a:rPr>
              <a:t> </a:t>
            </a:r>
            <a:r>
              <a:rPr sz="4350" i="1" spc="-1465" dirty="0">
                <a:latin typeface="Times New Roman"/>
                <a:cs typeface="Times New Roman"/>
              </a:rPr>
              <a:t>y</a:t>
            </a:r>
            <a:r>
              <a:rPr sz="4350" spc="-185" dirty="0">
                <a:latin typeface="Times New Roman"/>
                <a:cs typeface="Times New Roman"/>
              </a:rPr>
              <a:t>ˆ</a:t>
            </a:r>
            <a:r>
              <a:rPr sz="4350" spc="-105" dirty="0">
                <a:latin typeface="LM Roman 10"/>
                <a:cs typeface="LM Roman 10"/>
              </a:rPr>
              <a:t>)</a:t>
            </a:r>
            <a:r>
              <a:rPr sz="4800" spc="-157" baseline="31250" dirty="0">
                <a:latin typeface="Times New Roman"/>
                <a:cs typeface="Times New Roman"/>
              </a:rPr>
              <a:t>1</a:t>
            </a:r>
            <a:r>
              <a:rPr sz="4800" i="1" spc="-157" baseline="31250" dirty="0">
                <a:latin typeface="DejaVu Sans Condensed"/>
                <a:cs typeface="DejaVu Sans Condensed"/>
              </a:rPr>
              <a:t>—</a:t>
            </a:r>
            <a:r>
              <a:rPr sz="4800" i="1" spc="-75" baseline="31250" dirty="0">
                <a:latin typeface="Times New Roman"/>
                <a:cs typeface="Times New Roman"/>
              </a:rPr>
              <a:t>y</a:t>
            </a:r>
            <a:endParaRPr sz="4800" baseline="3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1104" y="4057710"/>
            <a:ext cx="631761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72055" algn="l"/>
                <a:tab pos="3223895" algn="l"/>
                <a:tab pos="4209415" algn="l"/>
                <a:tab pos="4789805" algn="l"/>
              </a:tabLst>
            </a:pPr>
            <a:r>
              <a:rPr sz="4300" spc="-25" dirty="0">
                <a:latin typeface="Times New Roman"/>
                <a:cs typeface="Times New Roman"/>
              </a:rPr>
              <a:t>log</a:t>
            </a:r>
            <a:r>
              <a:rPr sz="4300" spc="-260" dirty="0">
                <a:latin typeface="Times New Roman"/>
                <a:cs typeface="Times New Roman"/>
              </a:rPr>
              <a:t> </a:t>
            </a:r>
            <a:r>
              <a:rPr sz="4300" i="1" spc="-10" dirty="0">
                <a:latin typeface="Times New Roman"/>
                <a:cs typeface="Times New Roman"/>
              </a:rPr>
              <a:t>p</a:t>
            </a:r>
            <a:r>
              <a:rPr sz="4300" spc="-10" dirty="0">
                <a:latin typeface="LM Roman 10"/>
                <a:cs typeface="LM Roman 10"/>
              </a:rPr>
              <a:t>(</a:t>
            </a:r>
            <a:r>
              <a:rPr sz="4300" i="1" spc="-10" dirty="0">
                <a:latin typeface="Times New Roman"/>
                <a:cs typeface="Times New Roman"/>
              </a:rPr>
              <a:t>y</a:t>
            </a:r>
            <a:r>
              <a:rPr sz="4300" i="1" spc="-10" dirty="0">
                <a:latin typeface="DejaVu Sans Condensed"/>
                <a:cs typeface="DejaVu Sans Condensed"/>
              </a:rPr>
              <a:t>|</a:t>
            </a:r>
            <a:r>
              <a:rPr sz="4300" i="1" spc="-10" dirty="0">
                <a:latin typeface="Times New Roman"/>
                <a:cs typeface="Times New Roman"/>
              </a:rPr>
              <a:t>x</a:t>
            </a:r>
            <a:r>
              <a:rPr sz="4300" spc="-10" dirty="0">
                <a:latin typeface="LM Roman 10"/>
                <a:cs typeface="LM Roman 10"/>
              </a:rPr>
              <a:t>)</a:t>
            </a:r>
            <a:r>
              <a:rPr sz="4300" dirty="0">
                <a:latin typeface="LM Roman 10"/>
                <a:cs typeface="LM Roman 10"/>
              </a:rPr>
              <a:t>	</a:t>
            </a:r>
            <a:r>
              <a:rPr sz="4300" spc="-50" dirty="0">
                <a:latin typeface="LM Roman 10"/>
                <a:cs typeface="LM Roman 10"/>
              </a:rPr>
              <a:t>=</a:t>
            </a:r>
            <a:r>
              <a:rPr sz="4300" dirty="0">
                <a:latin typeface="LM Roman 10"/>
                <a:cs typeface="LM Roman 10"/>
              </a:rPr>
              <a:t>	</a:t>
            </a:r>
            <a:r>
              <a:rPr sz="4300" spc="-25" dirty="0">
                <a:latin typeface="Times New Roman"/>
                <a:cs typeface="Times New Roman"/>
              </a:rPr>
              <a:t>log</a:t>
            </a:r>
            <a:r>
              <a:rPr sz="4300" dirty="0">
                <a:latin typeface="Times New Roman"/>
                <a:cs typeface="Times New Roman"/>
              </a:rPr>
              <a:t>	</a:t>
            </a:r>
            <a:r>
              <a:rPr sz="4300" i="1" spc="-1400" dirty="0">
                <a:latin typeface="Times New Roman"/>
                <a:cs typeface="Times New Roman"/>
              </a:rPr>
              <a:t>y</a:t>
            </a:r>
            <a:r>
              <a:rPr sz="4300" spc="-35" dirty="0">
                <a:latin typeface="Times New Roman"/>
                <a:cs typeface="Times New Roman"/>
              </a:rPr>
              <a:t>ˆ</a:t>
            </a:r>
            <a:r>
              <a:rPr sz="4300" dirty="0">
                <a:latin typeface="Times New Roman"/>
                <a:cs typeface="Times New Roman"/>
              </a:rPr>
              <a:t>	</a:t>
            </a:r>
            <a:r>
              <a:rPr sz="4300" spc="-25" dirty="0">
                <a:latin typeface="LM Roman 10"/>
                <a:cs typeface="LM Roman 10"/>
              </a:rPr>
              <a:t>(</a:t>
            </a:r>
            <a:r>
              <a:rPr sz="4300" spc="-25" dirty="0">
                <a:latin typeface="Times New Roman"/>
                <a:cs typeface="Times New Roman"/>
              </a:rPr>
              <a:t>1</a:t>
            </a:r>
            <a:r>
              <a:rPr sz="4300" spc="-475" dirty="0">
                <a:latin typeface="Times New Roman"/>
                <a:cs typeface="Times New Roman"/>
              </a:rPr>
              <a:t> </a:t>
            </a:r>
            <a:r>
              <a:rPr sz="4300" i="1" spc="-545" dirty="0">
                <a:latin typeface="DejaVu Sans Condensed"/>
                <a:cs typeface="DejaVu Sans Condensed"/>
              </a:rPr>
              <a:t>—</a:t>
            </a:r>
            <a:r>
              <a:rPr sz="4300" i="1" spc="-630" dirty="0">
                <a:latin typeface="DejaVu Sans Condensed"/>
                <a:cs typeface="DejaVu Sans Condensed"/>
              </a:rPr>
              <a:t> </a:t>
            </a:r>
            <a:r>
              <a:rPr sz="4300" i="1" spc="-1405" dirty="0">
                <a:latin typeface="Times New Roman"/>
                <a:cs typeface="Times New Roman"/>
              </a:rPr>
              <a:t>y</a:t>
            </a:r>
            <a:r>
              <a:rPr sz="4300" spc="-130" dirty="0">
                <a:latin typeface="Times New Roman"/>
                <a:cs typeface="Times New Roman"/>
              </a:rPr>
              <a:t>ˆ</a:t>
            </a:r>
            <a:r>
              <a:rPr sz="4300" spc="-40" dirty="0">
                <a:latin typeface="LM Roman 10"/>
                <a:cs typeface="LM Roman 10"/>
              </a:rPr>
              <a:t>)</a:t>
            </a:r>
            <a:endParaRPr sz="43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6353" y="3973815"/>
            <a:ext cx="2517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9114" algn="l"/>
              </a:tabLst>
            </a:pPr>
            <a:r>
              <a:rPr sz="3200" i="1" spc="-50" dirty="0">
                <a:latin typeface="Times New Roman"/>
                <a:cs typeface="Times New Roman"/>
              </a:rPr>
              <a:t>y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235" dirty="0">
                <a:latin typeface="Times New Roman"/>
                <a:cs typeface="Times New Roman"/>
              </a:rPr>
              <a:t>1</a:t>
            </a:r>
            <a:r>
              <a:rPr sz="3200" i="1" spc="-235" dirty="0">
                <a:latin typeface="DejaVu Sans Condensed"/>
                <a:cs typeface="DejaVu Sans Condensed"/>
              </a:rPr>
              <a:t>—</a:t>
            </a:r>
            <a:r>
              <a:rPr sz="3200" i="1" spc="-5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619" y="3613373"/>
            <a:ext cx="3297554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56890" algn="l"/>
              </a:tabLst>
            </a:pPr>
            <a:r>
              <a:rPr sz="4300" spc="-420" dirty="0">
                <a:latin typeface="AoyagiKouzanFontT"/>
                <a:cs typeface="AoyagiKouzanFontT"/>
              </a:rPr>
              <a:t>⇥</a:t>
            </a:r>
            <a:r>
              <a:rPr sz="4300" dirty="0">
                <a:latin typeface="AoyagiKouzanFontT"/>
                <a:cs typeface="AoyagiKouzanFontT"/>
              </a:rPr>
              <a:t>	</a:t>
            </a:r>
            <a:r>
              <a:rPr sz="4300" spc="-420" dirty="0">
                <a:latin typeface="AoyagiKouzanFontT"/>
                <a:cs typeface="AoyagiKouzanFontT"/>
              </a:rPr>
              <a:t>⇤</a:t>
            </a:r>
            <a:endParaRPr sz="4300">
              <a:latin typeface="AoyagiKouzanFontT"/>
              <a:cs typeface="AoyagiKouzanFont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683" y="1429003"/>
            <a:ext cx="11271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Carlito"/>
                <a:cs typeface="Carlito"/>
              </a:rPr>
              <a:t>Goal</a:t>
            </a:r>
            <a:r>
              <a:rPr sz="4200" dirty="0">
                <a:latin typeface="Carlito"/>
                <a:cs typeface="Carlito"/>
              </a:rPr>
              <a:t>:</a:t>
            </a:r>
            <a:r>
              <a:rPr sz="4200" spc="-135" dirty="0">
                <a:latin typeface="Carlito"/>
                <a:cs typeface="Carlito"/>
              </a:rPr>
              <a:t> </a:t>
            </a:r>
            <a:r>
              <a:rPr sz="4200" spc="-25" dirty="0">
                <a:latin typeface="Carlito"/>
                <a:cs typeface="Carlito"/>
              </a:rPr>
              <a:t>maximize</a:t>
            </a:r>
            <a:r>
              <a:rPr sz="4200" spc="-160" dirty="0">
                <a:latin typeface="Carlito"/>
                <a:cs typeface="Carlito"/>
              </a:rPr>
              <a:t> </a:t>
            </a:r>
            <a:r>
              <a:rPr sz="4200" spc="-20" dirty="0">
                <a:latin typeface="Carlito"/>
                <a:cs typeface="Carlito"/>
              </a:rPr>
              <a:t>probability</a:t>
            </a:r>
            <a:r>
              <a:rPr sz="4200" spc="-150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of</a:t>
            </a:r>
            <a:r>
              <a:rPr sz="4200" spc="-155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the</a:t>
            </a:r>
            <a:r>
              <a:rPr sz="4200" spc="-155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correct</a:t>
            </a:r>
            <a:r>
              <a:rPr sz="4200" spc="-140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label</a:t>
            </a:r>
            <a:r>
              <a:rPr sz="4200" spc="-135" dirty="0">
                <a:latin typeface="Carlito"/>
                <a:cs typeface="Carlito"/>
              </a:rPr>
              <a:t> </a:t>
            </a:r>
            <a:r>
              <a:rPr sz="4200" i="1" spc="-10" dirty="0">
                <a:latin typeface="Times New Roman"/>
                <a:cs typeface="Times New Roman"/>
              </a:rPr>
              <a:t>p</a:t>
            </a:r>
            <a:r>
              <a:rPr sz="4200" spc="-10" dirty="0">
                <a:latin typeface="Times New Roman"/>
                <a:cs typeface="Times New Roman"/>
              </a:rPr>
              <a:t>(</a:t>
            </a:r>
            <a:r>
              <a:rPr sz="4200" i="1" spc="-10" dirty="0">
                <a:latin typeface="Times New Roman"/>
                <a:cs typeface="Times New Roman"/>
              </a:rPr>
              <a:t>y</a:t>
            </a:r>
            <a:r>
              <a:rPr sz="4200" spc="-10" dirty="0">
                <a:latin typeface="Times New Roman"/>
                <a:cs typeface="Times New Roman"/>
              </a:rPr>
              <a:t>|</a:t>
            </a:r>
            <a:r>
              <a:rPr sz="4200" i="1" spc="-10" dirty="0">
                <a:latin typeface="Times New Roman"/>
                <a:cs typeface="Times New Roman"/>
              </a:rPr>
              <a:t>x</a:t>
            </a:r>
            <a:r>
              <a:rPr sz="4200" spc="-10" dirty="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044" y="2351533"/>
            <a:ext cx="24561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95" dirty="0">
                <a:latin typeface="Trebuchet MS"/>
                <a:cs typeface="Trebuchet MS"/>
              </a:rPr>
              <a:t>Maximize: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042" y="4216909"/>
            <a:ext cx="24561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95" dirty="0">
                <a:latin typeface="Trebuchet MS"/>
                <a:cs typeface="Trebuchet MS"/>
              </a:rPr>
              <a:t>Maximize: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318007"/>
            <a:ext cx="132835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85" dirty="0"/>
              <a:t>Deriving</a:t>
            </a:r>
            <a:r>
              <a:rPr sz="5100" spc="-165" dirty="0"/>
              <a:t> </a:t>
            </a:r>
            <a:r>
              <a:rPr sz="5100" spc="-110" dirty="0"/>
              <a:t>cross-</a:t>
            </a:r>
            <a:r>
              <a:rPr sz="5100" spc="-100" dirty="0"/>
              <a:t>entropy</a:t>
            </a:r>
            <a:r>
              <a:rPr sz="5100" spc="-165" dirty="0"/>
              <a:t> </a:t>
            </a:r>
            <a:r>
              <a:rPr sz="5100" spc="-60" dirty="0"/>
              <a:t>loss</a:t>
            </a:r>
            <a:r>
              <a:rPr sz="5100" spc="-170" dirty="0"/>
              <a:t> </a:t>
            </a:r>
            <a:r>
              <a:rPr sz="5100" spc="-90" dirty="0"/>
              <a:t>for</a:t>
            </a:r>
            <a:r>
              <a:rPr sz="5100" spc="-175" dirty="0"/>
              <a:t> </a:t>
            </a:r>
            <a:r>
              <a:rPr sz="5100" dirty="0"/>
              <a:t>a</a:t>
            </a:r>
            <a:r>
              <a:rPr sz="5100" spc="-155" dirty="0"/>
              <a:t> </a:t>
            </a:r>
            <a:r>
              <a:rPr sz="5100" spc="-70" dirty="0"/>
              <a:t>single</a:t>
            </a:r>
            <a:r>
              <a:rPr sz="5100" spc="-160" dirty="0"/>
              <a:t> </a:t>
            </a:r>
            <a:r>
              <a:rPr sz="5100" spc="-90" dirty="0"/>
              <a:t>observation</a:t>
            </a:r>
            <a:r>
              <a:rPr sz="5100" spc="-165" dirty="0"/>
              <a:t> </a:t>
            </a:r>
            <a:r>
              <a:rPr sz="5100" spc="-50" dirty="0"/>
              <a:t>x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594490" y="6484005"/>
            <a:ext cx="13329285" cy="1402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  <a:tabLst>
                <a:tab pos="835025" algn="l"/>
              </a:tabLst>
            </a:pP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Or,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plugging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definition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410" dirty="0">
                <a:solidFill>
                  <a:srgbClr val="404040"/>
                </a:solidFill>
                <a:latin typeface="FreeSerif"/>
                <a:cs typeface="FreeSerif"/>
              </a:rPr>
              <a:t>𝑦</a:t>
            </a:r>
            <a:r>
              <a:rPr sz="4500" spc="300" dirty="0">
                <a:solidFill>
                  <a:srgbClr val="404040"/>
                </a:solidFill>
                <a:latin typeface="FreeSerif"/>
                <a:cs typeface="FreeSerif"/>
              </a:rPr>
              <a:t>!</a:t>
            </a:r>
            <a:r>
              <a:rPr sz="4500" spc="140" dirty="0">
                <a:solidFill>
                  <a:srgbClr val="404040"/>
                </a:solidFill>
                <a:latin typeface="FreeSerif"/>
                <a:cs typeface="FreeSerif"/>
              </a:rPr>
              <a:t>:</a:t>
            </a:r>
            <a:endParaRPr sz="4500">
              <a:latin typeface="FreeSerif"/>
              <a:cs typeface="FreeSerif"/>
            </a:endParaRPr>
          </a:p>
          <a:p>
            <a:pPr marL="1293495">
              <a:lnSpc>
                <a:spcPct val="100000"/>
              </a:lnSpc>
              <a:spcBef>
                <a:spcPts val="480"/>
              </a:spcBef>
              <a:tabLst>
                <a:tab pos="3229610" algn="l"/>
                <a:tab pos="3863340" algn="l"/>
              </a:tabLst>
            </a:pPr>
            <a:r>
              <a:rPr sz="3650" i="1" spc="-30" dirty="0">
                <a:latin typeface="Times New Roman"/>
                <a:cs typeface="Times New Roman"/>
              </a:rPr>
              <a:t>L</a:t>
            </a:r>
            <a:r>
              <a:rPr sz="4050" spc="-30" baseline="-12345" dirty="0">
                <a:latin typeface="Times New Roman"/>
                <a:cs typeface="Times New Roman"/>
              </a:rPr>
              <a:t>C</a:t>
            </a:r>
            <a:r>
              <a:rPr sz="4050" spc="240" baseline="-12345" dirty="0">
                <a:latin typeface="Times New Roman"/>
                <a:cs typeface="Times New Roman"/>
              </a:rPr>
              <a:t>E</a:t>
            </a:r>
            <a:r>
              <a:rPr sz="3650" spc="-20" dirty="0">
                <a:latin typeface="LM Roman 10"/>
                <a:cs typeface="LM Roman 10"/>
              </a:rPr>
              <a:t>(</a:t>
            </a:r>
            <a:r>
              <a:rPr sz="3650" i="1" spc="-1175" dirty="0">
                <a:latin typeface="Times New Roman"/>
                <a:cs typeface="Times New Roman"/>
              </a:rPr>
              <a:t>y</a:t>
            </a:r>
            <a:r>
              <a:rPr sz="3650" spc="-100" dirty="0">
                <a:latin typeface="Times New Roman"/>
                <a:cs typeface="Times New Roman"/>
              </a:rPr>
              <a:t>ˆ</a:t>
            </a:r>
            <a:r>
              <a:rPr sz="3650" i="1" spc="-20" dirty="0">
                <a:latin typeface="LM Roman Dunhill 10"/>
                <a:cs typeface="LM Roman Dunhill 10"/>
              </a:rPr>
              <a:t>,</a:t>
            </a:r>
            <a:r>
              <a:rPr sz="3650" i="1" spc="-780" dirty="0">
                <a:latin typeface="LM Roman Dunhill 10"/>
                <a:cs typeface="LM Roman Dunhill 10"/>
              </a:rPr>
              <a:t> </a:t>
            </a:r>
            <a:r>
              <a:rPr sz="3650" i="1" spc="-35" dirty="0">
                <a:latin typeface="Times New Roman"/>
                <a:cs typeface="Times New Roman"/>
              </a:rPr>
              <a:t>y</a:t>
            </a:r>
            <a:r>
              <a:rPr sz="3650" spc="-35" dirty="0">
                <a:latin typeface="LM Roman 10"/>
                <a:cs typeface="LM Roman 10"/>
              </a:rPr>
              <a:t>)</a:t>
            </a:r>
            <a:r>
              <a:rPr sz="3650" dirty="0">
                <a:latin typeface="LM Roman 10"/>
                <a:cs typeface="LM Roman 10"/>
              </a:rPr>
              <a:t>	</a:t>
            </a:r>
            <a:r>
              <a:rPr sz="3650" spc="-50" dirty="0">
                <a:latin typeface="LM Roman 10"/>
                <a:cs typeface="LM Roman 10"/>
              </a:rPr>
              <a:t>=</a:t>
            </a:r>
            <a:r>
              <a:rPr sz="3650" dirty="0">
                <a:latin typeface="LM Roman 10"/>
                <a:cs typeface="LM Roman 10"/>
              </a:rPr>
              <a:t>	</a:t>
            </a:r>
            <a:r>
              <a:rPr sz="3650" i="1" spc="-495" dirty="0">
                <a:latin typeface="DejaVu Sans Condensed"/>
                <a:cs typeface="DejaVu Sans Condensed"/>
              </a:rPr>
              <a:t>—</a:t>
            </a:r>
            <a:r>
              <a:rPr sz="3650" i="1" spc="-635" dirty="0">
                <a:latin typeface="DejaVu Sans Condensed"/>
                <a:cs typeface="DejaVu Sans Condensed"/>
              </a:rPr>
              <a:t> </a:t>
            </a:r>
            <a:r>
              <a:rPr sz="3650" spc="-20" dirty="0">
                <a:latin typeface="LM Roman 10"/>
                <a:cs typeface="LM Roman 10"/>
              </a:rPr>
              <a:t>[</a:t>
            </a:r>
            <a:r>
              <a:rPr sz="3650" i="1" spc="-20" dirty="0">
                <a:latin typeface="Times New Roman"/>
                <a:cs typeface="Times New Roman"/>
              </a:rPr>
              <a:t>y</a:t>
            </a:r>
            <a:r>
              <a:rPr sz="3650" i="1" spc="-500" dirty="0">
                <a:latin typeface="Times New Roman"/>
                <a:cs typeface="Times New Roman"/>
              </a:rPr>
              <a:t> </a:t>
            </a:r>
            <a:r>
              <a:rPr sz="3650" spc="-25" dirty="0">
                <a:latin typeface="Times New Roman"/>
                <a:cs typeface="Times New Roman"/>
              </a:rPr>
              <a:t>log</a:t>
            </a:r>
            <a:r>
              <a:rPr sz="3650" spc="-505" dirty="0">
                <a:latin typeface="Times New Roman"/>
                <a:cs typeface="Times New Roman"/>
              </a:rPr>
              <a:t> </a:t>
            </a:r>
            <a:r>
              <a:rPr sz="3650" i="1" spc="675" dirty="0">
                <a:latin typeface="Liberation Sans Narrow"/>
                <a:cs typeface="Liberation Sans Narrow"/>
              </a:rPr>
              <a:t>s</a:t>
            </a:r>
            <a:r>
              <a:rPr sz="3650" i="1" spc="-434" dirty="0">
                <a:latin typeface="Liberation Sans Narrow"/>
                <a:cs typeface="Liberation Sans Narrow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(</a:t>
            </a:r>
            <a:r>
              <a:rPr sz="3650" i="1" spc="-35" dirty="0">
                <a:latin typeface="Times New Roman"/>
                <a:cs typeface="Times New Roman"/>
              </a:rPr>
              <a:t>w</a:t>
            </a:r>
            <a:r>
              <a:rPr sz="3650" i="1" spc="-400" dirty="0">
                <a:latin typeface="Times New Roman"/>
                <a:cs typeface="Times New Roman"/>
              </a:rPr>
              <a:t> </a:t>
            </a:r>
            <a:r>
              <a:rPr sz="3650" i="1" spc="-20" dirty="0">
                <a:latin typeface="FreeSans"/>
                <a:cs typeface="FreeSans"/>
              </a:rPr>
              <a:t>·</a:t>
            </a:r>
            <a:r>
              <a:rPr sz="3650" i="1" spc="-505" dirty="0">
                <a:latin typeface="FreeSans"/>
                <a:cs typeface="FreeSans"/>
              </a:rPr>
              <a:t> </a:t>
            </a:r>
            <a:r>
              <a:rPr sz="3650" i="1" spc="-25" dirty="0">
                <a:latin typeface="Times New Roman"/>
                <a:cs typeface="Times New Roman"/>
              </a:rPr>
              <a:t>x</a:t>
            </a:r>
            <a:r>
              <a:rPr sz="3650" i="1" spc="-390" dirty="0">
                <a:latin typeface="Times New Roman"/>
                <a:cs typeface="Times New Roman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+</a:t>
            </a:r>
            <a:r>
              <a:rPr sz="3650" spc="-705" dirty="0">
                <a:latin typeface="LM Roman 10"/>
                <a:cs typeface="LM Roman 10"/>
              </a:rPr>
              <a:t> </a:t>
            </a:r>
            <a:r>
              <a:rPr sz="3650" i="1" spc="-35" dirty="0">
                <a:latin typeface="Times New Roman"/>
                <a:cs typeface="Times New Roman"/>
              </a:rPr>
              <a:t>b</a:t>
            </a:r>
            <a:r>
              <a:rPr sz="3650" spc="-35" dirty="0">
                <a:latin typeface="LM Roman 10"/>
                <a:cs typeface="LM Roman 10"/>
              </a:rPr>
              <a:t>)</a:t>
            </a:r>
            <a:r>
              <a:rPr sz="3650" spc="-705" dirty="0">
                <a:latin typeface="LM Roman 10"/>
                <a:cs typeface="LM Roman 10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+</a:t>
            </a:r>
            <a:r>
              <a:rPr sz="3650" spc="-705" dirty="0">
                <a:latin typeface="LM Roman 10"/>
                <a:cs typeface="LM Roman 10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(</a:t>
            </a:r>
            <a:r>
              <a:rPr sz="3650" spc="-35" dirty="0">
                <a:latin typeface="Times New Roman"/>
                <a:cs typeface="Times New Roman"/>
              </a:rPr>
              <a:t>1</a:t>
            </a:r>
            <a:r>
              <a:rPr sz="3650" spc="-400" dirty="0">
                <a:latin typeface="Times New Roman"/>
                <a:cs typeface="Times New Roman"/>
              </a:rPr>
              <a:t> </a:t>
            </a:r>
            <a:r>
              <a:rPr sz="3650" i="1" spc="-495" dirty="0">
                <a:latin typeface="DejaVu Sans Condensed"/>
                <a:cs typeface="DejaVu Sans Condensed"/>
              </a:rPr>
              <a:t>—</a:t>
            </a:r>
            <a:r>
              <a:rPr sz="3650" i="1" spc="-530" dirty="0">
                <a:latin typeface="DejaVu Sans Condensed"/>
                <a:cs typeface="DejaVu Sans Condensed"/>
              </a:rPr>
              <a:t> </a:t>
            </a:r>
            <a:r>
              <a:rPr sz="3650" i="1" spc="-30" dirty="0">
                <a:latin typeface="Times New Roman"/>
                <a:cs typeface="Times New Roman"/>
              </a:rPr>
              <a:t>y</a:t>
            </a:r>
            <a:r>
              <a:rPr sz="3650" spc="-30" dirty="0">
                <a:latin typeface="LM Roman 10"/>
                <a:cs typeface="LM Roman 10"/>
              </a:rPr>
              <a:t>)</a:t>
            </a:r>
            <a:r>
              <a:rPr sz="3650" spc="-805" dirty="0">
                <a:latin typeface="LM Roman 10"/>
                <a:cs typeface="LM Roman 10"/>
              </a:rPr>
              <a:t> </a:t>
            </a:r>
            <a:r>
              <a:rPr sz="3650" spc="60" dirty="0">
                <a:latin typeface="Times New Roman"/>
                <a:cs typeface="Times New Roman"/>
              </a:rPr>
              <a:t>log</a:t>
            </a:r>
            <a:r>
              <a:rPr sz="3650" spc="60" dirty="0">
                <a:latin typeface="LM Roman 10"/>
                <a:cs typeface="LM Roman 10"/>
              </a:rPr>
              <a:t>(</a:t>
            </a:r>
            <a:r>
              <a:rPr sz="3650" spc="60" dirty="0">
                <a:latin typeface="Times New Roman"/>
                <a:cs typeface="Times New Roman"/>
              </a:rPr>
              <a:t>1</a:t>
            </a:r>
            <a:r>
              <a:rPr sz="3650" spc="-400" dirty="0">
                <a:latin typeface="Times New Roman"/>
                <a:cs typeface="Times New Roman"/>
              </a:rPr>
              <a:t> </a:t>
            </a:r>
            <a:r>
              <a:rPr sz="3650" i="1" spc="-495" dirty="0">
                <a:latin typeface="DejaVu Sans Condensed"/>
                <a:cs typeface="DejaVu Sans Condensed"/>
              </a:rPr>
              <a:t>—</a:t>
            </a:r>
            <a:r>
              <a:rPr sz="3650" i="1" spc="-530" dirty="0">
                <a:latin typeface="DejaVu Sans Condensed"/>
                <a:cs typeface="DejaVu Sans Condensed"/>
              </a:rPr>
              <a:t> </a:t>
            </a:r>
            <a:r>
              <a:rPr sz="3650" i="1" spc="675" dirty="0">
                <a:latin typeface="Liberation Sans Narrow"/>
                <a:cs typeface="Liberation Sans Narrow"/>
              </a:rPr>
              <a:t>s</a:t>
            </a:r>
            <a:r>
              <a:rPr sz="3650" i="1" spc="-434" dirty="0">
                <a:latin typeface="Liberation Sans Narrow"/>
                <a:cs typeface="Liberation Sans Narrow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(</a:t>
            </a:r>
            <a:r>
              <a:rPr sz="3650" i="1" spc="-35" dirty="0">
                <a:latin typeface="Times New Roman"/>
                <a:cs typeface="Times New Roman"/>
              </a:rPr>
              <a:t>w</a:t>
            </a:r>
            <a:r>
              <a:rPr sz="3650" i="1" spc="-400" dirty="0">
                <a:latin typeface="Times New Roman"/>
                <a:cs typeface="Times New Roman"/>
              </a:rPr>
              <a:t> </a:t>
            </a:r>
            <a:r>
              <a:rPr sz="3650" i="1" spc="-20" dirty="0">
                <a:latin typeface="FreeSans"/>
                <a:cs typeface="FreeSans"/>
              </a:rPr>
              <a:t>·</a:t>
            </a:r>
            <a:r>
              <a:rPr sz="3650" i="1" spc="-505" dirty="0">
                <a:latin typeface="FreeSans"/>
                <a:cs typeface="FreeSans"/>
              </a:rPr>
              <a:t> </a:t>
            </a:r>
            <a:r>
              <a:rPr sz="3650" i="1" spc="-25" dirty="0">
                <a:latin typeface="Times New Roman"/>
                <a:cs typeface="Times New Roman"/>
              </a:rPr>
              <a:t>x</a:t>
            </a:r>
            <a:r>
              <a:rPr sz="3650" i="1" spc="-390" dirty="0">
                <a:latin typeface="Times New Roman"/>
                <a:cs typeface="Times New Roman"/>
              </a:rPr>
              <a:t> </a:t>
            </a:r>
            <a:r>
              <a:rPr sz="3650" spc="-35" dirty="0">
                <a:latin typeface="LM Roman 10"/>
                <a:cs typeface="LM Roman 10"/>
              </a:rPr>
              <a:t>+</a:t>
            </a:r>
            <a:r>
              <a:rPr sz="3650" spc="-705" dirty="0">
                <a:latin typeface="LM Roman 10"/>
                <a:cs typeface="LM Roman 10"/>
              </a:rPr>
              <a:t> </a:t>
            </a:r>
            <a:r>
              <a:rPr sz="3650" i="1" spc="-20" dirty="0">
                <a:latin typeface="Times New Roman"/>
                <a:cs typeface="Times New Roman"/>
              </a:rPr>
              <a:t>b</a:t>
            </a:r>
            <a:r>
              <a:rPr sz="3650" spc="-20" dirty="0">
                <a:latin typeface="LM Roman 10"/>
                <a:cs typeface="LM Roman 10"/>
              </a:rPr>
              <a:t>))]</a:t>
            </a:r>
            <a:endParaRPr sz="36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998" y="2466265"/>
            <a:ext cx="606552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  <a:tab pos="3094990" algn="l"/>
                <a:tab pos="4041140" algn="l"/>
                <a:tab pos="4598670" algn="l"/>
              </a:tabLst>
            </a:pPr>
            <a:r>
              <a:rPr sz="4150" spc="-25" dirty="0">
                <a:latin typeface="Times New Roman"/>
                <a:cs typeface="Times New Roman"/>
              </a:rPr>
              <a:t>log</a:t>
            </a:r>
            <a:r>
              <a:rPr sz="4150" spc="-250" dirty="0">
                <a:latin typeface="Times New Roman"/>
                <a:cs typeface="Times New Roman"/>
              </a:rPr>
              <a:t> </a:t>
            </a:r>
            <a:r>
              <a:rPr sz="4150" i="1" spc="-10" dirty="0">
                <a:latin typeface="Times New Roman"/>
                <a:cs typeface="Times New Roman"/>
              </a:rPr>
              <a:t>p</a:t>
            </a:r>
            <a:r>
              <a:rPr sz="4150" spc="-10" dirty="0">
                <a:latin typeface="LM Roman 10"/>
                <a:cs typeface="LM Roman 10"/>
              </a:rPr>
              <a:t>(</a:t>
            </a:r>
            <a:r>
              <a:rPr sz="4150" i="1" spc="-10" dirty="0">
                <a:latin typeface="Times New Roman"/>
                <a:cs typeface="Times New Roman"/>
              </a:rPr>
              <a:t>y</a:t>
            </a:r>
            <a:r>
              <a:rPr sz="4150" i="1" spc="-10" dirty="0">
                <a:latin typeface="DejaVu Sans Condensed"/>
                <a:cs typeface="DejaVu Sans Condensed"/>
              </a:rPr>
              <a:t>|</a:t>
            </a:r>
            <a:r>
              <a:rPr sz="4150" i="1" spc="-10" dirty="0">
                <a:latin typeface="Times New Roman"/>
                <a:cs typeface="Times New Roman"/>
              </a:rPr>
              <a:t>x</a:t>
            </a:r>
            <a:r>
              <a:rPr sz="4150" spc="-10" dirty="0">
                <a:latin typeface="LM Roman 10"/>
                <a:cs typeface="LM Roman 10"/>
              </a:rPr>
              <a:t>)</a:t>
            </a:r>
            <a:r>
              <a:rPr sz="4150" dirty="0">
                <a:latin typeface="LM Roman 10"/>
                <a:cs typeface="LM Roman 10"/>
              </a:rPr>
              <a:t>	</a:t>
            </a:r>
            <a:r>
              <a:rPr sz="4150" spc="-50" dirty="0">
                <a:latin typeface="LM Roman 10"/>
                <a:cs typeface="LM Roman 10"/>
              </a:rPr>
              <a:t>=</a:t>
            </a:r>
            <a:r>
              <a:rPr sz="4150" dirty="0">
                <a:latin typeface="LM Roman 10"/>
                <a:cs typeface="LM Roman 10"/>
              </a:rPr>
              <a:t>	</a:t>
            </a:r>
            <a:r>
              <a:rPr sz="4150" spc="-25" dirty="0">
                <a:latin typeface="Times New Roman"/>
                <a:cs typeface="Times New Roman"/>
              </a:rPr>
              <a:t>log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i="1" spc="-1355" dirty="0">
                <a:latin typeface="Times New Roman"/>
                <a:cs typeface="Times New Roman"/>
              </a:rPr>
              <a:t>y</a:t>
            </a:r>
            <a:r>
              <a:rPr sz="4150" spc="-45" dirty="0">
                <a:latin typeface="Times New Roman"/>
                <a:cs typeface="Times New Roman"/>
              </a:rPr>
              <a:t>ˆ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spc="-25" dirty="0">
                <a:latin typeface="LM Roman 10"/>
                <a:cs typeface="LM Roman 10"/>
              </a:rPr>
              <a:t>(</a:t>
            </a:r>
            <a:r>
              <a:rPr sz="4150" spc="-25" dirty="0">
                <a:latin typeface="Times New Roman"/>
                <a:cs typeface="Times New Roman"/>
              </a:rPr>
              <a:t>1</a:t>
            </a:r>
            <a:r>
              <a:rPr sz="4150" spc="-459" dirty="0">
                <a:latin typeface="Times New Roman"/>
                <a:cs typeface="Times New Roman"/>
              </a:rPr>
              <a:t> </a:t>
            </a:r>
            <a:r>
              <a:rPr sz="4150" i="1" spc="-565" dirty="0">
                <a:latin typeface="DejaVu Sans Condensed"/>
                <a:cs typeface="DejaVu Sans Condensed"/>
              </a:rPr>
              <a:t>—</a:t>
            </a:r>
            <a:r>
              <a:rPr sz="4150" i="1" spc="-605" dirty="0">
                <a:latin typeface="DejaVu Sans Condensed"/>
                <a:cs typeface="DejaVu Sans Condensed"/>
              </a:rPr>
              <a:t> </a:t>
            </a:r>
            <a:r>
              <a:rPr sz="4150" i="1" spc="-1350" dirty="0">
                <a:latin typeface="Times New Roman"/>
                <a:cs typeface="Times New Roman"/>
              </a:rPr>
              <a:t>y</a:t>
            </a:r>
            <a:r>
              <a:rPr sz="4150" spc="-130" dirty="0">
                <a:latin typeface="Times New Roman"/>
                <a:cs typeface="Times New Roman"/>
              </a:rPr>
              <a:t>ˆ</a:t>
            </a:r>
            <a:r>
              <a:rPr sz="4150" spc="-40" dirty="0">
                <a:latin typeface="LM Roman 10"/>
                <a:cs typeface="LM Roman 10"/>
              </a:rPr>
              <a:t>)</a:t>
            </a:r>
            <a:endParaRPr sz="415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3105" y="2385732"/>
            <a:ext cx="2417445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y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spc="-204" dirty="0">
                <a:latin typeface="Times New Roman"/>
                <a:cs typeface="Times New Roman"/>
              </a:rPr>
              <a:t>1</a:t>
            </a:r>
            <a:r>
              <a:rPr sz="3050" i="1" spc="-204" dirty="0">
                <a:latin typeface="DejaVu Sans Condensed"/>
                <a:cs typeface="DejaVu Sans Condensed"/>
              </a:rPr>
              <a:t>—</a:t>
            </a:r>
            <a:r>
              <a:rPr sz="3050" i="1" spc="-50" dirty="0">
                <a:latin typeface="Times New Roman"/>
                <a:cs typeface="Times New Roman"/>
              </a:rPr>
              <a:t>y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8438" y="2039735"/>
            <a:ext cx="316611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4970" algn="l"/>
              </a:tabLst>
            </a:pPr>
            <a:r>
              <a:rPr sz="4150" spc="-425" dirty="0">
                <a:latin typeface="AoyagiKouzanFontT"/>
                <a:cs typeface="AoyagiKouzanFontT"/>
              </a:rPr>
              <a:t>⇥</a:t>
            </a:r>
            <a:r>
              <a:rPr sz="4150" dirty="0">
                <a:latin typeface="AoyagiKouzanFontT"/>
                <a:cs typeface="AoyagiKouzanFontT"/>
              </a:rPr>
              <a:t>	</a:t>
            </a:r>
            <a:r>
              <a:rPr sz="4150" spc="-425" dirty="0">
                <a:latin typeface="AoyagiKouzanFontT"/>
                <a:cs typeface="AoyagiKouzanFontT"/>
              </a:rPr>
              <a:t>⇤</a:t>
            </a:r>
            <a:endParaRPr sz="4150">
              <a:latin typeface="AoyagiKouzanFontT"/>
              <a:cs typeface="AoyagiKouzanFon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890" y="3002620"/>
            <a:ext cx="13488035" cy="2606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6169025">
              <a:lnSpc>
                <a:spcPct val="132700"/>
              </a:lnSpc>
              <a:spcBef>
                <a:spcPts val="459"/>
              </a:spcBef>
              <a:tabLst>
                <a:tab pos="6903084" algn="l"/>
              </a:tabLst>
            </a:pPr>
            <a:r>
              <a:rPr sz="4150" spc="-50" dirty="0">
                <a:latin typeface="LM Roman 10"/>
                <a:cs typeface="LM Roman 10"/>
              </a:rPr>
              <a:t>=</a:t>
            </a:r>
            <a:r>
              <a:rPr sz="4150" dirty="0">
                <a:latin typeface="LM Roman 10"/>
                <a:cs typeface="LM Roman 10"/>
              </a:rPr>
              <a:t>	</a:t>
            </a:r>
            <a:r>
              <a:rPr sz="4150" i="1" spc="-25" dirty="0">
                <a:latin typeface="Times New Roman"/>
                <a:cs typeface="Times New Roman"/>
              </a:rPr>
              <a:t>y</a:t>
            </a:r>
            <a:r>
              <a:rPr sz="4150" i="1" spc="-570" dirty="0">
                <a:latin typeface="Times New Roman"/>
                <a:cs typeface="Times New Roman"/>
              </a:rPr>
              <a:t> </a:t>
            </a:r>
            <a:r>
              <a:rPr sz="4150" spc="-25" dirty="0">
                <a:latin typeface="Times New Roman"/>
                <a:cs typeface="Times New Roman"/>
              </a:rPr>
              <a:t>log</a:t>
            </a:r>
            <a:r>
              <a:rPr sz="4150" spc="-565" dirty="0">
                <a:latin typeface="Times New Roman"/>
                <a:cs typeface="Times New Roman"/>
              </a:rPr>
              <a:t> </a:t>
            </a:r>
            <a:r>
              <a:rPr sz="4150" i="1" spc="-1340" dirty="0">
                <a:latin typeface="Times New Roman"/>
                <a:cs typeface="Times New Roman"/>
              </a:rPr>
              <a:t>y</a:t>
            </a:r>
            <a:r>
              <a:rPr sz="4150" spc="459" dirty="0">
                <a:latin typeface="Times New Roman"/>
                <a:cs typeface="Times New Roman"/>
              </a:rPr>
              <a:t>ˆ</a:t>
            </a:r>
            <a:r>
              <a:rPr sz="4150" spc="-30" dirty="0">
                <a:latin typeface="LM Roman 10"/>
                <a:cs typeface="LM Roman 10"/>
              </a:rPr>
              <a:t>+</a:t>
            </a:r>
            <a:r>
              <a:rPr sz="4150" spc="-795" dirty="0">
                <a:latin typeface="LM Roman 10"/>
                <a:cs typeface="LM Roman 10"/>
              </a:rPr>
              <a:t> </a:t>
            </a:r>
            <a:r>
              <a:rPr sz="4150" spc="-25" dirty="0">
                <a:latin typeface="LM Roman 10"/>
                <a:cs typeface="LM Roman 10"/>
              </a:rPr>
              <a:t>(</a:t>
            </a:r>
            <a:r>
              <a:rPr sz="4150" spc="-25" dirty="0">
                <a:latin typeface="Times New Roman"/>
                <a:cs typeface="Times New Roman"/>
              </a:rPr>
              <a:t>1</a:t>
            </a:r>
            <a:r>
              <a:rPr sz="4150" spc="-450" dirty="0">
                <a:latin typeface="Times New Roman"/>
                <a:cs typeface="Times New Roman"/>
              </a:rPr>
              <a:t> </a:t>
            </a:r>
            <a:r>
              <a:rPr sz="4150" i="1" spc="-565" dirty="0">
                <a:latin typeface="DejaVu Sans Condensed"/>
                <a:cs typeface="DejaVu Sans Condensed"/>
              </a:rPr>
              <a:t>—</a:t>
            </a:r>
            <a:r>
              <a:rPr sz="4150" i="1" spc="-600" dirty="0">
                <a:latin typeface="DejaVu Sans Condensed"/>
                <a:cs typeface="DejaVu Sans Condensed"/>
              </a:rPr>
              <a:t> </a:t>
            </a:r>
            <a:r>
              <a:rPr sz="4150" i="1" spc="-25" dirty="0">
                <a:latin typeface="Times New Roman"/>
                <a:cs typeface="Times New Roman"/>
              </a:rPr>
              <a:t>y</a:t>
            </a:r>
            <a:r>
              <a:rPr sz="4150" spc="-25" dirty="0">
                <a:latin typeface="LM Roman 10"/>
                <a:cs typeface="LM Roman 10"/>
              </a:rPr>
              <a:t>)</a:t>
            </a:r>
            <a:r>
              <a:rPr sz="4150" spc="-910" dirty="0">
                <a:latin typeface="LM Roman 10"/>
                <a:cs typeface="LM Roman 10"/>
              </a:rPr>
              <a:t> </a:t>
            </a:r>
            <a:r>
              <a:rPr sz="4150" spc="-25" dirty="0">
                <a:latin typeface="Times New Roman"/>
                <a:cs typeface="Times New Roman"/>
              </a:rPr>
              <a:t>log</a:t>
            </a:r>
            <a:r>
              <a:rPr sz="4150" spc="-25" dirty="0">
                <a:latin typeface="LM Roman 10"/>
                <a:cs typeface="LM Roman 10"/>
              </a:rPr>
              <a:t>(</a:t>
            </a:r>
            <a:r>
              <a:rPr sz="4150" spc="-25" dirty="0">
                <a:latin typeface="Times New Roman"/>
                <a:cs typeface="Times New Roman"/>
              </a:rPr>
              <a:t>1</a:t>
            </a:r>
            <a:r>
              <a:rPr sz="4150" spc="-450" dirty="0">
                <a:latin typeface="Times New Roman"/>
                <a:cs typeface="Times New Roman"/>
              </a:rPr>
              <a:t> </a:t>
            </a:r>
            <a:r>
              <a:rPr sz="4150" i="1" spc="-565" dirty="0">
                <a:latin typeface="DejaVu Sans Condensed"/>
                <a:cs typeface="DejaVu Sans Condensed"/>
              </a:rPr>
              <a:t>—</a:t>
            </a:r>
            <a:r>
              <a:rPr sz="4150" i="1" spc="-600" dirty="0">
                <a:latin typeface="DejaVu Sans Condensed"/>
                <a:cs typeface="DejaVu Sans Condensed"/>
              </a:rPr>
              <a:t> </a:t>
            </a:r>
            <a:r>
              <a:rPr sz="4150" i="1" spc="-1350" dirty="0">
                <a:latin typeface="Times New Roman"/>
                <a:cs typeface="Times New Roman"/>
              </a:rPr>
              <a:t>y</a:t>
            </a:r>
            <a:r>
              <a:rPr sz="4150" spc="-130" dirty="0">
                <a:latin typeface="Times New Roman"/>
                <a:cs typeface="Times New Roman"/>
              </a:rPr>
              <a:t>ˆ</a:t>
            </a:r>
            <a:r>
              <a:rPr sz="4150" spc="-40" dirty="0">
                <a:latin typeface="LM Roman 10"/>
                <a:cs typeface="LM Roman 10"/>
              </a:rPr>
              <a:t>)</a:t>
            </a:r>
            <a:r>
              <a:rPr sz="4150" spc="1035" dirty="0">
                <a:latin typeface="LM Roman 10"/>
                <a:cs typeface="LM Roman 10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Now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flip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sign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turn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loss:</a:t>
            </a:r>
            <a:r>
              <a:rPr sz="42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something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minimize </a:t>
            </a:r>
            <a:r>
              <a:rPr sz="4200" b="1" spc="-40" dirty="0">
                <a:solidFill>
                  <a:srgbClr val="0000CC"/>
                </a:solidFill>
                <a:latin typeface="Carlito"/>
                <a:cs typeface="Carlito"/>
              </a:rPr>
              <a:t>Cross-</a:t>
            </a:r>
            <a:r>
              <a:rPr sz="4200" b="1" spc="-10" dirty="0">
                <a:solidFill>
                  <a:srgbClr val="0000CC"/>
                </a:solidFill>
                <a:latin typeface="Carlito"/>
                <a:cs typeface="Carlito"/>
              </a:rPr>
              <a:t>entropy</a:t>
            </a:r>
            <a:r>
              <a:rPr sz="4200" b="1" spc="-20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200" b="1" dirty="0">
                <a:solidFill>
                  <a:srgbClr val="0000CC"/>
                </a:solidFill>
                <a:latin typeface="Carlito"/>
                <a:cs typeface="Carlito"/>
              </a:rPr>
              <a:t>loss</a:t>
            </a:r>
            <a:r>
              <a:rPr sz="4200" b="1" spc="-11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latin typeface="Carlito"/>
                <a:cs typeface="Carlito"/>
              </a:rPr>
              <a:t>(because</a:t>
            </a:r>
            <a:r>
              <a:rPr sz="4200" spc="-130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is</a:t>
            </a:r>
            <a:r>
              <a:rPr sz="4200" spc="-114" dirty="0">
                <a:latin typeface="Carlito"/>
                <a:cs typeface="Carlito"/>
              </a:rPr>
              <a:t> </a:t>
            </a:r>
            <a:r>
              <a:rPr sz="4200" spc="-10" dirty="0">
                <a:latin typeface="Carlito"/>
                <a:cs typeface="Carlito"/>
              </a:rPr>
              <a:t>formula</a:t>
            </a:r>
            <a:r>
              <a:rPr sz="4200" spc="-114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for</a:t>
            </a:r>
            <a:r>
              <a:rPr sz="4200" spc="-100" dirty="0">
                <a:latin typeface="Carlito"/>
                <a:cs typeface="Carlito"/>
              </a:rPr>
              <a:t> </a:t>
            </a:r>
            <a:r>
              <a:rPr sz="4200" spc="-40" dirty="0">
                <a:latin typeface="Carlito"/>
                <a:cs typeface="Carlito"/>
              </a:rPr>
              <a:t>cross-</a:t>
            </a:r>
            <a:r>
              <a:rPr sz="4200" spc="-35" dirty="0">
                <a:latin typeface="Carlito"/>
                <a:cs typeface="Carlito"/>
              </a:rPr>
              <a:t>entropy(</a:t>
            </a:r>
            <a:r>
              <a:rPr sz="4200" spc="-35" dirty="0">
                <a:latin typeface="Times New Roman"/>
                <a:cs typeface="Times New Roman"/>
              </a:rPr>
              <a:t>y</a:t>
            </a:r>
            <a:r>
              <a:rPr sz="4200" spc="-35" dirty="0">
                <a:latin typeface="Carlito"/>
                <a:cs typeface="Carlito"/>
              </a:rPr>
              <a:t>,</a:t>
            </a:r>
            <a:r>
              <a:rPr sz="4200" spc="-175" dirty="0">
                <a:latin typeface="Carlito"/>
                <a:cs typeface="Carlito"/>
              </a:rPr>
              <a:t> </a:t>
            </a:r>
            <a:r>
              <a:rPr sz="3800" spc="-844" dirty="0">
                <a:latin typeface="Noto Sans Math"/>
                <a:cs typeface="Noto Sans Math"/>
              </a:rPr>
              <a:t>𝑦</a:t>
            </a:r>
            <a:r>
              <a:rPr sz="3800" spc="325" dirty="0">
                <a:latin typeface="Noto Sans Math"/>
                <a:cs typeface="Noto Sans Math"/>
              </a:rPr>
              <a:t>!</a:t>
            </a:r>
            <a:r>
              <a:rPr sz="3800" spc="10" dirty="0">
                <a:latin typeface="Noto Sans Math"/>
                <a:cs typeface="Noto Sans Math"/>
              </a:rPr>
              <a:t> </a:t>
            </a:r>
            <a:r>
              <a:rPr sz="4200" spc="-25" dirty="0">
                <a:latin typeface="Carlito"/>
                <a:cs typeface="Carlito"/>
              </a:rPr>
              <a:t>))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103" y="1459484"/>
            <a:ext cx="11271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Carlito"/>
                <a:cs typeface="Carlito"/>
              </a:rPr>
              <a:t>Goal</a:t>
            </a:r>
            <a:r>
              <a:rPr sz="4200" dirty="0">
                <a:latin typeface="Carlito"/>
                <a:cs typeface="Carlito"/>
              </a:rPr>
              <a:t>:</a:t>
            </a:r>
            <a:r>
              <a:rPr sz="4200" spc="-135" dirty="0">
                <a:latin typeface="Carlito"/>
                <a:cs typeface="Carlito"/>
              </a:rPr>
              <a:t> </a:t>
            </a:r>
            <a:r>
              <a:rPr sz="4200" spc="-25" dirty="0">
                <a:latin typeface="Carlito"/>
                <a:cs typeface="Carlito"/>
              </a:rPr>
              <a:t>maximize</a:t>
            </a:r>
            <a:r>
              <a:rPr sz="4200" spc="-160" dirty="0">
                <a:latin typeface="Carlito"/>
                <a:cs typeface="Carlito"/>
              </a:rPr>
              <a:t> </a:t>
            </a:r>
            <a:r>
              <a:rPr sz="4200" spc="-20" dirty="0">
                <a:latin typeface="Carlito"/>
                <a:cs typeface="Carlito"/>
              </a:rPr>
              <a:t>probability</a:t>
            </a:r>
            <a:r>
              <a:rPr sz="4200" spc="-150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of</a:t>
            </a:r>
            <a:r>
              <a:rPr sz="4200" spc="-155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the</a:t>
            </a:r>
            <a:r>
              <a:rPr sz="4200" spc="-155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correct</a:t>
            </a:r>
            <a:r>
              <a:rPr sz="4200" spc="-140" dirty="0">
                <a:latin typeface="Carlito"/>
                <a:cs typeface="Carlito"/>
              </a:rPr>
              <a:t> </a:t>
            </a:r>
            <a:r>
              <a:rPr sz="4200" dirty="0">
                <a:latin typeface="Carlito"/>
                <a:cs typeface="Carlito"/>
              </a:rPr>
              <a:t>label</a:t>
            </a:r>
            <a:r>
              <a:rPr sz="4200" spc="-135" dirty="0">
                <a:latin typeface="Carlito"/>
                <a:cs typeface="Carlito"/>
              </a:rPr>
              <a:t> </a:t>
            </a:r>
            <a:r>
              <a:rPr sz="4200" i="1" spc="-10" dirty="0">
                <a:latin typeface="Times New Roman"/>
                <a:cs typeface="Times New Roman"/>
              </a:rPr>
              <a:t>p</a:t>
            </a:r>
            <a:r>
              <a:rPr sz="4200" spc="-10" dirty="0">
                <a:latin typeface="Times New Roman"/>
                <a:cs typeface="Times New Roman"/>
              </a:rPr>
              <a:t>(</a:t>
            </a:r>
            <a:r>
              <a:rPr sz="4200" i="1" spc="-10" dirty="0">
                <a:latin typeface="Times New Roman"/>
                <a:cs typeface="Times New Roman"/>
              </a:rPr>
              <a:t>y</a:t>
            </a:r>
            <a:r>
              <a:rPr sz="4200" spc="-10" dirty="0">
                <a:latin typeface="Times New Roman"/>
                <a:cs typeface="Times New Roman"/>
              </a:rPr>
              <a:t>|</a:t>
            </a:r>
            <a:r>
              <a:rPr sz="4200" i="1" spc="-10" dirty="0">
                <a:latin typeface="Times New Roman"/>
                <a:cs typeface="Times New Roman"/>
              </a:rPr>
              <a:t>x</a:t>
            </a:r>
            <a:r>
              <a:rPr sz="4200" spc="-10" dirty="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8962" y="2470404"/>
            <a:ext cx="24568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95" dirty="0">
                <a:solidFill>
                  <a:srgbClr val="0000CC"/>
                </a:solidFill>
                <a:latin typeface="Trebuchet MS"/>
                <a:cs typeface="Trebuchet MS"/>
              </a:rPr>
              <a:t>Maximize</a:t>
            </a:r>
            <a:r>
              <a:rPr sz="3800" spc="195" dirty="0"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947" y="5740908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70" dirty="0">
                <a:solidFill>
                  <a:srgbClr val="0000CC"/>
                </a:solidFill>
                <a:latin typeface="Trebuchet MS"/>
                <a:cs typeface="Trebuchet MS"/>
              </a:rPr>
              <a:t>Minimize</a:t>
            </a:r>
            <a:r>
              <a:rPr sz="3800" spc="170" dirty="0"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2049" y="5731101"/>
            <a:ext cx="1066038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4663440" algn="l"/>
                <a:tab pos="5285105" algn="l"/>
              </a:tabLst>
            </a:pPr>
            <a:r>
              <a:rPr sz="3450" i="1" spc="30" dirty="0">
                <a:latin typeface="Times New Roman"/>
                <a:cs typeface="Times New Roman"/>
              </a:rPr>
              <a:t>L</a:t>
            </a:r>
            <a:r>
              <a:rPr sz="3825" spc="44" baseline="-11982" dirty="0">
                <a:latin typeface="Times New Roman"/>
                <a:cs typeface="Times New Roman"/>
              </a:rPr>
              <a:t>C</a:t>
            </a:r>
            <a:r>
              <a:rPr sz="3825" spc="307" baseline="-11982" dirty="0">
                <a:latin typeface="Times New Roman"/>
                <a:cs typeface="Times New Roman"/>
              </a:rPr>
              <a:t>E</a:t>
            </a:r>
            <a:r>
              <a:rPr sz="3450" spc="30" dirty="0">
                <a:latin typeface="LM Roman 10"/>
                <a:cs typeface="LM Roman 10"/>
              </a:rPr>
              <a:t>(</a:t>
            </a:r>
            <a:r>
              <a:rPr sz="3450" i="1" spc="-1065" dirty="0">
                <a:latin typeface="Times New Roman"/>
                <a:cs typeface="Times New Roman"/>
              </a:rPr>
              <a:t>y</a:t>
            </a:r>
            <a:r>
              <a:rPr sz="3450" spc="-40" dirty="0">
                <a:latin typeface="Times New Roman"/>
                <a:cs typeface="Times New Roman"/>
              </a:rPr>
              <a:t>ˆ</a:t>
            </a:r>
            <a:r>
              <a:rPr sz="3450" i="1" spc="30" dirty="0">
                <a:latin typeface="LM Roman Dunhill 10"/>
                <a:cs typeface="LM Roman Dunhill 10"/>
              </a:rPr>
              <a:t>,</a:t>
            </a:r>
            <a:r>
              <a:rPr sz="3450" i="1" spc="-730" dirty="0">
                <a:latin typeface="LM Roman Dunhill 10"/>
                <a:cs typeface="LM Roman Dunhill 10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y</a:t>
            </a:r>
            <a:r>
              <a:rPr sz="3450" dirty="0">
                <a:latin typeface="LM Roman 10"/>
                <a:cs typeface="LM Roman 10"/>
              </a:rPr>
              <a:t>)</a:t>
            </a:r>
            <a:r>
              <a:rPr sz="3450" spc="-315" dirty="0">
                <a:latin typeface="LM Roman 10"/>
                <a:cs typeface="LM Roman 10"/>
              </a:rPr>
              <a:t> </a:t>
            </a:r>
            <a:r>
              <a:rPr sz="3450" spc="50" dirty="0">
                <a:latin typeface="LM Roman 10"/>
                <a:cs typeface="LM Roman 10"/>
              </a:rPr>
              <a:t>=</a:t>
            </a:r>
            <a:r>
              <a:rPr sz="3450" spc="-305" dirty="0">
                <a:latin typeface="LM Roman 10"/>
                <a:cs typeface="LM Roman 10"/>
              </a:rPr>
              <a:t> </a:t>
            </a:r>
            <a:r>
              <a:rPr sz="3450" i="1" spc="-345" dirty="0">
                <a:latin typeface="DejaVu Sans Condensed"/>
                <a:cs typeface="DejaVu Sans Condensed"/>
              </a:rPr>
              <a:t>—</a:t>
            </a:r>
            <a:r>
              <a:rPr sz="3450" i="1" spc="-570" dirty="0">
                <a:latin typeface="DejaVu Sans Condensed"/>
                <a:cs typeface="DejaVu Sans Condensed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log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450" i="1" spc="-10" dirty="0">
                <a:latin typeface="Times New Roman"/>
                <a:cs typeface="Times New Roman"/>
              </a:rPr>
              <a:t>p</a:t>
            </a:r>
            <a:r>
              <a:rPr sz="3450" spc="-10" dirty="0">
                <a:latin typeface="LM Roman 10"/>
                <a:cs typeface="LM Roman 10"/>
              </a:rPr>
              <a:t>(</a:t>
            </a:r>
            <a:r>
              <a:rPr sz="3450" i="1" spc="-10" dirty="0">
                <a:latin typeface="Times New Roman"/>
                <a:cs typeface="Times New Roman"/>
              </a:rPr>
              <a:t>y</a:t>
            </a:r>
            <a:r>
              <a:rPr sz="3450" i="1" spc="-10" dirty="0">
                <a:latin typeface="DejaVu Sans Condensed"/>
                <a:cs typeface="DejaVu Sans Condensed"/>
              </a:rPr>
              <a:t>|</a:t>
            </a:r>
            <a:r>
              <a:rPr sz="3450" i="1" spc="-10" dirty="0">
                <a:latin typeface="Times New Roman"/>
                <a:cs typeface="Times New Roman"/>
              </a:rPr>
              <a:t>x</a:t>
            </a:r>
            <a:r>
              <a:rPr sz="3450" spc="-10" dirty="0">
                <a:latin typeface="LM Roman 10"/>
                <a:cs typeface="LM Roman 10"/>
              </a:rPr>
              <a:t>)</a:t>
            </a:r>
            <a:r>
              <a:rPr sz="3450" dirty="0">
                <a:latin typeface="LM Roman 10"/>
                <a:cs typeface="LM Roman 10"/>
              </a:rPr>
              <a:t>	=	</a:t>
            </a:r>
            <a:r>
              <a:rPr sz="3450" i="1" spc="-345" dirty="0">
                <a:latin typeface="DejaVu Sans Condensed"/>
                <a:cs typeface="DejaVu Sans Condensed"/>
              </a:rPr>
              <a:t>—</a:t>
            </a:r>
            <a:r>
              <a:rPr sz="3450" i="1" spc="-545" dirty="0">
                <a:latin typeface="DejaVu Sans Condensed"/>
                <a:cs typeface="DejaVu Sans Condensed"/>
              </a:rPr>
              <a:t> </a:t>
            </a:r>
            <a:r>
              <a:rPr sz="3450" dirty="0">
                <a:latin typeface="LM Roman 10"/>
                <a:cs typeface="LM Roman 10"/>
              </a:rPr>
              <a:t>[</a:t>
            </a:r>
            <a:r>
              <a:rPr sz="3450" i="1" dirty="0">
                <a:latin typeface="Times New Roman"/>
                <a:cs typeface="Times New Roman"/>
              </a:rPr>
              <a:t>y</a:t>
            </a:r>
            <a:r>
              <a:rPr sz="3450" i="1" spc="-4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log</a:t>
            </a:r>
            <a:r>
              <a:rPr sz="3450" spc="-420" dirty="0">
                <a:latin typeface="Times New Roman"/>
                <a:cs typeface="Times New Roman"/>
              </a:rPr>
              <a:t> </a:t>
            </a:r>
            <a:r>
              <a:rPr sz="3450" i="1" spc="-1075" dirty="0">
                <a:latin typeface="Times New Roman"/>
                <a:cs typeface="Times New Roman"/>
              </a:rPr>
              <a:t>y</a:t>
            </a:r>
            <a:r>
              <a:rPr sz="3450" spc="440" dirty="0">
                <a:latin typeface="Times New Roman"/>
                <a:cs typeface="Times New Roman"/>
              </a:rPr>
              <a:t>ˆ</a:t>
            </a:r>
            <a:r>
              <a:rPr sz="3450" spc="20" dirty="0">
                <a:latin typeface="LM Roman 10"/>
                <a:cs typeface="LM Roman 10"/>
              </a:rPr>
              <a:t>+</a:t>
            </a:r>
            <a:r>
              <a:rPr sz="3450" spc="-600" dirty="0">
                <a:latin typeface="LM Roman 10"/>
                <a:cs typeface="LM Roman 10"/>
              </a:rPr>
              <a:t> </a:t>
            </a:r>
            <a:r>
              <a:rPr sz="3450" dirty="0">
                <a:latin typeface="LM Roman 10"/>
                <a:cs typeface="LM Roman 10"/>
              </a:rPr>
              <a:t>(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spc="-305" dirty="0">
                <a:latin typeface="Times New Roman"/>
                <a:cs typeface="Times New Roman"/>
              </a:rPr>
              <a:t> </a:t>
            </a:r>
            <a:r>
              <a:rPr sz="3450" i="1" spc="-345" dirty="0">
                <a:latin typeface="DejaVu Sans Condensed"/>
                <a:cs typeface="DejaVu Sans Condensed"/>
              </a:rPr>
              <a:t>—</a:t>
            </a:r>
            <a:r>
              <a:rPr sz="3450" i="1" spc="-434" dirty="0">
                <a:latin typeface="DejaVu Sans Condensed"/>
                <a:cs typeface="DejaVu Sans Condensed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y</a:t>
            </a:r>
            <a:r>
              <a:rPr sz="3450" dirty="0">
                <a:latin typeface="LM Roman 10"/>
                <a:cs typeface="LM Roman 10"/>
              </a:rPr>
              <a:t>)</a:t>
            </a:r>
            <a:r>
              <a:rPr sz="3450" spc="-705" dirty="0">
                <a:latin typeface="LM Roman 10"/>
                <a:cs typeface="LM Roman 10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log</a:t>
            </a:r>
            <a:r>
              <a:rPr sz="3450" dirty="0">
                <a:latin typeface="LM Roman 10"/>
                <a:cs typeface="LM Roman 10"/>
              </a:rPr>
              <a:t>(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spc="-305" dirty="0">
                <a:latin typeface="Times New Roman"/>
                <a:cs typeface="Times New Roman"/>
              </a:rPr>
              <a:t> </a:t>
            </a:r>
            <a:r>
              <a:rPr sz="3450" i="1" spc="-345" dirty="0">
                <a:latin typeface="DejaVu Sans Condensed"/>
                <a:cs typeface="DejaVu Sans Condensed"/>
              </a:rPr>
              <a:t>—</a:t>
            </a:r>
            <a:r>
              <a:rPr sz="3450" i="1" spc="-430" dirty="0">
                <a:latin typeface="DejaVu Sans Condensed"/>
                <a:cs typeface="DejaVu Sans Condensed"/>
              </a:rPr>
              <a:t> </a:t>
            </a:r>
            <a:r>
              <a:rPr sz="3450" i="1" spc="-1095" dirty="0">
                <a:latin typeface="Times New Roman"/>
                <a:cs typeface="Times New Roman"/>
              </a:rPr>
              <a:t>y</a:t>
            </a:r>
            <a:r>
              <a:rPr sz="3450" spc="-70" dirty="0">
                <a:latin typeface="Times New Roman"/>
                <a:cs typeface="Times New Roman"/>
              </a:rPr>
              <a:t>ˆ</a:t>
            </a:r>
            <a:r>
              <a:rPr sz="3450" spc="-5" dirty="0">
                <a:latin typeface="LM Roman 10"/>
                <a:cs typeface="LM Roman 10"/>
              </a:rPr>
              <a:t>)]</a:t>
            </a:r>
            <a:endParaRPr sz="345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210818"/>
            <a:ext cx="137972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45" dirty="0"/>
              <a:t> </a:t>
            </a:r>
            <a:r>
              <a:rPr spc="-50" dirty="0"/>
              <a:t>see</a:t>
            </a:r>
            <a:r>
              <a:rPr spc="-280" dirty="0"/>
              <a:t> </a:t>
            </a:r>
            <a:r>
              <a:rPr dirty="0"/>
              <a:t>if</a:t>
            </a:r>
            <a:r>
              <a:rPr spc="-280" dirty="0"/>
              <a:t> </a:t>
            </a:r>
            <a:r>
              <a:rPr spc="-75" dirty="0"/>
              <a:t>this</a:t>
            </a:r>
            <a:r>
              <a:rPr spc="-229" dirty="0"/>
              <a:t> </a:t>
            </a:r>
            <a:r>
              <a:rPr spc="-165" dirty="0"/>
              <a:t>works </a:t>
            </a:r>
            <a:r>
              <a:rPr spc="-145" dirty="0"/>
              <a:t>for</a:t>
            </a:r>
            <a:r>
              <a:rPr spc="-185" dirty="0"/>
              <a:t> </a:t>
            </a:r>
            <a:r>
              <a:rPr spc="-85" dirty="0"/>
              <a:t>our</a:t>
            </a:r>
            <a:r>
              <a:rPr spc="-220" dirty="0"/>
              <a:t> </a:t>
            </a:r>
            <a:r>
              <a:rPr spc="-130" dirty="0"/>
              <a:t>sentiment</a:t>
            </a:r>
            <a:r>
              <a:rPr spc="-200" dirty="0"/>
              <a:t> </a:t>
            </a:r>
            <a:r>
              <a:rPr spc="-55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4200" dirty="0"/>
              <a:t>We</a:t>
            </a:r>
            <a:r>
              <a:rPr sz="4200" spc="-170" dirty="0"/>
              <a:t> </a:t>
            </a:r>
            <a:r>
              <a:rPr sz="4200" dirty="0"/>
              <a:t>want</a:t>
            </a:r>
            <a:r>
              <a:rPr sz="4200" spc="-145" dirty="0"/>
              <a:t> </a:t>
            </a:r>
            <a:r>
              <a:rPr sz="4200" dirty="0"/>
              <a:t>loss</a:t>
            </a:r>
            <a:r>
              <a:rPr sz="4200" spc="-160" dirty="0"/>
              <a:t> </a:t>
            </a:r>
            <a:r>
              <a:rPr sz="4200" dirty="0"/>
              <a:t>to</a:t>
            </a:r>
            <a:r>
              <a:rPr sz="4200" spc="-155" dirty="0"/>
              <a:t> </a:t>
            </a:r>
            <a:r>
              <a:rPr sz="4200" spc="-25" dirty="0"/>
              <a:t>be:</a:t>
            </a:r>
            <a:endParaRPr sz="4200"/>
          </a:p>
          <a:p>
            <a:pPr marL="743585" indent="-730885">
              <a:lnSpc>
                <a:spcPct val="100000"/>
              </a:lnSpc>
              <a:spcBef>
                <a:spcPts val="115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200" dirty="0"/>
              <a:t>smaller</a:t>
            </a:r>
            <a:r>
              <a:rPr sz="4200" spc="-100" dirty="0"/>
              <a:t> </a:t>
            </a:r>
            <a:r>
              <a:rPr sz="4200" dirty="0"/>
              <a:t>if</a:t>
            </a:r>
            <a:r>
              <a:rPr sz="4200" spc="-114" dirty="0"/>
              <a:t> </a:t>
            </a:r>
            <a:r>
              <a:rPr sz="4200" dirty="0"/>
              <a:t>the</a:t>
            </a:r>
            <a:r>
              <a:rPr sz="4200" spc="-120" dirty="0"/>
              <a:t> </a:t>
            </a:r>
            <a:r>
              <a:rPr sz="4200" dirty="0"/>
              <a:t>model</a:t>
            </a:r>
            <a:r>
              <a:rPr sz="4200" spc="-100" dirty="0"/>
              <a:t> </a:t>
            </a:r>
            <a:r>
              <a:rPr sz="4200" spc="-20" dirty="0"/>
              <a:t>estimate</a:t>
            </a:r>
            <a:r>
              <a:rPr sz="4200" spc="-120" dirty="0"/>
              <a:t> </a:t>
            </a:r>
            <a:r>
              <a:rPr sz="4200" dirty="0"/>
              <a:t>is</a:t>
            </a:r>
            <a:r>
              <a:rPr sz="4200" spc="-114" dirty="0"/>
              <a:t> </a:t>
            </a:r>
            <a:r>
              <a:rPr sz="4200" dirty="0"/>
              <a:t>close</a:t>
            </a:r>
            <a:r>
              <a:rPr sz="4200" spc="-120" dirty="0"/>
              <a:t> </a:t>
            </a:r>
            <a:r>
              <a:rPr sz="4200" dirty="0"/>
              <a:t>to</a:t>
            </a:r>
            <a:r>
              <a:rPr sz="4200" spc="-110" dirty="0"/>
              <a:t> </a:t>
            </a:r>
            <a:r>
              <a:rPr sz="4200" spc="-10" dirty="0"/>
              <a:t>correct</a:t>
            </a:r>
            <a:endParaRPr sz="4200"/>
          </a:p>
          <a:p>
            <a:pPr marL="743585" indent="-730885">
              <a:lnSpc>
                <a:spcPct val="100000"/>
              </a:lnSpc>
              <a:spcBef>
                <a:spcPts val="1270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200" dirty="0"/>
              <a:t>bigger</a:t>
            </a:r>
            <a:r>
              <a:rPr sz="4200" spc="-100" dirty="0"/>
              <a:t> </a:t>
            </a:r>
            <a:r>
              <a:rPr sz="4200" dirty="0"/>
              <a:t>if</a:t>
            </a:r>
            <a:r>
              <a:rPr sz="4200" spc="-110" dirty="0"/>
              <a:t> </a:t>
            </a:r>
            <a:r>
              <a:rPr sz="4200" dirty="0"/>
              <a:t>model</a:t>
            </a:r>
            <a:r>
              <a:rPr sz="4200" spc="-95" dirty="0"/>
              <a:t> </a:t>
            </a:r>
            <a:r>
              <a:rPr sz="4200" dirty="0"/>
              <a:t>is</a:t>
            </a:r>
            <a:r>
              <a:rPr sz="4200" spc="-114" dirty="0"/>
              <a:t> </a:t>
            </a:r>
            <a:r>
              <a:rPr sz="4200" spc="-10" dirty="0"/>
              <a:t>confused</a:t>
            </a:r>
            <a:endParaRPr sz="42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200" dirty="0"/>
              <a:t>Let's</a:t>
            </a:r>
            <a:r>
              <a:rPr sz="4200" spc="-130" dirty="0"/>
              <a:t> </a:t>
            </a:r>
            <a:r>
              <a:rPr sz="4200" dirty="0"/>
              <a:t>first</a:t>
            </a:r>
            <a:r>
              <a:rPr sz="4200" spc="-114" dirty="0"/>
              <a:t> </a:t>
            </a:r>
            <a:r>
              <a:rPr sz="4200" spc="-20" dirty="0"/>
              <a:t>suppose</a:t>
            </a:r>
            <a:r>
              <a:rPr sz="4200" spc="-135" dirty="0"/>
              <a:t> </a:t>
            </a:r>
            <a:r>
              <a:rPr sz="4200" dirty="0"/>
              <a:t>the</a:t>
            </a:r>
            <a:r>
              <a:rPr sz="4200" spc="-135" dirty="0"/>
              <a:t> </a:t>
            </a:r>
            <a:r>
              <a:rPr sz="4200" dirty="0"/>
              <a:t>true</a:t>
            </a:r>
            <a:r>
              <a:rPr sz="4200" spc="-130" dirty="0"/>
              <a:t> </a:t>
            </a:r>
            <a:r>
              <a:rPr sz="4200" dirty="0"/>
              <a:t>label</a:t>
            </a:r>
            <a:r>
              <a:rPr sz="4200" spc="-114" dirty="0"/>
              <a:t> </a:t>
            </a:r>
            <a:r>
              <a:rPr sz="4200" dirty="0"/>
              <a:t>of</a:t>
            </a:r>
            <a:r>
              <a:rPr sz="4200" spc="-125" dirty="0"/>
              <a:t> </a:t>
            </a:r>
            <a:r>
              <a:rPr sz="4200" dirty="0"/>
              <a:t>this</a:t>
            </a:r>
            <a:r>
              <a:rPr sz="4200" spc="-130" dirty="0"/>
              <a:t> </a:t>
            </a:r>
            <a:r>
              <a:rPr sz="4200" dirty="0"/>
              <a:t>is</a:t>
            </a:r>
            <a:r>
              <a:rPr sz="4200" spc="-130" dirty="0"/>
              <a:t> </a:t>
            </a:r>
            <a:r>
              <a:rPr sz="4200" dirty="0"/>
              <a:t>y=1</a:t>
            </a:r>
            <a:r>
              <a:rPr sz="4200" spc="-130" dirty="0"/>
              <a:t> </a:t>
            </a:r>
            <a:r>
              <a:rPr sz="4200" spc="-10" dirty="0"/>
              <a:t>(positive)</a:t>
            </a:r>
            <a:endParaRPr sz="4200"/>
          </a:p>
          <a:p>
            <a:pPr marL="643255" marR="5080">
              <a:lnSpc>
                <a:spcPct val="100000"/>
              </a:lnSpc>
              <a:spcBef>
                <a:spcPts val="4580"/>
              </a:spcBef>
            </a:pPr>
            <a:r>
              <a:rPr sz="3200" dirty="0">
                <a:solidFill>
                  <a:srgbClr val="000000"/>
                </a:solidFill>
              </a:rPr>
              <a:t>It's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hokey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There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are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virtually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no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surprises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and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writing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is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second-</a:t>
            </a:r>
            <a:r>
              <a:rPr sz="3200" dirty="0">
                <a:solidFill>
                  <a:srgbClr val="000000"/>
                </a:solidFill>
              </a:rPr>
              <a:t>rate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50" dirty="0">
                <a:solidFill>
                  <a:srgbClr val="000000"/>
                </a:solidFill>
              </a:rPr>
              <a:t>. </a:t>
            </a:r>
            <a:r>
              <a:rPr sz="3200" dirty="0">
                <a:solidFill>
                  <a:srgbClr val="000000"/>
                </a:solidFill>
              </a:rPr>
              <a:t>So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why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was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so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enjoyable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?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For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one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thing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cast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is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great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Another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nice </a:t>
            </a:r>
            <a:r>
              <a:rPr sz="3200" dirty="0">
                <a:solidFill>
                  <a:srgbClr val="000000"/>
                </a:solidFill>
              </a:rPr>
              <a:t>touch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is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music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was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overcome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with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urge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to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get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off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couch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and </a:t>
            </a:r>
            <a:r>
              <a:rPr sz="3200" dirty="0">
                <a:solidFill>
                  <a:srgbClr val="000000"/>
                </a:solidFill>
              </a:rPr>
              <a:t>start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dancing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sucked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in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and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it'll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do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same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to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you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spc="-50" dirty="0">
                <a:solidFill>
                  <a:srgbClr val="000000"/>
                </a:solidFill>
              </a:rPr>
              <a:t>.</a:t>
            </a:r>
            <a:endParaRPr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210818"/>
            <a:ext cx="137972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45" dirty="0"/>
              <a:t> </a:t>
            </a:r>
            <a:r>
              <a:rPr spc="-50" dirty="0"/>
              <a:t>see</a:t>
            </a:r>
            <a:r>
              <a:rPr spc="-280" dirty="0"/>
              <a:t> </a:t>
            </a:r>
            <a:r>
              <a:rPr dirty="0"/>
              <a:t>if</a:t>
            </a:r>
            <a:r>
              <a:rPr spc="-280" dirty="0"/>
              <a:t> </a:t>
            </a:r>
            <a:r>
              <a:rPr spc="-75" dirty="0"/>
              <a:t>this</a:t>
            </a:r>
            <a:r>
              <a:rPr spc="-229" dirty="0"/>
              <a:t> </a:t>
            </a:r>
            <a:r>
              <a:rPr spc="-165" dirty="0"/>
              <a:t>works </a:t>
            </a:r>
            <a:r>
              <a:rPr spc="-145" dirty="0"/>
              <a:t>for</a:t>
            </a:r>
            <a:r>
              <a:rPr spc="-185" dirty="0"/>
              <a:t> </a:t>
            </a:r>
            <a:r>
              <a:rPr spc="-85" dirty="0"/>
              <a:t>our</a:t>
            </a:r>
            <a:r>
              <a:rPr spc="-220" dirty="0"/>
              <a:t> </a:t>
            </a:r>
            <a:r>
              <a:rPr spc="-130" dirty="0"/>
              <a:t>sentiment</a:t>
            </a:r>
            <a:r>
              <a:rPr spc="-200" dirty="0"/>
              <a:t> </a:t>
            </a:r>
            <a:r>
              <a:rPr spc="-5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501" y="1729232"/>
            <a:ext cx="11085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3705" algn="l"/>
              </a:tabLst>
            </a:pPr>
            <a:r>
              <a:rPr sz="4500" spc="-35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y=1.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How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our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doing?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501" y="5082032"/>
            <a:ext cx="67202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2905" algn="l"/>
              </a:tabLst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Pretty</a:t>
            </a:r>
            <a:r>
              <a:rPr sz="45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well!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What's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loss?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8183" y="2744000"/>
            <a:ext cx="291655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dirty="0">
                <a:latin typeface="LM Roman 10"/>
                <a:cs typeface="LM Roman 10"/>
              </a:rPr>
              <a:t>(+</a:t>
            </a:r>
            <a:r>
              <a:rPr sz="2650" i="1" dirty="0">
                <a:latin typeface="FreeSans"/>
                <a:cs typeface="FreeSans"/>
              </a:rPr>
              <a:t>|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dirty="0">
                <a:latin typeface="LM Roman 10"/>
                <a:cs typeface="LM Roman 10"/>
              </a:rPr>
              <a:t>)</a:t>
            </a:r>
            <a:r>
              <a:rPr sz="2650" spc="-280" dirty="0">
                <a:latin typeface="LM Roman 10"/>
                <a:cs typeface="LM Roman 10"/>
              </a:rPr>
              <a:t> </a:t>
            </a:r>
            <a:r>
              <a:rPr sz="2650" dirty="0">
                <a:latin typeface="LM Roman 10"/>
                <a:cs typeface="LM Roman 10"/>
              </a:rPr>
              <a:t>=</a:t>
            </a:r>
            <a:r>
              <a:rPr sz="2650" spc="-270" dirty="0">
                <a:latin typeface="LM Roman 10"/>
                <a:cs typeface="LM Roman 10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dirty="0">
                <a:latin typeface="LM Roman 10"/>
                <a:cs typeface="LM Roman 10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30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LM Roman 10"/>
                <a:cs typeface="LM Roman 10"/>
              </a:rPr>
              <a:t>=</a:t>
            </a:r>
            <a:r>
              <a:rPr sz="2650" spc="-275" dirty="0">
                <a:latin typeface="LM Roman 10"/>
                <a:cs typeface="LM Roman 10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1</a:t>
            </a:r>
            <a:r>
              <a:rPr sz="2650" i="1" spc="-20" dirty="0">
                <a:latin typeface="FreeSans"/>
                <a:cs typeface="FreeSans"/>
              </a:rPr>
              <a:t>|</a:t>
            </a:r>
            <a:r>
              <a:rPr sz="2650" i="1" spc="-20" dirty="0">
                <a:latin typeface="Times New Roman"/>
                <a:cs typeface="Times New Roman"/>
              </a:rPr>
              <a:t>x</a:t>
            </a:r>
            <a:r>
              <a:rPr sz="2650" spc="-20" dirty="0">
                <a:latin typeface="LM Roman 10"/>
                <a:cs typeface="LM Roman 10"/>
              </a:rPr>
              <a:t>)</a:t>
            </a:r>
            <a:endParaRPr sz="265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3953" y="2641929"/>
            <a:ext cx="8302625" cy="15570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482600" algn="l"/>
              </a:tabLst>
            </a:pPr>
            <a:r>
              <a:rPr sz="2650" spc="-50" dirty="0">
                <a:latin typeface="LM Roman 10"/>
                <a:cs typeface="LM Roman 10"/>
              </a:rPr>
              <a:t>=</a:t>
            </a:r>
            <a:r>
              <a:rPr sz="2650" dirty="0">
                <a:latin typeface="LM Roman 10"/>
                <a:cs typeface="LM Roman 10"/>
              </a:rPr>
              <a:t>	</a:t>
            </a:r>
            <a:r>
              <a:rPr sz="2650" i="1" spc="530" dirty="0">
                <a:latin typeface="Liberation Sans Narrow"/>
                <a:cs typeface="Liberation Sans Narrow"/>
              </a:rPr>
              <a:t>s</a:t>
            </a:r>
            <a:r>
              <a:rPr sz="2650" i="1" spc="-310" dirty="0">
                <a:latin typeface="Liberation Sans Narrow"/>
                <a:cs typeface="Liberation Sans Narrow"/>
              </a:rPr>
              <a:t> </a:t>
            </a:r>
            <a:r>
              <a:rPr sz="2650" spc="130" dirty="0">
                <a:latin typeface="LM Roman 10"/>
                <a:cs typeface="LM Roman 10"/>
              </a:rPr>
              <a:t>(</a:t>
            </a:r>
            <a:r>
              <a:rPr sz="2650" i="1" spc="130" dirty="0">
                <a:latin typeface="Times New Roman"/>
                <a:cs typeface="Times New Roman"/>
              </a:rPr>
              <a:t>w</a:t>
            </a:r>
            <a:r>
              <a:rPr sz="2650" i="1" spc="130" dirty="0">
                <a:latin typeface="FreeSans"/>
                <a:cs typeface="FreeSans"/>
              </a:rPr>
              <a:t>·</a:t>
            </a:r>
            <a:r>
              <a:rPr sz="2650" i="1" spc="-350" dirty="0">
                <a:latin typeface="FreeSans"/>
                <a:cs typeface="FreeSans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LM Roman 10"/>
                <a:cs typeface="LM Roman 10"/>
              </a:rPr>
              <a:t>+</a:t>
            </a:r>
            <a:r>
              <a:rPr sz="2650" spc="-495" dirty="0">
                <a:latin typeface="LM Roman 10"/>
                <a:cs typeface="LM Roman 10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LM Roman 10"/>
                <a:cs typeface="LM Roman 10"/>
              </a:rPr>
              <a:t>)</a:t>
            </a:r>
            <a:endParaRPr sz="265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82600" algn="l"/>
              </a:tabLst>
            </a:pPr>
            <a:r>
              <a:rPr sz="2650" spc="-50" dirty="0">
                <a:latin typeface="LM Roman 10"/>
                <a:cs typeface="LM Roman 10"/>
              </a:rPr>
              <a:t>=</a:t>
            </a:r>
            <a:r>
              <a:rPr sz="2650" dirty="0">
                <a:latin typeface="LM Roman 10"/>
                <a:cs typeface="LM Roman 10"/>
              </a:rPr>
              <a:t>	</a:t>
            </a:r>
            <a:r>
              <a:rPr sz="2650" i="1" spc="530" dirty="0">
                <a:latin typeface="Liberation Sans Narrow"/>
                <a:cs typeface="Liberation Sans Narrow"/>
              </a:rPr>
              <a:t>s</a:t>
            </a:r>
            <a:r>
              <a:rPr sz="2650" i="1" spc="-295" dirty="0">
                <a:latin typeface="Liberation Sans Narrow"/>
                <a:cs typeface="Liberation Sans Narrow"/>
              </a:rPr>
              <a:t> </a:t>
            </a:r>
            <a:r>
              <a:rPr sz="2650" dirty="0">
                <a:latin typeface="LM Roman 10"/>
                <a:cs typeface="LM Roman 10"/>
              </a:rPr>
              <a:t>([</a:t>
            </a: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5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5" dirty="0">
                <a:latin typeface="LM Roman Dunhill 10"/>
                <a:cs typeface="LM Roman Dunhill 10"/>
              </a:rPr>
              <a:t> </a:t>
            </a:r>
            <a:r>
              <a:rPr sz="2650" i="1" spc="-315" dirty="0">
                <a:latin typeface="DejaVu Sans Condensed"/>
                <a:cs typeface="DejaVu Sans Condensed"/>
              </a:rPr>
              <a:t>—</a:t>
            </a:r>
            <a:r>
              <a:rPr sz="2650" dirty="0">
                <a:latin typeface="Times New Roman"/>
                <a:cs typeface="Times New Roman"/>
              </a:rPr>
              <a:t>5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dirty="0">
                <a:latin typeface="DejaVu Sans Condensed"/>
                <a:cs typeface="DejaVu Sans Condensed"/>
              </a:rPr>
              <a:t>—</a:t>
            </a: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0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5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5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0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i="1" dirty="0">
                <a:latin typeface="LM Roman Dunhill 10"/>
                <a:cs typeface="LM Roman Dunhill 10"/>
              </a:rPr>
              <a:t>.</a:t>
            </a:r>
            <a:r>
              <a:rPr sz="2650" dirty="0">
                <a:latin typeface="Times New Roman"/>
                <a:cs typeface="Times New Roman"/>
              </a:rPr>
              <a:t>7</a:t>
            </a:r>
            <a:r>
              <a:rPr sz="2650" dirty="0">
                <a:latin typeface="LM Roman 10"/>
                <a:cs typeface="LM Roman 10"/>
              </a:rPr>
              <a:t>]</a:t>
            </a:r>
            <a:r>
              <a:rPr sz="2650" spc="-480" dirty="0">
                <a:latin typeface="LM Roman 10"/>
                <a:cs typeface="LM Roman 10"/>
              </a:rPr>
              <a:t> </a:t>
            </a:r>
            <a:r>
              <a:rPr sz="2650" i="1" dirty="0">
                <a:latin typeface="FreeSans"/>
                <a:cs typeface="FreeSans"/>
              </a:rPr>
              <a:t>·</a:t>
            </a:r>
            <a:r>
              <a:rPr sz="2650" i="1" spc="-340" dirty="0">
                <a:latin typeface="FreeSans"/>
                <a:cs typeface="FreeSans"/>
              </a:rPr>
              <a:t> </a:t>
            </a:r>
            <a:r>
              <a:rPr sz="2650" dirty="0">
                <a:latin typeface="LM Roman 10"/>
                <a:cs typeface="LM Roman 10"/>
              </a:rPr>
              <a:t>[</a:t>
            </a:r>
            <a:r>
              <a:rPr sz="2650" dirty="0">
                <a:latin typeface="Times New Roman"/>
                <a:cs typeface="Times New Roman"/>
              </a:rPr>
              <a:t>3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0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5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0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3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5" dirty="0">
                <a:latin typeface="LM Roman Dunhill 10"/>
                <a:cs typeface="LM Roman Dunhill 10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i="1" dirty="0">
                <a:latin typeface="LM Roman Dunhill 10"/>
                <a:cs typeface="LM Roman Dunhill 10"/>
              </a:rPr>
              <a:t>,</a:t>
            </a:r>
            <a:r>
              <a:rPr sz="2650" i="1" spc="-560" dirty="0">
                <a:latin typeface="LM Roman Dunhill 10"/>
                <a:cs typeface="LM Roman Dunhill 10"/>
              </a:rPr>
              <a:t> </a:t>
            </a:r>
            <a:r>
              <a:rPr sz="2650" spc="70" dirty="0">
                <a:latin typeface="Times New Roman"/>
                <a:cs typeface="Times New Roman"/>
              </a:rPr>
              <a:t>4</a:t>
            </a:r>
            <a:r>
              <a:rPr sz="2650" i="1" spc="70" dirty="0">
                <a:latin typeface="LM Roman Dunhill 10"/>
                <a:cs typeface="LM Roman Dunhill 10"/>
              </a:rPr>
              <a:t>.</a:t>
            </a:r>
            <a:r>
              <a:rPr sz="2650" spc="70" dirty="0">
                <a:latin typeface="Times New Roman"/>
                <a:cs typeface="Times New Roman"/>
              </a:rPr>
              <a:t>19</a:t>
            </a:r>
            <a:r>
              <a:rPr sz="2650" spc="70" dirty="0">
                <a:latin typeface="LM Roman 10"/>
                <a:cs typeface="LM Roman 10"/>
              </a:rPr>
              <a:t>]+</a:t>
            </a:r>
            <a:r>
              <a:rPr sz="2650" spc="-480" dirty="0">
                <a:latin typeface="LM Roman 10"/>
                <a:cs typeface="LM Roman 10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0</a:t>
            </a:r>
            <a:r>
              <a:rPr sz="2650" i="1" spc="-20" dirty="0">
                <a:latin typeface="LM Roman Dunhill 10"/>
                <a:cs typeface="LM Roman Dunhill 10"/>
              </a:rPr>
              <a:t>.</a:t>
            </a:r>
            <a:r>
              <a:rPr sz="2650" spc="-20" dirty="0">
                <a:latin typeface="Times New Roman"/>
                <a:cs typeface="Times New Roman"/>
              </a:rPr>
              <a:t>1</a:t>
            </a:r>
            <a:r>
              <a:rPr sz="2650" spc="-20" dirty="0">
                <a:latin typeface="LM Roman 10"/>
                <a:cs typeface="LM Roman 10"/>
              </a:rPr>
              <a:t>)</a:t>
            </a:r>
            <a:endParaRPr sz="265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82600" algn="l"/>
              </a:tabLst>
            </a:pPr>
            <a:r>
              <a:rPr sz="2650" spc="-50" dirty="0">
                <a:latin typeface="LM Roman 10"/>
                <a:cs typeface="LM Roman 10"/>
              </a:rPr>
              <a:t>=</a:t>
            </a:r>
            <a:r>
              <a:rPr sz="2650" dirty="0">
                <a:latin typeface="LM Roman 10"/>
                <a:cs typeface="LM Roman 10"/>
              </a:rPr>
              <a:t>	</a:t>
            </a:r>
            <a:r>
              <a:rPr sz="2650" i="1" spc="530" dirty="0">
                <a:latin typeface="Liberation Sans Narrow"/>
                <a:cs typeface="Liberation Sans Narrow"/>
              </a:rPr>
              <a:t>s</a:t>
            </a:r>
            <a:r>
              <a:rPr sz="2650" i="1" spc="-315" dirty="0">
                <a:latin typeface="Liberation Sans Narrow"/>
                <a:cs typeface="Liberation Sans Narrow"/>
              </a:rPr>
              <a:t> </a:t>
            </a:r>
            <a:r>
              <a:rPr sz="2650" spc="-10" dirty="0">
                <a:latin typeface="LM Roman 10"/>
                <a:cs typeface="LM Roman 10"/>
              </a:rPr>
              <a:t>(</a:t>
            </a:r>
            <a:r>
              <a:rPr sz="2650" i="1" spc="-10" dirty="0">
                <a:latin typeface="LM Roman Dunhill 10"/>
                <a:cs typeface="LM Roman Dunhill 10"/>
              </a:rPr>
              <a:t>.</a:t>
            </a:r>
            <a:r>
              <a:rPr sz="2650" spc="-10" dirty="0">
                <a:latin typeface="Times New Roman"/>
                <a:cs typeface="Times New Roman"/>
              </a:rPr>
              <a:t>833</a:t>
            </a:r>
            <a:r>
              <a:rPr sz="2650" spc="-10" dirty="0">
                <a:latin typeface="LM Roman 10"/>
                <a:cs typeface="LM Roman 10"/>
              </a:rPr>
              <a:t>)</a:t>
            </a:r>
            <a:endParaRPr sz="265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986" y="4275032"/>
            <a:ext cx="110299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2600" algn="l"/>
              </a:tabLst>
            </a:pPr>
            <a:r>
              <a:rPr sz="2650" spc="-50" dirty="0">
                <a:latin typeface="LM Roman 10"/>
                <a:cs typeface="LM Roman 10"/>
              </a:rPr>
              <a:t>=</a:t>
            </a:r>
            <a:r>
              <a:rPr sz="2650" dirty="0">
                <a:latin typeface="LM Roman 10"/>
                <a:cs typeface="LM Roman 10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0</a:t>
            </a:r>
            <a:r>
              <a:rPr sz="2650" i="1" spc="-20" dirty="0">
                <a:latin typeface="LM Roman Dunhill 10"/>
                <a:cs typeface="LM Roman Dunhill 10"/>
              </a:rPr>
              <a:t>.</a:t>
            </a:r>
            <a:r>
              <a:rPr sz="2650" spc="-20" dirty="0">
                <a:latin typeface="Times New Roman"/>
                <a:cs typeface="Times New Roman"/>
              </a:rPr>
              <a:t>70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51047" y="4309053"/>
            <a:ext cx="61468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(5.6)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005" y="5729827"/>
            <a:ext cx="1712595" cy="21678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2800" i="1" spc="-15" dirty="0">
                <a:latin typeface="Times New Roman"/>
                <a:cs typeface="Times New Roman"/>
              </a:rPr>
              <a:t>L</a:t>
            </a:r>
            <a:r>
              <a:rPr sz="3075" spc="-7" baseline="-12195" dirty="0">
                <a:latin typeface="Times New Roman"/>
                <a:cs typeface="Times New Roman"/>
              </a:rPr>
              <a:t>C</a:t>
            </a:r>
            <a:r>
              <a:rPr sz="3075" spc="202" baseline="-1219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LM Roman 10"/>
                <a:cs typeface="LM Roman 10"/>
              </a:rPr>
              <a:t>(</a:t>
            </a:r>
            <a:r>
              <a:rPr sz="2800" i="1" spc="-885" dirty="0">
                <a:latin typeface="Times New Roman"/>
                <a:cs typeface="Times New Roman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ˆ</a:t>
            </a:r>
            <a:r>
              <a:rPr sz="2800" i="1" spc="-5" dirty="0">
                <a:latin typeface="LM Roman Dunhill 10"/>
                <a:cs typeface="LM Roman Dunhill 10"/>
              </a:rPr>
              <a:t>,</a:t>
            </a:r>
            <a:r>
              <a:rPr sz="2800" i="1" spc="-610" dirty="0">
                <a:latin typeface="LM Roman Dunhill 10"/>
                <a:cs typeface="LM Roman Dunhill 10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LM Roman 10"/>
                <a:cs typeface="LM Roman 10"/>
              </a:rPr>
              <a:t>)</a:t>
            </a:r>
            <a:r>
              <a:rPr sz="2800" spc="-285" dirty="0">
                <a:latin typeface="LM Roman 10"/>
                <a:cs typeface="LM Roman 10"/>
              </a:rPr>
              <a:t> </a:t>
            </a: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55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60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55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777" y="5729827"/>
            <a:ext cx="7261859" cy="21678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dirty="0">
                <a:latin typeface="LM Roman 10"/>
                <a:cs typeface="LM Roman 10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3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FreeSans"/>
                <a:cs typeface="FreeSans"/>
              </a:rPr>
              <a:t>·</a:t>
            </a:r>
            <a:r>
              <a:rPr sz="2800" i="1" spc="-390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+</a:t>
            </a:r>
            <a:r>
              <a:rPr sz="2800" spc="-540" dirty="0">
                <a:latin typeface="LM Roman 10"/>
                <a:cs typeface="LM Roman 10"/>
              </a:rPr>
              <a:t> </a:t>
            </a:r>
            <a:r>
              <a:rPr sz="2800" i="1" spc="110" dirty="0">
                <a:latin typeface="Times New Roman"/>
                <a:cs typeface="Times New Roman"/>
              </a:rPr>
              <a:t>b</a:t>
            </a:r>
            <a:r>
              <a:rPr sz="2800" spc="110" dirty="0">
                <a:latin typeface="LM Roman 10"/>
                <a:cs typeface="LM Roman 10"/>
              </a:rPr>
              <a:t>)+</a:t>
            </a:r>
            <a:r>
              <a:rPr sz="2800" spc="-545" dirty="0">
                <a:latin typeface="LM Roman 10"/>
                <a:cs typeface="LM Roman 10"/>
              </a:rPr>
              <a:t> </a:t>
            </a:r>
            <a:r>
              <a:rPr sz="2800" spc="-20" dirty="0">
                <a:latin typeface="LM Roman 10"/>
                <a:cs typeface="LM Roman 10"/>
              </a:rPr>
              <a:t>(</a:t>
            </a:r>
            <a:r>
              <a:rPr sz="2800" spc="-20" dirty="0">
                <a:latin typeface="Times New Roman"/>
                <a:cs typeface="Times New Roman"/>
              </a:rPr>
              <a:t>1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415" dirty="0">
                <a:latin typeface="DejaVu Sans Condensed"/>
                <a:cs typeface="DejaVu Sans Condensed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LM Roman 10"/>
                <a:cs typeface="LM Roman 10"/>
              </a:rPr>
              <a:t>)</a:t>
            </a:r>
            <a:r>
              <a:rPr sz="2800" spc="-620" dirty="0">
                <a:latin typeface="LM Roman 10"/>
                <a:cs typeface="LM Roman 10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log</a:t>
            </a:r>
            <a:r>
              <a:rPr sz="2800" spc="55" dirty="0">
                <a:latin typeface="LM Roman 10"/>
                <a:cs typeface="LM Roman 10"/>
              </a:rPr>
              <a:t>(</a:t>
            </a:r>
            <a:r>
              <a:rPr sz="2800" spc="55" dirty="0">
                <a:latin typeface="Times New Roman"/>
                <a:cs typeface="Times New Roman"/>
              </a:rPr>
              <a:t>1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415" dirty="0">
                <a:latin typeface="DejaVu Sans Condensed"/>
                <a:cs typeface="DejaVu Sans Condensed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FreeSans"/>
                <a:cs typeface="FreeSans"/>
              </a:rPr>
              <a:t>·</a:t>
            </a:r>
            <a:r>
              <a:rPr sz="2800" i="1" spc="-385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+</a:t>
            </a:r>
            <a:r>
              <a:rPr sz="2800" spc="-545" dirty="0">
                <a:latin typeface="LM Roman 10"/>
                <a:cs typeface="LM Roman 10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LM Roman 10"/>
                <a:cs typeface="LM Roman 10"/>
              </a:rPr>
              <a:t>))]</a:t>
            </a:r>
            <a:endParaRPr sz="2800">
              <a:latin typeface="LM Roman 10"/>
              <a:cs typeface="LM Roman 10"/>
            </a:endParaRPr>
          </a:p>
          <a:p>
            <a:pPr marL="71755">
              <a:lnSpc>
                <a:spcPct val="100000"/>
              </a:lnSpc>
              <a:spcBef>
                <a:spcPts val="855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484" dirty="0">
                <a:latin typeface="DejaVu Sans Condensed"/>
                <a:cs typeface="DejaVu Sans Condensed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[</a:t>
            </a:r>
            <a:r>
              <a:rPr sz="2800" spc="-10" dirty="0">
                <a:latin typeface="Times New Roman"/>
                <a:cs typeface="Times New Roman"/>
              </a:rPr>
              <a:t>log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FreeSans"/>
                <a:cs typeface="FreeSans"/>
              </a:rPr>
              <a:t>·</a:t>
            </a:r>
            <a:r>
              <a:rPr sz="2800" i="1" spc="-380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+</a:t>
            </a:r>
            <a:r>
              <a:rPr sz="2800" spc="-540" dirty="0">
                <a:latin typeface="LM Roman 10"/>
                <a:cs typeface="LM Roman 10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LM Roman 10"/>
                <a:cs typeface="LM Roman 10"/>
              </a:rPr>
              <a:t>)]</a:t>
            </a:r>
            <a:endParaRPr sz="2800">
              <a:latin typeface="LM Roman 10"/>
              <a:cs typeface="LM Roman 10"/>
            </a:endParaRPr>
          </a:p>
          <a:p>
            <a:pPr marR="4500880" algn="r">
              <a:lnSpc>
                <a:spcPct val="100000"/>
              </a:lnSpc>
              <a:spcBef>
                <a:spcPts val="860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490" dirty="0">
                <a:latin typeface="DejaVu Sans Condensed"/>
                <a:cs typeface="DejaVu Sans Condensed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LM Roman Dunhill 10"/>
                <a:cs typeface="LM Roman Dunhill 10"/>
              </a:rPr>
              <a:t>.</a:t>
            </a:r>
            <a:r>
              <a:rPr sz="2800" spc="-10" dirty="0">
                <a:latin typeface="Times New Roman"/>
                <a:cs typeface="Times New Roman"/>
              </a:rPr>
              <a:t>70</a:t>
            </a:r>
            <a:r>
              <a:rPr sz="2800" spc="-10" dirty="0">
                <a:latin typeface="LM Roman 10"/>
                <a:cs typeface="LM Roman 10"/>
              </a:rPr>
              <a:t>)</a:t>
            </a:r>
            <a:endParaRPr sz="2800">
              <a:latin typeface="LM Roman 10"/>
              <a:cs typeface="LM Roman 10"/>
            </a:endParaRPr>
          </a:p>
          <a:p>
            <a:pPr marR="4500880" algn="r">
              <a:lnSpc>
                <a:spcPct val="100000"/>
              </a:lnSpc>
              <a:spcBef>
                <a:spcPts val="855"/>
              </a:spcBef>
            </a:pPr>
            <a:r>
              <a:rPr sz="2800" i="1" spc="-25" dirty="0">
                <a:latin typeface="LM Roman Dunhill 10"/>
                <a:cs typeface="LM Roman Dunhill 10"/>
              </a:rPr>
              <a:t>.</a:t>
            </a:r>
            <a:r>
              <a:rPr sz="2800" spc="-25" dirty="0">
                <a:latin typeface="Times New Roman"/>
                <a:cs typeface="Times New Roman"/>
              </a:rPr>
              <a:t>36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210818"/>
            <a:ext cx="137972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45" dirty="0"/>
              <a:t> </a:t>
            </a:r>
            <a:r>
              <a:rPr spc="-50" dirty="0"/>
              <a:t>see</a:t>
            </a:r>
            <a:r>
              <a:rPr spc="-280" dirty="0"/>
              <a:t> </a:t>
            </a:r>
            <a:r>
              <a:rPr dirty="0"/>
              <a:t>if</a:t>
            </a:r>
            <a:r>
              <a:rPr spc="-280" dirty="0"/>
              <a:t> </a:t>
            </a:r>
            <a:r>
              <a:rPr spc="-75" dirty="0"/>
              <a:t>this</a:t>
            </a:r>
            <a:r>
              <a:rPr spc="-229" dirty="0"/>
              <a:t> </a:t>
            </a:r>
            <a:r>
              <a:rPr spc="-165" dirty="0"/>
              <a:t>works </a:t>
            </a:r>
            <a:r>
              <a:rPr spc="-145" dirty="0"/>
              <a:t>for</a:t>
            </a:r>
            <a:r>
              <a:rPr spc="-185" dirty="0"/>
              <a:t> </a:t>
            </a:r>
            <a:r>
              <a:rPr spc="-85" dirty="0"/>
              <a:t>our</a:t>
            </a:r>
            <a:r>
              <a:rPr spc="-220" dirty="0"/>
              <a:t> </a:t>
            </a:r>
            <a:r>
              <a:rPr spc="-130" dirty="0"/>
              <a:t>sentiment</a:t>
            </a:r>
            <a:r>
              <a:rPr spc="-200" dirty="0"/>
              <a:t> </a:t>
            </a:r>
            <a:r>
              <a:rPr spc="-5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501" y="1500632"/>
            <a:ext cx="927290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12559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Suppose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instead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was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y=0.</a:t>
            </a:r>
            <a:endParaRPr sz="4500">
              <a:latin typeface="Carlito"/>
              <a:cs typeface="Carlito"/>
            </a:endParaRPr>
          </a:p>
          <a:p>
            <a:pPr marL="1202055" algn="ctr">
              <a:lnSpc>
                <a:spcPct val="100000"/>
              </a:lnSpc>
              <a:spcBef>
                <a:spcPts val="3504"/>
              </a:spcBef>
              <a:tabLst>
                <a:tab pos="5567045" algn="l"/>
                <a:tab pos="6229985" algn="l"/>
              </a:tabLst>
            </a:pPr>
            <a:r>
              <a:rPr sz="3750" i="1" spc="-150" dirty="0">
                <a:latin typeface="Times New Roman"/>
                <a:cs typeface="Times New Roman"/>
              </a:rPr>
              <a:t>p</a:t>
            </a:r>
            <a:r>
              <a:rPr sz="3750" spc="-150" dirty="0">
                <a:latin typeface="LM Roman 10"/>
                <a:cs typeface="LM Roman 10"/>
              </a:rPr>
              <a:t>(</a:t>
            </a:r>
            <a:r>
              <a:rPr sz="3750" i="1" spc="-150" dirty="0">
                <a:latin typeface="DejaVu Sans Condensed"/>
                <a:cs typeface="DejaVu Sans Condensed"/>
              </a:rPr>
              <a:t>—</a:t>
            </a:r>
            <a:r>
              <a:rPr sz="3750" i="1" dirty="0">
                <a:latin typeface="FreeSans"/>
                <a:cs typeface="FreeSans"/>
              </a:rPr>
              <a:t>|</a:t>
            </a:r>
            <a:r>
              <a:rPr sz="3750" i="1" dirty="0">
                <a:latin typeface="Times New Roman"/>
                <a:cs typeface="Times New Roman"/>
              </a:rPr>
              <a:t>x</a:t>
            </a:r>
            <a:r>
              <a:rPr sz="3750" dirty="0">
                <a:latin typeface="LM Roman 10"/>
                <a:cs typeface="LM Roman 10"/>
              </a:rPr>
              <a:t>)</a:t>
            </a:r>
            <a:r>
              <a:rPr sz="3750" spc="-409" dirty="0">
                <a:latin typeface="LM Roman 10"/>
                <a:cs typeface="LM Roman 10"/>
              </a:rPr>
              <a:t> </a:t>
            </a:r>
            <a:r>
              <a:rPr sz="3750" dirty="0">
                <a:latin typeface="LM Roman 10"/>
                <a:cs typeface="LM Roman 10"/>
              </a:rPr>
              <a:t>=</a:t>
            </a:r>
            <a:r>
              <a:rPr sz="3750" spc="-405" dirty="0">
                <a:latin typeface="LM Roman 10"/>
                <a:cs typeface="LM Roman 10"/>
              </a:rPr>
              <a:t> </a:t>
            </a:r>
            <a:r>
              <a:rPr sz="3750" i="1" dirty="0">
                <a:latin typeface="Times New Roman"/>
                <a:cs typeface="Times New Roman"/>
              </a:rPr>
              <a:t>P</a:t>
            </a:r>
            <a:r>
              <a:rPr sz="3750" dirty="0">
                <a:latin typeface="LM Roman 10"/>
                <a:cs typeface="LM Roman 10"/>
              </a:rPr>
              <a:t>(</a:t>
            </a:r>
            <a:r>
              <a:rPr sz="3750" i="1" dirty="0">
                <a:latin typeface="Times New Roman"/>
                <a:cs typeface="Times New Roman"/>
              </a:rPr>
              <a:t>Y</a:t>
            </a:r>
            <a:r>
              <a:rPr sz="3750" i="1" spc="3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LM Roman 10"/>
                <a:cs typeface="LM Roman 10"/>
              </a:rPr>
              <a:t>=</a:t>
            </a:r>
            <a:r>
              <a:rPr sz="3750" spc="-409" dirty="0">
                <a:latin typeface="LM Roman 10"/>
                <a:cs typeface="LM Roman 10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0</a:t>
            </a:r>
            <a:r>
              <a:rPr sz="3750" i="1" spc="-20" dirty="0">
                <a:latin typeface="FreeSans"/>
                <a:cs typeface="FreeSans"/>
              </a:rPr>
              <a:t>|</a:t>
            </a:r>
            <a:r>
              <a:rPr sz="3750" i="1" spc="-20" dirty="0">
                <a:latin typeface="Times New Roman"/>
                <a:cs typeface="Times New Roman"/>
              </a:rPr>
              <a:t>x</a:t>
            </a:r>
            <a:r>
              <a:rPr sz="3750" spc="-20" dirty="0">
                <a:latin typeface="LM Roman 10"/>
                <a:cs typeface="LM Roman 10"/>
              </a:rPr>
              <a:t>)</a:t>
            </a:r>
            <a:r>
              <a:rPr sz="3750" dirty="0">
                <a:latin typeface="LM Roman 10"/>
                <a:cs typeface="LM Roman 10"/>
              </a:rPr>
              <a:t>	</a:t>
            </a:r>
            <a:r>
              <a:rPr sz="3750" spc="-50" dirty="0">
                <a:latin typeface="LM Roman 10"/>
                <a:cs typeface="LM Roman 10"/>
              </a:rPr>
              <a:t>=</a:t>
            </a:r>
            <a:r>
              <a:rPr sz="3750" dirty="0">
                <a:latin typeface="LM Roman 10"/>
                <a:cs typeface="LM Roman 10"/>
              </a:rPr>
              <a:t>	</a:t>
            </a:r>
            <a:r>
              <a:rPr sz="3750" dirty="0">
                <a:latin typeface="Times New Roman"/>
                <a:cs typeface="Times New Roman"/>
              </a:rPr>
              <a:t>1</a:t>
            </a:r>
            <a:r>
              <a:rPr sz="3750" spc="-405" dirty="0">
                <a:latin typeface="Times New Roman"/>
                <a:cs typeface="Times New Roman"/>
              </a:rPr>
              <a:t> </a:t>
            </a:r>
            <a:r>
              <a:rPr sz="3750" i="1" spc="-440" dirty="0">
                <a:latin typeface="DejaVu Sans Condensed"/>
                <a:cs typeface="DejaVu Sans Condensed"/>
              </a:rPr>
              <a:t>—</a:t>
            </a:r>
            <a:r>
              <a:rPr sz="3750" i="1" spc="-530" dirty="0">
                <a:latin typeface="DejaVu Sans Condensed"/>
                <a:cs typeface="DejaVu Sans Condensed"/>
              </a:rPr>
              <a:t> </a:t>
            </a:r>
            <a:r>
              <a:rPr sz="3750" i="1" spc="735" dirty="0">
                <a:latin typeface="Liberation Sans Narrow"/>
                <a:cs typeface="Liberation Sans Narrow"/>
              </a:rPr>
              <a:t>s</a:t>
            </a:r>
            <a:r>
              <a:rPr sz="3750" i="1" spc="-440" dirty="0">
                <a:latin typeface="Liberation Sans Narrow"/>
                <a:cs typeface="Liberation Sans Narrow"/>
              </a:rPr>
              <a:t> </a:t>
            </a:r>
            <a:r>
              <a:rPr sz="3750" spc="5" dirty="0">
                <a:latin typeface="LM Roman 10"/>
                <a:cs typeface="LM Roman 10"/>
              </a:rPr>
              <a:t>(</a:t>
            </a:r>
            <a:r>
              <a:rPr sz="3750" i="1" spc="535" dirty="0">
                <a:latin typeface="Times New Roman"/>
                <a:cs typeface="Times New Roman"/>
              </a:rPr>
              <a:t>w</a:t>
            </a:r>
            <a:r>
              <a:rPr sz="3750" i="1" spc="10" dirty="0">
                <a:latin typeface="FreeSans"/>
                <a:cs typeface="FreeSans"/>
              </a:rPr>
              <a:t>·</a:t>
            </a:r>
            <a:r>
              <a:rPr sz="3750" i="1" spc="-505" dirty="0">
                <a:latin typeface="FreeSans"/>
                <a:cs typeface="FreeSans"/>
              </a:rPr>
              <a:t> </a:t>
            </a:r>
            <a:r>
              <a:rPr sz="3750" i="1" dirty="0">
                <a:latin typeface="Times New Roman"/>
                <a:cs typeface="Times New Roman"/>
              </a:rPr>
              <a:t>x</a:t>
            </a:r>
            <a:r>
              <a:rPr sz="3750" i="1" spc="-39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LM Roman 10"/>
                <a:cs typeface="LM Roman 10"/>
              </a:rPr>
              <a:t>+</a:t>
            </a:r>
            <a:r>
              <a:rPr sz="3750" spc="-715" dirty="0">
                <a:latin typeface="LM Roman 10"/>
                <a:cs typeface="LM Roman 10"/>
              </a:rPr>
              <a:t> </a:t>
            </a:r>
            <a:r>
              <a:rPr sz="3750" i="1" spc="-25" dirty="0">
                <a:latin typeface="Times New Roman"/>
                <a:cs typeface="Times New Roman"/>
              </a:rPr>
              <a:t>b</a:t>
            </a:r>
            <a:r>
              <a:rPr sz="3750" spc="-25" dirty="0">
                <a:latin typeface="LM Roman 10"/>
                <a:cs typeface="LM Roman 10"/>
              </a:rPr>
              <a:t>)</a:t>
            </a:r>
            <a:endParaRPr sz="3750">
              <a:latin typeface="LM Roman 10"/>
              <a:cs typeface="LM Roman 10"/>
            </a:endParaRPr>
          </a:p>
          <a:p>
            <a:pPr marL="5579745">
              <a:lnSpc>
                <a:spcPct val="100000"/>
              </a:lnSpc>
              <a:spcBef>
                <a:spcPts val="1165"/>
              </a:spcBef>
              <a:tabLst>
                <a:tab pos="6242685" algn="l"/>
              </a:tabLst>
            </a:pPr>
            <a:r>
              <a:rPr sz="3750" spc="-50" dirty="0">
                <a:latin typeface="LM Roman 10"/>
                <a:cs typeface="LM Roman 10"/>
              </a:rPr>
              <a:t>=</a:t>
            </a:r>
            <a:r>
              <a:rPr sz="3750" dirty="0">
                <a:latin typeface="LM Roman 10"/>
                <a:cs typeface="LM Roman 10"/>
              </a:rPr>
              <a:t>	</a:t>
            </a:r>
            <a:r>
              <a:rPr sz="3750" spc="-20" dirty="0">
                <a:latin typeface="Times New Roman"/>
                <a:cs typeface="Times New Roman"/>
              </a:rPr>
              <a:t>0</a:t>
            </a:r>
            <a:r>
              <a:rPr sz="3750" i="1" spc="-20" dirty="0">
                <a:latin typeface="LM Roman Dunhill 10"/>
                <a:cs typeface="LM Roman Dunhill 10"/>
              </a:rPr>
              <a:t>.</a:t>
            </a:r>
            <a:r>
              <a:rPr sz="3750" spc="-20" dirty="0">
                <a:latin typeface="Times New Roman"/>
                <a:cs typeface="Times New Roman"/>
              </a:rPr>
              <a:t>30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What's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loss?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5731" y="4933732"/>
            <a:ext cx="1891030" cy="24098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5"/>
              </a:spcBef>
            </a:pPr>
            <a:r>
              <a:rPr sz="3100" i="1" spc="-15" dirty="0">
                <a:latin typeface="Times New Roman"/>
                <a:cs typeface="Times New Roman"/>
              </a:rPr>
              <a:t>L</a:t>
            </a:r>
            <a:r>
              <a:rPr sz="3450" spc="-22" baseline="-12077" dirty="0">
                <a:latin typeface="Times New Roman"/>
                <a:cs typeface="Times New Roman"/>
              </a:rPr>
              <a:t>C</a:t>
            </a:r>
            <a:r>
              <a:rPr sz="3450" spc="209" baseline="-12077" dirty="0">
                <a:latin typeface="Times New Roman"/>
                <a:cs typeface="Times New Roman"/>
              </a:rPr>
              <a:t>E</a:t>
            </a:r>
            <a:r>
              <a:rPr sz="3100" spc="-20" dirty="0">
                <a:latin typeface="LM Roman 10"/>
                <a:cs typeface="LM Roman 10"/>
              </a:rPr>
              <a:t>(</a:t>
            </a:r>
            <a:r>
              <a:rPr sz="3100" i="1" spc="-990" dirty="0">
                <a:latin typeface="Times New Roman"/>
                <a:cs typeface="Times New Roman"/>
              </a:rPr>
              <a:t>y</a:t>
            </a:r>
            <a:r>
              <a:rPr sz="3100" spc="-85" dirty="0">
                <a:latin typeface="Times New Roman"/>
                <a:cs typeface="Times New Roman"/>
              </a:rPr>
              <a:t>ˆ</a:t>
            </a:r>
            <a:r>
              <a:rPr sz="3100" i="1" spc="-15" dirty="0">
                <a:latin typeface="LM Roman Dunhill 10"/>
                <a:cs typeface="LM Roman Dunhill 10"/>
              </a:rPr>
              <a:t>,</a:t>
            </a:r>
            <a:r>
              <a:rPr sz="3100" i="1" spc="-665" dirty="0">
                <a:latin typeface="LM Roman Dunhill 10"/>
                <a:cs typeface="LM Roman Dunhill 10"/>
              </a:rPr>
              <a:t> </a:t>
            </a:r>
            <a:r>
              <a:rPr sz="3100" i="1" spc="-10" dirty="0">
                <a:latin typeface="Times New Roman"/>
                <a:cs typeface="Times New Roman"/>
              </a:rPr>
              <a:t>y</a:t>
            </a:r>
            <a:r>
              <a:rPr sz="3100" spc="-10" dirty="0">
                <a:latin typeface="LM Roman 10"/>
                <a:cs typeface="LM Roman 10"/>
              </a:rPr>
              <a:t>)</a:t>
            </a:r>
            <a:r>
              <a:rPr sz="3100" spc="-295" dirty="0">
                <a:latin typeface="LM Roman 10"/>
                <a:cs typeface="LM Roman 10"/>
              </a:rPr>
              <a:t> </a:t>
            </a:r>
            <a:r>
              <a:rPr sz="3100" spc="-50" dirty="0">
                <a:latin typeface="LM Roman 10"/>
                <a:cs typeface="LM Roman 10"/>
              </a:rPr>
              <a:t>=</a:t>
            </a:r>
            <a:endParaRPr sz="31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975"/>
              </a:spcBef>
            </a:pPr>
            <a:r>
              <a:rPr sz="3100" spc="-50" dirty="0">
                <a:latin typeface="LM Roman 10"/>
                <a:cs typeface="LM Roman 10"/>
              </a:rPr>
              <a:t>=</a:t>
            </a:r>
            <a:endParaRPr sz="31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969"/>
              </a:spcBef>
            </a:pPr>
            <a:r>
              <a:rPr sz="3100" spc="-50" dirty="0">
                <a:latin typeface="LM Roman 10"/>
                <a:cs typeface="LM Roman 10"/>
              </a:rPr>
              <a:t>=</a:t>
            </a:r>
            <a:endParaRPr sz="31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975"/>
              </a:spcBef>
            </a:pPr>
            <a:r>
              <a:rPr sz="3100" spc="-50" dirty="0">
                <a:latin typeface="LM Roman 10"/>
                <a:cs typeface="LM Roman 10"/>
              </a:rPr>
              <a:t>=</a:t>
            </a:r>
            <a:endParaRPr sz="31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667" y="4933732"/>
            <a:ext cx="7941309" cy="24098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spc="-10" dirty="0">
                <a:latin typeface="LM Roman 10"/>
                <a:cs typeface="LM Roman 10"/>
              </a:rPr>
              <a:t>[</a:t>
            </a:r>
            <a:r>
              <a:rPr sz="3100" i="1" spc="-10" dirty="0">
                <a:latin typeface="Times New Roman"/>
                <a:cs typeface="Times New Roman"/>
              </a:rPr>
              <a:t>y</a:t>
            </a:r>
            <a:r>
              <a:rPr sz="3100" i="1" spc="-43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log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i="1" spc="585" dirty="0">
                <a:latin typeface="Liberation Sans Narrow"/>
                <a:cs typeface="Liberation Sans Narrow"/>
              </a:rPr>
              <a:t>s</a:t>
            </a:r>
            <a:r>
              <a:rPr sz="3100" i="1" spc="-370" dirty="0">
                <a:latin typeface="Liberation Sans Narrow"/>
                <a:cs typeface="Liberation Sans Narrow"/>
              </a:rPr>
              <a:t> </a:t>
            </a:r>
            <a:r>
              <a:rPr sz="3100" dirty="0">
                <a:latin typeface="LM Roman 10"/>
                <a:cs typeface="LM Roman 10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w</a:t>
            </a:r>
            <a:r>
              <a:rPr sz="3100" i="1" spc="-34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FreeSans"/>
                <a:cs typeface="FreeSans"/>
              </a:rPr>
              <a:t>·</a:t>
            </a:r>
            <a:r>
              <a:rPr sz="3100" i="1" spc="-430" dirty="0">
                <a:latin typeface="FreeSans"/>
                <a:cs typeface="FreeSans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33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LM Roman 10"/>
                <a:cs typeface="LM Roman 10"/>
              </a:rPr>
              <a:t>+</a:t>
            </a:r>
            <a:r>
              <a:rPr sz="3100" spc="-595" dirty="0">
                <a:latin typeface="LM Roman 10"/>
                <a:cs typeface="LM Roman 10"/>
              </a:rPr>
              <a:t> </a:t>
            </a:r>
            <a:r>
              <a:rPr sz="3100" i="1" spc="-10" dirty="0">
                <a:latin typeface="Times New Roman"/>
                <a:cs typeface="Times New Roman"/>
              </a:rPr>
              <a:t>b</a:t>
            </a:r>
            <a:r>
              <a:rPr sz="3100" spc="-10" dirty="0">
                <a:latin typeface="LM Roman 10"/>
                <a:cs typeface="LM Roman 10"/>
              </a:rPr>
              <a:t>)+(</a:t>
            </a:r>
            <a:r>
              <a:rPr sz="3100" spc="-10" dirty="0">
                <a:latin typeface="Times New Roman"/>
                <a:cs typeface="Times New Roman"/>
              </a:rPr>
              <a:t>1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i="1" spc="-450" dirty="0">
                <a:latin typeface="DejaVu Sans Condensed"/>
                <a:cs typeface="DejaVu Sans Condensed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y</a:t>
            </a:r>
            <a:r>
              <a:rPr sz="3100" dirty="0">
                <a:latin typeface="LM Roman 10"/>
                <a:cs typeface="LM Roman 10"/>
              </a:rPr>
              <a:t>)</a:t>
            </a:r>
            <a:r>
              <a:rPr sz="3100" spc="-685" dirty="0">
                <a:latin typeface="LM Roman 10"/>
                <a:cs typeface="LM Roman 10"/>
              </a:rPr>
              <a:t> </a:t>
            </a:r>
            <a:r>
              <a:rPr sz="3100" spc="65" dirty="0">
                <a:latin typeface="Times New Roman"/>
                <a:cs typeface="Times New Roman"/>
              </a:rPr>
              <a:t>log</a:t>
            </a:r>
            <a:r>
              <a:rPr sz="3100" spc="65" dirty="0">
                <a:latin typeface="LM Roman 10"/>
                <a:cs typeface="LM Roman 10"/>
              </a:rPr>
              <a:t>(</a:t>
            </a:r>
            <a:r>
              <a:rPr sz="3100" spc="65" dirty="0">
                <a:latin typeface="Times New Roman"/>
                <a:cs typeface="Times New Roman"/>
              </a:rPr>
              <a:t>1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i="1" spc="-450" dirty="0">
                <a:latin typeface="DejaVu Sans Condensed"/>
                <a:cs typeface="DejaVu Sans Condensed"/>
              </a:rPr>
              <a:t> </a:t>
            </a:r>
            <a:r>
              <a:rPr sz="3100" i="1" spc="585" dirty="0">
                <a:latin typeface="Liberation Sans Narrow"/>
                <a:cs typeface="Liberation Sans Narrow"/>
              </a:rPr>
              <a:t>s</a:t>
            </a:r>
            <a:r>
              <a:rPr sz="3100" i="1" spc="-370" dirty="0">
                <a:latin typeface="Liberation Sans Narrow"/>
                <a:cs typeface="Liberation Sans Narrow"/>
              </a:rPr>
              <a:t> </a:t>
            </a:r>
            <a:r>
              <a:rPr sz="3100" dirty="0">
                <a:latin typeface="LM Roman 10"/>
                <a:cs typeface="LM Roman 10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w</a:t>
            </a:r>
            <a:r>
              <a:rPr sz="3100" i="1" spc="-34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FreeSans"/>
                <a:cs typeface="FreeSans"/>
              </a:rPr>
              <a:t>·</a:t>
            </a:r>
            <a:r>
              <a:rPr sz="3100" i="1" spc="-430" dirty="0">
                <a:latin typeface="FreeSans"/>
                <a:cs typeface="FreeSans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33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LM Roman 10"/>
                <a:cs typeface="LM Roman 10"/>
              </a:rPr>
              <a:t>+</a:t>
            </a:r>
            <a:r>
              <a:rPr sz="3100" spc="-600" dirty="0">
                <a:latin typeface="LM Roman 10"/>
                <a:cs typeface="LM Roman 10"/>
              </a:rPr>
              <a:t> </a:t>
            </a:r>
            <a:r>
              <a:rPr sz="3100" i="1" spc="-20" dirty="0">
                <a:latin typeface="Times New Roman"/>
                <a:cs typeface="Times New Roman"/>
              </a:rPr>
              <a:t>b</a:t>
            </a:r>
            <a:r>
              <a:rPr sz="3100" spc="-20" dirty="0">
                <a:latin typeface="LM Roman 10"/>
                <a:cs typeface="LM Roman 10"/>
              </a:rPr>
              <a:t>))]</a:t>
            </a:r>
            <a:endParaRPr sz="3100">
              <a:latin typeface="LM Roman 10"/>
              <a:cs typeface="LM Roman 10"/>
            </a:endParaRPr>
          </a:p>
          <a:p>
            <a:pPr marL="3412490">
              <a:lnSpc>
                <a:spcPct val="100000"/>
              </a:lnSpc>
              <a:spcBef>
                <a:spcPts val="975"/>
              </a:spcBef>
            </a:pP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i="1" spc="-450" dirty="0">
                <a:latin typeface="DejaVu Sans Condensed"/>
                <a:cs typeface="DejaVu Sans Condensed"/>
              </a:rPr>
              <a:t> </a:t>
            </a:r>
            <a:r>
              <a:rPr sz="3100" spc="50" dirty="0">
                <a:latin typeface="LM Roman 10"/>
                <a:cs typeface="LM Roman 10"/>
              </a:rPr>
              <a:t>[</a:t>
            </a:r>
            <a:r>
              <a:rPr sz="3100" spc="50" dirty="0">
                <a:latin typeface="Times New Roman"/>
                <a:cs typeface="Times New Roman"/>
              </a:rPr>
              <a:t>log</a:t>
            </a:r>
            <a:r>
              <a:rPr sz="3100" spc="50" dirty="0">
                <a:latin typeface="LM Roman 10"/>
                <a:cs typeface="LM Roman 10"/>
              </a:rPr>
              <a:t>(</a:t>
            </a:r>
            <a:r>
              <a:rPr sz="3100" spc="50" dirty="0">
                <a:latin typeface="Times New Roman"/>
                <a:cs typeface="Times New Roman"/>
              </a:rPr>
              <a:t>1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i="1" spc="-450" dirty="0">
                <a:latin typeface="DejaVu Sans Condensed"/>
                <a:cs typeface="DejaVu Sans Condensed"/>
              </a:rPr>
              <a:t> </a:t>
            </a:r>
            <a:r>
              <a:rPr sz="3100" i="1" spc="585" dirty="0">
                <a:latin typeface="Liberation Sans Narrow"/>
                <a:cs typeface="Liberation Sans Narrow"/>
              </a:rPr>
              <a:t>s</a:t>
            </a:r>
            <a:r>
              <a:rPr sz="3100" i="1" spc="-370" dirty="0">
                <a:latin typeface="Liberation Sans Narrow"/>
                <a:cs typeface="Liberation Sans Narrow"/>
              </a:rPr>
              <a:t> </a:t>
            </a:r>
            <a:r>
              <a:rPr sz="3100" dirty="0">
                <a:latin typeface="LM Roman 10"/>
                <a:cs typeface="LM Roman 10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w</a:t>
            </a:r>
            <a:r>
              <a:rPr sz="3100" i="1" spc="-34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FreeSans"/>
                <a:cs typeface="FreeSans"/>
              </a:rPr>
              <a:t>·</a:t>
            </a:r>
            <a:r>
              <a:rPr sz="3100" i="1" spc="-430" dirty="0">
                <a:latin typeface="FreeSans"/>
                <a:cs typeface="FreeSans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33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LM Roman 10"/>
                <a:cs typeface="LM Roman 10"/>
              </a:rPr>
              <a:t>+</a:t>
            </a:r>
            <a:r>
              <a:rPr sz="3100" spc="-600" dirty="0">
                <a:latin typeface="LM Roman 10"/>
                <a:cs typeface="LM Roman 10"/>
              </a:rPr>
              <a:t> </a:t>
            </a:r>
            <a:r>
              <a:rPr sz="3100" i="1" spc="-20" dirty="0">
                <a:latin typeface="Times New Roman"/>
                <a:cs typeface="Times New Roman"/>
              </a:rPr>
              <a:t>b</a:t>
            </a:r>
            <a:r>
              <a:rPr sz="3100" spc="-20" dirty="0">
                <a:latin typeface="LM Roman 10"/>
                <a:cs typeface="LM Roman 10"/>
              </a:rPr>
              <a:t>))]</a:t>
            </a:r>
            <a:endParaRPr sz="3100">
              <a:latin typeface="LM Roman 10"/>
              <a:cs typeface="LM Roman 10"/>
            </a:endParaRPr>
          </a:p>
          <a:p>
            <a:pPr marL="3412490">
              <a:lnSpc>
                <a:spcPct val="100000"/>
              </a:lnSpc>
              <a:spcBef>
                <a:spcPts val="969"/>
              </a:spcBef>
            </a:pPr>
            <a:r>
              <a:rPr sz="3100" i="1" spc="-395" dirty="0">
                <a:latin typeface="DejaVu Sans Condensed"/>
                <a:cs typeface="DejaVu Sans Condensed"/>
              </a:rPr>
              <a:t>—</a:t>
            </a:r>
            <a:r>
              <a:rPr sz="3100" i="1" spc="-455" dirty="0">
                <a:latin typeface="DejaVu Sans Condensed"/>
                <a:cs typeface="DejaVu Sans Condensed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log</a:t>
            </a:r>
            <a:r>
              <a:rPr sz="3100" spc="-10" dirty="0">
                <a:latin typeface="LM Roman 10"/>
                <a:cs typeface="LM Roman 10"/>
              </a:rPr>
              <a:t>(</a:t>
            </a:r>
            <a:r>
              <a:rPr sz="3100" i="1" spc="-10" dirty="0">
                <a:latin typeface="LM Roman Dunhill 10"/>
                <a:cs typeface="LM Roman Dunhill 10"/>
              </a:rPr>
              <a:t>.</a:t>
            </a:r>
            <a:r>
              <a:rPr sz="3100" spc="-10" dirty="0">
                <a:latin typeface="Times New Roman"/>
                <a:cs typeface="Times New Roman"/>
              </a:rPr>
              <a:t>30</a:t>
            </a:r>
            <a:r>
              <a:rPr sz="3100" spc="-10" dirty="0">
                <a:latin typeface="LM Roman 10"/>
                <a:cs typeface="LM Roman 10"/>
              </a:rPr>
              <a:t>)</a:t>
            </a:r>
            <a:endParaRPr sz="3100">
              <a:latin typeface="LM Roman 10"/>
              <a:cs typeface="LM Roman 10"/>
            </a:endParaRPr>
          </a:p>
          <a:p>
            <a:pPr marL="3357879">
              <a:lnSpc>
                <a:spcPct val="100000"/>
              </a:lnSpc>
              <a:spcBef>
                <a:spcPts val="975"/>
              </a:spcBef>
            </a:pPr>
            <a:r>
              <a:rPr sz="3100" spc="-25" dirty="0">
                <a:latin typeface="Times New Roman"/>
                <a:cs typeface="Times New Roman"/>
              </a:rPr>
              <a:t>1</a:t>
            </a:r>
            <a:r>
              <a:rPr sz="3100" i="1" spc="-25" dirty="0">
                <a:latin typeface="LM Roman Dunhill 10"/>
                <a:cs typeface="LM Roman Dunhill 10"/>
              </a:rPr>
              <a:t>.</a:t>
            </a:r>
            <a:r>
              <a:rPr sz="3100" spc="-2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210818"/>
            <a:ext cx="137972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45" dirty="0"/>
              <a:t> </a:t>
            </a:r>
            <a:r>
              <a:rPr spc="-50" dirty="0"/>
              <a:t>see</a:t>
            </a:r>
            <a:r>
              <a:rPr spc="-280" dirty="0"/>
              <a:t> </a:t>
            </a:r>
            <a:r>
              <a:rPr dirty="0"/>
              <a:t>if</a:t>
            </a:r>
            <a:r>
              <a:rPr spc="-280" dirty="0"/>
              <a:t> </a:t>
            </a:r>
            <a:r>
              <a:rPr spc="-75" dirty="0"/>
              <a:t>this</a:t>
            </a:r>
            <a:r>
              <a:rPr spc="-229" dirty="0"/>
              <a:t> </a:t>
            </a:r>
            <a:r>
              <a:rPr spc="-165" dirty="0"/>
              <a:t>works </a:t>
            </a:r>
            <a:r>
              <a:rPr spc="-145" dirty="0"/>
              <a:t>for</a:t>
            </a:r>
            <a:r>
              <a:rPr spc="-185" dirty="0"/>
              <a:t> </a:t>
            </a:r>
            <a:r>
              <a:rPr spc="-85" dirty="0"/>
              <a:t>our</a:t>
            </a:r>
            <a:r>
              <a:rPr spc="-220" dirty="0"/>
              <a:t> </a:t>
            </a:r>
            <a:r>
              <a:rPr spc="-130" dirty="0"/>
              <a:t>sentiment</a:t>
            </a:r>
            <a:r>
              <a:rPr spc="-200" dirty="0"/>
              <a:t> </a:t>
            </a:r>
            <a:r>
              <a:rPr spc="-5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501" y="1406144"/>
            <a:ext cx="99726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when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was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right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(if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y=1)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501" y="3701877"/>
            <a:ext cx="13548994" cy="1018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62985">
              <a:lnSpc>
                <a:spcPts val="2750"/>
              </a:lnSpc>
              <a:spcBef>
                <a:spcPts val="135"/>
              </a:spcBef>
              <a:tabLst>
                <a:tab pos="6907530" algn="l"/>
              </a:tabLst>
            </a:pPr>
            <a:r>
              <a:rPr sz="2600" spc="-50" dirty="0">
                <a:latin typeface="LM Roman 10"/>
                <a:cs typeface="LM Roman 10"/>
              </a:rPr>
              <a:t>=</a:t>
            </a:r>
            <a:r>
              <a:rPr sz="2600" dirty="0">
                <a:latin typeface="LM Roman 10"/>
                <a:cs typeface="LM Roman 10"/>
              </a:rPr>
              <a:t>	</a:t>
            </a:r>
            <a:r>
              <a:rPr sz="2600" i="1" spc="-25" dirty="0">
                <a:latin typeface="LM Roman Dunhill 10"/>
                <a:cs typeface="LM Roman Dunhill 10"/>
              </a:rPr>
              <a:t>.</a:t>
            </a:r>
            <a:r>
              <a:rPr sz="2600" spc="-25" dirty="0">
                <a:latin typeface="Times New Roman"/>
                <a:cs typeface="Times New Roman"/>
              </a:rPr>
              <a:t>36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5030"/>
              </a:lnSpc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lower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when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was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wrong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(if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y=0):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501" y="7349743"/>
            <a:ext cx="124987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595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Sure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enough,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loss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was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bigger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when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was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wrong!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1625" y="4729174"/>
            <a:ext cx="1710689" cy="21729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800" i="1" spc="-10" dirty="0">
                <a:latin typeface="Times New Roman"/>
                <a:cs typeface="Times New Roman"/>
              </a:rPr>
              <a:t>L</a:t>
            </a:r>
            <a:r>
              <a:rPr sz="3075" spc="-15" baseline="-12195" dirty="0">
                <a:latin typeface="Times New Roman"/>
                <a:cs typeface="Times New Roman"/>
              </a:rPr>
              <a:t>C</a:t>
            </a:r>
            <a:r>
              <a:rPr sz="3075" spc="187" baseline="-1219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LM Roman 10"/>
                <a:cs typeface="LM Roman 10"/>
              </a:rPr>
              <a:t>(</a:t>
            </a:r>
            <a:r>
              <a:rPr sz="2800" i="1" spc="-890" dirty="0">
                <a:latin typeface="Times New Roman"/>
                <a:cs typeface="Times New Roman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ˆ</a:t>
            </a:r>
            <a:r>
              <a:rPr sz="2800" i="1" spc="-10" dirty="0">
                <a:latin typeface="LM Roman Dunhill 10"/>
                <a:cs typeface="LM Roman Dunhill 10"/>
              </a:rPr>
              <a:t>,</a:t>
            </a:r>
            <a:r>
              <a:rPr sz="2800" i="1" spc="-600" dirty="0">
                <a:latin typeface="LM Roman Dunhill 10"/>
                <a:cs typeface="LM Roman Dunhill 10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LM Roman 10"/>
                <a:cs typeface="LM Roman 10"/>
              </a:rPr>
              <a:t>)</a:t>
            </a:r>
            <a:r>
              <a:rPr sz="2800" spc="-275" dirty="0">
                <a:latin typeface="LM Roman 10"/>
                <a:cs typeface="LM Roman 10"/>
              </a:rPr>
              <a:t> </a:t>
            </a: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69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65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  <a:p>
            <a:pPr marR="30480" algn="r">
              <a:lnSpc>
                <a:spcPct val="100000"/>
              </a:lnSpc>
              <a:spcBef>
                <a:spcPts val="870"/>
              </a:spcBef>
            </a:pPr>
            <a:r>
              <a:rPr sz="2800" spc="-50" dirty="0">
                <a:latin typeface="LM Roman 10"/>
                <a:cs typeface="LM Roman 10"/>
              </a:rPr>
              <a:t>=</a:t>
            </a:r>
            <a:endParaRPr sz="28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241" y="4729174"/>
            <a:ext cx="7155180" cy="21729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spc="-10" dirty="0">
                <a:latin typeface="LM Roman 10"/>
                <a:cs typeface="LM Roman 10"/>
              </a:rPr>
              <a:t>[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800" i="1" spc="-3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log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2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FreeSans"/>
                <a:cs typeface="FreeSans"/>
              </a:rPr>
              <a:t>·</a:t>
            </a:r>
            <a:r>
              <a:rPr sz="2800" i="1" spc="-370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2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LM Roman 10"/>
                <a:cs typeface="LM Roman 10"/>
              </a:rPr>
              <a:t>+</a:t>
            </a:r>
            <a:r>
              <a:rPr sz="2800" spc="-520" dirty="0">
                <a:latin typeface="LM Roman 10"/>
                <a:cs typeface="LM Roman 10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LM Roman 10"/>
                <a:cs typeface="LM Roman 10"/>
              </a:rPr>
              <a:t>)+(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395" dirty="0">
                <a:latin typeface="DejaVu Sans Condensed"/>
                <a:cs typeface="DejaVu Sans Condensed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LM Roman 10"/>
                <a:cs typeface="LM Roman 10"/>
              </a:rPr>
              <a:t>)</a:t>
            </a:r>
            <a:r>
              <a:rPr sz="2800" spc="-605" dirty="0">
                <a:latin typeface="LM Roman 10"/>
                <a:cs typeface="LM Roman 10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390" dirty="0">
                <a:latin typeface="DejaVu Sans Condensed"/>
                <a:cs typeface="DejaVu Sans Condensed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FreeSans"/>
                <a:cs typeface="FreeSans"/>
              </a:rPr>
              <a:t>·</a:t>
            </a:r>
            <a:r>
              <a:rPr sz="2800" i="1" spc="-365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2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LM Roman 10"/>
                <a:cs typeface="LM Roman 10"/>
              </a:rPr>
              <a:t>+</a:t>
            </a:r>
            <a:r>
              <a:rPr sz="2800" spc="-520" dirty="0">
                <a:latin typeface="LM Roman 10"/>
                <a:cs typeface="LM Roman 10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LM Roman 10"/>
                <a:cs typeface="LM Roman 10"/>
              </a:rPr>
              <a:t>))]</a:t>
            </a:r>
            <a:endParaRPr sz="2800">
              <a:latin typeface="LM Roman 10"/>
              <a:cs typeface="LM Roman 10"/>
            </a:endParaRPr>
          </a:p>
          <a:p>
            <a:pPr marL="3074670">
              <a:lnSpc>
                <a:spcPct val="100000"/>
              </a:lnSpc>
              <a:spcBef>
                <a:spcPts val="869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385" dirty="0">
                <a:latin typeface="DejaVu Sans Condensed"/>
                <a:cs typeface="DejaVu Sans Condensed"/>
              </a:rPr>
              <a:t> </a:t>
            </a:r>
            <a:r>
              <a:rPr sz="2800" dirty="0">
                <a:latin typeface="LM Roman 10"/>
                <a:cs typeface="LM Roman 10"/>
              </a:rPr>
              <a:t>[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380" dirty="0">
                <a:latin typeface="DejaVu Sans Condensed"/>
                <a:cs typeface="DejaVu Sans Condensed"/>
              </a:rPr>
              <a:t> </a:t>
            </a:r>
            <a:r>
              <a:rPr sz="2800" i="1" spc="525" dirty="0">
                <a:latin typeface="Liberation Sans Narrow"/>
                <a:cs typeface="Liberation Sans Narrow"/>
              </a:rPr>
              <a:t>s</a:t>
            </a:r>
            <a:r>
              <a:rPr sz="2800" i="1" spc="-3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w</a:t>
            </a:r>
            <a:r>
              <a:rPr sz="2800" i="1" spc="-28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FreeSans"/>
                <a:cs typeface="FreeSans"/>
              </a:rPr>
              <a:t>·</a:t>
            </a:r>
            <a:r>
              <a:rPr sz="2800" i="1" spc="-360" dirty="0">
                <a:latin typeface="FreeSans"/>
                <a:cs typeface="FreeSans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-2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LM Roman 10"/>
                <a:cs typeface="LM Roman 10"/>
              </a:rPr>
              <a:t>+</a:t>
            </a:r>
            <a:r>
              <a:rPr sz="2800" spc="-509" dirty="0">
                <a:latin typeface="LM Roman 10"/>
                <a:cs typeface="LM Roman 10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LM Roman 10"/>
                <a:cs typeface="LM Roman 10"/>
              </a:rPr>
              <a:t>))]</a:t>
            </a:r>
            <a:endParaRPr sz="2800">
              <a:latin typeface="LM Roman 10"/>
              <a:cs typeface="LM Roman 10"/>
            </a:endParaRPr>
          </a:p>
          <a:p>
            <a:pPr marL="3074670">
              <a:lnSpc>
                <a:spcPct val="100000"/>
              </a:lnSpc>
              <a:spcBef>
                <a:spcPts val="865"/>
              </a:spcBef>
            </a:pP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-415" dirty="0">
                <a:latin typeface="DejaVu Sans Condensed"/>
                <a:cs typeface="DejaVu Sans Condensed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10" dirty="0">
                <a:latin typeface="LM Roman Dunhill 10"/>
                <a:cs typeface="LM Roman Dunhill 10"/>
              </a:rPr>
              <a:t>.</a:t>
            </a:r>
            <a:r>
              <a:rPr sz="2800" spc="-10" dirty="0">
                <a:latin typeface="Times New Roman"/>
                <a:cs typeface="Times New Roman"/>
              </a:rPr>
              <a:t>30</a:t>
            </a:r>
            <a:r>
              <a:rPr sz="2800" spc="-10" dirty="0">
                <a:latin typeface="LM Roman 10"/>
                <a:cs typeface="LM Roman 10"/>
              </a:rPr>
              <a:t>)</a:t>
            </a:r>
            <a:endParaRPr sz="2800">
              <a:latin typeface="LM Roman 10"/>
              <a:cs typeface="LM Roman 10"/>
            </a:endParaRPr>
          </a:p>
          <a:p>
            <a:pPr marL="3025140">
              <a:lnSpc>
                <a:spcPct val="100000"/>
              </a:lnSpc>
              <a:spcBef>
                <a:spcPts val="870"/>
              </a:spcBef>
            </a:pP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i="1" spc="-25" dirty="0">
                <a:latin typeface="LM Roman Dunhill 10"/>
                <a:cs typeface="LM Roman Dunhill 10"/>
              </a:rPr>
              <a:t>.</a:t>
            </a:r>
            <a:r>
              <a:rPr sz="2800" spc="-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8910" y="2094256"/>
            <a:ext cx="1611630" cy="1532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600" i="1" spc="-15" dirty="0">
                <a:latin typeface="Times New Roman"/>
                <a:cs typeface="Times New Roman"/>
              </a:rPr>
              <a:t>L</a:t>
            </a:r>
            <a:r>
              <a:rPr sz="2925" spc="-15" baseline="-11396" dirty="0">
                <a:latin typeface="Times New Roman"/>
                <a:cs typeface="Times New Roman"/>
              </a:rPr>
              <a:t>C</a:t>
            </a:r>
            <a:r>
              <a:rPr sz="2925" spc="179" baseline="-11396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LM Roman 10"/>
                <a:cs typeface="LM Roman 10"/>
              </a:rPr>
              <a:t>(</a:t>
            </a:r>
            <a:r>
              <a:rPr sz="2600" i="1" spc="-830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ˆ</a:t>
            </a:r>
            <a:r>
              <a:rPr sz="2600" i="1" spc="-10" dirty="0">
                <a:latin typeface="LM Roman Dunhill 10"/>
                <a:cs typeface="LM Roman Dunhill 10"/>
              </a:rPr>
              <a:t>,</a:t>
            </a:r>
            <a:r>
              <a:rPr sz="2600" i="1" spc="-550" dirty="0">
                <a:latin typeface="LM Roman Dunhill 10"/>
                <a:cs typeface="LM Roman Dunhill 10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LM Roman 10"/>
                <a:cs typeface="LM Roman 10"/>
              </a:rPr>
              <a:t>)</a:t>
            </a:r>
            <a:r>
              <a:rPr sz="2600" spc="-240" dirty="0">
                <a:latin typeface="LM Roman 10"/>
                <a:cs typeface="LM Roman 10"/>
              </a:rPr>
              <a:t> </a:t>
            </a:r>
            <a:r>
              <a:rPr sz="2600" spc="-50" dirty="0">
                <a:latin typeface="LM Roman 10"/>
                <a:cs typeface="LM Roman 10"/>
              </a:rPr>
              <a:t>=</a:t>
            </a:r>
            <a:endParaRPr sz="2600">
              <a:latin typeface="LM Roman 10"/>
              <a:cs typeface="LM Roman 10"/>
            </a:endParaRPr>
          </a:p>
          <a:p>
            <a:pPr marL="1313815">
              <a:lnSpc>
                <a:spcPct val="100000"/>
              </a:lnSpc>
              <a:spcBef>
                <a:spcPts val="840"/>
              </a:spcBef>
            </a:pPr>
            <a:r>
              <a:rPr sz="2600" spc="-50" dirty="0">
                <a:latin typeface="LM Roman 10"/>
                <a:cs typeface="LM Roman 10"/>
              </a:rPr>
              <a:t>=</a:t>
            </a:r>
            <a:endParaRPr sz="2600">
              <a:latin typeface="LM Roman 10"/>
              <a:cs typeface="LM Roman 10"/>
            </a:endParaRPr>
          </a:p>
          <a:p>
            <a:pPr marL="1313815">
              <a:lnSpc>
                <a:spcPct val="100000"/>
              </a:lnSpc>
              <a:spcBef>
                <a:spcPts val="835"/>
              </a:spcBef>
            </a:pPr>
            <a:r>
              <a:rPr sz="2600" spc="-50" dirty="0">
                <a:latin typeface="LM Roman 10"/>
                <a:cs typeface="LM Roman 10"/>
              </a:rPr>
              <a:t>=</a:t>
            </a:r>
            <a:endParaRPr sz="260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0017" y="2094256"/>
            <a:ext cx="6813550" cy="1532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600" i="1" spc="-305" dirty="0">
                <a:latin typeface="DejaVu Sans Condensed"/>
                <a:cs typeface="DejaVu Sans Condensed"/>
              </a:rPr>
              <a:t>—</a:t>
            </a:r>
            <a:r>
              <a:rPr sz="2600" dirty="0">
                <a:latin typeface="LM Roman 10"/>
                <a:cs typeface="LM Roman 10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i="1" spc="-3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log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i="1" spc="520" dirty="0">
                <a:latin typeface="Liberation Sans Narrow"/>
                <a:cs typeface="Liberation Sans Narrow"/>
              </a:rPr>
              <a:t>s</a:t>
            </a:r>
            <a:r>
              <a:rPr sz="2600" i="1" spc="-305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LM Roman 10"/>
                <a:cs typeface="LM Roman 10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w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FreeSans"/>
                <a:cs typeface="FreeSans"/>
              </a:rPr>
              <a:t>·</a:t>
            </a:r>
            <a:r>
              <a:rPr sz="2600" i="1" spc="-355" dirty="0">
                <a:latin typeface="FreeSans"/>
                <a:cs typeface="FreeSans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LM Roman 10"/>
                <a:cs typeface="LM Roman 10"/>
              </a:rPr>
              <a:t>+</a:t>
            </a:r>
            <a:r>
              <a:rPr sz="2600" spc="-500" dirty="0">
                <a:latin typeface="LM Roman 10"/>
                <a:cs typeface="LM Roman 10"/>
              </a:rPr>
              <a:t> </a:t>
            </a:r>
            <a:r>
              <a:rPr sz="2600" i="1" spc="114" dirty="0">
                <a:latin typeface="Times New Roman"/>
                <a:cs typeface="Times New Roman"/>
              </a:rPr>
              <a:t>b</a:t>
            </a:r>
            <a:r>
              <a:rPr sz="2600" spc="114" dirty="0">
                <a:latin typeface="LM Roman 10"/>
                <a:cs typeface="LM Roman 10"/>
              </a:rPr>
              <a:t>)+</a:t>
            </a:r>
            <a:r>
              <a:rPr sz="2600" spc="-500" dirty="0">
                <a:latin typeface="LM Roman 10"/>
                <a:cs typeface="LM Roman 10"/>
              </a:rPr>
              <a:t> </a:t>
            </a:r>
            <a:r>
              <a:rPr sz="2600" spc="-10" dirty="0">
                <a:latin typeface="LM Roman 10"/>
                <a:cs typeface="LM Roman 10"/>
              </a:rPr>
              <a:t>(</a:t>
            </a:r>
            <a:r>
              <a:rPr sz="2600" spc="-10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305" dirty="0">
                <a:latin typeface="DejaVu Sans Condensed"/>
                <a:cs typeface="DejaVu Sans Condensed"/>
              </a:rPr>
              <a:t>—</a:t>
            </a:r>
            <a:r>
              <a:rPr sz="2600" i="1" spc="-370" dirty="0">
                <a:latin typeface="DejaVu Sans Condensed"/>
                <a:cs typeface="DejaVu Sans Condensed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LM Roman 10"/>
                <a:cs typeface="LM Roman 10"/>
              </a:rPr>
              <a:t>)</a:t>
            </a:r>
            <a:r>
              <a:rPr sz="2600" spc="-570" dirty="0">
                <a:latin typeface="LM Roman 10"/>
                <a:cs typeface="LM Roman 10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log</a:t>
            </a:r>
            <a:r>
              <a:rPr sz="2600" spc="55" dirty="0">
                <a:latin typeface="LM Roman 10"/>
                <a:cs typeface="LM Roman 10"/>
              </a:rPr>
              <a:t>(</a:t>
            </a:r>
            <a:r>
              <a:rPr sz="2600" spc="55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305" dirty="0">
                <a:latin typeface="DejaVu Sans Condensed"/>
                <a:cs typeface="DejaVu Sans Condensed"/>
              </a:rPr>
              <a:t>—</a:t>
            </a:r>
            <a:r>
              <a:rPr sz="2600" i="1" spc="-375" dirty="0">
                <a:latin typeface="DejaVu Sans Condensed"/>
                <a:cs typeface="DejaVu Sans Condensed"/>
              </a:rPr>
              <a:t> </a:t>
            </a:r>
            <a:r>
              <a:rPr sz="2600" i="1" spc="520" dirty="0">
                <a:latin typeface="Liberation Sans Narrow"/>
                <a:cs typeface="Liberation Sans Narrow"/>
              </a:rPr>
              <a:t>s</a:t>
            </a:r>
            <a:r>
              <a:rPr sz="2600" i="1" spc="-30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M Roman 10"/>
                <a:cs typeface="LM Roman 10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w</a:t>
            </a:r>
            <a:r>
              <a:rPr sz="2600" i="1" spc="-28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FreeSans"/>
                <a:cs typeface="FreeSans"/>
              </a:rPr>
              <a:t>·</a:t>
            </a:r>
            <a:r>
              <a:rPr sz="2600" i="1" spc="-355" dirty="0">
                <a:latin typeface="FreeSans"/>
                <a:cs typeface="FreeSans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LM Roman 10"/>
                <a:cs typeface="LM Roman 10"/>
              </a:rPr>
              <a:t>+</a:t>
            </a:r>
            <a:r>
              <a:rPr sz="2600" spc="-495" dirty="0">
                <a:latin typeface="LM Roman 10"/>
                <a:cs typeface="LM Roman 10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600" spc="-20" dirty="0">
                <a:latin typeface="LM Roman 10"/>
                <a:cs typeface="LM Roman 10"/>
              </a:rPr>
              <a:t>))]</a:t>
            </a:r>
            <a:endParaRPr sz="2600">
              <a:latin typeface="LM Roman 10"/>
              <a:cs typeface="LM Roman 10"/>
            </a:endParaRPr>
          </a:p>
          <a:p>
            <a:pPr marL="67945">
              <a:lnSpc>
                <a:spcPct val="100000"/>
              </a:lnSpc>
              <a:spcBef>
                <a:spcPts val="840"/>
              </a:spcBef>
            </a:pPr>
            <a:r>
              <a:rPr sz="2600" i="1" spc="-305" dirty="0">
                <a:latin typeface="DejaVu Sans Condensed"/>
                <a:cs typeface="DejaVu Sans Condensed"/>
              </a:rPr>
              <a:t>—</a:t>
            </a:r>
            <a:r>
              <a:rPr sz="2600" i="1" spc="-450" dirty="0">
                <a:latin typeface="DejaVu Sans Condensed"/>
                <a:cs typeface="DejaVu Sans Condensed"/>
              </a:rPr>
              <a:t> </a:t>
            </a:r>
            <a:r>
              <a:rPr sz="2600" spc="-10" dirty="0">
                <a:latin typeface="LM Roman 10"/>
                <a:cs typeface="LM Roman 10"/>
              </a:rPr>
              <a:t>[</a:t>
            </a:r>
            <a:r>
              <a:rPr sz="2600" spc="-10" dirty="0">
                <a:latin typeface="Times New Roman"/>
                <a:cs typeface="Times New Roman"/>
              </a:rPr>
              <a:t>log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i="1" spc="520" dirty="0">
                <a:latin typeface="Liberation Sans Narrow"/>
                <a:cs typeface="Liberation Sans Narrow"/>
              </a:rPr>
              <a:t>s</a:t>
            </a:r>
            <a:r>
              <a:rPr sz="2600" i="1" spc="-30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M Roman 10"/>
                <a:cs typeface="LM Roman 10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w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FreeSans"/>
                <a:cs typeface="FreeSans"/>
              </a:rPr>
              <a:t>·</a:t>
            </a:r>
            <a:r>
              <a:rPr sz="2600" i="1" spc="-350" dirty="0">
                <a:latin typeface="FreeSans"/>
                <a:cs typeface="FreeSans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LM Roman 10"/>
                <a:cs typeface="LM Roman 10"/>
              </a:rPr>
              <a:t>+</a:t>
            </a:r>
            <a:r>
              <a:rPr sz="2600" spc="-495" dirty="0">
                <a:latin typeface="LM Roman 10"/>
                <a:cs typeface="LM Roman 10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b</a:t>
            </a:r>
            <a:r>
              <a:rPr sz="2600" spc="-25" dirty="0">
                <a:latin typeface="LM Roman 10"/>
                <a:cs typeface="LM Roman 10"/>
              </a:rPr>
              <a:t>)]</a:t>
            </a:r>
            <a:endParaRPr sz="2600">
              <a:latin typeface="LM Roman 10"/>
              <a:cs typeface="LM Roman 10"/>
            </a:endParaRPr>
          </a:p>
          <a:p>
            <a:pPr marL="1176020">
              <a:lnSpc>
                <a:spcPct val="100000"/>
              </a:lnSpc>
              <a:spcBef>
                <a:spcPts val="835"/>
              </a:spcBef>
            </a:pPr>
            <a:r>
              <a:rPr sz="2600" i="1" spc="-305" dirty="0">
                <a:latin typeface="DejaVu Sans Condensed"/>
                <a:cs typeface="DejaVu Sans Condensed"/>
              </a:rPr>
              <a:t>—</a:t>
            </a:r>
            <a:r>
              <a:rPr sz="2600" i="1" spc="-455" dirty="0">
                <a:latin typeface="DejaVu Sans Condensed"/>
                <a:cs typeface="DejaVu Sans Condensed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log</a:t>
            </a:r>
            <a:r>
              <a:rPr sz="2600" spc="-10" dirty="0">
                <a:latin typeface="LM Roman 10"/>
                <a:cs typeface="LM Roman 10"/>
              </a:rPr>
              <a:t>(</a:t>
            </a:r>
            <a:r>
              <a:rPr sz="2600" i="1" spc="-10" dirty="0">
                <a:latin typeface="LM Roman Dunhill 10"/>
                <a:cs typeface="LM Roman Dunhill 10"/>
              </a:rPr>
              <a:t>.</a:t>
            </a:r>
            <a:r>
              <a:rPr sz="2600" spc="-10" dirty="0">
                <a:latin typeface="Times New Roman"/>
                <a:cs typeface="Times New Roman"/>
              </a:rPr>
              <a:t>70</a:t>
            </a:r>
            <a:r>
              <a:rPr sz="2600" spc="-10" dirty="0">
                <a:latin typeface="LM Roman 10"/>
                <a:cs typeface="LM Roman 10"/>
              </a:rPr>
              <a:t>)</a:t>
            </a:r>
            <a:endParaRPr sz="26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spc="-30" dirty="0">
                <a:solidFill>
                  <a:srgbClr val="637052"/>
                </a:solidFill>
              </a:rPr>
              <a:t>Cross-</a:t>
            </a:r>
            <a:r>
              <a:rPr sz="5100" dirty="0">
                <a:solidFill>
                  <a:srgbClr val="637052"/>
                </a:solidFill>
              </a:rPr>
              <a:t>Entropy</a:t>
            </a:r>
            <a:r>
              <a:rPr sz="5100" spc="-105" dirty="0">
                <a:solidFill>
                  <a:srgbClr val="637052"/>
                </a:solidFill>
              </a:rPr>
              <a:t> </a:t>
            </a:r>
            <a:r>
              <a:rPr sz="5100" spc="-20" dirty="0">
                <a:solidFill>
                  <a:srgbClr val="637052"/>
                </a:solidFill>
              </a:rPr>
              <a:t>Loss</a:t>
            </a:r>
            <a:endParaRPr sz="5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4619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solidFill>
                  <a:srgbClr val="637052"/>
                </a:solidFill>
              </a:rPr>
              <a:t>Stochastic</a:t>
            </a:r>
            <a:r>
              <a:rPr sz="5100" spc="-11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Gradient</a:t>
            </a:r>
            <a:r>
              <a:rPr sz="5100" spc="-10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Descent</a:t>
            </a:r>
            <a:endParaRPr sz="5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2570" cy="8229600"/>
            </a:xfrm>
            <a:custGeom>
              <a:avLst/>
              <a:gdLst/>
              <a:ahLst/>
              <a:cxnLst/>
              <a:rect l="l" t="t" r="r" b="b"/>
              <a:pathLst>
                <a:path w="242570" h="8229600">
                  <a:moveTo>
                    <a:pt x="0" y="8229599"/>
                  </a:moveTo>
                  <a:lnTo>
                    <a:pt x="0" y="0"/>
                  </a:lnTo>
                  <a:lnTo>
                    <a:pt x="242012" y="0"/>
                  </a:lnTo>
                  <a:lnTo>
                    <a:pt x="242012" y="8229599"/>
                  </a:lnTo>
                  <a:lnTo>
                    <a:pt x="0" y="8229599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060" y="17983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49" y="0"/>
                  </a:moveTo>
                  <a:lnTo>
                    <a:pt x="0" y="0"/>
                  </a:lnTo>
                  <a:lnTo>
                    <a:pt x="0" y="8211616"/>
                  </a:lnTo>
                  <a:lnTo>
                    <a:pt x="73149" y="8211616"/>
                  </a:lnTo>
                  <a:lnTo>
                    <a:pt x="73149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50339" y="418082"/>
            <a:ext cx="11581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135" dirty="0">
                <a:solidFill>
                  <a:srgbClr val="404040"/>
                </a:solidFill>
                <a:latin typeface="Carlito"/>
                <a:cs typeface="Carlito"/>
              </a:rPr>
              <a:t>Generative</a:t>
            </a:r>
            <a:r>
              <a:rPr sz="58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8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5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135" dirty="0">
                <a:solidFill>
                  <a:srgbClr val="404040"/>
                </a:solidFill>
                <a:latin typeface="Carlito"/>
                <a:cs typeface="Carlito"/>
              </a:rPr>
              <a:t>Discriminative</a:t>
            </a:r>
            <a:r>
              <a:rPr sz="58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5800" spc="-75" dirty="0">
                <a:solidFill>
                  <a:srgbClr val="404040"/>
                </a:solidFill>
                <a:latin typeface="Carlito"/>
                <a:cs typeface="Carlito"/>
              </a:rPr>
              <a:t>Classifiers</a:t>
            </a:r>
            <a:endParaRPr sz="58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3056831"/>
            <a:ext cx="6526301" cy="44378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2480" y="3056831"/>
            <a:ext cx="5200650" cy="44378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7044" y="1875535"/>
            <a:ext cx="11531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rlito"/>
                <a:cs typeface="Carlito"/>
              </a:rPr>
              <a:t>Suppose</a:t>
            </a:r>
            <a:r>
              <a:rPr sz="4500" spc="-15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we're</a:t>
            </a:r>
            <a:r>
              <a:rPr sz="4500" spc="-14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distinguishing</a:t>
            </a:r>
            <a:r>
              <a:rPr sz="4500" spc="-14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cat</a:t>
            </a:r>
            <a:r>
              <a:rPr sz="4500" spc="-14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from</a:t>
            </a:r>
            <a:r>
              <a:rPr sz="4500" spc="-14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dog</a:t>
            </a:r>
            <a:r>
              <a:rPr sz="4500" spc="-14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images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5417" y="7682991"/>
            <a:ext cx="1124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Trebuchet MS"/>
                <a:cs typeface="Trebuchet MS"/>
              </a:rPr>
              <a:t>imagenet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3764" y="7682991"/>
            <a:ext cx="1124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Trebuchet MS"/>
                <a:cs typeface="Trebuchet MS"/>
              </a:rPr>
              <a:t>imagenet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764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00"/>
              </a:spcBef>
            </a:pPr>
            <a:r>
              <a:rPr sz="5100" spc="-35" dirty="0"/>
              <a:t>Our</a:t>
            </a:r>
            <a:r>
              <a:rPr sz="5100" spc="-235" dirty="0"/>
              <a:t> </a:t>
            </a:r>
            <a:r>
              <a:rPr sz="5100" spc="-65" dirty="0"/>
              <a:t>goal:</a:t>
            </a:r>
            <a:r>
              <a:rPr sz="5100" spc="-220" dirty="0"/>
              <a:t> </a:t>
            </a:r>
            <a:r>
              <a:rPr sz="5100" spc="-90" dirty="0"/>
              <a:t>minimize</a:t>
            </a:r>
            <a:r>
              <a:rPr sz="5100" spc="-200" dirty="0"/>
              <a:t> </a:t>
            </a:r>
            <a:r>
              <a:rPr sz="5100" spc="-10" dirty="0"/>
              <a:t>the</a:t>
            </a:r>
            <a:r>
              <a:rPr sz="5100" spc="-204" dirty="0"/>
              <a:t> </a:t>
            </a:r>
            <a:r>
              <a:rPr sz="5100" spc="-20" dirty="0"/>
              <a:t>loss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084580" y="1744471"/>
            <a:ext cx="13242290" cy="2781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5080" indent="-13335">
              <a:lnSpc>
                <a:spcPts val="4900"/>
              </a:lnSpc>
              <a:spcBef>
                <a:spcPts val="68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Let's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explicit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parameterized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FreeSerif"/>
                <a:cs typeface="FreeSerif"/>
              </a:rPr>
              <a:t>𝛳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=(w,b)</a:t>
            </a:r>
            <a:endParaRPr sz="4500">
              <a:latin typeface="Carlito"/>
              <a:cs typeface="Carlito"/>
            </a:endParaRPr>
          </a:p>
          <a:p>
            <a:pPr marL="743585" marR="1904364" indent="-731520">
              <a:lnSpc>
                <a:spcPts val="4780"/>
              </a:lnSpc>
              <a:spcBef>
                <a:spcPts val="1814"/>
              </a:spcBef>
              <a:buChar char="•"/>
              <a:tabLst>
                <a:tab pos="743585" algn="l"/>
                <a:tab pos="1109345" algn="l"/>
              </a:tabLst>
            </a:pPr>
            <a:r>
              <a:rPr sz="4500" dirty="0">
                <a:solidFill>
                  <a:srgbClr val="E48312"/>
                </a:solidFill>
                <a:latin typeface="Arial"/>
                <a:cs typeface="Arial"/>
              </a:rPr>
              <a:t>	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we’ll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represent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335" dirty="0">
                <a:solidFill>
                  <a:srgbClr val="404040"/>
                </a:solidFill>
                <a:latin typeface="FreeSerif"/>
                <a:cs typeface="FreeSerif"/>
              </a:rPr>
              <a:t>𝑦</a:t>
            </a:r>
            <a:r>
              <a:rPr sz="4500" spc="215" dirty="0">
                <a:solidFill>
                  <a:srgbClr val="404040"/>
                </a:solidFill>
                <a:latin typeface="FreeSerif"/>
                <a:cs typeface="FreeSerif"/>
              </a:rPr>
              <a:t>!</a:t>
            </a:r>
            <a:r>
              <a:rPr sz="4500" spc="15" dirty="0">
                <a:solidFill>
                  <a:srgbClr val="404040"/>
                </a:solidFill>
                <a:latin typeface="FreeSerif"/>
                <a:cs typeface="FreeSerif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f</a:t>
            </a:r>
            <a:r>
              <a:rPr sz="4500" i="1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;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dependence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obvious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455" y="6312820"/>
            <a:ext cx="41529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75" i="1" spc="-2107" baseline="-13201" dirty="0">
                <a:latin typeface="Liberation Sans Narrow"/>
                <a:cs typeface="Liberation Sans Narrow"/>
              </a:rPr>
              <a:t>q</a:t>
            </a:r>
            <a:r>
              <a:rPr sz="5050" spc="15" dirty="0">
                <a:latin typeface="Times New Roman"/>
                <a:cs typeface="Times New Roman"/>
              </a:rPr>
              <a:t>ˆ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0767" y="6031772"/>
            <a:ext cx="48387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u="sng" spc="-7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580" y="4655311"/>
            <a:ext cx="12470765" cy="1770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 marR="5080" indent="-13335">
              <a:lnSpc>
                <a:spcPts val="4780"/>
              </a:lnSpc>
              <a:spcBef>
                <a:spcPts val="77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minimize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loss,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averaged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over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examples:</a:t>
            </a:r>
            <a:endParaRPr sz="4500">
              <a:latin typeface="Carlito"/>
              <a:cs typeface="Carlito"/>
            </a:endParaRPr>
          </a:p>
          <a:p>
            <a:pPr marR="699135" algn="ctr">
              <a:lnSpc>
                <a:spcPts val="3495"/>
              </a:lnSpc>
            </a:pPr>
            <a:r>
              <a:rPr sz="3700" i="1" spc="-50" dirty="0">
                <a:latin typeface="Times New Roman"/>
                <a:cs typeface="Times New Roman"/>
              </a:rPr>
              <a:t>m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5382" y="5856800"/>
            <a:ext cx="941705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3840" dirty="0">
                <a:latin typeface="VL PGothic"/>
                <a:cs typeface="VL PGothic"/>
              </a:rPr>
              <a:t>X</a:t>
            </a:r>
            <a:endParaRPr sz="5050">
              <a:latin typeface="VL PGothic"/>
              <a:cs typeface="VL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5388" y="7242227"/>
            <a:ext cx="1504315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75" i="1" baseline="29152" dirty="0">
                <a:latin typeface="Times New Roman"/>
                <a:cs typeface="Times New Roman"/>
              </a:rPr>
              <a:t>m</a:t>
            </a:r>
            <a:r>
              <a:rPr sz="7575" i="1" spc="825" baseline="29152" dirty="0">
                <a:latin typeface="Times New Roman"/>
                <a:cs typeface="Times New Roman"/>
              </a:rPr>
              <a:t> </a:t>
            </a:r>
            <a:r>
              <a:rPr sz="3700" i="1" spc="-25" dirty="0">
                <a:latin typeface="Times New Roman"/>
                <a:cs typeface="Times New Roman"/>
              </a:rPr>
              <a:t>i</a:t>
            </a:r>
            <a:r>
              <a:rPr sz="3700" spc="-25" dirty="0">
                <a:latin typeface="LM Roman 10"/>
                <a:cs typeface="LM Roman 10"/>
              </a:rPr>
              <a:t>=</a:t>
            </a:r>
            <a:r>
              <a:rPr sz="3700" spc="-25" dirty="0"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9549" y="6465663"/>
            <a:ext cx="6621780" cy="133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5955"/>
              </a:lnSpc>
              <a:spcBef>
                <a:spcPts val="95"/>
              </a:spcBef>
              <a:tabLst>
                <a:tab pos="911225" algn="l"/>
                <a:tab pos="4434840" algn="l"/>
              </a:tabLst>
            </a:pPr>
            <a:r>
              <a:rPr sz="5050" spc="-50" dirty="0">
                <a:latin typeface="LM Roman 10"/>
                <a:cs typeface="LM Roman 10"/>
              </a:rPr>
              <a:t>=</a:t>
            </a:r>
            <a:r>
              <a:rPr sz="5050" dirty="0">
                <a:latin typeface="LM Roman 10"/>
                <a:cs typeface="LM Roman 10"/>
              </a:rPr>
              <a:t>	</a:t>
            </a:r>
            <a:r>
              <a:rPr sz="5050" spc="-10" dirty="0">
                <a:latin typeface="Times New Roman"/>
                <a:cs typeface="Times New Roman"/>
              </a:rPr>
              <a:t>argmin</a:t>
            </a:r>
            <a:r>
              <a:rPr sz="5050" dirty="0">
                <a:latin typeface="Times New Roman"/>
                <a:cs typeface="Times New Roman"/>
              </a:rPr>
              <a:t>	</a:t>
            </a:r>
            <a:r>
              <a:rPr sz="5050" i="1" dirty="0">
                <a:latin typeface="Times New Roman"/>
                <a:cs typeface="Times New Roman"/>
              </a:rPr>
              <a:t>L</a:t>
            </a:r>
            <a:r>
              <a:rPr sz="5550" baseline="-12012" dirty="0">
                <a:latin typeface="Times New Roman"/>
                <a:cs typeface="Times New Roman"/>
              </a:rPr>
              <a:t>CE</a:t>
            </a:r>
            <a:r>
              <a:rPr sz="5050" dirty="0">
                <a:latin typeface="LM Roman 10"/>
                <a:cs typeface="LM Roman 10"/>
              </a:rPr>
              <a:t>(</a:t>
            </a:r>
            <a:r>
              <a:rPr sz="5050" spc="-885" dirty="0">
                <a:latin typeface="LM Roman 10"/>
                <a:cs typeface="LM Roman 10"/>
              </a:rPr>
              <a:t> </a:t>
            </a:r>
            <a:r>
              <a:rPr sz="5050" i="1" spc="-20" dirty="0">
                <a:latin typeface="Times New Roman"/>
                <a:cs typeface="Times New Roman"/>
              </a:rPr>
              <a:t>f</a:t>
            </a:r>
            <a:r>
              <a:rPr sz="5050" i="1" spc="-484" dirty="0">
                <a:latin typeface="Times New Roman"/>
                <a:cs typeface="Times New Roman"/>
              </a:rPr>
              <a:t> </a:t>
            </a:r>
            <a:r>
              <a:rPr sz="5050" spc="-25" dirty="0">
                <a:latin typeface="LM Roman 10"/>
                <a:cs typeface="LM Roman 10"/>
              </a:rPr>
              <a:t>(</a:t>
            </a:r>
            <a:r>
              <a:rPr sz="5050" i="1" spc="-25" dirty="0">
                <a:latin typeface="Times New Roman"/>
                <a:cs typeface="Times New Roman"/>
              </a:rPr>
              <a:t>x</a:t>
            </a:r>
            <a:endParaRPr sz="5050">
              <a:latin typeface="Times New Roman"/>
              <a:cs typeface="Times New Roman"/>
            </a:endParaRPr>
          </a:p>
          <a:p>
            <a:pPr marL="1654810">
              <a:lnSpc>
                <a:spcPts val="4335"/>
              </a:lnSpc>
            </a:pPr>
            <a:r>
              <a:rPr sz="3700" i="1" spc="185" dirty="0">
                <a:latin typeface="Liberation Sans Narrow"/>
                <a:cs typeface="Liberation Sans Narrow"/>
              </a:rPr>
              <a:t>q</a:t>
            </a:r>
            <a:endParaRPr sz="37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6479" y="6367582"/>
            <a:ext cx="247142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62785" algn="l"/>
              </a:tabLst>
            </a:pPr>
            <a:r>
              <a:rPr sz="3700" spc="-25" dirty="0">
                <a:latin typeface="LM Roman 10"/>
                <a:cs typeface="LM Roman 10"/>
              </a:rPr>
              <a:t>(</a:t>
            </a:r>
            <a:r>
              <a:rPr sz="3700" i="1" spc="-25" dirty="0">
                <a:latin typeface="Times New Roman"/>
                <a:cs typeface="Times New Roman"/>
              </a:rPr>
              <a:t>i</a:t>
            </a:r>
            <a:r>
              <a:rPr sz="3700" spc="-25" dirty="0">
                <a:latin typeface="LM Roman 10"/>
                <a:cs typeface="LM Roman 10"/>
              </a:rPr>
              <a:t>)</a:t>
            </a:r>
            <a:r>
              <a:rPr sz="3700" dirty="0">
                <a:latin typeface="LM Roman 10"/>
                <a:cs typeface="LM Roman 10"/>
              </a:rPr>
              <a:t>	</a:t>
            </a:r>
            <a:r>
              <a:rPr sz="3700" spc="-25" dirty="0">
                <a:latin typeface="LM Roman 10"/>
                <a:cs typeface="LM Roman 10"/>
              </a:rPr>
              <a:t>(</a:t>
            </a:r>
            <a:r>
              <a:rPr sz="3700" i="1" spc="-25" dirty="0">
                <a:latin typeface="Times New Roman"/>
                <a:cs typeface="Times New Roman"/>
              </a:rPr>
              <a:t>i</a:t>
            </a:r>
            <a:r>
              <a:rPr sz="3700" spc="-25" dirty="0">
                <a:latin typeface="LM Roman 10"/>
                <a:cs typeface="LM Roman 10"/>
              </a:rPr>
              <a:t>)</a:t>
            </a:r>
            <a:endParaRPr sz="3700">
              <a:latin typeface="LM Roman 10"/>
              <a:cs typeface="LM Roman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33008" y="6465663"/>
            <a:ext cx="222250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785" algn="l"/>
              </a:tabLst>
            </a:pPr>
            <a:r>
              <a:rPr sz="5050" spc="-20" dirty="0">
                <a:latin typeface="Times New Roman"/>
                <a:cs typeface="Times New Roman"/>
              </a:rPr>
              <a:t>;</a:t>
            </a:r>
            <a:r>
              <a:rPr sz="5050" spc="-705" dirty="0">
                <a:latin typeface="Times New Roman"/>
                <a:cs typeface="Times New Roman"/>
              </a:rPr>
              <a:t> </a:t>
            </a:r>
            <a:r>
              <a:rPr sz="5050" i="1" spc="295" dirty="0">
                <a:latin typeface="Liberation Sans Narrow"/>
                <a:cs typeface="Liberation Sans Narrow"/>
              </a:rPr>
              <a:t>q</a:t>
            </a:r>
            <a:r>
              <a:rPr sz="5050" i="1" spc="-570" dirty="0">
                <a:latin typeface="Liberation Sans Narrow"/>
                <a:cs typeface="Liberation Sans Narrow"/>
              </a:rPr>
              <a:t> </a:t>
            </a:r>
            <a:r>
              <a:rPr sz="5050" spc="-45" dirty="0">
                <a:latin typeface="LM Roman 10"/>
                <a:cs typeface="LM Roman 10"/>
              </a:rPr>
              <a:t>)</a:t>
            </a:r>
            <a:r>
              <a:rPr sz="5050" i="1" spc="-45" dirty="0">
                <a:latin typeface="LM Roman Dunhill 10"/>
                <a:cs typeface="LM Roman Dunhill 10"/>
              </a:rPr>
              <a:t>,</a:t>
            </a:r>
            <a:r>
              <a:rPr sz="5050" i="1" spc="-1120" dirty="0">
                <a:latin typeface="LM Roman Dunhill 10"/>
                <a:cs typeface="LM Roman Dunhill 10"/>
              </a:rPr>
              <a:t> </a:t>
            </a:r>
            <a:r>
              <a:rPr sz="5050" i="1" spc="-50" dirty="0">
                <a:latin typeface="Times New Roman"/>
                <a:cs typeface="Times New Roman"/>
              </a:rPr>
              <a:t>y</a:t>
            </a:r>
            <a:r>
              <a:rPr sz="5050" i="1" dirty="0">
                <a:latin typeface="Times New Roman"/>
                <a:cs typeface="Times New Roman"/>
              </a:rPr>
              <a:t>	</a:t>
            </a:r>
            <a:r>
              <a:rPr sz="5050" spc="-50" dirty="0">
                <a:latin typeface="LM Roman 10"/>
                <a:cs typeface="LM Roman 10"/>
              </a:rPr>
              <a:t>)</a:t>
            </a:r>
            <a:endParaRPr sz="505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97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Intuition</a:t>
            </a:r>
            <a:r>
              <a:rPr spc="-215" dirty="0"/>
              <a:t> </a:t>
            </a:r>
            <a:r>
              <a:rPr spc="-30" dirty="0"/>
              <a:t>of</a:t>
            </a:r>
            <a:r>
              <a:rPr spc="-220" dirty="0"/>
              <a:t> </a:t>
            </a:r>
            <a:r>
              <a:rPr spc="-130" dirty="0"/>
              <a:t>gradient</a:t>
            </a:r>
            <a:r>
              <a:rPr spc="-195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44471"/>
            <a:ext cx="111194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do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bottom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river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canyon?</a:t>
            </a:r>
            <a:endParaRPr sz="4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2749830"/>
            <a:ext cx="7716647" cy="51865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28887" y="5261354"/>
            <a:ext cx="461009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170" dirty="0">
                <a:latin typeface="Trebuchet MS"/>
                <a:cs typeface="Trebuchet MS"/>
              </a:rPr>
              <a:t>x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3580" y="3177032"/>
            <a:ext cx="4996180" cy="3164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Look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around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360</a:t>
            </a:r>
            <a:r>
              <a:rPr sz="4500" spc="-37" baseline="24074" dirty="0">
                <a:solidFill>
                  <a:srgbClr val="404040"/>
                </a:solidFill>
                <a:latin typeface="DejaVu Sans"/>
                <a:cs typeface="DejaVu Sans"/>
              </a:rPr>
              <a:t>∘</a:t>
            </a:r>
            <a:endParaRPr sz="4500" baseline="24074">
              <a:latin typeface="DejaVu Sans"/>
              <a:cs typeface="DejaVu Sans"/>
            </a:endParaRPr>
          </a:p>
          <a:p>
            <a:pPr marL="50800" marR="184150" indent="-13335">
              <a:lnSpc>
                <a:spcPts val="4900"/>
              </a:lnSpc>
              <a:spcBef>
                <a:spcPts val="178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Find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direction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steepest</a:t>
            </a:r>
            <a:r>
              <a:rPr sz="45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slope</a:t>
            </a:r>
            <a:r>
              <a:rPr sz="45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down</a:t>
            </a:r>
            <a:endParaRPr sz="45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Go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way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902715"/>
            <a:ext cx="77660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Our</a:t>
            </a:r>
            <a:r>
              <a:rPr spc="-235" dirty="0"/>
              <a:t> </a:t>
            </a:r>
            <a:r>
              <a:rPr spc="-95" dirty="0"/>
              <a:t>goal:</a:t>
            </a:r>
            <a:r>
              <a:rPr spc="-190" dirty="0"/>
              <a:t> </a:t>
            </a:r>
            <a:r>
              <a:rPr spc="-145" dirty="0"/>
              <a:t>minimize</a:t>
            </a:r>
            <a:r>
              <a:rPr spc="-185" dirty="0"/>
              <a:t> </a:t>
            </a:r>
            <a:r>
              <a:rPr spc="-65" dirty="0"/>
              <a:t>the</a:t>
            </a:r>
            <a:r>
              <a:rPr spc="-215" dirty="0"/>
              <a:t> </a:t>
            </a:r>
            <a:r>
              <a:rPr spc="-20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100" y="2338832"/>
            <a:ext cx="10618470" cy="343407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regression,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convex</a:t>
            </a:r>
            <a:endParaRPr sz="4500">
              <a:latin typeface="Carlito"/>
              <a:cs typeface="Carlito"/>
            </a:endParaRPr>
          </a:p>
          <a:p>
            <a:pPr marL="743585" indent="-730885">
              <a:lnSpc>
                <a:spcPct val="100000"/>
              </a:lnSpc>
              <a:spcBef>
                <a:spcPts val="69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convex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just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minimum</a:t>
            </a:r>
            <a:endParaRPr sz="4500">
              <a:latin typeface="Carlito"/>
              <a:cs typeface="Carlito"/>
            </a:endParaRPr>
          </a:p>
          <a:p>
            <a:pPr marL="743585" marR="5080" indent="-731520">
              <a:lnSpc>
                <a:spcPct val="79600"/>
              </a:lnSpc>
              <a:spcBef>
                <a:spcPts val="1700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r>
              <a:rPr sz="45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4500" spc="-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45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45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r>
              <a:rPr sz="45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guaranteed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find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minimum</a:t>
            </a:r>
            <a:endParaRPr sz="4500">
              <a:latin typeface="Carlito"/>
              <a:cs typeface="Carlito"/>
            </a:endParaRPr>
          </a:p>
          <a:p>
            <a:pPr marL="1378585" lvl="1" indent="-730885">
              <a:lnSpc>
                <a:spcPts val="4350"/>
              </a:lnSpc>
              <a:buClr>
                <a:srgbClr val="E48312"/>
              </a:buClr>
              <a:buFont typeface="Arial"/>
              <a:buChar char="•"/>
              <a:tabLst>
                <a:tab pos="137858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(Loss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neural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networks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non-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convex)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108546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29" dirty="0"/>
              <a:t> </a:t>
            </a:r>
            <a:r>
              <a:rPr spc="-130" dirty="0"/>
              <a:t>first</a:t>
            </a:r>
            <a:r>
              <a:rPr spc="-185" dirty="0"/>
              <a:t> </a:t>
            </a:r>
            <a:r>
              <a:rPr spc="-130" dirty="0"/>
              <a:t>visualize</a:t>
            </a:r>
            <a:r>
              <a:rPr spc="-200" dirty="0"/>
              <a:t> </a:t>
            </a:r>
            <a:r>
              <a:rPr spc="-145" dirty="0"/>
              <a:t>for</a:t>
            </a:r>
            <a:r>
              <a:rPr spc="-18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95" dirty="0"/>
              <a:t>single</a:t>
            </a:r>
            <a:r>
              <a:rPr spc="-204" dirty="0"/>
              <a:t> </a:t>
            </a:r>
            <a:r>
              <a:rPr spc="-105" dirty="0"/>
              <a:t>scalar</a:t>
            </a:r>
            <a:r>
              <a:rPr spc="-200" dirty="0"/>
              <a:t> </a:t>
            </a:r>
            <a:r>
              <a:rPr spc="-50"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09546" y="3185166"/>
            <a:ext cx="6476365" cy="3930015"/>
            <a:chOff x="4609546" y="3185166"/>
            <a:chExt cx="6476365" cy="3930015"/>
          </a:xfrm>
        </p:grpSpPr>
        <p:sp>
          <p:nvSpPr>
            <p:cNvPr id="4" name="object 4"/>
            <p:cNvSpPr/>
            <p:nvPr/>
          </p:nvSpPr>
          <p:spPr>
            <a:xfrm>
              <a:off x="4817585" y="3761017"/>
              <a:ext cx="5542280" cy="3064510"/>
            </a:xfrm>
            <a:custGeom>
              <a:avLst/>
              <a:gdLst/>
              <a:ahLst/>
              <a:cxnLst/>
              <a:rect l="l" t="t" r="r" b="b"/>
              <a:pathLst>
                <a:path w="5542280" h="3064509">
                  <a:moveTo>
                    <a:pt x="0" y="149787"/>
                  </a:moveTo>
                  <a:lnTo>
                    <a:pt x="30586" y="230846"/>
                  </a:lnTo>
                  <a:lnTo>
                    <a:pt x="61070" y="310621"/>
                  </a:lnTo>
                  <a:lnTo>
                    <a:pt x="91451" y="389118"/>
                  </a:lnTo>
                  <a:lnTo>
                    <a:pt x="121728" y="466344"/>
                  </a:lnTo>
                  <a:lnTo>
                    <a:pt x="151902" y="542303"/>
                  </a:lnTo>
                  <a:lnTo>
                    <a:pt x="181973" y="617002"/>
                  </a:lnTo>
                  <a:lnTo>
                    <a:pt x="211941" y="690447"/>
                  </a:lnTo>
                  <a:lnTo>
                    <a:pt x="241806" y="762643"/>
                  </a:lnTo>
                  <a:lnTo>
                    <a:pt x="271567" y="833597"/>
                  </a:lnTo>
                  <a:lnTo>
                    <a:pt x="301226" y="903314"/>
                  </a:lnTo>
                  <a:lnTo>
                    <a:pt x="330781" y="971800"/>
                  </a:lnTo>
                  <a:lnTo>
                    <a:pt x="360233" y="1039061"/>
                  </a:lnTo>
                  <a:lnTo>
                    <a:pt x="389582" y="1105103"/>
                  </a:lnTo>
                  <a:lnTo>
                    <a:pt x="418828" y="1169932"/>
                  </a:lnTo>
                  <a:lnTo>
                    <a:pt x="447970" y="1233553"/>
                  </a:lnTo>
                  <a:lnTo>
                    <a:pt x="477010" y="1295973"/>
                  </a:lnTo>
                  <a:lnTo>
                    <a:pt x="505946" y="1357197"/>
                  </a:lnTo>
                  <a:lnTo>
                    <a:pt x="534779" y="1417231"/>
                  </a:lnTo>
                  <a:lnTo>
                    <a:pt x="563509" y="1476081"/>
                  </a:lnTo>
                  <a:lnTo>
                    <a:pt x="592136" y="1533753"/>
                  </a:lnTo>
                  <a:lnTo>
                    <a:pt x="620660" y="1590252"/>
                  </a:lnTo>
                  <a:lnTo>
                    <a:pt x="649080" y="1645586"/>
                  </a:lnTo>
                  <a:lnTo>
                    <a:pt x="677398" y="1699758"/>
                  </a:lnTo>
                  <a:lnTo>
                    <a:pt x="705612" y="1752776"/>
                  </a:lnTo>
                  <a:lnTo>
                    <a:pt x="733723" y="1804646"/>
                  </a:lnTo>
                  <a:lnTo>
                    <a:pt x="761731" y="1855372"/>
                  </a:lnTo>
                  <a:lnTo>
                    <a:pt x="789635" y="1904961"/>
                  </a:lnTo>
                  <a:lnTo>
                    <a:pt x="817437" y="1953419"/>
                  </a:lnTo>
                  <a:lnTo>
                    <a:pt x="845135" y="2000751"/>
                  </a:lnTo>
                  <a:lnTo>
                    <a:pt x="872730" y="2046964"/>
                  </a:lnTo>
                  <a:lnTo>
                    <a:pt x="900222" y="2092064"/>
                  </a:lnTo>
                  <a:lnTo>
                    <a:pt x="927611" y="2136055"/>
                  </a:lnTo>
                  <a:lnTo>
                    <a:pt x="954897" y="2178945"/>
                  </a:lnTo>
                  <a:lnTo>
                    <a:pt x="982080" y="2220738"/>
                  </a:lnTo>
                  <a:lnTo>
                    <a:pt x="1009159" y="2261442"/>
                  </a:lnTo>
                  <a:lnTo>
                    <a:pt x="1036135" y="2301061"/>
                  </a:lnTo>
                  <a:lnTo>
                    <a:pt x="1063008" y="2339601"/>
                  </a:lnTo>
                  <a:lnTo>
                    <a:pt x="1089778" y="2377069"/>
                  </a:lnTo>
                  <a:lnTo>
                    <a:pt x="1116445" y="2413470"/>
                  </a:lnTo>
                  <a:lnTo>
                    <a:pt x="1143009" y="2448810"/>
                  </a:lnTo>
                  <a:lnTo>
                    <a:pt x="1169469" y="2483096"/>
                  </a:lnTo>
                  <a:lnTo>
                    <a:pt x="1195827" y="2516332"/>
                  </a:lnTo>
                  <a:lnTo>
                    <a:pt x="1222081" y="2548524"/>
                  </a:lnTo>
                  <a:lnTo>
                    <a:pt x="1248232" y="2579679"/>
                  </a:lnTo>
                  <a:lnTo>
                    <a:pt x="1274280" y="2609803"/>
                  </a:lnTo>
                  <a:lnTo>
                    <a:pt x="1300224" y="2638901"/>
                  </a:lnTo>
                  <a:lnTo>
                    <a:pt x="1326066" y="2666979"/>
                  </a:lnTo>
                  <a:lnTo>
                    <a:pt x="1377439" y="2720099"/>
                  </a:lnTo>
                  <a:lnTo>
                    <a:pt x="1428400" y="2769209"/>
                  </a:lnTo>
                  <a:lnTo>
                    <a:pt x="1478948" y="2814358"/>
                  </a:lnTo>
                  <a:lnTo>
                    <a:pt x="1529084" y="2855591"/>
                  </a:lnTo>
                  <a:lnTo>
                    <a:pt x="1578807" y="2892955"/>
                  </a:lnTo>
                  <a:lnTo>
                    <a:pt x="1628117" y="2926498"/>
                  </a:lnTo>
                  <a:lnTo>
                    <a:pt x="1677015" y="2956266"/>
                  </a:lnTo>
                  <a:lnTo>
                    <a:pt x="1725500" y="2982307"/>
                  </a:lnTo>
                  <a:lnTo>
                    <a:pt x="1773572" y="3004666"/>
                  </a:lnTo>
                  <a:lnTo>
                    <a:pt x="1821232" y="3023392"/>
                  </a:lnTo>
                  <a:lnTo>
                    <a:pt x="1868479" y="3038530"/>
                  </a:lnTo>
                  <a:lnTo>
                    <a:pt x="1915314" y="3050128"/>
                  </a:lnTo>
                  <a:lnTo>
                    <a:pt x="1961736" y="3058233"/>
                  </a:lnTo>
                  <a:lnTo>
                    <a:pt x="2007745" y="3062891"/>
                  </a:lnTo>
                  <a:lnTo>
                    <a:pt x="2053341" y="3064149"/>
                  </a:lnTo>
                  <a:lnTo>
                    <a:pt x="2075985" y="3063519"/>
                  </a:lnTo>
                  <a:lnTo>
                    <a:pt x="2120963" y="3059766"/>
                  </a:lnTo>
                  <a:lnTo>
                    <a:pt x="2165528" y="3052731"/>
                  </a:lnTo>
                  <a:lnTo>
                    <a:pt x="2209680" y="3042460"/>
                  </a:lnTo>
                  <a:lnTo>
                    <a:pt x="2253420" y="3029001"/>
                  </a:lnTo>
                  <a:lnTo>
                    <a:pt x="2296747" y="3012400"/>
                  </a:lnTo>
                  <a:lnTo>
                    <a:pt x="2339661" y="2992704"/>
                  </a:lnTo>
                  <a:lnTo>
                    <a:pt x="2382163" y="2969961"/>
                  </a:lnTo>
                  <a:lnTo>
                    <a:pt x="2424252" y="2944216"/>
                  </a:lnTo>
                  <a:lnTo>
                    <a:pt x="2465929" y="2915517"/>
                  </a:lnTo>
                  <a:lnTo>
                    <a:pt x="2507193" y="2883911"/>
                  </a:lnTo>
                  <a:lnTo>
                    <a:pt x="2548044" y="2849445"/>
                  </a:lnTo>
                  <a:lnTo>
                    <a:pt x="2588482" y="2812165"/>
                  </a:lnTo>
                  <a:lnTo>
                    <a:pt x="2628508" y="2772119"/>
                  </a:lnTo>
                  <a:lnTo>
                    <a:pt x="2668122" y="2729353"/>
                  </a:lnTo>
                  <a:lnTo>
                    <a:pt x="2707322" y="2683914"/>
                  </a:lnTo>
                  <a:lnTo>
                    <a:pt x="2746110" y="2635850"/>
                  </a:lnTo>
                  <a:lnTo>
                    <a:pt x="2784486" y="2585206"/>
                  </a:lnTo>
                  <a:lnTo>
                    <a:pt x="2822449" y="2532031"/>
                  </a:lnTo>
                  <a:lnTo>
                    <a:pt x="2859999" y="2476370"/>
                  </a:lnTo>
                  <a:lnTo>
                    <a:pt x="2897136" y="2418270"/>
                  </a:lnTo>
                  <a:lnTo>
                    <a:pt x="2933861" y="2357780"/>
                  </a:lnTo>
                  <a:lnTo>
                    <a:pt x="2970173" y="2294945"/>
                  </a:lnTo>
                  <a:lnTo>
                    <a:pt x="3006073" y="2229812"/>
                  </a:lnTo>
                  <a:lnTo>
                    <a:pt x="3041560" y="2162428"/>
                  </a:lnTo>
                  <a:lnTo>
                    <a:pt x="3059148" y="2127907"/>
                  </a:lnTo>
                  <a:lnTo>
                    <a:pt x="3076634" y="2092841"/>
                  </a:lnTo>
                  <a:lnTo>
                    <a:pt x="3094016" y="2057235"/>
                  </a:lnTo>
                  <a:lnTo>
                    <a:pt x="3111296" y="2021096"/>
                  </a:lnTo>
                  <a:lnTo>
                    <a:pt x="3128472" y="1984430"/>
                  </a:lnTo>
                  <a:lnTo>
                    <a:pt x="3145545" y="1947242"/>
                  </a:lnTo>
                  <a:lnTo>
                    <a:pt x="3168755" y="1897232"/>
                  </a:lnTo>
                  <a:lnTo>
                    <a:pt x="3192058" y="1849095"/>
                  </a:lnTo>
                  <a:lnTo>
                    <a:pt x="3215450" y="1802794"/>
                  </a:lnTo>
                  <a:lnTo>
                    <a:pt x="3238930" y="1758290"/>
                  </a:lnTo>
                  <a:lnTo>
                    <a:pt x="3262492" y="1715548"/>
                  </a:lnTo>
                  <a:lnTo>
                    <a:pt x="3286136" y="1674529"/>
                  </a:lnTo>
                  <a:lnTo>
                    <a:pt x="3309857" y="1635195"/>
                  </a:lnTo>
                  <a:lnTo>
                    <a:pt x="3333654" y="1597510"/>
                  </a:lnTo>
                  <a:lnTo>
                    <a:pt x="3357522" y="1561436"/>
                  </a:lnTo>
                  <a:lnTo>
                    <a:pt x="3381459" y="1526935"/>
                  </a:lnTo>
                  <a:lnTo>
                    <a:pt x="3405462" y="1493971"/>
                  </a:lnTo>
                  <a:lnTo>
                    <a:pt x="3429528" y="1462506"/>
                  </a:lnTo>
                  <a:lnTo>
                    <a:pt x="3453654" y="1432501"/>
                  </a:lnTo>
                  <a:lnTo>
                    <a:pt x="3502075" y="1376727"/>
                  </a:lnTo>
                  <a:lnTo>
                    <a:pt x="3550700" y="1326349"/>
                  </a:lnTo>
                  <a:lnTo>
                    <a:pt x="3599507" y="1281068"/>
                  </a:lnTo>
                  <a:lnTo>
                    <a:pt x="3648471" y="1240585"/>
                  </a:lnTo>
                  <a:lnTo>
                    <a:pt x="3697569" y="1204599"/>
                  </a:lnTo>
                  <a:lnTo>
                    <a:pt x="3746778" y="1172813"/>
                  </a:lnTo>
                  <a:lnTo>
                    <a:pt x="3796073" y="1144926"/>
                  </a:lnTo>
                  <a:lnTo>
                    <a:pt x="3845431" y="1120639"/>
                  </a:lnTo>
                  <a:lnTo>
                    <a:pt x="3894828" y="1099653"/>
                  </a:lnTo>
                  <a:lnTo>
                    <a:pt x="3944242" y="1081669"/>
                  </a:lnTo>
                  <a:lnTo>
                    <a:pt x="3993647" y="1066386"/>
                  </a:lnTo>
                  <a:lnTo>
                    <a:pt x="4043021" y="1053506"/>
                  </a:lnTo>
                  <a:lnTo>
                    <a:pt x="4092339" y="1042730"/>
                  </a:lnTo>
                  <a:lnTo>
                    <a:pt x="4141579" y="1033757"/>
                  </a:lnTo>
                  <a:lnTo>
                    <a:pt x="4190717" y="1026290"/>
                  </a:lnTo>
                  <a:lnTo>
                    <a:pt x="4239728" y="1020027"/>
                  </a:lnTo>
                  <a:lnTo>
                    <a:pt x="4288590" y="1014671"/>
                  </a:lnTo>
                  <a:lnTo>
                    <a:pt x="4337279" y="1009921"/>
                  </a:lnTo>
                  <a:lnTo>
                    <a:pt x="4385770" y="1005478"/>
                  </a:lnTo>
                  <a:lnTo>
                    <a:pt x="4409935" y="1003278"/>
                  </a:lnTo>
                  <a:lnTo>
                    <a:pt x="4458087" y="998735"/>
                  </a:lnTo>
                  <a:lnTo>
                    <a:pt x="4505982" y="993751"/>
                  </a:lnTo>
                  <a:lnTo>
                    <a:pt x="4553598" y="988026"/>
                  </a:lnTo>
                  <a:lnTo>
                    <a:pt x="4600911" y="981261"/>
                  </a:lnTo>
                  <a:lnTo>
                    <a:pt x="4647897" y="973157"/>
                  </a:lnTo>
                  <a:lnTo>
                    <a:pt x="4694533" y="963415"/>
                  </a:lnTo>
                  <a:lnTo>
                    <a:pt x="4740794" y="951734"/>
                  </a:lnTo>
                  <a:lnTo>
                    <a:pt x="4786657" y="937817"/>
                  </a:lnTo>
                  <a:lnTo>
                    <a:pt x="4832099" y="921362"/>
                  </a:lnTo>
                  <a:lnTo>
                    <a:pt x="4877096" y="902072"/>
                  </a:lnTo>
                  <a:lnTo>
                    <a:pt x="4921624" y="879646"/>
                  </a:lnTo>
                  <a:lnTo>
                    <a:pt x="4965659" y="853786"/>
                  </a:lnTo>
                  <a:lnTo>
                    <a:pt x="5009179" y="824191"/>
                  </a:lnTo>
                  <a:lnTo>
                    <a:pt x="5052159" y="790564"/>
                  </a:lnTo>
                  <a:lnTo>
                    <a:pt x="5094576" y="752603"/>
                  </a:lnTo>
                  <a:lnTo>
                    <a:pt x="5136406" y="710010"/>
                  </a:lnTo>
                  <a:lnTo>
                    <a:pt x="5177625" y="662486"/>
                  </a:lnTo>
                  <a:lnTo>
                    <a:pt x="5218210" y="609731"/>
                  </a:lnTo>
                  <a:lnTo>
                    <a:pt x="5258138" y="551446"/>
                  </a:lnTo>
                  <a:lnTo>
                    <a:pt x="5297384" y="487331"/>
                  </a:lnTo>
                  <a:lnTo>
                    <a:pt x="5316744" y="452994"/>
                  </a:lnTo>
                  <a:lnTo>
                    <a:pt x="5335925" y="417087"/>
                  </a:lnTo>
                  <a:lnTo>
                    <a:pt x="5354924" y="379574"/>
                  </a:lnTo>
                  <a:lnTo>
                    <a:pt x="5373737" y="340415"/>
                  </a:lnTo>
                  <a:lnTo>
                    <a:pt x="5392363" y="299575"/>
                  </a:lnTo>
                  <a:lnTo>
                    <a:pt x="5478959" y="126383"/>
                  </a:lnTo>
                  <a:lnTo>
                    <a:pt x="5523427" y="37446"/>
                  </a:lnTo>
                  <a:lnTo>
                    <a:pt x="5539810" y="4680"/>
                  </a:lnTo>
                  <a:lnTo>
                    <a:pt x="5542150" y="0"/>
                  </a:lnTo>
                </a:path>
              </a:pathLst>
            </a:custGeom>
            <a:ln w="49929">
              <a:solidFill>
                <a:srgbClr val="1757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4729" y="5250828"/>
              <a:ext cx="164147" cy="164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67797" y="7056350"/>
              <a:ext cx="6276340" cy="0"/>
            </a:xfrm>
            <a:custGeom>
              <a:avLst/>
              <a:gdLst/>
              <a:ahLst/>
              <a:cxnLst/>
              <a:rect l="l" t="t" r="r" b="b"/>
              <a:pathLst>
                <a:path w="6276340">
                  <a:moveTo>
                    <a:pt x="0" y="0"/>
                  </a:moveTo>
                  <a:lnTo>
                    <a:pt x="6276111" y="0"/>
                  </a:lnTo>
                </a:path>
              </a:pathLst>
            </a:custGeom>
            <a:ln w="16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5587" y="6998099"/>
              <a:ext cx="149787" cy="1165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67797" y="3326632"/>
              <a:ext cx="0" cy="3729990"/>
            </a:xfrm>
            <a:custGeom>
              <a:avLst/>
              <a:gdLst/>
              <a:ahLst/>
              <a:cxnLst/>
              <a:rect l="l" t="t" r="r" b="b"/>
              <a:pathLst>
                <a:path h="3729990">
                  <a:moveTo>
                    <a:pt x="0" y="3729717"/>
                  </a:moveTo>
                  <a:lnTo>
                    <a:pt x="0" y="0"/>
                  </a:lnTo>
                </a:path>
              </a:pathLst>
            </a:custGeom>
            <a:ln w="16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9546" y="3185166"/>
              <a:ext cx="116501" cy="1497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95384" y="7143508"/>
            <a:ext cx="32639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50" dirty="0">
                <a:latin typeface="Times New Roman"/>
                <a:cs typeface="Times New Roman"/>
              </a:rPr>
              <a:t>w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3634" y="3099236"/>
            <a:ext cx="81153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20" dirty="0">
                <a:latin typeface="Times New Roman"/>
                <a:cs typeface="Times New Roman"/>
              </a:rPr>
              <a:t>Loss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435" y="6694144"/>
            <a:ext cx="543560" cy="142367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95"/>
              </a:spcBef>
            </a:pPr>
            <a:r>
              <a:rPr sz="4875" spc="-37" baseline="-20512" dirty="0">
                <a:latin typeface="Times New Roman"/>
                <a:cs typeface="Times New Roman"/>
              </a:rPr>
              <a:t>w</a:t>
            </a:r>
            <a:r>
              <a:rPr sz="2600" spc="-2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  <a:spcBef>
                <a:spcPts val="1605"/>
              </a:spcBef>
            </a:pPr>
            <a:r>
              <a:rPr sz="3250" i="1" spc="-50" dirty="0">
                <a:latin typeface="Times New Roman"/>
                <a:cs typeface="Times New Roman"/>
              </a:rPr>
              <a:t>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6736" y="6906562"/>
            <a:ext cx="1448435" cy="149860"/>
          </a:xfrm>
          <a:custGeom>
            <a:avLst/>
            <a:gdLst/>
            <a:ahLst/>
            <a:cxnLst/>
            <a:rect l="l" t="t" r="r" b="b"/>
            <a:pathLst>
              <a:path w="1448434" h="149859">
                <a:moveTo>
                  <a:pt x="0" y="0"/>
                </a:moveTo>
                <a:lnTo>
                  <a:pt x="0" y="149787"/>
                </a:lnTo>
              </a:path>
              <a:path w="1448434" h="149859">
                <a:moveTo>
                  <a:pt x="1447949" y="0"/>
                </a:moveTo>
                <a:lnTo>
                  <a:pt x="1447949" y="149787"/>
                </a:lnTo>
              </a:path>
            </a:pathLst>
          </a:custGeom>
          <a:ln w="16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7890" y="6727431"/>
            <a:ext cx="1127125" cy="139065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565"/>
              </a:spcBef>
            </a:pPr>
            <a:r>
              <a:rPr sz="4875" spc="-30" baseline="-20512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min</a:t>
            </a:r>
            <a:endParaRPr sz="2600">
              <a:latin typeface="Times New Roman"/>
              <a:cs typeface="Times New Roman"/>
            </a:endParaRPr>
          </a:p>
          <a:p>
            <a:pPr marR="63500" algn="r">
              <a:lnSpc>
                <a:spcPct val="100000"/>
              </a:lnSpc>
              <a:spcBef>
                <a:spcPts val="1475"/>
              </a:spcBef>
            </a:pPr>
            <a:r>
              <a:rPr sz="3250" i="1" spc="-10" dirty="0">
                <a:latin typeface="Times New Roman"/>
                <a:cs typeface="Times New Roman"/>
              </a:rPr>
              <a:t>(goal)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1885" y="3082593"/>
            <a:ext cx="3718560" cy="9144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455295">
              <a:lnSpc>
                <a:spcPct val="103499"/>
              </a:lnSpc>
              <a:spcBef>
                <a:spcPts val="10"/>
              </a:spcBef>
            </a:pPr>
            <a:r>
              <a:rPr sz="2850" dirty="0">
                <a:latin typeface="Tahoma"/>
                <a:cs typeface="Tahoma"/>
              </a:rPr>
              <a:t>Should</a:t>
            </a:r>
            <a:r>
              <a:rPr sz="2850" spc="70" dirty="0">
                <a:latin typeface="Tahoma"/>
                <a:cs typeface="Tahoma"/>
              </a:rPr>
              <a:t> </a:t>
            </a:r>
            <a:r>
              <a:rPr sz="2850" dirty="0">
                <a:latin typeface="Tahoma"/>
                <a:cs typeface="Tahoma"/>
              </a:rPr>
              <a:t>we</a:t>
            </a:r>
            <a:r>
              <a:rPr sz="2850" spc="65" dirty="0">
                <a:latin typeface="Tahoma"/>
                <a:cs typeface="Tahoma"/>
              </a:rPr>
              <a:t> </a:t>
            </a:r>
            <a:r>
              <a:rPr sz="2850" spc="-20" dirty="0">
                <a:latin typeface="Tahoma"/>
                <a:cs typeface="Tahoma"/>
              </a:rPr>
              <a:t>move </a:t>
            </a:r>
            <a:r>
              <a:rPr sz="2850" dirty="0">
                <a:latin typeface="Tahoma"/>
                <a:cs typeface="Tahoma"/>
              </a:rPr>
              <a:t>right</a:t>
            </a:r>
            <a:r>
              <a:rPr sz="2850" spc="45" dirty="0">
                <a:latin typeface="Tahoma"/>
                <a:cs typeface="Tahoma"/>
              </a:rPr>
              <a:t> </a:t>
            </a:r>
            <a:r>
              <a:rPr sz="2850" dirty="0">
                <a:latin typeface="Tahoma"/>
                <a:cs typeface="Tahoma"/>
              </a:rPr>
              <a:t>or</a:t>
            </a:r>
            <a:r>
              <a:rPr sz="2850" spc="45" dirty="0">
                <a:latin typeface="Tahoma"/>
                <a:cs typeface="Tahoma"/>
              </a:rPr>
              <a:t> </a:t>
            </a:r>
            <a:r>
              <a:rPr sz="2850" dirty="0">
                <a:latin typeface="Tahoma"/>
                <a:cs typeface="Tahoma"/>
              </a:rPr>
              <a:t>left</a:t>
            </a:r>
            <a:r>
              <a:rPr sz="2850" spc="45" dirty="0">
                <a:latin typeface="Tahoma"/>
                <a:cs typeface="Tahoma"/>
              </a:rPr>
              <a:t> </a:t>
            </a:r>
            <a:r>
              <a:rPr sz="2850" dirty="0">
                <a:latin typeface="Tahoma"/>
                <a:cs typeface="Tahoma"/>
              </a:rPr>
              <a:t>from</a:t>
            </a:r>
            <a:r>
              <a:rPr sz="2850" spc="45" dirty="0">
                <a:latin typeface="Tahoma"/>
                <a:cs typeface="Tahoma"/>
              </a:rPr>
              <a:t> </a:t>
            </a:r>
            <a:r>
              <a:rPr sz="2850" spc="-10" dirty="0">
                <a:latin typeface="Tahoma"/>
                <a:cs typeface="Tahoma"/>
              </a:rPr>
              <a:t>here?</a:t>
            </a:r>
            <a:endParaRPr sz="28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12684" y="4060592"/>
            <a:ext cx="1216660" cy="1198245"/>
            <a:chOff x="5512684" y="4060592"/>
            <a:chExt cx="1216660" cy="1198245"/>
          </a:xfrm>
        </p:grpSpPr>
        <p:sp>
          <p:nvSpPr>
            <p:cNvPr id="17" name="object 17"/>
            <p:cNvSpPr/>
            <p:nvPr/>
          </p:nvSpPr>
          <p:spPr>
            <a:xfrm>
              <a:off x="5643216" y="4077235"/>
              <a:ext cx="1069975" cy="1052830"/>
            </a:xfrm>
            <a:custGeom>
              <a:avLst/>
              <a:gdLst/>
              <a:ahLst/>
              <a:cxnLst/>
              <a:rect l="l" t="t" r="r" b="b"/>
              <a:pathLst>
                <a:path w="1069975" h="1052829">
                  <a:moveTo>
                    <a:pt x="1069468" y="0"/>
                  </a:moveTo>
                  <a:lnTo>
                    <a:pt x="0" y="1052526"/>
                  </a:lnTo>
                </a:path>
              </a:pathLst>
            </a:custGeom>
            <a:ln w="33286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2684" y="5070412"/>
              <a:ext cx="189198" cy="1880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1283" y="1296923"/>
            <a:ext cx="12801600" cy="1061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3200" spc="60" dirty="0">
                <a:latin typeface="Trebuchet MS"/>
                <a:cs typeface="Trebuchet MS"/>
              </a:rPr>
              <a:t>Q: </a:t>
            </a:r>
            <a:r>
              <a:rPr sz="3200" spc="90" dirty="0">
                <a:latin typeface="Trebuchet MS"/>
                <a:cs typeface="Trebuchet MS"/>
              </a:rPr>
              <a:t>Given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current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w,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should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make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bigger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or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smaller?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200" spc="70" dirty="0">
                <a:latin typeface="Trebuchet MS"/>
                <a:cs typeface="Trebuchet MS"/>
              </a:rPr>
              <a:t>A: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Move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Verdana"/>
                <a:cs typeface="Verdana"/>
              </a:rPr>
              <a:t>w</a:t>
            </a:r>
            <a:r>
              <a:rPr sz="3200" i="1" spc="-70" dirty="0">
                <a:latin typeface="Verdana"/>
                <a:cs typeface="Verdana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reverse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direction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from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slope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of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108546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29" dirty="0"/>
              <a:t> </a:t>
            </a:r>
            <a:r>
              <a:rPr spc="-130" dirty="0"/>
              <a:t>first</a:t>
            </a:r>
            <a:r>
              <a:rPr spc="-185" dirty="0"/>
              <a:t> </a:t>
            </a:r>
            <a:r>
              <a:rPr spc="-130" dirty="0"/>
              <a:t>visualize</a:t>
            </a:r>
            <a:r>
              <a:rPr spc="-200" dirty="0"/>
              <a:t> </a:t>
            </a:r>
            <a:r>
              <a:rPr spc="-145" dirty="0"/>
              <a:t>for</a:t>
            </a:r>
            <a:r>
              <a:rPr spc="-18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95" dirty="0"/>
              <a:t>single</a:t>
            </a:r>
            <a:r>
              <a:rPr spc="-204" dirty="0"/>
              <a:t> </a:t>
            </a:r>
            <a:r>
              <a:rPr spc="-105" dirty="0"/>
              <a:t>scalar</a:t>
            </a:r>
            <a:r>
              <a:rPr spc="-200" dirty="0"/>
              <a:t> </a:t>
            </a:r>
            <a:r>
              <a:rPr spc="-50"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86446" y="3111649"/>
            <a:ext cx="6572250" cy="3987800"/>
            <a:chOff x="4686446" y="3111649"/>
            <a:chExt cx="6572250" cy="3987800"/>
          </a:xfrm>
        </p:grpSpPr>
        <p:sp>
          <p:nvSpPr>
            <p:cNvPr id="4" name="object 4"/>
            <p:cNvSpPr/>
            <p:nvPr/>
          </p:nvSpPr>
          <p:spPr>
            <a:xfrm>
              <a:off x="4897574" y="3696052"/>
              <a:ext cx="5624830" cy="3110230"/>
            </a:xfrm>
            <a:custGeom>
              <a:avLst/>
              <a:gdLst/>
              <a:ahLst/>
              <a:cxnLst/>
              <a:rect l="l" t="t" r="r" b="b"/>
              <a:pathLst>
                <a:path w="5624830" h="3110229">
                  <a:moveTo>
                    <a:pt x="0" y="152012"/>
                  </a:moveTo>
                  <a:lnTo>
                    <a:pt x="30578" y="233056"/>
                  </a:lnTo>
                  <a:lnTo>
                    <a:pt x="61055" y="312836"/>
                  </a:lnTo>
                  <a:lnTo>
                    <a:pt x="91430" y="391357"/>
                  </a:lnTo>
                  <a:lnTo>
                    <a:pt x="121704" y="468626"/>
                  </a:lnTo>
                  <a:lnTo>
                    <a:pt x="151876" y="544648"/>
                  </a:lnTo>
                  <a:lnTo>
                    <a:pt x="181947" y="619428"/>
                  </a:lnTo>
                  <a:lnTo>
                    <a:pt x="211916" y="692972"/>
                  </a:lnTo>
                  <a:lnTo>
                    <a:pt x="241783" y="765286"/>
                  </a:lnTo>
                  <a:lnTo>
                    <a:pt x="271549" y="836376"/>
                  </a:lnTo>
                  <a:lnTo>
                    <a:pt x="301213" y="906247"/>
                  </a:lnTo>
                  <a:lnTo>
                    <a:pt x="330776" y="974906"/>
                  </a:lnTo>
                  <a:lnTo>
                    <a:pt x="360237" y="1042356"/>
                  </a:lnTo>
                  <a:lnTo>
                    <a:pt x="389596" y="1108606"/>
                  </a:lnTo>
                  <a:lnTo>
                    <a:pt x="418854" y="1173659"/>
                  </a:lnTo>
                  <a:lnTo>
                    <a:pt x="448010" y="1237522"/>
                  </a:lnTo>
                  <a:lnTo>
                    <a:pt x="477065" y="1300200"/>
                  </a:lnTo>
                  <a:lnTo>
                    <a:pt x="506018" y="1361700"/>
                  </a:lnTo>
                  <a:lnTo>
                    <a:pt x="534870" y="1422026"/>
                  </a:lnTo>
                  <a:lnTo>
                    <a:pt x="563619" y="1481185"/>
                  </a:lnTo>
                  <a:lnTo>
                    <a:pt x="592268" y="1539182"/>
                  </a:lnTo>
                  <a:lnTo>
                    <a:pt x="620814" y="1596023"/>
                  </a:lnTo>
                  <a:lnTo>
                    <a:pt x="649260" y="1651713"/>
                  </a:lnTo>
                  <a:lnTo>
                    <a:pt x="677603" y="1706259"/>
                  </a:lnTo>
                  <a:lnTo>
                    <a:pt x="705845" y="1759665"/>
                  </a:lnTo>
                  <a:lnTo>
                    <a:pt x="733985" y="1811938"/>
                  </a:lnTo>
                  <a:lnTo>
                    <a:pt x="762024" y="1863083"/>
                  </a:lnTo>
                  <a:lnTo>
                    <a:pt x="789961" y="1913107"/>
                  </a:lnTo>
                  <a:lnTo>
                    <a:pt x="817797" y="1962014"/>
                  </a:lnTo>
                  <a:lnTo>
                    <a:pt x="845531" y="2009810"/>
                  </a:lnTo>
                  <a:lnTo>
                    <a:pt x="873163" y="2056501"/>
                  </a:lnTo>
                  <a:lnTo>
                    <a:pt x="900694" y="2102093"/>
                  </a:lnTo>
                  <a:lnTo>
                    <a:pt x="928124" y="2146592"/>
                  </a:lnTo>
                  <a:lnTo>
                    <a:pt x="955451" y="2190002"/>
                  </a:lnTo>
                  <a:lnTo>
                    <a:pt x="982677" y="2232330"/>
                  </a:lnTo>
                  <a:lnTo>
                    <a:pt x="1009802" y="2273582"/>
                  </a:lnTo>
                  <a:lnTo>
                    <a:pt x="1036825" y="2313763"/>
                  </a:lnTo>
                  <a:lnTo>
                    <a:pt x="1063746" y="2352878"/>
                  </a:lnTo>
                  <a:lnTo>
                    <a:pt x="1090566" y="2390935"/>
                  </a:lnTo>
                  <a:lnTo>
                    <a:pt x="1117284" y="2427937"/>
                  </a:lnTo>
                  <a:lnTo>
                    <a:pt x="1143900" y="2463891"/>
                  </a:lnTo>
                  <a:lnTo>
                    <a:pt x="1170415" y="2498803"/>
                  </a:lnTo>
                  <a:lnTo>
                    <a:pt x="1196828" y="2532678"/>
                  </a:lnTo>
                  <a:lnTo>
                    <a:pt x="1223140" y="2565522"/>
                  </a:lnTo>
                  <a:lnTo>
                    <a:pt x="1249350" y="2597341"/>
                  </a:lnTo>
                  <a:lnTo>
                    <a:pt x="1275459" y="2628140"/>
                  </a:lnTo>
                  <a:lnTo>
                    <a:pt x="1301466" y="2657925"/>
                  </a:lnTo>
                  <a:lnTo>
                    <a:pt x="1327371" y="2686701"/>
                  </a:lnTo>
                  <a:lnTo>
                    <a:pt x="1378877" y="2741252"/>
                  </a:lnTo>
                  <a:lnTo>
                    <a:pt x="1429977" y="2791838"/>
                  </a:lnTo>
                  <a:lnTo>
                    <a:pt x="1480670" y="2838505"/>
                  </a:lnTo>
                  <a:lnTo>
                    <a:pt x="1530957" y="2881297"/>
                  </a:lnTo>
                  <a:lnTo>
                    <a:pt x="1580838" y="2920261"/>
                  </a:lnTo>
                  <a:lnTo>
                    <a:pt x="1630312" y="2955442"/>
                  </a:lnTo>
                  <a:lnTo>
                    <a:pt x="1679380" y="2986885"/>
                  </a:lnTo>
                  <a:lnTo>
                    <a:pt x="1728041" y="3014636"/>
                  </a:lnTo>
                  <a:lnTo>
                    <a:pt x="1776296" y="3038740"/>
                  </a:lnTo>
                  <a:lnTo>
                    <a:pt x="1824145" y="3059244"/>
                  </a:lnTo>
                  <a:lnTo>
                    <a:pt x="1871588" y="3076191"/>
                  </a:lnTo>
                  <a:lnTo>
                    <a:pt x="1918624" y="3089629"/>
                  </a:lnTo>
                  <a:lnTo>
                    <a:pt x="1965253" y="3099602"/>
                  </a:lnTo>
                  <a:lnTo>
                    <a:pt x="2011477" y="3106155"/>
                  </a:lnTo>
                  <a:lnTo>
                    <a:pt x="2057294" y="3109335"/>
                  </a:lnTo>
                  <a:lnTo>
                    <a:pt x="2080050" y="3109675"/>
                  </a:lnTo>
                  <a:lnTo>
                    <a:pt x="2102704" y="3109187"/>
                  </a:lnTo>
                  <a:lnTo>
                    <a:pt x="2147709" y="3105756"/>
                  </a:lnTo>
                  <a:lnTo>
                    <a:pt x="2192306" y="3099088"/>
                  </a:lnTo>
                  <a:lnTo>
                    <a:pt x="2236498" y="3089228"/>
                  </a:lnTo>
                  <a:lnTo>
                    <a:pt x="2280283" y="3076222"/>
                  </a:lnTo>
                  <a:lnTo>
                    <a:pt x="2323662" y="3060115"/>
                  </a:lnTo>
                  <a:lnTo>
                    <a:pt x="2366634" y="3040953"/>
                  </a:lnTo>
                  <a:lnTo>
                    <a:pt x="2409201" y="3018781"/>
                  </a:lnTo>
                  <a:lnTo>
                    <a:pt x="2451360" y="2993645"/>
                  </a:lnTo>
                  <a:lnTo>
                    <a:pt x="2493114" y="2965590"/>
                  </a:lnTo>
                  <a:lnTo>
                    <a:pt x="2534461" y="2934661"/>
                  </a:lnTo>
                  <a:lnTo>
                    <a:pt x="2575401" y="2900905"/>
                  </a:lnTo>
                  <a:lnTo>
                    <a:pt x="2615936" y="2864367"/>
                  </a:lnTo>
                  <a:lnTo>
                    <a:pt x="2656064" y="2825091"/>
                  </a:lnTo>
                  <a:lnTo>
                    <a:pt x="2695785" y="2783124"/>
                  </a:lnTo>
                  <a:lnTo>
                    <a:pt x="2735100" y="2738512"/>
                  </a:lnTo>
                  <a:lnTo>
                    <a:pt x="2774009" y="2691299"/>
                  </a:lnTo>
                  <a:lnTo>
                    <a:pt x="2812512" y="2641531"/>
                  </a:lnTo>
                  <a:lnTo>
                    <a:pt x="2850608" y="2589253"/>
                  </a:lnTo>
                  <a:lnTo>
                    <a:pt x="2888298" y="2534512"/>
                  </a:lnTo>
                  <a:lnTo>
                    <a:pt x="2925581" y="2477352"/>
                  </a:lnTo>
                  <a:lnTo>
                    <a:pt x="2962458" y="2417819"/>
                  </a:lnTo>
                  <a:lnTo>
                    <a:pt x="2998929" y="2355959"/>
                  </a:lnTo>
                  <a:lnTo>
                    <a:pt x="3034993" y="2291817"/>
                  </a:lnTo>
                  <a:lnTo>
                    <a:pt x="3070651" y="2225438"/>
                  </a:lnTo>
                  <a:lnTo>
                    <a:pt x="3088328" y="2191424"/>
                  </a:lnTo>
                  <a:lnTo>
                    <a:pt x="3105903" y="2156869"/>
                  </a:lnTo>
                  <a:lnTo>
                    <a:pt x="3123377" y="2121776"/>
                  </a:lnTo>
                  <a:lnTo>
                    <a:pt x="3140748" y="2086153"/>
                  </a:lnTo>
                  <a:lnTo>
                    <a:pt x="3158019" y="2050005"/>
                  </a:lnTo>
                  <a:lnTo>
                    <a:pt x="3175187" y="2013338"/>
                  </a:lnTo>
                  <a:lnTo>
                    <a:pt x="3192254" y="1976157"/>
                  </a:lnTo>
                  <a:lnTo>
                    <a:pt x="3215569" y="1925913"/>
                  </a:lnTo>
                  <a:lnTo>
                    <a:pt x="3238975" y="1877531"/>
                  </a:lnTo>
                  <a:lnTo>
                    <a:pt x="3262470" y="1830975"/>
                  </a:lnTo>
                  <a:lnTo>
                    <a:pt x="3286052" y="1786208"/>
                  </a:lnTo>
                  <a:lnTo>
                    <a:pt x="3309717" y="1743193"/>
                  </a:lnTo>
                  <a:lnTo>
                    <a:pt x="3333462" y="1701894"/>
                  </a:lnTo>
                  <a:lnTo>
                    <a:pt x="3357285" y="1662272"/>
                  </a:lnTo>
                  <a:lnTo>
                    <a:pt x="3381183" y="1624292"/>
                  </a:lnTo>
                  <a:lnTo>
                    <a:pt x="3405152" y="1587917"/>
                  </a:lnTo>
                  <a:lnTo>
                    <a:pt x="3429190" y="1553110"/>
                  </a:lnTo>
                  <a:lnTo>
                    <a:pt x="3453294" y="1519834"/>
                  </a:lnTo>
                  <a:lnTo>
                    <a:pt x="3477461" y="1488053"/>
                  </a:lnTo>
                  <a:lnTo>
                    <a:pt x="3501688" y="1457729"/>
                  </a:lnTo>
                  <a:lnTo>
                    <a:pt x="3550310" y="1401305"/>
                  </a:lnTo>
                  <a:lnTo>
                    <a:pt x="3599139" y="1350270"/>
                  </a:lnTo>
                  <a:lnTo>
                    <a:pt x="3648149" y="1304328"/>
                  </a:lnTo>
                  <a:lnTo>
                    <a:pt x="3697318" y="1263185"/>
                  </a:lnTo>
                  <a:lnTo>
                    <a:pt x="3746623" y="1226546"/>
                  </a:lnTo>
                  <a:lnTo>
                    <a:pt x="3796040" y="1194117"/>
                  </a:lnTo>
                  <a:lnTo>
                    <a:pt x="3845547" y="1165602"/>
                  </a:lnTo>
                  <a:lnTo>
                    <a:pt x="3895119" y="1140708"/>
                  </a:lnTo>
                  <a:lnTo>
                    <a:pt x="3944734" y="1119140"/>
                  </a:lnTo>
                  <a:lnTo>
                    <a:pt x="3994368" y="1100604"/>
                  </a:lnTo>
                  <a:lnTo>
                    <a:pt x="4043999" y="1084803"/>
                  </a:lnTo>
                  <a:lnTo>
                    <a:pt x="4093602" y="1071445"/>
                  </a:lnTo>
                  <a:lnTo>
                    <a:pt x="4143155" y="1060234"/>
                  </a:lnTo>
                  <a:lnTo>
                    <a:pt x="4192634" y="1050876"/>
                  </a:lnTo>
                  <a:lnTo>
                    <a:pt x="4242017" y="1043077"/>
                  </a:lnTo>
                  <a:lnTo>
                    <a:pt x="4291279" y="1036541"/>
                  </a:lnTo>
                  <a:lnTo>
                    <a:pt x="4340398" y="1030974"/>
                  </a:lnTo>
                  <a:lnTo>
                    <a:pt x="4389350" y="1026081"/>
                  </a:lnTo>
                  <a:lnTo>
                    <a:pt x="4438112" y="1021569"/>
                  </a:lnTo>
                  <a:lnTo>
                    <a:pt x="4462415" y="1019363"/>
                  </a:lnTo>
                  <a:lnTo>
                    <a:pt x="4486661" y="1017142"/>
                  </a:lnTo>
                  <a:lnTo>
                    <a:pt x="4534974" y="1012505"/>
                  </a:lnTo>
                  <a:lnTo>
                    <a:pt x="4583027" y="1007364"/>
                  </a:lnTo>
                  <a:lnTo>
                    <a:pt x="4630796" y="1001425"/>
                  </a:lnTo>
                  <a:lnTo>
                    <a:pt x="4678260" y="994393"/>
                  </a:lnTo>
                  <a:lnTo>
                    <a:pt x="4725394" y="985973"/>
                  </a:lnTo>
                  <a:lnTo>
                    <a:pt x="4772176" y="975871"/>
                  </a:lnTo>
                  <a:lnTo>
                    <a:pt x="4818581" y="963792"/>
                  </a:lnTo>
                  <a:lnTo>
                    <a:pt x="4864587" y="949442"/>
                  </a:lnTo>
                  <a:lnTo>
                    <a:pt x="4910171" y="932525"/>
                  </a:lnTo>
                  <a:lnTo>
                    <a:pt x="4955309" y="912748"/>
                  </a:lnTo>
                  <a:lnTo>
                    <a:pt x="4999978" y="889815"/>
                  </a:lnTo>
                  <a:lnTo>
                    <a:pt x="5044154" y="863433"/>
                  </a:lnTo>
                  <a:lnTo>
                    <a:pt x="5087816" y="833306"/>
                  </a:lnTo>
                  <a:lnTo>
                    <a:pt x="5130938" y="799140"/>
                  </a:lnTo>
                  <a:lnTo>
                    <a:pt x="5173498" y="760641"/>
                  </a:lnTo>
                  <a:lnTo>
                    <a:pt x="5215473" y="717513"/>
                  </a:lnTo>
                  <a:lnTo>
                    <a:pt x="5256839" y="669462"/>
                  </a:lnTo>
                  <a:lnTo>
                    <a:pt x="5297574" y="616194"/>
                  </a:lnTo>
                  <a:lnTo>
                    <a:pt x="5337653" y="557414"/>
                  </a:lnTo>
                  <a:lnTo>
                    <a:pt x="5377054" y="492828"/>
                  </a:lnTo>
                  <a:lnTo>
                    <a:pt x="5396493" y="458265"/>
                  </a:lnTo>
                  <a:lnTo>
                    <a:pt x="5415754" y="422140"/>
                  </a:lnTo>
                  <a:lnTo>
                    <a:pt x="5434833" y="384416"/>
                  </a:lnTo>
                  <a:lnTo>
                    <a:pt x="5453728" y="345056"/>
                  </a:lnTo>
                  <a:lnTo>
                    <a:pt x="5472436" y="304024"/>
                  </a:lnTo>
                  <a:lnTo>
                    <a:pt x="5560318" y="128260"/>
                  </a:lnTo>
                  <a:lnTo>
                    <a:pt x="5605447" y="38003"/>
                  </a:lnTo>
                  <a:lnTo>
                    <a:pt x="5622073" y="4750"/>
                  </a:lnTo>
                  <a:lnTo>
                    <a:pt x="5624449" y="0"/>
                  </a:lnTo>
                </a:path>
              </a:pathLst>
            </a:custGeom>
            <a:ln w="50670">
              <a:solidFill>
                <a:srgbClr val="111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2695" y="5207986"/>
              <a:ext cx="166585" cy="1665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5562" y="7040319"/>
              <a:ext cx="6369685" cy="0"/>
            </a:xfrm>
            <a:custGeom>
              <a:avLst/>
              <a:gdLst/>
              <a:ahLst/>
              <a:cxnLst/>
              <a:rect l="l" t="t" r="r" b="b"/>
              <a:pathLst>
                <a:path w="6369684">
                  <a:moveTo>
                    <a:pt x="0" y="0"/>
                  </a:moveTo>
                  <a:lnTo>
                    <a:pt x="6369308" y="0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6426" y="6981203"/>
              <a:ext cx="152012" cy="118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5562" y="3255217"/>
              <a:ext cx="0" cy="3785235"/>
            </a:xfrm>
            <a:custGeom>
              <a:avLst/>
              <a:gdLst/>
              <a:ahLst/>
              <a:cxnLst/>
              <a:rect l="l" t="t" r="r" b="b"/>
              <a:pathLst>
                <a:path h="3785234">
                  <a:moveTo>
                    <a:pt x="0" y="3785102"/>
                  </a:moveTo>
                  <a:lnTo>
                    <a:pt x="0" y="0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6446" y="3111649"/>
              <a:ext cx="118231" cy="1520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70270" y="7128960"/>
            <a:ext cx="330835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0" dirty="0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9719" y="6672924"/>
            <a:ext cx="550545" cy="144462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4950" spc="-37" baseline="-20202" dirty="0">
                <a:latin typeface="Times New Roman"/>
                <a:cs typeface="Times New Roman"/>
              </a:rPr>
              <a:t>w</a:t>
            </a:r>
            <a:r>
              <a:rPr sz="2650" spc="-2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625"/>
              </a:spcBef>
            </a:pPr>
            <a:r>
              <a:rPr sz="3300" i="1" spc="-5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8611" y="3535595"/>
            <a:ext cx="3014980" cy="3505200"/>
            <a:chOff x="3968611" y="3535595"/>
            <a:chExt cx="3014980" cy="3505200"/>
          </a:xfrm>
        </p:grpSpPr>
        <p:sp>
          <p:nvSpPr>
            <p:cNvPr id="13" name="object 13"/>
            <p:cNvSpPr/>
            <p:nvPr/>
          </p:nvSpPr>
          <p:spPr>
            <a:xfrm>
              <a:off x="4632887" y="3544040"/>
              <a:ext cx="1633220" cy="3344545"/>
            </a:xfrm>
            <a:custGeom>
              <a:avLst/>
              <a:gdLst/>
              <a:ahLst/>
              <a:cxnLst/>
              <a:rect l="l" t="t" r="r" b="b"/>
              <a:pathLst>
                <a:path w="1633220" h="3344545">
                  <a:moveTo>
                    <a:pt x="0" y="0"/>
                  </a:moveTo>
                  <a:lnTo>
                    <a:pt x="1632796" y="3344267"/>
                  </a:lnTo>
                </a:path>
              </a:pathLst>
            </a:custGeom>
            <a:ln w="168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5623" y="6888307"/>
              <a:ext cx="1470025" cy="152400"/>
            </a:xfrm>
            <a:custGeom>
              <a:avLst/>
              <a:gdLst/>
              <a:ahLst/>
              <a:cxnLst/>
              <a:rect l="l" t="t" r="r" b="b"/>
              <a:pathLst>
                <a:path w="1470025" h="152400">
                  <a:moveTo>
                    <a:pt x="0" y="0"/>
                  </a:moveTo>
                  <a:lnTo>
                    <a:pt x="0" y="152012"/>
                  </a:lnTo>
                </a:path>
                <a:path w="1470025" h="152400">
                  <a:moveTo>
                    <a:pt x="1469450" y="0"/>
                  </a:moveTo>
                  <a:lnTo>
                    <a:pt x="1469450" y="152012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85501" y="4880514"/>
              <a:ext cx="1062355" cy="278765"/>
            </a:xfrm>
            <a:custGeom>
              <a:avLst/>
              <a:gdLst/>
              <a:ahLst/>
              <a:cxnLst/>
              <a:rect l="l" t="t" r="r" b="b"/>
              <a:pathLst>
                <a:path w="1062354" h="278764">
                  <a:moveTo>
                    <a:pt x="0" y="278249"/>
                  </a:moveTo>
                  <a:lnTo>
                    <a:pt x="1062176" y="0"/>
                  </a:lnTo>
                </a:path>
              </a:pathLst>
            </a:custGeom>
            <a:ln w="3378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5384" y="4804795"/>
              <a:ext cx="206044" cy="1514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23694" y="6706705"/>
            <a:ext cx="1142365" cy="14109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585"/>
              </a:spcBef>
            </a:pPr>
            <a:r>
              <a:rPr sz="4950" spc="-30" baseline="-20202" dirty="0">
                <a:latin typeface="Times New Roman"/>
                <a:cs typeface="Times New Roman"/>
              </a:rPr>
              <a:t>w</a:t>
            </a:r>
            <a:r>
              <a:rPr sz="2650" spc="-20" dirty="0">
                <a:latin typeface="Times New Roman"/>
                <a:cs typeface="Times New Roman"/>
              </a:rPr>
              <a:t>min</a:t>
            </a:r>
            <a:endParaRPr sz="2650">
              <a:latin typeface="Times New Roman"/>
              <a:cs typeface="Times New Roman"/>
            </a:endParaRPr>
          </a:p>
          <a:p>
            <a:pPr marR="64135" algn="r">
              <a:lnSpc>
                <a:spcPct val="100000"/>
              </a:lnSpc>
              <a:spcBef>
                <a:spcPts val="1495"/>
              </a:spcBef>
            </a:pPr>
            <a:r>
              <a:rPr sz="3300" i="1" spc="-10" dirty="0">
                <a:latin typeface="Times New Roman"/>
                <a:cs typeface="Times New Roman"/>
              </a:rPr>
              <a:t>(goal)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263" y="1327404"/>
            <a:ext cx="12974320" cy="505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Trebuchet MS"/>
                <a:cs typeface="Trebuchet MS"/>
              </a:rPr>
              <a:t>Q: </a:t>
            </a:r>
            <a:r>
              <a:rPr sz="3200" spc="90" dirty="0">
                <a:latin typeface="Trebuchet MS"/>
                <a:cs typeface="Trebuchet MS"/>
              </a:rPr>
              <a:t>Given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current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w,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should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make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bigger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or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smaller?</a:t>
            </a:r>
            <a:endParaRPr sz="32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  <a:spcBef>
                <a:spcPts val="70"/>
              </a:spcBef>
            </a:pPr>
            <a:r>
              <a:rPr sz="3200" spc="70" dirty="0">
                <a:latin typeface="Trebuchet MS"/>
                <a:cs typeface="Trebuchet MS"/>
              </a:rPr>
              <a:t>A: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Move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Verdana"/>
                <a:cs typeface="Verdana"/>
              </a:rPr>
              <a:t>w</a:t>
            </a:r>
            <a:r>
              <a:rPr sz="3200" i="1" spc="-70" dirty="0">
                <a:latin typeface="Verdana"/>
                <a:cs typeface="Verdana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reverse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direction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from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slope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of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3200">
              <a:latin typeface="Trebuchet MS"/>
              <a:cs typeface="Trebuchet MS"/>
            </a:endParaRPr>
          </a:p>
          <a:p>
            <a:pPr marL="2770505">
              <a:lnSpc>
                <a:spcPct val="100000"/>
              </a:lnSpc>
            </a:pPr>
            <a:r>
              <a:rPr sz="3300" spc="-20" dirty="0">
                <a:latin typeface="Times New Roman"/>
                <a:cs typeface="Times New Roman"/>
              </a:rPr>
              <a:t>Loss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3300">
              <a:latin typeface="Times New Roman"/>
              <a:cs typeface="Times New Roman"/>
            </a:endParaRPr>
          </a:p>
          <a:p>
            <a:pPr marL="1243965" marR="9452610" indent="-597535">
              <a:lnSpc>
                <a:spcPts val="3450"/>
              </a:lnSpc>
            </a:pPr>
            <a:r>
              <a:rPr sz="3050" dirty="0">
                <a:latin typeface="Times New Roman"/>
                <a:cs typeface="Times New Roman"/>
              </a:rPr>
              <a:t>slope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of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loss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at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w</a:t>
            </a:r>
            <a:r>
              <a:rPr sz="3975" spc="-37" baseline="25157" dirty="0">
                <a:latin typeface="Times New Roman"/>
                <a:cs typeface="Times New Roman"/>
              </a:rPr>
              <a:t>1 </a:t>
            </a:r>
            <a:r>
              <a:rPr sz="3050" dirty="0">
                <a:latin typeface="Times New Roman"/>
                <a:cs typeface="Times New Roman"/>
              </a:rPr>
              <a:t>is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negative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275"/>
              </a:spcBef>
            </a:pP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we'll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positive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108546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Let's</a:t>
            </a:r>
            <a:r>
              <a:rPr spc="-229" dirty="0"/>
              <a:t> </a:t>
            </a:r>
            <a:r>
              <a:rPr spc="-130" dirty="0"/>
              <a:t>first</a:t>
            </a:r>
            <a:r>
              <a:rPr spc="-185" dirty="0"/>
              <a:t> </a:t>
            </a:r>
            <a:r>
              <a:rPr spc="-130" dirty="0"/>
              <a:t>visualize</a:t>
            </a:r>
            <a:r>
              <a:rPr spc="-200" dirty="0"/>
              <a:t> </a:t>
            </a:r>
            <a:r>
              <a:rPr spc="-145" dirty="0"/>
              <a:t>for</a:t>
            </a:r>
            <a:r>
              <a:rPr spc="-180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95" dirty="0"/>
              <a:t>single</a:t>
            </a:r>
            <a:r>
              <a:rPr spc="-204" dirty="0"/>
              <a:t> </a:t>
            </a:r>
            <a:r>
              <a:rPr spc="-105" dirty="0"/>
              <a:t>scalar</a:t>
            </a:r>
            <a:r>
              <a:rPr spc="-200" dirty="0"/>
              <a:t> </a:t>
            </a:r>
            <a:r>
              <a:rPr spc="-50"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86446" y="3111649"/>
            <a:ext cx="6572250" cy="3987800"/>
            <a:chOff x="4686446" y="3111649"/>
            <a:chExt cx="6572250" cy="3987800"/>
          </a:xfrm>
        </p:grpSpPr>
        <p:sp>
          <p:nvSpPr>
            <p:cNvPr id="4" name="object 4"/>
            <p:cNvSpPr/>
            <p:nvPr/>
          </p:nvSpPr>
          <p:spPr>
            <a:xfrm>
              <a:off x="4897574" y="3696052"/>
              <a:ext cx="5624830" cy="3110230"/>
            </a:xfrm>
            <a:custGeom>
              <a:avLst/>
              <a:gdLst/>
              <a:ahLst/>
              <a:cxnLst/>
              <a:rect l="l" t="t" r="r" b="b"/>
              <a:pathLst>
                <a:path w="5624830" h="3110229">
                  <a:moveTo>
                    <a:pt x="0" y="152012"/>
                  </a:moveTo>
                  <a:lnTo>
                    <a:pt x="30578" y="233056"/>
                  </a:lnTo>
                  <a:lnTo>
                    <a:pt x="61055" y="312836"/>
                  </a:lnTo>
                  <a:lnTo>
                    <a:pt x="91430" y="391357"/>
                  </a:lnTo>
                  <a:lnTo>
                    <a:pt x="121704" y="468626"/>
                  </a:lnTo>
                  <a:lnTo>
                    <a:pt x="151876" y="544648"/>
                  </a:lnTo>
                  <a:lnTo>
                    <a:pt x="181947" y="619428"/>
                  </a:lnTo>
                  <a:lnTo>
                    <a:pt x="211916" y="692972"/>
                  </a:lnTo>
                  <a:lnTo>
                    <a:pt x="241783" y="765286"/>
                  </a:lnTo>
                  <a:lnTo>
                    <a:pt x="271549" y="836376"/>
                  </a:lnTo>
                  <a:lnTo>
                    <a:pt x="301213" y="906247"/>
                  </a:lnTo>
                  <a:lnTo>
                    <a:pt x="330776" y="974906"/>
                  </a:lnTo>
                  <a:lnTo>
                    <a:pt x="360237" y="1042356"/>
                  </a:lnTo>
                  <a:lnTo>
                    <a:pt x="389596" y="1108606"/>
                  </a:lnTo>
                  <a:lnTo>
                    <a:pt x="418854" y="1173659"/>
                  </a:lnTo>
                  <a:lnTo>
                    <a:pt x="448010" y="1237522"/>
                  </a:lnTo>
                  <a:lnTo>
                    <a:pt x="477065" y="1300200"/>
                  </a:lnTo>
                  <a:lnTo>
                    <a:pt x="506018" y="1361700"/>
                  </a:lnTo>
                  <a:lnTo>
                    <a:pt x="534870" y="1422026"/>
                  </a:lnTo>
                  <a:lnTo>
                    <a:pt x="563619" y="1481185"/>
                  </a:lnTo>
                  <a:lnTo>
                    <a:pt x="592268" y="1539182"/>
                  </a:lnTo>
                  <a:lnTo>
                    <a:pt x="620814" y="1596023"/>
                  </a:lnTo>
                  <a:lnTo>
                    <a:pt x="649260" y="1651713"/>
                  </a:lnTo>
                  <a:lnTo>
                    <a:pt x="677603" y="1706259"/>
                  </a:lnTo>
                  <a:lnTo>
                    <a:pt x="705845" y="1759665"/>
                  </a:lnTo>
                  <a:lnTo>
                    <a:pt x="733985" y="1811938"/>
                  </a:lnTo>
                  <a:lnTo>
                    <a:pt x="762024" y="1863083"/>
                  </a:lnTo>
                  <a:lnTo>
                    <a:pt x="789961" y="1913107"/>
                  </a:lnTo>
                  <a:lnTo>
                    <a:pt x="817797" y="1962014"/>
                  </a:lnTo>
                  <a:lnTo>
                    <a:pt x="845531" y="2009810"/>
                  </a:lnTo>
                  <a:lnTo>
                    <a:pt x="873163" y="2056501"/>
                  </a:lnTo>
                  <a:lnTo>
                    <a:pt x="900694" y="2102093"/>
                  </a:lnTo>
                  <a:lnTo>
                    <a:pt x="928124" y="2146592"/>
                  </a:lnTo>
                  <a:lnTo>
                    <a:pt x="955451" y="2190002"/>
                  </a:lnTo>
                  <a:lnTo>
                    <a:pt x="982677" y="2232330"/>
                  </a:lnTo>
                  <a:lnTo>
                    <a:pt x="1009802" y="2273582"/>
                  </a:lnTo>
                  <a:lnTo>
                    <a:pt x="1036825" y="2313763"/>
                  </a:lnTo>
                  <a:lnTo>
                    <a:pt x="1063746" y="2352878"/>
                  </a:lnTo>
                  <a:lnTo>
                    <a:pt x="1090566" y="2390935"/>
                  </a:lnTo>
                  <a:lnTo>
                    <a:pt x="1117284" y="2427937"/>
                  </a:lnTo>
                  <a:lnTo>
                    <a:pt x="1143900" y="2463891"/>
                  </a:lnTo>
                  <a:lnTo>
                    <a:pt x="1170415" y="2498803"/>
                  </a:lnTo>
                  <a:lnTo>
                    <a:pt x="1196828" y="2532678"/>
                  </a:lnTo>
                  <a:lnTo>
                    <a:pt x="1223140" y="2565522"/>
                  </a:lnTo>
                  <a:lnTo>
                    <a:pt x="1249350" y="2597341"/>
                  </a:lnTo>
                  <a:lnTo>
                    <a:pt x="1275459" y="2628140"/>
                  </a:lnTo>
                  <a:lnTo>
                    <a:pt x="1301466" y="2657925"/>
                  </a:lnTo>
                  <a:lnTo>
                    <a:pt x="1327371" y="2686701"/>
                  </a:lnTo>
                  <a:lnTo>
                    <a:pt x="1378877" y="2741252"/>
                  </a:lnTo>
                  <a:lnTo>
                    <a:pt x="1429977" y="2791838"/>
                  </a:lnTo>
                  <a:lnTo>
                    <a:pt x="1480670" y="2838505"/>
                  </a:lnTo>
                  <a:lnTo>
                    <a:pt x="1530957" y="2881297"/>
                  </a:lnTo>
                  <a:lnTo>
                    <a:pt x="1580838" y="2920261"/>
                  </a:lnTo>
                  <a:lnTo>
                    <a:pt x="1630312" y="2955442"/>
                  </a:lnTo>
                  <a:lnTo>
                    <a:pt x="1679380" y="2986885"/>
                  </a:lnTo>
                  <a:lnTo>
                    <a:pt x="1728041" y="3014636"/>
                  </a:lnTo>
                  <a:lnTo>
                    <a:pt x="1776296" y="3038740"/>
                  </a:lnTo>
                  <a:lnTo>
                    <a:pt x="1824145" y="3059244"/>
                  </a:lnTo>
                  <a:lnTo>
                    <a:pt x="1871588" y="3076191"/>
                  </a:lnTo>
                  <a:lnTo>
                    <a:pt x="1918624" y="3089629"/>
                  </a:lnTo>
                  <a:lnTo>
                    <a:pt x="1965253" y="3099602"/>
                  </a:lnTo>
                  <a:lnTo>
                    <a:pt x="2011477" y="3106155"/>
                  </a:lnTo>
                  <a:lnTo>
                    <a:pt x="2057294" y="3109335"/>
                  </a:lnTo>
                  <a:lnTo>
                    <a:pt x="2080050" y="3109675"/>
                  </a:lnTo>
                  <a:lnTo>
                    <a:pt x="2102704" y="3109187"/>
                  </a:lnTo>
                  <a:lnTo>
                    <a:pt x="2147709" y="3105756"/>
                  </a:lnTo>
                  <a:lnTo>
                    <a:pt x="2192306" y="3099088"/>
                  </a:lnTo>
                  <a:lnTo>
                    <a:pt x="2236498" y="3089228"/>
                  </a:lnTo>
                  <a:lnTo>
                    <a:pt x="2280283" y="3076222"/>
                  </a:lnTo>
                  <a:lnTo>
                    <a:pt x="2323662" y="3060115"/>
                  </a:lnTo>
                  <a:lnTo>
                    <a:pt x="2366634" y="3040953"/>
                  </a:lnTo>
                  <a:lnTo>
                    <a:pt x="2409201" y="3018781"/>
                  </a:lnTo>
                  <a:lnTo>
                    <a:pt x="2451360" y="2993645"/>
                  </a:lnTo>
                  <a:lnTo>
                    <a:pt x="2493114" y="2965590"/>
                  </a:lnTo>
                  <a:lnTo>
                    <a:pt x="2534461" y="2934661"/>
                  </a:lnTo>
                  <a:lnTo>
                    <a:pt x="2575401" y="2900905"/>
                  </a:lnTo>
                  <a:lnTo>
                    <a:pt x="2615936" y="2864367"/>
                  </a:lnTo>
                  <a:lnTo>
                    <a:pt x="2656064" y="2825091"/>
                  </a:lnTo>
                  <a:lnTo>
                    <a:pt x="2695785" y="2783124"/>
                  </a:lnTo>
                  <a:lnTo>
                    <a:pt x="2735100" y="2738512"/>
                  </a:lnTo>
                  <a:lnTo>
                    <a:pt x="2774009" y="2691299"/>
                  </a:lnTo>
                  <a:lnTo>
                    <a:pt x="2812512" y="2641531"/>
                  </a:lnTo>
                  <a:lnTo>
                    <a:pt x="2850608" y="2589253"/>
                  </a:lnTo>
                  <a:lnTo>
                    <a:pt x="2888298" y="2534512"/>
                  </a:lnTo>
                  <a:lnTo>
                    <a:pt x="2925581" y="2477352"/>
                  </a:lnTo>
                  <a:lnTo>
                    <a:pt x="2962458" y="2417819"/>
                  </a:lnTo>
                  <a:lnTo>
                    <a:pt x="2998929" y="2355959"/>
                  </a:lnTo>
                  <a:lnTo>
                    <a:pt x="3034993" y="2291817"/>
                  </a:lnTo>
                  <a:lnTo>
                    <a:pt x="3070651" y="2225438"/>
                  </a:lnTo>
                  <a:lnTo>
                    <a:pt x="3088328" y="2191424"/>
                  </a:lnTo>
                  <a:lnTo>
                    <a:pt x="3105903" y="2156869"/>
                  </a:lnTo>
                  <a:lnTo>
                    <a:pt x="3123377" y="2121776"/>
                  </a:lnTo>
                  <a:lnTo>
                    <a:pt x="3140748" y="2086153"/>
                  </a:lnTo>
                  <a:lnTo>
                    <a:pt x="3158019" y="2050005"/>
                  </a:lnTo>
                  <a:lnTo>
                    <a:pt x="3175187" y="2013338"/>
                  </a:lnTo>
                  <a:lnTo>
                    <a:pt x="3192254" y="1976157"/>
                  </a:lnTo>
                  <a:lnTo>
                    <a:pt x="3215569" y="1925913"/>
                  </a:lnTo>
                  <a:lnTo>
                    <a:pt x="3238975" y="1877531"/>
                  </a:lnTo>
                  <a:lnTo>
                    <a:pt x="3262470" y="1830975"/>
                  </a:lnTo>
                  <a:lnTo>
                    <a:pt x="3286052" y="1786208"/>
                  </a:lnTo>
                  <a:lnTo>
                    <a:pt x="3309717" y="1743193"/>
                  </a:lnTo>
                  <a:lnTo>
                    <a:pt x="3333462" y="1701894"/>
                  </a:lnTo>
                  <a:lnTo>
                    <a:pt x="3357285" y="1662272"/>
                  </a:lnTo>
                  <a:lnTo>
                    <a:pt x="3381183" y="1624292"/>
                  </a:lnTo>
                  <a:lnTo>
                    <a:pt x="3405152" y="1587917"/>
                  </a:lnTo>
                  <a:lnTo>
                    <a:pt x="3429190" y="1553110"/>
                  </a:lnTo>
                  <a:lnTo>
                    <a:pt x="3453294" y="1519834"/>
                  </a:lnTo>
                  <a:lnTo>
                    <a:pt x="3477461" y="1488053"/>
                  </a:lnTo>
                  <a:lnTo>
                    <a:pt x="3501688" y="1457729"/>
                  </a:lnTo>
                  <a:lnTo>
                    <a:pt x="3550310" y="1401305"/>
                  </a:lnTo>
                  <a:lnTo>
                    <a:pt x="3599139" y="1350270"/>
                  </a:lnTo>
                  <a:lnTo>
                    <a:pt x="3648149" y="1304328"/>
                  </a:lnTo>
                  <a:lnTo>
                    <a:pt x="3697318" y="1263185"/>
                  </a:lnTo>
                  <a:lnTo>
                    <a:pt x="3746623" y="1226546"/>
                  </a:lnTo>
                  <a:lnTo>
                    <a:pt x="3796040" y="1194117"/>
                  </a:lnTo>
                  <a:lnTo>
                    <a:pt x="3845547" y="1165602"/>
                  </a:lnTo>
                  <a:lnTo>
                    <a:pt x="3895119" y="1140708"/>
                  </a:lnTo>
                  <a:lnTo>
                    <a:pt x="3944734" y="1119140"/>
                  </a:lnTo>
                  <a:lnTo>
                    <a:pt x="3994368" y="1100604"/>
                  </a:lnTo>
                  <a:lnTo>
                    <a:pt x="4043999" y="1084803"/>
                  </a:lnTo>
                  <a:lnTo>
                    <a:pt x="4093602" y="1071445"/>
                  </a:lnTo>
                  <a:lnTo>
                    <a:pt x="4143155" y="1060234"/>
                  </a:lnTo>
                  <a:lnTo>
                    <a:pt x="4192634" y="1050876"/>
                  </a:lnTo>
                  <a:lnTo>
                    <a:pt x="4242017" y="1043077"/>
                  </a:lnTo>
                  <a:lnTo>
                    <a:pt x="4291279" y="1036541"/>
                  </a:lnTo>
                  <a:lnTo>
                    <a:pt x="4340398" y="1030974"/>
                  </a:lnTo>
                  <a:lnTo>
                    <a:pt x="4389350" y="1026081"/>
                  </a:lnTo>
                  <a:lnTo>
                    <a:pt x="4438112" y="1021569"/>
                  </a:lnTo>
                  <a:lnTo>
                    <a:pt x="4462415" y="1019363"/>
                  </a:lnTo>
                  <a:lnTo>
                    <a:pt x="4486661" y="1017142"/>
                  </a:lnTo>
                  <a:lnTo>
                    <a:pt x="4534974" y="1012505"/>
                  </a:lnTo>
                  <a:lnTo>
                    <a:pt x="4583027" y="1007364"/>
                  </a:lnTo>
                  <a:lnTo>
                    <a:pt x="4630796" y="1001425"/>
                  </a:lnTo>
                  <a:lnTo>
                    <a:pt x="4678260" y="994393"/>
                  </a:lnTo>
                  <a:lnTo>
                    <a:pt x="4725394" y="985973"/>
                  </a:lnTo>
                  <a:lnTo>
                    <a:pt x="4772176" y="975871"/>
                  </a:lnTo>
                  <a:lnTo>
                    <a:pt x="4818581" y="963792"/>
                  </a:lnTo>
                  <a:lnTo>
                    <a:pt x="4864587" y="949442"/>
                  </a:lnTo>
                  <a:lnTo>
                    <a:pt x="4910171" y="932525"/>
                  </a:lnTo>
                  <a:lnTo>
                    <a:pt x="4955309" y="912748"/>
                  </a:lnTo>
                  <a:lnTo>
                    <a:pt x="4999978" y="889815"/>
                  </a:lnTo>
                  <a:lnTo>
                    <a:pt x="5044154" y="863433"/>
                  </a:lnTo>
                  <a:lnTo>
                    <a:pt x="5087816" y="833306"/>
                  </a:lnTo>
                  <a:lnTo>
                    <a:pt x="5130938" y="799140"/>
                  </a:lnTo>
                  <a:lnTo>
                    <a:pt x="5173498" y="760641"/>
                  </a:lnTo>
                  <a:lnTo>
                    <a:pt x="5215473" y="717513"/>
                  </a:lnTo>
                  <a:lnTo>
                    <a:pt x="5256839" y="669462"/>
                  </a:lnTo>
                  <a:lnTo>
                    <a:pt x="5297574" y="616194"/>
                  </a:lnTo>
                  <a:lnTo>
                    <a:pt x="5337653" y="557414"/>
                  </a:lnTo>
                  <a:lnTo>
                    <a:pt x="5377054" y="492828"/>
                  </a:lnTo>
                  <a:lnTo>
                    <a:pt x="5396493" y="458265"/>
                  </a:lnTo>
                  <a:lnTo>
                    <a:pt x="5415754" y="422140"/>
                  </a:lnTo>
                  <a:lnTo>
                    <a:pt x="5434833" y="384416"/>
                  </a:lnTo>
                  <a:lnTo>
                    <a:pt x="5453728" y="345056"/>
                  </a:lnTo>
                  <a:lnTo>
                    <a:pt x="5472436" y="304024"/>
                  </a:lnTo>
                  <a:lnTo>
                    <a:pt x="5560318" y="128260"/>
                  </a:lnTo>
                  <a:lnTo>
                    <a:pt x="5605447" y="38003"/>
                  </a:lnTo>
                  <a:lnTo>
                    <a:pt x="5622073" y="4750"/>
                  </a:lnTo>
                  <a:lnTo>
                    <a:pt x="5624449" y="0"/>
                  </a:lnTo>
                </a:path>
              </a:pathLst>
            </a:custGeom>
            <a:ln w="50670">
              <a:solidFill>
                <a:srgbClr val="111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2695" y="5207986"/>
              <a:ext cx="166585" cy="1665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8573" y="5756914"/>
              <a:ext cx="168087" cy="168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05623" y="4982013"/>
              <a:ext cx="871219" cy="643255"/>
            </a:xfrm>
            <a:custGeom>
              <a:avLst/>
              <a:gdLst/>
              <a:ahLst/>
              <a:cxnLst/>
              <a:rect l="l" t="t" r="r" b="b"/>
              <a:pathLst>
                <a:path w="871220" h="643254">
                  <a:moveTo>
                    <a:pt x="0" y="327816"/>
                  </a:moveTo>
                  <a:lnTo>
                    <a:pt x="444290" y="101146"/>
                  </a:lnTo>
                  <a:lnTo>
                    <a:pt x="682116" y="0"/>
                  </a:lnTo>
                  <a:lnTo>
                    <a:pt x="794234" y="1344"/>
                  </a:lnTo>
                  <a:lnTo>
                    <a:pt x="861402" y="82147"/>
                  </a:lnTo>
                  <a:lnTo>
                    <a:pt x="869955" y="104635"/>
                  </a:lnTo>
                  <a:lnTo>
                    <a:pt x="870907" y="132071"/>
                  </a:lnTo>
                  <a:lnTo>
                    <a:pt x="864937" y="163894"/>
                  </a:lnTo>
                  <a:lnTo>
                    <a:pt x="834942" y="238463"/>
                  </a:lnTo>
                  <a:lnTo>
                    <a:pt x="812276" y="280087"/>
                  </a:lnTo>
                  <a:lnTo>
                    <a:pt x="785402" y="323857"/>
                  </a:lnTo>
                  <a:lnTo>
                    <a:pt x="755000" y="369213"/>
                  </a:lnTo>
                  <a:lnTo>
                    <a:pt x="721748" y="415593"/>
                  </a:lnTo>
                  <a:lnTo>
                    <a:pt x="686325" y="462439"/>
                  </a:lnTo>
                  <a:lnTo>
                    <a:pt x="649410" y="509188"/>
                  </a:lnTo>
                  <a:lnTo>
                    <a:pt x="611682" y="555282"/>
                  </a:lnTo>
                  <a:lnTo>
                    <a:pt x="573819" y="600158"/>
                  </a:lnTo>
                  <a:lnTo>
                    <a:pt x="536501" y="643258"/>
                  </a:lnTo>
                </a:path>
              </a:pathLst>
            </a:custGeom>
            <a:ln w="3378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039" y="5567355"/>
              <a:ext cx="187954" cy="1945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45562" y="7040319"/>
              <a:ext cx="6369685" cy="0"/>
            </a:xfrm>
            <a:custGeom>
              <a:avLst/>
              <a:gdLst/>
              <a:ahLst/>
              <a:cxnLst/>
              <a:rect l="l" t="t" r="r" b="b"/>
              <a:pathLst>
                <a:path w="6369684">
                  <a:moveTo>
                    <a:pt x="0" y="0"/>
                  </a:moveTo>
                  <a:lnTo>
                    <a:pt x="6369308" y="0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6426" y="6981203"/>
              <a:ext cx="152012" cy="118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45562" y="3255217"/>
              <a:ext cx="0" cy="3785235"/>
            </a:xfrm>
            <a:custGeom>
              <a:avLst/>
              <a:gdLst/>
              <a:ahLst/>
              <a:cxnLst/>
              <a:rect l="l" t="t" r="r" b="b"/>
              <a:pathLst>
                <a:path h="3785234">
                  <a:moveTo>
                    <a:pt x="0" y="3785102"/>
                  </a:moveTo>
                  <a:lnTo>
                    <a:pt x="0" y="0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446" y="3111649"/>
              <a:ext cx="118231" cy="1520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370270" y="7128960"/>
            <a:ext cx="330835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0" dirty="0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9719" y="6672924"/>
            <a:ext cx="550545" cy="144462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4950" spc="-37" baseline="-20202" dirty="0">
                <a:latin typeface="Times New Roman"/>
                <a:cs typeface="Times New Roman"/>
              </a:rPr>
              <a:t>w</a:t>
            </a:r>
            <a:r>
              <a:rPr sz="2650" spc="-2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625"/>
              </a:spcBef>
            </a:pPr>
            <a:r>
              <a:rPr sz="3300" i="1" spc="-5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8611" y="3535595"/>
            <a:ext cx="3014980" cy="3505200"/>
            <a:chOff x="3968611" y="3535595"/>
            <a:chExt cx="3014980" cy="3505200"/>
          </a:xfrm>
        </p:grpSpPr>
        <p:sp>
          <p:nvSpPr>
            <p:cNvPr id="16" name="object 16"/>
            <p:cNvSpPr/>
            <p:nvPr/>
          </p:nvSpPr>
          <p:spPr>
            <a:xfrm>
              <a:off x="4632887" y="3544040"/>
              <a:ext cx="1633220" cy="3344545"/>
            </a:xfrm>
            <a:custGeom>
              <a:avLst/>
              <a:gdLst/>
              <a:ahLst/>
              <a:cxnLst/>
              <a:rect l="l" t="t" r="r" b="b"/>
              <a:pathLst>
                <a:path w="1633220" h="3344545">
                  <a:moveTo>
                    <a:pt x="0" y="0"/>
                  </a:moveTo>
                  <a:lnTo>
                    <a:pt x="1632796" y="3344267"/>
                  </a:lnTo>
                </a:path>
              </a:pathLst>
            </a:custGeom>
            <a:ln w="168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5623" y="6888307"/>
              <a:ext cx="1470025" cy="152400"/>
            </a:xfrm>
            <a:custGeom>
              <a:avLst/>
              <a:gdLst/>
              <a:ahLst/>
              <a:cxnLst/>
              <a:rect l="l" t="t" r="r" b="b"/>
              <a:pathLst>
                <a:path w="1470025" h="152400">
                  <a:moveTo>
                    <a:pt x="0" y="0"/>
                  </a:moveTo>
                  <a:lnTo>
                    <a:pt x="0" y="152012"/>
                  </a:lnTo>
                </a:path>
                <a:path w="1470025" h="152400">
                  <a:moveTo>
                    <a:pt x="1469450" y="0"/>
                  </a:moveTo>
                  <a:lnTo>
                    <a:pt x="1469450" y="152012"/>
                  </a:lnTo>
                </a:path>
              </a:pathLst>
            </a:custGeom>
            <a:ln w="16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5501" y="4880514"/>
              <a:ext cx="1062355" cy="278765"/>
            </a:xfrm>
            <a:custGeom>
              <a:avLst/>
              <a:gdLst/>
              <a:ahLst/>
              <a:cxnLst/>
              <a:rect l="l" t="t" r="r" b="b"/>
              <a:pathLst>
                <a:path w="1062354" h="278764">
                  <a:moveTo>
                    <a:pt x="0" y="278249"/>
                  </a:moveTo>
                  <a:lnTo>
                    <a:pt x="1062176" y="0"/>
                  </a:lnTo>
                </a:path>
              </a:pathLst>
            </a:custGeom>
            <a:ln w="3378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5384" y="4804795"/>
              <a:ext cx="206044" cy="15142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23694" y="6706705"/>
            <a:ext cx="1142365" cy="14109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585"/>
              </a:spcBef>
            </a:pPr>
            <a:r>
              <a:rPr sz="4950" spc="-30" baseline="-20202" dirty="0">
                <a:latin typeface="Times New Roman"/>
                <a:cs typeface="Times New Roman"/>
              </a:rPr>
              <a:t>w</a:t>
            </a:r>
            <a:r>
              <a:rPr sz="2650" spc="-20" dirty="0">
                <a:latin typeface="Times New Roman"/>
                <a:cs typeface="Times New Roman"/>
              </a:rPr>
              <a:t>min</a:t>
            </a:r>
            <a:endParaRPr sz="2650">
              <a:latin typeface="Times New Roman"/>
              <a:cs typeface="Times New Roman"/>
            </a:endParaRPr>
          </a:p>
          <a:p>
            <a:pPr marR="64135" algn="r">
              <a:lnSpc>
                <a:spcPct val="100000"/>
              </a:lnSpc>
              <a:spcBef>
                <a:spcPts val="1495"/>
              </a:spcBef>
            </a:pPr>
            <a:r>
              <a:rPr sz="3300" i="1" spc="-10" dirty="0">
                <a:latin typeface="Times New Roman"/>
                <a:cs typeface="Times New Roman"/>
              </a:rPr>
              <a:t>(goal)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1997" y="4105608"/>
            <a:ext cx="1424940" cy="1147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-635" algn="ctr">
              <a:lnSpc>
                <a:spcPts val="2900"/>
              </a:lnSpc>
              <a:spcBef>
                <a:spcPts val="305"/>
              </a:spcBef>
            </a:pPr>
            <a:r>
              <a:rPr sz="2500" dirty="0">
                <a:latin typeface="Times New Roman"/>
                <a:cs typeface="Times New Roman"/>
              </a:rPr>
              <a:t>one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step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gradient descent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283" y="1327404"/>
            <a:ext cx="12801600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Trebuchet MS"/>
                <a:cs typeface="Trebuchet MS"/>
              </a:rPr>
              <a:t>Q: </a:t>
            </a:r>
            <a:r>
              <a:rPr sz="3200" spc="90" dirty="0">
                <a:latin typeface="Trebuchet MS"/>
                <a:cs typeface="Trebuchet MS"/>
              </a:rPr>
              <a:t>Given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current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w,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should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make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bigger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or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smaller?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spc="70" dirty="0">
                <a:latin typeface="Trebuchet MS"/>
                <a:cs typeface="Trebuchet MS"/>
              </a:rPr>
              <a:t>A: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Move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Verdana"/>
                <a:cs typeface="Verdana"/>
              </a:rPr>
              <a:t>w</a:t>
            </a:r>
            <a:r>
              <a:rPr sz="3200" i="1" spc="-70" dirty="0">
                <a:latin typeface="Verdana"/>
                <a:cs typeface="Verdana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reverse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direction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from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slope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of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3200">
              <a:latin typeface="Trebuchet MS"/>
              <a:cs typeface="Trebuchet MS"/>
            </a:endParaRPr>
          </a:p>
          <a:p>
            <a:pPr marL="2610485">
              <a:lnSpc>
                <a:spcPct val="100000"/>
              </a:lnSpc>
            </a:pPr>
            <a:r>
              <a:rPr sz="3300" spc="-20" dirty="0">
                <a:latin typeface="Times New Roman"/>
                <a:cs typeface="Times New Roman"/>
              </a:rPr>
              <a:t>Loss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963" y="4662986"/>
            <a:ext cx="3767454" cy="17164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31265" marR="258445" indent="-597535">
              <a:lnSpc>
                <a:spcPts val="3450"/>
              </a:lnSpc>
              <a:spcBef>
                <a:spcPts val="395"/>
              </a:spcBef>
            </a:pPr>
            <a:r>
              <a:rPr sz="3050" dirty="0">
                <a:latin typeface="Times New Roman"/>
                <a:cs typeface="Times New Roman"/>
              </a:rPr>
              <a:t>slope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of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loss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at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w</a:t>
            </a:r>
            <a:r>
              <a:rPr sz="3975" spc="-37" baseline="25157" dirty="0">
                <a:latin typeface="Times New Roman"/>
                <a:cs typeface="Times New Roman"/>
              </a:rPr>
              <a:t>1 </a:t>
            </a:r>
            <a:r>
              <a:rPr sz="3050" dirty="0">
                <a:latin typeface="Times New Roman"/>
                <a:cs typeface="Times New Roman"/>
              </a:rPr>
              <a:t>is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negative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75"/>
              </a:spcBef>
            </a:pP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we'll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positive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1866391"/>
            <a:ext cx="11123930" cy="48387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400" marR="5080" indent="-13335">
              <a:lnSpc>
                <a:spcPct val="89800"/>
              </a:lnSpc>
              <a:spcBef>
                <a:spcPts val="65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b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many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pointing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direction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greatest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increase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function.</a:t>
            </a:r>
            <a:endParaRPr sz="4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940"/>
              </a:spcBef>
            </a:pPr>
            <a:endParaRPr sz="4500">
              <a:latin typeface="Carlito"/>
              <a:cs typeface="Carlito"/>
            </a:endParaRPr>
          </a:p>
          <a:p>
            <a:pPr marL="25400" marR="277495" indent="-13335">
              <a:lnSpc>
                <a:spcPct val="88700"/>
              </a:lnSpc>
            </a:pP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b="1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Find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loss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current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move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opposite</a:t>
            </a:r>
            <a:r>
              <a:rPr sz="4500" b="1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direction.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564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5100" spc="-50" dirty="0"/>
              <a:t>How</a:t>
            </a:r>
            <a:r>
              <a:rPr sz="5100" spc="-240" dirty="0"/>
              <a:t> </a:t>
            </a:r>
            <a:r>
              <a:rPr sz="5100" spc="-40" dirty="0"/>
              <a:t>much</a:t>
            </a:r>
            <a:r>
              <a:rPr sz="5100" spc="-235" dirty="0"/>
              <a:t> </a:t>
            </a:r>
            <a:r>
              <a:rPr sz="5100" dirty="0"/>
              <a:t>do</a:t>
            </a:r>
            <a:r>
              <a:rPr sz="5100" spc="-210" dirty="0"/>
              <a:t> </a:t>
            </a:r>
            <a:r>
              <a:rPr sz="5100" spc="-50" dirty="0"/>
              <a:t>we</a:t>
            </a:r>
            <a:r>
              <a:rPr sz="5100" spc="-220" dirty="0"/>
              <a:t> </a:t>
            </a:r>
            <a:r>
              <a:rPr sz="5100" spc="-85" dirty="0"/>
              <a:t>move</a:t>
            </a:r>
            <a:r>
              <a:rPr sz="5100" spc="-200" dirty="0"/>
              <a:t> </a:t>
            </a:r>
            <a:r>
              <a:rPr sz="5100" dirty="0"/>
              <a:t>in</a:t>
            </a:r>
            <a:r>
              <a:rPr sz="5100" spc="-220" dirty="0"/>
              <a:t> </a:t>
            </a:r>
            <a:r>
              <a:rPr sz="5100" spc="-75" dirty="0"/>
              <a:t>that</a:t>
            </a:r>
            <a:r>
              <a:rPr sz="5100" spc="-215" dirty="0"/>
              <a:t> </a:t>
            </a:r>
            <a:r>
              <a:rPr sz="5100" spc="-75" dirty="0"/>
              <a:t>direction</a:t>
            </a:r>
            <a:r>
              <a:rPr sz="5100" spc="-210" dirty="0"/>
              <a:t> </a:t>
            </a:r>
            <a:r>
              <a:rPr sz="5100" spc="-50" dirty="0"/>
              <a:t>?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04036" y="1866391"/>
            <a:ext cx="11802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 indent="-730885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(slope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our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example)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3335" y="3047492"/>
            <a:ext cx="622300" cy="38100"/>
          </a:xfrm>
          <a:custGeom>
            <a:avLst/>
            <a:gdLst/>
            <a:ahLst/>
            <a:cxnLst/>
            <a:rect l="l" t="t" r="r" b="b"/>
            <a:pathLst>
              <a:path w="622300" h="38100">
                <a:moveTo>
                  <a:pt x="622300" y="0"/>
                </a:moveTo>
                <a:lnTo>
                  <a:pt x="0" y="0"/>
                </a:lnTo>
                <a:lnTo>
                  <a:pt x="0" y="38100"/>
                </a:lnTo>
                <a:lnTo>
                  <a:pt x="622300" y="38100"/>
                </a:lnTo>
                <a:lnTo>
                  <a:pt x="6223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5555" y="3079496"/>
            <a:ext cx="635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90" dirty="0">
                <a:solidFill>
                  <a:srgbClr val="404040"/>
                </a:solidFill>
                <a:latin typeface="Noto Sans Math"/>
                <a:cs typeface="Noto Sans Math"/>
              </a:rPr>
              <a:t>𝑑w</a:t>
            </a:r>
            <a:endParaRPr sz="3300">
              <a:latin typeface="Noto Sans Math"/>
              <a:cs typeface="Noto Sans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0149" y="2798597"/>
            <a:ext cx="1372870" cy="529590"/>
          </a:xfrm>
          <a:custGeom>
            <a:avLst/>
            <a:gdLst/>
            <a:ahLst/>
            <a:cxnLst/>
            <a:rect l="l" t="t" r="r" b="b"/>
            <a:pathLst>
              <a:path w="1372870" h="529589">
                <a:moveTo>
                  <a:pt x="1203972" y="0"/>
                </a:moveTo>
                <a:lnTo>
                  <a:pt x="1196441" y="21475"/>
                </a:lnTo>
                <a:lnTo>
                  <a:pt x="1227083" y="34774"/>
                </a:lnTo>
                <a:lnTo>
                  <a:pt x="1253436" y="53184"/>
                </a:lnTo>
                <a:lnTo>
                  <a:pt x="1293266" y="105333"/>
                </a:lnTo>
                <a:lnTo>
                  <a:pt x="1316709" y="175693"/>
                </a:lnTo>
                <a:lnTo>
                  <a:pt x="1322568" y="216863"/>
                </a:lnTo>
                <a:lnTo>
                  <a:pt x="1324521" y="262026"/>
                </a:lnTo>
                <a:lnTo>
                  <a:pt x="1322558" y="308715"/>
                </a:lnTo>
                <a:lnTo>
                  <a:pt x="1316672" y="351113"/>
                </a:lnTo>
                <a:lnTo>
                  <a:pt x="1306861" y="389220"/>
                </a:lnTo>
                <a:lnTo>
                  <a:pt x="1275364" y="452092"/>
                </a:lnTo>
                <a:lnTo>
                  <a:pt x="1227443" y="494512"/>
                </a:lnTo>
                <a:lnTo>
                  <a:pt x="1197279" y="507872"/>
                </a:lnTo>
                <a:lnTo>
                  <a:pt x="1203972" y="529361"/>
                </a:lnTo>
                <a:lnTo>
                  <a:pt x="1242465" y="515521"/>
                </a:lnTo>
                <a:lnTo>
                  <a:pt x="1276180" y="495490"/>
                </a:lnTo>
                <a:lnTo>
                  <a:pt x="1305115" y="469268"/>
                </a:lnTo>
                <a:lnTo>
                  <a:pt x="1329270" y="436854"/>
                </a:lnTo>
                <a:lnTo>
                  <a:pt x="1348315" y="399469"/>
                </a:lnTo>
                <a:lnTo>
                  <a:pt x="1361921" y="358333"/>
                </a:lnTo>
                <a:lnTo>
                  <a:pt x="1370084" y="313449"/>
                </a:lnTo>
                <a:lnTo>
                  <a:pt x="1372806" y="264820"/>
                </a:lnTo>
                <a:lnTo>
                  <a:pt x="1370075" y="216285"/>
                </a:lnTo>
                <a:lnTo>
                  <a:pt x="1361884" y="171434"/>
                </a:lnTo>
                <a:lnTo>
                  <a:pt x="1348235" y="130264"/>
                </a:lnTo>
                <a:lnTo>
                  <a:pt x="1329131" y="92773"/>
                </a:lnTo>
                <a:lnTo>
                  <a:pt x="1304929" y="60241"/>
                </a:lnTo>
                <a:lnTo>
                  <a:pt x="1276005" y="33932"/>
                </a:lnTo>
                <a:lnTo>
                  <a:pt x="1242354" y="13851"/>
                </a:lnTo>
                <a:lnTo>
                  <a:pt x="1203972" y="0"/>
                </a:lnTo>
                <a:close/>
              </a:path>
              <a:path w="1372870" h="529589">
                <a:moveTo>
                  <a:pt x="168821" y="0"/>
                </a:moveTo>
                <a:lnTo>
                  <a:pt x="130445" y="13851"/>
                </a:lnTo>
                <a:lnTo>
                  <a:pt x="96794" y="33932"/>
                </a:lnTo>
                <a:lnTo>
                  <a:pt x="67870" y="60241"/>
                </a:lnTo>
                <a:lnTo>
                  <a:pt x="43675" y="92773"/>
                </a:lnTo>
                <a:lnTo>
                  <a:pt x="24565" y="130264"/>
                </a:lnTo>
                <a:lnTo>
                  <a:pt x="10917" y="171434"/>
                </a:lnTo>
                <a:lnTo>
                  <a:pt x="2729" y="216285"/>
                </a:lnTo>
                <a:lnTo>
                  <a:pt x="0" y="264820"/>
                </a:lnTo>
                <a:lnTo>
                  <a:pt x="2721" y="313449"/>
                </a:lnTo>
                <a:lnTo>
                  <a:pt x="10885" y="358333"/>
                </a:lnTo>
                <a:lnTo>
                  <a:pt x="24490" y="399469"/>
                </a:lnTo>
                <a:lnTo>
                  <a:pt x="43535" y="436854"/>
                </a:lnTo>
                <a:lnTo>
                  <a:pt x="67690" y="469268"/>
                </a:lnTo>
                <a:lnTo>
                  <a:pt x="96624" y="495490"/>
                </a:lnTo>
                <a:lnTo>
                  <a:pt x="130335" y="515521"/>
                </a:lnTo>
                <a:lnTo>
                  <a:pt x="168821" y="529361"/>
                </a:lnTo>
                <a:lnTo>
                  <a:pt x="175526" y="507872"/>
                </a:lnTo>
                <a:lnTo>
                  <a:pt x="145361" y="494512"/>
                </a:lnTo>
                <a:lnTo>
                  <a:pt x="119329" y="475918"/>
                </a:lnTo>
                <a:lnTo>
                  <a:pt x="79667" y="423037"/>
                </a:lnTo>
                <a:lnTo>
                  <a:pt x="56121" y="351113"/>
                </a:lnTo>
                <a:lnTo>
                  <a:pt x="50234" y="308715"/>
                </a:lnTo>
                <a:lnTo>
                  <a:pt x="48272" y="262026"/>
                </a:lnTo>
                <a:lnTo>
                  <a:pt x="50234" y="216863"/>
                </a:lnTo>
                <a:lnTo>
                  <a:pt x="56121" y="175693"/>
                </a:lnTo>
                <a:lnTo>
                  <a:pt x="65932" y="138516"/>
                </a:lnTo>
                <a:lnTo>
                  <a:pt x="97483" y="76704"/>
                </a:lnTo>
                <a:lnTo>
                  <a:pt x="145832" y="34774"/>
                </a:lnTo>
                <a:lnTo>
                  <a:pt x="176364" y="21475"/>
                </a:lnTo>
                <a:lnTo>
                  <a:pt x="16882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9015" y="2643632"/>
            <a:ext cx="10672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1696720" algn="l"/>
                <a:tab pos="2932430" algn="l"/>
              </a:tabLst>
            </a:pPr>
            <a:r>
              <a:rPr sz="4950" spc="465" baseline="44612" dirty="0">
                <a:solidFill>
                  <a:srgbClr val="404040"/>
                </a:solidFill>
                <a:latin typeface="Noto Sans Math"/>
                <a:cs typeface="Noto Sans Math"/>
              </a:rPr>
              <a:t>𝑑</a:t>
            </a:r>
            <a:r>
              <a:rPr sz="4950" baseline="44612" dirty="0">
                <a:solidFill>
                  <a:srgbClr val="404040"/>
                </a:solidFill>
                <a:latin typeface="Noto Sans Math"/>
                <a:cs typeface="Noto Sans Math"/>
              </a:rPr>
              <a:t>	</a:t>
            </a:r>
            <a:r>
              <a:rPr sz="4500" spc="475" dirty="0">
                <a:solidFill>
                  <a:srgbClr val="404040"/>
                </a:solidFill>
                <a:latin typeface="FreeSerif"/>
                <a:cs typeface="FreeSerif"/>
              </a:rPr>
              <a:t>𝐿(𝑓</a:t>
            </a:r>
            <a:r>
              <a:rPr sz="4500" dirty="0">
                <a:solidFill>
                  <a:srgbClr val="404040"/>
                </a:solidFill>
                <a:latin typeface="FreeSerif"/>
                <a:cs typeface="FreeSerif"/>
              </a:rPr>
              <a:t>	</a:t>
            </a:r>
            <a:r>
              <a:rPr sz="4500" spc="275" dirty="0">
                <a:solidFill>
                  <a:srgbClr val="404040"/>
                </a:solidFill>
                <a:latin typeface="FreeSerif"/>
                <a:cs typeface="FreeSerif"/>
              </a:rPr>
              <a:t>𝑥;</a:t>
            </a:r>
            <a:r>
              <a:rPr sz="4500" spc="-385" dirty="0">
                <a:solidFill>
                  <a:srgbClr val="404040"/>
                </a:solidFill>
                <a:latin typeface="FreeSerif"/>
                <a:cs typeface="FreeSerif"/>
              </a:rPr>
              <a:t> </a:t>
            </a:r>
            <a:r>
              <a:rPr sz="4500" spc="250" dirty="0">
                <a:solidFill>
                  <a:srgbClr val="404040"/>
                </a:solidFill>
                <a:latin typeface="FreeSerif"/>
                <a:cs typeface="FreeSerif"/>
              </a:rPr>
              <a:t>𝑤</a:t>
            </a:r>
            <a:r>
              <a:rPr sz="4500" dirty="0">
                <a:solidFill>
                  <a:srgbClr val="404040"/>
                </a:solidFill>
                <a:latin typeface="FreeSerif"/>
                <a:cs typeface="FreeSerif"/>
              </a:rPr>
              <a:t>	</a:t>
            </a:r>
            <a:r>
              <a:rPr sz="4500" spc="-210" dirty="0">
                <a:solidFill>
                  <a:srgbClr val="404040"/>
                </a:solidFill>
                <a:latin typeface="FreeSerif"/>
                <a:cs typeface="FreeSerif"/>
              </a:rPr>
              <a:t>,</a:t>
            </a:r>
            <a:r>
              <a:rPr sz="4500" spc="-385" dirty="0">
                <a:solidFill>
                  <a:srgbClr val="404040"/>
                </a:solidFill>
                <a:latin typeface="FreeSerif"/>
                <a:cs typeface="FreeSerif"/>
              </a:rPr>
              <a:t> </a:t>
            </a:r>
            <a:r>
              <a:rPr sz="4500" spc="455" dirty="0">
                <a:solidFill>
                  <a:srgbClr val="404040"/>
                </a:solidFill>
                <a:latin typeface="FreeSerif"/>
                <a:cs typeface="FreeSerif"/>
              </a:rPr>
              <a:t>𝑦)</a:t>
            </a:r>
            <a:r>
              <a:rPr sz="4500" spc="-265" dirty="0">
                <a:solidFill>
                  <a:srgbClr val="404040"/>
                </a:solidFill>
                <a:latin typeface="FreeSerif"/>
                <a:cs typeface="FreeSerif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weighted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4500" b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rate</a:t>
            </a:r>
            <a:r>
              <a:rPr sz="4500" b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η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036" y="3594608"/>
            <a:ext cx="10401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 indent="-730885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Higher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rate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means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move</a:t>
            </a:r>
            <a:r>
              <a:rPr sz="45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i="1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faster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7930" y="6051041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58" y="0"/>
                </a:lnTo>
              </a:path>
            </a:pathLst>
          </a:custGeom>
          <a:ln w="24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05226" y="5999193"/>
            <a:ext cx="8102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1" spc="250" dirty="0">
                <a:latin typeface="Times New Roman"/>
                <a:cs typeface="Times New Roman"/>
              </a:rPr>
              <a:t>dw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4678" y="5580447"/>
            <a:ext cx="76663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908425" algn="l"/>
                <a:tab pos="4529455" algn="l"/>
              </a:tabLst>
            </a:pPr>
            <a:r>
              <a:rPr sz="4800" i="1" spc="55" dirty="0">
                <a:latin typeface="Times New Roman"/>
                <a:cs typeface="Times New Roman"/>
              </a:rPr>
              <a:t>w</a:t>
            </a:r>
            <a:r>
              <a:rPr sz="5325" i="1" spc="82" baseline="31298" dirty="0">
                <a:latin typeface="Times New Roman"/>
                <a:cs typeface="Times New Roman"/>
              </a:rPr>
              <a:t>t</a:t>
            </a:r>
            <a:r>
              <a:rPr sz="5325" spc="82" baseline="31298" dirty="0">
                <a:latin typeface="LM Roman 10"/>
                <a:cs typeface="LM Roman 10"/>
              </a:rPr>
              <a:t>+</a:t>
            </a:r>
            <a:r>
              <a:rPr sz="5325" spc="82" baseline="31298" dirty="0">
                <a:latin typeface="Times New Roman"/>
                <a:cs typeface="Times New Roman"/>
              </a:rPr>
              <a:t>1</a:t>
            </a:r>
            <a:r>
              <a:rPr sz="5325" spc="652" baseline="31298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LM Roman 10"/>
                <a:cs typeface="LM Roman 10"/>
              </a:rPr>
              <a:t>=</a:t>
            </a:r>
            <a:r>
              <a:rPr sz="4800" spc="-520" dirty="0">
                <a:latin typeface="LM Roman 10"/>
                <a:cs typeface="LM Roman 10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w</a:t>
            </a:r>
            <a:r>
              <a:rPr sz="5325" i="1" baseline="31298" dirty="0">
                <a:latin typeface="Times New Roman"/>
                <a:cs typeface="Times New Roman"/>
              </a:rPr>
              <a:t>t</a:t>
            </a:r>
            <a:r>
              <a:rPr sz="5325" i="1" spc="419" baseline="31298" dirty="0">
                <a:latin typeface="Times New Roman"/>
                <a:cs typeface="Times New Roman"/>
              </a:rPr>
              <a:t> </a:t>
            </a:r>
            <a:r>
              <a:rPr sz="4800" i="1" spc="-565" dirty="0">
                <a:latin typeface="DejaVu Sans Condensed"/>
                <a:cs typeface="DejaVu Sans Condensed"/>
              </a:rPr>
              <a:t>—</a:t>
            </a:r>
            <a:r>
              <a:rPr sz="4800" i="1" spc="-705" dirty="0">
                <a:latin typeface="DejaVu Sans Condensed"/>
                <a:cs typeface="DejaVu Sans Condensed"/>
              </a:rPr>
              <a:t> </a:t>
            </a:r>
            <a:r>
              <a:rPr sz="4800" i="1" spc="670" dirty="0">
                <a:latin typeface="Liberation Sans Narrow"/>
                <a:cs typeface="Liberation Sans Narrow"/>
              </a:rPr>
              <a:t>h</a:t>
            </a:r>
            <a:r>
              <a:rPr sz="4800" i="1" dirty="0">
                <a:latin typeface="Liberation Sans Narrow"/>
                <a:cs typeface="Liberation Sans Narrow"/>
              </a:rPr>
              <a:t>	</a:t>
            </a:r>
            <a:r>
              <a:rPr sz="7200" i="1" spc="-75" baseline="37615" dirty="0">
                <a:latin typeface="Times New Roman"/>
                <a:cs typeface="Times New Roman"/>
              </a:rPr>
              <a:t>d</a:t>
            </a:r>
            <a:r>
              <a:rPr sz="7200" i="1" baseline="37615" dirty="0">
                <a:latin typeface="Times New Roman"/>
                <a:cs typeface="Times New Roman"/>
              </a:rPr>
              <a:t>	</a:t>
            </a:r>
            <a:r>
              <a:rPr sz="4800" i="1" dirty="0">
                <a:latin typeface="Times New Roman"/>
                <a:cs typeface="Times New Roman"/>
              </a:rPr>
              <a:t>L</a:t>
            </a:r>
            <a:r>
              <a:rPr sz="4800" dirty="0">
                <a:latin typeface="LM Roman 10"/>
                <a:cs typeface="LM Roman 10"/>
              </a:rPr>
              <a:t>(</a:t>
            </a:r>
            <a:r>
              <a:rPr sz="4800" spc="-819" dirty="0">
                <a:latin typeface="LM Roman 10"/>
                <a:cs typeface="LM Roman 10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f</a:t>
            </a:r>
            <a:r>
              <a:rPr sz="4800" i="1" spc="-44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LM Roman 10"/>
                <a:cs typeface="LM Roman 10"/>
              </a:rPr>
              <a:t>(</a:t>
            </a:r>
            <a:r>
              <a:rPr sz="4800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Times New Roman"/>
                <a:cs typeface="Times New Roman"/>
              </a:rPr>
              <a:t>;</a:t>
            </a:r>
            <a:r>
              <a:rPr sz="4800" spc="-625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w</a:t>
            </a:r>
            <a:r>
              <a:rPr sz="4800" dirty="0">
                <a:latin typeface="LM Roman 10"/>
                <a:cs typeface="LM Roman 10"/>
              </a:rPr>
              <a:t>)</a:t>
            </a:r>
            <a:r>
              <a:rPr sz="4800" i="1" dirty="0">
                <a:latin typeface="LM Roman Dunhill 10"/>
                <a:cs typeface="LM Roman Dunhill 10"/>
              </a:rPr>
              <a:t>,</a:t>
            </a:r>
            <a:r>
              <a:rPr sz="4800" i="1" spc="-1019" dirty="0">
                <a:latin typeface="LM Roman Dunhill 10"/>
                <a:cs typeface="LM Roman Dunhill 10"/>
              </a:rPr>
              <a:t> </a:t>
            </a:r>
            <a:r>
              <a:rPr sz="4800" i="1" spc="-25" dirty="0">
                <a:latin typeface="Times New Roman"/>
                <a:cs typeface="Times New Roman"/>
              </a:rPr>
              <a:t>y</a:t>
            </a:r>
            <a:r>
              <a:rPr sz="4800" spc="-25" dirty="0">
                <a:latin typeface="LM Roman 10"/>
                <a:cs typeface="LM Roman 10"/>
              </a:rPr>
              <a:t>)</a:t>
            </a:r>
            <a:endParaRPr sz="48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Now</a:t>
            </a:r>
            <a:r>
              <a:rPr spc="-180" dirty="0"/>
              <a:t> </a:t>
            </a:r>
            <a:r>
              <a:rPr spc="-85" dirty="0"/>
              <a:t>let's</a:t>
            </a:r>
            <a:r>
              <a:rPr spc="-240" dirty="0"/>
              <a:t> </a:t>
            </a:r>
            <a:r>
              <a:rPr spc="-114" dirty="0"/>
              <a:t>consider</a:t>
            </a:r>
            <a:r>
              <a:rPr spc="-200" dirty="0"/>
              <a:t> </a:t>
            </a:r>
            <a:r>
              <a:rPr dirty="0"/>
              <a:t>N</a:t>
            </a:r>
            <a:r>
              <a:rPr spc="-204" dirty="0"/>
              <a:t> </a:t>
            </a:r>
            <a:r>
              <a:rPr spc="-75" dirty="0"/>
              <a:t>dimensions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0898" rIns="0" bIns="0" rtlCol="0">
            <a:spAutoFit/>
          </a:bodyPr>
          <a:lstStyle/>
          <a:p>
            <a:pPr marL="875030" marR="5080" indent="-13335">
              <a:lnSpc>
                <a:spcPct val="89800"/>
              </a:lnSpc>
              <a:spcBef>
                <a:spcPts val="650"/>
              </a:spcBef>
            </a:pPr>
            <a:r>
              <a:rPr dirty="0"/>
              <a:t>We</a:t>
            </a:r>
            <a:r>
              <a:rPr spc="-130" dirty="0"/>
              <a:t> </a:t>
            </a:r>
            <a:r>
              <a:rPr dirty="0"/>
              <a:t>want</a:t>
            </a:r>
            <a:r>
              <a:rPr spc="-114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dirty="0"/>
              <a:t>know</a:t>
            </a:r>
            <a:r>
              <a:rPr spc="-125" dirty="0"/>
              <a:t> </a:t>
            </a:r>
            <a:r>
              <a:rPr dirty="0"/>
              <a:t>where</a:t>
            </a:r>
            <a:r>
              <a:rPr spc="-130" dirty="0"/>
              <a:t> </a:t>
            </a:r>
            <a:r>
              <a:rPr dirty="0"/>
              <a:t>in</a:t>
            </a:r>
            <a:r>
              <a:rPr spc="-114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N-dimensional</a:t>
            </a:r>
            <a:r>
              <a:rPr spc="-125" dirty="0"/>
              <a:t> </a:t>
            </a:r>
            <a:r>
              <a:rPr spc="-10" dirty="0"/>
              <a:t>space </a:t>
            </a:r>
            <a:r>
              <a:rPr dirty="0"/>
              <a:t>(of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i="1" dirty="0">
                <a:latin typeface="Carlito"/>
                <a:cs typeface="Carlito"/>
              </a:rPr>
              <a:t>N</a:t>
            </a:r>
            <a:r>
              <a:rPr i="1" spc="-85" dirty="0">
                <a:latin typeface="Carlito"/>
                <a:cs typeface="Carlito"/>
              </a:rPr>
              <a:t> </a:t>
            </a:r>
            <a:r>
              <a:rPr spc="-30" dirty="0"/>
              <a:t>parameters</a:t>
            </a:r>
            <a:r>
              <a:rPr spc="-60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10" dirty="0"/>
              <a:t>make</a:t>
            </a:r>
            <a:r>
              <a:rPr spc="-80" dirty="0"/>
              <a:t> </a:t>
            </a:r>
            <a:r>
              <a:rPr dirty="0"/>
              <a:t>up</a:t>
            </a:r>
            <a:r>
              <a:rPr spc="-65" dirty="0"/>
              <a:t> </a:t>
            </a:r>
            <a:r>
              <a:rPr dirty="0"/>
              <a:t>θ</a:t>
            </a:r>
            <a:r>
              <a:rPr spc="-75" dirty="0"/>
              <a:t> </a:t>
            </a:r>
            <a:r>
              <a:rPr dirty="0"/>
              <a:t>)</a:t>
            </a:r>
            <a:r>
              <a:rPr spc="-65" dirty="0"/>
              <a:t> </a:t>
            </a:r>
            <a:r>
              <a:rPr dirty="0"/>
              <a:t>we</a:t>
            </a:r>
            <a:r>
              <a:rPr spc="-85" dirty="0"/>
              <a:t> </a:t>
            </a:r>
            <a:r>
              <a:rPr spc="-10" dirty="0"/>
              <a:t>should </a:t>
            </a:r>
            <a:r>
              <a:rPr spc="-20" dirty="0"/>
              <a:t>move.</a:t>
            </a:r>
          </a:p>
          <a:p>
            <a:pPr marL="875030" marR="190500" indent="-13335">
              <a:lnSpc>
                <a:spcPct val="89800"/>
              </a:lnSpc>
              <a:spcBef>
                <a:spcPts val="177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gradient</a:t>
            </a:r>
            <a:r>
              <a:rPr spc="-105" dirty="0"/>
              <a:t> </a:t>
            </a:r>
            <a:r>
              <a:rPr dirty="0"/>
              <a:t>is</a:t>
            </a:r>
            <a:r>
              <a:rPr spc="-100" dirty="0"/>
              <a:t> </a:t>
            </a:r>
            <a:r>
              <a:rPr dirty="0"/>
              <a:t>just</a:t>
            </a:r>
            <a:r>
              <a:rPr spc="-110" dirty="0"/>
              <a:t> </a:t>
            </a:r>
            <a:r>
              <a:rPr dirty="0"/>
              <a:t>such</a:t>
            </a:r>
            <a:r>
              <a:rPr spc="-10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vector;</a:t>
            </a:r>
            <a:r>
              <a:rPr spc="-105" dirty="0"/>
              <a:t> </a:t>
            </a:r>
            <a:r>
              <a:rPr dirty="0"/>
              <a:t>it</a:t>
            </a:r>
            <a:r>
              <a:rPr spc="-105" dirty="0"/>
              <a:t> </a:t>
            </a:r>
            <a:r>
              <a:rPr spc="-10" dirty="0"/>
              <a:t>expresses</a:t>
            </a:r>
            <a:r>
              <a:rPr spc="-100" dirty="0"/>
              <a:t> </a:t>
            </a:r>
            <a:r>
              <a:rPr spc="-25" dirty="0"/>
              <a:t>the </a:t>
            </a:r>
            <a:r>
              <a:rPr spc="-10" dirty="0"/>
              <a:t>directional</a:t>
            </a:r>
            <a:r>
              <a:rPr spc="-145" dirty="0"/>
              <a:t> </a:t>
            </a:r>
            <a:r>
              <a:rPr spc="-10" dirty="0"/>
              <a:t>components</a:t>
            </a:r>
            <a:r>
              <a:rPr spc="-130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dirty="0"/>
              <a:t>sharpest</a:t>
            </a:r>
            <a:r>
              <a:rPr spc="-140" dirty="0"/>
              <a:t> </a:t>
            </a:r>
            <a:r>
              <a:rPr dirty="0"/>
              <a:t>slope</a:t>
            </a:r>
            <a:r>
              <a:rPr spc="-145" dirty="0"/>
              <a:t> </a:t>
            </a:r>
            <a:r>
              <a:rPr spc="-10" dirty="0"/>
              <a:t>along </a:t>
            </a:r>
            <a:r>
              <a:rPr dirty="0"/>
              <a:t>each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i="1" dirty="0">
                <a:latin typeface="Carlito"/>
                <a:cs typeface="Carlito"/>
              </a:rPr>
              <a:t>N</a:t>
            </a:r>
            <a:r>
              <a:rPr i="1" spc="-55" dirty="0">
                <a:latin typeface="Carlito"/>
                <a:cs typeface="Carlito"/>
              </a:rPr>
              <a:t> </a:t>
            </a:r>
            <a:r>
              <a:rPr spc="-10" dirty="0"/>
              <a:t>dimensions.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8868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Imagine</a:t>
            </a:r>
            <a:r>
              <a:rPr spc="-220" dirty="0"/>
              <a:t> </a:t>
            </a:r>
            <a:r>
              <a:rPr dirty="0"/>
              <a:t>2</a:t>
            </a:r>
            <a:r>
              <a:rPr spc="-204" dirty="0"/>
              <a:t> </a:t>
            </a:r>
            <a:r>
              <a:rPr spc="-125" dirty="0"/>
              <a:t>dimensions,</a:t>
            </a:r>
            <a:r>
              <a:rPr spc="-200" dirty="0"/>
              <a:t> </a:t>
            </a:r>
            <a:r>
              <a:rPr dirty="0"/>
              <a:t>w</a:t>
            </a:r>
            <a:r>
              <a:rPr spc="-220" dirty="0"/>
              <a:t> </a:t>
            </a:r>
            <a:r>
              <a:rPr spc="-70" dirty="0"/>
              <a:t>and</a:t>
            </a:r>
            <a:r>
              <a:rPr spc="-195" dirty="0"/>
              <a:t> </a:t>
            </a:r>
            <a:r>
              <a:rPr spc="-50" dirty="0"/>
              <a:t>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836" y="2181518"/>
            <a:ext cx="8425846" cy="5528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900" y="1162796"/>
            <a:ext cx="10857230" cy="5258435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8663305">
              <a:lnSpc>
                <a:spcPct val="100000"/>
              </a:lnSpc>
              <a:spcBef>
                <a:spcPts val="2330"/>
              </a:spcBef>
            </a:pPr>
            <a:r>
              <a:rPr sz="4400" spc="-35" dirty="0">
                <a:latin typeface="Times New Roman"/>
                <a:cs typeface="Times New Roman"/>
              </a:rPr>
              <a:t>Cost(w,b)</a:t>
            </a:r>
            <a:endParaRPr sz="4400">
              <a:latin typeface="Times New Roman"/>
              <a:cs typeface="Times New Roman"/>
            </a:endParaRPr>
          </a:p>
          <a:p>
            <a:pPr marL="25400" marR="6727825" indent="-13335">
              <a:lnSpc>
                <a:spcPct val="90000"/>
              </a:lnSpc>
              <a:spcBef>
                <a:spcPts val="2815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Visualizing</a:t>
            </a:r>
            <a:r>
              <a:rPr sz="45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red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endParaRPr sz="4500">
              <a:latin typeface="Carlito"/>
              <a:cs typeface="Carlito"/>
            </a:endParaRPr>
          </a:p>
          <a:p>
            <a:pPr marL="25400" marR="6524625" indent="-13335">
              <a:lnSpc>
                <a:spcPct val="89800"/>
              </a:lnSpc>
              <a:spcBef>
                <a:spcPts val="175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45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</a:t>
            </a:r>
            <a:r>
              <a:rPr sz="4500" spc="-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shown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x-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5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plane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8166" y="7034841"/>
            <a:ext cx="428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latin typeface="Times New Roman"/>
                <a:cs typeface="Times New Roman"/>
              </a:rPr>
              <a:t>w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75733" y="6662239"/>
            <a:ext cx="304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latin typeface="Times New Roman"/>
                <a:cs typeface="Times New Roman"/>
              </a:rPr>
              <a:t>b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14550" y="4428988"/>
            <a:ext cx="1291590" cy="2204720"/>
            <a:chOff x="7114550" y="4428988"/>
            <a:chExt cx="1291590" cy="2204720"/>
          </a:xfrm>
        </p:grpSpPr>
        <p:sp>
          <p:nvSpPr>
            <p:cNvPr id="8" name="object 8"/>
            <p:cNvSpPr/>
            <p:nvPr/>
          </p:nvSpPr>
          <p:spPr>
            <a:xfrm>
              <a:off x="7186906" y="6452930"/>
              <a:ext cx="973455" cy="139700"/>
            </a:xfrm>
            <a:custGeom>
              <a:avLst/>
              <a:gdLst/>
              <a:ahLst/>
              <a:cxnLst/>
              <a:rect l="l" t="t" r="r" b="b"/>
              <a:pathLst>
                <a:path w="973454" h="139700">
                  <a:moveTo>
                    <a:pt x="0" y="139208"/>
                  </a:moveTo>
                  <a:lnTo>
                    <a:pt x="973228" y="0"/>
                  </a:lnTo>
                </a:path>
              </a:pathLst>
            </a:custGeom>
            <a:ln w="82798">
              <a:solidFill>
                <a:srgbClr val="F200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9183" y="6376225"/>
              <a:ext cx="215900" cy="153670"/>
            </a:xfrm>
            <a:custGeom>
              <a:avLst/>
              <a:gdLst/>
              <a:ahLst/>
              <a:cxnLst/>
              <a:rect l="l" t="t" r="r" b="b"/>
              <a:pathLst>
                <a:path w="215900" h="153670">
                  <a:moveTo>
                    <a:pt x="0" y="0"/>
                  </a:moveTo>
                  <a:lnTo>
                    <a:pt x="21894" y="153441"/>
                  </a:lnTo>
                  <a:lnTo>
                    <a:pt x="215277" y="47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00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49178" y="6376194"/>
              <a:ext cx="215265" cy="153670"/>
            </a:xfrm>
            <a:custGeom>
              <a:avLst/>
              <a:gdLst/>
              <a:ahLst/>
              <a:cxnLst/>
              <a:rect l="l" t="t" r="r" b="b"/>
              <a:pathLst>
                <a:path w="215265" h="153670">
                  <a:moveTo>
                    <a:pt x="215264" y="47506"/>
                  </a:moveTo>
                  <a:lnTo>
                    <a:pt x="0" y="0"/>
                  </a:lnTo>
                  <a:lnTo>
                    <a:pt x="21892" y="153449"/>
                  </a:lnTo>
                  <a:lnTo>
                    <a:pt x="215264" y="47506"/>
                  </a:lnTo>
                  <a:close/>
                </a:path>
              </a:pathLst>
            </a:custGeom>
            <a:ln w="82763">
              <a:solidFill>
                <a:srgbClr val="F200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6906" y="4542827"/>
              <a:ext cx="0" cy="2049780"/>
            </a:xfrm>
            <a:custGeom>
              <a:avLst/>
              <a:gdLst/>
              <a:ahLst/>
              <a:cxnLst/>
              <a:rect l="l" t="t" r="r" b="b"/>
              <a:pathLst>
                <a:path h="2049779">
                  <a:moveTo>
                    <a:pt x="0" y="0"/>
                  </a:moveTo>
                  <a:lnTo>
                    <a:pt x="0" y="2049311"/>
                  </a:lnTo>
                </a:path>
              </a:pathLst>
            </a:custGeom>
            <a:ln w="41345">
              <a:solidFill>
                <a:srgbClr val="F2000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550" y="4428988"/>
              <a:ext cx="206730" cy="206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798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Generative</a:t>
            </a:r>
            <a:r>
              <a:rPr spc="-165" dirty="0"/>
              <a:t> </a:t>
            </a:r>
            <a:r>
              <a:rPr spc="-90" dirty="0"/>
              <a:t>Classifier: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0" y="1554480"/>
            <a:ext cx="3535679" cy="24042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879" y="4107294"/>
            <a:ext cx="2600324" cy="221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7044" y="1464565"/>
            <a:ext cx="11162665" cy="659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460" indent="-5486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9460" algn="l"/>
              </a:tabLst>
            </a:pPr>
            <a:r>
              <a:rPr sz="3800" dirty="0">
                <a:latin typeface="Carlito"/>
                <a:cs typeface="Carlito"/>
              </a:rPr>
              <a:t>Build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 model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of what's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 a cat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image</a:t>
            </a:r>
            <a:endParaRPr sz="3800">
              <a:latin typeface="Carlito"/>
              <a:cs typeface="Carlito"/>
            </a:endParaRPr>
          </a:p>
          <a:p>
            <a:pPr marL="1490980" lvl="1" indent="-54864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490980" algn="l"/>
              </a:tabLst>
            </a:pPr>
            <a:r>
              <a:rPr sz="3800" dirty="0">
                <a:latin typeface="Carlito"/>
                <a:cs typeface="Carlito"/>
              </a:rPr>
              <a:t>Knows</a:t>
            </a:r>
            <a:r>
              <a:rPr sz="3800" spc="-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about</a:t>
            </a:r>
            <a:r>
              <a:rPr sz="3800" spc="-6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whiskers,</a:t>
            </a:r>
            <a:r>
              <a:rPr sz="3800" spc="-5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ears,</a:t>
            </a:r>
            <a:r>
              <a:rPr sz="3800" spc="-60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eyes</a:t>
            </a:r>
            <a:endParaRPr sz="3800">
              <a:latin typeface="Carlito"/>
              <a:cs typeface="Carlito"/>
            </a:endParaRPr>
          </a:p>
          <a:p>
            <a:pPr marL="1490980" lvl="1" indent="-54864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490980" algn="l"/>
              </a:tabLst>
            </a:pPr>
            <a:r>
              <a:rPr sz="3800" dirty="0">
                <a:latin typeface="Carlito"/>
                <a:cs typeface="Carlito"/>
              </a:rPr>
              <a:t>Assigns</a:t>
            </a:r>
            <a:r>
              <a:rPr sz="3800" spc="-4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probability</a:t>
            </a:r>
            <a:r>
              <a:rPr sz="3800" spc="-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to</a:t>
            </a:r>
            <a:r>
              <a:rPr sz="3800" spc="-4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any</a:t>
            </a:r>
            <a:r>
              <a:rPr sz="3800" spc="-3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image:</a:t>
            </a:r>
            <a:endParaRPr sz="3800">
              <a:latin typeface="Carlito"/>
              <a:cs typeface="Carlito"/>
            </a:endParaRPr>
          </a:p>
          <a:p>
            <a:pPr marL="2222500" lvl="2" indent="-54864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222500" algn="l"/>
              </a:tabLst>
            </a:pPr>
            <a:r>
              <a:rPr sz="3800" dirty="0">
                <a:latin typeface="Carlito"/>
                <a:cs typeface="Carlito"/>
              </a:rPr>
              <a:t>how</a:t>
            </a:r>
            <a:r>
              <a:rPr sz="3800" spc="15" dirty="0">
                <a:latin typeface="Carlito"/>
                <a:cs typeface="Carlito"/>
              </a:rPr>
              <a:t> </a:t>
            </a:r>
            <a:r>
              <a:rPr sz="3800" spc="-65" dirty="0">
                <a:latin typeface="Carlito"/>
                <a:cs typeface="Carlito"/>
              </a:rPr>
              <a:t>cat-</a:t>
            </a:r>
            <a:r>
              <a:rPr sz="3800" dirty="0">
                <a:latin typeface="Carlito"/>
                <a:cs typeface="Carlito"/>
              </a:rPr>
              <a:t>y</a:t>
            </a:r>
            <a:r>
              <a:rPr sz="3800" spc="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this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image?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945"/>
              </a:spcBef>
            </a:pPr>
            <a:endParaRPr sz="3800">
              <a:latin typeface="Carlito"/>
              <a:cs typeface="Carlito"/>
            </a:endParaRPr>
          </a:p>
          <a:p>
            <a:pPr marL="3505200">
              <a:lnSpc>
                <a:spcPct val="100000"/>
              </a:lnSpc>
            </a:pPr>
            <a:r>
              <a:rPr sz="3800" dirty="0">
                <a:latin typeface="Carlito"/>
                <a:cs typeface="Carlito"/>
              </a:rPr>
              <a:t>Also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build a model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for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dog</a:t>
            </a:r>
            <a:r>
              <a:rPr sz="3800" spc="-10" dirty="0">
                <a:latin typeface="Carlito"/>
                <a:cs typeface="Carlito"/>
              </a:rPr>
              <a:t> images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500" dirty="0">
                <a:latin typeface="Carlito"/>
                <a:cs typeface="Carlito"/>
              </a:rPr>
              <a:t>Now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given</a:t>
            </a:r>
            <a:r>
              <a:rPr sz="4500" spc="-7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new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image:</a:t>
            </a:r>
            <a:endParaRPr sz="4500">
              <a:latin typeface="Carlito"/>
              <a:cs typeface="Carlito"/>
            </a:endParaRPr>
          </a:p>
          <a:p>
            <a:pPr marL="142240">
              <a:lnSpc>
                <a:spcPct val="100000"/>
              </a:lnSpc>
            </a:pPr>
            <a:r>
              <a:rPr sz="4500" b="1" dirty="0">
                <a:latin typeface="Carlito"/>
                <a:cs typeface="Carlito"/>
              </a:rPr>
              <a:t>Run</a:t>
            </a:r>
            <a:r>
              <a:rPr sz="4500" b="1" spc="-100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both</a:t>
            </a:r>
            <a:r>
              <a:rPr sz="4500" b="1" spc="-95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models</a:t>
            </a:r>
            <a:r>
              <a:rPr sz="4500" b="1" spc="-95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and</a:t>
            </a:r>
            <a:r>
              <a:rPr sz="4500" b="1" spc="-95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see</a:t>
            </a:r>
            <a:r>
              <a:rPr sz="4500" b="1" spc="-90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which</a:t>
            </a:r>
            <a:r>
              <a:rPr sz="4500" b="1" spc="-95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one</a:t>
            </a:r>
            <a:r>
              <a:rPr sz="4500" b="1" spc="-85" dirty="0">
                <a:latin typeface="Carlito"/>
                <a:cs typeface="Carlito"/>
              </a:rPr>
              <a:t> </a:t>
            </a:r>
            <a:r>
              <a:rPr sz="4500" b="1" dirty="0">
                <a:latin typeface="Carlito"/>
                <a:cs typeface="Carlito"/>
              </a:rPr>
              <a:t>fits</a:t>
            </a:r>
            <a:r>
              <a:rPr sz="4500" b="1" spc="-95" dirty="0">
                <a:latin typeface="Carlito"/>
                <a:cs typeface="Carlito"/>
              </a:rPr>
              <a:t> </a:t>
            </a:r>
            <a:r>
              <a:rPr sz="4500" b="1" spc="-10" dirty="0">
                <a:latin typeface="Carlito"/>
                <a:cs typeface="Carlito"/>
              </a:rPr>
              <a:t>better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Real</a:t>
            </a:r>
            <a:r>
              <a:rPr spc="-190" dirty="0"/>
              <a:t> </a:t>
            </a:r>
            <a:r>
              <a:rPr spc="-1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7836" y="1729232"/>
            <a:ext cx="11837670" cy="5496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9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longer;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lots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lots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endParaRPr sz="4500">
              <a:latin typeface="Carlito"/>
              <a:cs typeface="Carlito"/>
            </a:endParaRPr>
          </a:p>
          <a:p>
            <a:pPr marL="88900">
              <a:lnSpc>
                <a:spcPts val="4850"/>
              </a:lnSpc>
              <a:spcBef>
                <a:spcPts val="69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dimension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i="1" baseline="-18518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4500" i="1" spc="322" baseline="-18518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component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spc="-5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endParaRPr sz="4500">
              <a:latin typeface="Carlito"/>
              <a:cs typeface="Carlito"/>
            </a:endParaRPr>
          </a:p>
          <a:p>
            <a:pPr marL="101600">
              <a:lnSpc>
                <a:spcPts val="4695"/>
              </a:lnSpc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tells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us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slope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respect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variable.</a:t>
            </a:r>
            <a:endParaRPr sz="4500">
              <a:latin typeface="Carlito"/>
              <a:cs typeface="Carlito"/>
            </a:endParaRPr>
          </a:p>
          <a:p>
            <a:pPr marL="736600" marR="692150" indent="-406400">
              <a:lnSpc>
                <a:spcPts val="3700"/>
              </a:lnSpc>
              <a:spcBef>
                <a:spcPts val="685"/>
              </a:spcBef>
              <a:buClr>
                <a:srgbClr val="E48312"/>
              </a:buClr>
              <a:buChar char="◦"/>
              <a:tabLst>
                <a:tab pos="7366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“How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would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 small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change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900" i="1" baseline="-1923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i="1" spc="359" baseline="-192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influence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total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spc="25" dirty="0">
                <a:solidFill>
                  <a:srgbClr val="404040"/>
                </a:solidFill>
                <a:latin typeface="Carlito"/>
                <a:cs typeface="Carlito"/>
              </a:rPr>
              <a:t>L</a:t>
            </a:r>
            <a:r>
              <a:rPr sz="3800" spc="25" dirty="0">
                <a:solidFill>
                  <a:srgbClr val="404040"/>
                </a:solidFill>
                <a:latin typeface="Carlito"/>
                <a:cs typeface="Carlito"/>
              </a:rPr>
              <a:t>?”</a:t>
            </a:r>
            <a:endParaRPr sz="3800">
              <a:latin typeface="Carlito"/>
              <a:cs typeface="Carlito"/>
            </a:endParaRPr>
          </a:p>
          <a:p>
            <a:pPr marL="736600" indent="-406400">
              <a:lnSpc>
                <a:spcPts val="4095"/>
              </a:lnSpc>
              <a:buClr>
                <a:srgbClr val="E48312"/>
              </a:buClr>
              <a:buChar char="◦"/>
              <a:tabLst>
                <a:tab pos="7366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express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slope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partial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derivative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∂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endParaRPr sz="3800">
              <a:latin typeface="Carlito"/>
              <a:cs typeface="Carlito"/>
            </a:endParaRPr>
          </a:p>
          <a:p>
            <a:pPr marL="736600">
              <a:lnSpc>
                <a:spcPts val="4130"/>
              </a:lnSpc>
            </a:pP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∂</a:t>
            </a:r>
            <a:r>
              <a:rPr sz="3800" i="1" spc="-25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900" i="1" spc="-37" baseline="-1923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endParaRPr sz="3900" baseline="-19230">
              <a:latin typeface="Carlito"/>
              <a:cs typeface="Carlito"/>
            </a:endParaRPr>
          </a:p>
          <a:p>
            <a:pPr marL="101600" marR="633730" indent="-13335">
              <a:lnSpc>
                <a:spcPct val="79600"/>
              </a:lnSpc>
              <a:spcBef>
                <a:spcPts val="184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defined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these partials.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75" dirty="0"/>
              <a:t> </a:t>
            </a:r>
            <a:r>
              <a:rPr spc="-120" dirty="0"/>
              <a:t>gradient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1209" y="4037203"/>
            <a:ext cx="227329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i="1" spc="140" dirty="0">
                <a:latin typeface="Liberation Sans Narrow"/>
                <a:cs typeface="Liberation Sans Narrow"/>
              </a:rPr>
              <a:t>q</a:t>
            </a:r>
            <a:endParaRPr sz="305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005" y="3814050"/>
            <a:ext cx="167068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7860" algn="l"/>
              </a:tabLst>
            </a:pPr>
            <a:r>
              <a:rPr sz="4100" spc="-50" dirty="0">
                <a:latin typeface="Times New Roman"/>
                <a:cs typeface="Times New Roman"/>
              </a:rPr>
              <a:t>A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i="1" spc="-10" dirty="0">
                <a:latin typeface="Times New Roman"/>
                <a:cs typeface="Times New Roman"/>
              </a:rPr>
              <a:t>L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spc="-745" dirty="0">
                <a:latin typeface="LM Roman 10"/>
                <a:cs typeface="LM Roman 10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f</a:t>
            </a:r>
            <a:r>
              <a:rPr sz="4100" i="1" spc="-420" dirty="0">
                <a:latin typeface="Times New Roman"/>
                <a:cs typeface="Times New Roman"/>
              </a:rPr>
              <a:t> </a:t>
            </a:r>
            <a:r>
              <a:rPr sz="4100" spc="-50" dirty="0">
                <a:latin typeface="LM Roman 10"/>
                <a:cs typeface="LM Roman 10"/>
              </a:rPr>
              <a:t>(</a:t>
            </a:r>
            <a:endParaRPr sz="41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2984" y="3814050"/>
            <a:ext cx="256159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41855" algn="l"/>
              </a:tabLst>
            </a:pPr>
            <a:r>
              <a:rPr sz="4100" i="1" dirty="0">
                <a:latin typeface="Times New Roman"/>
                <a:cs typeface="Times New Roman"/>
              </a:rPr>
              <a:t>x</a:t>
            </a:r>
            <a:r>
              <a:rPr sz="4100" dirty="0">
                <a:latin typeface="Times New Roman"/>
                <a:cs typeface="Times New Roman"/>
              </a:rPr>
              <a:t>;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i="1" spc="260" dirty="0">
                <a:latin typeface="Liberation Sans Narrow"/>
                <a:cs typeface="Liberation Sans Narrow"/>
              </a:rPr>
              <a:t>q</a:t>
            </a:r>
            <a:r>
              <a:rPr sz="4100" i="1" spc="-455" dirty="0">
                <a:latin typeface="Liberation Sans Narrow"/>
                <a:cs typeface="Liberation Sans Narrow"/>
              </a:rPr>
              <a:t> </a:t>
            </a:r>
            <a:r>
              <a:rPr sz="4100" spc="-20" dirty="0">
                <a:latin typeface="LM Roman 10"/>
                <a:cs typeface="LM Roman 10"/>
              </a:rPr>
              <a:t>)</a:t>
            </a:r>
            <a:r>
              <a:rPr sz="4100" i="1" spc="-20" dirty="0">
                <a:latin typeface="LM Roman Dunhill 10"/>
                <a:cs typeface="LM Roman Dunhill 10"/>
              </a:rPr>
              <a:t>,</a:t>
            </a:r>
            <a:r>
              <a:rPr sz="4100" i="1" spc="-900" dirty="0">
                <a:latin typeface="LM Roman Dunhill 10"/>
                <a:cs typeface="LM Roman Dunhill 10"/>
              </a:rPr>
              <a:t> </a:t>
            </a:r>
            <a:r>
              <a:rPr sz="4100" i="1" spc="-25" dirty="0">
                <a:latin typeface="Times New Roman"/>
                <a:cs typeface="Times New Roman"/>
              </a:rPr>
              <a:t>y</a:t>
            </a:r>
            <a:r>
              <a:rPr sz="4100" spc="-25" dirty="0">
                <a:latin typeface="LM Roman 10"/>
                <a:cs typeface="LM Roman 10"/>
              </a:rPr>
              <a:t>))</a:t>
            </a:r>
            <a:r>
              <a:rPr sz="4100" dirty="0">
                <a:latin typeface="LM Roman 10"/>
                <a:cs typeface="LM Roman 10"/>
              </a:rPr>
              <a:t>	</a:t>
            </a:r>
            <a:r>
              <a:rPr sz="4100" spc="-50" dirty="0">
                <a:latin typeface="LM Roman 10"/>
                <a:cs typeface="LM Roman 10"/>
              </a:rPr>
              <a:t>=</a:t>
            </a:r>
            <a:endParaRPr sz="410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272" y="2130656"/>
            <a:ext cx="3740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20" dirty="0">
                <a:latin typeface="WenQuanYi Micro Hei Mono"/>
                <a:cs typeface="WenQuanYi Micro Hei Mono"/>
              </a:rPr>
              <a:t>2</a:t>
            </a:r>
            <a:endParaRPr sz="4100">
              <a:latin typeface="WenQuanYi Micro Hei Mono"/>
              <a:cs typeface="WenQuanYi Micro Hei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272" y="3368304"/>
            <a:ext cx="3740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20" dirty="0">
                <a:latin typeface="WenQuanYi Micro Hei Mono"/>
                <a:cs typeface="WenQuanYi Micro Hei Mono"/>
              </a:rPr>
              <a:t>6</a:t>
            </a:r>
            <a:endParaRPr sz="41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3272" y="3997602"/>
            <a:ext cx="361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2465" dirty="0">
                <a:latin typeface="WenQuanYi Micro Hei Mono"/>
                <a:cs typeface="WenQuanYi Micro Hei Mono"/>
              </a:rPr>
              <a:t>6</a:t>
            </a:r>
            <a:endParaRPr sz="410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3272" y="4333228"/>
            <a:ext cx="3740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20" dirty="0">
                <a:latin typeface="WenQuanYi Micro Hei Mono"/>
                <a:cs typeface="WenQuanYi Micro Hei Mono"/>
              </a:rPr>
              <a:t>4</a:t>
            </a:r>
            <a:endParaRPr sz="4100">
              <a:latin typeface="WenQuanYi Micro Hei Mono"/>
              <a:cs typeface="WenQuanYi Micro Hei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5822" y="2485196"/>
            <a:ext cx="21717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i="1" spc="-50" dirty="0">
                <a:latin typeface="Liberation Sans Narrow"/>
                <a:cs typeface="Liberation Sans Narrow"/>
              </a:rPr>
              <a:t>∂</a:t>
            </a:r>
            <a:endParaRPr sz="305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37729" y="2961436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941" y="0"/>
                </a:lnTo>
              </a:path>
            </a:pathLst>
          </a:custGeom>
          <a:ln w="20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99641" y="2881093"/>
            <a:ext cx="73152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50" i="1" spc="85" dirty="0">
                <a:latin typeface="Liberation Sans Narrow"/>
                <a:cs typeface="Liberation Sans Narrow"/>
              </a:rPr>
              <a:t>∂</a:t>
            </a:r>
            <a:r>
              <a:rPr sz="3050" i="1" spc="85" dirty="0">
                <a:latin typeface="Times New Roman"/>
                <a:cs typeface="Times New Roman"/>
              </a:rPr>
              <a:t>w</a:t>
            </a:r>
            <a:r>
              <a:rPr sz="3675" spc="127" baseline="-13605" dirty="0">
                <a:latin typeface="Times New Roman"/>
                <a:cs typeface="Times New Roman"/>
              </a:rPr>
              <a:t>1</a:t>
            </a:r>
            <a:endParaRPr sz="3675" baseline="-136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43424" y="2555453"/>
            <a:ext cx="3036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00" i="1" spc="-10" dirty="0">
                <a:latin typeface="Times New Roman"/>
                <a:cs typeface="Times New Roman"/>
              </a:rPr>
              <a:t>L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spc="-740" dirty="0">
                <a:latin typeface="LM Roman 10"/>
                <a:cs typeface="LM Roman 10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f</a:t>
            </a:r>
            <a:r>
              <a:rPr sz="4100" i="1" spc="-409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i="1" spc="-10" dirty="0">
                <a:latin typeface="Times New Roman"/>
                <a:cs typeface="Times New Roman"/>
              </a:rPr>
              <a:t>x</a:t>
            </a:r>
            <a:r>
              <a:rPr sz="4100" spc="-10" dirty="0">
                <a:latin typeface="Times New Roman"/>
                <a:cs typeface="Times New Roman"/>
              </a:rPr>
              <a:t>;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i="1" spc="260" dirty="0">
                <a:latin typeface="Liberation Sans Narrow"/>
                <a:cs typeface="Liberation Sans Narrow"/>
              </a:rPr>
              <a:t>q</a:t>
            </a:r>
            <a:r>
              <a:rPr sz="4100" i="1" spc="-455" dirty="0">
                <a:latin typeface="Liberation Sans Narrow"/>
                <a:cs typeface="Liberation Sans Narrow"/>
              </a:rPr>
              <a:t> </a:t>
            </a:r>
            <a:r>
              <a:rPr sz="4100" spc="-20" dirty="0">
                <a:latin typeface="LM Roman 10"/>
                <a:cs typeface="LM Roman 10"/>
              </a:rPr>
              <a:t>)</a:t>
            </a:r>
            <a:r>
              <a:rPr sz="4100" i="1" spc="-20" dirty="0">
                <a:latin typeface="LM Roman Dunhill 10"/>
                <a:cs typeface="LM Roman Dunhill 10"/>
              </a:rPr>
              <a:t>,</a:t>
            </a:r>
            <a:r>
              <a:rPr sz="4100" i="1" spc="-905" dirty="0">
                <a:latin typeface="LM Roman Dunhill 10"/>
                <a:cs typeface="LM Roman Dunhill 10"/>
              </a:rPr>
              <a:t> </a:t>
            </a:r>
            <a:r>
              <a:rPr sz="4100" i="1" spc="55" dirty="0">
                <a:latin typeface="Times New Roman"/>
                <a:cs typeface="Times New Roman"/>
              </a:rPr>
              <a:t>y</a:t>
            </a:r>
            <a:r>
              <a:rPr sz="4100" spc="55" dirty="0">
                <a:latin typeface="LM Roman 10"/>
                <a:cs typeface="LM Roman 10"/>
              </a:rPr>
              <a:t>)</a:t>
            </a:r>
            <a:r>
              <a:rPr sz="6150" spc="82" baseline="45392" dirty="0">
                <a:latin typeface="WenQuanYi Micro Hei Mono"/>
                <a:cs typeface="WenQuanYi Micro Hei Mono"/>
              </a:rPr>
              <a:t>3</a:t>
            </a:r>
            <a:endParaRPr sz="6150" baseline="45392">
              <a:latin typeface="WenQuanYi Micro Hei Mono"/>
              <a:cs typeface="WenQuanYi Micro Hei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37729" y="3723284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941" y="0"/>
                </a:lnTo>
              </a:path>
            </a:pathLst>
          </a:custGeom>
          <a:ln w="20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99641" y="3246987"/>
            <a:ext cx="731520" cy="887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ctr">
              <a:lnSpc>
                <a:spcPts val="3390"/>
              </a:lnSpc>
              <a:spcBef>
                <a:spcPts val="105"/>
              </a:spcBef>
            </a:pPr>
            <a:r>
              <a:rPr sz="3050" i="1" spc="-50" dirty="0">
                <a:latin typeface="Liberation Sans Narrow"/>
                <a:cs typeface="Liberation Sans Narrow"/>
              </a:rPr>
              <a:t>∂</a:t>
            </a:r>
            <a:endParaRPr sz="3050">
              <a:latin typeface="Liberation Sans Narrow"/>
              <a:cs typeface="Liberation Sans Narrow"/>
            </a:endParaRPr>
          </a:p>
          <a:p>
            <a:pPr algn="ctr">
              <a:lnSpc>
                <a:spcPts val="3390"/>
              </a:lnSpc>
            </a:pPr>
            <a:r>
              <a:rPr sz="3050" i="1" spc="85" dirty="0">
                <a:latin typeface="Liberation Sans Narrow"/>
                <a:cs typeface="Liberation Sans Narrow"/>
              </a:rPr>
              <a:t>∂</a:t>
            </a:r>
            <a:r>
              <a:rPr sz="3050" i="1" spc="85" dirty="0">
                <a:latin typeface="Times New Roman"/>
                <a:cs typeface="Times New Roman"/>
              </a:rPr>
              <a:t>w</a:t>
            </a:r>
            <a:r>
              <a:rPr sz="3675" spc="127" baseline="-13605" dirty="0">
                <a:latin typeface="Times New Roman"/>
                <a:cs typeface="Times New Roman"/>
              </a:rPr>
              <a:t>2</a:t>
            </a:r>
            <a:endParaRPr sz="3675" baseline="-1360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8824" y="3317296"/>
            <a:ext cx="263715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i="1" spc="-10" dirty="0">
                <a:latin typeface="Times New Roman"/>
                <a:cs typeface="Times New Roman"/>
              </a:rPr>
              <a:t>L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spc="-740" dirty="0">
                <a:latin typeface="LM Roman 10"/>
                <a:cs typeface="LM Roman 10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f</a:t>
            </a:r>
            <a:r>
              <a:rPr sz="4100" i="1" spc="-409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i="1" spc="-10" dirty="0">
                <a:latin typeface="Times New Roman"/>
                <a:cs typeface="Times New Roman"/>
              </a:rPr>
              <a:t>x</a:t>
            </a:r>
            <a:r>
              <a:rPr sz="4100" spc="-10" dirty="0">
                <a:latin typeface="Times New Roman"/>
                <a:cs typeface="Times New Roman"/>
              </a:rPr>
              <a:t>;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i="1" spc="260" dirty="0">
                <a:latin typeface="Liberation Sans Narrow"/>
                <a:cs typeface="Liberation Sans Narrow"/>
              </a:rPr>
              <a:t>q</a:t>
            </a:r>
            <a:r>
              <a:rPr sz="4100" i="1" spc="-455" dirty="0">
                <a:latin typeface="Liberation Sans Narrow"/>
                <a:cs typeface="Liberation Sans Narrow"/>
              </a:rPr>
              <a:t> </a:t>
            </a:r>
            <a:r>
              <a:rPr sz="4100" spc="-20" dirty="0">
                <a:latin typeface="LM Roman 10"/>
                <a:cs typeface="LM Roman 10"/>
              </a:rPr>
              <a:t>)</a:t>
            </a:r>
            <a:r>
              <a:rPr sz="4100" i="1" spc="-20" dirty="0">
                <a:latin typeface="LM Roman Dunhill 10"/>
                <a:cs typeface="LM Roman Dunhill 10"/>
              </a:rPr>
              <a:t>,</a:t>
            </a:r>
            <a:r>
              <a:rPr sz="4100" i="1" spc="-905" dirty="0">
                <a:latin typeface="LM Roman Dunhill 10"/>
                <a:cs typeface="LM Roman Dunhill 10"/>
              </a:rPr>
              <a:t> </a:t>
            </a:r>
            <a:r>
              <a:rPr sz="4100" i="1" spc="-25" dirty="0">
                <a:latin typeface="Times New Roman"/>
                <a:cs typeface="Times New Roman"/>
              </a:rPr>
              <a:t>y</a:t>
            </a:r>
            <a:r>
              <a:rPr sz="4100" spc="-25" dirty="0">
                <a:latin typeface="LM Roman 10"/>
                <a:cs typeface="LM Roman 10"/>
              </a:rPr>
              <a:t>)</a:t>
            </a:r>
            <a:endParaRPr sz="4100">
              <a:latin typeface="LM Roman 10"/>
              <a:cs typeface="LM Roman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05867" y="4160941"/>
            <a:ext cx="1568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50" dirty="0">
                <a:latin typeface="Times New Roman"/>
                <a:cs typeface="Times New Roman"/>
              </a:rPr>
              <a:t>.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05867" y="4370707"/>
            <a:ext cx="1568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50" dirty="0">
                <a:latin typeface="Times New Roman"/>
                <a:cs typeface="Times New Roman"/>
              </a:rPr>
              <a:t>.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37729" y="5461063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941" y="0"/>
                </a:lnTo>
              </a:path>
            </a:pathLst>
          </a:custGeom>
          <a:ln w="20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99641" y="4984757"/>
            <a:ext cx="744220" cy="887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6670" algn="ctr">
              <a:lnSpc>
                <a:spcPts val="3390"/>
              </a:lnSpc>
              <a:spcBef>
                <a:spcPts val="105"/>
              </a:spcBef>
            </a:pPr>
            <a:r>
              <a:rPr sz="3050" i="1" spc="-50" dirty="0">
                <a:latin typeface="Liberation Sans Narrow"/>
                <a:cs typeface="Liberation Sans Narrow"/>
              </a:rPr>
              <a:t>∂</a:t>
            </a:r>
            <a:endParaRPr sz="3050">
              <a:latin typeface="Liberation Sans Narrow"/>
              <a:cs typeface="Liberation Sans Narrow"/>
            </a:endParaRPr>
          </a:p>
          <a:p>
            <a:pPr marR="5080" algn="ctr">
              <a:lnSpc>
                <a:spcPts val="3390"/>
              </a:lnSpc>
            </a:pPr>
            <a:r>
              <a:rPr sz="3050" i="1" spc="85" dirty="0">
                <a:latin typeface="Liberation Sans Narrow"/>
                <a:cs typeface="Liberation Sans Narrow"/>
              </a:rPr>
              <a:t>∂</a:t>
            </a:r>
            <a:r>
              <a:rPr sz="3050" i="1" spc="85" dirty="0">
                <a:latin typeface="Times New Roman"/>
                <a:cs typeface="Times New Roman"/>
              </a:rPr>
              <a:t>w</a:t>
            </a:r>
            <a:r>
              <a:rPr sz="3675" i="1" spc="127" baseline="-10204" dirty="0">
                <a:latin typeface="Times New Roman"/>
                <a:cs typeface="Times New Roman"/>
              </a:rPr>
              <a:t>n</a:t>
            </a:r>
            <a:endParaRPr sz="3675" baseline="-102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8824" y="5055067"/>
            <a:ext cx="263715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i="1" spc="-10" dirty="0">
                <a:latin typeface="Times New Roman"/>
                <a:cs typeface="Times New Roman"/>
              </a:rPr>
              <a:t>L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spc="-740" dirty="0">
                <a:latin typeface="LM Roman 10"/>
                <a:cs typeface="LM Roman 10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f</a:t>
            </a:r>
            <a:r>
              <a:rPr sz="4100" i="1" spc="-409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LM Roman 10"/>
                <a:cs typeface="LM Roman 10"/>
              </a:rPr>
              <a:t>(</a:t>
            </a:r>
            <a:r>
              <a:rPr sz="4100" i="1" spc="-10" dirty="0">
                <a:latin typeface="Times New Roman"/>
                <a:cs typeface="Times New Roman"/>
              </a:rPr>
              <a:t>x</a:t>
            </a:r>
            <a:r>
              <a:rPr sz="4100" spc="-10" dirty="0">
                <a:latin typeface="Times New Roman"/>
                <a:cs typeface="Times New Roman"/>
              </a:rPr>
              <a:t>;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i="1" spc="260" dirty="0">
                <a:latin typeface="Liberation Sans Narrow"/>
                <a:cs typeface="Liberation Sans Narrow"/>
              </a:rPr>
              <a:t>q</a:t>
            </a:r>
            <a:r>
              <a:rPr sz="4100" i="1" spc="-455" dirty="0">
                <a:latin typeface="Liberation Sans Narrow"/>
                <a:cs typeface="Liberation Sans Narrow"/>
              </a:rPr>
              <a:t> </a:t>
            </a:r>
            <a:r>
              <a:rPr sz="4100" spc="-20" dirty="0">
                <a:latin typeface="LM Roman 10"/>
                <a:cs typeface="LM Roman 10"/>
              </a:rPr>
              <a:t>)</a:t>
            </a:r>
            <a:r>
              <a:rPr sz="4100" i="1" spc="-20" dirty="0">
                <a:latin typeface="LM Roman Dunhill 10"/>
                <a:cs typeface="LM Roman Dunhill 10"/>
              </a:rPr>
              <a:t>,</a:t>
            </a:r>
            <a:r>
              <a:rPr sz="4100" i="1" spc="-905" dirty="0">
                <a:latin typeface="LM Roman Dunhill 10"/>
                <a:cs typeface="LM Roman Dunhill 10"/>
              </a:rPr>
              <a:t> </a:t>
            </a:r>
            <a:r>
              <a:rPr sz="4100" i="1" spc="-25" dirty="0">
                <a:latin typeface="Times New Roman"/>
                <a:cs typeface="Times New Roman"/>
              </a:rPr>
              <a:t>y</a:t>
            </a:r>
            <a:r>
              <a:rPr sz="4100" spc="-25" dirty="0">
                <a:latin typeface="LM Roman 10"/>
                <a:cs typeface="LM Roman 10"/>
              </a:rPr>
              <a:t>)</a:t>
            </a:r>
            <a:endParaRPr sz="4100">
              <a:latin typeface="LM Roman 10"/>
              <a:cs typeface="LM Roman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80361" y="3368304"/>
            <a:ext cx="3740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20" dirty="0">
                <a:latin typeface="WenQuanYi Micro Hei Mono"/>
                <a:cs typeface="WenQuanYi Micro Hei Mono"/>
              </a:rPr>
              <a:t>7</a:t>
            </a:r>
            <a:endParaRPr sz="41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54961" y="3997602"/>
            <a:ext cx="4248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00" spc="-2360" dirty="0">
                <a:latin typeface="WenQuanYi Micro Hei Mono"/>
                <a:cs typeface="WenQuanYi Micro Hei Mono"/>
              </a:rPr>
              <a:t>7</a:t>
            </a:r>
            <a:r>
              <a:rPr sz="6150" spc="172" baseline="-35907" dirty="0">
                <a:latin typeface="WenQuanYi Micro Hei Mono"/>
                <a:cs typeface="WenQuanYi Micro Hei Mono"/>
              </a:rPr>
              <a:t>5</a:t>
            </a:r>
            <a:endParaRPr sz="6150" baseline="-35907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760" y="1589533"/>
            <a:ext cx="126599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Carlito"/>
                <a:cs typeface="Carlito"/>
              </a:rPr>
              <a:t>We’ll</a:t>
            </a:r>
            <a:r>
              <a:rPr sz="3800" spc="-5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represent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spc="-844" dirty="0">
                <a:latin typeface="Noto Sans Math"/>
                <a:cs typeface="Noto Sans Math"/>
              </a:rPr>
              <a:t>𝑦</a:t>
            </a:r>
            <a:r>
              <a:rPr sz="3800" spc="325" dirty="0">
                <a:latin typeface="Noto Sans Math"/>
                <a:cs typeface="Noto Sans Math"/>
              </a:rPr>
              <a:t>!</a:t>
            </a:r>
            <a:r>
              <a:rPr sz="3800" spc="10" dirty="0">
                <a:latin typeface="Noto Sans Math"/>
                <a:cs typeface="Noto Sans Math"/>
              </a:rPr>
              <a:t> </a:t>
            </a:r>
            <a:r>
              <a:rPr sz="3800" dirty="0">
                <a:latin typeface="Carlito"/>
                <a:cs typeface="Carlito"/>
              </a:rPr>
              <a:t>as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i="1" dirty="0">
                <a:latin typeface="Carlito"/>
                <a:cs typeface="Carlito"/>
              </a:rPr>
              <a:t>f</a:t>
            </a:r>
            <a:r>
              <a:rPr sz="3800" i="1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(</a:t>
            </a:r>
            <a:r>
              <a:rPr sz="3800" i="1" dirty="0">
                <a:latin typeface="Carlito"/>
                <a:cs typeface="Carlito"/>
              </a:rPr>
              <a:t>x</a:t>
            </a:r>
            <a:r>
              <a:rPr sz="3800" dirty="0">
                <a:latin typeface="Carlito"/>
                <a:cs typeface="Carlito"/>
              </a:rPr>
              <a:t>;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)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to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make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 dependence on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more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760" y="2174748"/>
            <a:ext cx="170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latin typeface="Carlito"/>
                <a:cs typeface="Carlito"/>
              </a:rPr>
              <a:t>obvious: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761" y="6045708"/>
            <a:ext cx="123647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Carlito"/>
                <a:cs typeface="Carlito"/>
              </a:rPr>
              <a:t>The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final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equation for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updating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based on the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gradient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thus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4427" y="7076402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5881" y="6995206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04" y="429259"/>
            <a:ext cx="13458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What</a:t>
            </a:r>
            <a:r>
              <a:rPr sz="4800" spc="-145" dirty="0"/>
              <a:t> </a:t>
            </a:r>
            <a:r>
              <a:rPr sz="4800" spc="-80" dirty="0"/>
              <a:t>are</a:t>
            </a:r>
            <a:r>
              <a:rPr sz="4800" spc="-135" dirty="0"/>
              <a:t> </a:t>
            </a:r>
            <a:r>
              <a:rPr sz="4800" spc="-65" dirty="0"/>
              <a:t>these</a:t>
            </a:r>
            <a:r>
              <a:rPr sz="4800" spc="-140" dirty="0"/>
              <a:t> </a:t>
            </a:r>
            <a:r>
              <a:rPr sz="4800" spc="-90" dirty="0"/>
              <a:t>partial</a:t>
            </a:r>
            <a:r>
              <a:rPr sz="4800" spc="-140" dirty="0"/>
              <a:t> </a:t>
            </a:r>
            <a:r>
              <a:rPr sz="4800" spc="-114" dirty="0"/>
              <a:t>derivatives</a:t>
            </a:r>
            <a:r>
              <a:rPr sz="4800" spc="-145" dirty="0"/>
              <a:t> </a:t>
            </a:r>
            <a:r>
              <a:rPr sz="4800" spc="-105" dirty="0"/>
              <a:t>for</a:t>
            </a:r>
            <a:r>
              <a:rPr sz="4800" spc="-135" dirty="0"/>
              <a:t> </a:t>
            </a:r>
            <a:r>
              <a:rPr sz="4800" spc="-95" dirty="0"/>
              <a:t>logistic</a:t>
            </a:r>
            <a:r>
              <a:rPr sz="4800" spc="-150" dirty="0"/>
              <a:t> </a:t>
            </a:r>
            <a:r>
              <a:rPr sz="4800" spc="-40" dirty="0"/>
              <a:t>regression?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7024" y="1859084"/>
            <a:ext cx="13498194" cy="291147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35"/>
              </a:spcBef>
            </a:pPr>
            <a:r>
              <a:rPr sz="3800" dirty="0">
                <a:latin typeface="Carlito"/>
                <a:cs typeface="Carlito"/>
              </a:rPr>
              <a:t>The</a:t>
            </a:r>
            <a:r>
              <a:rPr sz="3800" spc="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loss</a:t>
            </a:r>
            <a:r>
              <a:rPr sz="3800" spc="1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function</a:t>
            </a:r>
            <a:endParaRPr sz="3800">
              <a:latin typeface="Carlito"/>
              <a:cs typeface="Carlito"/>
            </a:endParaRPr>
          </a:p>
          <a:p>
            <a:pPr marL="328930">
              <a:lnSpc>
                <a:spcPct val="100000"/>
              </a:lnSpc>
              <a:spcBef>
                <a:spcPts val="1305"/>
              </a:spcBef>
              <a:tabLst>
                <a:tab pos="2388870" algn="l"/>
                <a:tab pos="3063875" algn="l"/>
              </a:tabLst>
            </a:pPr>
            <a:r>
              <a:rPr sz="3950" i="1" spc="-55" dirty="0">
                <a:latin typeface="Times New Roman"/>
                <a:cs typeface="Times New Roman"/>
              </a:rPr>
              <a:t>L</a:t>
            </a:r>
            <a:r>
              <a:rPr sz="4350" spc="-67" baseline="-12452" dirty="0">
                <a:latin typeface="Times New Roman"/>
                <a:cs typeface="Times New Roman"/>
              </a:rPr>
              <a:t>C</a:t>
            </a:r>
            <a:r>
              <a:rPr sz="4350" spc="217" baseline="-12452" dirty="0">
                <a:latin typeface="Times New Roman"/>
                <a:cs typeface="Times New Roman"/>
              </a:rPr>
              <a:t>E</a:t>
            </a:r>
            <a:r>
              <a:rPr sz="3950" spc="-45" dirty="0">
                <a:latin typeface="LM Roman 10"/>
                <a:cs typeface="LM Roman 10"/>
              </a:rPr>
              <a:t>(</a:t>
            </a:r>
            <a:r>
              <a:rPr sz="3950" i="1" spc="-1295" dirty="0">
                <a:latin typeface="Times New Roman"/>
                <a:cs typeface="Times New Roman"/>
              </a:rPr>
              <a:t>y</a:t>
            </a:r>
            <a:r>
              <a:rPr sz="3950" spc="-130" dirty="0">
                <a:latin typeface="Times New Roman"/>
                <a:cs typeface="Times New Roman"/>
              </a:rPr>
              <a:t>ˆ</a:t>
            </a:r>
            <a:r>
              <a:rPr sz="3950" i="1" spc="-45" dirty="0">
                <a:latin typeface="LM Roman Dunhill 10"/>
                <a:cs typeface="LM Roman Dunhill 10"/>
              </a:rPr>
              <a:t>,</a:t>
            </a:r>
            <a:r>
              <a:rPr sz="3950" i="1" spc="-840" dirty="0">
                <a:latin typeface="LM Roman Dunhill 10"/>
                <a:cs typeface="LM Roman Dunhill 10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y</a:t>
            </a:r>
            <a:r>
              <a:rPr sz="3950" spc="-25" dirty="0">
                <a:latin typeface="LM Roman 10"/>
                <a:cs typeface="LM Roman 10"/>
              </a:rPr>
              <a:t>)</a:t>
            </a:r>
            <a:r>
              <a:rPr sz="3950" dirty="0">
                <a:latin typeface="LM Roman 10"/>
                <a:cs typeface="LM Roman 10"/>
              </a:rPr>
              <a:t>	</a:t>
            </a:r>
            <a:r>
              <a:rPr sz="3950" spc="-50" dirty="0">
                <a:latin typeface="LM Roman 10"/>
                <a:cs typeface="LM Roman 10"/>
              </a:rPr>
              <a:t>=</a:t>
            </a:r>
            <a:r>
              <a:rPr sz="3950" dirty="0">
                <a:latin typeface="LM Roman 10"/>
                <a:cs typeface="LM Roman 10"/>
              </a:rPr>
              <a:t>	</a:t>
            </a:r>
            <a:r>
              <a:rPr sz="3950" i="1" spc="-570" dirty="0">
                <a:latin typeface="DejaVu Sans Condensed"/>
                <a:cs typeface="DejaVu Sans Condensed"/>
              </a:rPr>
              <a:t>—</a:t>
            </a:r>
            <a:r>
              <a:rPr sz="3950" i="1" spc="-685" dirty="0">
                <a:latin typeface="DejaVu Sans Condensed"/>
                <a:cs typeface="DejaVu Sans Condensed"/>
              </a:rPr>
              <a:t> </a:t>
            </a:r>
            <a:r>
              <a:rPr sz="3950" spc="-55" dirty="0">
                <a:latin typeface="LM Roman 10"/>
                <a:cs typeface="LM Roman 10"/>
              </a:rPr>
              <a:t>[</a:t>
            </a:r>
            <a:r>
              <a:rPr sz="3950" i="1" spc="-55" dirty="0">
                <a:latin typeface="Times New Roman"/>
                <a:cs typeface="Times New Roman"/>
              </a:rPr>
              <a:t>y</a:t>
            </a:r>
            <a:r>
              <a:rPr sz="3950" i="1" spc="-545" dirty="0">
                <a:latin typeface="Times New Roman"/>
                <a:cs typeface="Times New Roman"/>
              </a:rPr>
              <a:t> </a:t>
            </a:r>
            <a:r>
              <a:rPr sz="3950" spc="-60" dirty="0">
                <a:latin typeface="Times New Roman"/>
                <a:cs typeface="Times New Roman"/>
              </a:rPr>
              <a:t>log</a:t>
            </a:r>
            <a:r>
              <a:rPr sz="3950" spc="-545" dirty="0">
                <a:latin typeface="Times New Roman"/>
                <a:cs typeface="Times New Roman"/>
              </a:rPr>
              <a:t> </a:t>
            </a:r>
            <a:r>
              <a:rPr sz="3950" i="1" spc="695" dirty="0">
                <a:latin typeface="Liberation Sans Narrow"/>
                <a:cs typeface="Liberation Sans Narrow"/>
              </a:rPr>
              <a:t>s</a:t>
            </a:r>
            <a:r>
              <a:rPr sz="3950" i="1" spc="-470" dirty="0">
                <a:latin typeface="Liberation Sans Narrow"/>
                <a:cs typeface="Liberation Sans Narrow"/>
              </a:rPr>
              <a:t> </a:t>
            </a:r>
            <a:r>
              <a:rPr sz="3950" spc="-70" dirty="0">
                <a:latin typeface="LM Roman 10"/>
                <a:cs typeface="LM Roman 10"/>
              </a:rPr>
              <a:t>(</a:t>
            </a:r>
            <a:r>
              <a:rPr sz="3950" i="1" spc="-70" dirty="0">
                <a:latin typeface="Times New Roman"/>
                <a:cs typeface="Times New Roman"/>
              </a:rPr>
              <a:t>w</a:t>
            </a:r>
            <a:r>
              <a:rPr sz="3950" i="1" spc="-434" dirty="0">
                <a:latin typeface="Times New Roman"/>
                <a:cs typeface="Times New Roman"/>
              </a:rPr>
              <a:t> </a:t>
            </a:r>
            <a:r>
              <a:rPr sz="3950" i="1" spc="-40" dirty="0">
                <a:latin typeface="FreeSans"/>
                <a:cs typeface="FreeSans"/>
              </a:rPr>
              <a:t>·</a:t>
            </a:r>
            <a:r>
              <a:rPr sz="3950" i="1" spc="-545" dirty="0">
                <a:latin typeface="FreeSans"/>
                <a:cs typeface="FreeSans"/>
              </a:rPr>
              <a:t> </a:t>
            </a:r>
            <a:r>
              <a:rPr sz="3950" i="1" spc="-60" dirty="0">
                <a:latin typeface="Times New Roman"/>
                <a:cs typeface="Times New Roman"/>
              </a:rPr>
              <a:t>x</a:t>
            </a:r>
            <a:r>
              <a:rPr sz="3950" i="1" spc="-420" dirty="0">
                <a:latin typeface="Times New Roman"/>
                <a:cs typeface="Times New Roman"/>
              </a:rPr>
              <a:t> </a:t>
            </a:r>
            <a:r>
              <a:rPr sz="3950" spc="-100" dirty="0">
                <a:latin typeface="LM Roman 10"/>
                <a:cs typeface="LM Roman 10"/>
              </a:rPr>
              <a:t>+</a:t>
            </a:r>
            <a:r>
              <a:rPr sz="3950" spc="-760" dirty="0">
                <a:latin typeface="LM Roman 10"/>
                <a:cs typeface="LM Roman 10"/>
              </a:rPr>
              <a:t> </a:t>
            </a:r>
            <a:r>
              <a:rPr sz="3950" i="1" spc="-65" dirty="0">
                <a:latin typeface="Times New Roman"/>
                <a:cs typeface="Times New Roman"/>
              </a:rPr>
              <a:t>b</a:t>
            </a:r>
            <a:r>
              <a:rPr sz="3950" spc="-65" dirty="0">
                <a:latin typeface="LM Roman 10"/>
                <a:cs typeface="LM Roman 10"/>
              </a:rPr>
              <a:t>)</a:t>
            </a:r>
            <a:r>
              <a:rPr sz="3950" spc="-760" dirty="0">
                <a:latin typeface="LM Roman 10"/>
                <a:cs typeface="LM Roman 10"/>
              </a:rPr>
              <a:t> </a:t>
            </a:r>
            <a:r>
              <a:rPr sz="3950" spc="-100" dirty="0">
                <a:latin typeface="LM Roman 10"/>
                <a:cs typeface="LM Roman 10"/>
              </a:rPr>
              <a:t>+</a:t>
            </a:r>
            <a:r>
              <a:rPr sz="3950" spc="-765" dirty="0">
                <a:latin typeface="LM Roman 10"/>
                <a:cs typeface="LM Roman 10"/>
              </a:rPr>
              <a:t> </a:t>
            </a:r>
            <a:r>
              <a:rPr sz="3950" spc="-65" dirty="0">
                <a:latin typeface="LM Roman 10"/>
                <a:cs typeface="LM Roman 10"/>
              </a:rPr>
              <a:t>(</a:t>
            </a:r>
            <a:r>
              <a:rPr sz="3950" spc="-65" dirty="0">
                <a:latin typeface="Times New Roman"/>
                <a:cs typeface="Times New Roman"/>
              </a:rPr>
              <a:t>1</a:t>
            </a:r>
            <a:r>
              <a:rPr sz="3950" spc="-434" dirty="0">
                <a:latin typeface="Times New Roman"/>
                <a:cs typeface="Times New Roman"/>
              </a:rPr>
              <a:t> </a:t>
            </a:r>
            <a:r>
              <a:rPr sz="3950" i="1" spc="-570" dirty="0">
                <a:latin typeface="DejaVu Sans Condensed"/>
                <a:cs typeface="DejaVu Sans Condensed"/>
              </a:rPr>
              <a:t>—</a:t>
            </a:r>
            <a:r>
              <a:rPr sz="3950" i="1" spc="-575" dirty="0">
                <a:latin typeface="DejaVu Sans Condensed"/>
                <a:cs typeface="DejaVu Sans Condensed"/>
              </a:rPr>
              <a:t> </a:t>
            </a:r>
            <a:r>
              <a:rPr sz="3950" i="1" spc="-60" dirty="0">
                <a:latin typeface="Times New Roman"/>
                <a:cs typeface="Times New Roman"/>
              </a:rPr>
              <a:t>y</a:t>
            </a:r>
            <a:r>
              <a:rPr sz="3950" spc="-60" dirty="0">
                <a:latin typeface="LM Roman 10"/>
                <a:cs typeface="LM Roman 10"/>
              </a:rPr>
              <a:t>)</a:t>
            </a:r>
            <a:r>
              <a:rPr sz="3950" spc="-875" dirty="0">
                <a:latin typeface="LM Roman 10"/>
                <a:cs typeface="LM Roman 10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log</a:t>
            </a:r>
            <a:r>
              <a:rPr sz="3950" dirty="0">
                <a:latin typeface="LM Roman 10"/>
                <a:cs typeface="LM Roman 10"/>
              </a:rPr>
              <a:t>(</a:t>
            </a:r>
            <a:r>
              <a:rPr sz="3950" dirty="0">
                <a:latin typeface="Times New Roman"/>
                <a:cs typeface="Times New Roman"/>
              </a:rPr>
              <a:t>1</a:t>
            </a:r>
            <a:r>
              <a:rPr sz="3950" spc="-434" dirty="0">
                <a:latin typeface="Times New Roman"/>
                <a:cs typeface="Times New Roman"/>
              </a:rPr>
              <a:t> </a:t>
            </a:r>
            <a:r>
              <a:rPr sz="3950" i="1" spc="-570" dirty="0">
                <a:latin typeface="DejaVu Sans Condensed"/>
                <a:cs typeface="DejaVu Sans Condensed"/>
              </a:rPr>
              <a:t>—</a:t>
            </a:r>
            <a:r>
              <a:rPr sz="3950" i="1" spc="-575" dirty="0">
                <a:latin typeface="DejaVu Sans Condensed"/>
                <a:cs typeface="DejaVu Sans Condensed"/>
              </a:rPr>
              <a:t> </a:t>
            </a:r>
            <a:r>
              <a:rPr sz="3950" i="1" spc="695" dirty="0">
                <a:latin typeface="Liberation Sans Narrow"/>
                <a:cs typeface="Liberation Sans Narrow"/>
              </a:rPr>
              <a:t>s</a:t>
            </a:r>
            <a:r>
              <a:rPr sz="3950" i="1" spc="-470" dirty="0">
                <a:latin typeface="Liberation Sans Narrow"/>
                <a:cs typeface="Liberation Sans Narrow"/>
              </a:rPr>
              <a:t> </a:t>
            </a:r>
            <a:r>
              <a:rPr sz="3950" spc="-70" dirty="0">
                <a:latin typeface="LM Roman 10"/>
                <a:cs typeface="LM Roman 10"/>
              </a:rPr>
              <a:t>(</a:t>
            </a:r>
            <a:r>
              <a:rPr sz="3950" i="1" spc="-70" dirty="0">
                <a:latin typeface="Times New Roman"/>
                <a:cs typeface="Times New Roman"/>
              </a:rPr>
              <a:t>w</a:t>
            </a:r>
            <a:r>
              <a:rPr sz="3950" i="1" spc="-434" dirty="0">
                <a:latin typeface="Times New Roman"/>
                <a:cs typeface="Times New Roman"/>
              </a:rPr>
              <a:t> </a:t>
            </a:r>
            <a:r>
              <a:rPr sz="3950" i="1" spc="-40" dirty="0">
                <a:latin typeface="FreeSans"/>
                <a:cs typeface="FreeSans"/>
              </a:rPr>
              <a:t>·</a:t>
            </a:r>
            <a:r>
              <a:rPr sz="3950" i="1" spc="-545" dirty="0">
                <a:latin typeface="FreeSans"/>
                <a:cs typeface="FreeSans"/>
              </a:rPr>
              <a:t> </a:t>
            </a:r>
            <a:r>
              <a:rPr sz="3950" i="1" spc="-60" dirty="0">
                <a:latin typeface="Times New Roman"/>
                <a:cs typeface="Times New Roman"/>
              </a:rPr>
              <a:t>x</a:t>
            </a:r>
            <a:r>
              <a:rPr sz="3950" i="1" spc="-420" dirty="0">
                <a:latin typeface="Times New Roman"/>
                <a:cs typeface="Times New Roman"/>
              </a:rPr>
              <a:t> </a:t>
            </a:r>
            <a:r>
              <a:rPr sz="3950" spc="-100" dirty="0">
                <a:latin typeface="LM Roman 10"/>
                <a:cs typeface="LM Roman 10"/>
              </a:rPr>
              <a:t>+</a:t>
            </a:r>
            <a:r>
              <a:rPr sz="3950" spc="-760" dirty="0">
                <a:latin typeface="LM Roman 10"/>
                <a:cs typeface="LM Roman 10"/>
              </a:rPr>
              <a:t> </a:t>
            </a:r>
            <a:r>
              <a:rPr sz="3950" i="1" spc="-20" dirty="0">
                <a:latin typeface="Times New Roman"/>
                <a:cs typeface="Times New Roman"/>
              </a:rPr>
              <a:t>b</a:t>
            </a:r>
            <a:r>
              <a:rPr sz="3950" spc="-20" dirty="0">
                <a:latin typeface="LM Roman 10"/>
                <a:cs typeface="LM Roman 10"/>
              </a:rPr>
              <a:t>))]</a:t>
            </a:r>
            <a:endParaRPr sz="395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3950">
              <a:latin typeface="LM Roman 10"/>
              <a:cs typeface="LM Roman 1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700" dirty="0">
                <a:latin typeface="Carlito"/>
                <a:cs typeface="Carlito"/>
              </a:rPr>
              <a:t>The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elegant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derivative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of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this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function</a:t>
            </a:r>
            <a:r>
              <a:rPr sz="3700" spc="-114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(see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textbook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5.8</a:t>
            </a:r>
            <a:r>
              <a:rPr sz="3700" spc="-114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for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derivation)</a:t>
            </a:r>
            <a:endParaRPr sz="3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9284" y="6275463"/>
            <a:ext cx="2621915" cy="0"/>
          </a:xfrm>
          <a:custGeom>
            <a:avLst/>
            <a:gdLst/>
            <a:ahLst/>
            <a:cxnLst/>
            <a:rect l="l" t="t" r="r" b="b"/>
            <a:pathLst>
              <a:path w="2621915">
                <a:moveTo>
                  <a:pt x="0" y="0"/>
                </a:moveTo>
                <a:lnTo>
                  <a:pt x="2621341" y="0"/>
                </a:lnTo>
              </a:path>
            </a:pathLst>
          </a:custGeom>
          <a:ln w="24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1215" y="5283452"/>
            <a:ext cx="2698115" cy="170433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4850" i="1" spc="610" dirty="0">
                <a:latin typeface="Liberation Sans Narrow"/>
                <a:cs typeface="Liberation Sans Narrow"/>
              </a:rPr>
              <a:t>∂</a:t>
            </a:r>
            <a:r>
              <a:rPr sz="4850" i="1" dirty="0">
                <a:latin typeface="Times New Roman"/>
                <a:cs typeface="Times New Roman"/>
              </a:rPr>
              <a:t>L</a:t>
            </a:r>
            <a:r>
              <a:rPr sz="5325" spc="7" baseline="-12519" dirty="0">
                <a:latin typeface="Times New Roman"/>
                <a:cs typeface="Times New Roman"/>
              </a:rPr>
              <a:t>C</a:t>
            </a:r>
            <a:r>
              <a:rPr sz="5325" spc="367" baseline="-12519" dirty="0">
                <a:latin typeface="Times New Roman"/>
                <a:cs typeface="Times New Roman"/>
              </a:rPr>
              <a:t>E</a:t>
            </a:r>
            <a:r>
              <a:rPr sz="4850" spc="5" dirty="0">
                <a:latin typeface="LM Roman 10"/>
                <a:cs typeface="LM Roman 10"/>
              </a:rPr>
              <a:t>(</a:t>
            </a:r>
            <a:r>
              <a:rPr sz="4850" i="1" spc="-1530" dirty="0">
                <a:latin typeface="Times New Roman"/>
                <a:cs typeface="Times New Roman"/>
              </a:rPr>
              <a:t>y</a:t>
            </a:r>
            <a:r>
              <a:rPr sz="4850" spc="-95" dirty="0">
                <a:latin typeface="Times New Roman"/>
                <a:cs typeface="Times New Roman"/>
              </a:rPr>
              <a:t>ˆ</a:t>
            </a:r>
            <a:r>
              <a:rPr sz="4850" i="1" spc="5" dirty="0">
                <a:latin typeface="LM Roman Dunhill 10"/>
                <a:cs typeface="LM Roman Dunhill 10"/>
              </a:rPr>
              <a:t>,</a:t>
            </a:r>
            <a:r>
              <a:rPr sz="4850" i="1" spc="-1025" dirty="0">
                <a:latin typeface="LM Roman Dunhill 10"/>
                <a:cs typeface="LM Roman Dunhill 10"/>
              </a:rPr>
              <a:t> </a:t>
            </a:r>
            <a:r>
              <a:rPr sz="4850" i="1" spc="-25" dirty="0">
                <a:latin typeface="Times New Roman"/>
                <a:cs typeface="Times New Roman"/>
              </a:rPr>
              <a:t>y</a:t>
            </a:r>
            <a:r>
              <a:rPr sz="4850" spc="-25" dirty="0">
                <a:latin typeface="LM Roman 10"/>
                <a:cs typeface="LM Roman 10"/>
              </a:rPr>
              <a:t>)</a:t>
            </a:r>
            <a:endParaRPr sz="4850">
              <a:latin typeface="LM Roman 10"/>
              <a:cs typeface="LM Roman 10"/>
            </a:endParaRPr>
          </a:p>
          <a:p>
            <a:pPr marR="34290" algn="ctr">
              <a:lnSpc>
                <a:spcPct val="100000"/>
              </a:lnSpc>
              <a:spcBef>
                <a:spcPts val="790"/>
              </a:spcBef>
            </a:pPr>
            <a:r>
              <a:rPr sz="4850" i="1" spc="585" dirty="0">
                <a:latin typeface="Liberation Sans Narrow"/>
                <a:cs typeface="Liberation Sans Narrow"/>
              </a:rPr>
              <a:t>∂</a:t>
            </a:r>
            <a:r>
              <a:rPr sz="4850" i="1" spc="520" dirty="0">
                <a:latin typeface="Times New Roman"/>
                <a:cs typeface="Times New Roman"/>
              </a:rPr>
              <a:t>w</a:t>
            </a:r>
            <a:r>
              <a:rPr sz="5325" i="1" spc="-30" baseline="-11737" dirty="0">
                <a:latin typeface="Times New Roman"/>
                <a:cs typeface="Times New Roman"/>
              </a:rPr>
              <a:t>j</a:t>
            </a:r>
            <a:endParaRPr sz="5325" baseline="-1173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605" y="5800804"/>
            <a:ext cx="560324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2810" algn="l"/>
              </a:tabLst>
            </a:pPr>
            <a:r>
              <a:rPr sz="4850" spc="-50" dirty="0">
                <a:latin typeface="LM Roman 10"/>
                <a:cs typeface="LM Roman 10"/>
              </a:rPr>
              <a:t>=</a:t>
            </a:r>
            <a:r>
              <a:rPr sz="4850" dirty="0">
                <a:latin typeface="LM Roman 10"/>
                <a:cs typeface="LM Roman 10"/>
              </a:rPr>
              <a:t>	</a:t>
            </a:r>
            <a:r>
              <a:rPr sz="4850" spc="475" dirty="0">
                <a:latin typeface="LM Roman 10"/>
                <a:cs typeface="LM Roman 10"/>
              </a:rPr>
              <a:t>[</a:t>
            </a:r>
            <a:r>
              <a:rPr sz="4850" i="1" spc="475" dirty="0">
                <a:latin typeface="Liberation Sans Narrow"/>
                <a:cs typeface="Liberation Sans Narrow"/>
              </a:rPr>
              <a:t>s</a:t>
            </a:r>
            <a:r>
              <a:rPr sz="4850" i="1" spc="-580" dirty="0">
                <a:latin typeface="Liberation Sans Narrow"/>
                <a:cs typeface="Liberation Sans Narrow"/>
              </a:rPr>
              <a:t> </a:t>
            </a:r>
            <a:r>
              <a:rPr sz="4850" spc="-10" dirty="0">
                <a:latin typeface="LM Roman 10"/>
                <a:cs typeface="LM Roman 10"/>
              </a:rPr>
              <a:t>(</a:t>
            </a:r>
            <a:r>
              <a:rPr sz="4850" i="1" spc="-10" dirty="0">
                <a:latin typeface="Times New Roman"/>
                <a:cs typeface="Times New Roman"/>
              </a:rPr>
              <a:t>w</a:t>
            </a:r>
            <a:r>
              <a:rPr sz="4850" i="1" spc="-525" dirty="0">
                <a:latin typeface="Times New Roman"/>
                <a:cs typeface="Times New Roman"/>
              </a:rPr>
              <a:t> </a:t>
            </a:r>
            <a:r>
              <a:rPr sz="4850" i="1" dirty="0">
                <a:latin typeface="FreeSans"/>
                <a:cs typeface="FreeSans"/>
              </a:rPr>
              <a:t>·</a:t>
            </a:r>
            <a:r>
              <a:rPr sz="4850" i="1" spc="-665" dirty="0">
                <a:latin typeface="FreeSans"/>
                <a:cs typeface="FreeSans"/>
              </a:rPr>
              <a:t> 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50" i="1" spc="-515" dirty="0">
                <a:latin typeface="Times New Roman"/>
                <a:cs typeface="Times New Roman"/>
              </a:rPr>
              <a:t> </a:t>
            </a:r>
            <a:r>
              <a:rPr sz="4850" dirty="0">
                <a:latin typeface="LM Roman 10"/>
                <a:cs typeface="LM Roman 10"/>
              </a:rPr>
              <a:t>+</a:t>
            </a:r>
            <a:r>
              <a:rPr sz="4850" spc="-935" dirty="0">
                <a:latin typeface="LM Roman 10"/>
                <a:cs typeface="LM Roman 10"/>
              </a:rPr>
              <a:t> </a:t>
            </a:r>
            <a:r>
              <a:rPr sz="4850" i="1" dirty="0">
                <a:latin typeface="Times New Roman"/>
                <a:cs typeface="Times New Roman"/>
              </a:rPr>
              <a:t>b</a:t>
            </a:r>
            <a:r>
              <a:rPr sz="4850" dirty="0">
                <a:latin typeface="LM Roman 10"/>
                <a:cs typeface="LM Roman 10"/>
              </a:rPr>
              <a:t>)</a:t>
            </a:r>
            <a:r>
              <a:rPr sz="4850" spc="-930" dirty="0">
                <a:latin typeface="LM Roman 10"/>
                <a:cs typeface="LM Roman 10"/>
              </a:rPr>
              <a:t> </a:t>
            </a:r>
            <a:r>
              <a:rPr sz="4850" i="1" spc="-570" dirty="0">
                <a:latin typeface="DejaVu Sans Condensed"/>
                <a:cs typeface="DejaVu Sans Condensed"/>
              </a:rPr>
              <a:t>—</a:t>
            </a:r>
            <a:r>
              <a:rPr sz="4850" i="1" spc="-705" dirty="0">
                <a:latin typeface="DejaVu Sans Condensed"/>
                <a:cs typeface="DejaVu Sans Condensed"/>
              </a:rPr>
              <a:t> </a:t>
            </a:r>
            <a:r>
              <a:rPr sz="4850" i="1" spc="-10" dirty="0">
                <a:latin typeface="Times New Roman"/>
                <a:cs typeface="Times New Roman"/>
              </a:rPr>
              <a:t>y</a:t>
            </a:r>
            <a:r>
              <a:rPr sz="4850" spc="-10" dirty="0">
                <a:latin typeface="LM Roman 10"/>
                <a:cs typeface="LM Roman 10"/>
              </a:rPr>
              <a:t>]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50" i="1" spc="-665" dirty="0">
                <a:latin typeface="Times New Roman"/>
                <a:cs typeface="Times New Roman"/>
              </a:rPr>
              <a:t> </a:t>
            </a:r>
            <a:r>
              <a:rPr sz="5325" i="1" spc="-75" baseline="-11737" dirty="0">
                <a:latin typeface="Times New Roman"/>
                <a:cs typeface="Times New Roman"/>
              </a:rPr>
              <a:t>j</a:t>
            </a:r>
            <a:endParaRPr sz="5325" baseline="-1173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9425" y="3775642"/>
            <a:ext cx="13138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0"/>
              </a:lnSpc>
            </a:pP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225" y="3775642"/>
            <a:ext cx="5581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0"/>
              </a:lnSpc>
            </a:pPr>
            <a:r>
              <a:rPr sz="2800" spc="-20" dirty="0">
                <a:latin typeface="Times New Roman"/>
                <a:cs typeface="Times New Roman"/>
              </a:rPr>
              <a:t>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423" y="819560"/>
            <a:ext cx="10323830" cy="3810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7543165" algn="l"/>
              </a:tabLst>
            </a:pPr>
            <a:r>
              <a:rPr sz="2800" b="1" dirty="0">
                <a:latin typeface="Times New Roman"/>
                <a:cs typeface="Times New Roman"/>
              </a:rPr>
              <a:t>function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cap="small" spc="120" dirty="0">
                <a:latin typeface="Times New Roman"/>
                <a:cs typeface="Times New Roman"/>
              </a:rPr>
              <a:t>Stochastic</a:t>
            </a:r>
            <a:r>
              <a:rPr sz="2800" cap="small" spc="280" dirty="0">
                <a:latin typeface="Times New Roman"/>
                <a:cs typeface="Times New Roman"/>
              </a:rPr>
              <a:t> </a:t>
            </a:r>
            <a:r>
              <a:rPr sz="2800" cap="small" spc="120" dirty="0">
                <a:latin typeface="Times New Roman"/>
                <a:cs typeface="Times New Roman"/>
              </a:rPr>
              <a:t>Gradient</a:t>
            </a:r>
            <a:r>
              <a:rPr sz="2800" cap="small" spc="290" dirty="0">
                <a:latin typeface="Times New Roman"/>
                <a:cs typeface="Times New Roman"/>
              </a:rPr>
              <a:t> </a:t>
            </a:r>
            <a:r>
              <a:rPr sz="2800" cap="small" spc="60" dirty="0">
                <a:latin typeface="Times New Roman"/>
                <a:cs typeface="Times New Roman"/>
              </a:rPr>
              <a:t>Descent(</a:t>
            </a:r>
            <a:r>
              <a:rPr sz="2800" i="1" spc="60" dirty="0">
                <a:latin typeface="Times New Roman"/>
                <a:cs typeface="Times New Roman"/>
              </a:rPr>
              <a:t>L</a:t>
            </a:r>
            <a:r>
              <a:rPr sz="2800" spc="60" dirty="0">
                <a:latin typeface="LM Roman 10"/>
                <a:cs typeface="LM Roman 10"/>
              </a:rPr>
              <a:t>()</a:t>
            </a:r>
            <a:r>
              <a:rPr sz="2800" cap="small" spc="60" dirty="0">
                <a:latin typeface="Times New Roman"/>
                <a:cs typeface="Times New Roman"/>
              </a:rPr>
              <a:t>,</a:t>
            </a:r>
            <a:r>
              <a:rPr sz="2800" cap="small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()</a:t>
            </a:r>
            <a:r>
              <a:rPr sz="2800" cap="small" dirty="0">
                <a:latin typeface="Times New Roman"/>
                <a:cs typeface="Times New Roman"/>
              </a:rPr>
              <a:t>,</a:t>
            </a:r>
            <a:r>
              <a:rPr sz="2800" cap="small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cap="small" dirty="0">
                <a:latin typeface="Times New Roman"/>
                <a:cs typeface="Times New Roman"/>
              </a:rPr>
              <a:t>,</a:t>
            </a:r>
            <a:r>
              <a:rPr sz="2800" cap="small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cap="small" dirty="0">
                <a:latin typeface="Times New Roman"/>
                <a:cs typeface="Times New Roman"/>
              </a:rPr>
              <a:t>)</a:t>
            </a:r>
            <a:r>
              <a:rPr sz="2800" cap="small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returns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140" dirty="0">
                <a:latin typeface="Liberation Sans Narrow"/>
                <a:cs typeface="Liberation Sans Narrow"/>
              </a:rPr>
              <a:t>q</a:t>
            </a:r>
            <a:endParaRPr sz="2800">
              <a:latin typeface="Liberation Sans Narrow"/>
              <a:cs typeface="Liberation Sans Narrow"/>
            </a:endParaRPr>
          </a:p>
          <a:p>
            <a:pPr marL="690245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where: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loss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  <a:spcBef>
                <a:spcPts val="90"/>
              </a:spcBef>
              <a:tabLst>
                <a:tab pos="1586865" algn="l"/>
              </a:tabLst>
            </a:pPr>
            <a:r>
              <a:rPr sz="2800" spc="-50" dirty="0">
                <a:latin typeface="Times New Roman"/>
                <a:cs typeface="Times New Roman"/>
              </a:rPr>
              <a:t>#</a:t>
            </a:r>
            <a:r>
              <a:rPr sz="2800" dirty="0">
                <a:latin typeface="Times New Roman"/>
                <a:cs typeface="Times New Roman"/>
              </a:rPr>
              <a:t>	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parameterized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140" dirty="0">
                <a:latin typeface="Liberation Sans Narrow"/>
                <a:cs typeface="Liberation Sans Narrow"/>
              </a:rPr>
              <a:t>q</a:t>
            </a:r>
            <a:endParaRPr sz="2800">
              <a:latin typeface="Liberation Sans Narrow"/>
              <a:cs typeface="Liberation Sans Narrow"/>
            </a:endParaRPr>
          </a:p>
          <a:p>
            <a:pPr marL="690245">
              <a:lnSpc>
                <a:spcPct val="100000"/>
              </a:lnSpc>
              <a:spcBef>
                <a:spcPts val="90"/>
              </a:spcBef>
              <a:tabLst>
                <a:tab pos="1586865" algn="l"/>
              </a:tabLst>
            </a:pPr>
            <a:r>
              <a:rPr sz="2800" spc="-50" dirty="0">
                <a:latin typeface="Times New Roman"/>
                <a:cs typeface="Times New Roman"/>
              </a:rPr>
              <a:t>#</a:t>
            </a:r>
            <a:r>
              <a:rPr sz="2800" dirty="0">
                <a:latin typeface="Times New Roman"/>
                <a:cs typeface="Times New Roman"/>
              </a:rPr>
              <a:t>	x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training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baseline="25252" dirty="0">
                <a:latin typeface="Times New Roman"/>
                <a:cs typeface="Times New Roman"/>
              </a:rPr>
              <a:t>1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140" dirty="0">
                <a:latin typeface="LM Roman Dunhill 10"/>
                <a:cs typeface="LM Roman Dunhill 10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baseline="25252" dirty="0">
                <a:latin typeface="Times New Roman"/>
                <a:cs typeface="Times New Roman"/>
              </a:rPr>
              <a:t>2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-600" dirty="0">
                <a:latin typeface="LM Roman Dunhill 10"/>
                <a:cs typeface="LM Roman Dunhill 10"/>
              </a:rPr>
              <a:t> </a:t>
            </a:r>
            <a:r>
              <a:rPr sz="2800" i="1" dirty="0">
                <a:latin typeface="LM Roman Dunhill 10"/>
                <a:cs typeface="LM Roman Dunhill 10"/>
              </a:rPr>
              <a:t>...,</a:t>
            </a:r>
            <a:r>
              <a:rPr sz="2800" i="1" spc="140" dirty="0">
                <a:latin typeface="LM Roman Dunhill 10"/>
                <a:cs typeface="LM Roman Dunhill 10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x</a:t>
            </a:r>
            <a:r>
              <a:rPr sz="3300" spc="-30" baseline="25252" dirty="0">
                <a:latin typeface="LM Roman 10"/>
                <a:cs typeface="LM Roman 10"/>
              </a:rPr>
              <a:t>(</a:t>
            </a:r>
            <a:r>
              <a:rPr sz="3300" i="1" spc="-30" baseline="25252" dirty="0">
                <a:latin typeface="Times New Roman"/>
                <a:cs typeface="Times New Roman"/>
              </a:rPr>
              <a:t>m</a:t>
            </a:r>
            <a:r>
              <a:rPr sz="3300" spc="-30" baseline="25252" dirty="0">
                <a:latin typeface="LM Roman 10"/>
                <a:cs typeface="LM Roman 10"/>
              </a:rPr>
              <a:t>)</a:t>
            </a:r>
            <a:endParaRPr sz="3300" baseline="25252">
              <a:latin typeface="LM Roman 10"/>
              <a:cs typeface="LM Roman 10"/>
            </a:endParaRPr>
          </a:p>
          <a:p>
            <a:pPr marL="690245">
              <a:lnSpc>
                <a:spcPct val="100000"/>
              </a:lnSpc>
              <a:spcBef>
                <a:spcPts val="90"/>
              </a:spcBef>
              <a:tabLst>
                <a:tab pos="1586865" algn="l"/>
              </a:tabLst>
            </a:pPr>
            <a:r>
              <a:rPr sz="2800" spc="-50" dirty="0">
                <a:latin typeface="Times New Roman"/>
                <a:cs typeface="Times New Roman"/>
              </a:rPr>
              <a:t>#</a:t>
            </a:r>
            <a:r>
              <a:rPr sz="2800" dirty="0">
                <a:latin typeface="Times New Roman"/>
                <a:cs typeface="Times New Roman"/>
              </a:rPr>
              <a:t>	y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training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(labels)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baseline="25252" dirty="0">
                <a:latin typeface="Times New Roman"/>
                <a:cs typeface="Times New Roman"/>
              </a:rPr>
              <a:t>1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135" dirty="0">
                <a:latin typeface="LM Roman Dunhill 10"/>
                <a:cs typeface="LM Roman Dunhill 10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baseline="25252" dirty="0">
                <a:latin typeface="Times New Roman"/>
                <a:cs typeface="Times New Roman"/>
              </a:rPr>
              <a:t>2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-605" dirty="0">
                <a:latin typeface="LM Roman Dunhill 10"/>
                <a:cs typeface="LM Roman Dunhill 10"/>
              </a:rPr>
              <a:t> </a:t>
            </a:r>
            <a:r>
              <a:rPr sz="2800" i="1" dirty="0">
                <a:latin typeface="LM Roman Dunhill 10"/>
                <a:cs typeface="LM Roman Dunhill 10"/>
              </a:rPr>
              <a:t>...,</a:t>
            </a:r>
            <a:r>
              <a:rPr sz="2800" i="1" spc="135" dirty="0">
                <a:latin typeface="LM Roman Dunhill 10"/>
                <a:cs typeface="LM Roman Dunhill 10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y</a:t>
            </a:r>
            <a:r>
              <a:rPr sz="3300" spc="-30" baseline="25252" dirty="0">
                <a:latin typeface="LM Roman 10"/>
                <a:cs typeface="LM Roman 10"/>
              </a:rPr>
              <a:t>(</a:t>
            </a:r>
            <a:r>
              <a:rPr sz="3300" i="1" spc="-30" baseline="25252" dirty="0">
                <a:latin typeface="Times New Roman"/>
                <a:cs typeface="Times New Roman"/>
              </a:rPr>
              <a:t>m</a:t>
            </a:r>
            <a:r>
              <a:rPr sz="3300" spc="-30" baseline="25252" dirty="0">
                <a:latin typeface="LM Roman 10"/>
                <a:cs typeface="LM Roman 10"/>
              </a:rPr>
              <a:t>)</a:t>
            </a:r>
            <a:endParaRPr sz="3300" baseline="25252">
              <a:latin typeface="LM Roman 10"/>
              <a:cs typeface="LM Roman 10"/>
            </a:endParaRPr>
          </a:p>
          <a:p>
            <a:pPr marL="63500">
              <a:lnSpc>
                <a:spcPct val="100000"/>
              </a:lnSpc>
              <a:spcBef>
                <a:spcPts val="2355"/>
              </a:spcBef>
            </a:pPr>
            <a:r>
              <a:rPr sz="2800" i="1" spc="190" dirty="0">
                <a:latin typeface="Liberation Sans Narrow"/>
                <a:cs typeface="Liberation Sans Narrow"/>
              </a:rPr>
              <a:t>q</a:t>
            </a:r>
            <a:r>
              <a:rPr sz="2800" i="1" spc="-5" dirty="0">
                <a:latin typeface="Liberation Sans Narrow"/>
                <a:cs typeface="Liberation Sans Narrow"/>
              </a:rPr>
              <a:t> </a:t>
            </a:r>
            <a:r>
              <a:rPr sz="2800" i="1" spc="695" dirty="0">
                <a:latin typeface="DejaVu Sans Condensed"/>
                <a:cs typeface="DejaVu Sans Condensed"/>
              </a:rPr>
              <a:t>←</a:t>
            </a:r>
            <a:r>
              <a:rPr sz="2800" i="1" spc="-490" dirty="0">
                <a:latin typeface="DejaVu Sans Condensed"/>
                <a:cs typeface="DejaVu Sans Condensed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"/>
              </a:spcBef>
            </a:pPr>
            <a:r>
              <a:rPr sz="2800" b="1" dirty="0">
                <a:latin typeface="Times New Roman"/>
                <a:cs typeface="Times New Roman"/>
              </a:rPr>
              <a:t>repeat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done</a:t>
            </a:r>
            <a:endParaRPr sz="28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training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tuple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i="1" baseline="25252" dirty="0">
                <a:latin typeface="Times New Roman"/>
                <a:cs typeface="Times New Roman"/>
              </a:rPr>
              <a:t>i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150" dirty="0">
                <a:latin typeface="LM Roman Dunhill 10"/>
                <a:cs typeface="LM Roman Dunhill 10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i="1" baseline="25252" dirty="0">
                <a:latin typeface="Times New Roman"/>
                <a:cs typeface="Times New Roman"/>
              </a:rPr>
              <a:t>i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dirty="0">
                <a:latin typeface="LM Roman 10"/>
                <a:cs typeface="LM Roman 10"/>
              </a:rPr>
              <a:t>)</a:t>
            </a:r>
            <a:r>
              <a:rPr sz="2800" spc="-185" dirty="0">
                <a:latin typeface="LM Roman 10"/>
                <a:cs typeface="LM Roman 10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(in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random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order)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0249" y="4611817"/>
            <a:ext cx="494474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Times New Roman"/>
                <a:cs typeface="Times New Roman"/>
              </a:rPr>
              <a:t># How are we doing on this </a:t>
            </a:r>
            <a:r>
              <a:rPr sz="2800" spc="-10" dirty="0">
                <a:latin typeface="Times New Roman"/>
                <a:cs typeface="Times New Roman"/>
              </a:rPr>
              <a:t>tuple?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581" y="5049875"/>
            <a:ext cx="6710045" cy="1769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estimated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-90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ˆ</a:t>
            </a:r>
            <a:r>
              <a:rPr sz="2800" spc="-2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8100" marR="30480" indent="29845">
              <a:lnSpc>
                <a:spcPts val="3450"/>
              </a:lnSpc>
              <a:spcBef>
                <a:spcPts val="105"/>
              </a:spcBef>
              <a:tabLst>
                <a:tab pos="3830320" algn="l"/>
              </a:tabLst>
            </a:pP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890" dirty="0">
                <a:latin typeface="Times New Roman"/>
                <a:cs typeface="Times New Roman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ˆ</a:t>
            </a:r>
            <a:r>
              <a:rPr sz="3300" spc="-7" baseline="25252" dirty="0">
                <a:latin typeface="LM Roman 10"/>
                <a:cs typeface="LM Roman 10"/>
              </a:rPr>
              <a:t>(</a:t>
            </a:r>
            <a:r>
              <a:rPr sz="3300" i="1" spc="-7" baseline="25252" dirty="0">
                <a:latin typeface="Times New Roman"/>
                <a:cs typeface="Times New Roman"/>
              </a:rPr>
              <a:t>i</a:t>
            </a:r>
            <a:r>
              <a:rPr sz="3300" spc="225" baseline="25252" dirty="0">
                <a:latin typeface="LM Roman 10"/>
                <a:cs typeface="LM Roman 10"/>
              </a:rPr>
              <a:t>)</a:t>
            </a:r>
            <a:r>
              <a:rPr sz="2800" spc="-5" dirty="0">
                <a:latin typeface="LM Roman 10"/>
                <a:cs typeface="LM Roman 10"/>
              </a:rPr>
              <a:t>)</a:t>
            </a:r>
            <a:r>
              <a:rPr sz="2800" spc="-270" dirty="0">
                <a:latin typeface="LM Roman 10"/>
                <a:cs typeface="LM Roman 10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3300" spc="-15" baseline="25252" dirty="0">
                <a:latin typeface="LM Roman 10"/>
                <a:cs typeface="LM Roman 10"/>
              </a:rPr>
              <a:t>(</a:t>
            </a:r>
            <a:r>
              <a:rPr sz="3300" i="1" spc="-15" baseline="25252" dirty="0">
                <a:latin typeface="Times New Roman"/>
                <a:cs typeface="Times New Roman"/>
              </a:rPr>
              <a:t>i</a:t>
            </a:r>
            <a:r>
              <a:rPr sz="3300" spc="-15" baseline="25252" dirty="0">
                <a:latin typeface="LM Roman 10"/>
                <a:cs typeface="LM Roman 10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? </a:t>
            </a: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140" dirty="0">
                <a:latin typeface="Liberation Sans Narrow"/>
                <a:cs typeface="Liberation Sans Narrow"/>
              </a:rPr>
              <a:t>q</a:t>
            </a:r>
            <a:r>
              <a:rPr sz="2800" i="1" dirty="0">
                <a:latin typeface="Liberation Sans Narrow"/>
                <a:cs typeface="Liberation Sans Narrow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maximize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loss?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instead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823" y="4611817"/>
            <a:ext cx="5312410" cy="2646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08710" marR="30480" indent="-354330">
              <a:lnSpc>
                <a:spcPct val="102699"/>
              </a:lnSpc>
              <a:spcBef>
                <a:spcPts val="30"/>
              </a:spcBef>
              <a:buAutoNum type="arabicPeriod"/>
              <a:tabLst>
                <a:tab pos="1108710" algn="l"/>
                <a:tab pos="1112520" algn="l"/>
                <a:tab pos="3194050" algn="l"/>
                <a:tab pos="3785235" algn="l"/>
              </a:tabLst>
            </a:pPr>
            <a:r>
              <a:rPr sz="2800" dirty="0">
                <a:latin typeface="Times New Roman"/>
                <a:cs typeface="Times New Roman"/>
              </a:rPr>
              <a:t>	Optional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reporting): </a:t>
            </a:r>
            <a:r>
              <a:rPr sz="2800" dirty="0">
                <a:latin typeface="Times New Roman"/>
                <a:cs typeface="Times New Roman"/>
              </a:rPr>
              <a:t>Compute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765" dirty="0">
                <a:latin typeface="Times New Roman"/>
                <a:cs typeface="Times New Roman"/>
              </a:rPr>
              <a:t>y</a:t>
            </a:r>
            <a:r>
              <a:rPr sz="2800" spc="360" dirty="0">
                <a:latin typeface="Times New Roman"/>
                <a:cs typeface="Times New Roman"/>
              </a:rPr>
              <a:t>ˆ</a:t>
            </a:r>
            <a:r>
              <a:rPr sz="3300" spc="172" baseline="25252" dirty="0">
                <a:latin typeface="LM Roman 10"/>
                <a:cs typeface="LM Roman 10"/>
              </a:rPr>
              <a:t>(</a:t>
            </a:r>
            <a:r>
              <a:rPr sz="3300" i="1" spc="157" baseline="25252" dirty="0">
                <a:latin typeface="Times New Roman"/>
                <a:cs typeface="Times New Roman"/>
              </a:rPr>
              <a:t>i</a:t>
            </a:r>
            <a:r>
              <a:rPr sz="3300" spc="172" baseline="25252" dirty="0">
                <a:latin typeface="LM Roman 10"/>
                <a:cs typeface="LM Roman 10"/>
              </a:rPr>
              <a:t>)</a:t>
            </a:r>
            <a:r>
              <a:rPr sz="3300" baseline="25252" dirty="0">
                <a:latin typeface="LM Roman 10"/>
                <a:cs typeface="LM Roman 10"/>
              </a:rPr>
              <a:t>	</a:t>
            </a:r>
            <a:r>
              <a:rPr sz="2800" spc="-50" dirty="0">
                <a:latin typeface="LM Roman 10"/>
                <a:cs typeface="LM Roman 10"/>
              </a:rPr>
              <a:t>=</a:t>
            </a:r>
            <a:r>
              <a:rPr sz="2800" dirty="0">
                <a:latin typeface="LM Roman 10"/>
                <a:cs typeface="LM Roman 10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i="1" baseline="25252" dirty="0">
                <a:latin typeface="Times New Roman"/>
                <a:cs typeface="Times New Roman"/>
              </a:rPr>
              <a:t>i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i="1" spc="190" dirty="0">
                <a:latin typeface="Liberation Sans Narrow"/>
                <a:cs typeface="Liberation Sans Narrow"/>
              </a:rPr>
              <a:t>q</a:t>
            </a:r>
            <a:r>
              <a:rPr sz="2800" i="1" spc="-260" dirty="0">
                <a:latin typeface="Liberation Sans Narrow"/>
                <a:cs typeface="Liberation Sans Narrow"/>
              </a:rPr>
              <a:t> </a:t>
            </a:r>
            <a:r>
              <a:rPr sz="2800" spc="-50" dirty="0">
                <a:latin typeface="LM Roman 10"/>
                <a:cs typeface="LM Roman 10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Compute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LM Roman 10"/>
                <a:cs typeface="LM Roman 10"/>
              </a:rPr>
              <a:t>(</a:t>
            </a:r>
            <a:r>
              <a:rPr sz="2800" i="1" spc="-885" dirty="0">
                <a:latin typeface="Times New Roman"/>
                <a:cs typeface="Times New Roman"/>
              </a:rPr>
              <a:t>y</a:t>
            </a:r>
            <a:r>
              <a:rPr sz="2800" spc="240" dirty="0">
                <a:latin typeface="Times New Roman"/>
                <a:cs typeface="Times New Roman"/>
              </a:rPr>
              <a:t>ˆ</a:t>
            </a:r>
            <a:r>
              <a:rPr sz="3300" spc="-7" baseline="25252" dirty="0">
                <a:latin typeface="LM Roman 10"/>
                <a:cs typeface="LM Roman 10"/>
              </a:rPr>
              <a:t>(</a:t>
            </a:r>
            <a:r>
              <a:rPr sz="3300" i="1" spc="-22" baseline="25252" dirty="0">
                <a:latin typeface="Times New Roman"/>
                <a:cs typeface="Times New Roman"/>
              </a:rPr>
              <a:t>i</a:t>
            </a:r>
            <a:r>
              <a:rPr sz="3300" spc="225" baseline="25252" dirty="0">
                <a:latin typeface="LM Roman 10"/>
                <a:cs typeface="LM Roman 10"/>
              </a:rPr>
              <a:t>)</a:t>
            </a:r>
            <a:r>
              <a:rPr sz="2800" i="1" spc="-5" dirty="0">
                <a:latin typeface="LM Roman Dunhill 10"/>
                <a:cs typeface="LM Roman Dunhill 10"/>
              </a:rPr>
              <a:t>,</a:t>
            </a:r>
            <a:r>
              <a:rPr sz="2800" i="1" spc="-605" dirty="0">
                <a:latin typeface="LM Roman Dunhill 10"/>
                <a:cs typeface="LM Roman Dunhill 10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3300" spc="-15" baseline="25252" dirty="0">
                <a:latin typeface="LM Roman 10"/>
                <a:cs typeface="LM Roman 10"/>
              </a:rPr>
              <a:t>(</a:t>
            </a:r>
            <a:r>
              <a:rPr sz="3300" i="1" spc="-15" baseline="25252" dirty="0">
                <a:latin typeface="Times New Roman"/>
                <a:cs typeface="Times New Roman"/>
              </a:rPr>
              <a:t>i</a:t>
            </a:r>
            <a:r>
              <a:rPr sz="3300" spc="-15" baseline="25252" dirty="0">
                <a:latin typeface="LM Roman 10"/>
                <a:cs typeface="LM Roman 10"/>
              </a:rPr>
              <a:t>)</a:t>
            </a:r>
            <a:r>
              <a:rPr sz="2800" spc="-10" dirty="0">
                <a:latin typeface="LM Roman 10"/>
                <a:cs typeface="LM Roman 10"/>
              </a:rPr>
              <a:t>)</a:t>
            </a:r>
            <a:endParaRPr sz="2800">
              <a:latin typeface="LM Roman 10"/>
              <a:cs typeface="LM Roman 10"/>
            </a:endParaRPr>
          </a:p>
          <a:p>
            <a:pPr marL="1113155" indent="-35814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1113155" algn="l"/>
              </a:tabLst>
            </a:pPr>
            <a:r>
              <a:rPr sz="2800" i="1" spc="500" dirty="0">
                <a:latin typeface="Times New Roman"/>
                <a:cs typeface="Times New Roman"/>
              </a:rPr>
              <a:t>g</a:t>
            </a:r>
            <a:r>
              <a:rPr sz="2800" i="1" spc="500" dirty="0">
                <a:latin typeface="DejaVu Sans Condensed"/>
                <a:cs typeface="DejaVu Sans Condensed"/>
              </a:rPr>
              <a:t>←</a:t>
            </a:r>
            <a:r>
              <a:rPr sz="2800" i="1" spc="-470" dirty="0">
                <a:latin typeface="DejaVu Sans Condensed"/>
                <a:cs typeface="DejaVu Sans Condensed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</a:t>
            </a:r>
            <a:r>
              <a:rPr sz="3300" i="1" spc="82" baseline="-13888" dirty="0">
                <a:latin typeface="Liberation Sans Narrow"/>
                <a:cs typeface="Liberation Sans Narrow"/>
              </a:rPr>
              <a:t>q</a:t>
            </a:r>
            <a:r>
              <a:rPr sz="3300" i="1" spc="-89" baseline="-13888" dirty="0">
                <a:latin typeface="Liberation Sans Narrow"/>
                <a:cs typeface="Liberation Sans Narrow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spc="-475" dirty="0">
                <a:latin typeface="LM Roman 10"/>
                <a:cs typeface="LM Roman 10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LM Roman 10"/>
                <a:cs typeface="LM Roman 10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3300" baseline="25252" dirty="0">
                <a:latin typeface="LM Roman 10"/>
                <a:cs typeface="LM Roman 10"/>
              </a:rPr>
              <a:t>(</a:t>
            </a:r>
            <a:r>
              <a:rPr sz="3300" i="1" baseline="25252" dirty="0">
                <a:latin typeface="Times New Roman"/>
                <a:cs typeface="Times New Roman"/>
              </a:rPr>
              <a:t>i</a:t>
            </a:r>
            <a:r>
              <a:rPr sz="3300" baseline="25252" dirty="0">
                <a:latin typeface="LM Roman 10"/>
                <a:cs typeface="LM Roman 10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i="1" spc="190" dirty="0">
                <a:latin typeface="Liberation Sans Narrow"/>
                <a:cs typeface="Liberation Sans Narrow"/>
              </a:rPr>
              <a:t>q</a:t>
            </a:r>
            <a:r>
              <a:rPr sz="2800" i="1" spc="-29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M Roman 10"/>
                <a:cs typeface="LM Roman 10"/>
              </a:rPr>
              <a:t>)</a:t>
            </a:r>
            <a:r>
              <a:rPr sz="2800" i="1" dirty="0">
                <a:latin typeface="LM Roman Dunhill 10"/>
                <a:cs typeface="LM Roman Dunhill 10"/>
              </a:rPr>
              <a:t>,</a:t>
            </a:r>
            <a:r>
              <a:rPr sz="2800" i="1" spc="-595" dirty="0">
                <a:latin typeface="LM Roman Dunhill 10"/>
                <a:cs typeface="LM Roman Dunhill 10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3300" spc="-15" baseline="25252" dirty="0">
                <a:latin typeface="LM Roman 10"/>
                <a:cs typeface="LM Roman 10"/>
              </a:rPr>
              <a:t>(</a:t>
            </a:r>
            <a:r>
              <a:rPr sz="3300" i="1" spc="-15" baseline="25252" dirty="0">
                <a:latin typeface="Times New Roman"/>
                <a:cs typeface="Times New Roman"/>
              </a:rPr>
              <a:t>i</a:t>
            </a:r>
            <a:r>
              <a:rPr sz="3300" spc="-15" baseline="25252" dirty="0">
                <a:latin typeface="LM Roman 10"/>
                <a:cs typeface="LM Roman 10"/>
              </a:rPr>
              <a:t>)</a:t>
            </a:r>
            <a:r>
              <a:rPr sz="2800" spc="-10" dirty="0">
                <a:latin typeface="LM Roman 10"/>
                <a:cs typeface="LM Roman 10"/>
              </a:rPr>
              <a:t>)</a:t>
            </a:r>
            <a:endParaRPr sz="2800">
              <a:latin typeface="LM Roman 10"/>
              <a:cs typeface="LM Roman 10"/>
            </a:endParaRPr>
          </a:p>
          <a:p>
            <a:pPr marL="1113155" indent="-35814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1113155" algn="l"/>
                <a:tab pos="2146935" algn="l"/>
              </a:tabLst>
            </a:pPr>
            <a:r>
              <a:rPr sz="2800" i="1" spc="190" dirty="0">
                <a:latin typeface="Liberation Sans Narrow"/>
                <a:cs typeface="Liberation Sans Narrow"/>
              </a:rPr>
              <a:t>q</a:t>
            </a:r>
            <a:r>
              <a:rPr sz="2800" i="1" spc="-5" dirty="0">
                <a:latin typeface="Liberation Sans Narrow"/>
                <a:cs typeface="Liberation Sans Narrow"/>
              </a:rPr>
              <a:t> </a:t>
            </a:r>
            <a:r>
              <a:rPr sz="2800" i="1" spc="570" dirty="0">
                <a:latin typeface="DejaVu Sans Condensed"/>
                <a:cs typeface="DejaVu Sans Condensed"/>
              </a:rPr>
              <a:t>←</a:t>
            </a:r>
            <a:r>
              <a:rPr sz="2800" i="1" spc="570" dirty="0">
                <a:latin typeface="Liberation Sans Narrow"/>
                <a:cs typeface="Liberation Sans Narrow"/>
              </a:rPr>
              <a:t>q</a:t>
            </a:r>
            <a:r>
              <a:rPr sz="2800" i="1" dirty="0">
                <a:latin typeface="Liberation Sans Narrow"/>
                <a:cs typeface="Liberation Sans Narrow"/>
              </a:rPr>
              <a:t>	</a:t>
            </a:r>
            <a:r>
              <a:rPr sz="2800" i="1" spc="-355" dirty="0">
                <a:latin typeface="DejaVu Sans Condensed"/>
                <a:cs typeface="DejaVu Sans Condensed"/>
              </a:rPr>
              <a:t>—</a:t>
            </a:r>
            <a:r>
              <a:rPr sz="2800" i="1" spc="295" dirty="0">
                <a:latin typeface="DejaVu Sans Condensed"/>
                <a:cs typeface="DejaVu Sans Condensed"/>
              </a:rPr>
              <a:t> </a:t>
            </a:r>
            <a:r>
              <a:rPr sz="2800" i="1" spc="420" dirty="0">
                <a:latin typeface="Liberation Sans Narrow"/>
                <a:cs typeface="Liberation Sans Narrow"/>
              </a:rPr>
              <a:t>h</a:t>
            </a:r>
            <a:r>
              <a:rPr sz="2800" i="1" spc="305" dirty="0">
                <a:latin typeface="Liberation Sans Narrow"/>
                <a:cs typeface="Liberation Sans Narrow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800" dirty="0">
                <a:latin typeface="Times New Roman"/>
                <a:cs typeface="Times New Roman"/>
              </a:rPr>
              <a:t>return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140" dirty="0">
                <a:latin typeface="Liberation Sans Narrow"/>
                <a:cs typeface="Liberation Sans Narrow"/>
              </a:rPr>
              <a:t>q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520" y="3749039"/>
            <a:ext cx="2011680" cy="487680"/>
          </a:xfrm>
          <a:custGeom>
            <a:avLst/>
            <a:gdLst/>
            <a:ahLst/>
            <a:cxnLst/>
            <a:rect l="l" t="t" r="r" b="b"/>
            <a:pathLst>
              <a:path w="2011679" h="487679">
                <a:moveTo>
                  <a:pt x="2011680" y="0"/>
                </a:moveTo>
                <a:lnTo>
                  <a:pt x="670560" y="0"/>
                </a:lnTo>
                <a:lnTo>
                  <a:pt x="670560" y="121920"/>
                </a:lnTo>
                <a:lnTo>
                  <a:pt x="0" y="121920"/>
                </a:lnTo>
                <a:lnTo>
                  <a:pt x="0" y="487680"/>
                </a:lnTo>
                <a:lnTo>
                  <a:pt x="1341120" y="487680"/>
                </a:lnTo>
                <a:lnTo>
                  <a:pt x="1341120" y="365760"/>
                </a:lnTo>
                <a:lnTo>
                  <a:pt x="2011680" y="365760"/>
                </a:lnTo>
                <a:lnTo>
                  <a:pt x="2011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Hyperparameters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1839263"/>
            <a:ext cx="11817350" cy="5391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42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rate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η</a:t>
            </a:r>
            <a:r>
              <a:rPr sz="42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2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2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b="1" spc="-10" dirty="0">
                <a:solidFill>
                  <a:srgbClr val="404040"/>
                </a:solidFill>
                <a:latin typeface="Carlito"/>
                <a:cs typeface="Carlito"/>
              </a:rPr>
              <a:t>hyperparameter</a:t>
            </a:r>
            <a:endParaRPr sz="42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27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too</a:t>
            </a:r>
            <a:r>
              <a:rPr sz="35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high:</a:t>
            </a:r>
            <a:r>
              <a:rPr sz="35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5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learner</a:t>
            </a:r>
            <a:r>
              <a:rPr sz="35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5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take</a:t>
            </a:r>
            <a:r>
              <a:rPr sz="35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big</a:t>
            </a:r>
            <a:r>
              <a:rPr sz="35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steps</a:t>
            </a:r>
            <a:r>
              <a:rPr sz="35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35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Carlito"/>
                <a:cs typeface="Carlito"/>
              </a:rPr>
              <a:t>overshoot</a:t>
            </a:r>
            <a:endParaRPr sz="35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38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too</a:t>
            </a:r>
            <a:r>
              <a:rPr sz="35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low:</a:t>
            </a:r>
            <a:r>
              <a:rPr sz="35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5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learner</a:t>
            </a:r>
            <a:r>
              <a:rPr sz="35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take</a:t>
            </a:r>
            <a:r>
              <a:rPr sz="35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too</a:t>
            </a:r>
            <a:r>
              <a:rPr sz="35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2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endParaRPr sz="3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Hyperparameters:</a:t>
            </a:r>
            <a:endParaRPr sz="4200">
              <a:latin typeface="Carlito"/>
              <a:cs typeface="Carlito"/>
            </a:endParaRPr>
          </a:p>
          <a:p>
            <a:pPr marL="743585" indent="-730885">
              <a:lnSpc>
                <a:spcPct val="100000"/>
              </a:lnSpc>
              <a:spcBef>
                <a:spcPts val="124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200" spc="-45" dirty="0">
                <a:solidFill>
                  <a:srgbClr val="404040"/>
                </a:solidFill>
                <a:latin typeface="Carlito"/>
                <a:cs typeface="Carlito"/>
              </a:rPr>
              <a:t>Briefly,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2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special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kind</a:t>
            </a:r>
            <a:r>
              <a:rPr sz="42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2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30" dirty="0">
                <a:solidFill>
                  <a:srgbClr val="404040"/>
                </a:solidFill>
                <a:latin typeface="Carlito"/>
                <a:cs typeface="Carlito"/>
              </a:rPr>
              <a:t>parameter</a:t>
            </a:r>
            <a:r>
              <a:rPr sz="4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42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ML</a:t>
            </a:r>
            <a:r>
              <a:rPr sz="42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4200">
              <a:latin typeface="Carlito"/>
              <a:cs typeface="Carlito"/>
            </a:endParaRPr>
          </a:p>
          <a:p>
            <a:pPr marL="743585" marR="1198245" indent="-731520">
              <a:lnSpc>
                <a:spcPts val="4490"/>
              </a:lnSpc>
              <a:spcBef>
                <a:spcPts val="1785"/>
              </a:spcBef>
              <a:buClr>
                <a:srgbClr val="E48312"/>
              </a:buClr>
              <a:buFont typeface="Arial"/>
              <a:buChar char="•"/>
              <a:tabLst>
                <a:tab pos="743585" algn="l"/>
              </a:tabLst>
            </a:pP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Instead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being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learned</a:t>
            </a:r>
            <a:r>
              <a:rPr sz="42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42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algorithm</a:t>
            </a:r>
            <a:r>
              <a:rPr sz="42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supervision</a:t>
            </a:r>
            <a:r>
              <a:rPr sz="4200" spc="-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(like</a:t>
            </a:r>
            <a:r>
              <a:rPr sz="42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regular</a:t>
            </a:r>
            <a:r>
              <a:rPr sz="42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35" dirty="0">
                <a:solidFill>
                  <a:srgbClr val="404040"/>
                </a:solidFill>
                <a:latin typeface="Carlito"/>
                <a:cs typeface="Carlito"/>
              </a:rPr>
              <a:t>parameters),</a:t>
            </a:r>
            <a:r>
              <a:rPr sz="42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they</a:t>
            </a:r>
            <a:r>
              <a:rPr sz="4200" spc="-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25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chosen</a:t>
            </a:r>
            <a:r>
              <a:rPr sz="4200" spc="-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4200" spc="-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dirty="0">
                <a:solidFill>
                  <a:srgbClr val="404040"/>
                </a:solidFill>
                <a:latin typeface="Carlito"/>
                <a:cs typeface="Carlito"/>
              </a:rPr>
              <a:t>algorithm</a:t>
            </a:r>
            <a:r>
              <a:rPr sz="4200" spc="-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200" spc="-10" dirty="0">
                <a:solidFill>
                  <a:srgbClr val="404040"/>
                </a:solidFill>
                <a:latin typeface="Carlito"/>
                <a:cs typeface="Carlito"/>
              </a:rPr>
              <a:t>designer.</a:t>
            </a:r>
            <a:endParaRPr sz="4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4619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solidFill>
                  <a:srgbClr val="637052"/>
                </a:solidFill>
              </a:rPr>
              <a:t>Stochastic</a:t>
            </a:r>
            <a:r>
              <a:rPr sz="5100" spc="-11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Gradient</a:t>
            </a:r>
            <a:r>
              <a:rPr sz="5100" spc="-10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Descent</a:t>
            </a:r>
            <a:endParaRPr sz="51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Stochastic</a:t>
            </a:r>
            <a:r>
              <a:rPr sz="5100" spc="-11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Gradient</a:t>
            </a:r>
            <a:r>
              <a:rPr sz="5100" spc="-10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Descent: </a:t>
            </a:r>
            <a:r>
              <a:rPr sz="5100" dirty="0">
                <a:solidFill>
                  <a:srgbClr val="637052"/>
                </a:solidFill>
              </a:rPr>
              <a:t>An</a:t>
            </a:r>
            <a:r>
              <a:rPr sz="5100" spc="-3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example</a:t>
            </a:r>
            <a:r>
              <a:rPr sz="5100" spc="-5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and</a:t>
            </a:r>
            <a:r>
              <a:rPr sz="5100" spc="-25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more</a:t>
            </a:r>
            <a:r>
              <a:rPr sz="5100" spc="-50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details</a:t>
            </a:r>
            <a:endParaRPr sz="51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530858"/>
            <a:ext cx="83299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Working</a:t>
            </a:r>
            <a:r>
              <a:rPr spc="-155" dirty="0"/>
              <a:t> </a:t>
            </a:r>
            <a:r>
              <a:rPr spc="-130" dirty="0"/>
              <a:t>through</a:t>
            </a:r>
            <a:r>
              <a:rPr spc="-200" dirty="0"/>
              <a:t> </a:t>
            </a:r>
            <a:r>
              <a:rPr spc="-10" dirty="0"/>
              <a:t>an</a:t>
            </a:r>
            <a:r>
              <a:rPr spc="-260" dirty="0"/>
              <a:t> </a:t>
            </a:r>
            <a:r>
              <a:rPr spc="-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1713991"/>
            <a:ext cx="13066394" cy="2540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endParaRPr sz="4500">
              <a:latin typeface="Carlito"/>
              <a:cs typeface="Carlito"/>
            </a:endParaRPr>
          </a:p>
          <a:p>
            <a:pPr marL="12700" marR="5080">
              <a:lnSpc>
                <a:spcPct val="122200"/>
              </a:lnSpc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mini-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sentiment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example,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true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y=1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(positive) 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45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features: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123" y="4267201"/>
            <a:ext cx="11734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3500" i="1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450" spc="-37" baseline="-19323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3450" baseline="-19323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5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9123" y="4852416"/>
            <a:ext cx="11734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3500" i="1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450" spc="-37" baseline="-19323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3450" baseline="-19323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5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097" y="4215383"/>
            <a:ext cx="602551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(count</a:t>
            </a:r>
            <a:r>
              <a:rPr sz="35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positive</a:t>
            </a:r>
            <a:r>
              <a:rPr sz="35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lexicon</a:t>
            </a:r>
            <a:r>
              <a:rPr sz="3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Carlito"/>
                <a:cs typeface="Carlito"/>
              </a:rPr>
              <a:t>words)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(count</a:t>
            </a:r>
            <a:r>
              <a:rPr sz="3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negative</a:t>
            </a:r>
            <a:r>
              <a:rPr sz="3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lexicon</a:t>
            </a:r>
            <a:r>
              <a:rPr sz="3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Carlito"/>
                <a:cs typeface="Carlito"/>
              </a:rPr>
              <a:t>words)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875" y="5388123"/>
            <a:ext cx="11673840" cy="181228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Assume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parameters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(2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bias)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3900" spc="337" baseline="2564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zero:</a:t>
            </a:r>
            <a:endParaRPr sz="3800">
              <a:latin typeface="Carlito"/>
              <a:cs typeface="Carlito"/>
            </a:endParaRPr>
          </a:p>
          <a:p>
            <a:pPr marL="1132205" marR="7757795">
              <a:lnSpc>
                <a:spcPts val="4580"/>
              </a:lnSpc>
              <a:spcBef>
                <a:spcPts val="75"/>
              </a:spcBef>
              <a:tabLst>
                <a:tab pos="3357245" algn="l"/>
              </a:tabLst>
            </a:pPr>
            <a:r>
              <a:rPr sz="3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450" i="1" baseline="-19323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3450" i="1" spc="450" baseline="-19323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3450" baseline="-19323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3450" spc="450" baseline="-19323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i="1" spc="-50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3500" i="1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50" dirty="0">
                <a:solidFill>
                  <a:srgbClr val="404040"/>
                </a:solidFill>
                <a:latin typeface="Carlito"/>
                <a:cs typeface="Carlito"/>
              </a:rPr>
              <a:t>0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η</a:t>
            </a:r>
            <a:r>
              <a:rPr sz="35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5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500" spc="-25" dirty="0">
                <a:solidFill>
                  <a:srgbClr val="404040"/>
                </a:solidFill>
                <a:latin typeface="Carlito"/>
                <a:cs typeface="Carlito"/>
              </a:rPr>
              <a:t>0.1</a:t>
            </a:r>
            <a:endParaRPr sz="3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317752"/>
            <a:ext cx="645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3527552"/>
            <a:ext cx="1487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670552"/>
            <a:ext cx="7892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216" y="2369445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671" y="2288248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24" y="6319322"/>
            <a:ext cx="1343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50" baseline="9259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dirty="0">
                <a:latin typeface="LM Roman Dunhill 10"/>
                <a:cs typeface="LM Roman Dunhill 10"/>
              </a:rPr>
              <a:t>,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70" dirty="0">
                <a:latin typeface="Times New Roman"/>
                <a:cs typeface="Times New Roman"/>
              </a:rPr>
              <a:t> </a:t>
            </a:r>
            <a:r>
              <a:rPr sz="4050" baseline="9259" dirty="0">
                <a:latin typeface="LM Roman 10"/>
                <a:cs typeface="LM Roman 10"/>
              </a:rPr>
              <a:t>=</a:t>
            </a:r>
            <a:r>
              <a:rPr sz="4050" spc="-442" baseline="9259" dirty="0">
                <a:latin typeface="LM Roman 10"/>
                <a:cs typeface="LM Roman 10"/>
              </a:rPr>
              <a:t> </a:t>
            </a:r>
            <a:r>
              <a:rPr sz="4050" spc="-2354" baseline="40123" dirty="0">
                <a:latin typeface="WenQuanYi Micro Hei Mono"/>
                <a:cs typeface="WenQuanYi Micro Hei Mono"/>
              </a:rPr>
              <a:t>6</a:t>
            </a:r>
            <a:r>
              <a:rPr sz="4050" spc="104" baseline="4115" dirty="0">
                <a:latin typeface="WenQuanYi Micro Hei Mono"/>
                <a:cs typeface="WenQuanYi Micro Hei Mono"/>
              </a:rPr>
              <a:t>4</a:t>
            </a:r>
            <a:endParaRPr sz="4050" baseline="4115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3595" y="5779697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68" y="5678880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5970" y="602867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48030" y="5971813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6742" y="6069984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5168" y="6212012"/>
            <a:ext cx="11684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i="1" spc="265" dirty="0">
                <a:latin typeface="Liberation Sans Narrow"/>
                <a:cs typeface="Liberation Sans Narrow"/>
              </a:rPr>
              <a:t>∂</a:t>
            </a:r>
            <a:r>
              <a:rPr sz="2000" i="1" spc="20" dirty="0">
                <a:latin typeface="Times New Roman"/>
                <a:cs typeface="Times New Roman"/>
              </a:rPr>
              <a:t>L</a:t>
            </a:r>
            <a:r>
              <a:rPr sz="2400" spc="30" baseline="-13888" dirty="0">
                <a:latin typeface="Times New Roman"/>
                <a:cs typeface="Times New Roman"/>
              </a:rPr>
              <a:t>C</a:t>
            </a:r>
            <a:r>
              <a:rPr sz="2400" spc="232" baseline="-13888" dirty="0">
                <a:latin typeface="Times New Roman"/>
                <a:cs typeface="Times New Roman"/>
              </a:rPr>
              <a:t>E</a:t>
            </a:r>
            <a:r>
              <a:rPr sz="2000" spc="20" dirty="0">
                <a:latin typeface="LM Roman 10"/>
                <a:cs typeface="LM Roman 10"/>
              </a:rPr>
              <a:t>(</a:t>
            </a:r>
            <a:r>
              <a:rPr sz="2000" i="1" spc="-615" dirty="0">
                <a:latin typeface="Times New Roman"/>
                <a:cs typeface="Times New Roman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ˆ</a:t>
            </a:r>
            <a:r>
              <a:rPr sz="2000" i="1" spc="20" dirty="0">
                <a:latin typeface="LM Roman Dunhill 10"/>
                <a:cs typeface="LM Roman Dunhill 10"/>
              </a:rPr>
              <a:t>,</a:t>
            </a:r>
            <a:r>
              <a:rPr sz="2000" i="1" spc="15" dirty="0">
                <a:latin typeface="Times New Roman"/>
                <a:cs typeface="Times New Roman"/>
              </a:rPr>
              <a:t>y</a:t>
            </a:r>
            <a:r>
              <a:rPr sz="2000" spc="2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5970" y="656183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48030" y="6504944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6742" y="6603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7868" y="6745144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8796" y="6745144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5970" y="7094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9887" y="7038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7608" y="5472062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2286" y="6074450"/>
            <a:ext cx="3067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1570" dirty="0">
                <a:latin typeface="WenQuanYi Micro Hei Mono"/>
                <a:cs typeface="WenQuanYi Micro Hei Mono"/>
              </a:rPr>
              <a:t>7</a:t>
            </a:r>
            <a:r>
              <a:rPr sz="4050" spc="104" baseline="-34979" dirty="0">
                <a:latin typeface="WenQuanYi Micro Hei Mono"/>
                <a:cs typeface="WenQuanYi Micro Hei Mono"/>
              </a:rPr>
              <a:t>5</a:t>
            </a:r>
            <a:endParaRPr sz="4050" baseline="-34979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7688" y="5673007"/>
            <a:ext cx="3727450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3496310" algn="l"/>
              </a:tabLst>
            </a:pPr>
            <a:r>
              <a:rPr sz="4050" baseline="-111111" dirty="0">
                <a:latin typeface="LM Roman 10"/>
                <a:cs typeface="LM Roman 10"/>
              </a:rPr>
              <a:t>=</a:t>
            </a:r>
            <a:r>
              <a:rPr sz="4050" spc="-442" baseline="-111111" dirty="0">
                <a:latin typeface="LM Roman 10"/>
                <a:cs typeface="LM Roman 10"/>
              </a:rPr>
              <a:t> </a:t>
            </a:r>
            <a:r>
              <a:rPr sz="2700" spc="-1570" dirty="0">
                <a:latin typeface="WenQuanYi Micro Hei Mono"/>
                <a:cs typeface="WenQuanYi Micro Hei Mono"/>
              </a:rPr>
              <a:t>2</a:t>
            </a:r>
            <a:r>
              <a:rPr sz="4050" spc="104" baseline="-99794" dirty="0">
                <a:latin typeface="WenQuanYi Micro Hei Mono"/>
                <a:cs typeface="WenQuanYi Micro Hei Mono"/>
              </a:rPr>
              <a:t>4</a:t>
            </a:r>
            <a:r>
              <a:rPr sz="4050" baseline="-99794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  <a:p>
            <a:pPr marL="679450">
              <a:lnSpc>
                <a:spcPts val="2695"/>
              </a:lnSpc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y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endParaRPr sz="3000" baseline="-11111">
              <a:latin typeface="Times New Roman"/>
              <a:cs typeface="Times New Roman"/>
            </a:endParaRPr>
          </a:p>
          <a:p>
            <a:pPr marL="679450">
              <a:lnSpc>
                <a:spcPts val="3235"/>
              </a:lnSpc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5" dirty="0">
                <a:latin typeface="DejaVu Sans Condensed"/>
                <a:cs typeface="DejaVu Sans Condensed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y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187" baseline="11316" dirty="0">
                <a:latin typeface="WenQuanYi Micro Hei Mono"/>
                <a:cs typeface="WenQuanYi Micro Hei Mono"/>
              </a:rPr>
              <a:t>5</a:t>
            </a:r>
            <a:endParaRPr sz="4050" baseline="11316">
              <a:latin typeface="WenQuanYi Micro Hei Mono"/>
              <a:cs typeface="WenQuanYi Micro Hei Mono"/>
            </a:endParaRPr>
          </a:p>
          <a:p>
            <a:pPr marL="679450">
              <a:lnSpc>
                <a:spcPts val="3235"/>
              </a:lnSpc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1761" y="5673007"/>
            <a:ext cx="6704965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2574290" algn="l"/>
                <a:tab pos="3227070" algn="l"/>
                <a:tab pos="4673600" algn="l"/>
                <a:tab pos="5326380" algn="l"/>
                <a:tab pos="6474460" algn="l"/>
              </a:tabLst>
            </a:pPr>
            <a:r>
              <a:rPr sz="4050" baseline="-111111" dirty="0">
                <a:latin typeface="LM Roman 10"/>
                <a:cs typeface="LM Roman 10"/>
              </a:rPr>
              <a:t>=</a:t>
            </a:r>
            <a:r>
              <a:rPr sz="4050" spc="-442" baseline="-111111" dirty="0">
                <a:latin typeface="LM Roman 10"/>
                <a:cs typeface="LM Roman 10"/>
              </a:rPr>
              <a:t> </a:t>
            </a:r>
            <a:r>
              <a:rPr sz="2700" spc="-1570" dirty="0">
                <a:latin typeface="WenQuanYi Micro Hei Mono"/>
                <a:cs typeface="WenQuanYi Micro Hei Mono"/>
              </a:rPr>
              <a:t>2</a:t>
            </a:r>
            <a:r>
              <a:rPr sz="4050" spc="104" baseline="-99794" dirty="0">
                <a:latin typeface="WenQuanYi Micro Hei Mono"/>
                <a:cs typeface="WenQuanYi Micro Hei Mono"/>
              </a:rPr>
              <a:t>4</a:t>
            </a:r>
            <a:r>
              <a:rPr sz="4050" baseline="-99794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  <a:p>
            <a:pPr marL="679450">
              <a:lnSpc>
                <a:spcPts val="2700"/>
              </a:lnSpc>
              <a:tabLst>
                <a:tab pos="3561079" algn="l"/>
                <a:tab pos="5660390" algn="l"/>
              </a:tabLst>
            </a:pP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09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1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i="1" spc="-10" dirty="0">
                <a:latin typeface="LM Roman Dunhill 10"/>
                <a:cs typeface="LM Roman Dunhill 10"/>
              </a:rPr>
              <a:t>.</a:t>
            </a:r>
            <a:r>
              <a:rPr sz="2700" spc="-10" dirty="0">
                <a:latin typeface="Times New Roman"/>
                <a:cs typeface="Times New Roman"/>
              </a:rPr>
              <a:t>5</a:t>
            </a:r>
            <a:r>
              <a:rPr sz="2700" i="1" spc="-10" dirty="0">
                <a:latin typeface="Times New Roman"/>
                <a:cs typeface="Times New Roman"/>
              </a:rPr>
              <a:t>x</a:t>
            </a:r>
            <a:r>
              <a:rPr sz="3000" spc="-15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  <a:p>
            <a:pPr marL="679450">
              <a:lnSpc>
                <a:spcPts val="3225"/>
              </a:lnSpc>
              <a:spcBef>
                <a:spcPts val="20"/>
              </a:spcBef>
            </a:pP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92" baseline="1028" dirty="0">
                <a:latin typeface="DejaVu Sans Condensed"/>
                <a:cs typeface="DejaVu Sans Condensed"/>
              </a:rPr>
              <a:t> 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14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5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0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5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22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0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7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spc="217" baseline="1028" dirty="0">
                <a:latin typeface="Times New Roman"/>
                <a:cs typeface="Times New Roman"/>
              </a:rPr>
              <a:t> </a:t>
            </a:r>
            <a:r>
              <a:rPr sz="4050" spc="187" baseline="11316" dirty="0">
                <a:latin typeface="WenQuanYi Micro Hei Mono"/>
                <a:cs typeface="WenQuanYi Micro Hei Mono"/>
              </a:rPr>
              <a:t>5</a:t>
            </a:r>
            <a:endParaRPr sz="4050" baseline="11316">
              <a:latin typeface="WenQuanYi Micro Hei Mono"/>
              <a:cs typeface="WenQuanYi Micro Hei Mono"/>
            </a:endParaRPr>
          </a:p>
          <a:p>
            <a:pPr marL="679450">
              <a:lnSpc>
                <a:spcPts val="3225"/>
              </a:lnSpc>
              <a:tabLst>
                <a:tab pos="3561079" algn="l"/>
                <a:tab pos="5660390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5389" y="1112519"/>
            <a:ext cx="1070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2300" i="1" spc="-50" dirty="0">
                <a:latin typeface="Carlito"/>
                <a:cs typeface="Carlito"/>
              </a:rPr>
              <a:t>1</a:t>
            </a:r>
            <a:r>
              <a:rPr sz="2300" i="1" dirty="0">
                <a:latin typeface="Carlito"/>
                <a:cs typeface="Carlito"/>
              </a:rPr>
              <a:t>	</a:t>
            </a:r>
            <a:r>
              <a:rPr sz="2300" spc="-50" dirty="0">
                <a:latin typeface="Carlito"/>
                <a:cs typeface="Carlito"/>
              </a:rPr>
              <a:t>2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05349" y="859536"/>
            <a:ext cx="2921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480820" algn="l"/>
                <a:tab pos="2237105" algn="l"/>
              </a:tabLst>
            </a:pP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10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b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0;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79949" y="1392936"/>
            <a:ext cx="26949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559560" algn="l"/>
                <a:tab pos="2105660" algn="l"/>
              </a:tabLst>
            </a:pP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1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3;</a:t>
            </a:r>
            <a:r>
              <a:rPr sz="3500" dirty="0">
                <a:latin typeface="Carlito"/>
                <a:cs typeface="Carlito"/>
              </a:rPr>
              <a:t>	</a:t>
            </a: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2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50" dirty="0"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21729" y="4008196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123" y="0"/>
                </a:lnTo>
              </a:path>
            </a:pathLst>
          </a:custGeom>
          <a:ln w="16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83647" y="3356385"/>
            <a:ext cx="1787525" cy="1121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150" i="1" spc="395" dirty="0">
                <a:latin typeface="Liberation Sans Narrow"/>
                <a:cs typeface="Liberation Sans Narrow"/>
              </a:rPr>
              <a:t>∂</a:t>
            </a:r>
            <a:r>
              <a:rPr sz="3150" i="1" spc="-5" dirty="0">
                <a:latin typeface="Times New Roman"/>
                <a:cs typeface="Times New Roman"/>
              </a:rPr>
              <a:t>L</a:t>
            </a:r>
            <a:r>
              <a:rPr sz="3525" baseline="-11820" dirty="0">
                <a:latin typeface="Times New Roman"/>
                <a:cs typeface="Times New Roman"/>
              </a:rPr>
              <a:t>C</a:t>
            </a:r>
            <a:r>
              <a:rPr sz="3525" spc="232" baseline="-11820" dirty="0">
                <a:latin typeface="Times New Roman"/>
                <a:cs typeface="Times New Roman"/>
              </a:rPr>
              <a:t>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spc="-994" dirty="0">
                <a:latin typeface="Times New Roman"/>
                <a:cs typeface="Times New Roman"/>
              </a:rPr>
              <a:t>y</a:t>
            </a:r>
            <a:r>
              <a:rPr sz="3150" spc="-65" dirty="0">
                <a:latin typeface="Times New Roman"/>
                <a:cs typeface="Times New Roman"/>
              </a:rPr>
              <a:t>ˆ</a:t>
            </a:r>
            <a:r>
              <a:rPr sz="3150" i="1" dirty="0">
                <a:latin typeface="LM Roman Dunhill 10"/>
                <a:cs typeface="LM Roman Dunhill 10"/>
              </a:rPr>
              <a:t>,</a:t>
            </a:r>
            <a:r>
              <a:rPr sz="3150" i="1" spc="-645" dirty="0">
                <a:latin typeface="LM Roman Dunhill 10"/>
                <a:cs typeface="LM Roman Dunhill 10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y</a:t>
            </a:r>
            <a:r>
              <a:rPr sz="3150" spc="-25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  <a:p>
            <a:pPr marR="19685" algn="ctr">
              <a:lnSpc>
                <a:spcPct val="100000"/>
              </a:lnSpc>
              <a:spcBef>
                <a:spcPts val="535"/>
              </a:spcBef>
            </a:pPr>
            <a:r>
              <a:rPr sz="3150" i="1" spc="229" dirty="0">
                <a:latin typeface="Liberation Sans Narrow"/>
                <a:cs typeface="Liberation Sans Narrow"/>
              </a:rPr>
              <a:t>∂</a:t>
            </a:r>
            <a:r>
              <a:rPr sz="3150" i="1" spc="229" dirty="0">
                <a:latin typeface="Times New Roman"/>
                <a:cs typeface="Times New Roman"/>
              </a:rPr>
              <a:t>w</a:t>
            </a:r>
            <a:r>
              <a:rPr sz="3525" i="1" spc="34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86590" y="3694094"/>
            <a:ext cx="36842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95630" algn="l"/>
              </a:tabLst>
            </a:pPr>
            <a:r>
              <a:rPr sz="3150" spc="-50" dirty="0">
                <a:latin typeface="LM Roman 10"/>
                <a:cs typeface="LM Roman 10"/>
              </a:rPr>
              <a:t>=</a:t>
            </a:r>
            <a:r>
              <a:rPr sz="3150" dirty="0">
                <a:latin typeface="LM Roman 10"/>
                <a:cs typeface="LM Roman 10"/>
              </a:rPr>
              <a:t>	</a:t>
            </a:r>
            <a:r>
              <a:rPr sz="3150" spc="315" dirty="0">
                <a:latin typeface="LM Roman 10"/>
                <a:cs typeface="LM Roman 10"/>
              </a:rPr>
              <a:t>[</a:t>
            </a:r>
            <a:r>
              <a:rPr sz="3150" i="1" spc="315" dirty="0">
                <a:latin typeface="Liberation Sans Narrow"/>
                <a:cs typeface="Liberation Sans Narrow"/>
              </a:rPr>
              <a:t>s</a:t>
            </a:r>
            <a:r>
              <a:rPr sz="3150" i="1" spc="-365" dirty="0">
                <a:latin typeface="Liberation Sans Narrow"/>
                <a:cs typeface="Liberation Sans Narrow"/>
              </a:rPr>
              <a:t> </a:t>
            </a:r>
            <a:r>
              <a:rPr sz="3150" spc="155" dirty="0">
                <a:latin typeface="LM Roman 10"/>
                <a:cs typeface="LM Roman 10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w</a:t>
            </a:r>
            <a:r>
              <a:rPr sz="3150" i="1" spc="155" dirty="0">
                <a:latin typeface="FreeSans"/>
                <a:cs typeface="FreeSans"/>
              </a:rPr>
              <a:t>·</a:t>
            </a:r>
            <a:r>
              <a:rPr sz="3150" i="1" spc="-415" dirty="0">
                <a:latin typeface="FreeSans"/>
                <a:cs typeface="FreeSans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3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+</a:t>
            </a:r>
            <a:r>
              <a:rPr sz="3150" spc="-595" dirty="0">
                <a:latin typeface="LM Roman 10"/>
                <a:cs typeface="LM Roman 10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590" dirty="0">
                <a:latin typeface="LM Roman 10"/>
                <a:cs typeface="LM Roman 10"/>
              </a:rPr>
              <a:t> </a:t>
            </a:r>
            <a:r>
              <a:rPr sz="3150" i="1" spc="-370" dirty="0">
                <a:latin typeface="DejaVu Sans Condensed"/>
                <a:cs typeface="DejaVu Sans Condensed"/>
              </a:rPr>
              <a:t>—</a:t>
            </a:r>
            <a:r>
              <a:rPr sz="3150" i="1" spc="-440" dirty="0">
                <a:latin typeface="DejaVu Sans Condensed"/>
                <a:cs typeface="DejaVu Sans Condensed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y</a:t>
            </a:r>
            <a:r>
              <a:rPr sz="3150" dirty="0">
                <a:latin typeface="LM Roman 10"/>
                <a:cs typeface="LM Roman 10"/>
              </a:rPr>
              <a:t>]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525" i="1" spc="-7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35680" y="5584609"/>
            <a:ext cx="10538460" cy="1854200"/>
          </a:xfrm>
          <a:custGeom>
            <a:avLst/>
            <a:gdLst/>
            <a:ahLst/>
            <a:cxnLst/>
            <a:rect l="l" t="t" r="r" b="b"/>
            <a:pathLst>
              <a:path w="10538460" h="1854200">
                <a:moveTo>
                  <a:pt x="3774554" y="0"/>
                </a:moveTo>
                <a:lnTo>
                  <a:pt x="0" y="0"/>
                </a:lnTo>
                <a:lnTo>
                  <a:pt x="0" y="1822030"/>
                </a:lnTo>
                <a:lnTo>
                  <a:pt x="3774554" y="1822030"/>
                </a:lnTo>
                <a:lnTo>
                  <a:pt x="3774554" y="0"/>
                </a:lnTo>
                <a:close/>
              </a:path>
              <a:path w="10538460" h="1854200">
                <a:moveTo>
                  <a:pt x="10538460" y="31534"/>
                </a:moveTo>
                <a:lnTo>
                  <a:pt x="3784485" y="31534"/>
                </a:lnTo>
                <a:lnTo>
                  <a:pt x="3784485" y="1853577"/>
                </a:lnTo>
                <a:lnTo>
                  <a:pt x="10538460" y="1853577"/>
                </a:lnTo>
                <a:lnTo>
                  <a:pt x="10538460" y="31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317752"/>
            <a:ext cx="645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3527552"/>
            <a:ext cx="1487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670552"/>
            <a:ext cx="7892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216" y="2369445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671" y="2288248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24" y="6319322"/>
            <a:ext cx="1343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50" baseline="9259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dirty="0">
                <a:latin typeface="LM Roman Dunhill 10"/>
                <a:cs typeface="LM Roman Dunhill 10"/>
              </a:rPr>
              <a:t>,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70" dirty="0">
                <a:latin typeface="Times New Roman"/>
                <a:cs typeface="Times New Roman"/>
              </a:rPr>
              <a:t> </a:t>
            </a:r>
            <a:r>
              <a:rPr sz="4050" baseline="9259" dirty="0">
                <a:latin typeface="LM Roman 10"/>
                <a:cs typeface="LM Roman 10"/>
              </a:rPr>
              <a:t>=</a:t>
            </a:r>
            <a:r>
              <a:rPr sz="4050" spc="-442" baseline="9259" dirty="0">
                <a:latin typeface="LM Roman 10"/>
                <a:cs typeface="LM Roman 10"/>
              </a:rPr>
              <a:t> </a:t>
            </a:r>
            <a:r>
              <a:rPr sz="4050" spc="-2354" baseline="40123" dirty="0">
                <a:latin typeface="WenQuanYi Micro Hei Mono"/>
                <a:cs typeface="WenQuanYi Micro Hei Mono"/>
              </a:rPr>
              <a:t>6</a:t>
            </a:r>
            <a:r>
              <a:rPr sz="4050" spc="104" baseline="4115" dirty="0">
                <a:latin typeface="WenQuanYi Micro Hei Mono"/>
                <a:cs typeface="WenQuanYi Micro Hei Mono"/>
              </a:rPr>
              <a:t>4</a:t>
            </a:r>
            <a:endParaRPr sz="4050" baseline="4115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3595" y="5779697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68" y="5678880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5970" y="602867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48030" y="5971813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6742" y="6069984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5168" y="6212012"/>
            <a:ext cx="11684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i="1" spc="265" dirty="0">
                <a:latin typeface="Liberation Sans Narrow"/>
                <a:cs typeface="Liberation Sans Narrow"/>
              </a:rPr>
              <a:t>∂</a:t>
            </a:r>
            <a:r>
              <a:rPr sz="2000" i="1" spc="20" dirty="0">
                <a:latin typeface="Times New Roman"/>
                <a:cs typeface="Times New Roman"/>
              </a:rPr>
              <a:t>L</a:t>
            </a:r>
            <a:r>
              <a:rPr sz="2400" spc="30" baseline="-13888" dirty="0">
                <a:latin typeface="Times New Roman"/>
                <a:cs typeface="Times New Roman"/>
              </a:rPr>
              <a:t>C</a:t>
            </a:r>
            <a:r>
              <a:rPr sz="2400" spc="232" baseline="-13888" dirty="0">
                <a:latin typeface="Times New Roman"/>
                <a:cs typeface="Times New Roman"/>
              </a:rPr>
              <a:t>E</a:t>
            </a:r>
            <a:r>
              <a:rPr sz="2000" spc="20" dirty="0">
                <a:latin typeface="LM Roman 10"/>
                <a:cs typeface="LM Roman 10"/>
              </a:rPr>
              <a:t>(</a:t>
            </a:r>
            <a:r>
              <a:rPr sz="2000" i="1" spc="-615" dirty="0">
                <a:latin typeface="Times New Roman"/>
                <a:cs typeface="Times New Roman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ˆ</a:t>
            </a:r>
            <a:r>
              <a:rPr sz="2000" i="1" spc="20" dirty="0">
                <a:latin typeface="LM Roman Dunhill 10"/>
                <a:cs typeface="LM Roman Dunhill 10"/>
              </a:rPr>
              <a:t>,</a:t>
            </a:r>
            <a:r>
              <a:rPr sz="2000" i="1" spc="15" dirty="0">
                <a:latin typeface="Times New Roman"/>
                <a:cs typeface="Times New Roman"/>
              </a:rPr>
              <a:t>y</a:t>
            </a:r>
            <a:r>
              <a:rPr sz="2000" spc="2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5970" y="656183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48030" y="6504944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6742" y="6603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7868" y="6745144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8796" y="6745144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5970" y="7094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9887" y="7038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7608" y="5472062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2286" y="6074450"/>
            <a:ext cx="9594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1545" dirty="0">
                <a:latin typeface="WenQuanYi Micro Hei Mono"/>
                <a:cs typeface="WenQuanYi Micro Hei Mono"/>
              </a:rPr>
              <a:t>7</a:t>
            </a:r>
            <a:r>
              <a:rPr sz="4050" spc="142" baseline="-34979" dirty="0">
                <a:latin typeface="WenQuanYi Micro Hei Mono"/>
                <a:cs typeface="WenQuanYi Micro Hei Mono"/>
              </a:rPr>
              <a:t>5</a:t>
            </a:r>
            <a:r>
              <a:rPr sz="4050" spc="-1522" baseline="-34979" dirty="0">
                <a:latin typeface="WenQuanYi Micro Hei Mono"/>
                <a:cs typeface="WenQuanYi Micro Hei Mono"/>
              </a:rPr>
              <a:t> </a:t>
            </a:r>
            <a:r>
              <a:rPr sz="4050" baseline="-30864" dirty="0">
                <a:latin typeface="LM Roman 10"/>
                <a:cs typeface="LM Roman 10"/>
              </a:rPr>
              <a:t>=</a:t>
            </a:r>
            <a:r>
              <a:rPr sz="4050" spc="-442" baseline="-30864" dirty="0">
                <a:latin typeface="LM Roman 10"/>
                <a:cs typeface="LM Roman 10"/>
              </a:rPr>
              <a:t> </a:t>
            </a:r>
            <a:r>
              <a:rPr sz="4050" spc="187" baseline="-18518" dirty="0">
                <a:latin typeface="WenQuanYi Micro Hei Mono"/>
                <a:cs typeface="WenQuanYi Micro Hei Mono"/>
              </a:rPr>
              <a:t>4</a:t>
            </a:r>
            <a:endParaRPr sz="4050" baseline="-18518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7284" y="5857819"/>
            <a:ext cx="2696210" cy="12674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ts val="3235"/>
              </a:lnSpc>
              <a:spcBef>
                <a:spcPts val="20"/>
              </a:spcBef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y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endParaRPr sz="3000" baseline="-11111">
              <a:latin typeface="Times New Roman"/>
              <a:cs typeface="Times New Roman"/>
            </a:endParaRPr>
          </a:p>
          <a:p>
            <a:pPr>
              <a:lnSpc>
                <a:spcPts val="3235"/>
              </a:lnSpc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y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2</a:t>
            </a:r>
            <a:endParaRPr sz="3000" baseline="-11111">
              <a:latin typeface="Times New Roman"/>
              <a:cs typeface="Times New Roman"/>
            </a:endParaRPr>
          </a:p>
          <a:p>
            <a:pPr>
              <a:lnSpc>
                <a:spcPts val="3235"/>
              </a:lnSpc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0390" y="5574744"/>
            <a:ext cx="340741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357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61759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1761" y="5673007"/>
            <a:ext cx="6704965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2574290" algn="l"/>
                <a:tab pos="3227070" algn="l"/>
                <a:tab pos="4673600" algn="l"/>
                <a:tab pos="5326380" algn="l"/>
                <a:tab pos="6474460" algn="l"/>
              </a:tabLst>
            </a:pPr>
            <a:r>
              <a:rPr sz="4050" baseline="-111111" dirty="0">
                <a:latin typeface="LM Roman 10"/>
                <a:cs typeface="LM Roman 10"/>
              </a:rPr>
              <a:t>=</a:t>
            </a:r>
            <a:r>
              <a:rPr sz="4050" spc="-442" baseline="-111111" dirty="0">
                <a:latin typeface="LM Roman 10"/>
                <a:cs typeface="LM Roman 10"/>
              </a:rPr>
              <a:t> </a:t>
            </a:r>
            <a:r>
              <a:rPr sz="2700" spc="-1570" dirty="0">
                <a:latin typeface="WenQuanYi Micro Hei Mono"/>
                <a:cs typeface="WenQuanYi Micro Hei Mono"/>
              </a:rPr>
              <a:t>2</a:t>
            </a:r>
            <a:r>
              <a:rPr sz="4050" spc="104" baseline="-99794" dirty="0">
                <a:latin typeface="WenQuanYi Micro Hei Mono"/>
                <a:cs typeface="WenQuanYi Micro Hei Mono"/>
              </a:rPr>
              <a:t>4</a:t>
            </a:r>
            <a:r>
              <a:rPr sz="4050" baseline="-99794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  <a:p>
            <a:pPr marL="679450">
              <a:lnSpc>
                <a:spcPts val="2700"/>
              </a:lnSpc>
              <a:tabLst>
                <a:tab pos="3561079" algn="l"/>
                <a:tab pos="5660390" algn="l"/>
              </a:tabLst>
            </a:pP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09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1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i="1" spc="-10" dirty="0">
                <a:latin typeface="LM Roman Dunhill 10"/>
                <a:cs typeface="LM Roman Dunhill 10"/>
              </a:rPr>
              <a:t>.</a:t>
            </a:r>
            <a:r>
              <a:rPr sz="2700" spc="-10" dirty="0">
                <a:latin typeface="Times New Roman"/>
                <a:cs typeface="Times New Roman"/>
              </a:rPr>
              <a:t>5</a:t>
            </a:r>
            <a:r>
              <a:rPr sz="2700" i="1" spc="-10" dirty="0">
                <a:latin typeface="Times New Roman"/>
                <a:cs typeface="Times New Roman"/>
              </a:rPr>
              <a:t>x</a:t>
            </a:r>
            <a:r>
              <a:rPr sz="3000" spc="-15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  <a:p>
            <a:pPr marL="679450">
              <a:lnSpc>
                <a:spcPts val="3225"/>
              </a:lnSpc>
              <a:spcBef>
                <a:spcPts val="20"/>
              </a:spcBef>
            </a:pP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92" baseline="1028" dirty="0">
                <a:latin typeface="DejaVu Sans Condensed"/>
                <a:cs typeface="DejaVu Sans Condensed"/>
              </a:rPr>
              <a:t> 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14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5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0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5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22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0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7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spc="217" baseline="1028" dirty="0">
                <a:latin typeface="Times New Roman"/>
                <a:cs typeface="Times New Roman"/>
              </a:rPr>
              <a:t> </a:t>
            </a:r>
            <a:r>
              <a:rPr sz="4050" spc="187" baseline="11316" dirty="0">
                <a:latin typeface="WenQuanYi Micro Hei Mono"/>
                <a:cs typeface="WenQuanYi Micro Hei Mono"/>
              </a:rPr>
              <a:t>5</a:t>
            </a:r>
            <a:endParaRPr sz="4050" baseline="11316">
              <a:latin typeface="WenQuanYi Micro Hei Mono"/>
              <a:cs typeface="WenQuanYi Micro Hei Mono"/>
            </a:endParaRPr>
          </a:p>
          <a:p>
            <a:pPr marL="679450">
              <a:lnSpc>
                <a:spcPts val="3225"/>
              </a:lnSpc>
              <a:tabLst>
                <a:tab pos="3561079" algn="l"/>
                <a:tab pos="5660390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25389" y="1112519"/>
            <a:ext cx="1070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2300" i="1" spc="-50" dirty="0">
                <a:latin typeface="Carlito"/>
                <a:cs typeface="Carlito"/>
              </a:rPr>
              <a:t>1</a:t>
            </a:r>
            <a:r>
              <a:rPr sz="2300" i="1" dirty="0">
                <a:latin typeface="Carlito"/>
                <a:cs typeface="Carlito"/>
              </a:rPr>
              <a:t>	</a:t>
            </a:r>
            <a:r>
              <a:rPr sz="2300" spc="-50" dirty="0">
                <a:latin typeface="Carlito"/>
                <a:cs typeface="Carlito"/>
              </a:rPr>
              <a:t>2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05349" y="859536"/>
            <a:ext cx="2921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480820" algn="l"/>
                <a:tab pos="2237105" algn="l"/>
              </a:tabLst>
            </a:pP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10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b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0;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79949" y="1392936"/>
            <a:ext cx="26949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559560" algn="l"/>
                <a:tab pos="2105660" algn="l"/>
              </a:tabLst>
            </a:pP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1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3;</a:t>
            </a:r>
            <a:r>
              <a:rPr sz="3500" dirty="0">
                <a:latin typeface="Carlito"/>
                <a:cs typeface="Carlito"/>
              </a:rPr>
              <a:t>	</a:t>
            </a: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2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50" dirty="0"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1729" y="4008196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123" y="0"/>
                </a:lnTo>
              </a:path>
            </a:pathLst>
          </a:custGeom>
          <a:ln w="16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83647" y="3356385"/>
            <a:ext cx="1787525" cy="1121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150" i="1" spc="395" dirty="0">
                <a:latin typeface="Liberation Sans Narrow"/>
                <a:cs typeface="Liberation Sans Narrow"/>
              </a:rPr>
              <a:t>∂</a:t>
            </a:r>
            <a:r>
              <a:rPr sz="3150" i="1" spc="-5" dirty="0">
                <a:latin typeface="Times New Roman"/>
                <a:cs typeface="Times New Roman"/>
              </a:rPr>
              <a:t>L</a:t>
            </a:r>
            <a:r>
              <a:rPr sz="3525" baseline="-11820" dirty="0">
                <a:latin typeface="Times New Roman"/>
                <a:cs typeface="Times New Roman"/>
              </a:rPr>
              <a:t>C</a:t>
            </a:r>
            <a:r>
              <a:rPr sz="3525" spc="232" baseline="-11820" dirty="0">
                <a:latin typeface="Times New Roman"/>
                <a:cs typeface="Times New Roman"/>
              </a:rPr>
              <a:t>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spc="-994" dirty="0">
                <a:latin typeface="Times New Roman"/>
                <a:cs typeface="Times New Roman"/>
              </a:rPr>
              <a:t>y</a:t>
            </a:r>
            <a:r>
              <a:rPr sz="3150" spc="-65" dirty="0">
                <a:latin typeface="Times New Roman"/>
                <a:cs typeface="Times New Roman"/>
              </a:rPr>
              <a:t>ˆ</a:t>
            </a:r>
            <a:r>
              <a:rPr sz="3150" i="1" dirty="0">
                <a:latin typeface="LM Roman Dunhill 10"/>
                <a:cs typeface="LM Roman Dunhill 10"/>
              </a:rPr>
              <a:t>,</a:t>
            </a:r>
            <a:r>
              <a:rPr sz="3150" i="1" spc="-645" dirty="0">
                <a:latin typeface="LM Roman Dunhill 10"/>
                <a:cs typeface="LM Roman Dunhill 10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y</a:t>
            </a:r>
            <a:r>
              <a:rPr sz="3150" spc="-25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  <a:p>
            <a:pPr marR="19685" algn="ctr">
              <a:lnSpc>
                <a:spcPct val="100000"/>
              </a:lnSpc>
              <a:spcBef>
                <a:spcPts val="535"/>
              </a:spcBef>
            </a:pPr>
            <a:r>
              <a:rPr sz="3150" i="1" spc="229" dirty="0">
                <a:latin typeface="Liberation Sans Narrow"/>
                <a:cs typeface="Liberation Sans Narrow"/>
              </a:rPr>
              <a:t>∂</a:t>
            </a:r>
            <a:r>
              <a:rPr sz="3150" i="1" spc="229" dirty="0">
                <a:latin typeface="Times New Roman"/>
                <a:cs typeface="Times New Roman"/>
              </a:rPr>
              <a:t>w</a:t>
            </a:r>
            <a:r>
              <a:rPr sz="3525" i="1" spc="34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6590" y="3694094"/>
            <a:ext cx="36842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95630" algn="l"/>
              </a:tabLst>
            </a:pPr>
            <a:r>
              <a:rPr sz="3150" spc="-50" dirty="0">
                <a:latin typeface="LM Roman 10"/>
                <a:cs typeface="LM Roman 10"/>
              </a:rPr>
              <a:t>=</a:t>
            </a:r>
            <a:r>
              <a:rPr sz="3150" dirty="0">
                <a:latin typeface="LM Roman 10"/>
                <a:cs typeface="LM Roman 10"/>
              </a:rPr>
              <a:t>	</a:t>
            </a:r>
            <a:r>
              <a:rPr sz="3150" spc="315" dirty="0">
                <a:latin typeface="LM Roman 10"/>
                <a:cs typeface="LM Roman 10"/>
              </a:rPr>
              <a:t>[</a:t>
            </a:r>
            <a:r>
              <a:rPr sz="3150" i="1" spc="315" dirty="0">
                <a:latin typeface="Liberation Sans Narrow"/>
                <a:cs typeface="Liberation Sans Narrow"/>
              </a:rPr>
              <a:t>s</a:t>
            </a:r>
            <a:r>
              <a:rPr sz="3150" i="1" spc="-365" dirty="0">
                <a:latin typeface="Liberation Sans Narrow"/>
                <a:cs typeface="Liberation Sans Narrow"/>
              </a:rPr>
              <a:t> </a:t>
            </a:r>
            <a:r>
              <a:rPr sz="3150" spc="155" dirty="0">
                <a:latin typeface="LM Roman 10"/>
                <a:cs typeface="LM Roman 10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w</a:t>
            </a:r>
            <a:r>
              <a:rPr sz="3150" i="1" spc="155" dirty="0">
                <a:latin typeface="FreeSans"/>
                <a:cs typeface="FreeSans"/>
              </a:rPr>
              <a:t>·</a:t>
            </a:r>
            <a:r>
              <a:rPr sz="3150" i="1" spc="-415" dirty="0">
                <a:latin typeface="FreeSans"/>
                <a:cs typeface="FreeSans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3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+</a:t>
            </a:r>
            <a:r>
              <a:rPr sz="3150" spc="-595" dirty="0">
                <a:latin typeface="LM Roman 10"/>
                <a:cs typeface="LM Roman 10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590" dirty="0">
                <a:latin typeface="LM Roman 10"/>
                <a:cs typeface="LM Roman 10"/>
              </a:rPr>
              <a:t> </a:t>
            </a:r>
            <a:r>
              <a:rPr sz="3150" i="1" spc="-370" dirty="0">
                <a:latin typeface="DejaVu Sans Condensed"/>
                <a:cs typeface="DejaVu Sans Condensed"/>
              </a:rPr>
              <a:t>—</a:t>
            </a:r>
            <a:r>
              <a:rPr sz="3150" i="1" spc="-440" dirty="0">
                <a:latin typeface="DejaVu Sans Condensed"/>
                <a:cs typeface="DejaVu Sans Condensed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y</a:t>
            </a:r>
            <a:r>
              <a:rPr sz="3150" dirty="0">
                <a:latin typeface="LM Roman 10"/>
                <a:cs typeface="LM Roman 10"/>
              </a:rPr>
              <a:t>]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525" i="1" spc="-7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67200" y="5584609"/>
            <a:ext cx="2682240" cy="1822450"/>
          </a:xfrm>
          <a:custGeom>
            <a:avLst/>
            <a:gdLst/>
            <a:ahLst/>
            <a:cxnLst/>
            <a:rect l="l" t="t" r="r" b="b"/>
            <a:pathLst>
              <a:path w="2682240" h="1822450">
                <a:moveTo>
                  <a:pt x="2682240" y="0"/>
                </a:moveTo>
                <a:lnTo>
                  <a:pt x="0" y="0"/>
                </a:lnTo>
                <a:lnTo>
                  <a:pt x="0" y="1822030"/>
                </a:lnTo>
                <a:lnTo>
                  <a:pt x="2682240" y="1822030"/>
                </a:lnTo>
                <a:lnTo>
                  <a:pt x="2682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0165" y="5616143"/>
            <a:ext cx="6754495" cy="1822450"/>
          </a:xfrm>
          <a:custGeom>
            <a:avLst/>
            <a:gdLst/>
            <a:ahLst/>
            <a:cxnLst/>
            <a:rect l="l" t="t" r="r" b="b"/>
            <a:pathLst>
              <a:path w="6754494" h="1822450">
                <a:moveTo>
                  <a:pt x="6753974" y="0"/>
                </a:moveTo>
                <a:lnTo>
                  <a:pt x="0" y="0"/>
                </a:lnTo>
                <a:lnTo>
                  <a:pt x="0" y="1822035"/>
                </a:lnTo>
                <a:lnTo>
                  <a:pt x="6753974" y="1822035"/>
                </a:lnTo>
                <a:lnTo>
                  <a:pt x="6753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7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Discriminative</a:t>
            </a:r>
            <a:r>
              <a:rPr spc="-190" dirty="0"/>
              <a:t> </a:t>
            </a:r>
            <a:r>
              <a:rPr spc="-75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2895600"/>
            <a:ext cx="4742929" cy="32251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022080" y="2895600"/>
            <a:ext cx="3779520" cy="3479800"/>
            <a:chOff x="9022080" y="2895600"/>
            <a:chExt cx="3779520" cy="3479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0" y="2895600"/>
              <a:ext cx="3779520" cy="32251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11334" y="4337354"/>
              <a:ext cx="2437130" cy="1991995"/>
            </a:xfrm>
            <a:custGeom>
              <a:avLst/>
              <a:gdLst/>
              <a:ahLst/>
              <a:cxnLst/>
              <a:rect l="l" t="t" r="r" b="b"/>
              <a:pathLst>
                <a:path w="2437129" h="1991995">
                  <a:moveTo>
                    <a:pt x="1233887" y="0"/>
                  </a:moveTo>
                  <a:lnTo>
                    <a:pt x="1203082" y="4801"/>
                  </a:lnTo>
                  <a:lnTo>
                    <a:pt x="1172306" y="9865"/>
                  </a:lnTo>
                  <a:lnTo>
                    <a:pt x="1141474" y="14403"/>
                  </a:lnTo>
                  <a:lnTo>
                    <a:pt x="1110498" y="17625"/>
                  </a:lnTo>
                  <a:lnTo>
                    <a:pt x="1060107" y="20280"/>
                  </a:lnTo>
                  <a:lnTo>
                    <a:pt x="1009570" y="21394"/>
                  </a:lnTo>
                  <a:lnTo>
                    <a:pt x="958982" y="21864"/>
                  </a:lnTo>
                  <a:lnTo>
                    <a:pt x="908433" y="22587"/>
                  </a:lnTo>
                  <a:lnTo>
                    <a:pt x="858019" y="24462"/>
                  </a:lnTo>
                  <a:lnTo>
                    <a:pt x="807830" y="28384"/>
                  </a:lnTo>
                  <a:lnTo>
                    <a:pt x="757960" y="35252"/>
                  </a:lnTo>
                  <a:lnTo>
                    <a:pt x="709368" y="82378"/>
                  </a:lnTo>
                  <a:lnTo>
                    <a:pt x="685012" y="116883"/>
                  </a:lnTo>
                  <a:lnTo>
                    <a:pt x="660963" y="158650"/>
                  </a:lnTo>
                  <a:lnTo>
                    <a:pt x="653035" y="176806"/>
                  </a:lnTo>
                  <a:lnTo>
                    <a:pt x="644688" y="194693"/>
                  </a:lnTo>
                  <a:lnTo>
                    <a:pt x="610842" y="243699"/>
                  </a:lnTo>
                  <a:lnTo>
                    <a:pt x="582247" y="272415"/>
                  </a:lnTo>
                  <a:lnTo>
                    <a:pt x="581261" y="269082"/>
                  </a:lnTo>
                  <a:lnTo>
                    <a:pt x="581723" y="264147"/>
                  </a:lnTo>
                  <a:lnTo>
                    <a:pt x="581938" y="260519"/>
                  </a:lnTo>
                  <a:lnTo>
                    <a:pt x="546435" y="317284"/>
                  </a:lnTo>
                  <a:lnTo>
                    <a:pt x="529647" y="353075"/>
                  </a:lnTo>
                  <a:lnTo>
                    <a:pt x="521300" y="370963"/>
                  </a:lnTo>
                  <a:lnTo>
                    <a:pt x="511181" y="387792"/>
                  </a:lnTo>
                  <a:lnTo>
                    <a:pt x="498843" y="401760"/>
                  </a:lnTo>
                  <a:lnTo>
                    <a:pt x="484741" y="414232"/>
                  </a:lnTo>
                  <a:lnTo>
                    <a:pt x="470639" y="426705"/>
                  </a:lnTo>
                  <a:lnTo>
                    <a:pt x="458301" y="440672"/>
                  </a:lnTo>
                  <a:lnTo>
                    <a:pt x="448497" y="457703"/>
                  </a:lnTo>
                  <a:lnTo>
                    <a:pt x="440674" y="475927"/>
                  </a:lnTo>
                  <a:lnTo>
                    <a:pt x="432851" y="494150"/>
                  </a:lnTo>
                  <a:lnTo>
                    <a:pt x="423047" y="511181"/>
                  </a:lnTo>
                  <a:lnTo>
                    <a:pt x="410952" y="525340"/>
                  </a:lnTo>
                  <a:lnTo>
                    <a:pt x="397256" y="538130"/>
                  </a:lnTo>
                  <a:lnTo>
                    <a:pt x="383234" y="550666"/>
                  </a:lnTo>
                  <a:lnTo>
                    <a:pt x="370165" y="564061"/>
                  </a:lnTo>
                  <a:lnTo>
                    <a:pt x="356925" y="581743"/>
                  </a:lnTo>
                  <a:lnTo>
                    <a:pt x="344790" y="600360"/>
                  </a:lnTo>
                  <a:lnTo>
                    <a:pt x="332122" y="618455"/>
                  </a:lnTo>
                  <a:lnTo>
                    <a:pt x="317285" y="634569"/>
                  </a:lnTo>
                  <a:lnTo>
                    <a:pt x="292358" y="654156"/>
                  </a:lnTo>
                  <a:lnTo>
                    <a:pt x="265750" y="671565"/>
                  </a:lnTo>
                  <a:lnTo>
                    <a:pt x="238469" y="688103"/>
                  </a:lnTo>
                  <a:lnTo>
                    <a:pt x="211524" y="705077"/>
                  </a:lnTo>
                  <a:lnTo>
                    <a:pt x="198651" y="714601"/>
                  </a:lnTo>
                  <a:lnTo>
                    <a:pt x="186010" y="724598"/>
                  </a:lnTo>
                  <a:lnTo>
                    <a:pt x="172905" y="733649"/>
                  </a:lnTo>
                  <a:lnTo>
                    <a:pt x="158642" y="740331"/>
                  </a:lnTo>
                  <a:lnTo>
                    <a:pt x="109010" y="756241"/>
                  </a:lnTo>
                  <a:lnTo>
                    <a:pt x="80198" y="764842"/>
                  </a:lnTo>
                  <a:lnTo>
                    <a:pt x="63549" y="770368"/>
                  </a:lnTo>
                  <a:lnTo>
                    <a:pt x="50406" y="777053"/>
                  </a:lnTo>
                  <a:lnTo>
                    <a:pt x="32108" y="789132"/>
                  </a:lnTo>
                  <a:lnTo>
                    <a:pt x="0" y="810840"/>
                  </a:lnTo>
                  <a:lnTo>
                    <a:pt x="4041" y="846149"/>
                  </a:lnTo>
                  <a:lnTo>
                    <a:pt x="7839" y="881496"/>
                  </a:lnTo>
                  <a:lnTo>
                    <a:pt x="17627" y="951854"/>
                  </a:lnTo>
                  <a:lnTo>
                    <a:pt x="28070" y="992922"/>
                  </a:lnTo>
                  <a:lnTo>
                    <a:pt x="60047" y="1024159"/>
                  </a:lnTo>
                  <a:lnTo>
                    <a:pt x="74297" y="1031849"/>
                  </a:lnTo>
                  <a:lnTo>
                    <a:pt x="88135" y="1039989"/>
                  </a:lnTo>
                  <a:lnTo>
                    <a:pt x="131510" y="1104745"/>
                  </a:lnTo>
                  <a:lnTo>
                    <a:pt x="156089" y="1139097"/>
                  </a:lnTo>
                  <a:lnTo>
                    <a:pt x="193129" y="1177483"/>
                  </a:lnTo>
                  <a:lnTo>
                    <a:pt x="211523" y="1189818"/>
                  </a:lnTo>
                  <a:lnTo>
                    <a:pt x="229918" y="1202153"/>
                  </a:lnTo>
                  <a:lnTo>
                    <a:pt x="246777" y="1216258"/>
                  </a:lnTo>
                  <a:lnTo>
                    <a:pt x="276686" y="1250184"/>
                  </a:lnTo>
                  <a:lnTo>
                    <a:pt x="294923" y="1278033"/>
                  </a:lnTo>
                  <a:lnTo>
                    <a:pt x="307545" y="1302205"/>
                  </a:lnTo>
                  <a:lnTo>
                    <a:pt x="320611" y="1325102"/>
                  </a:lnTo>
                  <a:lnTo>
                    <a:pt x="340177" y="1349126"/>
                  </a:lnTo>
                  <a:lnTo>
                    <a:pt x="372303" y="1376676"/>
                  </a:lnTo>
                  <a:lnTo>
                    <a:pt x="423047" y="1410155"/>
                  </a:lnTo>
                  <a:lnTo>
                    <a:pt x="466232" y="1435654"/>
                  </a:lnTo>
                  <a:lnTo>
                    <a:pt x="505372" y="1459331"/>
                  </a:lnTo>
                  <a:lnTo>
                    <a:pt x="543009" y="1484861"/>
                  </a:lnTo>
                  <a:lnTo>
                    <a:pt x="581690" y="1515917"/>
                  </a:lnTo>
                  <a:lnTo>
                    <a:pt x="599430" y="1533487"/>
                  </a:lnTo>
                  <a:lnTo>
                    <a:pt x="616113" y="1552231"/>
                  </a:lnTo>
                  <a:lnTo>
                    <a:pt x="633210" y="1570445"/>
                  </a:lnTo>
                  <a:lnTo>
                    <a:pt x="652197" y="1586425"/>
                  </a:lnTo>
                  <a:lnTo>
                    <a:pt x="677591" y="1601368"/>
                  </a:lnTo>
                  <a:lnTo>
                    <a:pt x="704512" y="1613732"/>
                  </a:lnTo>
                  <a:lnTo>
                    <a:pt x="731716" y="1625664"/>
                  </a:lnTo>
                  <a:lnTo>
                    <a:pt x="757960" y="1639308"/>
                  </a:lnTo>
                  <a:lnTo>
                    <a:pt x="776062" y="1651817"/>
                  </a:lnTo>
                  <a:lnTo>
                    <a:pt x="793213" y="1665742"/>
                  </a:lnTo>
                  <a:lnTo>
                    <a:pt x="810365" y="1679671"/>
                  </a:lnTo>
                  <a:lnTo>
                    <a:pt x="828467" y="1692188"/>
                  </a:lnTo>
                  <a:lnTo>
                    <a:pt x="854385" y="1706348"/>
                  </a:lnTo>
                  <a:lnTo>
                    <a:pt x="881046" y="1719150"/>
                  </a:lnTo>
                  <a:lnTo>
                    <a:pt x="907858" y="1731691"/>
                  </a:lnTo>
                  <a:lnTo>
                    <a:pt x="934228" y="1745068"/>
                  </a:lnTo>
                  <a:lnTo>
                    <a:pt x="956323" y="1758213"/>
                  </a:lnTo>
                  <a:lnTo>
                    <a:pt x="977933" y="1772228"/>
                  </a:lnTo>
                  <a:lnTo>
                    <a:pt x="999725" y="1785883"/>
                  </a:lnTo>
                  <a:lnTo>
                    <a:pt x="1022364" y="1797948"/>
                  </a:lnTo>
                  <a:lnTo>
                    <a:pt x="1066139" y="1816278"/>
                  </a:lnTo>
                  <a:lnTo>
                    <a:pt x="1110777" y="1832628"/>
                  </a:lnTo>
                  <a:lnTo>
                    <a:pt x="1155276" y="1849266"/>
                  </a:lnTo>
                  <a:lnTo>
                    <a:pt x="1198632" y="1868460"/>
                  </a:lnTo>
                  <a:lnTo>
                    <a:pt x="1216105" y="1877626"/>
                  </a:lnTo>
                  <a:lnTo>
                    <a:pt x="1233474" y="1887032"/>
                  </a:lnTo>
                  <a:lnTo>
                    <a:pt x="1251050" y="1895964"/>
                  </a:lnTo>
                  <a:lnTo>
                    <a:pt x="1269141" y="1903708"/>
                  </a:lnTo>
                  <a:lnTo>
                    <a:pt x="1286451" y="1909118"/>
                  </a:lnTo>
                  <a:lnTo>
                    <a:pt x="1304165" y="1913220"/>
                  </a:lnTo>
                  <a:lnTo>
                    <a:pt x="1321994" y="1916974"/>
                  </a:lnTo>
                  <a:lnTo>
                    <a:pt x="1339648" y="1921340"/>
                  </a:lnTo>
                  <a:lnTo>
                    <a:pt x="1352913" y="1925613"/>
                  </a:lnTo>
                  <a:lnTo>
                    <a:pt x="1366029" y="1930376"/>
                  </a:lnTo>
                  <a:lnTo>
                    <a:pt x="1379175" y="1935024"/>
                  </a:lnTo>
                  <a:lnTo>
                    <a:pt x="1392530" y="1938956"/>
                  </a:lnTo>
                  <a:lnTo>
                    <a:pt x="1414450" y="1943868"/>
                  </a:lnTo>
                  <a:lnTo>
                    <a:pt x="1436529" y="1948066"/>
                  </a:lnTo>
                  <a:lnTo>
                    <a:pt x="1458642" y="1952116"/>
                  </a:lnTo>
                  <a:lnTo>
                    <a:pt x="1480664" y="1956588"/>
                  </a:lnTo>
                  <a:lnTo>
                    <a:pt x="1534834" y="1969321"/>
                  </a:lnTo>
                  <a:lnTo>
                    <a:pt x="1552813" y="1974979"/>
                  </a:lnTo>
                  <a:lnTo>
                    <a:pt x="1554602" y="1975460"/>
                  </a:lnTo>
                  <a:lnTo>
                    <a:pt x="1559568" y="1976147"/>
                  </a:lnTo>
                  <a:lnTo>
                    <a:pt x="1570879" y="1977584"/>
                  </a:lnTo>
                  <a:lnTo>
                    <a:pt x="1591703" y="1980317"/>
                  </a:lnTo>
                  <a:lnTo>
                    <a:pt x="1625206" y="1984892"/>
                  </a:lnTo>
                  <a:lnTo>
                    <a:pt x="1674556" y="1991852"/>
                  </a:lnTo>
                  <a:lnTo>
                    <a:pt x="1727449" y="1990044"/>
                  </a:lnTo>
                  <a:lnTo>
                    <a:pt x="1780352" y="1988469"/>
                  </a:lnTo>
                  <a:lnTo>
                    <a:pt x="1833261" y="1987010"/>
                  </a:lnTo>
                  <a:lnTo>
                    <a:pt x="1886168" y="1985552"/>
                  </a:lnTo>
                  <a:lnTo>
                    <a:pt x="1939069" y="1983980"/>
                  </a:lnTo>
                  <a:lnTo>
                    <a:pt x="1991958" y="1982176"/>
                  </a:lnTo>
                  <a:lnTo>
                    <a:pt x="2044828" y="1980025"/>
                  </a:lnTo>
                  <a:lnTo>
                    <a:pt x="2097675" y="1977412"/>
                  </a:lnTo>
                  <a:lnTo>
                    <a:pt x="2150491" y="1974220"/>
                  </a:lnTo>
                  <a:lnTo>
                    <a:pt x="2191695" y="1964191"/>
                  </a:lnTo>
                  <a:lnTo>
                    <a:pt x="2231107" y="1922646"/>
                  </a:lnTo>
                  <a:lnTo>
                    <a:pt x="2243097" y="1903859"/>
                  </a:lnTo>
                  <a:lnTo>
                    <a:pt x="2256251" y="1886076"/>
                  </a:lnTo>
                  <a:lnTo>
                    <a:pt x="2268879" y="1872314"/>
                  </a:lnTo>
                  <a:lnTo>
                    <a:pt x="2282163" y="1859156"/>
                  </a:lnTo>
                  <a:lnTo>
                    <a:pt x="2295712" y="1846237"/>
                  </a:lnTo>
                  <a:lnTo>
                    <a:pt x="2309131" y="1833196"/>
                  </a:lnTo>
                  <a:lnTo>
                    <a:pt x="2328602" y="1789647"/>
                  </a:lnTo>
                  <a:lnTo>
                    <a:pt x="2349301" y="1746442"/>
                  </a:lnTo>
                  <a:lnTo>
                    <a:pt x="2367543" y="1702550"/>
                  </a:lnTo>
                  <a:lnTo>
                    <a:pt x="2379643" y="1656940"/>
                  </a:lnTo>
                  <a:lnTo>
                    <a:pt x="2388470" y="1601119"/>
                  </a:lnTo>
                  <a:lnTo>
                    <a:pt x="2392649" y="1572480"/>
                  </a:lnTo>
                  <a:lnTo>
                    <a:pt x="2395940" y="1555886"/>
                  </a:lnTo>
                  <a:lnTo>
                    <a:pt x="2402101" y="1536202"/>
                  </a:lnTo>
                  <a:lnTo>
                    <a:pt x="2414891" y="1498289"/>
                  </a:lnTo>
                  <a:lnTo>
                    <a:pt x="2420278" y="1445322"/>
                  </a:lnTo>
                  <a:lnTo>
                    <a:pt x="2424987" y="1399753"/>
                  </a:lnTo>
                  <a:lnTo>
                    <a:pt x="2428979" y="1360283"/>
                  </a:lnTo>
                  <a:lnTo>
                    <a:pt x="2434648" y="1294443"/>
                  </a:lnTo>
                  <a:lnTo>
                    <a:pt x="2436965" y="1237403"/>
                  </a:lnTo>
                  <a:lnTo>
                    <a:pt x="2436765" y="1208934"/>
                  </a:lnTo>
                  <a:lnTo>
                    <a:pt x="2433447" y="1145599"/>
                  </a:lnTo>
                  <a:lnTo>
                    <a:pt x="2425972" y="1065070"/>
                  </a:lnTo>
                  <a:lnTo>
                    <a:pt x="2420574" y="1015108"/>
                  </a:lnTo>
                  <a:lnTo>
                    <a:pt x="2414016" y="956949"/>
                  </a:lnTo>
                  <a:lnTo>
                    <a:pt x="2406258" y="889293"/>
                  </a:lnTo>
                  <a:lnTo>
                    <a:pt x="2397259" y="810840"/>
                  </a:lnTo>
                  <a:lnTo>
                    <a:pt x="2388559" y="756676"/>
                  </a:lnTo>
                  <a:lnTo>
                    <a:pt x="2364819" y="708325"/>
                  </a:lnTo>
                  <a:lnTo>
                    <a:pt x="2348020" y="687814"/>
                  </a:lnTo>
                  <a:lnTo>
                    <a:pt x="2326763" y="652197"/>
                  </a:lnTo>
                  <a:lnTo>
                    <a:pt x="2321947" y="639097"/>
                  </a:lnTo>
                  <a:lnTo>
                    <a:pt x="2318691" y="625321"/>
                  </a:lnTo>
                  <a:lnTo>
                    <a:pt x="2315063" y="611763"/>
                  </a:lnTo>
                  <a:lnTo>
                    <a:pt x="2309131" y="599315"/>
                  </a:lnTo>
                  <a:lnTo>
                    <a:pt x="2297280" y="584996"/>
                  </a:lnTo>
                  <a:lnTo>
                    <a:pt x="2283489" y="572279"/>
                  </a:lnTo>
                  <a:lnTo>
                    <a:pt x="2269299" y="559860"/>
                  </a:lnTo>
                  <a:lnTo>
                    <a:pt x="2256251" y="546435"/>
                  </a:lnTo>
                  <a:lnTo>
                    <a:pt x="2233542" y="514644"/>
                  </a:lnTo>
                  <a:lnTo>
                    <a:pt x="2215157" y="483544"/>
                  </a:lnTo>
                  <a:lnTo>
                    <a:pt x="2195287" y="453043"/>
                  </a:lnTo>
                  <a:lnTo>
                    <a:pt x="2168123" y="423045"/>
                  </a:lnTo>
                  <a:lnTo>
                    <a:pt x="2134352" y="394804"/>
                  </a:lnTo>
                  <a:lnTo>
                    <a:pt x="2098931" y="368564"/>
                  </a:lnTo>
                  <a:lnTo>
                    <a:pt x="2062850" y="343124"/>
                  </a:lnTo>
                  <a:lnTo>
                    <a:pt x="2027100" y="317284"/>
                  </a:lnTo>
                  <a:lnTo>
                    <a:pt x="1984656" y="285125"/>
                  </a:lnTo>
                  <a:lnTo>
                    <a:pt x="1951698" y="260965"/>
                  </a:lnTo>
                  <a:lnTo>
                    <a:pt x="1916780" y="238524"/>
                  </a:lnTo>
                  <a:lnTo>
                    <a:pt x="1868460" y="211522"/>
                  </a:lnTo>
                  <a:lnTo>
                    <a:pt x="1825424" y="186950"/>
                  </a:lnTo>
                  <a:lnTo>
                    <a:pt x="1782484" y="161837"/>
                  </a:lnTo>
                  <a:lnTo>
                    <a:pt x="1738464" y="139533"/>
                  </a:lnTo>
                  <a:lnTo>
                    <a:pt x="1692188" y="123388"/>
                  </a:lnTo>
                  <a:lnTo>
                    <a:pt x="1656626" y="115561"/>
                  </a:lnTo>
                  <a:lnTo>
                    <a:pt x="1638960" y="111277"/>
                  </a:lnTo>
                  <a:lnTo>
                    <a:pt x="1621676" y="105761"/>
                  </a:lnTo>
                  <a:lnTo>
                    <a:pt x="1578505" y="87833"/>
                  </a:lnTo>
                  <a:lnTo>
                    <a:pt x="1559872" y="77105"/>
                  </a:lnTo>
                  <a:lnTo>
                    <a:pt x="1550485" y="70052"/>
                  </a:lnTo>
                  <a:lnTo>
                    <a:pt x="1535055" y="63152"/>
                  </a:lnTo>
                  <a:lnTo>
                    <a:pt x="1498291" y="52879"/>
                  </a:lnTo>
                  <a:lnTo>
                    <a:pt x="1357275" y="17625"/>
                  </a:lnTo>
                  <a:lnTo>
                    <a:pt x="1305748" y="18907"/>
                  </a:lnTo>
                  <a:lnTo>
                    <a:pt x="1254216" y="20066"/>
                  </a:lnTo>
                  <a:lnTo>
                    <a:pt x="1202680" y="21139"/>
                  </a:lnTo>
                  <a:lnTo>
                    <a:pt x="1151143" y="22163"/>
                  </a:lnTo>
                  <a:lnTo>
                    <a:pt x="1099606" y="23175"/>
                  </a:lnTo>
                  <a:lnTo>
                    <a:pt x="1048069" y="24211"/>
                  </a:lnTo>
                  <a:lnTo>
                    <a:pt x="996535" y="25309"/>
                  </a:lnTo>
                  <a:lnTo>
                    <a:pt x="945004" y="26505"/>
                  </a:lnTo>
                  <a:lnTo>
                    <a:pt x="893479" y="27837"/>
                  </a:lnTo>
                  <a:lnTo>
                    <a:pt x="841959" y="29340"/>
                  </a:lnTo>
                  <a:lnTo>
                    <a:pt x="790447" y="31053"/>
                  </a:lnTo>
                  <a:lnTo>
                    <a:pt x="738944" y="33011"/>
                  </a:lnTo>
                  <a:lnTo>
                    <a:pt x="687451" y="35252"/>
                  </a:lnTo>
                  <a:lnTo>
                    <a:pt x="642963" y="41501"/>
                  </a:lnTo>
                  <a:lnTo>
                    <a:pt x="599317" y="52879"/>
                  </a:lnTo>
                  <a:lnTo>
                    <a:pt x="572752" y="65781"/>
                  </a:lnTo>
                  <a:lnTo>
                    <a:pt x="564062" y="70507"/>
                  </a:lnTo>
                </a:path>
              </a:pathLst>
            </a:custGeom>
            <a:ln w="9143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1168" y="1677415"/>
            <a:ext cx="96475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dirty="0">
                <a:latin typeface="Carlito"/>
                <a:cs typeface="Carlito"/>
              </a:rPr>
              <a:t>Just</a:t>
            </a:r>
            <a:r>
              <a:rPr sz="5100" spc="-25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try</a:t>
            </a:r>
            <a:r>
              <a:rPr sz="5100" spc="-30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to</a:t>
            </a:r>
            <a:r>
              <a:rPr sz="5100" spc="-25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distinguish</a:t>
            </a:r>
            <a:r>
              <a:rPr sz="5100" spc="-20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dogs</a:t>
            </a:r>
            <a:r>
              <a:rPr sz="5100" spc="-25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from</a:t>
            </a:r>
            <a:r>
              <a:rPr sz="5100" spc="-15" dirty="0">
                <a:latin typeface="Carlito"/>
                <a:cs typeface="Carlito"/>
              </a:rPr>
              <a:t> </a:t>
            </a:r>
            <a:r>
              <a:rPr sz="5100" spc="-20" dirty="0">
                <a:latin typeface="Carlito"/>
                <a:cs typeface="Carlito"/>
              </a:rPr>
              <a:t>cats</a:t>
            </a:r>
            <a:endParaRPr sz="5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364" y="6432296"/>
            <a:ext cx="7228205" cy="1577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15"/>
              </a:spcBef>
            </a:pPr>
            <a:r>
              <a:rPr sz="5100" dirty="0">
                <a:latin typeface="Carlito"/>
                <a:cs typeface="Carlito"/>
              </a:rPr>
              <a:t>Oh</a:t>
            </a:r>
            <a:r>
              <a:rPr sz="5100" spc="15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look, dogs have</a:t>
            </a:r>
            <a:r>
              <a:rPr sz="5100" spc="-5" dirty="0">
                <a:latin typeface="Carlito"/>
                <a:cs typeface="Carlito"/>
              </a:rPr>
              <a:t> </a:t>
            </a:r>
            <a:r>
              <a:rPr sz="5100" spc="-10" dirty="0">
                <a:latin typeface="Carlito"/>
                <a:cs typeface="Carlito"/>
              </a:rPr>
              <a:t>collars! </a:t>
            </a:r>
            <a:r>
              <a:rPr sz="5100" dirty="0">
                <a:latin typeface="Carlito"/>
                <a:cs typeface="Carlito"/>
              </a:rPr>
              <a:t>Let's</a:t>
            </a:r>
            <a:r>
              <a:rPr sz="5100" spc="-20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ignore</a:t>
            </a:r>
            <a:r>
              <a:rPr sz="5100" spc="-20" dirty="0">
                <a:latin typeface="Carlito"/>
                <a:cs typeface="Carlito"/>
              </a:rPr>
              <a:t> </a:t>
            </a:r>
            <a:r>
              <a:rPr sz="5100" dirty="0">
                <a:latin typeface="Carlito"/>
                <a:cs typeface="Carlito"/>
              </a:rPr>
              <a:t>everything </a:t>
            </a:r>
            <a:r>
              <a:rPr sz="5100" spc="-20" dirty="0">
                <a:latin typeface="Carlito"/>
                <a:cs typeface="Carlito"/>
              </a:rPr>
              <a:t>else</a:t>
            </a:r>
            <a:endParaRPr sz="5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317752"/>
            <a:ext cx="645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3527552"/>
            <a:ext cx="1487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670552"/>
            <a:ext cx="7892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216" y="2369445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671" y="2288248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97" y="6408308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124" y="6262673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608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608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595" y="5779697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268" y="5678880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5970" y="602867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2630" y="5971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3595" y="631282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268" y="6212012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5970" y="656183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8030" y="6504944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6742" y="6603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7868" y="6745144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8796" y="6745144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5970" y="7094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887" y="7038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7608" y="5472062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7686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7686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4988" y="6262673"/>
            <a:ext cx="2940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0390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4584" y="5848542"/>
            <a:ext cx="25939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12857" y="5989230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4584" y="6259238"/>
            <a:ext cx="25939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2857" y="6399926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44584" y="6669968"/>
            <a:ext cx="217233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0390" y="5574744"/>
            <a:ext cx="340741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357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61759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81761" y="5673007"/>
            <a:ext cx="6704965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2574290" algn="l"/>
                <a:tab pos="3227070" algn="l"/>
                <a:tab pos="4673600" algn="l"/>
                <a:tab pos="5326380" algn="l"/>
                <a:tab pos="6474460" algn="l"/>
              </a:tabLst>
            </a:pPr>
            <a:r>
              <a:rPr sz="4050" baseline="-111111" dirty="0">
                <a:latin typeface="LM Roman 10"/>
                <a:cs typeface="LM Roman 10"/>
              </a:rPr>
              <a:t>=</a:t>
            </a:r>
            <a:r>
              <a:rPr sz="4050" spc="-442" baseline="-111111" dirty="0">
                <a:latin typeface="LM Roman 10"/>
                <a:cs typeface="LM Roman 10"/>
              </a:rPr>
              <a:t> </a:t>
            </a:r>
            <a:r>
              <a:rPr sz="2700" spc="-1570" dirty="0">
                <a:latin typeface="WenQuanYi Micro Hei Mono"/>
                <a:cs typeface="WenQuanYi Micro Hei Mono"/>
              </a:rPr>
              <a:t>2</a:t>
            </a:r>
            <a:r>
              <a:rPr sz="4050" spc="104" baseline="-99794" dirty="0">
                <a:latin typeface="WenQuanYi Micro Hei Mono"/>
                <a:cs typeface="WenQuanYi Micro Hei Mono"/>
              </a:rPr>
              <a:t>4</a:t>
            </a:r>
            <a:r>
              <a:rPr sz="4050" baseline="-99794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  <a:p>
            <a:pPr marL="679450">
              <a:lnSpc>
                <a:spcPts val="2700"/>
              </a:lnSpc>
              <a:tabLst>
                <a:tab pos="3561079" algn="l"/>
                <a:tab pos="5660390" algn="l"/>
              </a:tabLst>
            </a:pP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09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1</a:t>
            </a:r>
            <a:r>
              <a:rPr sz="2700" spc="-20" dirty="0">
                <a:latin typeface="LM Roman 10"/>
                <a:cs typeface="LM Roman 10"/>
              </a:rPr>
              <a:t>)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i="1" spc="-10" dirty="0">
                <a:latin typeface="LM Roman Dunhill 10"/>
                <a:cs typeface="LM Roman Dunhill 10"/>
              </a:rPr>
              <a:t>.</a:t>
            </a:r>
            <a:r>
              <a:rPr sz="2700" spc="-10" dirty="0">
                <a:latin typeface="Times New Roman"/>
                <a:cs typeface="Times New Roman"/>
              </a:rPr>
              <a:t>5</a:t>
            </a:r>
            <a:r>
              <a:rPr sz="2700" i="1" spc="-10" dirty="0">
                <a:latin typeface="Times New Roman"/>
                <a:cs typeface="Times New Roman"/>
              </a:rPr>
              <a:t>x</a:t>
            </a:r>
            <a:r>
              <a:rPr sz="3000" spc="-15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  <a:p>
            <a:pPr marL="679450">
              <a:lnSpc>
                <a:spcPts val="3225"/>
              </a:lnSpc>
              <a:spcBef>
                <a:spcPts val="20"/>
              </a:spcBef>
            </a:pP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92" baseline="1028" dirty="0">
                <a:latin typeface="DejaVu Sans Condensed"/>
                <a:cs typeface="DejaVu Sans Condensed"/>
              </a:rPr>
              <a:t> 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14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5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0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5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82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22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0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7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spc="217" baseline="1028" dirty="0">
                <a:latin typeface="Times New Roman"/>
                <a:cs typeface="Times New Roman"/>
              </a:rPr>
              <a:t> </a:t>
            </a:r>
            <a:r>
              <a:rPr sz="4050" spc="187" baseline="11316" dirty="0">
                <a:latin typeface="WenQuanYi Micro Hei Mono"/>
                <a:cs typeface="WenQuanYi Micro Hei Mono"/>
              </a:rPr>
              <a:t>5</a:t>
            </a:r>
            <a:endParaRPr sz="4050" baseline="11316">
              <a:latin typeface="WenQuanYi Micro Hei Mono"/>
              <a:cs typeface="WenQuanYi Micro Hei Mono"/>
            </a:endParaRPr>
          </a:p>
          <a:p>
            <a:pPr marL="679450">
              <a:lnSpc>
                <a:spcPts val="3225"/>
              </a:lnSpc>
              <a:tabLst>
                <a:tab pos="3561079" algn="l"/>
                <a:tab pos="5660390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25389" y="1112519"/>
            <a:ext cx="1070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2300" i="1" spc="-50" dirty="0">
                <a:latin typeface="Carlito"/>
                <a:cs typeface="Carlito"/>
              </a:rPr>
              <a:t>1</a:t>
            </a:r>
            <a:r>
              <a:rPr sz="2300" i="1" dirty="0">
                <a:latin typeface="Carlito"/>
                <a:cs typeface="Carlito"/>
              </a:rPr>
              <a:t>	</a:t>
            </a:r>
            <a:r>
              <a:rPr sz="2300" spc="-50" dirty="0">
                <a:latin typeface="Carlito"/>
                <a:cs typeface="Carlito"/>
              </a:rPr>
              <a:t>2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05349" y="859536"/>
            <a:ext cx="2921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480820" algn="l"/>
                <a:tab pos="2237105" algn="l"/>
              </a:tabLst>
            </a:pP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10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b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0;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79949" y="1392936"/>
            <a:ext cx="26949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559560" algn="l"/>
                <a:tab pos="2105660" algn="l"/>
              </a:tabLst>
            </a:pP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1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3;</a:t>
            </a:r>
            <a:r>
              <a:rPr sz="3500" dirty="0">
                <a:latin typeface="Carlito"/>
                <a:cs typeface="Carlito"/>
              </a:rPr>
              <a:t>	</a:t>
            </a: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2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50" dirty="0"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21729" y="4008196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123" y="0"/>
                </a:lnTo>
              </a:path>
            </a:pathLst>
          </a:custGeom>
          <a:ln w="16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83647" y="3356385"/>
            <a:ext cx="1787525" cy="1121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150" i="1" spc="395" dirty="0">
                <a:latin typeface="Liberation Sans Narrow"/>
                <a:cs typeface="Liberation Sans Narrow"/>
              </a:rPr>
              <a:t>∂</a:t>
            </a:r>
            <a:r>
              <a:rPr sz="3150" i="1" spc="-5" dirty="0">
                <a:latin typeface="Times New Roman"/>
                <a:cs typeface="Times New Roman"/>
              </a:rPr>
              <a:t>L</a:t>
            </a:r>
            <a:r>
              <a:rPr sz="3525" baseline="-11820" dirty="0">
                <a:latin typeface="Times New Roman"/>
                <a:cs typeface="Times New Roman"/>
              </a:rPr>
              <a:t>C</a:t>
            </a:r>
            <a:r>
              <a:rPr sz="3525" spc="232" baseline="-11820" dirty="0">
                <a:latin typeface="Times New Roman"/>
                <a:cs typeface="Times New Roman"/>
              </a:rPr>
              <a:t>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spc="-994" dirty="0">
                <a:latin typeface="Times New Roman"/>
                <a:cs typeface="Times New Roman"/>
              </a:rPr>
              <a:t>y</a:t>
            </a:r>
            <a:r>
              <a:rPr sz="3150" spc="-65" dirty="0">
                <a:latin typeface="Times New Roman"/>
                <a:cs typeface="Times New Roman"/>
              </a:rPr>
              <a:t>ˆ</a:t>
            </a:r>
            <a:r>
              <a:rPr sz="3150" i="1" dirty="0">
                <a:latin typeface="LM Roman Dunhill 10"/>
                <a:cs typeface="LM Roman Dunhill 10"/>
              </a:rPr>
              <a:t>,</a:t>
            </a:r>
            <a:r>
              <a:rPr sz="3150" i="1" spc="-645" dirty="0">
                <a:latin typeface="LM Roman Dunhill 10"/>
                <a:cs typeface="LM Roman Dunhill 10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y</a:t>
            </a:r>
            <a:r>
              <a:rPr sz="3150" spc="-25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  <a:p>
            <a:pPr marR="19685" algn="ctr">
              <a:lnSpc>
                <a:spcPct val="100000"/>
              </a:lnSpc>
              <a:spcBef>
                <a:spcPts val="535"/>
              </a:spcBef>
            </a:pPr>
            <a:r>
              <a:rPr sz="3150" i="1" spc="229" dirty="0">
                <a:latin typeface="Liberation Sans Narrow"/>
                <a:cs typeface="Liberation Sans Narrow"/>
              </a:rPr>
              <a:t>∂</a:t>
            </a:r>
            <a:r>
              <a:rPr sz="3150" i="1" spc="229" dirty="0">
                <a:latin typeface="Times New Roman"/>
                <a:cs typeface="Times New Roman"/>
              </a:rPr>
              <a:t>w</a:t>
            </a:r>
            <a:r>
              <a:rPr sz="3525" i="1" spc="34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86590" y="3694094"/>
            <a:ext cx="36842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95630" algn="l"/>
              </a:tabLst>
            </a:pPr>
            <a:r>
              <a:rPr sz="3150" spc="-50" dirty="0">
                <a:latin typeface="LM Roman 10"/>
                <a:cs typeface="LM Roman 10"/>
              </a:rPr>
              <a:t>=</a:t>
            </a:r>
            <a:r>
              <a:rPr sz="3150" dirty="0">
                <a:latin typeface="LM Roman 10"/>
                <a:cs typeface="LM Roman 10"/>
              </a:rPr>
              <a:t>	</a:t>
            </a:r>
            <a:r>
              <a:rPr sz="3150" spc="315" dirty="0">
                <a:latin typeface="LM Roman 10"/>
                <a:cs typeface="LM Roman 10"/>
              </a:rPr>
              <a:t>[</a:t>
            </a:r>
            <a:r>
              <a:rPr sz="3150" i="1" spc="315" dirty="0">
                <a:latin typeface="Liberation Sans Narrow"/>
                <a:cs typeface="Liberation Sans Narrow"/>
              </a:rPr>
              <a:t>s</a:t>
            </a:r>
            <a:r>
              <a:rPr sz="3150" i="1" spc="-365" dirty="0">
                <a:latin typeface="Liberation Sans Narrow"/>
                <a:cs typeface="Liberation Sans Narrow"/>
              </a:rPr>
              <a:t> </a:t>
            </a:r>
            <a:r>
              <a:rPr sz="3150" spc="155" dirty="0">
                <a:latin typeface="LM Roman 10"/>
                <a:cs typeface="LM Roman 10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w</a:t>
            </a:r>
            <a:r>
              <a:rPr sz="3150" i="1" spc="155" dirty="0">
                <a:latin typeface="FreeSans"/>
                <a:cs typeface="FreeSans"/>
              </a:rPr>
              <a:t>·</a:t>
            </a:r>
            <a:r>
              <a:rPr sz="3150" i="1" spc="-415" dirty="0">
                <a:latin typeface="FreeSans"/>
                <a:cs typeface="FreeSans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3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+</a:t>
            </a:r>
            <a:r>
              <a:rPr sz="3150" spc="-595" dirty="0">
                <a:latin typeface="LM Roman 10"/>
                <a:cs typeface="LM Roman 10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590" dirty="0">
                <a:latin typeface="LM Roman 10"/>
                <a:cs typeface="LM Roman 10"/>
              </a:rPr>
              <a:t> </a:t>
            </a:r>
            <a:r>
              <a:rPr sz="3150" i="1" spc="-370" dirty="0">
                <a:latin typeface="DejaVu Sans Condensed"/>
                <a:cs typeface="DejaVu Sans Condensed"/>
              </a:rPr>
              <a:t>—</a:t>
            </a:r>
            <a:r>
              <a:rPr sz="3150" i="1" spc="-440" dirty="0">
                <a:latin typeface="DejaVu Sans Condensed"/>
                <a:cs typeface="DejaVu Sans Condensed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y</a:t>
            </a:r>
            <a:r>
              <a:rPr sz="3150" dirty="0">
                <a:latin typeface="LM Roman 10"/>
                <a:cs typeface="LM Roman 10"/>
              </a:rPr>
              <a:t>]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525" i="1" spc="-7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02614" y="5669203"/>
            <a:ext cx="6671945" cy="1822450"/>
          </a:xfrm>
          <a:custGeom>
            <a:avLst/>
            <a:gdLst/>
            <a:ahLst/>
            <a:cxnLst/>
            <a:rect l="l" t="t" r="r" b="b"/>
            <a:pathLst>
              <a:path w="6671944" h="1822450">
                <a:moveTo>
                  <a:pt x="6671525" y="0"/>
                </a:moveTo>
                <a:lnTo>
                  <a:pt x="0" y="0"/>
                </a:lnTo>
                <a:lnTo>
                  <a:pt x="0" y="1822032"/>
                </a:lnTo>
                <a:lnTo>
                  <a:pt x="6671525" y="1822032"/>
                </a:lnTo>
                <a:lnTo>
                  <a:pt x="6671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317752"/>
            <a:ext cx="645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3527552"/>
            <a:ext cx="1487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670552"/>
            <a:ext cx="7892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216" y="2369445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671" y="2288248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97" y="6408308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124" y="6262673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608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608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595" y="5779697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268" y="5678880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5970" y="602867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2630" y="5971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3595" y="631282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268" y="6212012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5970" y="656183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8030" y="6504944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6742" y="6603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7868" y="6745144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8796" y="6745144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5970" y="7094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887" y="7038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7608" y="5472062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7686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7686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4988" y="6262673"/>
            <a:ext cx="2940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0390" y="5574744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0390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4584" y="6259238"/>
            <a:ext cx="25939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2857" y="6399926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4584" y="6669968"/>
            <a:ext cx="217233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69061" y="6262673"/>
            <a:ext cx="2940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1759" y="6190806"/>
            <a:ext cx="9086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9184" y="5848542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12857" y="5989230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48657" y="6259238"/>
            <a:ext cx="167195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09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94782" y="6399926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48657" y="6669934"/>
            <a:ext cx="125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43684" y="5574744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43684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63685" y="5673007"/>
            <a:ext cx="3823335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  <a:tabLst>
                <a:tab pos="1791970" algn="l"/>
                <a:tab pos="2444115" algn="l"/>
                <a:tab pos="3592195" algn="l"/>
              </a:tabLst>
            </a:pPr>
            <a:r>
              <a:rPr sz="4050" baseline="-111111" dirty="0">
                <a:latin typeface="LM Roman 10"/>
                <a:cs typeface="LM Roman 10"/>
              </a:rPr>
              <a:t>=</a:t>
            </a:r>
            <a:r>
              <a:rPr sz="4050" spc="-442" baseline="-111111" dirty="0">
                <a:latin typeface="LM Roman 10"/>
                <a:cs typeface="LM Roman 10"/>
              </a:rPr>
              <a:t> </a:t>
            </a:r>
            <a:r>
              <a:rPr sz="2700" spc="-1570" dirty="0">
                <a:latin typeface="WenQuanYi Micro Hei Mono"/>
                <a:cs typeface="WenQuanYi Micro Hei Mono"/>
              </a:rPr>
              <a:t>2</a:t>
            </a:r>
            <a:r>
              <a:rPr sz="4050" spc="104" baseline="-99794" dirty="0">
                <a:latin typeface="WenQuanYi Micro Hei Mono"/>
                <a:cs typeface="WenQuanYi Micro Hei Mono"/>
              </a:rPr>
              <a:t>4</a:t>
            </a:r>
            <a:r>
              <a:rPr sz="4050" baseline="-99794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  <a:p>
            <a:pPr marL="679450">
              <a:lnSpc>
                <a:spcPts val="2700"/>
              </a:lnSpc>
              <a:tabLst>
                <a:tab pos="2778760" algn="l"/>
              </a:tabLst>
            </a:pP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r>
              <a:rPr sz="3000" spc="-30" baseline="-11111" dirty="0">
                <a:latin typeface="Times New Roman"/>
                <a:cs typeface="Times New Roman"/>
              </a:rPr>
              <a:t>1</a:t>
            </a:r>
            <a:r>
              <a:rPr sz="3000" baseline="-11111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  <a:p>
            <a:pPr marL="679450">
              <a:lnSpc>
                <a:spcPts val="3225"/>
              </a:lnSpc>
              <a:spcBef>
                <a:spcPts val="20"/>
              </a:spcBef>
            </a:pP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5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3000" baseline="-11111" dirty="0">
                <a:latin typeface="Times New Roman"/>
                <a:cs typeface="Times New Roman"/>
              </a:rPr>
              <a:t>2</a:t>
            </a:r>
            <a:r>
              <a:rPr sz="3000" spc="675" baseline="-11111" dirty="0">
                <a:latin typeface="Times New Roman"/>
                <a:cs typeface="Times New Roman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5</a:t>
            </a:r>
            <a:r>
              <a:rPr sz="4050" spc="-1522" baseline="11316" dirty="0">
                <a:latin typeface="WenQuanYi Micro Hei Mono"/>
                <a:cs typeface="WenQuanYi Micro Hei Mono"/>
              </a:rPr>
              <a:t> </a:t>
            </a:r>
            <a:r>
              <a:rPr sz="2700" dirty="0">
                <a:latin typeface="LM Roman 10"/>
                <a:cs typeface="LM Roman 10"/>
              </a:rPr>
              <a:t>=</a:t>
            </a:r>
            <a:r>
              <a:rPr sz="2700" spc="-295" dirty="0">
                <a:latin typeface="LM Roman 10"/>
                <a:cs typeface="LM Roman 10"/>
              </a:rPr>
              <a:t> </a:t>
            </a:r>
            <a:r>
              <a:rPr sz="4050" spc="262" baseline="11316" dirty="0">
                <a:latin typeface="WenQuanYi Micro Hei Mono"/>
                <a:cs typeface="WenQuanYi Micro Hei Mono"/>
              </a:rPr>
              <a:t>4</a:t>
            </a:r>
            <a:r>
              <a:rPr sz="4050" spc="-1207" baseline="11316" dirty="0">
                <a:latin typeface="WenQuanYi Micro Hei Mono"/>
                <a:cs typeface="WenQuanYi Micro Hei Mono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baseline="1028" dirty="0">
                <a:latin typeface="Times New Roman"/>
                <a:cs typeface="Times New Roman"/>
              </a:rPr>
              <a:t>1</a:t>
            </a:r>
            <a:r>
              <a:rPr sz="4050" i="1" baseline="1028" dirty="0">
                <a:latin typeface="LM Roman Dunhill 10"/>
                <a:cs typeface="LM Roman Dunhill 10"/>
              </a:rPr>
              <a:t>.</a:t>
            </a:r>
            <a:r>
              <a:rPr sz="4050" baseline="1028" dirty="0">
                <a:latin typeface="Times New Roman"/>
                <a:cs typeface="Times New Roman"/>
              </a:rPr>
              <a:t>0</a:t>
            </a:r>
            <a:r>
              <a:rPr sz="4050" spc="209" baseline="1028" dirty="0">
                <a:latin typeface="Times New Roman"/>
                <a:cs typeface="Times New Roman"/>
              </a:rPr>
              <a:t> </a:t>
            </a:r>
            <a:r>
              <a:rPr sz="4050" spc="187" baseline="11316" dirty="0">
                <a:latin typeface="WenQuanYi Micro Hei Mono"/>
                <a:cs typeface="WenQuanYi Micro Hei Mono"/>
              </a:rPr>
              <a:t>5</a:t>
            </a:r>
            <a:endParaRPr sz="4050" baseline="11316">
              <a:latin typeface="WenQuanYi Micro Hei Mono"/>
              <a:cs typeface="WenQuanYi Micro Hei Mono"/>
            </a:endParaRPr>
          </a:p>
          <a:p>
            <a:pPr marL="679450">
              <a:lnSpc>
                <a:spcPts val="3225"/>
              </a:lnSpc>
              <a:tabLst>
                <a:tab pos="2778760" algn="l"/>
              </a:tabLst>
            </a:pP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25389" y="1112519"/>
            <a:ext cx="1070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2300" i="1" spc="-50" dirty="0">
                <a:latin typeface="Carlito"/>
                <a:cs typeface="Carlito"/>
              </a:rPr>
              <a:t>1</a:t>
            </a:r>
            <a:r>
              <a:rPr sz="2300" i="1" dirty="0">
                <a:latin typeface="Carlito"/>
                <a:cs typeface="Carlito"/>
              </a:rPr>
              <a:t>	</a:t>
            </a:r>
            <a:r>
              <a:rPr sz="2300" spc="-50" dirty="0">
                <a:latin typeface="Carlito"/>
                <a:cs typeface="Carlito"/>
              </a:rPr>
              <a:t>2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05349" y="859536"/>
            <a:ext cx="2921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480820" algn="l"/>
                <a:tab pos="2237105" algn="l"/>
              </a:tabLst>
            </a:pP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10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b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0;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79949" y="1392936"/>
            <a:ext cx="26949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559560" algn="l"/>
                <a:tab pos="2105660" algn="l"/>
              </a:tabLst>
            </a:pP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1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3;</a:t>
            </a:r>
            <a:r>
              <a:rPr sz="3500" dirty="0">
                <a:latin typeface="Carlito"/>
                <a:cs typeface="Carlito"/>
              </a:rPr>
              <a:t>	</a:t>
            </a: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2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50" dirty="0"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21729" y="4008196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123" y="0"/>
                </a:lnTo>
              </a:path>
            </a:pathLst>
          </a:custGeom>
          <a:ln w="16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83647" y="3356385"/>
            <a:ext cx="1787525" cy="1121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150" i="1" spc="395" dirty="0">
                <a:latin typeface="Liberation Sans Narrow"/>
                <a:cs typeface="Liberation Sans Narrow"/>
              </a:rPr>
              <a:t>∂</a:t>
            </a:r>
            <a:r>
              <a:rPr sz="3150" i="1" spc="-5" dirty="0">
                <a:latin typeface="Times New Roman"/>
                <a:cs typeface="Times New Roman"/>
              </a:rPr>
              <a:t>L</a:t>
            </a:r>
            <a:r>
              <a:rPr sz="3525" baseline="-11820" dirty="0">
                <a:latin typeface="Times New Roman"/>
                <a:cs typeface="Times New Roman"/>
              </a:rPr>
              <a:t>C</a:t>
            </a:r>
            <a:r>
              <a:rPr sz="3525" spc="232" baseline="-11820" dirty="0">
                <a:latin typeface="Times New Roman"/>
                <a:cs typeface="Times New Roman"/>
              </a:rPr>
              <a:t>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spc="-994" dirty="0">
                <a:latin typeface="Times New Roman"/>
                <a:cs typeface="Times New Roman"/>
              </a:rPr>
              <a:t>y</a:t>
            </a:r>
            <a:r>
              <a:rPr sz="3150" spc="-65" dirty="0">
                <a:latin typeface="Times New Roman"/>
                <a:cs typeface="Times New Roman"/>
              </a:rPr>
              <a:t>ˆ</a:t>
            </a:r>
            <a:r>
              <a:rPr sz="3150" i="1" dirty="0">
                <a:latin typeface="LM Roman Dunhill 10"/>
                <a:cs typeface="LM Roman Dunhill 10"/>
              </a:rPr>
              <a:t>,</a:t>
            </a:r>
            <a:r>
              <a:rPr sz="3150" i="1" spc="-645" dirty="0">
                <a:latin typeface="LM Roman Dunhill 10"/>
                <a:cs typeface="LM Roman Dunhill 10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y</a:t>
            </a:r>
            <a:r>
              <a:rPr sz="3150" spc="-25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  <a:p>
            <a:pPr marR="19685" algn="ctr">
              <a:lnSpc>
                <a:spcPct val="100000"/>
              </a:lnSpc>
              <a:spcBef>
                <a:spcPts val="535"/>
              </a:spcBef>
            </a:pPr>
            <a:r>
              <a:rPr sz="3150" i="1" spc="229" dirty="0">
                <a:latin typeface="Liberation Sans Narrow"/>
                <a:cs typeface="Liberation Sans Narrow"/>
              </a:rPr>
              <a:t>∂</a:t>
            </a:r>
            <a:r>
              <a:rPr sz="3150" i="1" spc="229" dirty="0">
                <a:latin typeface="Times New Roman"/>
                <a:cs typeface="Times New Roman"/>
              </a:rPr>
              <a:t>w</a:t>
            </a:r>
            <a:r>
              <a:rPr sz="3525" i="1" spc="34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86590" y="3694094"/>
            <a:ext cx="36842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95630" algn="l"/>
              </a:tabLst>
            </a:pPr>
            <a:r>
              <a:rPr sz="3150" spc="-50" dirty="0">
                <a:latin typeface="LM Roman 10"/>
                <a:cs typeface="LM Roman 10"/>
              </a:rPr>
              <a:t>=</a:t>
            </a:r>
            <a:r>
              <a:rPr sz="3150" dirty="0">
                <a:latin typeface="LM Roman 10"/>
                <a:cs typeface="LM Roman 10"/>
              </a:rPr>
              <a:t>	</a:t>
            </a:r>
            <a:r>
              <a:rPr sz="3150" spc="315" dirty="0">
                <a:latin typeface="LM Roman 10"/>
                <a:cs typeface="LM Roman 10"/>
              </a:rPr>
              <a:t>[</a:t>
            </a:r>
            <a:r>
              <a:rPr sz="3150" i="1" spc="315" dirty="0">
                <a:latin typeface="Liberation Sans Narrow"/>
                <a:cs typeface="Liberation Sans Narrow"/>
              </a:rPr>
              <a:t>s</a:t>
            </a:r>
            <a:r>
              <a:rPr sz="3150" i="1" spc="-365" dirty="0">
                <a:latin typeface="Liberation Sans Narrow"/>
                <a:cs typeface="Liberation Sans Narrow"/>
              </a:rPr>
              <a:t> </a:t>
            </a:r>
            <a:r>
              <a:rPr sz="3150" spc="155" dirty="0">
                <a:latin typeface="LM Roman 10"/>
                <a:cs typeface="LM Roman 10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w</a:t>
            </a:r>
            <a:r>
              <a:rPr sz="3150" i="1" spc="155" dirty="0">
                <a:latin typeface="FreeSans"/>
                <a:cs typeface="FreeSans"/>
              </a:rPr>
              <a:t>·</a:t>
            </a:r>
            <a:r>
              <a:rPr sz="3150" i="1" spc="-415" dirty="0">
                <a:latin typeface="FreeSans"/>
                <a:cs typeface="FreeSans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3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+</a:t>
            </a:r>
            <a:r>
              <a:rPr sz="3150" spc="-595" dirty="0">
                <a:latin typeface="LM Roman 10"/>
                <a:cs typeface="LM Roman 10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590" dirty="0">
                <a:latin typeface="LM Roman 10"/>
                <a:cs typeface="LM Roman 10"/>
              </a:rPr>
              <a:t> </a:t>
            </a:r>
            <a:r>
              <a:rPr sz="3150" i="1" spc="-370" dirty="0">
                <a:latin typeface="DejaVu Sans Condensed"/>
                <a:cs typeface="DejaVu Sans Condensed"/>
              </a:rPr>
              <a:t>—</a:t>
            </a:r>
            <a:r>
              <a:rPr sz="3150" i="1" spc="-440" dirty="0">
                <a:latin typeface="DejaVu Sans Condensed"/>
                <a:cs typeface="DejaVu Sans Condensed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y</a:t>
            </a:r>
            <a:r>
              <a:rPr sz="3150" dirty="0">
                <a:latin typeface="LM Roman 10"/>
                <a:cs typeface="LM Roman 10"/>
              </a:rPr>
              <a:t>]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525" i="1" spc="-7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63200" y="5669203"/>
            <a:ext cx="3710940" cy="1822450"/>
          </a:xfrm>
          <a:custGeom>
            <a:avLst/>
            <a:gdLst/>
            <a:ahLst/>
            <a:cxnLst/>
            <a:rect l="l" t="t" r="r" b="b"/>
            <a:pathLst>
              <a:path w="3710940" h="1822450">
                <a:moveTo>
                  <a:pt x="3710940" y="0"/>
                </a:moveTo>
                <a:lnTo>
                  <a:pt x="0" y="0"/>
                </a:lnTo>
                <a:lnTo>
                  <a:pt x="0" y="1822032"/>
                </a:lnTo>
                <a:lnTo>
                  <a:pt x="3710940" y="1822032"/>
                </a:lnTo>
                <a:lnTo>
                  <a:pt x="3710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2656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317752"/>
            <a:ext cx="645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step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θ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is: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3527552"/>
            <a:ext cx="1487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670552"/>
            <a:ext cx="7892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dimensions: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216" y="2369445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671" y="2288248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97" y="6408308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124" y="6262673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608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608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595" y="5779697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268" y="5678880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5970" y="602867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2630" y="5971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3595" y="631282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268" y="6212012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5970" y="656183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8030" y="6504944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6742" y="6603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7868" y="6745144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8796" y="6745144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5970" y="7094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887" y="7038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7608" y="5472062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7686" y="6074450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7686" y="6293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4988" y="6262673"/>
            <a:ext cx="2940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0390" y="5574744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0390" y="6190806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4584" y="6259238"/>
            <a:ext cx="25939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2857" y="6399926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4584" y="6669968"/>
            <a:ext cx="217233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69061" y="6262673"/>
            <a:ext cx="2940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1759" y="6190806"/>
            <a:ext cx="9086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9184" y="5848542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12857" y="5989230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48657" y="6259238"/>
            <a:ext cx="167195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09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94782" y="6399926"/>
            <a:ext cx="15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48657" y="6669934"/>
            <a:ext cx="125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43684" y="6190806"/>
            <a:ext cx="9086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18284" y="5848542"/>
            <a:ext cx="19272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0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50985" y="6262673"/>
            <a:ext cx="15690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0" baseline="1028" dirty="0">
                <a:latin typeface="Times New Roman"/>
                <a:cs typeface="Times New Roman"/>
              </a:rPr>
              <a:t>0</a:t>
            </a:r>
            <a:r>
              <a:rPr sz="4050" i="1" spc="-30" baseline="1028" dirty="0">
                <a:latin typeface="LM Roman Dunhill 10"/>
                <a:cs typeface="LM Roman Dunhill 10"/>
              </a:rPr>
              <a:t>.</a:t>
            </a:r>
            <a:r>
              <a:rPr sz="4050" spc="-30" baseline="1028" dirty="0">
                <a:latin typeface="Times New Roman"/>
                <a:cs typeface="Times New Roman"/>
              </a:rPr>
              <a:t>5</a:t>
            </a:r>
            <a:r>
              <a:rPr sz="4050" i="1" spc="-30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94156" y="5882451"/>
            <a:ext cx="153670" cy="847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30582" y="6669934"/>
            <a:ext cx="7359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350360" y="6262673"/>
            <a:ext cx="1415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i="1" spc="-37" baseline="1028" dirty="0">
                <a:latin typeface="LM Roman Dunhill 10"/>
                <a:cs typeface="LM Roman Dunhill 10"/>
              </a:rPr>
              <a:t>.</a:t>
            </a:r>
            <a:r>
              <a:rPr sz="4050" spc="-3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029956" y="6669934"/>
            <a:ext cx="7359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017658" y="5848542"/>
            <a:ext cx="21075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7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i="1" dirty="0">
                <a:latin typeface="LM Roman Dunhill 10"/>
                <a:cs typeface="LM Roman Dunhill 10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5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endParaRPr sz="4050" baseline="44238">
              <a:latin typeface="WenQuanYi Micro Hei Mono"/>
              <a:cs typeface="WenQuanYi Micro Hei Mon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043058" y="6190806"/>
            <a:ext cx="205676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181292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625389" y="1112519"/>
            <a:ext cx="1070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2300" i="1" spc="-50" dirty="0">
                <a:latin typeface="Carlito"/>
                <a:cs typeface="Carlito"/>
              </a:rPr>
              <a:t>1</a:t>
            </a:r>
            <a:r>
              <a:rPr sz="2300" i="1" dirty="0">
                <a:latin typeface="Carlito"/>
                <a:cs typeface="Carlito"/>
              </a:rPr>
              <a:t>	</a:t>
            </a:r>
            <a:r>
              <a:rPr sz="2300" spc="-50" dirty="0">
                <a:latin typeface="Carlito"/>
                <a:cs typeface="Carlito"/>
              </a:rPr>
              <a:t>2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305349" y="859536"/>
            <a:ext cx="2921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480820" algn="l"/>
                <a:tab pos="2237105" algn="l"/>
              </a:tabLst>
            </a:pP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w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10" dirty="0">
                <a:latin typeface="Carlito"/>
                <a:cs typeface="Carlito"/>
              </a:rPr>
              <a:t> </a:t>
            </a:r>
            <a:r>
              <a:rPr sz="3500" i="1" spc="-50" dirty="0">
                <a:latin typeface="Carlito"/>
                <a:cs typeface="Carlito"/>
              </a:rPr>
              <a:t>b</a:t>
            </a:r>
            <a:r>
              <a:rPr sz="3500" i="1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0;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79949" y="1392936"/>
            <a:ext cx="26949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559560" algn="l"/>
                <a:tab pos="2105660" algn="l"/>
              </a:tabLst>
            </a:pP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1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5" dirty="0">
                <a:latin typeface="Carlito"/>
                <a:cs typeface="Carlito"/>
              </a:rPr>
              <a:t>3;</a:t>
            </a:r>
            <a:r>
              <a:rPr sz="3500" dirty="0">
                <a:latin typeface="Carlito"/>
                <a:cs typeface="Carlito"/>
              </a:rPr>
              <a:t>	</a:t>
            </a:r>
            <a:r>
              <a:rPr sz="3500" i="1" spc="-25" dirty="0">
                <a:latin typeface="Carlito"/>
                <a:cs typeface="Carlito"/>
              </a:rPr>
              <a:t>x</a:t>
            </a:r>
            <a:r>
              <a:rPr sz="3450" spc="-37" baseline="-19323" dirty="0">
                <a:latin typeface="Carlito"/>
                <a:cs typeface="Carlito"/>
              </a:rPr>
              <a:t>2</a:t>
            </a:r>
            <a:r>
              <a:rPr sz="3450" baseline="-19323" dirty="0">
                <a:latin typeface="Carlito"/>
                <a:cs typeface="Carlito"/>
              </a:rPr>
              <a:t>	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50" dirty="0">
                <a:latin typeface="Carlito"/>
                <a:cs typeface="Carlito"/>
              </a:rPr>
              <a:t>2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21729" y="4008196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123" y="0"/>
                </a:lnTo>
              </a:path>
            </a:pathLst>
          </a:custGeom>
          <a:ln w="16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83647" y="3356385"/>
            <a:ext cx="1787525" cy="1121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150" i="1" spc="395" dirty="0">
                <a:latin typeface="Liberation Sans Narrow"/>
                <a:cs typeface="Liberation Sans Narrow"/>
              </a:rPr>
              <a:t>∂</a:t>
            </a:r>
            <a:r>
              <a:rPr sz="3150" i="1" spc="-5" dirty="0">
                <a:latin typeface="Times New Roman"/>
                <a:cs typeface="Times New Roman"/>
              </a:rPr>
              <a:t>L</a:t>
            </a:r>
            <a:r>
              <a:rPr sz="3525" baseline="-11820" dirty="0">
                <a:latin typeface="Times New Roman"/>
                <a:cs typeface="Times New Roman"/>
              </a:rPr>
              <a:t>C</a:t>
            </a:r>
            <a:r>
              <a:rPr sz="3525" spc="232" baseline="-11820" dirty="0">
                <a:latin typeface="Times New Roman"/>
                <a:cs typeface="Times New Roman"/>
              </a:rPr>
              <a:t>E</a:t>
            </a:r>
            <a:r>
              <a:rPr sz="3150" dirty="0">
                <a:latin typeface="LM Roman 10"/>
                <a:cs typeface="LM Roman 10"/>
              </a:rPr>
              <a:t>(</a:t>
            </a:r>
            <a:r>
              <a:rPr sz="3150" i="1" spc="-994" dirty="0">
                <a:latin typeface="Times New Roman"/>
                <a:cs typeface="Times New Roman"/>
              </a:rPr>
              <a:t>y</a:t>
            </a:r>
            <a:r>
              <a:rPr sz="3150" spc="-65" dirty="0">
                <a:latin typeface="Times New Roman"/>
                <a:cs typeface="Times New Roman"/>
              </a:rPr>
              <a:t>ˆ</a:t>
            </a:r>
            <a:r>
              <a:rPr sz="3150" i="1" dirty="0">
                <a:latin typeface="LM Roman Dunhill 10"/>
                <a:cs typeface="LM Roman Dunhill 10"/>
              </a:rPr>
              <a:t>,</a:t>
            </a:r>
            <a:r>
              <a:rPr sz="3150" i="1" spc="-645" dirty="0">
                <a:latin typeface="LM Roman Dunhill 10"/>
                <a:cs typeface="LM Roman Dunhill 10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y</a:t>
            </a:r>
            <a:r>
              <a:rPr sz="3150" spc="-25" dirty="0">
                <a:latin typeface="LM Roman 10"/>
                <a:cs typeface="LM Roman 10"/>
              </a:rPr>
              <a:t>)</a:t>
            </a:r>
            <a:endParaRPr sz="3150">
              <a:latin typeface="LM Roman 10"/>
              <a:cs typeface="LM Roman 10"/>
            </a:endParaRPr>
          </a:p>
          <a:p>
            <a:pPr marR="19685" algn="ctr">
              <a:lnSpc>
                <a:spcPct val="100000"/>
              </a:lnSpc>
              <a:spcBef>
                <a:spcPts val="535"/>
              </a:spcBef>
            </a:pPr>
            <a:r>
              <a:rPr sz="3150" i="1" spc="229" dirty="0">
                <a:latin typeface="Liberation Sans Narrow"/>
                <a:cs typeface="Liberation Sans Narrow"/>
              </a:rPr>
              <a:t>∂</a:t>
            </a:r>
            <a:r>
              <a:rPr sz="3150" i="1" spc="229" dirty="0">
                <a:latin typeface="Times New Roman"/>
                <a:cs typeface="Times New Roman"/>
              </a:rPr>
              <a:t>w</a:t>
            </a:r>
            <a:r>
              <a:rPr sz="3525" i="1" spc="34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86590" y="3694094"/>
            <a:ext cx="36842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95630" algn="l"/>
              </a:tabLst>
            </a:pPr>
            <a:r>
              <a:rPr sz="3150" spc="-50" dirty="0">
                <a:latin typeface="LM Roman 10"/>
                <a:cs typeface="LM Roman 10"/>
              </a:rPr>
              <a:t>=</a:t>
            </a:r>
            <a:r>
              <a:rPr sz="3150" dirty="0">
                <a:latin typeface="LM Roman 10"/>
                <a:cs typeface="LM Roman 10"/>
              </a:rPr>
              <a:t>	</a:t>
            </a:r>
            <a:r>
              <a:rPr sz="3150" spc="315" dirty="0">
                <a:latin typeface="LM Roman 10"/>
                <a:cs typeface="LM Roman 10"/>
              </a:rPr>
              <a:t>[</a:t>
            </a:r>
            <a:r>
              <a:rPr sz="3150" i="1" spc="315" dirty="0">
                <a:latin typeface="Liberation Sans Narrow"/>
                <a:cs typeface="Liberation Sans Narrow"/>
              </a:rPr>
              <a:t>s</a:t>
            </a:r>
            <a:r>
              <a:rPr sz="3150" i="1" spc="-365" dirty="0">
                <a:latin typeface="Liberation Sans Narrow"/>
                <a:cs typeface="Liberation Sans Narrow"/>
              </a:rPr>
              <a:t> </a:t>
            </a:r>
            <a:r>
              <a:rPr sz="3150" spc="155" dirty="0">
                <a:latin typeface="LM Roman 10"/>
                <a:cs typeface="LM Roman 10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w</a:t>
            </a:r>
            <a:r>
              <a:rPr sz="3150" i="1" spc="155" dirty="0">
                <a:latin typeface="FreeSans"/>
                <a:cs typeface="FreeSans"/>
              </a:rPr>
              <a:t>·</a:t>
            </a:r>
            <a:r>
              <a:rPr sz="3150" i="1" spc="-415" dirty="0">
                <a:latin typeface="FreeSans"/>
                <a:cs typeface="FreeSans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3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LM Roman 10"/>
                <a:cs typeface="LM Roman 10"/>
              </a:rPr>
              <a:t>+</a:t>
            </a:r>
            <a:r>
              <a:rPr sz="3150" spc="-595" dirty="0">
                <a:latin typeface="LM Roman 10"/>
                <a:cs typeface="LM Roman 10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LM Roman 10"/>
                <a:cs typeface="LM Roman 10"/>
              </a:rPr>
              <a:t>)</a:t>
            </a:r>
            <a:r>
              <a:rPr sz="3150" spc="-590" dirty="0">
                <a:latin typeface="LM Roman 10"/>
                <a:cs typeface="LM Roman 10"/>
              </a:rPr>
              <a:t> </a:t>
            </a:r>
            <a:r>
              <a:rPr sz="3150" i="1" spc="-370" dirty="0">
                <a:latin typeface="DejaVu Sans Condensed"/>
                <a:cs typeface="DejaVu Sans Condensed"/>
              </a:rPr>
              <a:t>—</a:t>
            </a:r>
            <a:r>
              <a:rPr sz="3150" i="1" spc="-440" dirty="0">
                <a:latin typeface="DejaVu Sans Condensed"/>
                <a:cs typeface="DejaVu Sans Condensed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y</a:t>
            </a:r>
            <a:r>
              <a:rPr sz="3150" dirty="0">
                <a:latin typeface="LM Roman 10"/>
                <a:cs typeface="LM Roman 10"/>
              </a:rPr>
              <a:t>]</a:t>
            </a:r>
            <a:r>
              <a:rPr sz="3150" i="1" dirty="0">
                <a:latin typeface="Times New Roman"/>
                <a:cs typeface="Times New Roman"/>
              </a:rPr>
              <a:t>x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525" i="1" spc="-75" baseline="-10638" dirty="0">
                <a:latin typeface="Times New Roman"/>
                <a:cs typeface="Times New Roman"/>
              </a:rPr>
              <a:t>j</a:t>
            </a:r>
            <a:endParaRPr sz="3525" baseline="-1063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894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54" y="4678477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808" y="4597281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857" y="1944309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84" y="1798674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68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868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855" y="131569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528" y="1214881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1229" y="156467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7890" y="1507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855" y="1848830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8528" y="1748013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1229" y="209783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3290" y="2040945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002" y="2139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3128" y="2281145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4056" y="2281145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1229" y="2630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5147" y="2574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2868" y="1008063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2946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2946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5650" y="1110745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5650" y="1726807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0248" y="1798674"/>
            <a:ext cx="32734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82" baseline="1028" dirty="0">
                <a:latin typeface="LM Roman 10"/>
                <a:cs typeface="LM Roman 10"/>
              </a:rPr>
              <a:t>(</a:t>
            </a:r>
            <a:r>
              <a:rPr sz="4050" i="1" spc="382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i="1" spc="-15" baseline="1028" dirty="0">
                <a:latin typeface="Times New Roman"/>
                <a:cs typeface="Times New Roman"/>
              </a:rPr>
              <a:t>w</a:t>
            </a:r>
            <a:r>
              <a:rPr sz="4050" i="1" spc="-442" baseline="1028" dirty="0">
                <a:latin typeface="Times New Roman"/>
                <a:cs typeface="Times New Roman"/>
              </a:rPr>
              <a:t> </a:t>
            </a:r>
            <a:r>
              <a:rPr sz="4050" i="1" baseline="1028" dirty="0">
                <a:latin typeface="FreeSans"/>
                <a:cs typeface="FreeSans"/>
              </a:rPr>
              <a:t>·</a:t>
            </a:r>
            <a:r>
              <a:rPr sz="4050" i="1" spc="-555" baseline="1028" dirty="0">
                <a:latin typeface="FreeSans"/>
                <a:cs typeface="FreeSans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4050" i="1" spc="-427" baseline="102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LM Roman 10"/>
                <a:cs typeface="LM Roman 10"/>
              </a:rPr>
              <a:t>+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b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spc="-780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85" baseline="1028" dirty="0">
                <a:latin typeface="DejaVu Sans Condensed"/>
                <a:cs typeface="DejaVu Sans Condensed"/>
              </a:rPr>
              <a:t> </a:t>
            </a:r>
            <a:r>
              <a:rPr sz="4050" i="1" spc="-37" baseline="1028" dirty="0">
                <a:latin typeface="Times New Roman"/>
                <a:cs typeface="Times New Roman"/>
              </a:rPr>
              <a:t>y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4444" y="1384543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88117" y="1525231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8117" y="1935927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7019" y="1726807"/>
            <a:ext cx="379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2894330" algn="l"/>
                <a:tab pos="354711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14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93544" y="1384543"/>
            <a:ext cx="19272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0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4321" y="1798674"/>
            <a:ext cx="44507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894330" algn="l"/>
                <a:tab pos="3573779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0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65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77" baseline="1028" dirty="0">
                <a:latin typeface="DejaVu Sans Condensed"/>
                <a:cs typeface="DejaVu Sans Condensed"/>
              </a:rPr>
              <a:t> 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r>
              <a:rPr sz="4050" i="1" baseline="1028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0" baseline="1028" dirty="0">
                <a:latin typeface="Times New Roman"/>
                <a:cs typeface="Times New Roman"/>
              </a:rPr>
              <a:t>0</a:t>
            </a:r>
            <a:r>
              <a:rPr sz="4050" i="1" spc="-30" baseline="1028" dirty="0">
                <a:latin typeface="LM Roman Dunhill 10"/>
                <a:cs typeface="LM Roman Dunhill 10"/>
              </a:rPr>
              <a:t>.</a:t>
            </a:r>
            <a:r>
              <a:rPr sz="4050" spc="-30" baseline="1028" dirty="0">
                <a:latin typeface="Times New Roman"/>
                <a:cs typeface="Times New Roman"/>
              </a:rPr>
              <a:t>5</a:t>
            </a:r>
            <a:r>
              <a:rPr sz="4050" i="1" spc="-30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69416" y="1418451"/>
            <a:ext cx="153670" cy="847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25620" y="1798674"/>
            <a:ext cx="1415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i="1" spc="-37" baseline="1028" dirty="0">
                <a:latin typeface="LM Roman Dunhill 10"/>
                <a:cs typeface="LM Roman Dunhill 10"/>
              </a:rPr>
              <a:t>.</a:t>
            </a:r>
            <a:r>
              <a:rPr sz="4050" spc="-3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9844" y="2205969"/>
            <a:ext cx="95211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0" algn="l"/>
                <a:tab pos="6698615" algn="l"/>
                <a:tab pos="8797925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92918" y="1384543"/>
            <a:ext cx="21075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7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i="1" dirty="0">
                <a:latin typeface="LM Roman Dunhill 10"/>
                <a:cs typeface="LM Roman Dunhill 10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5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endParaRPr sz="4050" baseline="44238">
              <a:latin typeface="WenQuanYi Micro Hei Mono"/>
              <a:cs typeface="WenQuanYi Micro Hei Mon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18318" y="1726807"/>
            <a:ext cx="205676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181292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99395" y="4614672"/>
            <a:ext cx="13766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Carlito"/>
                <a:cs typeface="Carlito"/>
              </a:rPr>
              <a:t>η</a:t>
            </a:r>
            <a:r>
              <a:rPr sz="3500" spc="20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0" dirty="0">
                <a:latin typeface="Carlito"/>
                <a:cs typeface="Carlito"/>
              </a:rPr>
              <a:t>0.1;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2327" y="6279675"/>
            <a:ext cx="98425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50" i="1" spc="235" dirty="0">
                <a:latin typeface="Liberation Sans Narrow"/>
                <a:cs typeface="Liberation Sans Narrow"/>
              </a:rPr>
              <a:t>q</a:t>
            </a:r>
            <a:r>
              <a:rPr sz="3450" i="1" spc="-390" dirty="0">
                <a:latin typeface="Liberation Sans Narrow"/>
                <a:cs typeface="Liberation Sans Narrow"/>
              </a:rPr>
              <a:t> </a:t>
            </a:r>
            <a:r>
              <a:rPr sz="3825" baseline="31590" dirty="0">
                <a:latin typeface="Times New Roman"/>
                <a:cs typeface="Times New Roman"/>
              </a:rPr>
              <a:t>1</a:t>
            </a:r>
            <a:r>
              <a:rPr sz="3825" spc="457" baseline="3159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LM Roman 10"/>
                <a:cs typeface="LM Roman 10"/>
              </a:rPr>
              <a:t>=</a:t>
            </a:r>
            <a:endParaRPr sz="3450">
              <a:latin typeface="LM Roman 10"/>
              <a:cs typeface="LM Roman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36293" y="5519440"/>
            <a:ext cx="5871210" cy="241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5"/>
              </a:lnSpc>
              <a:tabLst>
                <a:tab pos="1038860" algn="l"/>
                <a:tab pos="2152650" algn="l"/>
                <a:tab pos="3618865" algn="l"/>
                <a:tab pos="4453255" algn="l"/>
                <a:tab pos="5576570" algn="l"/>
              </a:tabLst>
            </a:pPr>
            <a:r>
              <a:rPr sz="3450" spc="-1980" dirty="0">
                <a:latin typeface="WenQuanYi Micro Hei Mono"/>
                <a:cs typeface="WenQuanYi Micro Hei Mono"/>
              </a:rPr>
              <a:t>2</a:t>
            </a:r>
            <a:r>
              <a:rPr sz="5175" spc="172" baseline="-99838" dirty="0">
                <a:latin typeface="WenQuanYi Micro Hei Mono"/>
                <a:cs typeface="WenQuanYi Micro Hei Mono"/>
              </a:rPr>
              <a:t>4</a:t>
            </a:r>
            <a:r>
              <a:rPr sz="5175" spc="-1522" baseline="-99838" dirty="0">
                <a:latin typeface="WenQuanYi Micro Hei Mono"/>
                <a:cs typeface="WenQuanYi Micro Hei Mono"/>
              </a:rPr>
              <a:t> </a:t>
            </a:r>
            <a:r>
              <a:rPr sz="5175" i="1" spc="-37" baseline="-44283" dirty="0">
                <a:latin typeface="Times New Roman"/>
                <a:cs typeface="Times New Roman"/>
              </a:rPr>
              <a:t>w</a:t>
            </a:r>
            <a:r>
              <a:rPr sz="3825" spc="-37" baseline="-71895" dirty="0">
                <a:latin typeface="Times New Roman"/>
                <a:cs typeface="Times New Roman"/>
              </a:rPr>
              <a:t>1</a:t>
            </a:r>
            <a:r>
              <a:rPr sz="3825" baseline="-71895" dirty="0">
                <a:latin typeface="Times New Roman"/>
                <a:cs typeface="Times New Roman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3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2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3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2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3</a:t>
            </a:r>
            <a:endParaRPr sz="3450">
              <a:latin typeface="WenQuanYi Micro Hei Mono"/>
              <a:cs typeface="WenQuanYi Micro Hei Mono"/>
            </a:endParaRPr>
          </a:p>
          <a:p>
            <a:pPr marR="418465" algn="r">
              <a:lnSpc>
                <a:spcPts val="3454"/>
              </a:lnSpc>
              <a:tabLst>
                <a:tab pos="2299970" algn="l"/>
              </a:tabLst>
            </a:pP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5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15</a:t>
            </a:r>
            <a:endParaRPr sz="3450">
              <a:latin typeface="Times New Roman"/>
              <a:cs typeface="Times New Roman"/>
            </a:endParaRPr>
          </a:p>
          <a:p>
            <a:pPr marL="426720">
              <a:lnSpc>
                <a:spcPts val="4125"/>
              </a:lnSpc>
              <a:spcBef>
                <a:spcPts val="45"/>
              </a:spcBef>
              <a:tabLst>
                <a:tab pos="1038860" algn="l"/>
                <a:tab pos="5576570" algn="l"/>
              </a:tabLst>
            </a:pPr>
            <a:r>
              <a:rPr sz="3450" i="1" spc="-25" dirty="0">
                <a:latin typeface="Times New Roman"/>
                <a:cs typeface="Times New Roman"/>
              </a:rPr>
              <a:t>w</a:t>
            </a:r>
            <a:r>
              <a:rPr sz="3825" spc="-37" baseline="-10893" dirty="0">
                <a:latin typeface="Times New Roman"/>
                <a:cs typeface="Times New Roman"/>
              </a:rPr>
              <a:t>2</a:t>
            </a:r>
            <a:r>
              <a:rPr sz="3825" baseline="-10893" dirty="0">
                <a:latin typeface="Times New Roman"/>
                <a:cs typeface="Times New Roman"/>
              </a:rPr>
              <a:t>	</a:t>
            </a:r>
            <a:r>
              <a:rPr sz="5175" spc="337" baseline="12077" dirty="0">
                <a:latin typeface="WenQuanYi Micro Hei Mono"/>
                <a:cs typeface="WenQuanYi Micro Hei Mono"/>
              </a:rPr>
              <a:t>5</a:t>
            </a:r>
            <a:r>
              <a:rPr sz="5175" spc="-2377" baseline="12077" dirty="0">
                <a:latin typeface="WenQuanYi Micro Hei Mono"/>
                <a:cs typeface="WenQuanYi Micro Hei Mono"/>
              </a:rPr>
              <a:t> 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i="1" spc="-505" dirty="0">
                <a:latin typeface="DejaVu Sans Condensed"/>
                <a:cs typeface="DejaVu Sans Condensed"/>
              </a:rPr>
              <a:t> </a:t>
            </a:r>
            <a:r>
              <a:rPr sz="3450" i="1" spc="515" dirty="0">
                <a:latin typeface="Liberation Sans Narrow"/>
                <a:cs typeface="Liberation Sans Narrow"/>
              </a:rPr>
              <a:t>h</a:t>
            </a:r>
            <a:r>
              <a:rPr sz="3450" i="1" spc="-105" dirty="0">
                <a:latin typeface="Liberation Sans Narrow"/>
                <a:cs typeface="Liberation Sans Narrow"/>
              </a:rPr>
              <a:t> </a:t>
            </a:r>
            <a:r>
              <a:rPr sz="5175" spc="337" baseline="12077" dirty="0">
                <a:latin typeface="WenQuanYi Micro Hei Mono"/>
                <a:cs typeface="WenQuanYi Micro Hei Mono"/>
              </a:rPr>
              <a:t>4</a:t>
            </a:r>
            <a:r>
              <a:rPr sz="5175" spc="-1530" baseline="12077" dirty="0">
                <a:latin typeface="WenQuanYi Micro Hei Mono"/>
                <a:cs typeface="WenQuanYi Micro Hei Mono"/>
              </a:rPr>
              <a:t> 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0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337" baseline="12077" dirty="0">
                <a:latin typeface="WenQuanYi Micro Hei Mono"/>
                <a:cs typeface="WenQuanYi Micro Hei Mono"/>
              </a:rPr>
              <a:t>5</a:t>
            </a:r>
            <a:r>
              <a:rPr sz="5175" spc="-1942" baseline="12077" dirty="0">
                <a:latin typeface="WenQuanYi Micro Hei Mono"/>
                <a:cs typeface="WenQuanYi Micro Hei Mono"/>
              </a:rPr>
              <a:t> </a:t>
            </a:r>
            <a:r>
              <a:rPr sz="3450" dirty="0">
                <a:latin typeface="LM Roman 10"/>
                <a:cs typeface="LM Roman 10"/>
              </a:rPr>
              <a:t>=</a:t>
            </a:r>
            <a:r>
              <a:rPr sz="3450" spc="-380" dirty="0">
                <a:latin typeface="LM Roman 10"/>
                <a:cs typeface="LM Roman 10"/>
              </a:rPr>
              <a:t> </a:t>
            </a:r>
            <a:r>
              <a:rPr sz="5175" spc="337" baseline="12077" dirty="0">
                <a:latin typeface="WenQuanYi Micro Hei Mono"/>
                <a:cs typeface="WenQuanYi Micro Hei Mono"/>
              </a:rPr>
              <a:t>4</a:t>
            </a:r>
            <a:r>
              <a:rPr sz="5175" spc="-1530" baseline="12077" dirty="0">
                <a:latin typeface="WenQuanYi Micro Hei Mono"/>
                <a:cs typeface="WenQuanYi Micro Hei Mono"/>
              </a:rPr>
              <a:t> 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262" baseline="12077" dirty="0">
                <a:latin typeface="WenQuanYi Micro Hei Mono"/>
                <a:cs typeface="WenQuanYi Micro Hei Mono"/>
              </a:rPr>
              <a:t>5</a:t>
            </a:r>
            <a:endParaRPr sz="5175" baseline="12077">
              <a:latin typeface="WenQuanYi Micro Hei Mono"/>
              <a:cs typeface="WenQuanYi Micro Hei Mono"/>
            </a:endParaRPr>
          </a:p>
          <a:p>
            <a:pPr marR="418465" algn="r">
              <a:lnSpc>
                <a:spcPts val="4125"/>
              </a:lnSpc>
              <a:tabLst>
                <a:tab pos="2152650" algn="l"/>
                <a:tab pos="4453255" algn="l"/>
              </a:tabLst>
            </a:pPr>
            <a:r>
              <a:rPr sz="3450" i="1" spc="-50" dirty="0">
                <a:latin typeface="Times New Roman"/>
                <a:cs typeface="Times New Roman"/>
              </a:rPr>
              <a:t>b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5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05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1279" y="3049524"/>
            <a:ext cx="13735050" cy="1186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75"/>
              </a:spcBef>
            </a:pPr>
            <a:r>
              <a:rPr sz="3800" dirty="0">
                <a:latin typeface="Carlito"/>
                <a:cs typeface="Carlito"/>
              </a:rPr>
              <a:t>Now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that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have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gradient,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compute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new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parameter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vector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1</a:t>
            </a:r>
            <a:r>
              <a:rPr sz="3900" spc="345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by moving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0</a:t>
            </a:r>
            <a:r>
              <a:rPr sz="3900" spc="352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 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opposite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direction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gradient: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57600" y="5669203"/>
            <a:ext cx="10416540" cy="1822450"/>
          </a:xfrm>
          <a:custGeom>
            <a:avLst/>
            <a:gdLst/>
            <a:ahLst/>
            <a:cxnLst/>
            <a:rect l="l" t="t" r="r" b="b"/>
            <a:pathLst>
              <a:path w="10416540" h="1822450">
                <a:moveTo>
                  <a:pt x="10416540" y="0"/>
                </a:moveTo>
                <a:lnTo>
                  <a:pt x="0" y="0"/>
                </a:lnTo>
                <a:lnTo>
                  <a:pt x="0" y="1822032"/>
                </a:lnTo>
                <a:lnTo>
                  <a:pt x="10416540" y="1822032"/>
                </a:lnTo>
                <a:lnTo>
                  <a:pt x="10416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894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54" y="4678477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808" y="4597281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857" y="1944309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84" y="1798674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68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868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855" y="131569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528" y="1214881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1229" y="156467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7890" y="1507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855" y="1848830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8528" y="1748013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1229" y="209783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3290" y="2040945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002" y="2139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3128" y="2281145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4056" y="2281145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1229" y="2630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5147" y="2574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2868" y="1008063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2946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2946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5650" y="1110745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5650" y="1726807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0248" y="1798674"/>
            <a:ext cx="32734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82" baseline="1028" dirty="0">
                <a:latin typeface="LM Roman 10"/>
                <a:cs typeface="LM Roman 10"/>
              </a:rPr>
              <a:t>(</a:t>
            </a:r>
            <a:r>
              <a:rPr sz="4050" i="1" spc="382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i="1" spc="-15" baseline="1028" dirty="0">
                <a:latin typeface="Times New Roman"/>
                <a:cs typeface="Times New Roman"/>
              </a:rPr>
              <a:t>w</a:t>
            </a:r>
            <a:r>
              <a:rPr sz="4050" i="1" spc="-442" baseline="1028" dirty="0">
                <a:latin typeface="Times New Roman"/>
                <a:cs typeface="Times New Roman"/>
              </a:rPr>
              <a:t> </a:t>
            </a:r>
            <a:r>
              <a:rPr sz="4050" i="1" baseline="1028" dirty="0">
                <a:latin typeface="FreeSans"/>
                <a:cs typeface="FreeSans"/>
              </a:rPr>
              <a:t>·</a:t>
            </a:r>
            <a:r>
              <a:rPr sz="4050" i="1" spc="-555" baseline="1028" dirty="0">
                <a:latin typeface="FreeSans"/>
                <a:cs typeface="FreeSans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4050" i="1" spc="-427" baseline="102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LM Roman 10"/>
                <a:cs typeface="LM Roman 10"/>
              </a:rPr>
              <a:t>+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b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spc="-780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85" baseline="1028" dirty="0">
                <a:latin typeface="DejaVu Sans Condensed"/>
                <a:cs typeface="DejaVu Sans Condensed"/>
              </a:rPr>
              <a:t> </a:t>
            </a:r>
            <a:r>
              <a:rPr sz="4050" i="1" spc="-37" baseline="1028" dirty="0">
                <a:latin typeface="Times New Roman"/>
                <a:cs typeface="Times New Roman"/>
              </a:rPr>
              <a:t>y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4444" y="1384543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88117" y="1525231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8117" y="1935927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7019" y="1726807"/>
            <a:ext cx="379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2894330" algn="l"/>
                <a:tab pos="354711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14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93544" y="1384543"/>
            <a:ext cx="19272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0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4321" y="1798674"/>
            <a:ext cx="44507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894330" algn="l"/>
                <a:tab pos="3573779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0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65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77" baseline="1028" dirty="0">
                <a:latin typeface="DejaVu Sans Condensed"/>
                <a:cs typeface="DejaVu Sans Condensed"/>
              </a:rPr>
              <a:t> 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r>
              <a:rPr sz="4050" i="1" baseline="1028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0" baseline="1028" dirty="0">
                <a:latin typeface="Times New Roman"/>
                <a:cs typeface="Times New Roman"/>
              </a:rPr>
              <a:t>0</a:t>
            </a:r>
            <a:r>
              <a:rPr sz="4050" i="1" spc="-30" baseline="1028" dirty="0">
                <a:latin typeface="LM Roman Dunhill 10"/>
                <a:cs typeface="LM Roman Dunhill 10"/>
              </a:rPr>
              <a:t>.</a:t>
            </a:r>
            <a:r>
              <a:rPr sz="4050" spc="-30" baseline="1028" dirty="0">
                <a:latin typeface="Times New Roman"/>
                <a:cs typeface="Times New Roman"/>
              </a:rPr>
              <a:t>5</a:t>
            </a:r>
            <a:r>
              <a:rPr sz="4050" i="1" spc="-30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69416" y="1418451"/>
            <a:ext cx="153670" cy="847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25620" y="1798674"/>
            <a:ext cx="1415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i="1" spc="-37" baseline="1028" dirty="0">
                <a:latin typeface="LM Roman Dunhill 10"/>
                <a:cs typeface="LM Roman Dunhill 10"/>
              </a:rPr>
              <a:t>.</a:t>
            </a:r>
            <a:r>
              <a:rPr sz="4050" spc="-3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9844" y="2205969"/>
            <a:ext cx="95211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0" algn="l"/>
                <a:tab pos="6698615" algn="l"/>
                <a:tab pos="8797925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92918" y="1384543"/>
            <a:ext cx="21075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7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i="1" dirty="0">
                <a:latin typeface="LM Roman Dunhill 10"/>
                <a:cs typeface="LM Roman Dunhill 10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5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endParaRPr sz="4050" baseline="44238">
              <a:latin typeface="WenQuanYi Micro Hei Mono"/>
              <a:cs typeface="WenQuanYi Micro Hei Mon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18318" y="1726807"/>
            <a:ext cx="205676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181292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99395" y="4614672"/>
            <a:ext cx="13766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Carlito"/>
                <a:cs typeface="Carlito"/>
              </a:rPr>
              <a:t>η</a:t>
            </a:r>
            <a:r>
              <a:rPr sz="3500" spc="20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0" dirty="0">
                <a:latin typeface="Carlito"/>
                <a:cs typeface="Carlito"/>
              </a:rPr>
              <a:t>0.1;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8619" y="6212464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45109" y="6455792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0518" y="6802257"/>
            <a:ext cx="246379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50" dirty="0">
                <a:latin typeface="Times New Roman"/>
                <a:cs typeface="Times New Roman"/>
              </a:rPr>
              <a:t>b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7727" y="6279675"/>
            <a:ext cx="309753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1445260" algn="l"/>
                <a:tab pos="2413635" algn="l"/>
              </a:tabLst>
            </a:pPr>
            <a:r>
              <a:rPr sz="3450" i="1" spc="185" dirty="0">
                <a:latin typeface="Liberation Sans Narrow"/>
                <a:cs typeface="Liberation Sans Narrow"/>
              </a:rPr>
              <a:t>q</a:t>
            </a:r>
            <a:r>
              <a:rPr sz="3450" i="1" dirty="0">
                <a:latin typeface="Liberation Sans Narrow"/>
                <a:cs typeface="Liberation Sans Narrow"/>
              </a:rPr>
              <a:t>	</a:t>
            </a:r>
            <a:r>
              <a:rPr sz="3450" spc="-50" dirty="0">
                <a:latin typeface="LM Roman 10"/>
                <a:cs typeface="LM Roman 10"/>
              </a:rPr>
              <a:t>=</a:t>
            </a:r>
            <a:r>
              <a:rPr sz="3450" dirty="0">
                <a:latin typeface="LM Roman 10"/>
                <a:cs typeface="LM Roman 10"/>
              </a:rPr>
              <a:t>	</a:t>
            </a:r>
            <a:r>
              <a:rPr sz="3450" i="1" spc="-50" dirty="0">
                <a:latin typeface="Times New Roman"/>
                <a:cs typeface="Times New Roman"/>
              </a:rPr>
              <a:t>w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i="1" spc="-505" dirty="0">
                <a:latin typeface="DejaVu Sans Condensed"/>
                <a:cs typeface="DejaVu Sans Condensed"/>
              </a:rPr>
              <a:t> </a:t>
            </a:r>
            <a:r>
              <a:rPr sz="3450" i="1" spc="465" dirty="0">
                <a:latin typeface="Liberation Sans Narrow"/>
                <a:cs typeface="Liberation Sans Narrow"/>
              </a:rPr>
              <a:t>h</a:t>
            </a:r>
            <a:endParaRPr sz="345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3318" y="6275266"/>
            <a:ext cx="93281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03318" y="6802257"/>
            <a:ext cx="93281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5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98193" y="5748276"/>
            <a:ext cx="39903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76960" algn="l"/>
                <a:tab pos="2190750" algn="l"/>
              </a:tabLst>
            </a:pP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25" dirty="0">
                <a:latin typeface="Times New Roman"/>
                <a:cs typeface="Times New Roman"/>
              </a:rPr>
              <a:t>w</a:t>
            </a:r>
            <a:r>
              <a:rPr sz="3825" spc="-37" baseline="-10893" dirty="0">
                <a:latin typeface="Times New Roman"/>
                <a:cs typeface="Times New Roman"/>
              </a:rPr>
              <a:t>1</a:t>
            </a:r>
            <a:r>
              <a:rPr sz="3825" baseline="-10893" dirty="0">
                <a:latin typeface="Times New Roman"/>
                <a:cs typeface="Times New Roman"/>
              </a:rPr>
              <a:t>	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r>
              <a:rPr sz="5175" baseline="44283" dirty="0">
                <a:latin typeface="WenQuanYi Micro Hei Mono"/>
                <a:cs typeface="WenQuanYi Micro Hei Mono"/>
              </a:rPr>
              <a:t>	</a:t>
            </a: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5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endParaRPr sz="5175" baseline="44283">
              <a:latin typeface="WenQuanYi Micro Hei Mono"/>
              <a:cs typeface="WenQuanYi Micro Hei Mo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23593" y="6187457"/>
            <a:ext cx="39395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1560" algn="l"/>
                <a:tab pos="2165350" algn="l"/>
                <a:tab pos="3631565" algn="l"/>
              </a:tabLst>
            </a:pP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endParaRPr sz="3450">
              <a:latin typeface="WenQuanYi Micro Hei Mono"/>
              <a:cs typeface="WenQuanYi Micro Hei Mo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48277" y="5519440"/>
            <a:ext cx="1859280" cy="241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5"/>
              </a:lnSpc>
              <a:tabLst>
                <a:tab pos="1564640" algn="l"/>
              </a:tabLst>
            </a:pPr>
            <a:r>
              <a:rPr sz="5175" baseline="-111916" dirty="0">
                <a:latin typeface="LM Roman 10"/>
                <a:cs typeface="LM Roman 10"/>
              </a:rPr>
              <a:t>=</a:t>
            </a:r>
            <a:r>
              <a:rPr sz="5175" spc="-569" baseline="-111916" dirty="0">
                <a:latin typeface="LM Roman 10"/>
                <a:cs typeface="LM Roman 10"/>
              </a:rPr>
              <a:t> </a:t>
            </a:r>
            <a:r>
              <a:rPr sz="3450" spc="-1995" dirty="0">
                <a:latin typeface="WenQuanYi Micro Hei Mono"/>
                <a:cs typeface="WenQuanYi Micro Hei Mono"/>
              </a:rPr>
              <a:t>2</a:t>
            </a:r>
            <a:r>
              <a:rPr sz="5175" spc="150" baseline="-99838" dirty="0">
                <a:latin typeface="WenQuanYi Micro Hei Mono"/>
                <a:cs typeface="WenQuanYi Micro Hei Mono"/>
              </a:rPr>
              <a:t>4</a:t>
            </a:r>
            <a:r>
              <a:rPr sz="5175" baseline="-99838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3</a:t>
            </a:r>
            <a:endParaRPr sz="3450">
              <a:latin typeface="WenQuanYi Micro Hei Mono"/>
              <a:cs typeface="WenQuanYi Micro Hei Mono"/>
            </a:endParaRPr>
          </a:p>
          <a:p>
            <a:pPr marL="868044">
              <a:lnSpc>
                <a:spcPts val="3454"/>
              </a:lnSpc>
            </a:pP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15</a:t>
            </a:r>
            <a:endParaRPr sz="3450">
              <a:latin typeface="Times New Roman"/>
              <a:cs typeface="Times New Roman"/>
            </a:endParaRPr>
          </a:p>
          <a:p>
            <a:pPr marL="868044">
              <a:lnSpc>
                <a:spcPct val="100000"/>
              </a:lnSpc>
              <a:spcBef>
                <a:spcPts val="10"/>
              </a:spcBef>
              <a:tabLst>
                <a:tab pos="1564640" algn="l"/>
              </a:tabLst>
            </a:pP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262" baseline="11272" dirty="0">
                <a:latin typeface="WenQuanYi Micro Hei Mono"/>
                <a:cs typeface="WenQuanYi Micro Hei Mono"/>
              </a:rPr>
              <a:t>5</a:t>
            </a:r>
            <a:endParaRPr sz="5175" baseline="11272">
              <a:latin typeface="WenQuanYi Micro Hei Mono"/>
              <a:cs typeface="WenQuanYi Micro Hei Mono"/>
            </a:endParaRPr>
          </a:p>
          <a:p>
            <a:pPr marL="868044">
              <a:lnSpc>
                <a:spcPct val="100000"/>
              </a:lnSpc>
              <a:spcBef>
                <a:spcPts val="10"/>
              </a:spcBef>
            </a:pP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05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1279" y="3049524"/>
            <a:ext cx="13735050" cy="1186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75"/>
              </a:spcBef>
            </a:pPr>
            <a:r>
              <a:rPr sz="3800" dirty="0">
                <a:latin typeface="Carlito"/>
                <a:cs typeface="Carlito"/>
              </a:rPr>
              <a:t>Now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that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have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gradient,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compute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new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parameter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vector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1</a:t>
            </a:r>
            <a:r>
              <a:rPr sz="3900" spc="345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by moving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0</a:t>
            </a:r>
            <a:r>
              <a:rPr sz="3900" spc="352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 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opposite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direction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gradient: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559040" y="5669203"/>
            <a:ext cx="6515100" cy="1822450"/>
          </a:xfrm>
          <a:custGeom>
            <a:avLst/>
            <a:gdLst/>
            <a:ahLst/>
            <a:cxnLst/>
            <a:rect l="l" t="t" r="r" b="b"/>
            <a:pathLst>
              <a:path w="6515100" h="1822450">
                <a:moveTo>
                  <a:pt x="6515100" y="0"/>
                </a:moveTo>
                <a:lnTo>
                  <a:pt x="0" y="0"/>
                </a:lnTo>
                <a:lnTo>
                  <a:pt x="0" y="1822032"/>
                </a:lnTo>
                <a:lnTo>
                  <a:pt x="6515100" y="1822032"/>
                </a:lnTo>
                <a:lnTo>
                  <a:pt x="651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894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54" y="4678477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808" y="4597281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857" y="1944309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84" y="1798674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68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868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855" y="131569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528" y="1214881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1229" y="156467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7890" y="1507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855" y="1848830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8528" y="1748013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1229" y="209783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3290" y="2040945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002" y="2139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3128" y="2281145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4056" y="2281145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1229" y="2630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5147" y="2574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2868" y="1008063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2946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2946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5650" y="1110745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5650" y="1726807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0248" y="1798674"/>
            <a:ext cx="32734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82" baseline="1028" dirty="0">
                <a:latin typeface="LM Roman 10"/>
                <a:cs typeface="LM Roman 10"/>
              </a:rPr>
              <a:t>(</a:t>
            </a:r>
            <a:r>
              <a:rPr sz="4050" i="1" spc="382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i="1" spc="-15" baseline="1028" dirty="0">
                <a:latin typeface="Times New Roman"/>
                <a:cs typeface="Times New Roman"/>
              </a:rPr>
              <a:t>w</a:t>
            </a:r>
            <a:r>
              <a:rPr sz="4050" i="1" spc="-442" baseline="1028" dirty="0">
                <a:latin typeface="Times New Roman"/>
                <a:cs typeface="Times New Roman"/>
              </a:rPr>
              <a:t> </a:t>
            </a:r>
            <a:r>
              <a:rPr sz="4050" i="1" baseline="1028" dirty="0">
                <a:latin typeface="FreeSans"/>
                <a:cs typeface="FreeSans"/>
              </a:rPr>
              <a:t>·</a:t>
            </a:r>
            <a:r>
              <a:rPr sz="4050" i="1" spc="-555" baseline="1028" dirty="0">
                <a:latin typeface="FreeSans"/>
                <a:cs typeface="FreeSans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4050" i="1" spc="-427" baseline="102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LM Roman 10"/>
                <a:cs typeface="LM Roman 10"/>
              </a:rPr>
              <a:t>+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b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spc="-780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85" baseline="1028" dirty="0">
                <a:latin typeface="DejaVu Sans Condensed"/>
                <a:cs typeface="DejaVu Sans Condensed"/>
              </a:rPr>
              <a:t> </a:t>
            </a:r>
            <a:r>
              <a:rPr sz="4050" i="1" spc="-37" baseline="1028" dirty="0">
                <a:latin typeface="Times New Roman"/>
                <a:cs typeface="Times New Roman"/>
              </a:rPr>
              <a:t>y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4444" y="1384543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88117" y="1525231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8117" y="1935927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7019" y="1726807"/>
            <a:ext cx="379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2894330" algn="l"/>
                <a:tab pos="354711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14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93544" y="1384543"/>
            <a:ext cx="19272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0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4321" y="1798674"/>
            <a:ext cx="44507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894330" algn="l"/>
                <a:tab pos="3573779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0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65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77" baseline="1028" dirty="0">
                <a:latin typeface="DejaVu Sans Condensed"/>
                <a:cs typeface="DejaVu Sans Condensed"/>
              </a:rPr>
              <a:t> 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r>
              <a:rPr sz="4050" i="1" baseline="1028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0" baseline="1028" dirty="0">
                <a:latin typeface="Times New Roman"/>
                <a:cs typeface="Times New Roman"/>
              </a:rPr>
              <a:t>0</a:t>
            </a:r>
            <a:r>
              <a:rPr sz="4050" i="1" spc="-30" baseline="1028" dirty="0">
                <a:latin typeface="LM Roman Dunhill 10"/>
                <a:cs typeface="LM Roman Dunhill 10"/>
              </a:rPr>
              <a:t>.</a:t>
            </a:r>
            <a:r>
              <a:rPr sz="4050" spc="-30" baseline="1028" dirty="0">
                <a:latin typeface="Times New Roman"/>
                <a:cs typeface="Times New Roman"/>
              </a:rPr>
              <a:t>5</a:t>
            </a:r>
            <a:r>
              <a:rPr sz="4050" i="1" spc="-30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69416" y="1418451"/>
            <a:ext cx="153670" cy="847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25620" y="1798674"/>
            <a:ext cx="1415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i="1" spc="-37" baseline="1028" dirty="0">
                <a:latin typeface="LM Roman Dunhill 10"/>
                <a:cs typeface="LM Roman Dunhill 10"/>
              </a:rPr>
              <a:t>.</a:t>
            </a:r>
            <a:r>
              <a:rPr sz="4050" spc="-3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9844" y="2205969"/>
            <a:ext cx="95211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0" algn="l"/>
                <a:tab pos="6698615" algn="l"/>
                <a:tab pos="8797925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92918" y="1384543"/>
            <a:ext cx="21075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7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i="1" dirty="0">
                <a:latin typeface="LM Roman Dunhill 10"/>
                <a:cs typeface="LM Roman Dunhill 10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5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endParaRPr sz="4050" baseline="44238">
              <a:latin typeface="WenQuanYi Micro Hei Mono"/>
              <a:cs typeface="WenQuanYi Micro Hei Mon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18318" y="1726807"/>
            <a:ext cx="205676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181292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99395" y="4614672"/>
            <a:ext cx="13766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Carlito"/>
                <a:cs typeface="Carlito"/>
              </a:rPr>
              <a:t>η</a:t>
            </a:r>
            <a:r>
              <a:rPr sz="3500" spc="20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0" dirty="0">
                <a:latin typeface="Carlito"/>
                <a:cs typeface="Carlito"/>
              </a:rPr>
              <a:t>0.1;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8619" y="6212464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45109" y="6455792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0518" y="6802257"/>
            <a:ext cx="246379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50" dirty="0">
                <a:latin typeface="Times New Roman"/>
                <a:cs typeface="Times New Roman"/>
              </a:rPr>
              <a:t>b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03318" y="6802257"/>
            <a:ext cx="93281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5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7727" y="6279675"/>
            <a:ext cx="625475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1445260" algn="l"/>
                <a:tab pos="2413635" algn="l"/>
                <a:tab pos="3597910" algn="l"/>
                <a:tab pos="5030470" algn="l"/>
                <a:tab pos="5898515" algn="l"/>
              </a:tabLst>
            </a:pPr>
            <a:r>
              <a:rPr sz="3450" i="1" spc="185" dirty="0">
                <a:latin typeface="Liberation Sans Narrow"/>
                <a:cs typeface="Liberation Sans Narrow"/>
              </a:rPr>
              <a:t>q</a:t>
            </a:r>
            <a:r>
              <a:rPr sz="3450" i="1" dirty="0">
                <a:latin typeface="Liberation Sans Narrow"/>
                <a:cs typeface="Liberation Sans Narrow"/>
              </a:rPr>
              <a:t>	</a:t>
            </a:r>
            <a:r>
              <a:rPr sz="3450" spc="-50" dirty="0">
                <a:latin typeface="LM Roman 10"/>
                <a:cs typeface="LM Roman 10"/>
              </a:rPr>
              <a:t>=</a:t>
            </a:r>
            <a:r>
              <a:rPr sz="3450" dirty="0">
                <a:latin typeface="LM Roman 10"/>
                <a:cs typeface="LM Roman 10"/>
              </a:rPr>
              <a:t>	</a:t>
            </a:r>
            <a:r>
              <a:rPr sz="3450" i="1" spc="-50" dirty="0">
                <a:latin typeface="Times New Roman"/>
                <a:cs typeface="Times New Roman"/>
              </a:rPr>
              <a:t>w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i="1" spc="-505" dirty="0">
                <a:latin typeface="DejaVu Sans Condensed"/>
                <a:cs typeface="DejaVu Sans Condensed"/>
              </a:rPr>
              <a:t> </a:t>
            </a:r>
            <a:r>
              <a:rPr sz="3450" i="1" spc="465" dirty="0">
                <a:latin typeface="Liberation Sans Narrow"/>
                <a:cs typeface="Liberation Sans Narrow"/>
              </a:rPr>
              <a:t>h</a:t>
            </a:r>
            <a:r>
              <a:rPr sz="3450" i="1" dirty="0">
                <a:latin typeface="Liberation Sans Narrow"/>
                <a:cs typeface="Liberation Sans Narrow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LM Roman 10"/>
                <a:cs typeface="LM Roman 10"/>
              </a:rPr>
              <a:t>=</a:t>
            </a:r>
            <a:r>
              <a:rPr sz="3450" dirty="0">
                <a:latin typeface="LM Roman 10"/>
                <a:cs typeface="LM Roman 10"/>
              </a:rPr>
              <a:t>	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03879" y="6802257"/>
            <a:ext cx="58991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05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98193" y="5748276"/>
            <a:ext cx="59474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76960" algn="l"/>
                <a:tab pos="2190750" algn="l"/>
                <a:tab pos="4491355" algn="l"/>
              </a:tabLst>
            </a:pP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25" dirty="0">
                <a:latin typeface="Times New Roman"/>
                <a:cs typeface="Times New Roman"/>
              </a:rPr>
              <a:t>w</a:t>
            </a:r>
            <a:r>
              <a:rPr sz="3825" spc="-37" baseline="-10893" dirty="0">
                <a:latin typeface="Times New Roman"/>
                <a:cs typeface="Times New Roman"/>
              </a:rPr>
              <a:t>1</a:t>
            </a:r>
            <a:r>
              <a:rPr sz="3825" baseline="-10893" dirty="0">
                <a:latin typeface="Times New Roman"/>
                <a:cs typeface="Times New Roman"/>
              </a:rPr>
              <a:t>	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r>
              <a:rPr sz="5175" baseline="44283" dirty="0">
                <a:latin typeface="WenQuanYi Micro Hei Mono"/>
                <a:cs typeface="WenQuanYi Micro Hei Mono"/>
              </a:rPr>
              <a:t>	</a:t>
            </a: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5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r>
              <a:rPr sz="5175" baseline="44283" dirty="0">
                <a:latin typeface="WenQuanYi Micro Hei Mono"/>
                <a:cs typeface="WenQuanYi Micro Hei Mono"/>
              </a:rPr>
              <a:t>	</a:t>
            </a: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52" baseline="44283" dirty="0">
                <a:latin typeface="WenQuanYi Micro Hei Mono"/>
                <a:cs typeface="WenQuanYi Micro Hei Mono"/>
              </a:rPr>
              <a:t> 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15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endParaRPr sz="5175" baseline="44283">
              <a:latin typeface="WenQuanYi Micro Hei Mono"/>
              <a:cs typeface="WenQuanYi Micro Hei Mo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23593" y="6187457"/>
            <a:ext cx="58966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1560" algn="l"/>
                <a:tab pos="2165350" algn="l"/>
                <a:tab pos="3631565" algn="l"/>
                <a:tab pos="4465955" algn="l"/>
                <a:tab pos="5589270" algn="l"/>
              </a:tabLst>
            </a:pP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endParaRPr sz="3450">
              <a:latin typeface="WenQuanYi Micro Hei Mono"/>
              <a:cs typeface="WenQuanYi Micro Hei Mo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279" y="3049524"/>
            <a:ext cx="13735050" cy="1186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75"/>
              </a:spcBef>
            </a:pPr>
            <a:r>
              <a:rPr sz="3800" dirty="0">
                <a:latin typeface="Carlito"/>
                <a:cs typeface="Carlito"/>
              </a:rPr>
              <a:t>Now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that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have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gradient,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compute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new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parameter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vector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1</a:t>
            </a:r>
            <a:r>
              <a:rPr sz="3900" spc="345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by moving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0</a:t>
            </a:r>
            <a:r>
              <a:rPr sz="3900" spc="352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 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opposite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direction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gradient: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89482"/>
            <a:ext cx="81521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Example</a:t>
            </a:r>
            <a:r>
              <a:rPr spc="-200" dirty="0"/>
              <a:t> </a:t>
            </a:r>
            <a:r>
              <a:rPr spc="-30" dirty="0"/>
              <a:t>of</a:t>
            </a:r>
            <a:r>
              <a:rPr spc="-245" dirty="0"/>
              <a:t> </a:t>
            </a:r>
            <a:r>
              <a:rPr spc="-130" dirty="0"/>
              <a:t>gradient</a:t>
            </a:r>
            <a:r>
              <a:rPr spc="-200" dirty="0"/>
              <a:t> </a:t>
            </a:r>
            <a:r>
              <a:rPr spc="-65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54" y="4678477"/>
            <a:ext cx="10255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i="1" spc="225" baseline="8597" dirty="0">
                <a:latin typeface="Liberation Sans Narrow"/>
                <a:cs typeface="Liberation Sans Narrow"/>
              </a:rPr>
              <a:t>q</a:t>
            </a:r>
            <a:r>
              <a:rPr sz="3100" i="1" spc="150" dirty="0">
                <a:latin typeface="Times New Roman"/>
                <a:cs typeface="Times New Roman"/>
              </a:rPr>
              <a:t>t</a:t>
            </a:r>
            <a:r>
              <a:rPr sz="3100" spc="150" dirty="0">
                <a:latin typeface="LM Roman 10"/>
                <a:cs typeface="LM Roman 10"/>
              </a:rPr>
              <a:t>+</a:t>
            </a:r>
            <a:r>
              <a:rPr sz="3100" spc="150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808" y="4597281"/>
            <a:ext cx="545528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05180" algn="l"/>
              </a:tabLst>
            </a:pPr>
            <a:r>
              <a:rPr sz="4200" spc="80" dirty="0">
                <a:latin typeface="LM Roman 10"/>
                <a:cs typeface="LM Roman 10"/>
              </a:rPr>
              <a:t>=</a:t>
            </a:r>
            <a:r>
              <a:rPr sz="4200" dirty="0">
                <a:latin typeface="LM Roman 10"/>
                <a:cs typeface="LM Roman 10"/>
              </a:rPr>
              <a:t>	</a:t>
            </a:r>
            <a:r>
              <a:rPr sz="4200" i="1" spc="155" dirty="0">
                <a:latin typeface="Liberation Sans Narrow"/>
                <a:cs typeface="Liberation Sans Narrow"/>
              </a:rPr>
              <a:t>q</a:t>
            </a:r>
            <a:r>
              <a:rPr sz="4650" i="1" spc="232" baseline="-11648" dirty="0">
                <a:latin typeface="Times New Roman"/>
                <a:cs typeface="Times New Roman"/>
              </a:rPr>
              <a:t>t</a:t>
            </a:r>
            <a:r>
              <a:rPr sz="4650" i="1" spc="457" baseline="-11648" dirty="0">
                <a:latin typeface="Times New Roman"/>
                <a:cs typeface="Times New Roman"/>
              </a:rPr>
              <a:t> </a:t>
            </a:r>
            <a:r>
              <a:rPr sz="4200" i="1" spc="-380" dirty="0">
                <a:latin typeface="DejaVu Sans Condensed"/>
                <a:cs typeface="DejaVu Sans Condensed"/>
              </a:rPr>
              <a:t>—</a:t>
            </a:r>
            <a:r>
              <a:rPr sz="4200" i="1" spc="-570" dirty="0">
                <a:latin typeface="DejaVu Sans Condensed"/>
                <a:cs typeface="DejaVu Sans Condensed"/>
              </a:rPr>
              <a:t> </a:t>
            </a:r>
            <a:r>
              <a:rPr sz="4200" i="1" spc="325" dirty="0">
                <a:latin typeface="Liberation Sans Narrow"/>
                <a:cs typeface="Liberation Sans Narrow"/>
              </a:rPr>
              <a:t>h</a:t>
            </a:r>
            <a:r>
              <a:rPr sz="4200" spc="325" dirty="0">
                <a:latin typeface="Times New Roman"/>
                <a:cs typeface="Times New Roman"/>
              </a:rPr>
              <a:t>A</a:t>
            </a:r>
            <a:r>
              <a:rPr sz="4200" i="1" spc="325" dirty="0">
                <a:latin typeface="Times New Roman"/>
                <a:cs typeface="Times New Roman"/>
              </a:rPr>
              <a:t>L</a:t>
            </a:r>
            <a:r>
              <a:rPr sz="4200" spc="325" dirty="0">
                <a:latin typeface="LM Roman 10"/>
                <a:cs typeface="LM Roman 10"/>
              </a:rPr>
              <a:t>(</a:t>
            </a:r>
            <a:r>
              <a:rPr sz="4200" spc="-725" dirty="0">
                <a:latin typeface="LM Roman 10"/>
                <a:cs typeface="LM Roman 10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f</a:t>
            </a:r>
            <a:r>
              <a:rPr sz="4200" i="1" spc="-38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LM Roman 10"/>
                <a:cs typeface="LM Roman 10"/>
              </a:rPr>
              <a:t>(</a:t>
            </a:r>
            <a:r>
              <a:rPr sz="4200" i="1" spc="55" dirty="0">
                <a:latin typeface="Times New Roman"/>
                <a:cs typeface="Times New Roman"/>
              </a:rPr>
              <a:t>x</a:t>
            </a:r>
            <a:r>
              <a:rPr sz="4200" spc="55" dirty="0">
                <a:latin typeface="Times New Roman"/>
                <a:cs typeface="Times New Roman"/>
              </a:rPr>
              <a:t>;</a:t>
            </a:r>
            <a:r>
              <a:rPr sz="4200" spc="-545" dirty="0">
                <a:latin typeface="Times New Roman"/>
                <a:cs typeface="Times New Roman"/>
              </a:rPr>
              <a:t> </a:t>
            </a:r>
            <a:r>
              <a:rPr sz="4200" i="1" spc="360" dirty="0">
                <a:latin typeface="Liberation Sans Narrow"/>
                <a:cs typeface="Liberation Sans Narrow"/>
              </a:rPr>
              <a:t>q</a:t>
            </a:r>
            <a:r>
              <a:rPr sz="4200" i="1" spc="-440" dirty="0">
                <a:latin typeface="Liberation Sans Narrow"/>
                <a:cs typeface="Liberation Sans Narrow"/>
              </a:rPr>
              <a:t> </a:t>
            </a:r>
            <a:r>
              <a:rPr sz="4200" dirty="0">
                <a:latin typeface="LM Roman 10"/>
                <a:cs typeface="LM Roman 10"/>
              </a:rPr>
              <a:t>)</a:t>
            </a:r>
            <a:r>
              <a:rPr sz="4200" i="1" dirty="0">
                <a:latin typeface="LM Roman Dunhill 10"/>
                <a:cs typeface="LM Roman Dunhill 10"/>
              </a:rPr>
              <a:t>,</a:t>
            </a:r>
            <a:r>
              <a:rPr sz="4200" i="1" spc="-894" dirty="0">
                <a:latin typeface="LM Roman Dunhill 10"/>
                <a:cs typeface="LM Roman Dunhill 10"/>
              </a:rPr>
              <a:t> </a:t>
            </a:r>
            <a:r>
              <a:rPr sz="4200" i="1" spc="30" dirty="0">
                <a:latin typeface="Times New Roman"/>
                <a:cs typeface="Times New Roman"/>
              </a:rPr>
              <a:t>y</a:t>
            </a:r>
            <a:r>
              <a:rPr sz="4200" spc="30" dirty="0">
                <a:latin typeface="LM Roman 10"/>
                <a:cs typeface="LM Roman 10"/>
              </a:rPr>
              <a:t>)</a:t>
            </a:r>
            <a:endParaRPr sz="42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857" y="1944309"/>
            <a:ext cx="375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35" dirty="0">
                <a:latin typeface="Times New Roman"/>
                <a:cs typeface="Times New Roman"/>
              </a:rPr>
              <a:t>w</a:t>
            </a:r>
            <a:r>
              <a:rPr sz="2000" i="1" spc="-35" dirty="0">
                <a:latin typeface="LM Roman Dunhill 10"/>
                <a:cs typeface="LM Roman Dunhill 10"/>
              </a:rPr>
              <a:t>,</a:t>
            </a:r>
            <a:r>
              <a:rPr sz="2000" i="1" spc="-3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84" y="1798674"/>
            <a:ext cx="98551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3580" algn="l"/>
              </a:tabLst>
            </a:pPr>
            <a:r>
              <a:rPr sz="2700" spc="-5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endParaRPr sz="27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68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6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868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855" y="1315699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528" y="1214881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1229" y="156467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7890" y="1507813"/>
            <a:ext cx="5086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60" dirty="0">
                <a:latin typeface="Liberation Sans Narrow"/>
                <a:cs typeface="Liberation Sans Narrow"/>
              </a:rPr>
              <a:t>∂</a:t>
            </a:r>
            <a:r>
              <a:rPr sz="2000" i="1" spc="60" dirty="0">
                <a:latin typeface="Times New Roman"/>
                <a:cs typeface="Times New Roman"/>
              </a:rPr>
              <a:t>w</a:t>
            </a:r>
            <a:r>
              <a:rPr sz="2400" spc="89" baseline="-13888" dirty="0">
                <a:latin typeface="Times New Roman"/>
                <a:cs typeface="Times New Roman"/>
              </a:rPr>
              <a:t>1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855" y="1848830"/>
            <a:ext cx="2908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8528" y="1748013"/>
            <a:ext cx="1104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L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LM Roman 10"/>
                <a:cs typeface="LM Roman 10"/>
              </a:rPr>
              <a:t>(</a:t>
            </a:r>
            <a:r>
              <a:rPr sz="2000" i="1" spc="-625" dirty="0">
                <a:latin typeface="Times New Roman"/>
                <a:cs typeface="Times New Roman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ˆ</a:t>
            </a:r>
            <a:r>
              <a:rPr sz="2000" i="1" spc="10" dirty="0">
                <a:latin typeface="LM Roman Dunhill 10"/>
                <a:cs typeface="LM Roman Dunhill 10"/>
              </a:rPr>
              <a:t>,</a:t>
            </a:r>
            <a:r>
              <a:rPr sz="2000" i="1" spc="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1229" y="2097836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3290" y="2040945"/>
            <a:ext cx="3543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002" y="2139117"/>
            <a:ext cx="1295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3128" y="2281145"/>
            <a:ext cx="876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270" dirty="0">
                <a:latin typeface="Liberation Sans Narrow"/>
                <a:cs typeface="Liberation Sans Narrow"/>
              </a:rPr>
              <a:t>∂</a:t>
            </a:r>
            <a:r>
              <a:rPr sz="2000" i="1" spc="25" dirty="0">
                <a:latin typeface="Times New Roman"/>
                <a:cs typeface="Times New Roman"/>
              </a:rPr>
              <a:t>L</a:t>
            </a:r>
            <a:r>
              <a:rPr sz="2400" spc="37" baseline="-13888" dirty="0">
                <a:latin typeface="Times New Roman"/>
                <a:cs typeface="Times New Roman"/>
              </a:rPr>
              <a:t>C</a:t>
            </a:r>
            <a:r>
              <a:rPr sz="2400" spc="240" baseline="-13888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LM Roman 10"/>
                <a:cs typeface="LM Roman 10"/>
              </a:rPr>
              <a:t>(</a:t>
            </a:r>
            <a:r>
              <a:rPr sz="2000" i="1" spc="-610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ˆ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4056" y="2281145"/>
            <a:ext cx="309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5" dirty="0">
                <a:latin typeface="LM Roman Dunhill 10"/>
                <a:cs typeface="LM Roman Dunhill 10"/>
              </a:rPr>
              <a:t>,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LM Roman 10"/>
                <a:cs typeface="LM Roman 10"/>
              </a:rPr>
              <a:t>)</a:t>
            </a:r>
            <a:endParaRPr sz="2000">
              <a:latin typeface="LM Roman 10"/>
              <a:cs typeface="LM Roman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1229" y="263097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234" y="0"/>
                </a:lnTo>
              </a:path>
            </a:pathLst>
          </a:custGeom>
          <a:ln w="13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5147" y="2574077"/>
            <a:ext cx="311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95" dirty="0">
                <a:latin typeface="Liberation Sans Narrow"/>
                <a:cs typeface="Liberation Sans Narrow"/>
              </a:rPr>
              <a:t>∂</a:t>
            </a:r>
            <a:r>
              <a:rPr sz="2000" i="1" spc="9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2868" y="1008063"/>
            <a:ext cx="18561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3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2946" y="1610451"/>
            <a:ext cx="2432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625" dirty="0">
                <a:latin typeface="WenQuanYi Micro Hei Mono"/>
                <a:cs typeface="WenQuanYi Micro Hei Mono"/>
              </a:rPr>
              <a:t>7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2946" y="1829489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5650" y="1110745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2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5650" y="1726807"/>
            <a:ext cx="25590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0248" y="1798674"/>
            <a:ext cx="32734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82" baseline="1028" dirty="0">
                <a:latin typeface="LM Roman 10"/>
                <a:cs typeface="LM Roman 10"/>
              </a:rPr>
              <a:t>(</a:t>
            </a:r>
            <a:r>
              <a:rPr sz="4050" i="1" spc="382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7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i="1" spc="-15" baseline="1028" dirty="0">
                <a:latin typeface="Times New Roman"/>
                <a:cs typeface="Times New Roman"/>
              </a:rPr>
              <a:t>w</a:t>
            </a:r>
            <a:r>
              <a:rPr sz="4050" i="1" spc="-442" baseline="1028" dirty="0">
                <a:latin typeface="Times New Roman"/>
                <a:cs typeface="Times New Roman"/>
              </a:rPr>
              <a:t> </a:t>
            </a:r>
            <a:r>
              <a:rPr sz="4050" i="1" baseline="1028" dirty="0">
                <a:latin typeface="FreeSans"/>
                <a:cs typeface="FreeSans"/>
              </a:rPr>
              <a:t>·</a:t>
            </a:r>
            <a:r>
              <a:rPr sz="4050" i="1" spc="-555" baseline="1028" dirty="0">
                <a:latin typeface="FreeSans"/>
                <a:cs typeface="FreeSans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x</a:t>
            </a:r>
            <a:r>
              <a:rPr sz="4050" i="1" spc="-427" baseline="1028" dirty="0">
                <a:latin typeface="Times New Roman"/>
                <a:cs typeface="Times New Roman"/>
              </a:rPr>
              <a:t> </a:t>
            </a:r>
            <a:r>
              <a:rPr sz="4050" baseline="1028" dirty="0">
                <a:latin typeface="LM Roman 10"/>
                <a:cs typeface="LM Roman 10"/>
              </a:rPr>
              <a:t>+</a:t>
            </a:r>
            <a:r>
              <a:rPr sz="4050" spc="-787" baseline="1028" dirty="0">
                <a:latin typeface="LM Roman 10"/>
                <a:cs typeface="LM Roman 10"/>
              </a:rPr>
              <a:t> </a:t>
            </a:r>
            <a:r>
              <a:rPr sz="4050" i="1" baseline="1028" dirty="0">
                <a:latin typeface="Times New Roman"/>
                <a:cs typeface="Times New Roman"/>
              </a:rPr>
              <a:t>b</a:t>
            </a:r>
            <a:r>
              <a:rPr sz="4050" baseline="1028" dirty="0">
                <a:latin typeface="LM Roman 10"/>
                <a:cs typeface="LM Roman 10"/>
              </a:rPr>
              <a:t>)</a:t>
            </a:r>
            <a:r>
              <a:rPr sz="4050" spc="-780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85" baseline="1028" dirty="0">
                <a:latin typeface="DejaVu Sans Condensed"/>
                <a:cs typeface="DejaVu Sans Condensed"/>
              </a:rPr>
              <a:t> </a:t>
            </a:r>
            <a:r>
              <a:rPr sz="4050" i="1" spc="-37" baseline="1028" dirty="0">
                <a:latin typeface="Times New Roman"/>
                <a:cs typeface="Times New Roman"/>
              </a:rPr>
              <a:t>y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4444" y="1384543"/>
            <a:ext cx="553974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507740" algn="l"/>
              </a:tabLst>
            </a:pPr>
            <a:r>
              <a:rPr sz="2700" spc="254" dirty="0">
                <a:latin typeface="LM Roman 10"/>
                <a:cs typeface="LM Roman 10"/>
              </a:rPr>
              <a:t>(</a:t>
            </a:r>
            <a:r>
              <a:rPr sz="2700" i="1" spc="254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w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185" baseline="44238" dirty="0">
                <a:latin typeface="WenQuanYi Micro Hei Mono"/>
                <a:cs typeface="WenQuanYi Micro Hei Mono"/>
              </a:rPr>
              <a:t> </a:t>
            </a:r>
            <a:r>
              <a:rPr sz="2700" spc="260" dirty="0">
                <a:latin typeface="LM Roman 10"/>
                <a:cs typeface="LM Roman 10"/>
              </a:rPr>
              <a:t>(</a:t>
            </a:r>
            <a:r>
              <a:rPr sz="2700" i="1" spc="26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r>
              <a:rPr sz="2700" spc="-25" dirty="0">
                <a:latin typeface="LM Roman 10"/>
                <a:cs typeface="LM Roman 10"/>
              </a:rPr>
              <a:t>)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88117" y="1525231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8117" y="1935927"/>
            <a:ext cx="3035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7019" y="1726807"/>
            <a:ext cx="37903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2894330" algn="l"/>
                <a:tab pos="3547110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14" dirty="0">
                <a:latin typeface="WenQuanYi Micro Hei Mono"/>
                <a:cs typeface="WenQuanYi Micro Hei Mono"/>
              </a:rPr>
              <a:t>4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93544" y="1384543"/>
            <a:ext cx="19272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0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0" dirty="0">
                <a:latin typeface="Times New Roman"/>
                <a:cs typeface="Times New Roman"/>
              </a:rPr>
              <a:t>0</a:t>
            </a:r>
            <a:r>
              <a:rPr sz="2700" i="1" spc="-20" dirty="0">
                <a:latin typeface="LM Roman Dunhill 10"/>
                <a:cs typeface="LM Roman Dunhill 10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5</a:t>
            </a:r>
            <a:r>
              <a:rPr sz="2700" i="1" spc="-2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4321" y="1798674"/>
            <a:ext cx="44507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894330" algn="l"/>
                <a:tab pos="3573779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spc="390" baseline="1028" dirty="0">
                <a:latin typeface="LM Roman 10"/>
                <a:cs typeface="LM Roman 10"/>
              </a:rPr>
              <a:t>(</a:t>
            </a:r>
            <a:r>
              <a:rPr sz="4050" i="1" spc="390" baseline="1028" dirty="0">
                <a:latin typeface="Liberation Sans Narrow"/>
                <a:cs typeface="Liberation Sans Narrow"/>
              </a:rPr>
              <a:t>s</a:t>
            </a:r>
            <a:r>
              <a:rPr sz="4050" i="1" spc="-480" baseline="1028" dirty="0">
                <a:latin typeface="Liberation Sans Narrow"/>
                <a:cs typeface="Liberation Sans Narrow"/>
              </a:rPr>
              <a:t> </a:t>
            </a:r>
            <a:r>
              <a:rPr sz="4050" spc="-15" baseline="1028" dirty="0">
                <a:latin typeface="LM Roman 10"/>
                <a:cs typeface="LM Roman 10"/>
              </a:rPr>
              <a:t>(</a:t>
            </a:r>
            <a:r>
              <a:rPr sz="4050" spc="-15" baseline="1028" dirty="0">
                <a:latin typeface="Times New Roman"/>
                <a:cs typeface="Times New Roman"/>
              </a:rPr>
              <a:t>0</a:t>
            </a:r>
            <a:r>
              <a:rPr sz="4050" spc="-15" baseline="1028" dirty="0">
                <a:latin typeface="LM Roman 10"/>
                <a:cs typeface="LM Roman 10"/>
              </a:rPr>
              <a:t>)</a:t>
            </a:r>
            <a:r>
              <a:rPr sz="4050" spc="-765" baseline="1028" dirty="0">
                <a:latin typeface="LM Roman 10"/>
                <a:cs typeface="LM Roman 10"/>
              </a:rPr>
              <a:t> 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i="1" spc="-577" baseline="1028" dirty="0">
                <a:latin typeface="DejaVu Sans Condensed"/>
                <a:cs typeface="DejaVu Sans Condensed"/>
              </a:rPr>
              <a:t> 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spc="-37" baseline="1028" dirty="0">
                <a:latin typeface="LM Roman 10"/>
                <a:cs typeface="LM Roman 10"/>
              </a:rPr>
              <a:t>)</a:t>
            </a:r>
            <a:r>
              <a:rPr sz="4050" i="1" spc="-37" baseline="1028" dirty="0">
                <a:latin typeface="Times New Roman"/>
                <a:cs typeface="Times New Roman"/>
              </a:rPr>
              <a:t>x</a:t>
            </a:r>
            <a:r>
              <a:rPr sz="4050" i="1" baseline="1028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0" baseline="1028" dirty="0">
                <a:latin typeface="Times New Roman"/>
                <a:cs typeface="Times New Roman"/>
              </a:rPr>
              <a:t>0</a:t>
            </a:r>
            <a:r>
              <a:rPr sz="4050" i="1" spc="-30" baseline="1028" dirty="0">
                <a:latin typeface="LM Roman Dunhill 10"/>
                <a:cs typeface="LM Roman Dunhill 10"/>
              </a:rPr>
              <a:t>.</a:t>
            </a:r>
            <a:r>
              <a:rPr sz="4050" spc="-30" baseline="1028" dirty="0">
                <a:latin typeface="Times New Roman"/>
                <a:cs typeface="Times New Roman"/>
              </a:rPr>
              <a:t>5</a:t>
            </a:r>
            <a:r>
              <a:rPr sz="4050" i="1" spc="-30" baseline="1028" dirty="0">
                <a:latin typeface="Times New Roman"/>
                <a:cs typeface="Times New Roman"/>
              </a:rPr>
              <a:t>x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69416" y="1418451"/>
            <a:ext cx="153670" cy="847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25620" y="1798674"/>
            <a:ext cx="141541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700" spc="-50" dirty="0">
                <a:latin typeface="LM Roman 10"/>
                <a:cs typeface="LM Roman 10"/>
              </a:rPr>
              <a:t>=</a:t>
            </a:r>
            <a:r>
              <a:rPr sz="2700" dirty="0">
                <a:latin typeface="LM Roman 10"/>
                <a:cs typeface="LM Roman 10"/>
              </a:rPr>
              <a:t>	</a:t>
            </a:r>
            <a:r>
              <a:rPr sz="4050" i="1" spc="-480" baseline="1028" dirty="0">
                <a:latin typeface="DejaVu Sans Condensed"/>
                <a:cs typeface="DejaVu Sans Condensed"/>
              </a:rPr>
              <a:t>—</a:t>
            </a:r>
            <a:r>
              <a:rPr sz="4050" spc="-37" baseline="1028" dirty="0">
                <a:latin typeface="Times New Roman"/>
                <a:cs typeface="Times New Roman"/>
              </a:rPr>
              <a:t>1</a:t>
            </a:r>
            <a:r>
              <a:rPr sz="4050" i="1" spc="-37" baseline="1028" dirty="0">
                <a:latin typeface="LM Roman Dunhill 10"/>
                <a:cs typeface="LM Roman Dunhill 10"/>
              </a:rPr>
              <a:t>.</a:t>
            </a:r>
            <a:r>
              <a:rPr sz="4050" spc="-3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9844" y="2205969"/>
            <a:ext cx="95211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0" algn="l"/>
                <a:tab pos="6698615" algn="l"/>
                <a:tab pos="8797925" algn="l"/>
              </a:tabLst>
            </a:pP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5" dirty="0">
                <a:latin typeface="Liberation Sans Narrow"/>
                <a:cs typeface="Liberation Sans Narrow"/>
              </a:rPr>
              <a:t> </a:t>
            </a:r>
            <a:r>
              <a:rPr sz="2700" spc="125" dirty="0">
                <a:latin typeface="LM Roman 10"/>
                <a:cs typeface="LM Roman 10"/>
              </a:rPr>
              <a:t>(</a:t>
            </a:r>
            <a:r>
              <a:rPr sz="2700" i="1" spc="125" dirty="0">
                <a:latin typeface="Times New Roman"/>
                <a:cs typeface="Times New Roman"/>
              </a:rPr>
              <a:t>w</a:t>
            </a:r>
            <a:r>
              <a:rPr sz="2700" i="1" spc="125" dirty="0">
                <a:latin typeface="FreeSans"/>
                <a:cs typeface="FreeSans"/>
              </a:rPr>
              <a:t>·</a:t>
            </a:r>
            <a:r>
              <a:rPr sz="2700" i="1" spc="-370" dirty="0">
                <a:latin typeface="FreeSans"/>
                <a:cs typeface="FreeSan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LM Roman 10"/>
                <a:cs typeface="LM Roman 10"/>
              </a:rPr>
              <a:t>+</a:t>
            </a:r>
            <a:r>
              <a:rPr sz="2700" spc="-525" dirty="0">
                <a:latin typeface="LM Roman 10"/>
                <a:cs typeface="LM Roman 10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b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20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90" dirty="0">
                <a:latin typeface="DejaVu Sans Condensed"/>
                <a:cs typeface="DejaVu Sans Condensed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520" dirty="0">
                <a:latin typeface="Liberation Sans Narrow"/>
                <a:cs typeface="Liberation Sans Narrow"/>
              </a:rPr>
              <a:t>s</a:t>
            </a:r>
            <a:r>
              <a:rPr sz="2700" i="1" spc="-320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M Roman 10"/>
                <a:cs typeface="LM Roman 10"/>
              </a:rPr>
              <a:t>(</a:t>
            </a:r>
            <a:r>
              <a:rPr sz="2700" spc="-10" dirty="0">
                <a:latin typeface="Times New Roman"/>
                <a:cs typeface="Times New Roman"/>
              </a:rPr>
              <a:t>0</a:t>
            </a:r>
            <a:r>
              <a:rPr sz="2700" spc="-10" dirty="0">
                <a:latin typeface="LM Roman 10"/>
                <a:cs typeface="LM Roman 10"/>
              </a:rPr>
              <a:t>)</a:t>
            </a:r>
            <a:r>
              <a:rPr sz="2700" spc="-515" dirty="0">
                <a:latin typeface="LM Roman 10"/>
                <a:cs typeface="LM Roman 10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i="1" spc="-385" dirty="0">
                <a:latin typeface="DejaVu Sans Condensed"/>
                <a:cs typeface="DejaVu Sans Condensed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spc="-25" dirty="0">
                <a:latin typeface="Times New Roman"/>
                <a:cs typeface="Times New Roman"/>
              </a:rPr>
              <a:t>0</a:t>
            </a:r>
            <a:r>
              <a:rPr sz="2700" i="1" spc="-25" dirty="0">
                <a:latin typeface="LM Roman Dunhill 10"/>
                <a:cs typeface="LM Roman Dunhill 10"/>
              </a:rPr>
              <a:t>.</a:t>
            </a:r>
            <a:r>
              <a:rPr sz="2700" spc="-2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92918" y="1384543"/>
            <a:ext cx="21075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r>
              <a:rPr sz="4050" baseline="44238" dirty="0">
                <a:latin typeface="WenQuanYi Micro Hei Mono"/>
                <a:cs typeface="WenQuanYi Micro Hei Mono"/>
              </a:rPr>
              <a:t>	</a:t>
            </a:r>
            <a:r>
              <a:rPr sz="4050" spc="262" baseline="44238" dirty="0">
                <a:latin typeface="WenQuanYi Micro Hei Mono"/>
                <a:cs typeface="WenQuanYi Micro Hei Mono"/>
              </a:rPr>
              <a:t>2</a:t>
            </a:r>
            <a:r>
              <a:rPr sz="4050" spc="-1207" baseline="44238" dirty="0">
                <a:latin typeface="WenQuanYi Micro Hei Mono"/>
                <a:cs typeface="WenQuanYi Micro Hei Mono"/>
              </a:rPr>
              <a:t> </a:t>
            </a:r>
            <a:r>
              <a:rPr sz="2700" i="1" spc="-320" dirty="0">
                <a:latin typeface="DejaVu Sans Condensed"/>
                <a:cs typeface="DejaVu Sans Condensed"/>
              </a:rPr>
              <a:t>—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i="1" dirty="0">
                <a:latin typeface="LM Roman Dunhill 10"/>
                <a:cs typeface="LM Roman Dunhill 10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5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4050" spc="187" baseline="44238" dirty="0">
                <a:latin typeface="WenQuanYi Micro Hei Mono"/>
                <a:cs typeface="WenQuanYi Micro Hei Mono"/>
              </a:rPr>
              <a:t>3</a:t>
            </a:r>
            <a:endParaRPr sz="4050" baseline="44238">
              <a:latin typeface="WenQuanYi Micro Hei Mono"/>
              <a:cs typeface="WenQuanYi Micro Hei Mon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18318" y="1726807"/>
            <a:ext cx="205676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845" algn="l"/>
                <a:tab pos="1812925" algn="l"/>
              </a:tabLst>
            </a:pP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4</a:t>
            </a:r>
            <a:r>
              <a:rPr sz="2700" dirty="0">
                <a:latin typeface="WenQuanYi Micro Hei Mono"/>
                <a:cs typeface="WenQuanYi Micro Hei Mono"/>
              </a:rPr>
              <a:t>	</a:t>
            </a:r>
            <a:r>
              <a:rPr sz="2700" spc="125" dirty="0">
                <a:latin typeface="WenQuanYi Micro Hei Mono"/>
                <a:cs typeface="WenQuanYi Micro Hei Mono"/>
              </a:rPr>
              <a:t>5</a:t>
            </a:r>
            <a:endParaRPr sz="2700">
              <a:latin typeface="WenQuanYi Micro Hei Mono"/>
              <a:cs typeface="WenQuanYi Micro Hei Mon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99395" y="4614672"/>
            <a:ext cx="13766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Carlito"/>
                <a:cs typeface="Carlito"/>
              </a:rPr>
              <a:t>η</a:t>
            </a:r>
            <a:r>
              <a:rPr sz="3500" spc="20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=</a:t>
            </a:r>
            <a:r>
              <a:rPr sz="3500" spc="25" dirty="0">
                <a:latin typeface="Carlito"/>
                <a:cs typeface="Carlito"/>
              </a:rPr>
              <a:t> </a:t>
            </a:r>
            <a:r>
              <a:rPr sz="3500" spc="-20" dirty="0">
                <a:latin typeface="Carlito"/>
                <a:cs typeface="Carlito"/>
              </a:rPr>
              <a:t>0.1;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8619" y="6212464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45109" y="6455792"/>
            <a:ext cx="18923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7727" y="6279675"/>
            <a:ext cx="625475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1445260" algn="l"/>
                <a:tab pos="2413635" algn="l"/>
                <a:tab pos="3597910" algn="l"/>
                <a:tab pos="5030470" algn="l"/>
                <a:tab pos="5898515" algn="l"/>
              </a:tabLst>
            </a:pPr>
            <a:r>
              <a:rPr sz="3450" i="1" spc="185" dirty="0">
                <a:latin typeface="Liberation Sans Narrow"/>
                <a:cs typeface="Liberation Sans Narrow"/>
              </a:rPr>
              <a:t>q</a:t>
            </a:r>
            <a:r>
              <a:rPr sz="3450" i="1" dirty="0">
                <a:latin typeface="Liberation Sans Narrow"/>
                <a:cs typeface="Liberation Sans Narrow"/>
              </a:rPr>
              <a:t>	</a:t>
            </a:r>
            <a:r>
              <a:rPr sz="3450" spc="-50" dirty="0">
                <a:latin typeface="LM Roman 10"/>
                <a:cs typeface="LM Roman 10"/>
              </a:rPr>
              <a:t>=</a:t>
            </a:r>
            <a:r>
              <a:rPr sz="3450" dirty="0">
                <a:latin typeface="LM Roman 10"/>
                <a:cs typeface="LM Roman 10"/>
              </a:rPr>
              <a:t>	</a:t>
            </a:r>
            <a:r>
              <a:rPr sz="3450" i="1" spc="-50" dirty="0">
                <a:latin typeface="Times New Roman"/>
                <a:cs typeface="Times New Roman"/>
              </a:rPr>
              <a:t>w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i="1" spc="-505" dirty="0">
                <a:latin typeface="DejaVu Sans Condensed"/>
                <a:cs typeface="DejaVu Sans Condensed"/>
              </a:rPr>
              <a:t> </a:t>
            </a:r>
            <a:r>
              <a:rPr sz="3450" i="1" spc="465" dirty="0">
                <a:latin typeface="Liberation Sans Narrow"/>
                <a:cs typeface="Liberation Sans Narrow"/>
              </a:rPr>
              <a:t>h</a:t>
            </a:r>
            <a:r>
              <a:rPr sz="3450" i="1" dirty="0">
                <a:latin typeface="Liberation Sans Narrow"/>
                <a:cs typeface="Liberation Sans Narrow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LM Roman 10"/>
                <a:cs typeface="LM Roman 10"/>
              </a:rPr>
              <a:t>=</a:t>
            </a:r>
            <a:r>
              <a:rPr sz="3450" dirty="0">
                <a:latin typeface="LM Roman 10"/>
                <a:cs typeface="LM Roman 10"/>
              </a:rPr>
              <a:t>	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8193" y="5748276"/>
            <a:ext cx="59474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76960" algn="l"/>
                <a:tab pos="2190750" algn="l"/>
                <a:tab pos="4491355" algn="l"/>
              </a:tabLst>
            </a:pP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25" dirty="0">
                <a:latin typeface="Times New Roman"/>
                <a:cs typeface="Times New Roman"/>
              </a:rPr>
              <a:t>w</a:t>
            </a:r>
            <a:r>
              <a:rPr sz="3825" spc="-37" baseline="-10893" dirty="0">
                <a:latin typeface="Times New Roman"/>
                <a:cs typeface="Times New Roman"/>
              </a:rPr>
              <a:t>1</a:t>
            </a:r>
            <a:r>
              <a:rPr sz="3825" baseline="-10893" dirty="0">
                <a:latin typeface="Times New Roman"/>
                <a:cs typeface="Times New Roman"/>
              </a:rPr>
              <a:t>	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r>
              <a:rPr sz="5175" baseline="44283" dirty="0">
                <a:latin typeface="WenQuanYi Micro Hei Mono"/>
                <a:cs typeface="WenQuanYi Micro Hei Mono"/>
              </a:rPr>
              <a:t>	</a:t>
            </a: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37" baseline="44283" dirty="0">
                <a:latin typeface="WenQuanYi Micro Hei Mono"/>
                <a:cs typeface="WenQuanYi Micro Hei Mono"/>
              </a:rPr>
              <a:t> 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5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r>
              <a:rPr sz="5175" baseline="44283" dirty="0">
                <a:latin typeface="WenQuanYi Micro Hei Mono"/>
                <a:cs typeface="WenQuanYi Micro Hei Mono"/>
              </a:rPr>
              <a:t>	</a:t>
            </a:r>
            <a:r>
              <a:rPr sz="5175" spc="337" baseline="44283" dirty="0">
                <a:latin typeface="WenQuanYi Micro Hei Mono"/>
                <a:cs typeface="WenQuanYi Micro Hei Mono"/>
              </a:rPr>
              <a:t>2</a:t>
            </a:r>
            <a:r>
              <a:rPr sz="5175" spc="-1552" baseline="44283" dirty="0">
                <a:latin typeface="WenQuanYi Micro Hei Mono"/>
                <a:cs typeface="WenQuanYi Micro Hei Mono"/>
              </a:rPr>
              <a:t> </a:t>
            </a:r>
            <a:r>
              <a:rPr sz="3450" i="1" dirty="0">
                <a:latin typeface="LM Roman Dunhill 10"/>
                <a:cs typeface="LM Roman Dunhill 10"/>
              </a:rPr>
              <a:t>.</a:t>
            </a:r>
            <a:r>
              <a:rPr sz="3450" dirty="0">
                <a:latin typeface="Times New Roman"/>
                <a:cs typeface="Times New Roman"/>
              </a:rPr>
              <a:t>15</a:t>
            </a:r>
            <a:r>
              <a:rPr sz="3450" spc="180" dirty="0">
                <a:latin typeface="Times New Roman"/>
                <a:cs typeface="Times New Roman"/>
              </a:rPr>
              <a:t> </a:t>
            </a:r>
            <a:r>
              <a:rPr sz="5175" spc="262" baseline="44283" dirty="0">
                <a:latin typeface="WenQuanYi Micro Hei Mono"/>
                <a:cs typeface="WenQuanYi Micro Hei Mono"/>
              </a:rPr>
              <a:t>3</a:t>
            </a:r>
            <a:endParaRPr sz="5175" baseline="44283">
              <a:latin typeface="WenQuanYi Micro Hei Mono"/>
              <a:cs typeface="WenQuanYi Micro Hei Mo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23593" y="6187457"/>
            <a:ext cx="58966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1560" algn="l"/>
                <a:tab pos="2165350" algn="l"/>
                <a:tab pos="3631565" algn="l"/>
                <a:tab pos="4465955" algn="l"/>
                <a:tab pos="5589270" algn="l"/>
              </a:tabLst>
            </a:pP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4</a:t>
            </a:r>
            <a:r>
              <a:rPr sz="3450" dirty="0">
                <a:latin typeface="WenQuanYi Micro Hei Mono"/>
                <a:cs typeface="WenQuanYi Micro Hei Mono"/>
              </a:rPr>
              <a:t>	</a:t>
            </a:r>
            <a:r>
              <a:rPr sz="3450" spc="175" dirty="0">
                <a:latin typeface="WenQuanYi Micro Hei Mono"/>
                <a:cs typeface="WenQuanYi Micro Hei Mono"/>
              </a:rPr>
              <a:t>5</a:t>
            </a:r>
            <a:endParaRPr sz="3450">
              <a:latin typeface="WenQuanYi Micro Hei Mono"/>
              <a:cs typeface="WenQuanYi Micro Hei Mon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7847" y="6802257"/>
            <a:ext cx="12079605" cy="1360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4815">
              <a:lnSpc>
                <a:spcPct val="100000"/>
              </a:lnSpc>
              <a:spcBef>
                <a:spcPts val="105"/>
              </a:spcBef>
              <a:tabLst>
                <a:tab pos="5118100" algn="l"/>
                <a:tab pos="7418070" algn="l"/>
              </a:tabLst>
            </a:pPr>
            <a:r>
              <a:rPr sz="3450" i="1" spc="-50" dirty="0">
                <a:latin typeface="Times New Roman"/>
                <a:cs typeface="Times New Roman"/>
              </a:rPr>
              <a:t>b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i="1" spc="-405" dirty="0">
                <a:latin typeface="DejaVu Sans Condensed"/>
                <a:cs typeface="DejaVu Sans Condensed"/>
              </a:rPr>
              <a:t>—</a:t>
            </a:r>
            <a:r>
              <a:rPr sz="3450" spc="-25" dirty="0">
                <a:latin typeface="Times New Roman"/>
                <a:cs typeface="Times New Roman"/>
              </a:rPr>
              <a:t>0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5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i="1" spc="-25" dirty="0">
                <a:latin typeface="LM Roman Dunhill 10"/>
                <a:cs typeface="LM Roman Dunhill 10"/>
              </a:rPr>
              <a:t>.</a:t>
            </a:r>
            <a:r>
              <a:rPr sz="3450" spc="-25" dirty="0">
                <a:latin typeface="Times New Roman"/>
                <a:cs typeface="Times New Roman"/>
              </a:rPr>
              <a:t>05</a:t>
            </a:r>
            <a:endParaRPr sz="3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20"/>
              </a:spcBef>
            </a:pPr>
            <a:r>
              <a:rPr sz="3200" dirty="0">
                <a:latin typeface="Carlito"/>
                <a:cs typeface="Carlito"/>
              </a:rPr>
              <a:t>Note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enough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negative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examples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would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eventually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make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150" spc="225" baseline="-18518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negative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279" y="3049524"/>
            <a:ext cx="13735050" cy="1186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75"/>
              </a:spcBef>
            </a:pPr>
            <a:r>
              <a:rPr sz="3800" dirty="0">
                <a:latin typeface="Carlito"/>
                <a:cs typeface="Carlito"/>
              </a:rPr>
              <a:t>Now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that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have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gradient,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compute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new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parameter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vector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1</a:t>
            </a:r>
            <a:r>
              <a:rPr sz="3900" spc="345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by moving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θ</a:t>
            </a:r>
            <a:r>
              <a:rPr sz="3900" baseline="25641" dirty="0">
                <a:latin typeface="Carlito"/>
                <a:cs typeface="Carlito"/>
              </a:rPr>
              <a:t>0</a:t>
            </a:r>
            <a:r>
              <a:rPr sz="3900" spc="352" baseline="25641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 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opposite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direction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gradient: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Mini-</a:t>
            </a:r>
            <a:r>
              <a:rPr spc="-120" dirty="0"/>
              <a:t>batch</a:t>
            </a:r>
            <a:r>
              <a:rPr spc="-175" dirty="0"/>
              <a:t> </a:t>
            </a:r>
            <a:r>
              <a:rPr spc="-10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1866391"/>
            <a:ext cx="11995150" cy="52984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1781810" indent="-13335">
              <a:lnSpc>
                <a:spcPts val="4900"/>
              </a:lnSpc>
              <a:spcBef>
                <a:spcPts val="68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Stochastic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chooses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single random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example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result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choppy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movements</a:t>
            </a:r>
            <a:endParaRPr sz="4500">
              <a:latin typeface="Carlito"/>
              <a:cs typeface="Carlito"/>
            </a:endParaRPr>
          </a:p>
          <a:p>
            <a:pPr marL="25400" marR="5080" indent="-13335">
              <a:lnSpc>
                <a:spcPts val="4780"/>
              </a:lnSpc>
              <a:spcBef>
                <a:spcPts val="187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45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common</a:t>
            </a:r>
            <a:r>
              <a:rPr sz="4500" spc="-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compute</a:t>
            </a:r>
            <a:r>
              <a:rPr sz="4500" spc="-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45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over</a:t>
            </a:r>
            <a:r>
              <a:rPr sz="45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batches</a:t>
            </a:r>
            <a:r>
              <a:rPr sz="45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spc="-2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instances.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Batch</a:t>
            </a:r>
            <a:r>
              <a:rPr sz="4500" b="1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500" spc="-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entire</a:t>
            </a:r>
            <a:r>
              <a:rPr sz="45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dataset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Mini-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batch</a:t>
            </a:r>
            <a:r>
              <a:rPr sz="4500" b="1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m</a:t>
            </a:r>
            <a:r>
              <a:rPr sz="4500" i="1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examples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(512,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1024)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Stochastic</a:t>
            </a:r>
            <a:r>
              <a:rPr sz="5100" spc="-11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Gradient</a:t>
            </a:r>
            <a:r>
              <a:rPr sz="5100" spc="-10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Descent: </a:t>
            </a:r>
            <a:r>
              <a:rPr sz="5100" dirty="0">
                <a:solidFill>
                  <a:srgbClr val="637052"/>
                </a:solidFill>
              </a:rPr>
              <a:t>An</a:t>
            </a:r>
            <a:r>
              <a:rPr sz="5100" spc="-3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example</a:t>
            </a:r>
            <a:r>
              <a:rPr sz="5100" spc="-50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and</a:t>
            </a:r>
            <a:r>
              <a:rPr sz="5100" spc="-25" dirty="0">
                <a:solidFill>
                  <a:srgbClr val="637052"/>
                </a:solidFill>
              </a:rPr>
              <a:t> </a:t>
            </a:r>
            <a:r>
              <a:rPr sz="5100" dirty="0">
                <a:solidFill>
                  <a:srgbClr val="637052"/>
                </a:solidFill>
              </a:rPr>
              <a:t>more</a:t>
            </a:r>
            <a:r>
              <a:rPr sz="5100" spc="-50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details</a:t>
            </a:r>
            <a:endParaRPr sz="51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spc="-10" dirty="0">
                <a:solidFill>
                  <a:srgbClr val="637052"/>
                </a:solidFill>
              </a:rPr>
              <a:t>Regularization</a:t>
            </a:r>
            <a:endParaRPr sz="5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883" y="-23368"/>
            <a:ext cx="12141200" cy="14611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1055"/>
              </a:spcBef>
            </a:pPr>
            <a:r>
              <a:rPr sz="5100" spc="-80" dirty="0"/>
              <a:t>Components</a:t>
            </a:r>
            <a:r>
              <a:rPr sz="5100" spc="-180" dirty="0"/>
              <a:t> </a:t>
            </a:r>
            <a:r>
              <a:rPr sz="5100" dirty="0"/>
              <a:t>of</a:t>
            </a:r>
            <a:r>
              <a:rPr sz="5100" spc="-165" dirty="0"/>
              <a:t> </a:t>
            </a:r>
            <a:r>
              <a:rPr sz="5100" dirty="0"/>
              <a:t>a</a:t>
            </a:r>
            <a:r>
              <a:rPr sz="5100" spc="-165" dirty="0"/>
              <a:t> </a:t>
            </a:r>
            <a:r>
              <a:rPr sz="5100" spc="-105" dirty="0"/>
              <a:t>probabilistic</a:t>
            </a:r>
            <a:r>
              <a:rPr sz="5100" spc="-175" dirty="0"/>
              <a:t> </a:t>
            </a:r>
            <a:r>
              <a:rPr sz="5100" spc="-70" dirty="0"/>
              <a:t>machine</a:t>
            </a:r>
            <a:r>
              <a:rPr sz="5100" spc="-165" dirty="0"/>
              <a:t> </a:t>
            </a:r>
            <a:r>
              <a:rPr sz="5100" spc="-20" dirty="0"/>
              <a:t>learning </a:t>
            </a:r>
            <a:r>
              <a:rPr sz="5100" spc="-10" dirty="0"/>
              <a:t>classifier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9225584" y="4091941"/>
            <a:ext cx="3655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985" algn="l"/>
              </a:tabLst>
            </a:pPr>
            <a:r>
              <a:rPr sz="2600" i="1" spc="-5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r>
              <a:rPr sz="2600" i="1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600" i="1" spc="-5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595" y="3823716"/>
            <a:ext cx="114325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25309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input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3900" i="1" baseline="25641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r>
              <a:rPr sz="3900" spc="-67" baseline="2564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completely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3800" i="1" spc="-25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800" i="1" spc="-2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3900" i="1" baseline="25641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sometimes </a:t>
            </a:r>
            <a:r>
              <a:rPr sz="3800" i="1" spc="-20" dirty="0">
                <a:solidFill>
                  <a:srgbClr val="404040"/>
                </a:solidFill>
                <a:latin typeface="Carlito"/>
                <a:cs typeface="Carlito"/>
              </a:rPr>
              <a:t>f</a:t>
            </a:r>
            <a:r>
              <a:rPr sz="3800" i="1" spc="-2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3800" i="1" spc="-2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).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483" y="1723644"/>
            <a:ext cx="1269682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00" spc="125" dirty="0">
                <a:latin typeface="Trebuchet MS"/>
                <a:cs typeface="Trebuchet MS"/>
              </a:rPr>
              <a:t>Given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i="1" spc="375" dirty="0">
                <a:latin typeface="Trebuchet MS"/>
                <a:cs typeface="Trebuchet MS"/>
              </a:rPr>
              <a:t>m</a:t>
            </a:r>
            <a:r>
              <a:rPr sz="3800" i="1" spc="120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input/output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85" dirty="0">
                <a:latin typeface="Trebuchet MS"/>
                <a:cs typeface="Trebuchet MS"/>
              </a:rPr>
              <a:t>pairs</a:t>
            </a:r>
            <a:r>
              <a:rPr sz="3800" spc="125" dirty="0">
                <a:latin typeface="Trebuchet MS"/>
                <a:cs typeface="Trebuchet MS"/>
              </a:rPr>
              <a:t> </a:t>
            </a:r>
            <a:r>
              <a:rPr sz="3800" i="1" spc="-10" dirty="0">
                <a:latin typeface="Trebuchet MS"/>
                <a:cs typeface="Trebuchet MS"/>
              </a:rPr>
              <a:t>(x</a:t>
            </a:r>
            <a:r>
              <a:rPr sz="3900" i="1" spc="-15" baseline="25641" dirty="0">
                <a:latin typeface="Trebuchet MS"/>
                <a:cs typeface="Trebuchet MS"/>
              </a:rPr>
              <a:t>(i),</a:t>
            </a:r>
            <a:r>
              <a:rPr sz="3800" i="1" spc="-10" dirty="0">
                <a:latin typeface="Trebuchet MS"/>
                <a:cs typeface="Trebuchet MS"/>
              </a:rPr>
              <a:t>y</a:t>
            </a:r>
            <a:r>
              <a:rPr sz="3900" i="1" spc="-15" baseline="25641" dirty="0">
                <a:latin typeface="Trebuchet MS"/>
                <a:cs typeface="Trebuchet MS"/>
              </a:rPr>
              <a:t>(i)</a:t>
            </a:r>
            <a:r>
              <a:rPr sz="3800" i="1" spc="-10" dirty="0">
                <a:latin typeface="Trebuchet MS"/>
                <a:cs typeface="Trebuchet MS"/>
              </a:rPr>
              <a:t>):</a:t>
            </a:r>
            <a:endParaRPr sz="3800">
              <a:latin typeface="Trebuchet MS"/>
              <a:cs typeface="Trebuchet MS"/>
            </a:endParaRPr>
          </a:p>
          <a:p>
            <a:pPr marL="934085" marR="55880" indent="-822960">
              <a:lnSpc>
                <a:spcPts val="4200"/>
              </a:lnSpc>
              <a:spcBef>
                <a:spcPts val="4135"/>
              </a:spcBef>
              <a:tabLst>
                <a:tab pos="934085" algn="l"/>
              </a:tabLst>
            </a:pPr>
            <a:r>
              <a:rPr sz="3800" spc="-25" dirty="0">
                <a:solidFill>
                  <a:srgbClr val="E48312"/>
                </a:solidFill>
                <a:latin typeface="Carlito"/>
                <a:cs typeface="Carlito"/>
              </a:rPr>
              <a:t>1.</a:t>
            </a:r>
            <a:r>
              <a:rPr sz="3800" dirty="0">
                <a:solidFill>
                  <a:srgbClr val="E48312"/>
                </a:solidFill>
                <a:latin typeface="Carlito"/>
                <a:cs typeface="Carlito"/>
              </a:rPr>
              <a:t>	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3800" b="1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representation</a:t>
            </a:r>
            <a:r>
              <a:rPr sz="3800" b="1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input.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input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observation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3900" i="1" baseline="25641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3900" baseline="25641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[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baseline="-1923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...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900" i="1" baseline="-19230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].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spc="-5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036" y="4573525"/>
            <a:ext cx="12978130" cy="31591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35025" marR="991235" indent="-822960">
              <a:lnSpc>
                <a:spcPts val="4100"/>
              </a:lnSpc>
              <a:spcBef>
                <a:spcPts val="620"/>
              </a:spcBef>
              <a:buClr>
                <a:srgbClr val="E48312"/>
              </a:buClr>
              <a:buAutoNum type="arabicPeriod" startAt="2"/>
              <a:tabLst>
                <a:tab pos="83502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classification function</a:t>
            </a:r>
            <a:r>
              <a:rPr sz="38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computes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905" dirty="0">
                <a:latin typeface="Noto Sans Math"/>
                <a:cs typeface="Noto Sans Math"/>
              </a:rPr>
              <a:t>𝑦</a:t>
            </a:r>
            <a:r>
              <a:rPr sz="3800" spc="425" dirty="0">
                <a:latin typeface="Noto Sans Math"/>
                <a:cs typeface="Noto Sans Math"/>
              </a:rPr>
              <a:t>!</a:t>
            </a:r>
            <a:r>
              <a:rPr sz="3800" spc="265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estimated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class,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via</a:t>
            </a:r>
            <a:r>
              <a:rPr sz="3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p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),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like</a:t>
            </a:r>
            <a:r>
              <a:rPr sz="3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sigmoid</a:t>
            </a:r>
            <a:r>
              <a:rPr sz="380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softmax</a:t>
            </a:r>
            <a:r>
              <a:rPr sz="3800" b="1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functions.</a:t>
            </a:r>
            <a:endParaRPr sz="3800">
              <a:latin typeface="Carlito"/>
              <a:cs typeface="Carlito"/>
            </a:endParaRPr>
          </a:p>
          <a:p>
            <a:pPr marL="835025" indent="-822325">
              <a:lnSpc>
                <a:spcPct val="100000"/>
              </a:lnSpc>
              <a:spcBef>
                <a:spcPts val="1285"/>
              </a:spcBef>
              <a:buClr>
                <a:srgbClr val="E48312"/>
              </a:buClr>
              <a:buAutoNum type="arabicPeriod" startAt="2"/>
              <a:tabLst>
                <a:tab pos="83502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objective function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learning,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like</a:t>
            </a:r>
            <a:r>
              <a:rPr sz="3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cross-entropy</a:t>
            </a:r>
            <a:r>
              <a:rPr sz="3800" b="1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3800">
              <a:latin typeface="Carlito"/>
              <a:cs typeface="Carlito"/>
            </a:endParaRPr>
          </a:p>
          <a:p>
            <a:pPr marL="835025" marR="5080" indent="-822960">
              <a:lnSpc>
                <a:spcPts val="4200"/>
              </a:lnSpc>
              <a:spcBef>
                <a:spcPts val="1785"/>
              </a:spcBef>
              <a:buClr>
                <a:srgbClr val="E48312"/>
              </a:buClr>
              <a:buAutoNum type="arabicPeriod" startAt="2"/>
              <a:tabLst>
                <a:tab pos="835025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algorithm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optimizing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objective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function: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stochastic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gradient</a:t>
            </a:r>
            <a:r>
              <a:rPr sz="38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1866391"/>
            <a:ext cx="12053570" cy="47898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5080" indent="-13335">
              <a:lnSpc>
                <a:spcPts val="4900"/>
              </a:lnSpc>
              <a:spcBef>
                <a:spcPts val="68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perfectly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match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problem.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also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overfit</a:t>
            </a:r>
            <a:r>
              <a:rPr sz="4500" b="1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data,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modeling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noise</a:t>
            </a:r>
            <a:endParaRPr sz="4500">
              <a:latin typeface="Carlito"/>
              <a:cs typeface="Carlito"/>
            </a:endParaRPr>
          </a:p>
          <a:p>
            <a:pPr marL="660400" marR="645795" indent="-406400">
              <a:lnSpc>
                <a:spcPts val="4200"/>
              </a:lnSpc>
              <a:spcBef>
                <a:spcPts val="635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random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word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perfectly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predicts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3800" i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(it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happens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only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occur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class)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very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high</a:t>
            </a:r>
            <a:r>
              <a:rPr sz="3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weight.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254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Failing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generalize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without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word.</a:t>
            </a: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should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able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generalize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265682"/>
            <a:ext cx="309435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120" dirty="0">
                <a:solidFill>
                  <a:srgbClr val="404040"/>
                </a:solidFill>
                <a:latin typeface="Carlito"/>
                <a:cs typeface="Carlito"/>
              </a:rPr>
              <a:t>Overfitting</a:t>
            </a:r>
            <a:endParaRPr sz="5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026" y="2477515"/>
            <a:ext cx="7722234" cy="14185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400" marR="5080" indent="-13335">
              <a:lnSpc>
                <a:spcPts val="5210"/>
              </a:lnSpc>
              <a:spcBef>
                <a:spcPts val="730"/>
              </a:spcBef>
            </a:pPr>
            <a:r>
              <a:rPr sz="4800" dirty="0">
                <a:latin typeface="Carlito"/>
                <a:cs typeface="Carlito"/>
              </a:rPr>
              <a:t>This</a:t>
            </a:r>
            <a:r>
              <a:rPr sz="4800" spc="-8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movie</a:t>
            </a:r>
            <a:r>
              <a:rPr sz="4800" spc="-9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drew</a:t>
            </a:r>
            <a:r>
              <a:rPr sz="4800" spc="-8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me</a:t>
            </a:r>
            <a:r>
              <a:rPr sz="4800" spc="-9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in,</a:t>
            </a:r>
            <a:r>
              <a:rPr sz="4800" spc="-8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and</a:t>
            </a:r>
            <a:r>
              <a:rPr sz="4800" spc="-90" dirty="0">
                <a:latin typeface="Carlito"/>
                <a:cs typeface="Carlito"/>
              </a:rPr>
              <a:t> </a:t>
            </a:r>
            <a:r>
              <a:rPr sz="4800" spc="-10" dirty="0">
                <a:latin typeface="Carlito"/>
                <a:cs typeface="Carlito"/>
              </a:rPr>
              <a:t>it'll </a:t>
            </a:r>
            <a:r>
              <a:rPr sz="4800" dirty="0">
                <a:latin typeface="Carlito"/>
                <a:cs typeface="Carlito"/>
              </a:rPr>
              <a:t>do</a:t>
            </a:r>
            <a:r>
              <a:rPr sz="4800" spc="-7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the</a:t>
            </a:r>
            <a:r>
              <a:rPr sz="4800" spc="-8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same</a:t>
            </a:r>
            <a:r>
              <a:rPr sz="4800" spc="-8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to</a:t>
            </a:r>
            <a:r>
              <a:rPr sz="4800" spc="-70" dirty="0">
                <a:latin typeface="Carlito"/>
                <a:cs typeface="Carlito"/>
              </a:rPr>
              <a:t> </a:t>
            </a:r>
            <a:r>
              <a:rPr sz="4800" spc="-20" dirty="0">
                <a:latin typeface="Carlito"/>
                <a:cs typeface="Carlito"/>
              </a:rPr>
              <a:t>you.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2302" y="2138172"/>
            <a:ext cx="4257040" cy="195516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311275">
              <a:lnSpc>
                <a:spcPct val="101099"/>
              </a:lnSpc>
              <a:spcBef>
                <a:spcPts val="50"/>
              </a:spcBef>
            </a:pPr>
            <a:r>
              <a:rPr sz="3800" spc="335" dirty="0">
                <a:latin typeface="Trebuchet MS"/>
                <a:cs typeface="Trebuchet MS"/>
              </a:rPr>
              <a:t>X2</a:t>
            </a:r>
            <a:r>
              <a:rPr sz="3800" spc="85" dirty="0">
                <a:latin typeface="Trebuchet MS"/>
                <a:cs typeface="Trebuchet MS"/>
              </a:rPr>
              <a:t> </a:t>
            </a:r>
            <a:r>
              <a:rPr sz="3800" spc="395" dirty="0">
                <a:latin typeface="Trebuchet MS"/>
                <a:cs typeface="Trebuchet MS"/>
              </a:rPr>
              <a:t>=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70" dirty="0">
                <a:latin typeface="Trebuchet MS"/>
                <a:cs typeface="Trebuchet MS"/>
              </a:rPr>
              <a:t>"movie </a:t>
            </a:r>
            <a:r>
              <a:rPr sz="3800" spc="335" dirty="0">
                <a:solidFill>
                  <a:srgbClr val="CC0000"/>
                </a:solidFill>
                <a:latin typeface="Trebuchet MS"/>
                <a:cs typeface="Trebuchet MS"/>
              </a:rPr>
              <a:t>X3</a:t>
            </a:r>
            <a:r>
              <a:rPr sz="3800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3800" spc="395" dirty="0">
                <a:solidFill>
                  <a:srgbClr val="CC0000"/>
                </a:solidFill>
                <a:latin typeface="Trebuchet MS"/>
                <a:cs typeface="Trebuchet MS"/>
              </a:rPr>
              <a:t>=</a:t>
            </a:r>
            <a:r>
              <a:rPr sz="3800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3800" spc="140" dirty="0">
                <a:solidFill>
                  <a:srgbClr val="CC0000"/>
                </a:solidFill>
                <a:latin typeface="Trebuchet MS"/>
                <a:cs typeface="Trebuchet MS"/>
              </a:rPr>
              <a:t>"hated"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800" spc="335" dirty="0">
                <a:solidFill>
                  <a:srgbClr val="00B050"/>
                </a:solidFill>
                <a:latin typeface="Trebuchet MS"/>
                <a:cs typeface="Trebuchet MS"/>
              </a:rPr>
              <a:t>X4</a:t>
            </a:r>
            <a:r>
              <a:rPr sz="3800" spc="9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395" dirty="0">
                <a:solidFill>
                  <a:srgbClr val="00B050"/>
                </a:solidFill>
                <a:latin typeface="Trebuchet MS"/>
                <a:cs typeface="Trebuchet MS"/>
              </a:rPr>
              <a:t>=</a:t>
            </a:r>
            <a:r>
              <a:rPr sz="3800" spc="9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145" dirty="0">
                <a:solidFill>
                  <a:srgbClr val="00B050"/>
                </a:solidFill>
                <a:latin typeface="Trebuchet MS"/>
                <a:cs typeface="Trebuchet MS"/>
              </a:rPr>
              <a:t>"drew</a:t>
            </a:r>
            <a:r>
              <a:rPr sz="3800" spc="10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220" dirty="0">
                <a:solidFill>
                  <a:srgbClr val="00B050"/>
                </a:solidFill>
                <a:latin typeface="Trebuchet MS"/>
                <a:cs typeface="Trebuchet MS"/>
              </a:rPr>
              <a:t>me</a:t>
            </a:r>
            <a:r>
              <a:rPr sz="3800" spc="10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140" dirty="0">
                <a:solidFill>
                  <a:srgbClr val="00B050"/>
                </a:solidFill>
                <a:latin typeface="Trebuchet MS"/>
                <a:cs typeface="Trebuchet MS"/>
              </a:rPr>
              <a:t>in"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8879" y="647700"/>
            <a:ext cx="653859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5920" marR="5080" indent="-1633855">
              <a:lnSpc>
                <a:spcPct val="128400"/>
              </a:lnSpc>
              <a:spcBef>
                <a:spcPts val="100"/>
              </a:spcBef>
            </a:pPr>
            <a:r>
              <a:rPr sz="3800" spc="150" dirty="0">
                <a:latin typeface="Trebuchet MS"/>
                <a:cs typeface="Trebuchet MS"/>
              </a:rPr>
              <a:t>Useful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spc="185" dirty="0">
                <a:latin typeface="Trebuchet MS"/>
                <a:cs typeface="Trebuchet MS"/>
              </a:rPr>
              <a:t>or</a:t>
            </a:r>
            <a:r>
              <a:rPr sz="3800" spc="120" dirty="0">
                <a:latin typeface="Trebuchet MS"/>
                <a:cs typeface="Trebuchet MS"/>
              </a:rPr>
              <a:t> </a:t>
            </a:r>
            <a:r>
              <a:rPr sz="3800" spc="215" dirty="0">
                <a:latin typeface="Trebuchet MS"/>
                <a:cs typeface="Trebuchet MS"/>
              </a:rPr>
              <a:t>harmless</a:t>
            </a:r>
            <a:r>
              <a:rPr sz="3800" spc="114" dirty="0">
                <a:latin typeface="Trebuchet MS"/>
                <a:cs typeface="Trebuchet MS"/>
              </a:rPr>
              <a:t> </a:t>
            </a:r>
            <a:r>
              <a:rPr sz="3800" spc="100" dirty="0">
                <a:latin typeface="Trebuchet MS"/>
                <a:cs typeface="Trebuchet MS"/>
              </a:rPr>
              <a:t>features </a:t>
            </a:r>
            <a:r>
              <a:rPr sz="3800" spc="335" dirty="0">
                <a:latin typeface="Trebuchet MS"/>
                <a:cs typeface="Trebuchet MS"/>
              </a:rPr>
              <a:t>X1</a:t>
            </a:r>
            <a:r>
              <a:rPr sz="3800" spc="85" dirty="0">
                <a:latin typeface="Trebuchet MS"/>
                <a:cs typeface="Trebuchet MS"/>
              </a:rPr>
              <a:t> </a:t>
            </a:r>
            <a:r>
              <a:rPr sz="3800" spc="395" dirty="0">
                <a:latin typeface="Trebuchet MS"/>
                <a:cs typeface="Trebuchet MS"/>
              </a:rPr>
              <a:t>=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55" dirty="0">
                <a:latin typeface="Trebuchet MS"/>
                <a:cs typeface="Trebuchet MS"/>
              </a:rPr>
              <a:t>"this"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330" y="5405628"/>
            <a:ext cx="6570345" cy="1189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sz="3800" dirty="0">
                <a:latin typeface="Trebuchet MS"/>
                <a:cs typeface="Trebuchet MS"/>
              </a:rPr>
              <a:t>I</a:t>
            </a:r>
            <a:r>
              <a:rPr sz="3800" spc="80" dirty="0">
                <a:latin typeface="Trebuchet MS"/>
                <a:cs typeface="Trebuchet MS"/>
              </a:rPr>
              <a:t> </a:t>
            </a:r>
            <a:r>
              <a:rPr sz="3800" spc="120" dirty="0">
                <a:latin typeface="Trebuchet MS"/>
                <a:cs typeface="Trebuchet MS"/>
              </a:rPr>
              <a:t>can't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tell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225" dirty="0">
                <a:latin typeface="Trebuchet MS"/>
                <a:cs typeface="Trebuchet MS"/>
              </a:rPr>
              <a:t>you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225" dirty="0">
                <a:latin typeface="Trebuchet MS"/>
                <a:cs typeface="Trebuchet MS"/>
              </a:rPr>
              <a:t>how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254" dirty="0">
                <a:latin typeface="Trebuchet MS"/>
                <a:cs typeface="Trebuchet MS"/>
              </a:rPr>
              <a:t>much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-50" dirty="0">
                <a:latin typeface="Trebuchet MS"/>
                <a:cs typeface="Trebuchet MS"/>
              </a:rPr>
              <a:t>I </a:t>
            </a:r>
            <a:r>
              <a:rPr sz="3800" spc="125" dirty="0">
                <a:latin typeface="Trebuchet MS"/>
                <a:cs typeface="Trebuchet MS"/>
              </a:rPr>
              <a:t>hated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150" dirty="0">
                <a:latin typeface="Trebuchet MS"/>
                <a:cs typeface="Trebuchet MS"/>
              </a:rPr>
              <a:t>this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110" dirty="0">
                <a:latin typeface="Trebuchet MS"/>
                <a:cs typeface="Trebuchet MS"/>
              </a:rPr>
              <a:t>movie.</a:t>
            </a:r>
            <a:r>
              <a:rPr sz="3800" spc="8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It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sucked.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7601" y="4668013"/>
            <a:ext cx="6522084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6155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rebuchet MS"/>
                <a:cs typeface="Trebuchet MS"/>
              </a:rPr>
              <a:t>4gram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features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</a:t>
            </a:r>
            <a:r>
              <a:rPr sz="3200" spc="10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just </a:t>
            </a:r>
            <a:r>
              <a:rPr sz="3200" spc="150" dirty="0">
                <a:latin typeface="Trebuchet MS"/>
                <a:cs typeface="Trebuchet MS"/>
              </a:rPr>
              <a:t>"memorize"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training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set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and </a:t>
            </a:r>
            <a:r>
              <a:rPr sz="3200" spc="160" dirty="0">
                <a:latin typeface="Trebuchet MS"/>
                <a:cs typeface="Trebuchet MS"/>
              </a:rPr>
              <a:t>might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cause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problems</a:t>
            </a:r>
            <a:endParaRPr sz="3200">
              <a:latin typeface="Trebuchet MS"/>
              <a:cs typeface="Trebuchet MS"/>
            </a:endParaRPr>
          </a:p>
          <a:p>
            <a:pPr marL="568325" marR="5080">
              <a:lnSpc>
                <a:spcPct val="101099"/>
              </a:lnSpc>
              <a:spcBef>
                <a:spcPts val="740"/>
              </a:spcBef>
            </a:pPr>
            <a:r>
              <a:rPr sz="3800" spc="335" dirty="0">
                <a:solidFill>
                  <a:srgbClr val="00B050"/>
                </a:solidFill>
                <a:latin typeface="Trebuchet MS"/>
                <a:cs typeface="Trebuchet MS"/>
              </a:rPr>
              <a:t>X5</a:t>
            </a:r>
            <a:r>
              <a:rPr sz="3800" spc="8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395" dirty="0">
                <a:solidFill>
                  <a:srgbClr val="00B050"/>
                </a:solidFill>
                <a:latin typeface="Trebuchet MS"/>
                <a:cs typeface="Trebuchet MS"/>
              </a:rPr>
              <a:t>=</a:t>
            </a:r>
            <a:r>
              <a:rPr sz="3800" spc="9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00B050"/>
                </a:solidFill>
                <a:latin typeface="Trebuchet MS"/>
                <a:cs typeface="Trebuchet MS"/>
              </a:rPr>
              <a:t>"the </a:t>
            </a:r>
            <a:r>
              <a:rPr sz="3800" spc="245" dirty="0">
                <a:solidFill>
                  <a:srgbClr val="00B050"/>
                </a:solidFill>
                <a:latin typeface="Trebuchet MS"/>
                <a:cs typeface="Trebuchet MS"/>
              </a:rPr>
              <a:t>same</a:t>
            </a:r>
            <a:r>
              <a:rPr sz="3800" spc="10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95" dirty="0">
                <a:solidFill>
                  <a:srgbClr val="00B050"/>
                </a:solidFill>
                <a:latin typeface="Trebuchet MS"/>
                <a:cs typeface="Trebuchet MS"/>
              </a:rPr>
              <a:t>to</a:t>
            </a:r>
            <a:r>
              <a:rPr sz="3800" spc="10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00B050"/>
                </a:solidFill>
                <a:latin typeface="Trebuchet MS"/>
                <a:cs typeface="Trebuchet MS"/>
              </a:rPr>
              <a:t>you" </a:t>
            </a:r>
            <a:r>
              <a:rPr sz="3800" spc="335" dirty="0">
                <a:solidFill>
                  <a:srgbClr val="FF0000"/>
                </a:solidFill>
                <a:latin typeface="Trebuchet MS"/>
                <a:cs typeface="Trebuchet MS"/>
              </a:rPr>
              <a:t>X7</a:t>
            </a:r>
            <a:r>
              <a:rPr sz="3800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800" spc="39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3800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800" dirty="0">
                <a:solidFill>
                  <a:srgbClr val="FF0000"/>
                </a:solidFill>
                <a:latin typeface="Trebuchet MS"/>
                <a:cs typeface="Trebuchet MS"/>
              </a:rPr>
              <a:t>"tell</a:t>
            </a:r>
            <a:r>
              <a:rPr sz="3800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800" spc="225" dirty="0">
                <a:solidFill>
                  <a:srgbClr val="FF0000"/>
                </a:solidFill>
                <a:latin typeface="Trebuchet MS"/>
                <a:cs typeface="Trebuchet MS"/>
              </a:rPr>
              <a:t>you</a:t>
            </a:r>
            <a:r>
              <a:rPr sz="3800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800" spc="235" dirty="0">
                <a:solidFill>
                  <a:srgbClr val="FF0000"/>
                </a:solidFill>
                <a:latin typeface="Trebuchet MS"/>
                <a:cs typeface="Trebuchet MS"/>
              </a:rPr>
              <a:t>how</a:t>
            </a:r>
            <a:r>
              <a:rPr sz="3800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800" spc="240" dirty="0">
                <a:solidFill>
                  <a:srgbClr val="FF0000"/>
                </a:solidFill>
                <a:latin typeface="Trebuchet MS"/>
                <a:cs typeface="Trebuchet MS"/>
              </a:rPr>
              <a:t>much"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5444" y="1472690"/>
            <a:ext cx="5880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685" dirty="0">
                <a:solidFill>
                  <a:srgbClr val="00B050"/>
                </a:solidFill>
                <a:latin typeface="Trebuchet MS"/>
                <a:cs typeface="Trebuchet MS"/>
              </a:rPr>
              <a:t>+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4697" y="4069586"/>
            <a:ext cx="46355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-52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endParaRPr sz="10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123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5100" spc="-90" dirty="0"/>
              <a:t>Overfitting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162717" y="1424939"/>
            <a:ext cx="11798300" cy="63226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4-gram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tiny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just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memorize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24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100%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set</a:t>
            </a: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But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surprised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novel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4-grams in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12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Low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Models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too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powerful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overfit</a:t>
            </a:r>
            <a:r>
              <a:rPr sz="4500" b="1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4500">
              <a:latin typeface="Carlito"/>
              <a:cs typeface="Carlito"/>
            </a:endParaRPr>
          </a:p>
          <a:p>
            <a:pPr marL="660400" marR="68580" indent="-406400">
              <a:lnSpc>
                <a:spcPts val="4100"/>
              </a:lnSpc>
              <a:spcBef>
                <a:spcPts val="81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Fitting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details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so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exactly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doesn't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generalize well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set</a:t>
            </a:r>
            <a:endParaRPr sz="3800">
              <a:latin typeface="Carlito"/>
              <a:cs typeface="Carlito"/>
            </a:endParaRPr>
          </a:p>
          <a:p>
            <a:pPr marL="838200" lvl="1" indent="-365760">
              <a:lnSpc>
                <a:spcPct val="100000"/>
              </a:lnSpc>
              <a:spcBef>
                <a:spcPts val="280"/>
              </a:spcBef>
              <a:buClr>
                <a:srgbClr val="E48312"/>
              </a:buClr>
              <a:buChar char="◦"/>
              <a:tabLst>
                <a:tab pos="8382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avoid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overfitting?</a:t>
            </a:r>
            <a:endParaRPr sz="3800">
              <a:latin typeface="Carlito"/>
              <a:cs typeface="Carlito"/>
            </a:endParaRPr>
          </a:p>
          <a:p>
            <a:pPr marL="1117600" lvl="2" indent="-424180">
              <a:lnSpc>
                <a:spcPct val="100000"/>
              </a:lnSpc>
              <a:spcBef>
                <a:spcPts val="530"/>
              </a:spcBef>
              <a:buClr>
                <a:srgbClr val="E48312"/>
              </a:buClr>
              <a:buChar char="◦"/>
              <a:tabLst>
                <a:tab pos="1117600" algn="l"/>
              </a:tabLst>
            </a:pP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Regularization</a:t>
            </a:r>
            <a:r>
              <a:rPr sz="32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2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3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3200">
              <a:latin typeface="Carlito"/>
              <a:cs typeface="Carlito"/>
            </a:endParaRPr>
          </a:p>
          <a:p>
            <a:pPr marL="1117600" lvl="2" indent="-424180">
              <a:lnSpc>
                <a:spcPct val="100000"/>
              </a:lnSpc>
              <a:spcBef>
                <a:spcPts val="359"/>
              </a:spcBef>
              <a:buClr>
                <a:srgbClr val="E48312"/>
              </a:buClr>
              <a:buChar char="◦"/>
              <a:tabLst>
                <a:tab pos="1117600" algn="l"/>
              </a:tabLst>
            </a:pP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Dropout</a:t>
            </a:r>
            <a:r>
              <a:rPr sz="32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2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neural</a:t>
            </a:r>
            <a:r>
              <a:rPr sz="32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5423407"/>
            <a:ext cx="11629390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95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Idea: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choose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R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(θ)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penalizes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large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endParaRPr sz="4500">
              <a:latin typeface="Carlito"/>
              <a:cs typeface="Carlito"/>
            </a:endParaRPr>
          </a:p>
          <a:p>
            <a:pPr marL="660400" marR="5080" indent="-406400">
              <a:lnSpc>
                <a:spcPts val="3720"/>
              </a:lnSpc>
              <a:spcBef>
                <a:spcPts val="715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fitting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lots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big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good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fitting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little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less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well,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small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969" y="4094972"/>
            <a:ext cx="33972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850" i="1" spc="-1635" baseline="-13532" dirty="0">
                <a:latin typeface="Liberation Sans Narrow"/>
                <a:cs typeface="Liberation Sans Narrow"/>
              </a:rPr>
              <a:t>q</a:t>
            </a:r>
            <a:r>
              <a:rPr sz="3900" spc="10" dirty="0">
                <a:latin typeface="Times New Roman"/>
                <a:cs typeface="Times New Roman"/>
              </a:rPr>
              <a:t>ˆ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036" y="1729232"/>
            <a:ext cx="11576050" cy="24599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solution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overfitting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ts val="5050"/>
              </a:lnSpc>
              <a:spcBef>
                <a:spcPts val="69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Add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regularization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term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R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(θ)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endParaRPr sz="4500">
              <a:latin typeface="Carlito"/>
              <a:cs typeface="Carlito"/>
            </a:endParaRPr>
          </a:p>
          <a:p>
            <a:pPr marL="25400">
              <a:lnSpc>
                <a:spcPts val="3130"/>
              </a:lnSpc>
            </a:pP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(for</a:t>
            </a:r>
            <a:r>
              <a:rPr sz="29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now</a:t>
            </a:r>
            <a:r>
              <a:rPr sz="29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404040"/>
                </a:solidFill>
                <a:latin typeface="Carlito"/>
                <a:cs typeface="Carlito"/>
              </a:rPr>
              <a:t>written</a:t>
            </a:r>
            <a:r>
              <a:rPr sz="29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9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404040"/>
                </a:solidFill>
                <a:latin typeface="Carlito"/>
                <a:cs typeface="Carlito"/>
              </a:rPr>
              <a:t>maximizing</a:t>
            </a:r>
            <a:r>
              <a:rPr sz="29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logprob</a:t>
            </a:r>
            <a:r>
              <a:rPr sz="29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404040"/>
                </a:solidFill>
                <a:latin typeface="Carlito"/>
                <a:cs typeface="Carlito"/>
              </a:rPr>
              <a:t>rather</a:t>
            </a:r>
            <a:r>
              <a:rPr sz="29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9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404040"/>
                </a:solidFill>
                <a:latin typeface="Carlito"/>
                <a:cs typeface="Carlito"/>
              </a:rPr>
              <a:t>minimizing</a:t>
            </a:r>
            <a:r>
              <a:rPr sz="29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404040"/>
                </a:solidFill>
                <a:latin typeface="Carlito"/>
                <a:cs typeface="Carlito"/>
              </a:rPr>
              <a:t>loss)</a:t>
            </a:r>
            <a:endParaRPr sz="2900">
              <a:latin typeface="Carlito"/>
              <a:cs typeface="Carlito"/>
            </a:endParaRPr>
          </a:p>
          <a:p>
            <a:pPr marR="1976755" algn="ctr">
              <a:lnSpc>
                <a:spcPct val="100000"/>
              </a:lnSpc>
              <a:spcBef>
                <a:spcPts val="715"/>
              </a:spcBef>
            </a:pPr>
            <a:r>
              <a:rPr sz="2900" i="1" spc="-50" dirty="0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474" y="3739314"/>
            <a:ext cx="73660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2980" dirty="0">
                <a:latin typeface="VL PGothic"/>
                <a:cs typeface="VL PGothic"/>
              </a:rPr>
              <a:t>X</a:t>
            </a:r>
            <a:endParaRPr sz="3900">
              <a:latin typeface="VL PGothic"/>
              <a:cs typeface="VL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754" y="4949913"/>
            <a:ext cx="591820" cy="469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spc="-25" dirty="0">
                <a:latin typeface="Times New Roman"/>
                <a:cs typeface="Times New Roman"/>
              </a:rPr>
              <a:t>i</a:t>
            </a:r>
            <a:r>
              <a:rPr sz="2900" spc="-25" dirty="0">
                <a:latin typeface="LM Roman 10"/>
                <a:cs typeface="LM Roman 10"/>
              </a:rPr>
              <a:t>=</a:t>
            </a:r>
            <a:r>
              <a:rPr sz="2900" spc="-2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1084" y="4137739"/>
            <a:ext cx="1174750" cy="469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7240" algn="l"/>
              </a:tabLst>
            </a:pPr>
            <a:r>
              <a:rPr sz="2900" spc="-25" dirty="0">
                <a:latin typeface="LM Roman 10"/>
                <a:cs typeface="LM Roman 10"/>
              </a:rPr>
              <a:t>(</a:t>
            </a:r>
            <a:r>
              <a:rPr sz="2900" i="1" spc="-25" dirty="0">
                <a:latin typeface="Times New Roman"/>
                <a:cs typeface="Times New Roman"/>
              </a:rPr>
              <a:t>i</a:t>
            </a:r>
            <a:r>
              <a:rPr sz="2900" spc="-25" dirty="0">
                <a:latin typeface="LM Roman 10"/>
                <a:cs typeface="LM Roman 10"/>
              </a:rPr>
              <a:t>)</a:t>
            </a:r>
            <a:r>
              <a:rPr sz="2900" dirty="0">
                <a:latin typeface="LM Roman 10"/>
                <a:cs typeface="LM Roman 10"/>
              </a:rPr>
              <a:t>	</a:t>
            </a:r>
            <a:r>
              <a:rPr sz="2900" spc="-25" dirty="0">
                <a:latin typeface="LM Roman 10"/>
                <a:cs typeface="LM Roman 10"/>
              </a:rPr>
              <a:t>(</a:t>
            </a:r>
            <a:r>
              <a:rPr sz="2900" i="1" spc="-25" dirty="0">
                <a:latin typeface="Times New Roman"/>
                <a:cs typeface="Times New Roman"/>
              </a:rPr>
              <a:t>i</a:t>
            </a:r>
            <a:r>
              <a:rPr sz="2900" spc="-25" dirty="0">
                <a:latin typeface="LM Roman 10"/>
                <a:cs typeface="LM Roman 10"/>
              </a:rPr>
              <a:t>)</a:t>
            </a:r>
            <a:endParaRPr sz="290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1747" y="4214194"/>
            <a:ext cx="7615555" cy="10458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35"/>
              </a:spcBef>
              <a:tabLst>
                <a:tab pos="690245" algn="l"/>
                <a:tab pos="2977515" algn="l"/>
                <a:tab pos="4780280" algn="l"/>
                <a:tab pos="5544820" algn="l"/>
              </a:tabLst>
            </a:pPr>
            <a:r>
              <a:rPr sz="3900" spc="-50" dirty="0">
                <a:latin typeface="LM Roman 10"/>
                <a:cs typeface="LM Roman 10"/>
              </a:rPr>
              <a:t>=</a:t>
            </a:r>
            <a:r>
              <a:rPr sz="3900" dirty="0">
                <a:latin typeface="LM Roman 10"/>
                <a:cs typeface="LM Roman 10"/>
              </a:rPr>
              <a:t>	</a:t>
            </a:r>
            <a:r>
              <a:rPr sz="3900" spc="-10" dirty="0">
                <a:latin typeface="Times New Roman"/>
                <a:cs typeface="Times New Roman"/>
              </a:rPr>
              <a:t>argmax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sz="3900" spc="-25" dirty="0">
                <a:latin typeface="Times New Roman"/>
                <a:cs typeface="Times New Roman"/>
              </a:rPr>
              <a:t>log</a:t>
            </a:r>
            <a:r>
              <a:rPr sz="3900" spc="-520" dirty="0">
                <a:latin typeface="Times New Roman"/>
                <a:cs typeface="Times New Roman"/>
              </a:rPr>
              <a:t> </a:t>
            </a:r>
            <a:r>
              <a:rPr sz="3900" i="1" spc="-25" dirty="0">
                <a:latin typeface="Times New Roman"/>
                <a:cs typeface="Times New Roman"/>
              </a:rPr>
              <a:t>P</a:t>
            </a:r>
            <a:r>
              <a:rPr sz="3900" spc="-25" dirty="0">
                <a:latin typeface="LM Roman 10"/>
                <a:cs typeface="LM Roman 10"/>
              </a:rPr>
              <a:t>(</a:t>
            </a:r>
            <a:r>
              <a:rPr sz="3900" i="1" spc="-25" dirty="0">
                <a:latin typeface="Times New Roman"/>
                <a:cs typeface="Times New Roman"/>
              </a:rPr>
              <a:t>y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-25" dirty="0">
                <a:latin typeface="DejaVu Sans Condensed"/>
                <a:cs typeface="DejaVu Sans Condensed"/>
              </a:rPr>
              <a:t>|</a:t>
            </a:r>
            <a:r>
              <a:rPr sz="3900" i="1" spc="-25" dirty="0">
                <a:latin typeface="Times New Roman"/>
                <a:cs typeface="Times New Roman"/>
              </a:rPr>
              <a:t>x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spc="-25" dirty="0">
                <a:latin typeface="LM Roman 10"/>
                <a:cs typeface="LM Roman 10"/>
              </a:rPr>
              <a:t>)</a:t>
            </a:r>
            <a:r>
              <a:rPr sz="3900" spc="-755" dirty="0">
                <a:latin typeface="LM Roman 10"/>
                <a:cs typeface="LM Roman 10"/>
              </a:rPr>
              <a:t> </a:t>
            </a:r>
            <a:r>
              <a:rPr sz="3900" i="1" spc="-530" dirty="0">
                <a:latin typeface="DejaVu Sans Condensed"/>
                <a:cs typeface="DejaVu Sans Condensed"/>
              </a:rPr>
              <a:t>—</a:t>
            </a:r>
            <a:r>
              <a:rPr sz="3900" i="1" spc="-570" dirty="0">
                <a:latin typeface="DejaVu Sans Condensed"/>
                <a:cs typeface="DejaVu Sans Condensed"/>
              </a:rPr>
              <a:t> </a:t>
            </a:r>
            <a:r>
              <a:rPr sz="3900" i="1" spc="285" dirty="0">
                <a:latin typeface="Liberation Sans Narrow"/>
                <a:cs typeface="Liberation Sans Narrow"/>
              </a:rPr>
              <a:t>a</a:t>
            </a:r>
            <a:r>
              <a:rPr sz="3900" i="1" spc="285" dirty="0">
                <a:latin typeface="Times New Roman"/>
                <a:cs typeface="Times New Roman"/>
              </a:rPr>
              <a:t>R</a:t>
            </a:r>
            <a:r>
              <a:rPr sz="3900" spc="285" dirty="0">
                <a:latin typeface="LM Roman 10"/>
                <a:cs typeface="LM Roman 10"/>
              </a:rPr>
              <a:t>(</a:t>
            </a:r>
            <a:r>
              <a:rPr sz="3900" i="1" spc="285" dirty="0">
                <a:latin typeface="Liberation Sans Narrow"/>
                <a:cs typeface="Liberation Sans Narrow"/>
              </a:rPr>
              <a:t>q</a:t>
            </a:r>
            <a:r>
              <a:rPr sz="3900" i="1" spc="-434" dirty="0">
                <a:latin typeface="Liberation Sans Narrow"/>
                <a:cs typeface="Liberation Sans Narrow"/>
              </a:rPr>
              <a:t> </a:t>
            </a:r>
            <a:r>
              <a:rPr sz="3900" spc="-50" dirty="0">
                <a:latin typeface="LM Roman 10"/>
                <a:cs typeface="LM Roman 10"/>
              </a:rPr>
              <a:t>)</a:t>
            </a:r>
            <a:endParaRPr sz="3900">
              <a:latin typeface="LM Roman 10"/>
              <a:cs typeface="LM Roman 10"/>
            </a:endParaRPr>
          </a:p>
          <a:p>
            <a:pPr marL="1308100">
              <a:lnSpc>
                <a:spcPts val="3395"/>
              </a:lnSpc>
            </a:pPr>
            <a:r>
              <a:rPr sz="2900" i="1" spc="105" dirty="0">
                <a:latin typeface="Liberation Sans Narrow"/>
                <a:cs typeface="Liberation Sans Narrow"/>
              </a:rPr>
              <a:t>q</a:t>
            </a:r>
            <a:endParaRPr sz="29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dirty="0"/>
              <a:t>L2</a:t>
            </a:r>
            <a:r>
              <a:rPr spc="-260" dirty="0"/>
              <a:t> </a:t>
            </a:r>
            <a:r>
              <a:rPr spc="-145" dirty="0"/>
              <a:t>Regularization</a:t>
            </a:r>
            <a:r>
              <a:rPr spc="-185" dirty="0"/>
              <a:t> </a:t>
            </a:r>
            <a:r>
              <a:rPr dirty="0"/>
              <a:t>(=</a:t>
            </a:r>
            <a:r>
              <a:rPr spc="-225" dirty="0"/>
              <a:t> </a:t>
            </a:r>
            <a:r>
              <a:rPr spc="-100" dirty="0"/>
              <a:t>ridge</a:t>
            </a:r>
            <a:r>
              <a:rPr spc="-229" dirty="0"/>
              <a:t> </a:t>
            </a:r>
            <a:r>
              <a:rPr spc="-80" dirty="0"/>
              <a:t>regression)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5828792"/>
            <a:ext cx="77038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L2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regularized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objective</a:t>
            </a:r>
            <a:r>
              <a:rPr sz="45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function: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539" y="4626741"/>
            <a:ext cx="301180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76045" algn="l"/>
                <a:tab pos="2091689" algn="l"/>
              </a:tabLst>
            </a:pPr>
            <a:r>
              <a:rPr sz="4100" i="1" spc="70" dirty="0">
                <a:latin typeface="Times New Roman"/>
                <a:cs typeface="Times New Roman"/>
              </a:rPr>
              <a:t>R</a:t>
            </a:r>
            <a:r>
              <a:rPr sz="4100" spc="70" dirty="0">
                <a:latin typeface="LM Roman 10"/>
                <a:cs typeface="LM Roman 10"/>
              </a:rPr>
              <a:t>(</a:t>
            </a:r>
            <a:r>
              <a:rPr sz="4100" i="1" spc="70" dirty="0">
                <a:latin typeface="Liberation Sans Narrow"/>
                <a:cs typeface="Liberation Sans Narrow"/>
              </a:rPr>
              <a:t>q</a:t>
            </a:r>
            <a:r>
              <a:rPr sz="4100" i="1" spc="-459" dirty="0">
                <a:latin typeface="Liberation Sans Narrow"/>
                <a:cs typeface="Liberation Sans Narrow"/>
              </a:rPr>
              <a:t> </a:t>
            </a:r>
            <a:r>
              <a:rPr sz="4100" spc="-50" dirty="0">
                <a:latin typeface="LM Roman 10"/>
                <a:cs typeface="LM Roman 10"/>
              </a:rPr>
              <a:t>)</a:t>
            </a:r>
            <a:r>
              <a:rPr sz="4100" dirty="0">
                <a:latin typeface="LM Roman 10"/>
                <a:cs typeface="LM Roman 10"/>
              </a:rPr>
              <a:t>	</a:t>
            </a:r>
            <a:r>
              <a:rPr sz="4100" spc="-50" dirty="0">
                <a:latin typeface="LM Roman 10"/>
                <a:cs typeface="LM Roman 10"/>
              </a:rPr>
              <a:t>=</a:t>
            </a:r>
            <a:r>
              <a:rPr sz="4100" dirty="0">
                <a:latin typeface="LM Roman 10"/>
                <a:cs typeface="LM Roman 10"/>
              </a:rPr>
              <a:t>	</a:t>
            </a:r>
            <a:r>
              <a:rPr sz="4100" i="1" dirty="0">
                <a:latin typeface="DejaVu Sans Condensed"/>
                <a:cs typeface="DejaVu Sans Condensed"/>
              </a:rPr>
              <a:t>||</a:t>
            </a:r>
            <a:r>
              <a:rPr sz="4100" i="1" dirty="0">
                <a:latin typeface="Liberation Sans Narrow"/>
                <a:cs typeface="Liberation Sans Narrow"/>
              </a:rPr>
              <a:t>q</a:t>
            </a:r>
            <a:r>
              <a:rPr sz="4100" i="1" spc="-450" dirty="0">
                <a:latin typeface="Liberation Sans Narrow"/>
                <a:cs typeface="Liberation Sans Narrow"/>
              </a:rPr>
              <a:t> </a:t>
            </a:r>
            <a:r>
              <a:rPr sz="4100" i="1" spc="-65" dirty="0">
                <a:latin typeface="DejaVu Sans Condensed"/>
                <a:cs typeface="DejaVu Sans Condensed"/>
              </a:rPr>
              <a:t>||</a:t>
            </a:r>
            <a:endParaRPr sz="4100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7791" y="4546696"/>
            <a:ext cx="217804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3050" spc="-50" dirty="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3050" spc="-50" dirty="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336" y="1713991"/>
            <a:ext cx="12240895" cy="28848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squares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endParaRPr sz="4500">
              <a:latin typeface="Carlito"/>
              <a:cs typeface="Carlito"/>
            </a:endParaRPr>
          </a:p>
          <a:p>
            <a:pPr marL="25400">
              <a:lnSpc>
                <a:spcPts val="5150"/>
              </a:lnSpc>
              <a:spcBef>
                <a:spcPts val="12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name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because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(square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the)</a:t>
            </a:r>
            <a:endParaRPr sz="4500">
              <a:latin typeface="Carlito"/>
              <a:cs typeface="Carlito"/>
            </a:endParaRPr>
          </a:p>
          <a:p>
            <a:pPr marL="38100">
              <a:lnSpc>
                <a:spcPts val="5150"/>
              </a:lnSpc>
            </a:pP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L2</a:t>
            </a:r>
            <a:r>
              <a:rPr sz="4500" b="1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norm</a:t>
            </a:r>
            <a:r>
              <a:rPr sz="4500" b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Times New Roman"/>
                <a:cs typeface="Times New Roman"/>
              </a:rPr>
              <a:t>||θ||</a:t>
            </a:r>
            <a:r>
              <a:rPr sz="4500" baseline="-18518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Euclidean</a:t>
            </a:r>
            <a:r>
              <a:rPr sz="4500" b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distance</a:t>
            </a:r>
            <a:r>
              <a:rPr sz="45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Times New Roman"/>
                <a:cs typeface="Times New Roman"/>
              </a:rPr>
              <a:t>θ</a:t>
            </a:r>
            <a:r>
              <a:rPr sz="45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origin.</a:t>
            </a:r>
            <a:endParaRPr sz="4500">
              <a:latin typeface="Carlito"/>
              <a:cs typeface="Carlito"/>
            </a:endParaRPr>
          </a:p>
          <a:p>
            <a:pPr marL="655320" algn="ctr">
              <a:lnSpc>
                <a:spcPct val="100000"/>
              </a:lnSpc>
              <a:spcBef>
                <a:spcPts val="755"/>
              </a:spcBef>
            </a:pPr>
            <a:r>
              <a:rPr sz="3050" i="1" spc="-50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1178" y="4129570"/>
            <a:ext cx="77660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145" dirty="0">
                <a:latin typeface="VL PGothic"/>
                <a:cs typeface="VL PGothic"/>
              </a:rPr>
              <a:t>X</a:t>
            </a:r>
            <a:endParaRPr sz="4100">
              <a:latin typeface="VL PGothic"/>
              <a:cs typeface="VL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1672" y="4626741"/>
            <a:ext cx="162496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40485" algn="l"/>
              </a:tabLst>
            </a:pPr>
            <a:r>
              <a:rPr sz="4100" spc="-50" dirty="0">
                <a:latin typeface="LM Roman 10"/>
                <a:cs typeface="LM Roman 10"/>
              </a:rPr>
              <a:t>=</a:t>
            </a:r>
            <a:r>
              <a:rPr sz="4100" dirty="0">
                <a:latin typeface="LM Roman 10"/>
                <a:cs typeface="LM Roman 10"/>
              </a:rPr>
              <a:t>	</a:t>
            </a:r>
            <a:r>
              <a:rPr sz="4100" i="1" spc="190" dirty="0">
                <a:latin typeface="Liberation Sans Narrow"/>
                <a:cs typeface="Liberation Sans Narrow"/>
              </a:rPr>
              <a:t>q</a:t>
            </a:r>
            <a:endParaRPr sz="41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1582" y="5396992"/>
            <a:ext cx="63373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j</a:t>
            </a:r>
            <a:r>
              <a:rPr sz="3050" spc="-25" dirty="0">
                <a:latin typeface="LM Roman 10"/>
                <a:cs typeface="LM Roman 10"/>
              </a:rPr>
              <a:t>=</a:t>
            </a:r>
            <a:r>
              <a:rPr sz="3050" spc="-2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8505" y="4546696"/>
            <a:ext cx="22034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ts val="3190"/>
              </a:lnSpc>
              <a:spcBef>
                <a:spcPts val="100"/>
              </a:spcBef>
            </a:pPr>
            <a:r>
              <a:rPr sz="3050" spc="-50" dirty="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3050" i="1" spc="-50" dirty="0">
                <a:latin typeface="Times New Roman"/>
                <a:cs typeface="Times New Roman"/>
              </a:rPr>
              <a:t>j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4675" y="6907370"/>
            <a:ext cx="17907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50" dirty="0">
                <a:latin typeface="Times New Roman"/>
                <a:cs typeface="Times New Roman"/>
              </a:rPr>
              <a:t>ˆ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3256" y="6222284"/>
            <a:ext cx="29464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580" dirty="0">
                <a:latin typeface="VL PGothic"/>
                <a:cs typeface="VL PGothic"/>
              </a:rPr>
              <a:t>"</a:t>
            </a:r>
            <a:endParaRPr sz="3650">
              <a:latin typeface="VL PGothic"/>
              <a:cs typeface="VL P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2220" y="6557504"/>
            <a:ext cx="27241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50" dirty="0"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2347" y="6576136"/>
            <a:ext cx="678815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805" dirty="0">
                <a:latin typeface="VL PGothic"/>
                <a:cs typeface="VL PGothic"/>
              </a:rPr>
              <a:t>X</a:t>
            </a:r>
            <a:endParaRPr sz="3650">
              <a:latin typeface="VL PGothic"/>
              <a:cs typeface="VL P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0082" y="7703598"/>
            <a:ext cx="55626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25" dirty="0">
                <a:latin typeface="Times New Roman"/>
                <a:cs typeface="Times New Roman"/>
              </a:rPr>
              <a:t>i</a:t>
            </a:r>
            <a:r>
              <a:rPr sz="2700" spc="-25" dirty="0">
                <a:latin typeface="LM Roman 10"/>
                <a:cs typeface="LM Roman 10"/>
              </a:rPr>
              <a:t>=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6307" y="7018404"/>
            <a:ext cx="7338695" cy="9759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4300"/>
              </a:lnSpc>
              <a:spcBef>
                <a:spcPts val="114"/>
              </a:spcBef>
              <a:tabLst>
                <a:tab pos="607695" algn="l"/>
                <a:tab pos="1243330" algn="l"/>
                <a:tab pos="3655695" algn="l"/>
                <a:tab pos="6574155" algn="l"/>
              </a:tabLst>
            </a:pPr>
            <a:r>
              <a:rPr sz="3650" i="1" spc="165" dirty="0">
                <a:latin typeface="Liberation Sans Narrow"/>
                <a:cs typeface="Liberation Sans Narrow"/>
              </a:rPr>
              <a:t>q</a:t>
            </a:r>
            <a:r>
              <a:rPr sz="3650" i="1" dirty="0">
                <a:latin typeface="Liberation Sans Narrow"/>
                <a:cs typeface="Liberation Sans Narrow"/>
              </a:rPr>
              <a:t>	</a:t>
            </a:r>
            <a:r>
              <a:rPr sz="3650" spc="-50" dirty="0">
                <a:latin typeface="LM Roman 10"/>
                <a:cs typeface="LM Roman 10"/>
              </a:rPr>
              <a:t>=</a:t>
            </a:r>
            <a:r>
              <a:rPr sz="3650" dirty="0">
                <a:latin typeface="LM Roman 10"/>
                <a:cs typeface="LM Roman 10"/>
              </a:rPr>
              <a:t>	</a:t>
            </a:r>
            <a:r>
              <a:rPr sz="3650" spc="-10" dirty="0">
                <a:latin typeface="Times New Roman"/>
                <a:cs typeface="Times New Roman"/>
              </a:rPr>
              <a:t>argmax</a:t>
            </a:r>
            <a:r>
              <a:rPr sz="365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log</a:t>
            </a:r>
            <a:r>
              <a:rPr sz="3650" spc="-484" dirty="0">
                <a:latin typeface="Times New Roman"/>
                <a:cs typeface="Times New Roman"/>
              </a:rPr>
              <a:t> </a:t>
            </a:r>
            <a:r>
              <a:rPr sz="3650" i="1" spc="-10" dirty="0">
                <a:latin typeface="Times New Roman"/>
                <a:cs typeface="Times New Roman"/>
              </a:rPr>
              <a:t>P</a:t>
            </a:r>
            <a:r>
              <a:rPr sz="3650" spc="-10" dirty="0">
                <a:latin typeface="LM Roman 10"/>
                <a:cs typeface="LM Roman 10"/>
              </a:rPr>
              <a:t>(</a:t>
            </a:r>
            <a:r>
              <a:rPr sz="3650" i="1" spc="-10" dirty="0">
                <a:latin typeface="Times New Roman"/>
                <a:cs typeface="Times New Roman"/>
              </a:rPr>
              <a:t>y</a:t>
            </a:r>
            <a:r>
              <a:rPr sz="4050" spc="-15" baseline="30864" dirty="0">
                <a:latin typeface="LM Roman 10"/>
                <a:cs typeface="LM Roman 10"/>
              </a:rPr>
              <a:t>(</a:t>
            </a:r>
            <a:r>
              <a:rPr sz="4050" i="1" spc="-15" baseline="30864" dirty="0">
                <a:latin typeface="Times New Roman"/>
                <a:cs typeface="Times New Roman"/>
              </a:rPr>
              <a:t>i</a:t>
            </a:r>
            <a:r>
              <a:rPr sz="4050" spc="-15" baseline="30864" dirty="0">
                <a:latin typeface="LM Roman 10"/>
                <a:cs typeface="LM Roman 10"/>
              </a:rPr>
              <a:t>)</a:t>
            </a:r>
            <a:r>
              <a:rPr sz="3650" i="1" spc="-10" dirty="0">
                <a:latin typeface="DejaVu Sans Condensed"/>
                <a:cs typeface="DejaVu Sans Condensed"/>
              </a:rPr>
              <a:t>|</a:t>
            </a:r>
            <a:r>
              <a:rPr sz="3650" i="1" spc="-10" dirty="0">
                <a:latin typeface="Times New Roman"/>
                <a:cs typeface="Times New Roman"/>
              </a:rPr>
              <a:t>x</a:t>
            </a:r>
            <a:r>
              <a:rPr sz="4050" spc="-15" baseline="30864" dirty="0">
                <a:latin typeface="LM Roman 10"/>
                <a:cs typeface="LM Roman 10"/>
              </a:rPr>
              <a:t>(</a:t>
            </a:r>
            <a:r>
              <a:rPr sz="4050" i="1" spc="-15" baseline="30864" dirty="0">
                <a:latin typeface="Times New Roman"/>
                <a:cs typeface="Times New Roman"/>
              </a:rPr>
              <a:t>i</a:t>
            </a:r>
            <a:r>
              <a:rPr sz="4050" spc="-15" baseline="30864" dirty="0">
                <a:latin typeface="LM Roman 10"/>
                <a:cs typeface="LM Roman 10"/>
              </a:rPr>
              <a:t>)</a:t>
            </a:r>
            <a:r>
              <a:rPr sz="3650" spc="-10" dirty="0">
                <a:latin typeface="LM Roman 10"/>
                <a:cs typeface="LM Roman 10"/>
              </a:rPr>
              <a:t>)</a:t>
            </a:r>
            <a:r>
              <a:rPr sz="3650" dirty="0">
                <a:latin typeface="LM Roman 10"/>
                <a:cs typeface="LM Roman 10"/>
              </a:rPr>
              <a:t>	</a:t>
            </a:r>
            <a:r>
              <a:rPr sz="3650" i="1" spc="-495" dirty="0">
                <a:latin typeface="DejaVu Sans Condensed"/>
                <a:cs typeface="DejaVu Sans Condensed"/>
              </a:rPr>
              <a:t>—</a:t>
            </a:r>
            <a:r>
              <a:rPr sz="3650" i="1" spc="-540" dirty="0">
                <a:latin typeface="DejaVu Sans Condensed"/>
                <a:cs typeface="DejaVu Sans Condensed"/>
              </a:rPr>
              <a:t> </a:t>
            </a:r>
            <a:r>
              <a:rPr sz="3650" i="1" spc="565" dirty="0">
                <a:latin typeface="Liberation Sans Narrow"/>
                <a:cs typeface="Liberation Sans Narrow"/>
              </a:rPr>
              <a:t>a</a:t>
            </a:r>
            <a:endParaRPr sz="3650">
              <a:latin typeface="Liberation Sans Narrow"/>
              <a:cs typeface="Liberation Sans Narrow"/>
            </a:endParaRPr>
          </a:p>
          <a:p>
            <a:pPr marL="1821814">
              <a:lnSpc>
                <a:spcPts val="3160"/>
              </a:lnSpc>
            </a:pPr>
            <a:r>
              <a:rPr sz="2700" i="1" spc="110" dirty="0">
                <a:latin typeface="Liberation Sans Narrow"/>
                <a:cs typeface="Liberation Sans Narrow"/>
              </a:rPr>
              <a:t>q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4724" y="6222284"/>
            <a:ext cx="29464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425" dirty="0">
                <a:latin typeface="VL PGothic"/>
                <a:cs typeface="VL PGothic"/>
              </a:rPr>
              <a:t>#</a:t>
            </a:r>
            <a:endParaRPr sz="3650">
              <a:latin typeface="VL PGothic"/>
              <a:cs typeface="VL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18697" y="6557504"/>
            <a:ext cx="19621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50" dirty="0"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70904" y="6576136"/>
            <a:ext cx="678815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-505" dirty="0">
                <a:latin typeface="VL PGothic"/>
                <a:cs typeface="VL PGothic"/>
              </a:rPr>
              <a:t>X</a:t>
            </a:r>
            <a:endParaRPr sz="3650">
              <a:latin typeface="VL PGothic"/>
              <a:cs typeface="VL P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59984" y="7703598"/>
            <a:ext cx="56515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25" dirty="0">
                <a:latin typeface="Times New Roman"/>
                <a:cs typeface="Times New Roman"/>
              </a:rPr>
              <a:t>j</a:t>
            </a:r>
            <a:r>
              <a:rPr sz="2700" spc="-25" dirty="0">
                <a:latin typeface="LM Roman 10"/>
                <a:cs typeface="LM Roman 10"/>
              </a:rPr>
              <a:t>=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63002" y="6826150"/>
            <a:ext cx="540385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475" i="1" spc="322" baseline="-22831" dirty="0">
                <a:latin typeface="Liberation Sans Narrow"/>
                <a:cs typeface="Liberation Sans Narrow"/>
              </a:rPr>
              <a:t>q</a:t>
            </a:r>
            <a:r>
              <a:rPr sz="5475" i="1" spc="-622" baseline="-22831" dirty="0">
                <a:latin typeface="Liberation Sans Narrow"/>
                <a:cs typeface="Liberation Sans Narrow"/>
              </a:rPr>
              <a:t> </a:t>
            </a:r>
            <a:r>
              <a:rPr sz="2700" spc="-6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79901" y="7254460"/>
            <a:ext cx="12065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50" dirty="0">
                <a:latin typeface="Times New Roman"/>
                <a:cs typeface="Times New Roman"/>
              </a:rPr>
              <a:t>j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dirty="0"/>
              <a:t>L1</a:t>
            </a:r>
            <a:r>
              <a:rPr spc="-250" dirty="0"/>
              <a:t> </a:t>
            </a:r>
            <a:r>
              <a:rPr spc="-145" dirty="0"/>
              <a:t>Regularization</a:t>
            </a:r>
            <a:r>
              <a:rPr spc="-185" dirty="0"/>
              <a:t> </a:t>
            </a:r>
            <a:r>
              <a:rPr dirty="0"/>
              <a:t>(=</a:t>
            </a:r>
            <a:r>
              <a:rPr spc="-225" dirty="0"/>
              <a:t> </a:t>
            </a:r>
            <a:r>
              <a:rPr spc="-100" dirty="0"/>
              <a:t>lasso</a:t>
            </a:r>
            <a:r>
              <a:rPr spc="-225" dirty="0"/>
              <a:t> </a:t>
            </a:r>
            <a:r>
              <a:rPr spc="-80" dirty="0"/>
              <a:t>regression)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336" y="1698751"/>
            <a:ext cx="1246949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12700">
              <a:lnSpc>
                <a:spcPct val="1244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(absolute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the)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weights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Named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after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L1</a:t>
            </a:r>
            <a:r>
              <a:rPr sz="45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norm</a:t>
            </a:r>
            <a:r>
              <a:rPr sz="4500" b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Times New Roman"/>
                <a:cs typeface="Times New Roman"/>
              </a:rPr>
              <a:t>||</a:t>
            </a:r>
            <a:r>
              <a:rPr sz="4500" i="1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4500" dirty="0">
                <a:solidFill>
                  <a:srgbClr val="404040"/>
                </a:solidFill>
                <a:latin typeface="Times New Roman"/>
                <a:cs typeface="Times New Roman"/>
              </a:rPr>
              <a:t>||</a:t>
            </a:r>
            <a:r>
              <a:rPr sz="4500" baseline="-18518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absolute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844" y="3326384"/>
            <a:ext cx="10373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84140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weights,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=</a:t>
            </a:r>
            <a:r>
              <a:rPr sz="45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30" dirty="0">
                <a:solidFill>
                  <a:srgbClr val="404040"/>
                </a:solidFill>
                <a:latin typeface="Carlito"/>
                <a:cs typeface="Carlito"/>
              </a:rPr>
              <a:t>M</a:t>
            </a:r>
            <a:r>
              <a:rPr sz="4500" b="1" spc="-2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b="1" spc="-30" dirty="0">
                <a:solidFill>
                  <a:srgbClr val="404040"/>
                </a:solidFill>
                <a:latin typeface="Carlito"/>
                <a:cs typeface="Carlito"/>
              </a:rPr>
              <a:t>nh</a:t>
            </a:r>
            <a:r>
              <a:rPr sz="4500" b="1" spc="-965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i="1" spc="-922" baseline="-37037" dirty="0">
                <a:latin typeface="Times New Roman"/>
                <a:cs typeface="Times New Roman"/>
              </a:rPr>
              <a:t>n</a:t>
            </a:r>
            <a:r>
              <a:rPr sz="4500" b="1" spc="-70" dirty="0">
                <a:solidFill>
                  <a:srgbClr val="404040"/>
                </a:solidFill>
                <a:latin typeface="Carlito"/>
                <a:cs typeface="Carlito"/>
              </a:rPr>
              <a:t>t</a:t>
            </a:r>
            <a:r>
              <a:rPr sz="4500" b="1" spc="-60" dirty="0">
                <a:solidFill>
                  <a:srgbClr val="404040"/>
                </a:solidFill>
                <a:latin typeface="Carlito"/>
                <a:cs typeface="Carlito"/>
              </a:rPr>
              <a:t>t</a:t>
            </a:r>
            <a:r>
              <a:rPr sz="4500" b="1" spc="-2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45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distance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036" y="5463032"/>
            <a:ext cx="77038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L1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regularized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objective</a:t>
            </a:r>
            <a:r>
              <a:rPr sz="45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function: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2569" y="3790467"/>
            <a:ext cx="772160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3155" dirty="0">
                <a:latin typeface="VL PGothic"/>
                <a:cs typeface="VL PGothic"/>
              </a:rPr>
              <a:t>X</a:t>
            </a:r>
            <a:endParaRPr sz="4050">
              <a:latin typeface="VL PGothic"/>
              <a:cs typeface="VL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3730" y="4493402"/>
            <a:ext cx="2197735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78355" algn="l"/>
              </a:tabLst>
            </a:pPr>
            <a:r>
              <a:rPr sz="3000" spc="-50" dirty="0"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5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3385" y="4281111"/>
            <a:ext cx="5337175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68425" algn="l"/>
                <a:tab pos="2080895" algn="l"/>
                <a:tab pos="3314700" algn="l"/>
                <a:tab pos="4636135" algn="l"/>
              </a:tabLst>
            </a:pPr>
            <a:r>
              <a:rPr sz="4050" i="1" spc="80" dirty="0">
                <a:latin typeface="Times New Roman"/>
                <a:cs typeface="Times New Roman"/>
              </a:rPr>
              <a:t>R</a:t>
            </a:r>
            <a:r>
              <a:rPr sz="4050" spc="80" dirty="0">
                <a:latin typeface="LM Roman 10"/>
                <a:cs typeface="LM Roman 10"/>
              </a:rPr>
              <a:t>(</a:t>
            </a:r>
            <a:r>
              <a:rPr sz="4050" i="1" spc="80" dirty="0">
                <a:latin typeface="Liberation Sans Narrow"/>
                <a:cs typeface="Liberation Sans Narrow"/>
              </a:rPr>
              <a:t>q</a:t>
            </a:r>
            <a:r>
              <a:rPr sz="4050" i="1" spc="-455" dirty="0">
                <a:latin typeface="Liberation Sans Narrow"/>
                <a:cs typeface="Liberation Sans Narrow"/>
              </a:rPr>
              <a:t> </a:t>
            </a:r>
            <a:r>
              <a:rPr sz="4050" spc="-50" dirty="0">
                <a:latin typeface="LM Roman 10"/>
                <a:cs typeface="LM Roman 10"/>
              </a:rPr>
              <a:t>)</a:t>
            </a:r>
            <a:r>
              <a:rPr sz="4050" dirty="0">
                <a:latin typeface="LM Roman 10"/>
                <a:cs typeface="LM Roman 10"/>
              </a:rPr>
              <a:t>	</a:t>
            </a:r>
            <a:r>
              <a:rPr sz="4050" spc="-50" dirty="0">
                <a:latin typeface="LM Roman 10"/>
                <a:cs typeface="LM Roman 10"/>
              </a:rPr>
              <a:t>=</a:t>
            </a:r>
            <a:r>
              <a:rPr sz="4050" dirty="0">
                <a:latin typeface="LM Roman 10"/>
                <a:cs typeface="LM Roman 10"/>
              </a:rPr>
              <a:t>	</a:t>
            </a:r>
            <a:r>
              <a:rPr sz="4050" i="1" dirty="0">
                <a:latin typeface="DejaVu Sans Condensed"/>
                <a:cs typeface="DejaVu Sans Condensed"/>
              </a:rPr>
              <a:t>||</a:t>
            </a:r>
            <a:r>
              <a:rPr sz="4050" i="1" dirty="0">
                <a:latin typeface="Liberation Sans Narrow"/>
                <a:cs typeface="Liberation Sans Narrow"/>
              </a:rPr>
              <a:t>q</a:t>
            </a:r>
            <a:r>
              <a:rPr sz="4050" i="1" spc="-405" dirty="0">
                <a:latin typeface="Liberation Sans Narrow"/>
                <a:cs typeface="Liberation Sans Narrow"/>
              </a:rPr>
              <a:t> </a:t>
            </a:r>
            <a:r>
              <a:rPr sz="4050" i="1" spc="-25" dirty="0">
                <a:latin typeface="DejaVu Sans Condensed"/>
                <a:cs typeface="DejaVu Sans Condensed"/>
              </a:rPr>
              <a:t>||</a:t>
            </a:r>
            <a:r>
              <a:rPr sz="4050" i="1" dirty="0">
                <a:latin typeface="DejaVu Sans Condensed"/>
                <a:cs typeface="DejaVu Sans Condensed"/>
              </a:rPr>
              <a:t>	</a:t>
            </a:r>
            <a:r>
              <a:rPr sz="4050" spc="-50" dirty="0">
                <a:latin typeface="LM Roman 10"/>
                <a:cs typeface="LM Roman 10"/>
              </a:rPr>
              <a:t>=</a:t>
            </a:r>
            <a:r>
              <a:rPr sz="4050" dirty="0">
                <a:latin typeface="LM Roman 10"/>
                <a:cs typeface="LM Roman 10"/>
              </a:rPr>
              <a:t>	</a:t>
            </a:r>
            <a:r>
              <a:rPr sz="4050" i="1" spc="80" dirty="0">
                <a:latin typeface="DejaVu Sans Condensed"/>
                <a:cs typeface="DejaVu Sans Condensed"/>
              </a:rPr>
              <a:t>|</a:t>
            </a:r>
            <a:r>
              <a:rPr sz="4050" i="1" spc="80" dirty="0">
                <a:latin typeface="Liberation Sans Narrow"/>
                <a:cs typeface="Liberation Sans Narrow"/>
              </a:rPr>
              <a:t>q</a:t>
            </a:r>
            <a:r>
              <a:rPr sz="4050" i="1" spc="114" dirty="0">
                <a:latin typeface="Liberation Sans Narrow"/>
                <a:cs typeface="Liberation Sans Narrow"/>
              </a:rPr>
              <a:t> </a:t>
            </a:r>
            <a:r>
              <a:rPr sz="4050" i="1" spc="-50" dirty="0">
                <a:latin typeface="DejaVu Sans Condensed"/>
                <a:cs typeface="DejaVu Sans Condensed"/>
              </a:rPr>
              <a:t>|</a:t>
            </a:r>
            <a:endParaRPr sz="405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8510" y="5041172"/>
            <a:ext cx="62103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i="1" spc="-25" dirty="0">
                <a:latin typeface="Times New Roman"/>
                <a:cs typeface="Times New Roman"/>
              </a:rPr>
              <a:t>i</a:t>
            </a:r>
            <a:r>
              <a:rPr sz="3000" spc="-25" dirty="0">
                <a:latin typeface="LM Roman 10"/>
                <a:cs typeface="LM Roman 10"/>
              </a:rPr>
              <a:t>=</a:t>
            </a:r>
            <a:r>
              <a:rPr sz="3000" spc="-2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9458" y="6660543"/>
            <a:ext cx="18923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50" dirty="0">
                <a:latin typeface="Times New Roman"/>
                <a:cs typeface="Times New Roman"/>
              </a:rPr>
              <a:t>ˆ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0419" y="6776677"/>
            <a:ext cx="2774315" cy="1019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490"/>
              </a:lnSpc>
              <a:spcBef>
                <a:spcPts val="135"/>
              </a:spcBef>
              <a:tabLst>
                <a:tab pos="619760" algn="l"/>
                <a:tab pos="1296035" algn="l"/>
              </a:tabLst>
            </a:pPr>
            <a:r>
              <a:rPr sz="3800" i="1" spc="225" dirty="0">
                <a:latin typeface="Liberation Sans Narrow"/>
                <a:cs typeface="Liberation Sans Narrow"/>
              </a:rPr>
              <a:t>q</a:t>
            </a:r>
            <a:r>
              <a:rPr sz="3800" i="1" dirty="0">
                <a:latin typeface="Liberation Sans Narrow"/>
                <a:cs typeface="Liberation Sans Narrow"/>
              </a:rPr>
              <a:t>	</a:t>
            </a:r>
            <a:r>
              <a:rPr sz="3800" spc="-50" dirty="0">
                <a:latin typeface="LM Roman 10"/>
                <a:cs typeface="LM Roman 10"/>
              </a:rPr>
              <a:t>=</a:t>
            </a:r>
            <a:r>
              <a:rPr sz="3800" dirty="0">
                <a:latin typeface="LM Roman 10"/>
                <a:cs typeface="LM Roman 10"/>
              </a:rPr>
              <a:t>	</a:t>
            </a:r>
            <a:r>
              <a:rPr sz="3800" spc="-10" dirty="0">
                <a:latin typeface="Times New Roman"/>
                <a:cs typeface="Times New Roman"/>
              </a:rPr>
              <a:t>argmax</a:t>
            </a:r>
            <a:endParaRPr sz="3800">
              <a:latin typeface="Times New Roman"/>
              <a:cs typeface="Times New Roman"/>
            </a:endParaRPr>
          </a:p>
          <a:p>
            <a:pPr marR="663575" algn="r">
              <a:lnSpc>
                <a:spcPts val="3290"/>
              </a:lnSpc>
            </a:pPr>
            <a:r>
              <a:rPr sz="2800" i="1" spc="150" dirty="0">
                <a:latin typeface="Liberation Sans Narrow"/>
                <a:cs typeface="Liberation Sans Narrow"/>
              </a:rPr>
              <a:t>q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3803" y="5943991"/>
            <a:ext cx="31242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655" dirty="0">
                <a:latin typeface="VL PGothic"/>
                <a:cs typeface="VL PGothic"/>
              </a:rPr>
              <a:t>"</a:t>
            </a:r>
            <a:endParaRPr sz="3800">
              <a:latin typeface="VL PGothic"/>
              <a:cs typeface="VL P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4042" y="6294608"/>
            <a:ext cx="28829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-50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0415" y="6314046"/>
            <a:ext cx="72263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800" dirty="0">
                <a:latin typeface="VL PGothic"/>
                <a:cs typeface="VL PGothic"/>
              </a:rPr>
              <a:t>X</a:t>
            </a:r>
            <a:endParaRPr sz="3800">
              <a:latin typeface="VL PGothic"/>
              <a:cs typeface="VL P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2623" y="7493340"/>
            <a:ext cx="59118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spc="-25" dirty="0">
                <a:latin typeface="LM Roman 10"/>
                <a:cs typeface="LM Roman 10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6713" y="6776677"/>
            <a:ext cx="3957954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159125" algn="l"/>
              </a:tabLst>
            </a:pPr>
            <a:r>
              <a:rPr sz="3800" dirty="0">
                <a:latin typeface="Times New Roman"/>
                <a:cs typeface="Times New Roman"/>
              </a:rPr>
              <a:t>log</a:t>
            </a:r>
            <a:r>
              <a:rPr sz="3800" spc="-480" dirty="0">
                <a:latin typeface="Times New Roman"/>
                <a:cs typeface="Times New Roman"/>
              </a:rPr>
              <a:t> </a:t>
            </a:r>
            <a:r>
              <a:rPr sz="3800" i="1" spc="-10" dirty="0">
                <a:latin typeface="Times New Roman"/>
                <a:cs typeface="Times New Roman"/>
              </a:rPr>
              <a:t>P</a:t>
            </a:r>
            <a:r>
              <a:rPr sz="3800" spc="-10" dirty="0">
                <a:latin typeface="LM Roman 10"/>
                <a:cs typeface="LM Roman 10"/>
              </a:rPr>
              <a:t>(</a:t>
            </a:r>
            <a:r>
              <a:rPr sz="3800" i="1" spc="-10" dirty="0">
                <a:latin typeface="Times New Roman"/>
                <a:cs typeface="Times New Roman"/>
              </a:rPr>
              <a:t>y</a:t>
            </a:r>
            <a:r>
              <a:rPr sz="4200" spc="-15" baseline="31746" dirty="0">
                <a:latin typeface="LM Roman 10"/>
                <a:cs typeface="LM Roman 10"/>
              </a:rPr>
              <a:t>(</a:t>
            </a:r>
            <a:r>
              <a:rPr sz="4200" i="1" spc="-15" baseline="31746" dirty="0">
                <a:latin typeface="Times New Roman"/>
                <a:cs typeface="Times New Roman"/>
              </a:rPr>
              <a:t>i</a:t>
            </a:r>
            <a:r>
              <a:rPr sz="4200" spc="-15" baseline="31746" dirty="0">
                <a:latin typeface="LM Roman 10"/>
                <a:cs typeface="LM Roman 10"/>
              </a:rPr>
              <a:t>)</a:t>
            </a:r>
            <a:r>
              <a:rPr sz="3800" i="1" spc="-10" dirty="0">
                <a:latin typeface="DejaVu Sans Condensed"/>
                <a:cs typeface="DejaVu Sans Condensed"/>
              </a:rPr>
              <a:t>|</a:t>
            </a:r>
            <a:r>
              <a:rPr sz="3800" i="1" spc="-10" dirty="0">
                <a:latin typeface="Times New Roman"/>
                <a:cs typeface="Times New Roman"/>
              </a:rPr>
              <a:t>x</a:t>
            </a:r>
            <a:r>
              <a:rPr sz="4200" spc="-15" baseline="31746" dirty="0">
                <a:latin typeface="LM Roman 10"/>
                <a:cs typeface="LM Roman 10"/>
              </a:rPr>
              <a:t>(</a:t>
            </a:r>
            <a:r>
              <a:rPr sz="4200" i="1" spc="-15" baseline="31746" dirty="0">
                <a:latin typeface="Times New Roman"/>
                <a:cs typeface="Times New Roman"/>
              </a:rPr>
              <a:t>i</a:t>
            </a:r>
            <a:r>
              <a:rPr sz="4200" spc="-15" baseline="31746" dirty="0">
                <a:latin typeface="LM Roman 10"/>
                <a:cs typeface="LM Roman 10"/>
              </a:rPr>
              <a:t>)</a:t>
            </a:r>
            <a:r>
              <a:rPr sz="3800" spc="-10" dirty="0">
                <a:latin typeface="LM Roman 10"/>
                <a:cs typeface="LM Roman 10"/>
              </a:rPr>
              <a:t>)</a:t>
            </a:r>
            <a:r>
              <a:rPr sz="3800" dirty="0">
                <a:latin typeface="LM Roman 10"/>
                <a:cs typeface="LM Roman 10"/>
              </a:rPr>
              <a:t>	</a:t>
            </a:r>
            <a:r>
              <a:rPr sz="3800" i="1" spc="-450" dirty="0">
                <a:latin typeface="DejaVu Sans Condensed"/>
                <a:cs typeface="DejaVu Sans Condensed"/>
              </a:rPr>
              <a:t>—</a:t>
            </a:r>
            <a:r>
              <a:rPr sz="3800" i="1" spc="-550" dirty="0">
                <a:latin typeface="DejaVu Sans Condensed"/>
                <a:cs typeface="DejaVu Sans Condensed"/>
              </a:rPr>
              <a:t> </a:t>
            </a:r>
            <a:r>
              <a:rPr sz="3800" i="1" spc="645" dirty="0">
                <a:latin typeface="Liberation Sans Narrow"/>
                <a:cs typeface="Liberation Sans Narrow"/>
              </a:rPr>
              <a:t>a</a:t>
            </a:r>
            <a:endParaRPr sz="38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8430" y="5943991"/>
            <a:ext cx="31242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390" dirty="0">
                <a:latin typeface="VL PGothic"/>
                <a:cs typeface="VL PGothic"/>
              </a:rPr>
              <a:t>#</a:t>
            </a:r>
            <a:endParaRPr sz="3800">
              <a:latin typeface="VL PGothic"/>
              <a:cs typeface="VL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52774" y="6294608"/>
            <a:ext cx="20764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-5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88801" y="6314046"/>
            <a:ext cx="72263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480" dirty="0">
                <a:latin typeface="VL PGothic"/>
                <a:cs typeface="VL PGothic"/>
              </a:rPr>
              <a:t>X</a:t>
            </a:r>
            <a:endParaRPr sz="3800">
              <a:latin typeface="VL PGothic"/>
              <a:cs typeface="VL P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83697" y="7493340"/>
            <a:ext cx="60007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25" dirty="0">
                <a:latin typeface="Times New Roman"/>
                <a:cs typeface="Times New Roman"/>
              </a:rPr>
              <a:t>j</a:t>
            </a:r>
            <a:r>
              <a:rPr sz="2800" spc="25" dirty="0">
                <a:latin typeface="LM Roman 10"/>
                <a:cs typeface="LM Roman 10"/>
              </a:rPr>
              <a:t>=</a:t>
            </a:r>
            <a:r>
              <a:rPr sz="2800" spc="2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27799" y="6776677"/>
            <a:ext cx="79375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00" i="1" spc="180" dirty="0">
                <a:latin typeface="DejaVu Sans Condensed"/>
                <a:cs typeface="DejaVu Sans Condensed"/>
              </a:rPr>
              <a:t>|</a:t>
            </a:r>
            <a:r>
              <a:rPr sz="3800" i="1" spc="180" dirty="0">
                <a:latin typeface="Liberation Sans Narrow"/>
                <a:cs typeface="Liberation Sans Narrow"/>
              </a:rPr>
              <a:t>q</a:t>
            </a:r>
            <a:r>
              <a:rPr sz="4200" i="1" spc="270" baseline="-10912" dirty="0">
                <a:latin typeface="Times New Roman"/>
                <a:cs typeface="Times New Roman"/>
              </a:rPr>
              <a:t>j</a:t>
            </a:r>
            <a:r>
              <a:rPr sz="3800" i="1" spc="180" dirty="0">
                <a:latin typeface="DejaVu Sans Condensed"/>
                <a:cs typeface="DejaVu Sans Condensed"/>
              </a:rPr>
              <a:t>|</a:t>
            </a:r>
            <a:endParaRPr sz="38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100" spc="-10" dirty="0">
                <a:solidFill>
                  <a:srgbClr val="637052"/>
                </a:solidFill>
              </a:rPr>
              <a:t>Regularization</a:t>
            </a:r>
            <a:endParaRPr sz="51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3402" y="1372615"/>
            <a:ext cx="5411470" cy="1501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Multinomial</a:t>
            </a:r>
            <a:r>
              <a:rPr sz="5100" spc="6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Logistic Regression</a:t>
            </a:r>
            <a:endParaRPr sz="51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Multinomial</a:t>
            </a:r>
            <a:r>
              <a:rPr spc="-160" dirty="0"/>
              <a:t> </a:t>
            </a:r>
            <a:r>
              <a:rPr spc="-105" dirty="0"/>
              <a:t>Logistic</a:t>
            </a:r>
            <a:r>
              <a:rPr spc="-180" dirty="0"/>
              <a:t> </a:t>
            </a:r>
            <a:r>
              <a:rPr spc="-9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75026"/>
            <a:ext cx="13322935" cy="60267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Often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need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45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classes</a:t>
            </a:r>
            <a:endParaRPr sz="45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315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Positive/negative/neutral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335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Parts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speech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(noun,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verb, adjective,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adverb, preposition,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etc.)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43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Classify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emergency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SMSs</a:t>
            </a:r>
            <a:r>
              <a:rPr sz="3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3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different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actionable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classes</a:t>
            </a: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3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&gt;2</a:t>
            </a:r>
            <a:r>
              <a:rPr sz="3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classes</a:t>
            </a:r>
            <a:r>
              <a:rPr sz="3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3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sz="3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multinomial</a:t>
            </a:r>
            <a:r>
              <a:rPr sz="3800" b="1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dirty="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sz="3800" b="1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3800">
              <a:latin typeface="Carlito"/>
              <a:cs typeface="Carlito"/>
            </a:endParaRPr>
          </a:p>
          <a:p>
            <a:pPr marL="662305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Softmax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3800">
              <a:latin typeface="Carlito"/>
              <a:cs typeface="Carlito"/>
            </a:endParaRPr>
          </a:p>
          <a:p>
            <a:pPr marL="662305">
              <a:lnSpc>
                <a:spcPct val="100000"/>
              </a:lnSpc>
              <a:spcBef>
                <a:spcPts val="3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Multinomial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logit</a:t>
            </a:r>
            <a:endParaRPr sz="3800">
              <a:latin typeface="Carlito"/>
              <a:cs typeface="Carlito"/>
            </a:endParaRPr>
          </a:p>
          <a:p>
            <a:pPr marL="662305">
              <a:lnSpc>
                <a:spcPct val="100000"/>
              </a:lnSpc>
              <a:spcBef>
                <a:spcPts val="455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(defunct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names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Maximum</a:t>
            </a:r>
            <a:r>
              <a:rPr sz="3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entropy modeling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3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MaxEnt</a:t>
            </a: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So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"logistic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regression"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just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mean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binary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(2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output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classes)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Multinomial</a:t>
            </a:r>
            <a:r>
              <a:rPr spc="-160" dirty="0"/>
              <a:t> </a:t>
            </a:r>
            <a:r>
              <a:rPr spc="-105" dirty="0"/>
              <a:t>Logistic</a:t>
            </a:r>
            <a:r>
              <a:rPr spc="-180" dirty="0"/>
              <a:t> </a:t>
            </a:r>
            <a:r>
              <a:rPr spc="-9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622552"/>
            <a:ext cx="13434694" cy="596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everything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must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still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sum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45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4500">
              <a:latin typeface="Carlito"/>
              <a:cs typeface="Carlito"/>
            </a:endParaRPr>
          </a:p>
          <a:p>
            <a:pPr marL="254000">
              <a:lnSpc>
                <a:spcPct val="100000"/>
              </a:lnSpc>
              <a:spcBef>
                <a:spcPts val="461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P(positive|doc)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P(negative|doc)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P(neutral|doc)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Need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generalization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sigmoid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called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softmax</a:t>
            </a:r>
            <a:endParaRPr sz="45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290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Takes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z</a:t>
            </a:r>
            <a:r>
              <a:rPr sz="3800" i="1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3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[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z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1,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z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2,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...,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zk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]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k</a:t>
            </a:r>
            <a:r>
              <a:rPr sz="3800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arbitrary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endParaRPr sz="3800">
              <a:latin typeface="Carlito"/>
              <a:cs typeface="Carlito"/>
            </a:endParaRPr>
          </a:p>
          <a:p>
            <a:pPr marL="660400" indent="-406400">
              <a:lnSpc>
                <a:spcPct val="100000"/>
              </a:lnSpc>
              <a:spcBef>
                <a:spcPts val="335"/>
              </a:spcBef>
              <a:buClr>
                <a:srgbClr val="E48312"/>
              </a:buClr>
              <a:buChar char="◦"/>
              <a:tabLst>
                <a:tab pos="6604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Outputs</a:t>
            </a:r>
            <a:r>
              <a:rPr sz="3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r>
              <a:rPr sz="3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distribution</a:t>
            </a:r>
            <a:endParaRPr sz="3800">
              <a:latin typeface="Carlito"/>
              <a:cs typeface="Carlito"/>
            </a:endParaRPr>
          </a:p>
          <a:p>
            <a:pPr marL="838200" lvl="1" indent="-365760">
              <a:lnSpc>
                <a:spcPct val="100000"/>
              </a:lnSpc>
              <a:spcBef>
                <a:spcPts val="335"/>
              </a:spcBef>
              <a:buClr>
                <a:srgbClr val="E48312"/>
              </a:buClr>
              <a:buChar char="◦"/>
              <a:tabLst>
                <a:tab pos="8382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[0,1]</a:t>
            </a:r>
            <a:endParaRPr sz="3800">
              <a:latin typeface="Carlito"/>
              <a:cs typeface="Carlito"/>
            </a:endParaRPr>
          </a:p>
          <a:p>
            <a:pPr marL="838200" lvl="1" indent="-365760">
              <a:lnSpc>
                <a:spcPct val="100000"/>
              </a:lnSpc>
              <a:spcBef>
                <a:spcPts val="434"/>
              </a:spcBef>
              <a:buClr>
                <a:srgbClr val="E48312"/>
              </a:buClr>
              <a:buChar char="◦"/>
              <a:tabLst>
                <a:tab pos="838200" algn="l"/>
              </a:tabLst>
            </a:pP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3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the values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summing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85" dirty="0"/>
              <a:t> </a:t>
            </a:r>
            <a:r>
              <a:rPr spc="-150" dirty="0"/>
              <a:t>two</a:t>
            </a:r>
            <a:r>
              <a:rPr spc="-180" dirty="0"/>
              <a:t> </a:t>
            </a:r>
            <a:r>
              <a:rPr spc="-100" dirty="0"/>
              <a:t>phases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40" dirty="0"/>
              <a:t> </a:t>
            </a:r>
            <a:r>
              <a:rPr spc="-110" dirty="0"/>
              <a:t>logistic</a:t>
            </a:r>
            <a:r>
              <a:rPr spc="-220" dirty="0"/>
              <a:t> </a:t>
            </a:r>
            <a:r>
              <a:rPr spc="-9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036" y="2475991"/>
            <a:ext cx="11878945" cy="42291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5080" indent="-13335">
              <a:lnSpc>
                <a:spcPts val="4900"/>
              </a:lnSpc>
              <a:spcBef>
                <a:spcPts val="680"/>
              </a:spcBef>
            </a:pPr>
            <a:r>
              <a:rPr sz="4500" b="1" spc="-30" dirty="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r>
              <a:rPr sz="4500" spc="-3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learn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i="1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4500" i="1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stochastic gradient</a:t>
            </a:r>
            <a:r>
              <a:rPr sz="4500" b="1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404040"/>
                </a:solidFill>
                <a:latin typeface="Carlito"/>
                <a:cs typeface="Carlito"/>
              </a:rPr>
              <a:t>descent</a:t>
            </a:r>
            <a:r>
              <a:rPr sz="4500" b="1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45" dirty="0">
                <a:solidFill>
                  <a:srgbClr val="404040"/>
                </a:solidFill>
                <a:latin typeface="Carlito"/>
                <a:cs typeface="Carlito"/>
              </a:rPr>
              <a:t>cross-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entropy</a:t>
            </a:r>
            <a:r>
              <a:rPr sz="4500" b="1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b="1" spc="-10" dirty="0">
                <a:solidFill>
                  <a:srgbClr val="404040"/>
                </a:solidFill>
                <a:latin typeface="Carlito"/>
                <a:cs typeface="Carlito"/>
              </a:rPr>
              <a:t>loss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4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855"/>
              </a:spcBef>
            </a:pPr>
            <a:endParaRPr sz="4500">
              <a:latin typeface="Carlito"/>
              <a:cs typeface="Carlito"/>
            </a:endParaRPr>
          </a:p>
          <a:p>
            <a:pPr marL="25400" marR="92710" indent="-13335">
              <a:lnSpc>
                <a:spcPct val="88700"/>
              </a:lnSpc>
            </a:pPr>
            <a:r>
              <a:rPr sz="4500" b="1" spc="-7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45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Given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sz="45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example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i="1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compute</a:t>
            </a:r>
            <a:r>
              <a:rPr sz="45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spc="-10" dirty="0">
                <a:solidFill>
                  <a:srgbClr val="404040"/>
                </a:solidFill>
                <a:latin typeface="Carlito"/>
                <a:cs typeface="Carlito"/>
              </a:rPr>
              <a:t>p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4500" i="1" spc="-10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4500" i="1" spc="-1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)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45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learned</a:t>
            </a:r>
            <a:r>
              <a:rPr sz="45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4500" i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45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return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whichever</a:t>
            </a:r>
            <a:r>
              <a:rPr sz="45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label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500" i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45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i="1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r>
              <a:rPr sz="4500" i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0)</a:t>
            </a:r>
            <a:r>
              <a:rPr sz="45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45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higher</a:t>
            </a:r>
            <a:r>
              <a:rPr sz="45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probability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85" dirty="0"/>
              <a:t> </a:t>
            </a:r>
            <a:r>
              <a:rPr sz="5650" spc="-40" dirty="0"/>
              <a:t>softmax</a:t>
            </a:r>
            <a:r>
              <a:rPr sz="5650" spc="-270" dirty="0"/>
              <a:t> </a:t>
            </a:r>
            <a:r>
              <a:rPr sz="5800" spc="-80" dirty="0"/>
              <a:t>function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37511" y="1620012"/>
            <a:ext cx="137337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Turns</a:t>
            </a:r>
            <a:r>
              <a:rPr sz="3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Times New Roman"/>
                <a:cs typeface="Times New Roman"/>
              </a:rPr>
              <a:t>z 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3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38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900" baseline="-1923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3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900" baseline="-1923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3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...</a:t>
            </a:r>
            <a:r>
              <a:rPr sz="3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3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900" i="1" baseline="-19230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800" dirty="0">
                <a:solidFill>
                  <a:srgbClr val="404040"/>
                </a:solidFill>
                <a:latin typeface="Times New Roman"/>
                <a:cs typeface="Times New Roman"/>
              </a:rPr>
              <a:t>]</a:t>
            </a:r>
            <a:r>
              <a:rPr sz="38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i="1" dirty="0">
                <a:solidFill>
                  <a:srgbClr val="404040"/>
                </a:solidFill>
                <a:latin typeface="Carlito"/>
                <a:cs typeface="Carlito"/>
              </a:rPr>
              <a:t>k</a:t>
            </a:r>
            <a:r>
              <a:rPr sz="3800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arbitrary</a:t>
            </a:r>
            <a:r>
              <a:rPr sz="3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3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404040"/>
                </a:solidFill>
                <a:latin typeface="Carlito"/>
                <a:cs typeface="Carlito"/>
              </a:rPr>
              <a:t>probabilities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999" y="2518322"/>
            <a:ext cx="3619500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123565" algn="l"/>
              </a:tabLst>
            </a:pPr>
            <a:r>
              <a:rPr sz="4550" spc="-10" dirty="0">
                <a:latin typeface="Times New Roman"/>
                <a:cs typeface="Times New Roman"/>
              </a:rPr>
              <a:t>softmax</a:t>
            </a:r>
            <a:r>
              <a:rPr sz="4550" spc="-10" dirty="0">
                <a:latin typeface="LM Roman 10"/>
                <a:cs typeface="LM Roman 10"/>
              </a:rPr>
              <a:t>(</a:t>
            </a:r>
            <a:r>
              <a:rPr sz="4550" i="1" spc="-10" dirty="0">
                <a:latin typeface="Times New Roman"/>
                <a:cs typeface="Times New Roman"/>
              </a:rPr>
              <a:t>z</a:t>
            </a:r>
            <a:r>
              <a:rPr sz="5025" i="1" spc="-15" baseline="-11608" dirty="0">
                <a:latin typeface="Times New Roman"/>
                <a:cs typeface="Times New Roman"/>
              </a:rPr>
              <a:t>i</a:t>
            </a:r>
            <a:r>
              <a:rPr sz="4550" spc="-10" dirty="0">
                <a:latin typeface="LM Roman 10"/>
                <a:cs typeface="LM Roman 10"/>
              </a:rPr>
              <a:t>)</a:t>
            </a:r>
            <a:r>
              <a:rPr sz="4550" dirty="0">
                <a:latin typeface="LM Roman 10"/>
                <a:cs typeface="LM Roman 10"/>
              </a:rPr>
              <a:t>	</a:t>
            </a:r>
            <a:r>
              <a:rPr sz="4550" spc="-50" dirty="0">
                <a:latin typeface="LM Roman 10"/>
                <a:cs typeface="LM Roman 10"/>
              </a:rPr>
              <a:t>=</a:t>
            </a:r>
            <a:endParaRPr sz="455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6964" y="2125584"/>
            <a:ext cx="1819275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50" spc="-60" dirty="0">
                <a:latin typeface="Times New Roman"/>
                <a:cs typeface="Times New Roman"/>
              </a:rPr>
              <a:t>e</a:t>
            </a:r>
            <a:r>
              <a:rPr sz="4550" spc="10" dirty="0">
                <a:latin typeface="Times New Roman"/>
                <a:cs typeface="Times New Roman"/>
              </a:rPr>
              <a:t>x</a:t>
            </a:r>
            <a:r>
              <a:rPr sz="4550" spc="525" dirty="0">
                <a:latin typeface="Times New Roman"/>
                <a:cs typeface="Times New Roman"/>
              </a:rPr>
              <a:t>p</a:t>
            </a:r>
            <a:r>
              <a:rPr sz="4550" spc="5" dirty="0">
                <a:latin typeface="LM Roman 10"/>
                <a:cs typeface="LM Roman 10"/>
              </a:rPr>
              <a:t>(</a:t>
            </a:r>
            <a:r>
              <a:rPr sz="4550" i="1" spc="5" dirty="0">
                <a:latin typeface="Times New Roman"/>
                <a:cs typeface="Times New Roman"/>
              </a:rPr>
              <a:t>z</a:t>
            </a:r>
            <a:r>
              <a:rPr sz="5025" i="1" spc="359" baseline="-11608" dirty="0">
                <a:latin typeface="Times New Roman"/>
                <a:cs typeface="Times New Roman"/>
              </a:rPr>
              <a:t>i</a:t>
            </a:r>
            <a:r>
              <a:rPr sz="4550" spc="10" dirty="0">
                <a:latin typeface="LM Roman 10"/>
                <a:cs typeface="LM Roman 10"/>
              </a:rPr>
              <a:t>)</a:t>
            </a:r>
            <a:endParaRPr sz="4550">
              <a:latin typeface="LM Roman 10"/>
              <a:cs typeface="LM Roman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2111" y="2966072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8677" y="0"/>
                </a:lnTo>
              </a:path>
            </a:pathLst>
          </a:custGeom>
          <a:ln w="23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9396" y="2584351"/>
            <a:ext cx="646430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2065" dirty="0">
                <a:latin typeface="Noto Sans Math"/>
                <a:cs typeface="Noto Sans Math"/>
              </a:rPr>
              <a:t>P</a:t>
            </a:r>
            <a:endParaRPr sz="4550">
              <a:latin typeface="Noto Sans Math"/>
              <a:cs typeface="Noto Sans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761" y="2900888"/>
            <a:ext cx="779145" cy="976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5"/>
              </a:lnSpc>
              <a:spcBef>
                <a:spcPts val="130"/>
              </a:spcBef>
            </a:pPr>
            <a:r>
              <a:rPr sz="3350" i="1" spc="-50" dirty="0">
                <a:latin typeface="Times New Roman"/>
                <a:cs typeface="Times New Roman"/>
              </a:rPr>
              <a:t>k</a:t>
            </a:r>
            <a:endParaRPr sz="3350">
              <a:latin typeface="Times New Roman"/>
              <a:cs typeface="Times New Roman"/>
            </a:endParaRPr>
          </a:p>
          <a:p>
            <a:pPr marL="77470">
              <a:lnSpc>
                <a:spcPts val="3725"/>
              </a:lnSpc>
            </a:pPr>
            <a:r>
              <a:rPr sz="3350" i="1" spc="35" dirty="0">
                <a:latin typeface="Times New Roman"/>
                <a:cs typeface="Times New Roman"/>
              </a:rPr>
              <a:t>j</a:t>
            </a:r>
            <a:r>
              <a:rPr sz="3350" spc="35" dirty="0">
                <a:latin typeface="LM Roman 10"/>
                <a:cs typeface="LM Roman 10"/>
              </a:rPr>
              <a:t>=</a:t>
            </a:r>
            <a:r>
              <a:rPr sz="3350" spc="35" dirty="0">
                <a:latin typeface="Times New Roman"/>
                <a:cs typeface="Times New Roman"/>
              </a:rPr>
              <a:t>1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3718" y="3019420"/>
            <a:ext cx="1895475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50" spc="-50" dirty="0">
                <a:latin typeface="Times New Roman"/>
                <a:cs typeface="Times New Roman"/>
              </a:rPr>
              <a:t>e</a:t>
            </a:r>
            <a:r>
              <a:rPr sz="4550" spc="20" dirty="0">
                <a:latin typeface="Times New Roman"/>
                <a:cs typeface="Times New Roman"/>
              </a:rPr>
              <a:t>x</a:t>
            </a:r>
            <a:r>
              <a:rPr sz="4550" spc="530" dirty="0">
                <a:latin typeface="Times New Roman"/>
                <a:cs typeface="Times New Roman"/>
              </a:rPr>
              <a:t>p</a:t>
            </a:r>
            <a:r>
              <a:rPr sz="4550" spc="20" dirty="0">
                <a:latin typeface="LM Roman 10"/>
                <a:cs typeface="LM Roman 10"/>
              </a:rPr>
              <a:t>(</a:t>
            </a:r>
            <a:r>
              <a:rPr sz="4550" i="1" spc="530" dirty="0">
                <a:latin typeface="Times New Roman"/>
                <a:cs typeface="Times New Roman"/>
              </a:rPr>
              <a:t>z</a:t>
            </a:r>
            <a:r>
              <a:rPr sz="5025" i="1" spc="30" baseline="-11608" dirty="0">
                <a:latin typeface="Times New Roman"/>
                <a:cs typeface="Times New Roman"/>
              </a:rPr>
              <a:t>j</a:t>
            </a:r>
            <a:r>
              <a:rPr sz="5025" i="1" spc="-780" baseline="-11608" dirty="0">
                <a:latin typeface="Times New Roman"/>
                <a:cs typeface="Times New Roman"/>
              </a:rPr>
              <a:t> </a:t>
            </a:r>
            <a:r>
              <a:rPr sz="4550" spc="-50" dirty="0">
                <a:latin typeface="LM Roman 10"/>
                <a:cs typeface="LM Roman 10"/>
              </a:rPr>
              <a:t>)</a:t>
            </a:r>
            <a:endParaRPr sz="4550">
              <a:latin typeface="LM Roman 10"/>
              <a:cs typeface="LM Roman 1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5710" y="2736460"/>
            <a:ext cx="361950" cy="457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8335" y="2736460"/>
            <a:ext cx="361950" cy="457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80291" y="2518322"/>
            <a:ext cx="2183130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25525" algn="l"/>
                <a:tab pos="1908175" algn="l"/>
              </a:tabLst>
            </a:pPr>
            <a:r>
              <a:rPr sz="4550" spc="-50" dirty="0">
                <a:latin typeface="Times New Roman"/>
                <a:cs typeface="Times New Roman"/>
              </a:rPr>
              <a:t>1</a:t>
            </a:r>
            <a:r>
              <a:rPr sz="4550" dirty="0">
                <a:latin typeface="Times New Roman"/>
                <a:cs typeface="Times New Roman"/>
              </a:rPr>
              <a:t>	</a:t>
            </a:r>
            <a:r>
              <a:rPr sz="4550" i="1" spc="-50" dirty="0">
                <a:latin typeface="Times New Roman"/>
                <a:cs typeface="Times New Roman"/>
              </a:rPr>
              <a:t>i</a:t>
            </a:r>
            <a:r>
              <a:rPr sz="4550" i="1" dirty="0">
                <a:latin typeface="Times New Roman"/>
                <a:cs typeface="Times New Roman"/>
              </a:rPr>
              <a:t>	</a:t>
            </a:r>
            <a:r>
              <a:rPr sz="4550" i="1" spc="-50" dirty="0">
                <a:latin typeface="Times New Roman"/>
                <a:cs typeface="Times New Roman"/>
              </a:rPr>
              <a:t>k</a:t>
            </a:r>
            <a:endParaRPr sz="4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7991" y="6017793"/>
            <a:ext cx="144907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10" dirty="0">
                <a:latin typeface="Times New Roman"/>
                <a:cs typeface="Times New Roman"/>
              </a:rPr>
              <a:t>softmax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1518" y="6017793"/>
            <a:ext cx="114871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91845" algn="l"/>
              </a:tabLst>
            </a:pPr>
            <a:r>
              <a:rPr sz="3500" spc="-25" dirty="0">
                <a:latin typeface="LM Roman 10"/>
                <a:cs typeface="LM Roman 10"/>
              </a:rPr>
              <a:t>(</a:t>
            </a:r>
            <a:r>
              <a:rPr sz="3500" i="1" spc="-25" dirty="0">
                <a:latin typeface="Times New Roman"/>
                <a:cs typeface="Times New Roman"/>
              </a:rPr>
              <a:t>z</a:t>
            </a:r>
            <a:r>
              <a:rPr sz="3500" spc="-25" dirty="0">
                <a:latin typeface="LM Roman 10"/>
                <a:cs typeface="LM Roman 10"/>
              </a:rPr>
              <a:t>)</a:t>
            </a:r>
            <a:r>
              <a:rPr sz="3500" dirty="0">
                <a:latin typeface="LM Roman 10"/>
                <a:cs typeface="LM Roman 10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=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9700" y="5252704"/>
            <a:ext cx="28321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50" dirty="0">
                <a:latin typeface="WenQuanYi Micro Hei Mono"/>
                <a:cs typeface="WenQuanYi Micro Hei Mono"/>
              </a:rPr>
              <a:t>"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0896" y="5898839"/>
            <a:ext cx="189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7166" y="5714919"/>
            <a:ext cx="14065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740" algn="l"/>
              </a:tabLst>
            </a:pPr>
            <a:r>
              <a:rPr sz="3500" spc="40" dirty="0">
                <a:latin typeface="Times New Roman"/>
                <a:cs typeface="Times New Roman"/>
              </a:rPr>
              <a:t>exp</a:t>
            </a:r>
            <a:r>
              <a:rPr sz="3500" spc="40" dirty="0">
                <a:latin typeface="LM Roman 10"/>
                <a:cs typeface="LM Roman 10"/>
              </a:rPr>
              <a:t>(</a:t>
            </a:r>
            <a:r>
              <a:rPr sz="3500" i="1" spc="4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3211" y="6366078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50491" y="6068766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6855" y="6312866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1039" y="6404334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7569" y="6017793"/>
            <a:ext cx="14795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i="1" spc="-50" dirty="0">
                <a:latin typeface="LM Roman Dunhill 10"/>
                <a:cs typeface="LM Roman Dunhill 10"/>
              </a:rPr>
              <a:t>,</a:t>
            </a:r>
            <a:endParaRPr sz="3500">
              <a:latin typeface="LM Roman Dunhill 10"/>
              <a:cs typeface="LM Roman Dunhill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2508" y="5898839"/>
            <a:ext cx="189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8778" y="5714919"/>
            <a:ext cx="14065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740" algn="l"/>
              </a:tabLst>
            </a:pPr>
            <a:r>
              <a:rPr sz="3500" spc="40" dirty="0">
                <a:latin typeface="Times New Roman"/>
                <a:cs typeface="Times New Roman"/>
              </a:rPr>
              <a:t>exp</a:t>
            </a:r>
            <a:r>
              <a:rPr sz="3500" spc="40" dirty="0">
                <a:latin typeface="LM Roman 10"/>
                <a:cs typeface="LM Roman 10"/>
              </a:rPr>
              <a:t>(</a:t>
            </a:r>
            <a:r>
              <a:rPr sz="3500" i="1" spc="4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94778" y="6366078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82058" y="6068766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48466" y="6312866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2607" y="6404334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89180" y="6017793"/>
            <a:ext cx="68707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i="1" spc="-25" dirty="0">
                <a:latin typeface="LM Roman Dunhill 10"/>
                <a:cs typeface="LM Roman Dunhill 10"/>
              </a:rPr>
              <a:t>,</a:t>
            </a:r>
            <a:r>
              <a:rPr sz="3500" i="1" spc="-775" dirty="0">
                <a:latin typeface="LM Roman Dunhill 10"/>
                <a:cs typeface="LM Roman Dunhill 10"/>
              </a:rPr>
              <a:t> </a:t>
            </a:r>
            <a:r>
              <a:rPr sz="3500" i="1" spc="-20" dirty="0">
                <a:latin typeface="LM Roman Dunhill 10"/>
                <a:cs typeface="LM Roman Dunhill 10"/>
              </a:rPr>
              <a:t>...,</a:t>
            </a:r>
            <a:endParaRPr sz="3500">
              <a:latin typeface="LM Roman Dunhill 10"/>
              <a:cs typeface="LM Roman Dunhill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69111" y="5905306"/>
            <a:ext cx="170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5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45338" y="5714919"/>
            <a:ext cx="13938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9040" algn="l"/>
              </a:tabLst>
            </a:pPr>
            <a:r>
              <a:rPr sz="3500" spc="-10" dirty="0">
                <a:latin typeface="Times New Roman"/>
                <a:cs typeface="Times New Roman"/>
              </a:rPr>
              <a:t>exp</a:t>
            </a:r>
            <a:r>
              <a:rPr sz="3500" spc="-10" dirty="0">
                <a:latin typeface="LM Roman 10"/>
                <a:cs typeface="LM Roman 10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365003" y="6366078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352276" y="6068766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18640" y="6312866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372825" y="6404334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59398" y="5252704"/>
            <a:ext cx="28321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50" dirty="0">
                <a:latin typeface="WenQuanYi Micro Hei Mono"/>
                <a:cs typeface="WenQuanYi Micro Hei Mono"/>
              </a:rPr>
              <a:t>#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085" y="4352185"/>
            <a:ext cx="2849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denominator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0945" y="4269098"/>
            <a:ext cx="497205" cy="6921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540"/>
              </a:spcBef>
            </a:pPr>
            <a:r>
              <a:rPr sz="2350" i="1" spc="-50" dirty="0">
                <a:latin typeface="Times New Roman"/>
                <a:cs typeface="Times New Roman"/>
              </a:rPr>
              <a:t>k </a:t>
            </a:r>
            <a:r>
              <a:rPr sz="2350" i="1" spc="-25" dirty="0">
                <a:latin typeface="Times New Roman"/>
                <a:cs typeface="Times New Roman"/>
              </a:rPr>
              <a:t>i</a:t>
            </a:r>
            <a:r>
              <a:rPr sz="2350" spc="-25" dirty="0">
                <a:latin typeface="LM Roman 10"/>
                <a:cs typeface="LM Roman 10"/>
              </a:rPr>
              <a:t>=</a:t>
            </a:r>
            <a:r>
              <a:rPr sz="2350" spc="-2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2880" y="4352185"/>
            <a:ext cx="924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2610" algn="l"/>
              </a:tabLst>
            </a:pPr>
            <a:r>
              <a:rPr sz="3200" i="1" spc="-25" dirty="0">
                <a:latin typeface="Times New Roman"/>
                <a:cs typeface="Times New Roman"/>
              </a:rPr>
              <a:t>e</a:t>
            </a:r>
            <a:r>
              <a:rPr sz="3525" i="1" spc="-37" baseline="27186" dirty="0">
                <a:latin typeface="Times New Roman"/>
                <a:cs typeface="Times New Roman"/>
              </a:rPr>
              <a:t>z</a:t>
            </a:r>
            <a:r>
              <a:rPr sz="2850" i="1" spc="-37" baseline="21929" dirty="0">
                <a:latin typeface="Times New Roman"/>
                <a:cs typeface="Times New Roman"/>
              </a:rPr>
              <a:t>i</a:t>
            </a:r>
            <a:r>
              <a:rPr sz="2850" i="1" baseline="21929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normalize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probabilities.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37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85" dirty="0"/>
              <a:t> </a:t>
            </a:r>
            <a:r>
              <a:rPr sz="5650" spc="-40" dirty="0"/>
              <a:t>softmax</a:t>
            </a:r>
            <a:r>
              <a:rPr sz="5650" spc="-270" dirty="0"/>
              <a:t> </a:t>
            </a:r>
            <a:r>
              <a:rPr sz="5800" spc="-80" dirty="0"/>
              <a:t>function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88667" y="1757172"/>
            <a:ext cx="11583670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indent="-405765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Char char="◦"/>
              <a:tabLst>
                <a:tab pos="443865" algn="l"/>
                <a:tab pos="1529080" algn="l"/>
              </a:tabLst>
            </a:pP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Turns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	a</a:t>
            </a:r>
            <a:r>
              <a:rPr sz="3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r>
              <a:rPr sz="3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200" i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3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150" baseline="-18518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150" baseline="-18518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,...,</a:t>
            </a: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3150" i="1" baseline="-18518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]</a:t>
            </a:r>
            <a:r>
              <a:rPr sz="32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3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404040"/>
                </a:solidFill>
                <a:latin typeface="Carlito"/>
                <a:cs typeface="Carlito"/>
              </a:rPr>
              <a:t>k</a:t>
            </a:r>
            <a:r>
              <a:rPr sz="3200" i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arbitrary</a:t>
            </a:r>
            <a:r>
              <a:rPr sz="3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values</a:t>
            </a:r>
            <a:r>
              <a:rPr sz="3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3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probabilities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279"/>
              </a:spcBef>
            </a:pPr>
            <a:endParaRPr sz="3200">
              <a:latin typeface="Carlito"/>
              <a:cs typeface="Carlito"/>
            </a:endParaRPr>
          </a:p>
          <a:p>
            <a:pPr marR="1250315" algn="ctr">
              <a:lnSpc>
                <a:spcPct val="100000"/>
              </a:lnSpc>
            </a:pPr>
            <a:r>
              <a:rPr sz="4500" i="1" dirty="0">
                <a:latin typeface="Times New Roman"/>
                <a:cs typeface="Times New Roman"/>
              </a:rPr>
              <a:t>z</a:t>
            </a:r>
            <a:r>
              <a:rPr sz="4500" i="1" spc="-10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LM Roman 10"/>
                <a:cs typeface="LM Roman 10"/>
              </a:rPr>
              <a:t>=</a:t>
            </a:r>
            <a:r>
              <a:rPr sz="4500" spc="-475" dirty="0">
                <a:latin typeface="LM Roman 10"/>
                <a:cs typeface="LM Roman 10"/>
              </a:rPr>
              <a:t> </a:t>
            </a:r>
            <a:r>
              <a:rPr sz="4500" spc="-10" dirty="0">
                <a:latin typeface="LM Roman 10"/>
                <a:cs typeface="LM Roman 10"/>
              </a:rPr>
              <a:t>[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6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90" dirty="0">
                <a:latin typeface="LM Roman Dunhill 10"/>
                <a:cs typeface="LM Roman Dunhill 10"/>
              </a:rPr>
              <a:t> </a:t>
            </a:r>
            <a:r>
              <a:rPr sz="4500" spc="-125" dirty="0">
                <a:latin typeface="Times New Roman"/>
                <a:cs typeface="Times New Roman"/>
              </a:rPr>
              <a:t>1</a:t>
            </a:r>
            <a:r>
              <a:rPr sz="4500" i="1" spc="-135" dirty="0">
                <a:latin typeface="LM Roman Dunhill 10"/>
                <a:cs typeface="LM Roman Dunhill 10"/>
              </a:rPr>
              <a:t>.</a:t>
            </a:r>
            <a:r>
              <a:rPr sz="4500" spc="-125" dirty="0">
                <a:latin typeface="Times New Roman"/>
                <a:cs typeface="Times New Roman"/>
              </a:rPr>
              <a:t>1</a:t>
            </a:r>
            <a:r>
              <a:rPr sz="4500" i="1" spc="375" dirty="0">
                <a:latin typeface="LM Roman Dunhill 10"/>
                <a:cs typeface="LM Roman Dunhill 10"/>
              </a:rPr>
              <a:t>,</a:t>
            </a:r>
            <a:r>
              <a:rPr sz="4500" i="1" spc="-125" dirty="0">
                <a:latin typeface="DejaVu Sans Condensed"/>
                <a:cs typeface="DejaVu Sans Condensed"/>
              </a:rPr>
              <a:t>—</a:t>
            </a:r>
            <a:r>
              <a:rPr sz="4500" spc="-10" dirty="0">
                <a:latin typeface="Times New Roman"/>
                <a:cs typeface="Times New Roman"/>
              </a:rPr>
              <a:t>1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5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85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1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2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90" dirty="0">
                <a:latin typeface="LM Roman Dunhill 10"/>
                <a:cs typeface="LM Roman Dunhill 10"/>
              </a:rPr>
              <a:t> </a:t>
            </a:r>
            <a:r>
              <a:rPr sz="4500" spc="-125" dirty="0">
                <a:latin typeface="Times New Roman"/>
                <a:cs typeface="Times New Roman"/>
              </a:rPr>
              <a:t>3</a:t>
            </a:r>
            <a:r>
              <a:rPr sz="4500" i="1" spc="-135" dirty="0">
                <a:latin typeface="LM Roman Dunhill 10"/>
                <a:cs typeface="LM Roman Dunhill 10"/>
              </a:rPr>
              <a:t>.</a:t>
            </a:r>
            <a:r>
              <a:rPr sz="4500" spc="-125" dirty="0">
                <a:latin typeface="Times New Roman"/>
                <a:cs typeface="Times New Roman"/>
              </a:rPr>
              <a:t>2</a:t>
            </a:r>
            <a:r>
              <a:rPr sz="4500" i="1" spc="375" dirty="0">
                <a:latin typeface="LM Roman Dunhill 10"/>
                <a:cs typeface="LM Roman Dunhill 10"/>
              </a:rPr>
              <a:t>,</a:t>
            </a:r>
            <a:r>
              <a:rPr sz="4500" i="1" spc="-125" dirty="0">
                <a:latin typeface="DejaVu Sans Condensed"/>
                <a:cs typeface="DejaVu Sans Condensed"/>
              </a:rPr>
              <a:t>—</a:t>
            </a:r>
            <a:r>
              <a:rPr sz="4500" spc="-20" dirty="0">
                <a:latin typeface="Times New Roman"/>
                <a:cs typeface="Times New Roman"/>
              </a:rPr>
              <a:t>1</a:t>
            </a:r>
            <a:r>
              <a:rPr sz="4500" i="1" spc="-20" dirty="0">
                <a:latin typeface="LM Roman Dunhill 10"/>
                <a:cs typeface="LM Roman Dunhill 10"/>
              </a:rPr>
              <a:t>.</a:t>
            </a:r>
            <a:r>
              <a:rPr sz="4500" spc="-20" dirty="0">
                <a:latin typeface="Times New Roman"/>
                <a:cs typeface="Times New Roman"/>
              </a:rPr>
              <a:t>1</a:t>
            </a:r>
            <a:r>
              <a:rPr sz="4500" spc="-20" dirty="0">
                <a:latin typeface="LM Roman 10"/>
                <a:cs typeface="LM Roman 10"/>
              </a:rPr>
              <a:t>]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6490" y="6763001"/>
            <a:ext cx="90068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LM Roman 10"/>
                <a:cs typeface="LM Roman 10"/>
              </a:rPr>
              <a:t>[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055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50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090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50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0067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50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10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50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74</a:t>
            </a:r>
            <a:r>
              <a:rPr sz="4500" i="1" spc="-10" dirty="0">
                <a:latin typeface="LM Roman Dunhill 10"/>
                <a:cs typeface="LM Roman Dunhill 10"/>
              </a:rPr>
              <a:t>,</a:t>
            </a:r>
            <a:r>
              <a:rPr sz="4500" i="1" spc="-944" dirty="0">
                <a:latin typeface="LM Roman Dunhill 10"/>
                <a:cs typeface="LM Roman Dunhill 10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0</a:t>
            </a:r>
            <a:r>
              <a:rPr sz="4500" i="1" spc="-10" dirty="0">
                <a:latin typeface="LM Roman Dunhill 10"/>
                <a:cs typeface="LM Roman Dunhill 10"/>
              </a:rPr>
              <a:t>.</a:t>
            </a:r>
            <a:r>
              <a:rPr sz="4500" spc="-10" dirty="0">
                <a:latin typeface="Times New Roman"/>
                <a:cs typeface="Times New Roman"/>
              </a:rPr>
              <a:t>010</a:t>
            </a:r>
            <a:r>
              <a:rPr sz="4500" spc="-10" dirty="0">
                <a:latin typeface="LM Roman 10"/>
                <a:cs typeface="LM Roman 10"/>
              </a:rPr>
              <a:t>]</a:t>
            </a:r>
            <a:endParaRPr sz="45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798" y="4629138"/>
            <a:ext cx="144907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10" dirty="0">
                <a:latin typeface="Times New Roman"/>
                <a:cs typeface="Times New Roman"/>
              </a:rPr>
              <a:t>softmax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4325" y="4629138"/>
            <a:ext cx="114871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91845" algn="l"/>
              </a:tabLst>
            </a:pPr>
            <a:r>
              <a:rPr sz="3500" spc="-25" dirty="0">
                <a:latin typeface="LM Roman 10"/>
                <a:cs typeface="LM Roman 10"/>
              </a:rPr>
              <a:t>(</a:t>
            </a:r>
            <a:r>
              <a:rPr sz="3500" i="1" spc="-25" dirty="0">
                <a:latin typeface="Times New Roman"/>
                <a:cs typeface="Times New Roman"/>
              </a:rPr>
              <a:t>z</a:t>
            </a:r>
            <a:r>
              <a:rPr sz="3500" spc="-25" dirty="0">
                <a:latin typeface="LM Roman 10"/>
                <a:cs typeface="LM Roman 10"/>
              </a:rPr>
              <a:t>)</a:t>
            </a:r>
            <a:r>
              <a:rPr sz="3500" dirty="0">
                <a:latin typeface="LM Roman 10"/>
                <a:cs typeface="LM Roman 10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=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2507" y="3864049"/>
            <a:ext cx="28321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50" dirty="0">
                <a:latin typeface="WenQuanYi Micro Hei Mono"/>
                <a:cs typeface="WenQuanYi Micro Hei Mono"/>
              </a:rPr>
              <a:t>"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6018" y="4977434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3298" y="4680111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9661" y="4924211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3846" y="5015679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0375" y="4629138"/>
            <a:ext cx="14795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i="1" spc="-50" dirty="0">
                <a:latin typeface="LM Roman Dunhill 10"/>
                <a:cs typeface="LM Roman Dunhill 10"/>
              </a:rPr>
              <a:t>,</a:t>
            </a:r>
            <a:endParaRPr sz="3500">
              <a:latin typeface="LM Roman Dunhill 10"/>
              <a:cs typeface="LM Roman Dunhill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3703" y="4510184"/>
            <a:ext cx="28206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4140" algn="l"/>
              </a:tabLst>
            </a:pPr>
            <a:r>
              <a:rPr sz="2600" spc="-5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9973" y="4326264"/>
            <a:ext cx="403796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740" algn="l"/>
                <a:tab pos="2644140" algn="l"/>
                <a:tab pos="3853179" algn="l"/>
              </a:tabLst>
            </a:pPr>
            <a:r>
              <a:rPr sz="3500" spc="40" dirty="0">
                <a:latin typeface="Times New Roman"/>
                <a:cs typeface="Times New Roman"/>
              </a:rPr>
              <a:t>exp</a:t>
            </a:r>
            <a:r>
              <a:rPr sz="3500" spc="40" dirty="0">
                <a:latin typeface="LM Roman 10"/>
                <a:cs typeface="LM Roman 10"/>
              </a:rPr>
              <a:t>(</a:t>
            </a:r>
            <a:r>
              <a:rPr sz="3500" i="1" spc="4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r>
              <a:rPr sz="3500" dirty="0">
                <a:latin typeface="LM Roman 10"/>
                <a:cs typeface="LM Roman 10"/>
              </a:rPr>
              <a:t>	</a:t>
            </a:r>
            <a:r>
              <a:rPr sz="3500" spc="40" dirty="0">
                <a:latin typeface="Times New Roman"/>
                <a:cs typeface="Times New Roman"/>
              </a:rPr>
              <a:t>exp</a:t>
            </a:r>
            <a:r>
              <a:rPr sz="3500" spc="40" dirty="0">
                <a:latin typeface="LM Roman 10"/>
                <a:cs typeface="LM Roman 10"/>
              </a:rPr>
              <a:t>(</a:t>
            </a:r>
            <a:r>
              <a:rPr sz="3500" i="1" spc="4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7585" y="4977434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34865" y="4680111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1273" y="4924211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55413" y="5015679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41986" y="4629138"/>
            <a:ext cx="68707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i="1" spc="-25" dirty="0">
                <a:latin typeface="LM Roman Dunhill 10"/>
                <a:cs typeface="LM Roman Dunhill 10"/>
              </a:rPr>
              <a:t>,</a:t>
            </a:r>
            <a:r>
              <a:rPr sz="3500" i="1" spc="-775" dirty="0">
                <a:latin typeface="LM Roman Dunhill 10"/>
                <a:cs typeface="LM Roman Dunhill 10"/>
              </a:rPr>
              <a:t> </a:t>
            </a:r>
            <a:r>
              <a:rPr sz="3500" i="1" spc="-20" dirty="0">
                <a:latin typeface="LM Roman Dunhill 10"/>
                <a:cs typeface="LM Roman Dunhill 10"/>
              </a:rPr>
              <a:t>...,</a:t>
            </a:r>
            <a:endParaRPr sz="3500">
              <a:latin typeface="LM Roman Dunhill 10"/>
              <a:cs typeface="LM Roman Dunhill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21918" y="4516651"/>
            <a:ext cx="170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5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98144" y="4326264"/>
            <a:ext cx="13938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9040" algn="l"/>
              </a:tabLst>
            </a:pPr>
            <a:r>
              <a:rPr sz="3500" spc="-10" dirty="0">
                <a:latin typeface="Times New Roman"/>
                <a:cs typeface="Times New Roman"/>
              </a:rPr>
              <a:t>exp</a:t>
            </a:r>
            <a:r>
              <a:rPr sz="3500" spc="-10" dirty="0">
                <a:latin typeface="LM Roman 10"/>
                <a:cs typeface="LM Roman 10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z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17809" y="4977434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081" y="0"/>
                </a:lnTo>
              </a:path>
            </a:pathLst>
          </a:custGeom>
          <a:ln w="17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05083" y="4680111"/>
            <a:ext cx="49212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500" dirty="0">
                <a:latin typeface="WenQuanYi Micro Hei Mono"/>
                <a:cs typeface="WenQuanYi Micro Hei Mono"/>
              </a:rPr>
              <a:t>P</a:t>
            </a:r>
            <a:endParaRPr sz="3500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71447" y="4924211"/>
            <a:ext cx="534035" cy="759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585"/>
              </a:spcBef>
            </a:pPr>
            <a:r>
              <a:rPr sz="2600" i="1" spc="-50" dirty="0">
                <a:latin typeface="Times New Roman"/>
                <a:cs typeface="Times New Roman"/>
              </a:rPr>
              <a:t>k </a:t>
            </a:r>
            <a:r>
              <a:rPr sz="2600" i="1" spc="-3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LM Roman 10"/>
                <a:cs typeface="LM Roman 10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25631" y="5015679"/>
            <a:ext cx="138493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0" spc="45" dirty="0">
                <a:latin typeface="Times New Roman"/>
                <a:cs typeface="Times New Roman"/>
              </a:rPr>
              <a:t>exp</a:t>
            </a:r>
            <a:r>
              <a:rPr sz="3500" spc="45" dirty="0">
                <a:latin typeface="LM Roman 10"/>
                <a:cs typeface="LM Roman 10"/>
              </a:rPr>
              <a:t>(</a:t>
            </a:r>
            <a:r>
              <a:rPr sz="3500" i="1" spc="45" dirty="0">
                <a:latin typeface="Times New Roman"/>
                <a:cs typeface="Times New Roman"/>
              </a:rPr>
              <a:t>z</a:t>
            </a:r>
            <a:r>
              <a:rPr sz="3900" i="1" spc="67" baseline="-11752" dirty="0">
                <a:latin typeface="Times New Roman"/>
                <a:cs typeface="Times New Roman"/>
              </a:rPr>
              <a:t>i</a:t>
            </a:r>
            <a:r>
              <a:rPr sz="3500" spc="45" dirty="0">
                <a:latin typeface="LM Roman 10"/>
                <a:cs typeface="LM Roman 10"/>
              </a:rPr>
              <a:t>)</a:t>
            </a:r>
            <a:endParaRPr sz="3500">
              <a:latin typeface="LM Roman 10"/>
              <a:cs typeface="LM Roman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12205" y="3864049"/>
            <a:ext cx="283210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-50" dirty="0">
                <a:latin typeface="WenQuanYi Micro Hei Mono"/>
                <a:cs typeface="WenQuanYi Micro Hei Mono"/>
              </a:rPr>
              <a:t>#</a:t>
            </a:r>
            <a:endParaRPr sz="350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783842"/>
            <a:ext cx="119176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Softmax</a:t>
            </a:r>
            <a:r>
              <a:rPr spc="-185" dirty="0"/>
              <a:t> </a:t>
            </a:r>
            <a:r>
              <a:rPr dirty="0"/>
              <a:t>in</a:t>
            </a:r>
            <a:r>
              <a:rPr spc="-200" dirty="0"/>
              <a:t> </a:t>
            </a:r>
            <a:r>
              <a:rPr spc="-130" dirty="0"/>
              <a:t>multinomial</a:t>
            </a:r>
            <a:r>
              <a:rPr spc="-185" dirty="0"/>
              <a:t> </a:t>
            </a:r>
            <a:r>
              <a:rPr spc="-105" dirty="0"/>
              <a:t>logistic</a:t>
            </a:r>
            <a:r>
              <a:rPr spc="-215" dirty="0"/>
              <a:t> </a:t>
            </a:r>
            <a:r>
              <a:rPr spc="-7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5382" y="2512646"/>
            <a:ext cx="292163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98090" algn="l"/>
              </a:tabLst>
            </a:pPr>
            <a:r>
              <a:rPr sz="4150" i="1" dirty="0">
                <a:latin typeface="Times New Roman"/>
                <a:cs typeface="Times New Roman"/>
              </a:rPr>
              <a:t>p</a:t>
            </a:r>
            <a:r>
              <a:rPr sz="4150" dirty="0">
                <a:latin typeface="LM Roman 10"/>
                <a:cs typeface="LM Roman 10"/>
              </a:rPr>
              <a:t>(</a:t>
            </a:r>
            <a:r>
              <a:rPr sz="4150" i="1" dirty="0">
                <a:latin typeface="Times New Roman"/>
                <a:cs typeface="Times New Roman"/>
              </a:rPr>
              <a:t>y</a:t>
            </a:r>
            <a:r>
              <a:rPr sz="4150" i="1" spc="-12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LM Roman 10"/>
                <a:cs typeface="LM Roman 10"/>
              </a:rPr>
              <a:t>=</a:t>
            </a:r>
            <a:r>
              <a:rPr sz="4150" spc="-459" dirty="0">
                <a:latin typeface="LM Roman 10"/>
                <a:cs typeface="LM Roman 10"/>
              </a:rPr>
              <a:t> </a:t>
            </a:r>
            <a:r>
              <a:rPr sz="4150" i="1" spc="-20" dirty="0">
                <a:latin typeface="Times New Roman"/>
                <a:cs typeface="Times New Roman"/>
              </a:rPr>
              <a:t>c</a:t>
            </a:r>
            <a:r>
              <a:rPr sz="4150" i="1" spc="-20" dirty="0">
                <a:latin typeface="FreeSans"/>
                <a:cs typeface="FreeSans"/>
              </a:rPr>
              <a:t>|</a:t>
            </a:r>
            <a:r>
              <a:rPr sz="4150" i="1" spc="-20" dirty="0">
                <a:latin typeface="Times New Roman"/>
                <a:cs typeface="Times New Roman"/>
              </a:rPr>
              <a:t>x</a:t>
            </a:r>
            <a:r>
              <a:rPr sz="4150" spc="-20" dirty="0">
                <a:latin typeface="LM Roman 10"/>
                <a:cs typeface="LM Roman 10"/>
              </a:rPr>
              <a:t>)</a:t>
            </a:r>
            <a:r>
              <a:rPr sz="4150" dirty="0">
                <a:latin typeface="LM Roman 10"/>
                <a:cs typeface="LM Roman 10"/>
              </a:rPr>
              <a:t>	</a:t>
            </a:r>
            <a:r>
              <a:rPr sz="4150" spc="-50" dirty="0">
                <a:latin typeface="LM Roman 10"/>
                <a:cs typeface="LM Roman 10"/>
              </a:rPr>
              <a:t>=</a:t>
            </a:r>
            <a:endParaRPr sz="415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0046" y="2154963"/>
            <a:ext cx="340042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150" spc="-65" dirty="0">
                <a:latin typeface="Times New Roman"/>
                <a:cs typeface="Times New Roman"/>
              </a:rPr>
              <a:t>e</a:t>
            </a:r>
            <a:r>
              <a:rPr sz="4150" dirty="0">
                <a:latin typeface="Times New Roman"/>
                <a:cs typeface="Times New Roman"/>
              </a:rPr>
              <a:t>x</a:t>
            </a:r>
            <a:r>
              <a:rPr sz="4150" spc="459" dirty="0">
                <a:latin typeface="Times New Roman"/>
                <a:cs typeface="Times New Roman"/>
              </a:rPr>
              <a:t>p</a:t>
            </a:r>
            <a:r>
              <a:rPr sz="4150" spc="-5" dirty="0">
                <a:latin typeface="LM Roman 10"/>
                <a:cs typeface="LM Roman 10"/>
              </a:rPr>
              <a:t>(</a:t>
            </a:r>
            <a:r>
              <a:rPr sz="4150" i="1" dirty="0">
                <a:latin typeface="Times New Roman"/>
                <a:cs typeface="Times New Roman"/>
              </a:rPr>
              <a:t>w</a:t>
            </a:r>
            <a:r>
              <a:rPr sz="4575" i="1" baseline="-10928" dirty="0">
                <a:latin typeface="Times New Roman"/>
                <a:cs typeface="Times New Roman"/>
              </a:rPr>
              <a:t>c</a:t>
            </a:r>
            <a:r>
              <a:rPr sz="4575" i="1" spc="30" baseline="-10928" dirty="0">
                <a:latin typeface="Times New Roman"/>
                <a:cs typeface="Times New Roman"/>
              </a:rPr>
              <a:t> </a:t>
            </a:r>
            <a:r>
              <a:rPr sz="4150" i="1" dirty="0">
                <a:latin typeface="FreeSans"/>
                <a:cs typeface="FreeSans"/>
              </a:rPr>
              <a:t>·</a:t>
            </a:r>
            <a:r>
              <a:rPr sz="4150" i="1" spc="-575" dirty="0">
                <a:latin typeface="FreeSans"/>
                <a:cs typeface="FreeSans"/>
              </a:rPr>
              <a:t> </a:t>
            </a:r>
            <a:r>
              <a:rPr sz="4150" i="1" dirty="0">
                <a:latin typeface="Times New Roman"/>
                <a:cs typeface="Times New Roman"/>
              </a:rPr>
              <a:t>x</a:t>
            </a:r>
            <a:r>
              <a:rPr sz="4150" i="1" spc="-44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LM Roman 10"/>
                <a:cs typeface="LM Roman 10"/>
              </a:rPr>
              <a:t>+</a:t>
            </a:r>
            <a:r>
              <a:rPr sz="4150" spc="-805" dirty="0">
                <a:latin typeface="LM Roman 10"/>
                <a:cs typeface="LM Roman 10"/>
              </a:rPr>
              <a:t> </a:t>
            </a:r>
            <a:r>
              <a:rPr sz="4150" i="1" spc="45" dirty="0">
                <a:latin typeface="Times New Roman"/>
                <a:cs typeface="Times New Roman"/>
              </a:rPr>
              <a:t>b</a:t>
            </a:r>
            <a:r>
              <a:rPr sz="4575" i="1" spc="67" baseline="-10928" dirty="0">
                <a:latin typeface="Times New Roman"/>
                <a:cs typeface="Times New Roman"/>
              </a:rPr>
              <a:t>c</a:t>
            </a:r>
            <a:r>
              <a:rPr sz="4150" spc="45" dirty="0">
                <a:latin typeface="LM Roman 10"/>
                <a:cs typeface="LM Roman 10"/>
              </a:rPr>
              <a:t>)</a:t>
            </a:r>
            <a:endParaRPr sz="4150">
              <a:latin typeface="LM Roman 10"/>
              <a:cs typeface="LM Roman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079" y="2921584"/>
            <a:ext cx="4152265" cy="0"/>
          </a:xfrm>
          <a:custGeom>
            <a:avLst/>
            <a:gdLst/>
            <a:ahLst/>
            <a:cxnLst/>
            <a:rect l="l" t="t" r="r" b="b"/>
            <a:pathLst>
              <a:path w="4152265">
                <a:moveTo>
                  <a:pt x="0" y="0"/>
                </a:moveTo>
                <a:lnTo>
                  <a:pt x="4151863" y="0"/>
                </a:lnTo>
              </a:path>
            </a:pathLst>
          </a:custGeom>
          <a:ln w="21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02578" y="2913942"/>
            <a:ext cx="19939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i="1" spc="-50" dirty="0">
                <a:latin typeface="Times New Roman"/>
                <a:cs typeface="Times New Roman"/>
              </a:rPr>
              <a:t>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1382" y="2935088"/>
            <a:ext cx="78803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3229" dirty="0">
                <a:latin typeface="VL PGothic"/>
                <a:cs typeface="VL PGothic"/>
              </a:rPr>
              <a:t>X</a:t>
            </a:r>
            <a:endParaRPr sz="4150">
              <a:latin typeface="VL PGothic"/>
              <a:cs typeface="VL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622" y="3243056"/>
            <a:ext cx="4126229" cy="146685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693420" algn="ctr">
              <a:lnSpc>
                <a:spcPct val="100000"/>
              </a:lnSpc>
              <a:spcBef>
                <a:spcPts val="1635"/>
              </a:spcBef>
            </a:pPr>
            <a:r>
              <a:rPr sz="4150" spc="-65" dirty="0">
                <a:latin typeface="Times New Roman"/>
                <a:cs typeface="Times New Roman"/>
              </a:rPr>
              <a:t>e</a:t>
            </a:r>
            <a:r>
              <a:rPr sz="4150" dirty="0">
                <a:latin typeface="Times New Roman"/>
                <a:cs typeface="Times New Roman"/>
              </a:rPr>
              <a:t>x</a:t>
            </a:r>
            <a:r>
              <a:rPr sz="4150" spc="459" dirty="0">
                <a:latin typeface="Times New Roman"/>
                <a:cs typeface="Times New Roman"/>
              </a:rPr>
              <a:t>p</a:t>
            </a:r>
            <a:r>
              <a:rPr sz="4150" dirty="0">
                <a:latin typeface="LM Roman 10"/>
                <a:cs typeface="LM Roman 10"/>
              </a:rPr>
              <a:t>(</a:t>
            </a:r>
            <a:r>
              <a:rPr sz="4150" i="1" spc="459" dirty="0">
                <a:latin typeface="Times New Roman"/>
                <a:cs typeface="Times New Roman"/>
              </a:rPr>
              <a:t>w</a:t>
            </a:r>
            <a:r>
              <a:rPr sz="4575" i="1" baseline="-10928" dirty="0">
                <a:latin typeface="Times New Roman"/>
                <a:cs typeface="Times New Roman"/>
              </a:rPr>
              <a:t>j</a:t>
            </a:r>
            <a:r>
              <a:rPr sz="4575" i="1" spc="142" baseline="-10928" dirty="0">
                <a:latin typeface="Times New Roman"/>
                <a:cs typeface="Times New Roman"/>
              </a:rPr>
              <a:t> </a:t>
            </a:r>
            <a:r>
              <a:rPr sz="4150" i="1" dirty="0">
                <a:latin typeface="FreeSans"/>
                <a:cs typeface="FreeSans"/>
              </a:rPr>
              <a:t>·</a:t>
            </a:r>
            <a:r>
              <a:rPr sz="4150" i="1" spc="-580" dirty="0">
                <a:latin typeface="FreeSans"/>
                <a:cs typeface="FreeSans"/>
              </a:rPr>
              <a:t> </a:t>
            </a:r>
            <a:r>
              <a:rPr sz="4150" i="1" dirty="0">
                <a:latin typeface="Times New Roman"/>
                <a:cs typeface="Times New Roman"/>
              </a:rPr>
              <a:t>x</a:t>
            </a:r>
            <a:r>
              <a:rPr sz="4150" i="1" spc="-45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LM Roman 10"/>
                <a:cs typeface="LM Roman 10"/>
              </a:rPr>
              <a:t>+</a:t>
            </a:r>
            <a:r>
              <a:rPr sz="4150" spc="-805" dirty="0">
                <a:latin typeface="LM Roman 10"/>
                <a:cs typeface="LM Roman 10"/>
              </a:rPr>
              <a:t> </a:t>
            </a:r>
            <a:r>
              <a:rPr sz="4150" i="1" dirty="0">
                <a:latin typeface="Times New Roman"/>
                <a:cs typeface="Times New Roman"/>
              </a:rPr>
              <a:t>b</a:t>
            </a:r>
            <a:r>
              <a:rPr sz="4150" i="1" spc="-580" dirty="0">
                <a:latin typeface="Times New Roman"/>
                <a:cs typeface="Times New Roman"/>
              </a:rPr>
              <a:t> </a:t>
            </a:r>
            <a:r>
              <a:rPr sz="4575" i="1" baseline="-10928" dirty="0">
                <a:latin typeface="Times New Roman"/>
                <a:cs typeface="Times New Roman"/>
              </a:rPr>
              <a:t>j</a:t>
            </a:r>
            <a:r>
              <a:rPr sz="4575" i="1" spc="-719" baseline="-10928" dirty="0">
                <a:latin typeface="Times New Roman"/>
                <a:cs typeface="Times New Roman"/>
              </a:rPr>
              <a:t> </a:t>
            </a:r>
            <a:r>
              <a:rPr sz="4150" spc="-50" dirty="0">
                <a:latin typeface="LM Roman 10"/>
                <a:cs typeface="LM Roman 10"/>
              </a:rPr>
              <a:t>)</a:t>
            </a:r>
            <a:endParaRPr sz="4150">
              <a:latin typeface="LM Roman 10"/>
              <a:cs typeface="LM Roman 10"/>
            </a:endParaRPr>
          </a:p>
          <a:p>
            <a:pPr marL="25400">
              <a:lnSpc>
                <a:spcPct val="100000"/>
              </a:lnSpc>
              <a:spcBef>
                <a:spcPts val="1165"/>
              </a:spcBef>
            </a:pPr>
            <a:r>
              <a:rPr sz="3050" i="1" spc="-25" dirty="0">
                <a:latin typeface="Times New Roman"/>
                <a:cs typeface="Times New Roman"/>
              </a:rPr>
              <a:t>j</a:t>
            </a:r>
            <a:r>
              <a:rPr sz="3050" spc="-25" dirty="0">
                <a:latin typeface="LM Roman 10"/>
                <a:cs typeface="LM Roman 10"/>
              </a:rPr>
              <a:t>=</a:t>
            </a:r>
            <a:r>
              <a:rPr sz="3050" spc="-2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9854" y="4917949"/>
            <a:ext cx="1269619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60" dirty="0">
                <a:latin typeface="Trebuchet MS"/>
                <a:cs typeface="Trebuchet MS"/>
              </a:rPr>
              <a:t>Input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204" dirty="0">
                <a:latin typeface="Trebuchet MS"/>
                <a:cs typeface="Trebuchet MS"/>
              </a:rPr>
              <a:t>is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still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spc="80" dirty="0">
                <a:latin typeface="Trebuchet MS"/>
                <a:cs typeface="Trebuchet MS"/>
              </a:rPr>
              <a:t>the</a:t>
            </a:r>
            <a:r>
              <a:rPr sz="3800" spc="114" dirty="0">
                <a:latin typeface="Trebuchet MS"/>
                <a:cs typeface="Trebuchet MS"/>
              </a:rPr>
              <a:t> </a:t>
            </a:r>
            <a:r>
              <a:rPr sz="3800" spc="165" dirty="0">
                <a:latin typeface="Trebuchet MS"/>
                <a:cs typeface="Trebuchet MS"/>
              </a:rPr>
              <a:t>dot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175" dirty="0">
                <a:latin typeface="Trebuchet MS"/>
                <a:cs typeface="Trebuchet MS"/>
              </a:rPr>
              <a:t>product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110" dirty="0">
                <a:latin typeface="Trebuchet MS"/>
                <a:cs typeface="Trebuchet MS"/>
              </a:rPr>
              <a:t>between </a:t>
            </a:r>
            <a:r>
              <a:rPr sz="3800" spc="140" dirty="0">
                <a:latin typeface="Trebuchet MS"/>
                <a:cs typeface="Trebuchet MS"/>
              </a:rPr>
              <a:t>weight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85" dirty="0">
                <a:latin typeface="Trebuchet MS"/>
                <a:cs typeface="Trebuchet MS"/>
              </a:rPr>
              <a:t>vector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i="1" spc="90" dirty="0">
                <a:latin typeface="Trebuchet MS"/>
                <a:cs typeface="Trebuchet MS"/>
              </a:rPr>
              <a:t>w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800" spc="225" dirty="0">
                <a:latin typeface="Trebuchet MS"/>
                <a:cs typeface="Trebuchet MS"/>
              </a:rPr>
              <a:t>and</a:t>
            </a:r>
            <a:r>
              <a:rPr sz="3800" spc="11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input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spc="80" dirty="0">
                <a:latin typeface="Trebuchet MS"/>
                <a:cs typeface="Trebuchet MS"/>
              </a:rPr>
              <a:t>vector</a:t>
            </a:r>
            <a:r>
              <a:rPr sz="3800" spc="114" dirty="0">
                <a:latin typeface="Trebuchet MS"/>
                <a:cs typeface="Trebuchet MS"/>
              </a:rPr>
              <a:t> </a:t>
            </a:r>
            <a:r>
              <a:rPr sz="3800" i="1" spc="100" dirty="0">
                <a:latin typeface="Trebuchet MS"/>
                <a:cs typeface="Trebuchet MS"/>
              </a:rPr>
              <a:t>x</a:t>
            </a:r>
            <a:endParaRPr sz="3800">
              <a:latin typeface="Trebuchet MS"/>
              <a:cs typeface="Trebuchet MS"/>
            </a:endParaRPr>
          </a:p>
          <a:p>
            <a:pPr marL="12700" marR="375920">
              <a:lnSpc>
                <a:spcPts val="4610"/>
              </a:lnSpc>
              <a:spcBef>
                <a:spcPts val="100"/>
              </a:spcBef>
            </a:pPr>
            <a:r>
              <a:rPr sz="3800" spc="75" dirty="0">
                <a:latin typeface="Trebuchet MS"/>
                <a:cs typeface="Trebuchet MS"/>
              </a:rPr>
              <a:t>But</a:t>
            </a:r>
            <a:r>
              <a:rPr sz="3800" spc="85" dirty="0">
                <a:latin typeface="Trebuchet MS"/>
                <a:cs typeface="Trebuchet MS"/>
              </a:rPr>
              <a:t> </a:t>
            </a:r>
            <a:r>
              <a:rPr sz="3800" spc="225" dirty="0">
                <a:latin typeface="Trebuchet MS"/>
                <a:cs typeface="Trebuchet MS"/>
              </a:rPr>
              <a:t>now</a:t>
            </a:r>
            <a:r>
              <a:rPr sz="3800" spc="10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we’ll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170" dirty="0">
                <a:latin typeface="Trebuchet MS"/>
                <a:cs typeface="Trebuchet MS"/>
              </a:rPr>
              <a:t>need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25" dirty="0">
                <a:latin typeface="Trebuchet MS"/>
                <a:cs typeface="Trebuchet MS"/>
              </a:rPr>
              <a:t>separate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weight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spc="135" dirty="0">
                <a:latin typeface="Trebuchet MS"/>
                <a:cs typeface="Trebuchet MS"/>
              </a:rPr>
              <a:t>vectors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130" dirty="0">
                <a:latin typeface="Trebuchet MS"/>
                <a:cs typeface="Trebuchet MS"/>
              </a:rPr>
              <a:t>for</a:t>
            </a:r>
            <a:r>
              <a:rPr sz="3800" spc="100" dirty="0">
                <a:latin typeface="Trebuchet MS"/>
                <a:cs typeface="Trebuchet MS"/>
              </a:rPr>
              <a:t> </a:t>
            </a:r>
            <a:r>
              <a:rPr sz="3800" spc="105" dirty="0">
                <a:latin typeface="Trebuchet MS"/>
                <a:cs typeface="Trebuchet MS"/>
              </a:rPr>
              <a:t>each </a:t>
            </a:r>
            <a:r>
              <a:rPr sz="3800" spc="150" dirty="0">
                <a:latin typeface="Trebuchet MS"/>
                <a:cs typeface="Trebuchet MS"/>
              </a:rPr>
              <a:t>of</a:t>
            </a:r>
            <a:r>
              <a:rPr sz="3800" spc="95" dirty="0">
                <a:latin typeface="Trebuchet MS"/>
                <a:cs typeface="Trebuchet MS"/>
              </a:rPr>
              <a:t> </a:t>
            </a:r>
            <a:r>
              <a:rPr sz="3800" spc="80" dirty="0">
                <a:latin typeface="Trebuchet MS"/>
                <a:cs typeface="Trebuchet MS"/>
              </a:rPr>
              <a:t>the</a:t>
            </a:r>
            <a:r>
              <a:rPr sz="3800" spc="90" dirty="0">
                <a:latin typeface="Trebuchet MS"/>
                <a:cs typeface="Trebuchet MS"/>
              </a:rPr>
              <a:t> </a:t>
            </a:r>
            <a:r>
              <a:rPr sz="3800" i="1" spc="215" dirty="0">
                <a:latin typeface="Trebuchet MS"/>
                <a:cs typeface="Trebuchet MS"/>
              </a:rPr>
              <a:t>K</a:t>
            </a:r>
            <a:r>
              <a:rPr sz="3800" i="1" spc="100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classes.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124" y="429259"/>
            <a:ext cx="13249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" dirty="0"/>
              <a:t>Features</a:t>
            </a:r>
            <a:r>
              <a:rPr sz="4800" spc="-145" dirty="0"/>
              <a:t> </a:t>
            </a:r>
            <a:r>
              <a:rPr sz="4800" spc="-20" dirty="0"/>
              <a:t>in</a:t>
            </a:r>
            <a:r>
              <a:rPr sz="4800" spc="-140" dirty="0"/>
              <a:t> </a:t>
            </a:r>
            <a:r>
              <a:rPr sz="4800" spc="-90" dirty="0"/>
              <a:t>binary</a:t>
            </a:r>
            <a:r>
              <a:rPr sz="4800" spc="-140" dirty="0"/>
              <a:t> </a:t>
            </a:r>
            <a:r>
              <a:rPr sz="4800" spc="-105" dirty="0"/>
              <a:t>versus</a:t>
            </a:r>
            <a:r>
              <a:rPr sz="4800" spc="-140" dirty="0"/>
              <a:t> </a:t>
            </a:r>
            <a:r>
              <a:rPr sz="4800" spc="-114" dirty="0"/>
              <a:t>multinomial</a:t>
            </a:r>
            <a:r>
              <a:rPr sz="4800" spc="-145" dirty="0"/>
              <a:t> </a:t>
            </a:r>
            <a:r>
              <a:rPr sz="4800" spc="-95" dirty="0"/>
              <a:t>logistic</a:t>
            </a:r>
            <a:r>
              <a:rPr sz="4800" spc="-150" dirty="0"/>
              <a:t> </a:t>
            </a:r>
            <a:r>
              <a:rPr sz="4800" spc="-30" dirty="0"/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87602" y="1659128"/>
            <a:ext cx="113690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7245" algn="l"/>
              </a:tabLst>
            </a:pP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Binary:</a:t>
            </a:r>
            <a:r>
              <a:rPr sz="4500" spc="-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positive</a:t>
            </a:r>
            <a:r>
              <a:rPr sz="45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</a:t>
            </a:r>
            <a:r>
              <a:rPr sz="45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45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y=1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	neg</a:t>
            </a:r>
            <a:r>
              <a:rPr sz="45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</a:t>
            </a:r>
            <a:r>
              <a:rPr sz="45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45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404040"/>
                </a:solidFill>
                <a:latin typeface="Carlito"/>
                <a:cs typeface="Carlito"/>
              </a:rPr>
              <a:t>y=0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602" y="4161535"/>
            <a:ext cx="10723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Multinominal:</a:t>
            </a:r>
            <a:r>
              <a:rPr sz="45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20" dirty="0">
                <a:solidFill>
                  <a:srgbClr val="404040"/>
                </a:solidFill>
                <a:latin typeface="Carlito"/>
                <a:cs typeface="Carlito"/>
              </a:rPr>
              <a:t>separate</a:t>
            </a:r>
            <a:r>
              <a:rPr sz="4500" spc="-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weights</a:t>
            </a:r>
            <a:r>
              <a:rPr sz="45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4500" spc="-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45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404040"/>
                </a:solidFill>
                <a:latin typeface="Carlito"/>
                <a:cs typeface="Carlito"/>
              </a:rPr>
              <a:t>class: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6612" y="2755298"/>
            <a:ext cx="142303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921385" algn="l"/>
              </a:tabLst>
            </a:pPr>
            <a:r>
              <a:rPr sz="4700" i="1" spc="-25" dirty="0">
                <a:latin typeface="Times New Roman"/>
                <a:cs typeface="Times New Roman"/>
              </a:rPr>
              <a:t>x</a:t>
            </a:r>
            <a:r>
              <a:rPr sz="5250" spc="-37" baseline="-11904" dirty="0">
                <a:latin typeface="Times New Roman"/>
                <a:cs typeface="Times New Roman"/>
              </a:rPr>
              <a:t>5</a:t>
            </a:r>
            <a:r>
              <a:rPr sz="5250" baseline="-11904" dirty="0">
                <a:latin typeface="Times New Roman"/>
                <a:cs typeface="Times New Roman"/>
              </a:rPr>
              <a:t>	</a:t>
            </a:r>
            <a:r>
              <a:rPr sz="4700" spc="-50" dirty="0">
                <a:latin typeface="LM Roman 10"/>
                <a:cs typeface="LM Roman 10"/>
              </a:rPr>
              <a:t>=</a:t>
            </a:r>
            <a:endParaRPr sz="470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5414" y="1909722"/>
            <a:ext cx="47180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spc="1100" dirty="0">
                <a:latin typeface="AoyagiKouzanFontT"/>
                <a:cs typeface="AoyagiKouzanFontT"/>
              </a:rPr>
              <a:t>⇢</a:t>
            </a:r>
            <a:endParaRPr sz="4700">
              <a:latin typeface="AoyagiKouzanFontT"/>
              <a:cs typeface="AoyagiKouzanFon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0228" y="2389486"/>
            <a:ext cx="3588385" cy="1464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66750" algn="l"/>
                <a:tab pos="1327785" algn="l"/>
              </a:tabLst>
            </a:pPr>
            <a:r>
              <a:rPr sz="4700" spc="-50" dirty="0">
                <a:latin typeface="Times New Roman"/>
                <a:cs typeface="Times New Roman"/>
              </a:rPr>
              <a:t>1</a:t>
            </a:r>
            <a:r>
              <a:rPr sz="4700" dirty="0">
                <a:latin typeface="Times New Roman"/>
                <a:cs typeface="Times New Roman"/>
              </a:rPr>
              <a:t>	</a:t>
            </a:r>
            <a:r>
              <a:rPr sz="4700" spc="-25" dirty="0">
                <a:latin typeface="Times New Roman"/>
                <a:cs typeface="Times New Roman"/>
              </a:rPr>
              <a:t>if</a:t>
            </a:r>
            <a:r>
              <a:rPr sz="4700" dirty="0">
                <a:latin typeface="Times New Roman"/>
                <a:cs typeface="Times New Roman"/>
              </a:rPr>
              <a:t>	“!”</a:t>
            </a:r>
            <a:r>
              <a:rPr sz="4700" spc="-190" dirty="0">
                <a:latin typeface="Times New Roman"/>
                <a:cs typeface="Times New Roman"/>
              </a:rPr>
              <a:t> </a:t>
            </a:r>
            <a:r>
              <a:rPr sz="4700" i="1" spc="114" dirty="0">
                <a:latin typeface="DejaVu Sans"/>
                <a:cs typeface="DejaVu Sans"/>
              </a:rPr>
              <a:t>2</a:t>
            </a:r>
            <a:r>
              <a:rPr sz="4700" i="1" spc="-455" dirty="0">
                <a:latin typeface="DejaVu Sans"/>
                <a:cs typeface="DejaVu Sans"/>
              </a:rPr>
              <a:t> </a:t>
            </a:r>
            <a:r>
              <a:rPr sz="4700" spc="-25" dirty="0">
                <a:latin typeface="Times New Roman"/>
                <a:cs typeface="Times New Roman"/>
              </a:rPr>
              <a:t>doc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66750" algn="l"/>
              </a:tabLst>
            </a:pPr>
            <a:r>
              <a:rPr sz="4700" spc="-50" dirty="0">
                <a:latin typeface="Times New Roman"/>
                <a:cs typeface="Times New Roman"/>
              </a:rPr>
              <a:t>0</a:t>
            </a:r>
            <a:r>
              <a:rPr sz="4700" dirty="0">
                <a:latin typeface="Times New Roman"/>
                <a:cs typeface="Times New Roman"/>
              </a:rPr>
              <a:t>	</a:t>
            </a:r>
            <a:r>
              <a:rPr sz="4700" spc="-10" dirty="0">
                <a:latin typeface="Times New Roman"/>
                <a:cs typeface="Times New Roman"/>
              </a:rPr>
              <a:t>otherwise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7078" y="2686303"/>
            <a:ext cx="1995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Times New Roman"/>
                <a:cs typeface="Times New Roman"/>
              </a:rPr>
              <a:t>w</a:t>
            </a:r>
            <a:r>
              <a:rPr sz="4500" baseline="-18518" dirty="0">
                <a:latin typeface="Times New Roman"/>
                <a:cs typeface="Times New Roman"/>
              </a:rPr>
              <a:t>5</a:t>
            </a:r>
            <a:r>
              <a:rPr sz="4500" spc="494" baseline="-18518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=</a:t>
            </a:r>
            <a:r>
              <a:rPr sz="4500" spc="-50" dirty="0">
                <a:latin typeface="Times New Roman"/>
                <a:cs typeface="Times New Roman"/>
              </a:rPr>
              <a:t> </a:t>
            </a:r>
            <a:r>
              <a:rPr sz="4500" spc="-25" dirty="0">
                <a:latin typeface="Times New Roman"/>
                <a:cs typeface="Times New Roman"/>
              </a:rPr>
              <a:t>3.0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4467" y="5160799"/>
            <a:ext cx="4392295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33295" algn="l"/>
              </a:tabLst>
            </a:pPr>
            <a:r>
              <a:rPr sz="4150" spc="-10" dirty="0">
                <a:latin typeface="Times New Roman"/>
                <a:cs typeface="Times New Roman"/>
              </a:rPr>
              <a:t>Feature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spc="-10" dirty="0">
                <a:latin typeface="Times New Roman"/>
                <a:cs typeface="Times New Roman"/>
              </a:rPr>
              <a:t>Definition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8501" y="5893803"/>
            <a:ext cx="10773410" cy="21590"/>
          </a:xfrm>
          <a:custGeom>
            <a:avLst/>
            <a:gdLst/>
            <a:ahLst/>
            <a:cxnLst/>
            <a:rect l="l" t="t" r="r" b="b"/>
            <a:pathLst>
              <a:path w="10773410" h="21589">
                <a:moveTo>
                  <a:pt x="0" y="21158"/>
                </a:moveTo>
                <a:lnTo>
                  <a:pt x="10772977" y="21158"/>
                </a:lnTo>
                <a:lnTo>
                  <a:pt x="10772977" y="0"/>
                </a:lnTo>
                <a:lnTo>
                  <a:pt x="0" y="0"/>
                </a:lnTo>
                <a:lnTo>
                  <a:pt x="0" y="21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8448" y="6140606"/>
            <a:ext cx="1106170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50" i="1" spc="55" dirty="0">
                <a:latin typeface="Times New Roman"/>
                <a:cs typeface="Times New Roman"/>
              </a:rPr>
              <a:t>f</a:t>
            </a:r>
            <a:r>
              <a:rPr sz="4575" spc="82" baseline="-11839" dirty="0">
                <a:latin typeface="Times New Roman"/>
                <a:cs typeface="Times New Roman"/>
              </a:rPr>
              <a:t>5</a:t>
            </a:r>
            <a:r>
              <a:rPr sz="4150" spc="55" dirty="0">
                <a:latin typeface="LM Roman 10"/>
                <a:cs typeface="LM Roman 10"/>
              </a:rPr>
              <a:t>(</a:t>
            </a:r>
            <a:r>
              <a:rPr sz="4150" i="1" spc="55" dirty="0">
                <a:latin typeface="Times New Roman"/>
                <a:cs typeface="Times New Roman"/>
              </a:rPr>
              <a:t>x</a:t>
            </a:r>
            <a:r>
              <a:rPr sz="4150" spc="55" dirty="0">
                <a:latin typeface="LM Roman 10"/>
                <a:cs typeface="LM Roman 10"/>
              </a:rPr>
              <a:t>)</a:t>
            </a:r>
            <a:endParaRPr sz="4150">
              <a:latin typeface="LM Roman 10"/>
              <a:cs typeface="LM Roman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5692" y="5393856"/>
            <a:ext cx="422275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985" dirty="0">
                <a:latin typeface="AoyagiKouzanFontT"/>
                <a:cs typeface="AoyagiKouzanFontT"/>
              </a:rPr>
              <a:t>⇢</a:t>
            </a:r>
            <a:endParaRPr sz="4150">
              <a:latin typeface="AoyagiKouzanFontT"/>
              <a:cs typeface="AoyagiKouzanFont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1144" y="5817548"/>
            <a:ext cx="3192145" cy="1296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4360" algn="l"/>
                <a:tab pos="1181735" algn="l"/>
              </a:tabLst>
            </a:pPr>
            <a:r>
              <a:rPr sz="4150" spc="-50" dirty="0">
                <a:latin typeface="Times New Roman"/>
                <a:cs typeface="Times New Roman"/>
              </a:rPr>
              <a:t>1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spc="-25" dirty="0">
                <a:latin typeface="Times New Roman"/>
                <a:cs typeface="Times New Roman"/>
              </a:rPr>
              <a:t>if</a:t>
            </a:r>
            <a:r>
              <a:rPr sz="4150" dirty="0">
                <a:latin typeface="Times New Roman"/>
                <a:cs typeface="Times New Roman"/>
              </a:rPr>
              <a:t>	“!”</a:t>
            </a:r>
            <a:r>
              <a:rPr sz="4150" spc="-114" dirty="0">
                <a:latin typeface="Times New Roman"/>
                <a:cs typeface="Times New Roman"/>
              </a:rPr>
              <a:t> </a:t>
            </a:r>
            <a:r>
              <a:rPr sz="4150" i="1" spc="-490" dirty="0">
                <a:latin typeface="DejaVu Sans Condensed"/>
                <a:cs typeface="DejaVu Sans Condensed"/>
              </a:rPr>
              <a:t>∈</a:t>
            </a:r>
            <a:r>
              <a:rPr sz="4150" i="1" spc="-260" dirty="0">
                <a:latin typeface="DejaVu Sans Condensed"/>
                <a:cs typeface="DejaVu Sans Condensed"/>
              </a:rPr>
              <a:t> </a:t>
            </a:r>
            <a:r>
              <a:rPr sz="4150" spc="-25" dirty="0">
                <a:latin typeface="Times New Roman"/>
                <a:cs typeface="Times New Roman"/>
              </a:rPr>
              <a:t>doc</a:t>
            </a: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94360" algn="l"/>
              </a:tabLst>
            </a:pPr>
            <a:r>
              <a:rPr sz="4150" spc="-50" dirty="0">
                <a:latin typeface="Times New Roman"/>
                <a:cs typeface="Times New Roman"/>
              </a:rPr>
              <a:t>0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spc="-10" dirty="0">
                <a:latin typeface="Times New Roman"/>
                <a:cs typeface="Times New Roman"/>
              </a:rPr>
              <a:t>otherwise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1367" y="4987607"/>
            <a:ext cx="3811270" cy="1814195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155"/>
              </a:spcBef>
              <a:tabLst>
                <a:tab pos="1380490" algn="l"/>
                <a:tab pos="2686050" algn="l"/>
              </a:tabLst>
            </a:pPr>
            <a:r>
              <a:rPr sz="6225" i="1" spc="-30" baseline="8701" dirty="0">
                <a:latin typeface="Times New Roman"/>
                <a:cs typeface="Times New Roman"/>
              </a:rPr>
              <a:t>w</a:t>
            </a:r>
            <a:r>
              <a:rPr sz="3050" spc="-20" dirty="0">
                <a:latin typeface="Times New Roman"/>
                <a:cs typeface="Times New Roman"/>
              </a:rPr>
              <a:t>5</a:t>
            </a:r>
            <a:r>
              <a:rPr sz="3050" i="1" spc="-20" dirty="0">
                <a:latin typeface="LM Roman Dunhill 10"/>
                <a:cs typeface="LM Roman Dunhill 10"/>
              </a:rPr>
              <a:t>,</a:t>
            </a:r>
            <a:r>
              <a:rPr sz="3050" spc="-20" dirty="0">
                <a:latin typeface="LM Roman 10"/>
                <a:cs typeface="LM Roman 10"/>
              </a:rPr>
              <a:t>+</a:t>
            </a:r>
            <a:r>
              <a:rPr sz="3050" dirty="0">
                <a:latin typeface="LM Roman 10"/>
                <a:cs typeface="LM Roman 10"/>
              </a:rPr>
              <a:t>	</a:t>
            </a:r>
            <a:r>
              <a:rPr sz="6225" i="1" spc="-30" baseline="8701" dirty="0">
                <a:latin typeface="Times New Roman"/>
                <a:cs typeface="Times New Roman"/>
              </a:rPr>
              <a:t>w</a:t>
            </a:r>
            <a:r>
              <a:rPr sz="3050" spc="-20" dirty="0">
                <a:latin typeface="Times New Roman"/>
                <a:cs typeface="Times New Roman"/>
              </a:rPr>
              <a:t>5</a:t>
            </a:r>
            <a:r>
              <a:rPr sz="3050" i="1" spc="-20" dirty="0">
                <a:latin typeface="LM Roman Dunhill 10"/>
                <a:cs typeface="LM Roman Dunhill 10"/>
              </a:rPr>
              <a:t>,</a:t>
            </a:r>
            <a:r>
              <a:rPr sz="3050" i="1" spc="-20" dirty="0">
                <a:latin typeface="DejaVu Sans Condensed"/>
                <a:cs typeface="DejaVu Sans Condensed"/>
              </a:rPr>
              <a:t>—</a:t>
            </a:r>
            <a:r>
              <a:rPr sz="3050" i="1" dirty="0">
                <a:latin typeface="DejaVu Sans Condensed"/>
                <a:cs typeface="DejaVu Sans Condensed"/>
              </a:rPr>
              <a:t>	</a:t>
            </a:r>
            <a:r>
              <a:rPr sz="6225" i="1" spc="-30" baseline="8701" dirty="0">
                <a:latin typeface="Times New Roman"/>
                <a:cs typeface="Times New Roman"/>
              </a:rPr>
              <a:t>w</a:t>
            </a:r>
            <a:r>
              <a:rPr sz="3050" spc="-20" dirty="0">
                <a:latin typeface="Times New Roman"/>
                <a:cs typeface="Times New Roman"/>
              </a:rPr>
              <a:t>5</a:t>
            </a:r>
            <a:r>
              <a:rPr sz="3050" i="1" spc="-20" dirty="0">
                <a:latin typeface="LM Roman Dunhill 10"/>
                <a:cs typeface="LM Roman Dunhill 10"/>
              </a:rPr>
              <a:t>,</a:t>
            </a:r>
            <a:r>
              <a:rPr sz="3050" spc="-20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60"/>
              </a:spcBef>
              <a:tabLst>
                <a:tab pos="1381125" algn="l"/>
                <a:tab pos="2686050" algn="l"/>
              </a:tabLst>
            </a:pPr>
            <a:r>
              <a:rPr sz="4150" spc="-25" dirty="0">
                <a:latin typeface="Times New Roman"/>
                <a:cs typeface="Times New Roman"/>
              </a:rPr>
              <a:t>3</a:t>
            </a:r>
            <a:r>
              <a:rPr sz="4150" i="1" spc="-25" dirty="0">
                <a:latin typeface="LM Roman Dunhill 10"/>
                <a:cs typeface="LM Roman Dunhill 10"/>
              </a:rPr>
              <a:t>.</a:t>
            </a:r>
            <a:r>
              <a:rPr sz="4150" spc="-25" dirty="0">
                <a:latin typeface="Times New Roman"/>
                <a:cs typeface="Times New Roman"/>
              </a:rPr>
              <a:t>5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spc="-25" dirty="0">
                <a:latin typeface="Times New Roman"/>
                <a:cs typeface="Times New Roman"/>
              </a:rPr>
              <a:t>3</a:t>
            </a:r>
            <a:r>
              <a:rPr sz="4150" i="1" spc="-25" dirty="0">
                <a:latin typeface="LM Roman Dunhill 10"/>
                <a:cs typeface="LM Roman Dunhill 10"/>
              </a:rPr>
              <a:t>.</a:t>
            </a:r>
            <a:r>
              <a:rPr sz="4150" spc="-25" dirty="0">
                <a:latin typeface="Times New Roman"/>
                <a:cs typeface="Times New Roman"/>
              </a:rPr>
              <a:t>1</a:t>
            </a:r>
            <a:r>
              <a:rPr sz="4150" dirty="0">
                <a:latin typeface="Times New Roman"/>
                <a:cs typeface="Times New Roman"/>
              </a:rPr>
              <a:t>	</a:t>
            </a:r>
            <a:r>
              <a:rPr sz="4150" i="1" spc="-525" dirty="0">
                <a:latin typeface="DejaVu Sans Condensed"/>
                <a:cs typeface="DejaVu Sans Condensed"/>
              </a:rPr>
              <a:t>—</a:t>
            </a:r>
            <a:r>
              <a:rPr sz="4150" spc="-25" dirty="0">
                <a:latin typeface="Times New Roman"/>
                <a:cs typeface="Times New Roman"/>
              </a:rPr>
              <a:t>5</a:t>
            </a:r>
            <a:r>
              <a:rPr sz="4150" i="1" spc="-25" dirty="0">
                <a:latin typeface="LM Roman Dunhill 10"/>
                <a:cs typeface="LM Roman Dunhill 10"/>
              </a:rPr>
              <a:t>.</a:t>
            </a:r>
            <a:r>
              <a:rPr sz="4150" spc="-25" dirty="0">
                <a:latin typeface="Times New Roman"/>
                <a:cs typeface="Times New Roman"/>
              </a:rPr>
              <a:t>3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521458"/>
            <a:ext cx="3479800" cy="18268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500"/>
              </a:lnSpc>
              <a:spcBef>
                <a:spcPts val="1300"/>
              </a:spcBef>
            </a:pPr>
            <a:r>
              <a:rPr sz="6400" spc="-1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6400" spc="-125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3402" y="1372615"/>
            <a:ext cx="5411470" cy="1501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7465">
              <a:lnSpc>
                <a:spcPts val="5500"/>
              </a:lnSpc>
              <a:spcBef>
                <a:spcPts val="800"/>
              </a:spcBef>
            </a:pPr>
            <a:r>
              <a:rPr sz="5100" dirty="0">
                <a:solidFill>
                  <a:srgbClr val="637052"/>
                </a:solidFill>
              </a:rPr>
              <a:t>Multinomial</a:t>
            </a:r>
            <a:r>
              <a:rPr sz="5100" spc="65" dirty="0">
                <a:solidFill>
                  <a:srgbClr val="637052"/>
                </a:solidFill>
              </a:rPr>
              <a:t> </a:t>
            </a:r>
            <a:r>
              <a:rPr sz="5100" spc="-10" dirty="0">
                <a:solidFill>
                  <a:srgbClr val="637052"/>
                </a:solidFill>
              </a:rPr>
              <a:t>Logistic Regression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7530</Words>
  <Application>Microsoft Macintosh PowerPoint</Application>
  <PresentationFormat>Custom</PresentationFormat>
  <Paragraphs>1120</Paragraphs>
  <Slides>94</Slides>
  <Notes>0</Notes>
  <HiddenSlides>59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5" baseType="lpstr">
      <vt:lpstr>AoyagiKouzanFontT</vt:lpstr>
      <vt:lpstr>Carlito</vt:lpstr>
      <vt:lpstr>DejaVu Sans</vt:lpstr>
      <vt:lpstr>DejaVu Sans Condensed</vt:lpstr>
      <vt:lpstr>FreeSans</vt:lpstr>
      <vt:lpstr>FreeSerif</vt:lpstr>
      <vt:lpstr>Liberation Sans Narrow</vt:lpstr>
      <vt:lpstr>LM Roman 10</vt:lpstr>
      <vt:lpstr>LM Roman Dunhill 10</vt:lpstr>
      <vt:lpstr>VL PGothic</vt:lpstr>
      <vt:lpstr>WenQuanYi Micro Hei Mono</vt:lpstr>
      <vt:lpstr>Arial</vt:lpstr>
      <vt:lpstr>Courier New</vt:lpstr>
      <vt:lpstr>Noto Sans Math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Background: Generative and Discriminative Classifiers</vt:lpstr>
      <vt:lpstr>Thank you Professor Daniel Jurafsky (Stanford Computer Science Department</vt:lpstr>
      <vt:lpstr>PowerPoint Presentation</vt:lpstr>
      <vt:lpstr>Generative and Discriminative Classifiers</vt:lpstr>
      <vt:lpstr>PowerPoint Presentation</vt:lpstr>
      <vt:lpstr>Generative Classifier:</vt:lpstr>
      <vt:lpstr>Discriminative Classifier</vt:lpstr>
      <vt:lpstr>Components of a probabilistic machine learning classifier</vt:lpstr>
      <vt:lpstr>The two phases of logistic regression</vt:lpstr>
      <vt:lpstr>Background: Generative and Discriminative Classifiers</vt:lpstr>
      <vt:lpstr>PowerPoint Presentation</vt:lpstr>
      <vt:lpstr>Classification Reminder</vt:lpstr>
      <vt:lpstr>Text Classification: definition</vt:lpstr>
      <vt:lpstr>Binary Classification in Logistic Regression</vt:lpstr>
      <vt:lpstr>Features in logistic regression</vt:lpstr>
      <vt:lpstr>Logistic Regression for one observation x</vt:lpstr>
      <vt:lpstr>How to do classification</vt:lpstr>
      <vt:lpstr>But we want a probabilistic classifier</vt:lpstr>
      <vt:lpstr>z = w· x + b</vt:lpstr>
      <vt:lpstr>The very useful sigmoid or logistic function</vt:lpstr>
      <vt:lpstr>PowerPoint Presentation</vt:lpstr>
      <vt:lpstr>Making probabilities with sigmoids</vt:lpstr>
      <vt:lpstr>By the way:</vt:lpstr>
      <vt:lpstr>Turning a probability into a classifier</vt:lpstr>
      <vt:lpstr>The probabilistic classifier P(y = 1) = s (w · x + b)</vt:lpstr>
      <vt:lpstr>Turning a probability into a classifier</vt:lpstr>
      <vt:lpstr>PowerPoint Presentation</vt:lpstr>
      <vt:lpstr>Logistic Regression: a text example on sentiment classification</vt:lpstr>
      <vt:lpstr>Sentiment example: does y=1 or y=0?</vt:lpstr>
      <vt:lpstr>x2=2</vt:lpstr>
      <vt:lpstr>Classifying sentiment for input x</vt:lpstr>
      <vt:lpstr>Classifying sentiment for input x</vt:lpstr>
      <vt:lpstr>We can build features for logistic regression for any classification task: period disambiguation</vt:lpstr>
      <vt:lpstr>Classification in (binary) logistic regression: summary</vt:lpstr>
      <vt:lpstr>Logistic Regression: a text example on sentiment classification</vt:lpstr>
      <vt:lpstr>Learning: Cross-Entropy Loss</vt:lpstr>
      <vt:lpstr>Wait, where did the W’s come from?</vt:lpstr>
      <vt:lpstr>Learning components</vt:lpstr>
      <vt:lpstr>The distance between 𝑦! and y</vt:lpstr>
      <vt:lpstr>Intuition of negative log likelihood loss = cross-entropy loss</vt:lpstr>
      <vt:lpstr>Deriving cross-entropy loss for a single observation x</vt:lpstr>
      <vt:lpstr>Deriving cross-entropy loss for a single observation x</vt:lpstr>
      <vt:lpstr>Deriving cross-entropy loss for a single observation x</vt:lpstr>
      <vt:lpstr>Let's see if this works for our sentiment example</vt:lpstr>
      <vt:lpstr>Let's see if this works for our sentiment example</vt:lpstr>
      <vt:lpstr>Let's see if this works for our sentiment example</vt:lpstr>
      <vt:lpstr>Let's see if this works for our sentiment example</vt:lpstr>
      <vt:lpstr>Cross-Entropy Loss</vt:lpstr>
      <vt:lpstr>Stochastic Gradient Descent</vt:lpstr>
      <vt:lpstr>Our goal: minimize the loss</vt:lpstr>
      <vt:lpstr>Intuition of gradient descent</vt:lpstr>
      <vt:lpstr>Our goal: minimize the loss</vt:lpstr>
      <vt:lpstr>Let's first visualize for a single scalar w</vt:lpstr>
      <vt:lpstr>Let's first visualize for a single scalar w</vt:lpstr>
      <vt:lpstr>Let's first visualize for a single scalar w</vt:lpstr>
      <vt:lpstr>Gradients</vt:lpstr>
      <vt:lpstr>How much do we move in that direction ?</vt:lpstr>
      <vt:lpstr>Now let's consider N dimensions</vt:lpstr>
      <vt:lpstr>Imagine 2 dimensions, w and b</vt:lpstr>
      <vt:lpstr>Real gradients</vt:lpstr>
      <vt:lpstr>The gradient</vt:lpstr>
      <vt:lpstr>What are these partial derivatives for logistic regression?</vt:lpstr>
      <vt:lpstr>PowerPoint Presentation</vt:lpstr>
      <vt:lpstr>Hyperparameters</vt:lpstr>
      <vt:lpstr>Stochastic Gradient Descent</vt:lpstr>
      <vt:lpstr>Stochastic Gradient Descent: An example and more details</vt:lpstr>
      <vt:lpstr>Working through an example</vt:lpstr>
      <vt:lpstr>Example of gradient descent</vt:lpstr>
      <vt:lpstr>Example of gradient descent</vt:lpstr>
      <vt:lpstr>Example of gradient descent</vt:lpstr>
      <vt:lpstr>Example of gradient descent</vt:lpstr>
      <vt:lpstr>Example of gradient descent</vt:lpstr>
      <vt:lpstr>Example of gradient descent</vt:lpstr>
      <vt:lpstr>Example of gradient descent</vt:lpstr>
      <vt:lpstr>Example of gradient descent</vt:lpstr>
      <vt:lpstr>Example of gradient descent</vt:lpstr>
      <vt:lpstr>Mini-batch training</vt:lpstr>
      <vt:lpstr>Stochastic Gradient Descent: An example and more details</vt:lpstr>
      <vt:lpstr>Regularization</vt:lpstr>
      <vt:lpstr>Overfitting</vt:lpstr>
      <vt:lpstr>PowerPoint Presentation</vt:lpstr>
      <vt:lpstr>Overfitting</vt:lpstr>
      <vt:lpstr>Regularization</vt:lpstr>
      <vt:lpstr>L2 Regularization (= ridge regression)</vt:lpstr>
      <vt:lpstr>L1 Regularization (= lasso regression)</vt:lpstr>
      <vt:lpstr>Regularization</vt:lpstr>
      <vt:lpstr>Multinomial Logistic Regression</vt:lpstr>
      <vt:lpstr>Multinomial Logistic Regression</vt:lpstr>
      <vt:lpstr>Multinomial Logistic Regression</vt:lpstr>
      <vt:lpstr>The softmax function</vt:lpstr>
      <vt:lpstr>The softmax function</vt:lpstr>
      <vt:lpstr>Softmax in multinomial logistic regression</vt:lpstr>
      <vt:lpstr>Features in binary versus multinomial logistic regression</vt:lpstr>
      <vt:lpstr>Multinomial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4</cp:revision>
  <dcterms:created xsi:type="dcterms:W3CDTF">2024-10-30T20:23:49Z</dcterms:created>
  <dcterms:modified xsi:type="dcterms:W3CDTF">2024-10-30T20:43:10Z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2024-10-30T00:00:00Z</vt:filetime>
  </property>
  <property fmtid="{D5CDD505-2E9C-101B-9397-08002B2CF9AE}" pid="5" name="Producer">
    <vt:lpwstr>3-Heights(TM) PDF Security Shell 4.8.25.2 (http://www.pdf-tools.com)</vt:lpwstr>
  </property>
</Properties>
</file>