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2"/>
  </p:notesMasterIdLst>
  <p:sldIdLst>
    <p:sldId id="3825" r:id="rId5"/>
    <p:sldId id="3826" r:id="rId6"/>
    <p:sldId id="3835" r:id="rId7"/>
    <p:sldId id="3836" r:id="rId8"/>
    <p:sldId id="3838" r:id="rId9"/>
    <p:sldId id="3828" r:id="rId10"/>
    <p:sldId id="3841" r:id="rId11"/>
    <p:sldId id="3846" r:id="rId12"/>
    <p:sldId id="3847" r:id="rId13"/>
    <p:sldId id="3842" r:id="rId14"/>
    <p:sldId id="3843" r:id="rId15"/>
    <p:sldId id="3845" r:id="rId16"/>
    <p:sldId id="3840" r:id="rId17"/>
    <p:sldId id="3848" r:id="rId18"/>
    <p:sldId id="3849" r:id="rId19"/>
    <p:sldId id="3850" r:id="rId20"/>
    <p:sldId id="3852" r:id="rId21"/>
    <p:sldId id="3851" r:id="rId22"/>
    <p:sldId id="3854" r:id="rId23"/>
    <p:sldId id="3855" r:id="rId24"/>
    <p:sldId id="3857" r:id="rId25"/>
    <p:sldId id="3858" r:id="rId26"/>
    <p:sldId id="3859" r:id="rId27"/>
    <p:sldId id="3860" r:id="rId28"/>
    <p:sldId id="3862" r:id="rId29"/>
    <p:sldId id="3834" r:id="rId30"/>
    <p:sldId id="383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925" autoAdjust="0"/>
  </p:normalViewPr>
  <p:slideViewPr>
    <p:cSldViewPr snapToGrid="0">
      <p:cViewPr>
        <p:scale>
          <a:sx n="187" d="100"/>
          <a:sy n="187" d="100"/>
        </p:scale>
        <p:origin x="-6920" y="-3896"/>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5/31/22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a:t>
            </a:fld>
            <a:endParaRPr lang="en-US" dirty="0"/>
          </a:p>
        </p:txBody>
      </p:sp>
    </p:spTree>
    <p:extLst>
      <p:ext uri="{BB962C8B-B14F-4D97-AF65-F5344CB8AC3E}">
        <p14:creationId xmlns:p14="http://schemas.microsoft.com/office/powerpoint/2010/main" val="229809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447461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5</a:t>
            </a:fld>
            <a:endParaRPr lang="en-US" dirty="0"/>
          </a:p>
        </p:txBody>
      </p:sp>
    </p:spTree>
    <p:extLst>
      <p:ext uri="{BB962C8B-B14F-4D97-AF65-F5344CB8AC3E}">
        <p14:creationId xmlns:p14="http://schemas.microsoft.com/office/powerpoint/2010/main" val="428521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Confidence scale is 1 to 5</a:t>
            </a:r>
          </a:p>
          <a:p>
            <a:r>
              <a:rPr lang="en-US" dirty="0"/>
              <a:t>Review Scale is 1 to 10.</a:t>
            </a:r>
          </a:p>
        </p:txBody>
      </p:sp>
      <p:sp>
        <p:nvSpPr>
          <p:cNvPr id="4" name="Slide Number Placeholder 3"/>
          <p:cNvSpPr>
            <a:spLocks noGrp="1"/>
          </p:cNvSpPr>
          <p:nvPr>
            <p:ph type="sldNum" sz="quarter" idx="5"/>
          </p:nvPr>
        </p:nvSpPr>
        <p:spPr/>
        <p:txBody>
          <a:bodyPr/>
          <a:lstStyle/>
          <a:p>
            <a:fld id="{D40C6A29-4676-420C-BBE3-ACC2B80F64D4}" type="slidenum">
              <a:rPr lang="en-US" smtClean="0"/>
              <a:t>7</a:t>
            </a:fld>
            <a:endParaRPr lang="en-US" dirty="0"/>
          </a:p>
        </p:txBody>
      </p:sp>
    </p:spTree>
    <p:extLst>
      <p:ext uri="{BB962C8B-B14F-4D97-AF65-F5344CB8AC3E}">
        <p14:creationId xmlns:p14="http://schemas.microsoft.com/office/powerpoint/2010/main" val="201618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13</a:t>
            </a:fld>
            <a:endParaRPr lang="en-US" dirty="0"/>
          </a:p>
        </p:txBody>
      </p:sp>
    </p:spTree>
    <p:extLst>
      <p:ext uri="{BB962C8B-B14F-4D97-AF65-F5344CB8AC3E}">
        <p14:creationId xmlns:p14="http://schemas.microsoft.com/office/powerpoint/2010/main" val="352388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confoundedness assumption is violated because of the fact we are in an observational setting, and confounders due to time are at play here mainly that the review quality went down b/c conference expanded. </a:t>
            </a:r>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dirty="0"/>
          </a:p>
        </p:txBody>
      </p:sp>
    </p:spTree>
    <p:extLst>
      <p:ext uri="{BB962C8B-B14F-4D97-AF65-F5344CB8AC3E}">
        <p14:creationId xmlns:p14="http://schemas.microsoft.com/office/powerpoint/2010/main" val="184543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prefer to use the Submission level data with causal forest because of the propensity distribution, and because of the overlap assumption in the covariate space.</a:t>
            </a:r>
          </a:p>
          <a:p>
            <a:endParaRPr lang="en-US" dirty="0"/>
          </a:p>
          <a:p>
            <a:r>
              <a:rPr lang="en-US" dirty="0"/>
              <a:t>Model section:</a:t>
            </a:r>
          </a:p>
          <a:p>
            <a:r>
              <a:rPr lang="en-US" dirty="0"/>
              <a:t>Due to collinearity I opted to stay with forest methods because it is more robust to collinearity concerns. Difference in difference analysis resulted in the same estimate but the errors were a </a:t>
            </a:r>
            <a:r>
              <a:rPr lang="en-US"/>
              <a:t>lot bigger.</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15</a:t>
            </a:fld>
            <a:endParaRPr lang="en-US" dirty="0"/>
          </a:p>
        </p:txBody>
      </p:sp>
    </p:spTree>
    <p:extLst>
      <p:ext uri="{BB962C8B-B14F-4D97-AF65-F5344CB8AC3E}">
        <p14:creationId xmlns:p14="http://schemas.microsoft.com/office/powerpoint/2010/main" val="2034702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our overlap assumption is violated using both sets of data. There doesn’t seem to be an overlap with first quantile review comments between control and treated on the interaction level. This is a major reason why we prefer the submission level data for the ATE.</a:t>
            </a:r>
          </a:p>
        </p:txBody>
      </p:sp>
      <p:sp>
        <p:nvSpPr>
          <p:cNvPr id="4" name="Slide Number Placeholder 3"/>
          <p:cNvSpPr>
            <a:spLocks noGrp="1"/>
          </p:cNvSpPr>
          <p:nvPr>
            <p:ph type="sldNum" sz="quarter" idx="5"/>
          </p:nvPr>
        </p:nvSpPr>
        <p:spPr/>
        <p:txBody>
          <a:bodyPr/>
          <a:lstStyle/>
          <a:p>
            <a:fld id="{D40C6A29-4676-420C-BBE3-ACC2B80F64D4}" type="slidenum">
              <a:rPr lang="en-US" smtClean="0"/>
              <a:t>16</a:t>
            </a:fld>
            <a:endParaRPr lang="en-US" dirty="0"/>
          </a:p>
        </p:txBody>
      </p:sp>
    </p:spTree>
    <p:extLst>
      <p:ext uri="{BB962C8B-B14F-4D97-AF65-F5344CB8AC3E}">
        <p14:creationId xmlns:p14="http://schemas.microsoft.com/office/powerpoint/2010/main" val="131093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18</a:t>
            </a:fld>
            <a:endParaRPr lang="en-US" dirty="0"/>
          </a:p>
        </p:txBody>
      </p:sp>
    </p:spTree>
    <p:extLst>
      <p:ext uri="{BB962C8B-B14F-4D97-AF65-F5344CB8AC3E}">
        <p14:creationId xmlns:p14="http://schemas.microsoft.com/office/powerpoint/2010/main" val="315763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s://doi.org/10.1002/asi.24582"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442604" y="2743200"/>
            <a:ext cx="7243428" cy="2386584"/>
          </a:xfrm>
        </p:spPr>
        <p:txBody>
          <a:bodyPr>
            <a:normAutofit/>
          </a:bodyPr>
          <a:lstStyle/>
          <a:p>
            <a:r>
              <a:rPr lang="en-US" sz="5400" dirty="0">
                <a:solidFill>
                  <a:srgbClr val="FFFFFF"/>
                </a:solidFill>
              </a:rPr>
              <a:t>Analyzing Double Blind Peer Review Policy</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Raymond Zhang | Stanford GSE</a:t>
            </a:r>
          </a:p>
          <a:p>
            <a:r>
              <a:rPr lang="en-US" dirty="0">
                <a:solidFill>
                  <a:srgbClr val="FFFFFF"/>
                </a:solidFill>
              </a:rPr>
              <a:t>ECON 293</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47AE-5642-66A6-FB3D-3663ED3BEDC5}"/>
              </a:ext>
            </a:extLst>
          </p:cNvPr>
          <p:cNvSpPr>
            <a:spLocks noGrp="1"/>
          </p:cNvSpPr>
          <p:nvPr>
            <p:ph type="title"/>
          </p:nvPr>
        </p:nvSpPr>
        <p:spPr/>
        <p:txBody>
          <a:bodyPr/>
          <a:lstStyle/>
          <a:p>
            <a:r>
              <a:rPr lang="en-US"/>
              <a:t>Descriptive Statistics:</a:t>
            </a:r>
            <a:br>
              <a:rPr lang="en-US"/>
            </a:br>
            <a:r>
              <a:rPr lang="en-US"/>
              <a:t>ICLR has increase in size each year</a:t>
            </a:r>
            <a:endParaRPr lang="en-US" dirty="0"/>
          </a:p>
        </p:txBody>
      </p:sp>
      <p:sp>
        <p:nvSpPr>
          <p:cNvPr id="6" name="Slide Number Placeholder 5">
            <a:extLst>
              <a:ext uri="{FF2B5EF4-FFF2-40B4-BE49-F238E27FC236}">
                <a16:creationId xmlns:a16="http://schemas.microsoft.com/office/drawing/2014/main" id="{3AB6BCA0-CF7D-64FF-3EB2-D75CCE57F2D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8E842DA7-FD6E-4B24-C747-4CF805DF29DF}"/>
              </a:ext>
            </a:extLst>
          </p:cNvPr>
          <p:cNvPicPr>
            <a:picLocks noGrp="1" noChangeAspect="1"/>
          </p:cNvPicPr>
          <p:nvPr>
            <p:ph idx="1"/>
          </p:nvPr>
        </p:nvPicPr>
        <p:blipFill>
          <a:blip r:embed="rId2"/>
          <a:stretch>
            <a:fillRect/>
          </a:stretch>
        </p:blipFill>
        <p:spPr>
          <a:xfrm>
            <a:off x="1983284" y="1690688"/>
            <a:ext cx="7365251" cy="4545412"/>
          </a:xfrm>
          <a:prstGeom prst="rect">
            <a:avLst/>
          </a:prstGeom>
        </p:spPr>
      </p:pic>
    </p:spTree>
    <p:extLst>
      <p:ext uri="{BB962C8B-B14F-4D97-AF65-F5344CB8AC3E}">
        <p14:creationId xmlns:p14="http://schemas.microsoft.com/office/powerpoint/2010/main" val="233078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DD453324-C6A3-43E4-B553-D28495028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E2635EE6-D269-46B5-8431-4D0F084D4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
            <a:ext cx="6252552" cy="6858003"/>
          </a:xfrm>
          <a:custGeom>
            <a:avLst/>
            <a:gdLst>
              <a:gd name="connsiteX0" fmla="*/ 2609706 w 6252552"/>
              <a:gd name="connsiteY0" fmla="*/ 0 h 6858003"/>
              <a:gd name="connsiteX1" fmla="*/ 6252552 w 6252552"/>
              <a:gd name="connsiteY1" fmla="*/ 0 h 6858003"/>
              <a:gd name="connsiteX2" fmla="*/ 6252552 w 6252552"/>
              <a:gd name="connsiteY2" fmla="*/ 6858002 h 6858003"/>
              <a:gd name="connsiteX3" fmla="*/ 6228060 w 6252552"/>
              <a:gd name="connsiteY3" fmla="*/ 6858002 h 6858003"/>
              <a:gd name="connsiteX4" fmla="*/ 6228060 w 6252552"/>
              <a:gd name="connsiteY4" fmla="*/ 6858003 h 6858003"/>
              <a:gd name="connsiteX5" fmla="*/ 0 w 6252552"/>
              <a:gd name="connsiteY5" fmla="*/ 6858003 h 6858003"/>
              <a:gd name="connsiteX6" fmla="*/ 0 w 6252552"/>
              <a:gd name="connsiteY6" fmla="*/ 1 h 6858003"/>
              <a:gd name="connsiteX7" fmla="*/ 2609701 w 6252552"/>
              <a:gd name="connsiteY7" fmla="*/ 1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552" h="6858003">
                <a:moveTo>
                  <a:pt x="2609706" y="0"/>
                </a:moveTo>
                <a:lnTo>
                  <a:pt x="6252552" y="0"/>
                </a:lnTo>
                <a:lnTo>
                  <a:pt x="6252552" y="6858002"/>
                </a:lnTo>
                <a:lnTo>
                  <a:pt x="6228060" y="6858002"/>
                </a:lnTo>
                <a:lnTo>
                  <a:pt x="6228060" y="6858003"/>
                </a:lnTo>
                <a:lnTo>
                  <a:pt x="0" y="6858003"/>
                </a:lnTo>
                <a:lnTo>
                  <a:pt x="0" y="1"/>
                </a:lnTo>
                <a:lnTo>
                  <a:pt x="2609701"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974408"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3C45BC-E6EB-FA45-D96C-68B47A646F00}"/>
              </a:ext>
            </a:extLst>
          </p:cNvPr>
          <p:cNvSpPr>
            <a:spLocks noGrp="1"/>
          </p:cNvSpPr>
          <p:nvPr>
            <p:ph type="title"/>
          </p:nvPr>
        </p:nvSpPr>
        <p:spPr>
          <a:xfrm>
            <a:off x="116274" y="60791"/>
            <a:ext cx="5271106" cy="1178462"/>
          </a:xfrm>
        </p:spPr>
        <p:txBody>
          <a:bodyPr vert="horz" lIns="91440" tIns="45720" rIns="91440" bIns="45720" rtlCol="0" anchor="b">
            <a:normAutofit fontScale="90000"/>
          </a:bodyPr>
          <a:lstStyle/>
          <a:p>
            <a:r>
              <a:rPr lang="en-US" sz="4700" kern="1200" dirty="0">
                <a:solidFill>
                  <a:srgbClr val="FFFFFF"/>
                </a:solidFill>
                <a:latin typeface="+mj-lt"/>
                <a:ea typeface="+mj-ea"/>
                <a:cs typeface="+mj-cs"/>
              </a:rPr>
              <a:t>Descriptive Statistics</a:t>
            </a:r>
            <a:br>
              <a:rPr lang="en-US" sz="4700" kern="1200" dirty="0">
                <a:solidFill>
                  <a:srgbClr val="FFFFFF"/>
                </a:solidFill>
                <a:latin typeface="+mj-lt"/>
                <a:ea typeface="+mj-ea"/>
                <a:cs typeface="+mj-cs"/>
              </a:rPr>
            </a:br>
            <a:endParaRPr lang="en-US" sz="4700" kern="1200" dirty="0">
              <a:solidFill>
                <a:srgbClr val="FFFFFF"/>
              </a:solidFill>
              <a:latin typeface="+mj-lt"/>
              <a:ea typeface="+mj-ea"/>
              <a:cs typeface="+mj-cs"/>
            </a:endParaRPr>
          </a:p>
        </p:txBody>
      </p:sp>
      <p:pic>
        <p:nvPicPr>
          <p:cNvPr id="9" name="Content Placeholder 8">
            <a:extLst>
              <a:ext uri="{FF2B5EF4-FFF2-40B4-BE49-F238E27FC236}">
                <a16:creationId xmlns:a16="http://schemas.microsoft.com/office/drawing/2014/main" id="{2875A84A-879E-610D-0E1F-FF0E21348C9C}"/>
              </a:ext>
            </a:extLst>
          </p:cNvPr>
          <p:cNvPicPr>
            <a:picLocks noGrp="1" noChangeAspect="1"/>
          </p:cNvPicPr>
          <p:nvPr>
            <p:ph sz="half" idx="2"/>
          </p:nvPr>
        </p:nvPicPr>
        <p:blipFill rotWithShape="1">
          <a:blip r:embed="rId2"/>
          <a:srcRect r="4" b="6285"/>
          <a:stretch/>
        </p:blipFill>
        <p:spPr>
          <a:xfrm>
            <a:off x="6509916" y="143441"/>
            <a:ext cx="5431801" cy="3143436"/>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p:spPr>
      </p:pic>
      <p:sp>
        <p:nvSpPr>
          <p:cNvPr id="25" name="Oval 24">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 name="Content Placeholder 9">
            <a:extLst>
              <a:ext uri="{FF2B5EF4-FFF2-40B4-BE49-F238E27FC236}">
                <a16:creationId xmlns:a16="http://schemas.microsoft.com/office/drawing/2014/main" id="{A624E141-C6B1-1C82-FCE3-31D45E345298}"/>
              </a:ext>
            </a:extLst>
          </p:cNvPr>
          <p:cNvPicPr>
            <a:picLocks noGrp="1" noChangeAspect="1"/>
          </p:cNvPicPr>
          <p:nvPr>
            <p:ph sz="half" idx="1"/>
          </p:nvPr>
        </p:nvPicPr>
        <p:blipFill rotWithShape="1">
          <a:blip r:embed="rId3"/>
          <a:srcRect r="4" b="4981"/>
          <a:stretch/>
        </p:blipFill>
        <p:spPr>
          <a:xfrm>
            <a:off x="6496428" y="3502644"/>
            <a:ext cx="5431801" cy="3187173"/>
          </a:xfrm>
          <a:custGeom>
            <a:avLst/>
            <a:gdLst/>
            <a:ahLst/>
            <a:cxnLst/>
            <a:rect l="l" t="t" r="r" b="b"/>
            <a:pathLst>
              <a:path w="5096871" h="3187173">
                <a:moveTo>
                  <a:pt x="76652" y="0"/>
                </a:moveTo>
                <a:lnTo>
                  <a:pt x="5020219" y="0"/>
                </a:lnTo>
                <a:cubicBezTo>
                  <a:pt x="5062553" y="0"/>
                  <a:pt x="5096871" y="34318"/>
                  <a:pt x="5096871" y="76652"/>
                </a:cubicBezTo>
                <a:lnTo>
                  <a:pt x="5096871" y="3110521"/>
                </a:lnTo>
                <a:cubicBezTo>
                  <a:pt x="5096871" y="3152855"/>
                  <a:pt x="5062553" y="3187173"/>
                  <a:pt x="5020219" y="3187173"/>
                </a:cubicBezTo>
                <a:lnTo>
                  <a:pt x="76652" y="3187173"/>
                </a:lnTo>
                <a:cubicBezTo>
                  <a:pt x="34318" y="3187173"/>
                  <a:pt x="0" y="3152855"/>
                  <a:pt x="0" y="3110521"/>
                </a:cubicBezTo>
                <a:lnTo>
                  <a:pt x="0" y="76652"/>
                </a:lnTo>
                <a:cubicBezTo>
                  <a:pt x="0" y="34318"/>
                  <a:pt x="34318" y="0"/>
                  <a:pt x="76652" y="0"/>
                </a:cubicBezTo>
                <a:close/>
              </a:path>
            </a:pathLst>
          </a:custGeom>
        </p:spPr>
      </p:pic>
      <p:sp>
        <p:nvSpPr>
          <p:cNvPr id="7" name="Slide Number Placeholder 6">
            <a:extLst>
              <a:ext uri="{FF2B5EF4-FFF2-40B4-BE49-F238E27FC236}">
                <a16:creationId xmlns:a16="http://schemas.microsoft.com/office/drawing/2014/main" id="{A771A1F0-7604-4796-7437-180FD83F9EC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a:solidFill>
                  <a:srgbClr val="FFFFFF"/>
                </a:solidFill>
              </a:rPr>
              <a:pPr>
                <a:spcAft>
                  <a:spcPts val="600"/>
                </a:spcAft>
                <a:defRPr/>
              </a:pPr>
              <a:t>11</a:t>
            </a:fld>
            <a:endParaRPr lang="en-US">
              <a:solidFill>
                <a:srgbClr val="FFFFFF"/>
              </a:solidFill>
            </a:endParaRPr>
          </a:p>
        </p:txBody>
      </p:sp>
      <p:sp>
        <p:nvSpPr>
          <p:cNvPr id="24" name="Title 1">
            <a:extLst>
              <a:ext uri="{FF2B5EF4-FFF2-40B4-BE49-F238E27FC236}">
                <a16:creationId xmlns:a16="http://schemas.microsoft.com/office/drawing/2014/main" id="{94C77625-8A88-1F99-5358-71AD2F84C4D1}"/>
              </a:ext>
            </a:extLst>
          </p:cNvPr>
          <p:cNvSpPr txBox="1">
            <a:spLocks/>
          </p:cNvSpPr>
          <p:nvPr/>
        </p:nvSpPr>
        <p:spPr>
          <a:xfrm>
            <a:off x="408502" y="1501275"/>
            <a:ext cx="5679516" cy="1178462"/>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200" dirty="0">
                <a:solidFill>
                  <a:srgbClr val="FFFFFF"/>
                </a:solidFill>
              </a:rPr>
              <a:t>The number of racial minority authors has increased each year</a:t>
            </a:r>
            <a:br>
              <a:rPr lang="en-US" sz="4200" dirty="0">
                <a:solidFill>
                  <a:srgbClr val="FFFFFF"/>
                </a:solidFill>
              </a:rPr>
            </a:br>
            <a:endParaRPr lang="en-US" sz="4200" dirty="0">
              <a:solidFill>
                <a:srgbClr val="FFFFFF"/>
              </a:solidFill>
            </a:endParaRPr>
          </a:p>
        </p:txBody>
      </p:sp>
      <p:sp>
        <p:nvSpPr>
          <p:cNvPr id="26" name="Title 1">
            <a:extLst>
              <a:ext uri="{FF2B5EF4-FFF2-40B4-BE49-F238E27FC236}">
                <a16:creationId xmlns:a16="http://schemas.microsoft.com/office/drawing/2014/main" id="{910C14CC-3595-F918-5B80-702E82EEFF03}"/>
              </a:ext>
            </a:extLst>
          </p:cNvPr>
          <p:cNvSpPr txBox="1">
            <a:spLocks/>
          </p:cNvSpPr>
          <p:nvPr/>
        </p:nvSpPr>
        <p:spPr>
          <a:xfrm>
            <a:off x="490721" y="4119554"/>
            <a:ext cx="5271106" cy="117846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FFFF"/>
                </a:solidFill>
              </a:rPr>
              <a:t>Percentage of racial diversity has decreased</a:t>
            </a:r>
          </a:p>
        </p:txBody>
      </p:sp>
    </p:spTree>
    <p:extLst>
      <p:ext uri="{BB962C8B-B14F-4D97-AF65-F5344CB8AC3E}">
        <p14:creationId xmlns:p14="http://schemas.microsoft.com/office/powerpoint/2010/main" val="99536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2A53-4F94-D574-D5A6-DF190F9B6936}"/>
              </a:ext>
            </a:extLst>
          </p:cNvPr>
          <p:cNvSpPr>
            <a:spLocks noGrp="1"/>
          </p:cNvSpPr>
          <p:nvPr>
            <p:ph type="title"/>
          </p:nvPr>
        </p:nvSpPr>
        <p:spPr/>
        <p:txBody>
          <a:bodyPr/>
          <a:lstStyle/>
          <a:p>
            <a:r>
              <a:rPr lang="en-US" dirty="0"/>
              <a:t>Descriptive Statistics:</a:t>
            </a:r>
            <a:br>
              <a:rPr lang="en-US" dirty="0"/>
            </a:br>
            <a:r>
              <a:rPr lang="en-US" dirty="0"/>
              <a:t>Average review score goes down every year</a:t>
            </a:r>
          </a:p>
        </p:txBody>
      </p:sp>
      <p:sp>
        <p:nvSpPr>
          <p:cNvPr id="3" name="Date Placeholder 2">
            <a:extLst>
              <a:ext uri="{FF2B5EF4-FFF2-40B4-BE49-F238E27FC236}">
                <a16:creationId xmlns:a16="http://schemas.microsoft.com/office/drawing/2014/main" id="{8732D7F9-7227-99C1-D93B-B806E638AFE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24CAD99-5A16-C11F-11D8-3C3E7A3850D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FECBD8E9-6884-D6CA-B978-D12325B95F9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pic>
        <p:nvPicPr>
          <p:cNvPr id="7" name="Content Placeholder 6">
            <a:extLst>
              <a:ext uri="{FF2B5EF4-FFF2-40B4-BE49-F238E27FC236}">
                <a16:creationId xmlns:a16="http://schemas.microsoft.com/office/drawing/2014/main" id="{1D1E397E-FAE0-53D0-4DDA-4ED4EFCFF0B1}"/>
              </a:ext>
            </a:extLst>
          </p:cNvPr>
          <p:cNvPicPr>
            <a:picLocks noGrp="1" noChangeAspect="1"/>
          </p:cNvPicPr>
          <p:nvPr>
            <p:ph idx="1"/>
          </p:nvPr>
        </p:nvPicPr>
        <p:blipFill>
          <a:blip r:embed="rId2"/>
          <a:stretch>
            <a:fillRect/>
          </a:stretch>
        </p:blipFill>
        <p:spPr>
          <a:xfrm>
            <a:off x="2969323" y="1911350"/>
            <a:ext cx="6253354" cy="3859213"/>
          </a:xfrm>
          <a:prstGeom prst="rect">
            <a:avLst/>
          </a:prstGeom>
        </p:spPr>
      </p:pic>
    </p:spTree>
    <p:extLst>
      <p:ext uri="{BB962C8B-B14F-4D97-AF65-F5344CB8AC3E}">
        <p14:creationId xmlns:p14="http://schemas.microsoft.com/office/powerpoint/2010/main" val="135409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F090-441D-0F46-0E59-1F78F4528321}"/>
              </a:ext>
            </a:extLst>
          </p:cNvPr>
          <p:cNvSpPr>
            <a:spLocks noGrp="1"/>
          </p:cNvSpPr>
          <p:nvPr>
            <p:ph type="title"/>
          </p:nvPr>
        </p:nvSpPr>
        <p:spPr/>
        <p:txBody>
          <a:bodyPr/>
          <a:lstStyle/>
          <a:p>
            <a:r>
              <a:rPr lang="en-US" dirty="0"/>
              <a:t>Hypothesis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D2C7B4-9162-77B6-8FA7-63D16CA25416}"/>
                  </a:ext>
                </a:extLst>
              </p:cNvPr>
              <p:cNvSpPr>
                <a:spLocks noGrp="1"/>
              </p:cNvSpPr>
              <p:nvPr>
                <p:ph idx="1"/>
              </p:nvPr>
            </p:nvSpPr>
            <p:spPr/>
            <p:txBody>
              <a:bodyPr>
                <a:normAutofit fontScale="92500" lnSpcReduction="20000"/>
              </a:bodyPr>
              <a:lstStyle/>
              <a:p>
                <a:pPr marL="0" indent="0">
                  <a:buNone/>
                </a:pPr>
                <a:r>
                  <a:rPr lang="en-US" b="1" u="sng" dirty="0"/>
                  <a:t>Research Question:</a:t>
                </a:r>
              </a:p>
              <a:p>
                <a:pPr marL="0" indent="0">
                  <a:buNone/>
                </a:pPr>
                <a:r>
                  <a:rPr lang="en-US" dirty="0"/>
                  <a:t>What is the effect on review score when changing from single blind to double blind review policy for authors of different racial identities?</a:t>
                </a:r>
              </a:p>
              <a:p>
                <a:pPr marL="0" indent="0">
                  <a:buNone/>
                </a:pPr>
                <a:endParaRPr lang="en-US" sz="1900" dirty="0"/>
              </a:p>
              <a:p>
                <a:r>
                  <a:rPr lang="en-US" dirty="0"/>
                  <a:t>H1: </a:t>
                </a:r>
                <a:r>
                  <a:rPr lang="it-IT" dirty="0">
                    <a:solidFill>
                      <a:srgbClr val="333333"/>
                    </a:solidFill>
                    <a:latin typeface="MJXc-TeX-math-I"/>
                  </a:rPr>
                  <a:t>τ</a:t>
                </a:r>
                <a:r>
                  <a:rPr lang="it-IT" dirty="0">
                    <a:solidFill>
                      <a:srgbClr val="333333"/>
                    </a:solidFill>
                    <a:latin typeface="MJXc-TeX-main-R"/>
                  </a:rPr>
                  <a:t>:=E[</a:t>
                </a:r>
                <a:r>
                  <a:rPr lang="it-IT" dirty="0">
                    <a:solidFill>
                      <a:srgbClr val="333333"/>
                    </a:solidFill>
                    <a:latin typeface="MJXc-TeX-math-I"/>
                  </a:rPr>
                  <a:t>Yi</a:t>
                </a:r>
                <a:r>
                  <a:rPr lang="it-IT" dirty="0">
                    <a:solidFill>
                      <a:srgbClr val="333333"/>
                    </a:solidFill>
                    <a:latin typeface="MJXc-TeX-main-R"/>
                  </a:rPr>
                  <a:t>(1)−</a:t>
                </a:r>
                <a:r>
                  <a:rPr lang="it-IT" dirty="0">
                    <a:solidFill>
                      <a:srgbClr val="333333"/>
                    </a:solidFill>
                    <a:latin typeface="MJXc-TeX-math-I"/>
                  </a:rPr>
                  <a:t>Yi</a:t>
                </a:r>
                <a:r>
                  <a:rPr lang="it-IT" dirty="0">
                    <a:solidFill>
                      <a:srgbClr val="333333"/>
                    </a:solidFill>
                    <a:latin typeface="MJXc-TeX-main-R"/>
                  </a:rPr>
                  <a:t>(0)] </a:t>
                </a:r>
                <a14:m>
                  <m:oMath xmlns:m="http://schemas.openxmlformats.org/officeDocument/2006/math">
                    <m:r>
                      <a:rPr lang="en-US" i="1">
                        <a:solidFill>
                          <a:srgbClr val="333333"/>
                        </a:solidFill>
                        <a:latin typeface="Cambria Math" panose="02040503050406030204" pitchFamily="18" charset="0"/>
                        <a:ea typeface="Cambria Math" panose="02040503050406030204" pitchFamily="18" charset="0"/>
                      </a:rPr>
                      <m:t>&lt;0</m:t>
                    </m:r>
                  </m:oMath>
                </a14:m>
                <a:endParaRPr lang="en-US" dirty="0"/>
              </a:p>
              <a:p>
                <a:pPr lvl="1"/>
                <a:r>
                  <a:rPr lang="en-US" dirty="0"/>
                  <a:t>Shifting from a single blind to double blind review policy will negatively impact overall review scores</a:t>
                </a:r>
              </a:p>
              <a:p>
                <a:endParaRPr lang="en-US" sz="1900" dirty="0"/>
              </a:p>
              <a:p>
                <a:r>
                  <a:rPr lang="en-US" dirty="0"/>
                  <a:t>H2: </a:t>
                </a:r>
                <a:r>
                  <a:rPr lang="en-US" b="0" i="0" dirty="0">
                    <a:solidFill>
                      <a:srgbClr val="333333"/>
                    </a:solidFill>
                    <a:effectLst/>
                    <a:latin typeface="MJXc-TeX-math-I"/>
                  </a:rPr>
                  <a:t>H</a:t>
                </a:r>
                <a:r>
                  <a:rPr lang="en-US" b="0" i="0" dirty="0">
                    <a:solidFill>
                      <a:srgbClr val="333333"/>
                    </a:solidFill>
                    <a:effectLst/>
                    <a:latin typeface="MJXc-TeX-main-R"/>
                  </a:rPr>
                  <a:t>0:E[</a:t>
                </a:r>
                <a:r>
                  <a:rPr lang="en-US" b="0" i="0" dirty="0">
                    <a:solidFill>
                      <a:srgbClr val="333333"/>
                    </a:solidFill>
                    <a:effectLst/>
                    <a:latin typeface="MJXc-TeX-math-I"/>
                  </a:rPr>
                  <a:t>Y</a:t>
                </a:r>
                <a:r>
                  <a:rPr lang="en-US" b="0" i="0" dirty="0">
                    <a:solidFill>
                      <a:srgbClr val="333333"/>
                    </a:solidFill>
                    <a:effectLst/>
                    <a:latin typeface="MJXc-TeX-main-R"/>
                  </a:rPr>
                  <a:t>(1)−</a:t>
                </a:r>
                <a:r>
                  <a:rPr lang="en-US" b="0" i="0" dirty="0">
                    <a:solidFill>
                      <a:srgbClr val="333333"/>
                    </a:solidFill>
                    <a:effectLst/>
                    <a:latin typeface="MJXc-TeX-math-I"/>
                  </a:rPr>
                  <a:t>Y</a:t>
                </a:r>
                <a:r>
                  <a:rPr lang="en-US" b="0" i="0" dirty="0">
                    <a:solidFill>
                      <a:srgbClr val="333333"/>
                    </a:solidFill>
                    <a:effectLst/>
                    <a:latin typeface="MJXc-TeX-main-R"/>
                  </a:rPr>
                  <a:t>(0)|</a:t>
                </a:r>
                <a:r>
                  <a:rPr lang="en-US" b="0" i="0" dirty="0">
                    <a:solidFill>
                      <a:srgbClr val="333333"/>
                    </a:solidFill>
                    <a:effectLst/>
                    <a:latin typeface="MJXc-TeX-math-I"/>
                  </a:rPr>
                  <a:t>Gi</a:t>
                </a:r>
                <a:r>
                  <a:rPr lang="en-US" b="0" i="0" dirty="0">
                    <a:solidFill>
                      <a:srgbClr val="333333"/>
                    </a:solidFill>
                    <a:effectLst/>
                    <a:latin typeface="MJXc-TeX-main-R"/>
                  </a:rPr>
                  <a:t>=White]=E[</a:t>
                </a:r>
                <a:r>
                  <a:rPr lang="en-US" b="0" i="0" dirty="0">
                    <a:solidFill>
                      <a:srgbClr val="333333"/>
                    </a:solidFill>
                    <a:effectLst/>
                    <a:latin typeface="MJXc-TeX-math-I"/>
                  </a:rPr>
                  <a:t>Y</a:t>
                </a:r>
                <a:r>
                  <a:rPr lang="en-US" b="0" i="0" dirty="0">
                    <a:solidFill>
                      <a:srgbClr val="333333"/>
                    </a:solidFill>
                    <a:effectLst/>
                    <a:latin typeface="MJXc-TeX-main-R"/>
                  </a:rPr>
                  <a:t>(1)−</a:t>
                </a:r>
                <a:r>
                  <a:rPr lang="en-US" b="0" i="0" dirty="0">
                    <a:solidFill>
                      <a:srgbClr val="333333"/>
                    </a:solidFill>
                    <a:effectLst/>
                    <a:latin typeface="MJXc-TeX-math-I"/>
                  </a:rPr>
                  <a:t>Y</a:t>
                </a:r>
                <a:r>
                  <a:rPr lang="en-US" b="0" i="0" dirty="0">
                    <a:solidFill>
                      <a:srgbClr val="333333"/>
                    </a:solidFill>
                    <a:effectLst/>
                    <a:latin typeface="MJXc-TeX-main-R"/>
                  </a:rPr>
                  <a:t>(0)|</a:t>
                </a:r>
                <a:r>
                  <a:rPr lang="en-US" b="0" i="0" dirty="0">
                    <a:solidFill>
                      <a:srgbClr val="333333"/>
                    </a:solidFill>
                    <a:effectLst/>
                    <a:latin typeface="MJXc-TeX-math-I"/>
                  </a:rPr>
                  <a:t>Gi</a:t>
                </a:r>
                <a:r>
                  <a:rPr lang="en-US" b="0" i="0" dirty="0">
                    <a:solidFill>
                      <a:srgbClr val="333333"/>
                    </a:solidFill>
                    <a:effectLst/>
                    <a:latin typeface="MJXc-TeX-main-R"/>
                  </a:rPr>
                  <a:t>=Asian] = …</a:t>
                </a:r>
                <a:endParaRPr lang="en-US" dirty="0"/>
              </a:p>
              <a:p>
                <a:pPr lvl="1"/>
                <a:r>
                  <a:rPr lang="en-US" dirty="0"/>
                  <a:t>There will be a detection of Heterogenous Treatment Effect on different racial groups, thus I want to reject H0.</a:t>
                </a:r>
              </a:p>
            </p:txBody>
          </p:sp>
        </mc:Choice>
        <mc:Fallback xmlns="">
          <p:sp>
            <p:nvSpPr>
              <p:cNvPr id="3" name="Content Placeholder 2">
                <a:extLst>
                  <a:ext uri="{FF2B5EF4-FFF2-40B4-BE49-F238E27FC236}">
                    <a16:creationId xmlns:a16="http://schemas.microsoft.com/office/drawing/2014/main" id="{AFD2C7B4-9162-77B6-8FA7-63D16CA25416}"/>
                  </a:ext>
                </a:extLst>
              </p:cNvPr>
              <p:cNvSpPr>
                <a:spLocks noGrp="1" noRot="1" noChangeAspect="1" noMove="1" noResize="1" noEditPoints="1" noAdjustHandles="1" noChangeArrowheads="1" noChangeShapeType="1" noTextEdit="1"/>
              </p:cNvSpPr>
              <p:nvPr>
                <p:ph idx="1"/>
              </p:nvPr>
            </p:nvSpPr>
            <p:spPr>
              <a:blipFill>
                <a:blip r:embed="rId3"/>
                <a:stretch>
                  <a:fillRect l="-1117" t="-4265" r="-1241" b="-300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7CF198D-808D-2EFA-7A2F-D69D5079E35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299536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68BC-63E5-2B13-F4A8-662611B8A3C4}"/>
              </a:ext>
            </a:extLst>
          </p:cNvPr>
          <p:cNvSpPr>
            <a:spLocks noGrp="1"/>
          </p:cNvSpPr>
          <p:nvPr>
            <p:ph type="title"/>
          </p:nvPr>
        </p:nvSpPr>
        <p:spPr/>
        <p:txBody>
          <a:bodyPr/>
          <a:lstStyle/>
          <a:p>
            <a:r>
              <a:rPr lang="en-US" dirty="0"/>
              <a:t>Experimental Setup</a:t>
            </a:r>
          </a:p>
        </p:txBody>
      </p:sp>
      <p:sp>
        <p:nvSpPr>
          <p:cNvPr id="4" name="Date Placeholder 3">
            <a:extLst>
              <a:ext uri="{FF2B5EF4-FFF2-40B4-BE49-F238E27FC236}">
                <a16:creationId xmlns:a16="http://schemas.microsoft.com/office/drawing/2014/main" id="{02FADC06-3F01-01D4-0923-BD4731617243}"/>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AB71224-48F9-A8B0-1C44-6185CD31B1A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C827790-2744-FE49-332F-8394B8736C5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CBCFBFDE-EC40-2266-ED68-E15089BD909C}"/>
                  </a:ext>
                </a:extLst>
              </p:cNvPr>
              <p:cNvSpPr>
                <a:spLocks noGrp="1"/>
              </p:cNvSpPr>
              <p:nvPr>
                <p:ph idx="1"/>
              </p:nvPr>
            </p:nvSpPr>
            <p:spPr/>
            <p:txBody>
              <a:bodyPr/>
              <a:lstStyle/>
              <a:p>
                <a:pPr marL="0" indent="0">
                  <a:buNone/>
                </a:pPr>
                <a:r>
                  <a:rPr lang="en-US" dirty="0"/>
                  <a:t>Assumptions:</a:t>
                </a:r>
              </a:p>
              <a:p>
                <a:r>
                  <a:rPr lang="en-US" sz="2000" dirty="0" err="1"/>
                  <a:t>Unconfoundeness</a:t>
                </a: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m:rPr>
                        <m:nor/>
                      </m:rPr>
                      <a:rPr lang="en-US" sz="2000" b="0" i="0" smtClean="0"/>
                      <m:t>_</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oMath>
                </a14:m>
                <a:endParaRPr lang="en-US" sz="2000" dirty="0"/>
              </a:p>
              <a:p>
                <a:r>
                  <a:rPr lang="en-US" sz="2000" dirty="0"/>
                  <a:t>Overlap: </a:t>
                </a:r>
                <a:r>
                  <a:rPr lang="el-GR" sz="2000" b="0" i="0" dirty="0">
                    <a:solidFill>
                      <a:srgbClr val="333333"/>
                    </a:solidFill>
                    <a:effectLst/>
                    <a:latin typeface="MJXc-TeX-math-I"/>
                  </a:rPr>
                  <a:t>η</a:t>
                </a:r>
                <a:r>
                  <a:rPr lang="el-GR" sz="2000" b="0" i="0" dirty="0">
                    <a:solidFill>
                      <a:srgbClr val="333333"/>
                    </a:solidFill>
                    <a:effectLst/>
                    <a:latin typeface="MJXc-TeX-main-R"/>
                  </a:rPr>
                  <a:t>&lt;</a:t>
                </a:r>
                <a:r>
                  <a:rPr lang="en-US" sz="2000" b="0" i="0" dirty="0">
                    <a:solidFill>
                      <a:srgbClr val="333333"/>
                    </a:solidFill>
                    <a:effectLst/>
                    <a:latin typeface="MJXc-TeX-math-I"/>
                  </a:rPr>
                  <a:t>e</a:t>
                </a:r>
                <a:r>
                  <a:rPr lang="en-US" sz="2000" b="0" i="0" dirty="0">
                    <a:solidFill>
                      <a:srgbClr val="333333"/>
                    </a:solidFill>
                    <a:effectLst/>
                    <a:latin typeface="MJXc-TeX-main-R"/>
                  </a:rPr>
                  <a:t>(</a:t>
                </a:r>
                <a:r>
                  <a:rPr lang="en-US" sz="2000" b="0" i="0" dirty="0">
                    <a:solidFill>
                      <a:srgbClr val="333333"/>
                    </a:solidFill>
                    <a:effectLst/>
                    <a:latin typeface="MJXc-TeX-math-I"/>
                  </a:rPr>
                  <a:t>x</a:t>
                </a:r>
                <a:r>
                  <a:rPr lang="en-US" sz="2000" b="0" i="0" dirty="0">
                    <a:solidFill>
                      <a:srgbClr val="333333"/>
                    </a:solidFill>
                    <a:effectLst/>
                    <a:latin typeface="MJXc-TeX-main-R"/>
                  </a:rPr>
                  <a:t>)&lt;1−</a:t>
                </a:r>
                <a:r>
                  <a:rPr lang="el-GR" sz="2000" b="0" i="0" dirty="0">
                    <a:solidFill>
                      <a:srgbClr val="333333"/>
                    </a:solidFill>
                    <a:effectLst/>
                    <a:latin typeface="MJXc-TeX-math-I"/>
                  </a:rPr>
                  <a:t>η</a:t>
                </a:r>
                <a:r>
                  <a:rPr lang="en-US" sz="2000" b="0" i="0" dirty="0">
                    <a:solidFill>
                      <a:srgbClr val="333333"/>
                    </a:solidFill>
                    <a:effectLst/>
                    <a:latin typeface="MJXc-TeX-main-R"/>
                  </a:rPr>
                  <a:t>for all </a:t>
                </a:r>
                <a:r>
                  <a:rPr lang="en-US" sz="2000" b="0" i="0" dirty="0">
                    <a:solidFill>
                      <a:srgbClr val="333333"/>
                    </a:solidFill>
                    <a:effectLst/>
                    <a:latin typeface="MJXc-TeX-math-I"/>
                  </a:rPr>
                  <a:t>x</a:t>
                </a:r>
                <a:endParaRPr lang="en-US" sz="2000" dirty="0">
                  <a:solidFill>
                    <a:srgbClr val="333333"/>
                  </a:solidFill>
                  <a:latin typeface="Helvetica Neue"/>
                </a:endParaRPr>
              </a:p>
              <a:p>
                <a:r>
                  <a:rPr lang="en-US" dirty="0"/>
                  <a:t>Treatment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r>
                      <a:rPr lang="en-US" b="0" i="0" smtClean="0">
                        <a:latin typeface="Cambria Math" panose="02040503050406030204" pitchFamily="18" charset="0"/>
                      </a:rPr>
                      <m:t> (</m:t>
                    </m:r>
                    <m:r>
                      <m:rPr>
                        <m:sty m:val="p"/>
                      </m:rPr>
                      <a:rPr lang="en-US" b="0" i="0" smtClean="0">
                        <a:latin typeface="Cambria Math" panose="02040503050406030204" pitchFamily="18" charset="0"/>
                      </a:rPr>
                      <m:t>Treated</m:t>
                    </m:r>
                    <m:r>
                      <a:rPr lang="en-US" b="0" i="0" smtClean="0">
                        <a:latin typeface="Cambria Math" panose="02040503050406030204" pitchFamily="18" charset="0"/>
                      </a:rPr>
                      <m:t>)</m:t>
                    </m:r>
                  </m:oMath>
                </a14:m>
                <a:r>
                  <a:rPr lang="en-US" dirty="0"/>
                  <a:t>: Double Blind (Submission year 2018)</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0" smtClean="0">
                        <a:latin typeface="Cambria Math" panose="02040503050406030204" pitchFamily="18" charset="0"/>
                      </a:rPr>
                      <m:t>0 (</m:t>
                    </m:r>
                    <m:r>
                      <m:rPr>
                        <m:sty m:val="p"/>
                      </m:rPr>
                      <a:rPr lang="en-US" b="0" i="0" smtClean="0">
                        <a:latin typeface="Cambria Math" panose="02040503050406030204" pitchFamily="18" charset="0"/>
                      </a:rPr>
                      <m:t>Control</m:t>
                    </m:r>
                    <m:r>
                      <a:rPr lang="en-US" b="0" i="0" smtClean="0">
                        <a:latin typeface="Cambria Math" panose="02040503050406030204" pitchFamily="18" charset="0"/>
                      </a:rPr>
                      <m:t>)</m:t>
                    </m:r>
                  </m:oMath>
                </a14:m>
                <a:r>
                  <a:rPr lang="en-US" dirty="0"/>
                  <a:t>: Single Blind (Submission year 2017) </a:t>
                </a:r>
              </a:p>
              <a:p>
                <a:r>
                  <a:rPr lang="en-US" dirty="0"/>
                  <a:t>Groups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𝑅𝑎𝑐𝑖𝑎𝑙</m:t>
                    </m:r>
                    <m:r>
                      <a:rPr lang="en-US" b="0" i="1" smtClean="0">
                        <a:latin typeface="Cambria Math" panose="02040503050406030204" pitchFamily="18" charset="0"/>
                      </a:rPr>
                      <m:t> </m:t>
                    </m:r>
                    <m:r>
                      <a:rPr lang="en-US" b="0" i="1" smtClean="0">
                        <a:latin typeface="Cambria Math" panose="02040503050406030204" pitchFamily="18" charset="0"/>
                      </a:rPr>
                      <m:t>𝐼𝑑𝑒𝑛𝑡𝑖𝑡𝑖𝑒𝑠</m:t>
                    </m:r>
                    <m:r>
                      <a:rPr lang="en-US" b="0" i="1" smtClean="0">
                        <a:latin typeface="Cambria Math" panose="02040503050406030204" pitchFamily="18" charset="0"/>
                      </a:rPr>
                      <m:t> {</m:t>
                    </m:r>
                    <m:r>
                      <a:rPr lang="en-US" b="0" i="1" smtClean="0">
                        <a:latin typeface="Cambria Math" panose="02040503050406030204" pitchFamily="18" charset="0"/>
                      </a:rPr>
                      <m:t>𝐴𝑠𝑖𝑎𝑛</m:t>
                    </m:r>
                    <m:r>
                      <a:rPr lang="en-US" b="0" i="1" smtClean="0">
                        <a:latin typeface="Cambria Math" panose="02040503050406030204" pitchFamily="18" charset="0"/>
                      </a:rPr>
                      <m:t>, </m:t>
                    </m:r>
                    <m:r>
                      <a:rPr lang="en-US" b="0" i="1" smtClean="0">
                        <a:latin typeface="Cambria Math" panose="02040503050406030204" pitchFamily="18" charset="0"/>
                      </a:rPr>
                      <m:t>𝐵𝑙𝑎𝑐𝑘</m:t>
                    </m:r>
                    <m:r>
                      <a:rPr lang="en-US" b="0" i="1" smtClean="0">
                        <a:latin typeface="Cambria Math" panose="02040503050406030204" pitchFamily="18" charset="0"/>
                      </a:rPr>
                      <m:t>, </m:t>
                    </m:r>
                    <m:r>
                      <a:rPr lang="en-US" b="0" i="1" smtClean="0">
                        <a:latin typeface="Cambria Math" panose="02040503050406030204" pitchFamily="18" charset="0"/>
                      </a:rPr>
                      <m:t>𝐻𝑖𝑠𝑝𝑎𝑛𝑖𝑐</m:t>
                    </m:r>
                    <m:r>
                      <a:rPr lang="en-US" b="0" i="1" smtClean="0">
                        <a:latin typeface="Cambria Math" panose="02040503050406030204" pitchFamily="18" charset="0"/>
                      </a:rPr>
                      <m:t>, </m:t>
                    </m:r>
                    <m:r>
                      <a:rPr lang="en-US" b="0" i="1" smtClean="0">
                        <a:latin typeface="Cambria Math" panose="02040503050406030204" pitchFamily="18" charset="0"/>
                      </a:rPr>
                      <m:t>𝑊h𝑖𝑡𝑒</m:t>
                    </m:r>
                    <m:r>
                      <a:rPr lang="en-US" b="0" i="1" smtClean="0">
                        <a:latin typeface="Cambria Math" panose="02040503050406030204" pitchFamily="18" charset="0"/>
                      </a:rPr>
                      <m:t>}</m:t>
                    </m:r>
                  </m:oMath>
                </a14:m>
                <a:endParaRPr lang="en-US" dirty="0"/>
              </a:p>
              <a:p>
                <a:pPr lvl="1"/>
                <a:endParaRPr lang="en-US" dirty="0"/>
              </a:p>
              <a:p>
                <a:pPr lvl="1"/>
                <a:endParaRPr lang="en-US" dirty="0"/>
              </a:p>
              <a:p>
                <a:pPr lvl="1"/>
                <a:endParaRPr lang="en-US" dirty="0"/>
              </a:p>
            </p:txBody>
          </p:sp>
        </mc:Choice>
        <mc:Fallback>
          <p:sp>
            <p:nvSpPr>
              <p:cNvPr id="9" name="Content Placeholder 8">
                <a:extLst>
                  <a:ext uri="{FF2B5EF4-FFF2-40B4-BE49-F238E27FC236}">
                    <a16:creationId xmlns:a16="http://schemas.microsoft.com/office/drawing/2014/main" id="{CBCFBFDE-EC40-2266-ED68-E15089BD909C}"/>
                  </a:ext>
                </a:extLst>
              </p:cNvPr>
              <p:cNvSpPr>
                <a:spLocks noGrp="1" noRot="1" noChangeAspect="1" noMove="1" noResize="1" noEditPoints="1" noAdjustHandles="1" noChangeArrowheads="1" noChangeShapeType="1" noTextEdit="1"/>
              </p:cNvSpPr>
              <p:nvPr>
                <p:ph idx="1"/>
              </p:nvPr>
            </p:nvSpPr>
            <p:spPr>
              <a:blipFill>
                <a:blip r:embed="rId3"/>
                <a:stretch>
                  <a:fillRect l="-1292" t="-2951"/>
                </a:stretch>
              </a:blipFill>
            </p:spPr>
            <p:txBody>
              <a:bodyPr/>
              <a:lstStyle/>
              <a:p>
                <a:r>
                  <a:rPr lang="en-US">
                    <a:noFill/>
                  </a:rPr>
                  <a:t> </a:t>
                </a:r>
              </a:p>
            </p:txBody>
          </p:sp>
        </mc:Fallback>
      </mc:AlternateContent>
    </p:spTree>
    <p:extLst>
      <p:ext uri="{BB962C8B-B14F-4D97-AF65-F5344CB8AC3E}">
        <p14:creationId xmlns:p14="http://schemas.microsoft.com/office/powerpoint/2010/main" val="92018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6612-E71A-9148-8C76-93630B4C0084}"/>
              </a:ext>
            </a:extLst>
          </p:cNvPr>
          <p:cNvSpPr>
            <a:spLocks noGrp="1"/>
          </p:cNvSpPr>
          <p:nvPr>
            <p:ph type="title"/>
          </p:nvPr>
        </p:nvSpPr>
        <p:spPr/>
        <p:txBody>
          <a:bodyPr/>
          <a:lstStyle/>
          <a:p>
            <a:r>
              <a:rPr lang="en-US" dirty="0"/>
              <a:t>Experiment 1: ATE using AIPW</a:t>
            </a:r>
          </a:p>
        </p:txBody>
      </p:sp>
      <p:sp>
        <p:nvSpPr>
          <p:cNvPr id="3" name="Text Placeholder 2">
            <a:extLst>
              <a:ext uri="{FF2B5EF4-FFF2-40B4-BE49-F238E27FC236}">
                <a16:creationId xmlns:a16="http://schemas.microsoft.com/office/drawing/2014/main" id="{10F9DCD3-E05E-C788-10C4-EB99271B8B87}"/>
              </a:ext>
            </a:extLst>
          </p:cNvPr>
          <p:cNvSpPr>
            <a:spLocks noGrp="1"/>
          </p:cNvSpPr>
          <p:nvPr>
            <p:ph type="body" idx="1"/>
          </p:nvPr>
        </p:nvSpPr>
        <p:spPr/>
        <p:txBody>
          <a:bodyPr/>
          <a:lstStyle/>
          <a:p>
            <a:r>
              <a:rPr lang="en-US" dirty="0"/>
              <a:t>Submission Level Data using Causal Forest (Preferred)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E1C9EFD-E2D6-63DA-9732-118207E69A66}"/>
                  </a:ext>
                </a:extLst>
              </p:cNvPr>
              <p:cNvSpPr>
                <a:spLocks noGrp="1"/>
              </p:cNvSpPr>
              <p:nvPr>
                <p:ph sz="half" idx="2"/>
              </p:nvPr>
            </p:nvSpPr>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=−0.2602±0.2322</m:t>
                      </m:r>
                    </m:oMath>
                  </m:oMathPara>
                </a14:m>
                <a:endParaRPr lang="en-US" dirty="0">
                  <a:ea typeface="Cambria Math" panose="02040503050406030204" pitchFamily="18" charset="0"/>
                </a:endParaRPr>
              </a:p>
              <a:p>
                <a:pPr marL="0" indent="0">
                  <a:buNone/>
                </a:pPr>
                <a:r>
                  <a:rPr lang="en-US" dirty="0"/>
                  <a:t>95% confidence interval</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1E1C9EFD-E2D6-63DA-9732-118207E69A66}"/>
                  </a:ext>
                </a:extLst>
              </p:cNvPr>
              <p:cNvSpPr>
                <a:spLocks noGrp="1" noRot="1" noChangeAspect="1" noMove="1" noResize="1" noEditPoints="1" noAdjustHandles="1" noChangeArrowheads="1" noChangeShapeType="1" noTextEdit="1"/>
              </p:cNvSpPr>
              <p:nvPr>
                <p:ph sz="half" idx="2"/>
              </p:nvPr>
            </p:nvSpPr>
            <p:spPr>
              <a:blipFill>
                <a:blip r:embed="rId3"/>
                <a:stretch>
                  <a:fillRect l="-1891"/>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451F9481-C1F5-0CC5-694D-CAA3C84D7B7A}"/>
              </a:ext>
            </a:extLst>
          </p:cNvPr>
          <p:cNvSpPr>
            <a:spLocks noGrp="1"/>
          </p:cNvSpPr>
          <p:nvPr>
            <p:ph type="body" sz="quarter" idx="3"/>
          </p:nvPr>
        </p:nvSpPr>
        <p:spPr/>
        <p:txBody>
          <a:bodyPr/>
          <a:lstStyle/>
          <a:p>
            <a:r>
              <a:rPr lang="en-US" dirty="0"/>
              <a:t>Interaction Level Data using Causal Forest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0F66F0F-9997-66EA-839C-EC1E6BA59922}"/>
                  </a:ext>
                </a:extLst>
              </p:cNvPr>
              <p:cNvSpPr>
                <a:spLocks noGrp="1"/>
              </p:cNvSpPr>
              <p:nvPr>
                <p:ph sz="quarter" idx="4"/>
              </p:nvPr>
            </p:nvSpPr>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=−0.2495 ±0.0786</m:t>
                      </m:r>
                    </m:oMath>
                  </m:oMathPara>
                </a14:m>
                <a:endParaRPr lang="en-US" dirty="0">
                  <a:ea typeface="Cambria Math" panose="02040503050406030204" pitchFamily="18" charset="0"/>
                </a:endParaRPr>
              </a:p>
              <a:p>
                <a:pPr marL="0" indent="0">
                  <a:buNone/>
                </a:pPr>
                <a:r>
                  <a:rPr lang="en-US" dirty="0"/>
                  <a:t>95% confidence interval</a:t>
                </a:r>
              </a:p>
              <a:p>
                <a:pPr marL="0" indent="0">
                  <a:buNone/>
                </a:pPr>
                <a:endParaRPr lang="en-US" dirty="0"/>
              </a:p>
            </p:txBody>
          </p:sp>
        </mc:Choice>
        <mc:Fallback xmlns="">
          <p:sp>
            <p:nvSpPr>
              <p:cNvPr id="6" name="Content Placeholder 5">
                <a:extLst>
                  <a:ext uri="{FF2B5EF4-FFF2-40B4-BE49-F238E27FC236}">
                    <a16:creationId xmlns:a16="http://schemas.microsoft.com/office/drawing/2014/main" id="{90F66F0F-9997-66EA-839C-EC1E6BA59922}"/>
                  </a:ext>
                </a:extLst>
              </p:cNvPr>
              <p:cNvSpPr>
                <a:spLocks noGrp="1" noRot="1" noChangeAspect="1" noMove="1" noResize="1" noEditPoints="1" noAdjustHandles="1" noChangeArrowheads="1" noChangeShapeType="1" noTextEdit="1"/>
              </p:cNvSpPr>
              <p:nvPr>
                <p:ph sz="quarter" idx="4"/>
              </p:nvPr>
            </p:nvSpPr>
            <p:spPr>
              <a:blipFill>
                <a:blip r:embed="rId4"/>
                <a:stretch>
                  <a:fillRect l="-1882"/>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DC089568-FAE3-F9B3-5E07-5F637F774A9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pic>
        <p:nvPicPr>
          <p:cNvPr id="14" name="Picture 13">
            <a:extLst>
              <a:ext uri="{FF2B5EF4-FFF2-40B4-BE49-F238E27FC236}">
                <a16:creationId xmlns:a16="http://schemas.microsoft.com/office/drawing/2014/main" id="{942E06DD-CAD6-18D1-3751-301ECA068807}"/>
              </a:ext>
            </a:extLst>
          </p:cNvPr>
          <p:cNvPicPr>
            <a:picLocks noChangeAspect="1"/>
          </p:cNvPicPr>
          <p:nvPr/>
        </p:nvPicPr>
        <p:blipFill>
          <a:blip r:embed="rId5"/>
          <a:stretch>
            <a:fillRect/>
          </a:stretch>
        </p:blipFill>
        <p:spPr>
          <a:xfrm>
            <a:off x="6868258" y="4039115"/>
            <a:ext cx="3484684" cy="2150548"/>
          </a:xfrm>
          <a:prstGeom prst="rect">
            <a:avLst/>
          </a:prstGeom>
          <a:ln>
            <a:solidFill>
              <a:schemeClr val="tx1"/>
            </a:solidFill>
          </a:ln>
        </p:spPr>
      </p:pic>
      <p:pic>
        <p:nvPicPr>
          <p:cNvPr id="17" name="Picture 16">
            <a:extLst>
              <a:ext uri="{FF2B5EF4-FFF2-40B4-BE49-F238E27FC236}">
                <a16:creationId xmlns:a16="http://schemas.microsoft.com/office/drawing/2014/main" id="{084B8C8E-4882-6D3B-5411-E45175BBE808}"/>
              </a:ext>
            </a:extLst>
          </p:cNvPr>
          <p:cNvPicPr>
            <a:picLocks noChangeAspect="1"/>
          </p:cNvPicPr>
          <p:nvPr/>
        </p:nvPicPr>
        <p:blipFill>
          <a:blip r:embed="rId6"/>
          <a:stretch>
            <a:fillRect/>
          </a:stretch>
        </p:blipFill>
        <p:spPr>
          <a:xfrm>
            <a:off x="1676339" y="4039115"/>
            <a:ext cx="3484684" cy="2150548"/>
          </a:xfrm>
          <a:prstGeom prst="rect">
            <a:avLst/>
          </a:prstGeom>
          <a:ln>
            <a:solidFill>
              <a:schemeClr val="tx1"/>
            </a:solidFill>
          </a:ln>
        </p:spPr>
      </p:pic>
      <p:sp>
        <p:nvSpPr>
          <p:cNvPr id="18" name="Rectangle 17">
            <a:extLst>
              <a:ext uri="{FF2B5EF4-FFF2-40B4-BE49-F238E27FC236}">
                <a16:creationId xmlns:a16="http://schemas.microsoft.com/office/drawing/2014/main" id="{DDB1EC74-BAFE-140B-17D6-33C4779384DA}"/>
              </a:ext>
            </a:extLst>
          </p:cNvPr>
          <p:cNvSpPr/>
          <p:nvPr/>
        </p:nvSpPr>
        <p:spPr>
          <a:xfrm>
            <a:off x="836612" y="1540043"/>
            <a:ext cx="4608095" cy="48163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919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9AC9-8B0D-11ED-8C44-F65E67C34264}"/>
              </a:ext>
            </a:extLst>
          </p:cNvPr>
          <p:cNvSpPr>
            <a:spLocks noGrp="1"/>
          </p:cNvSpPr>
          <p:nvPr>
            <p:ph type="title"/>
          </p:nvPr>
        </p:nvSpPr>
        <p:spPr/>
        <p:txBody>
          <a:bodyPr/>
          <a:lstStyle/>
          <a:p>
            <a:r>
              <a:rPr lang="en-US" dirty="0"/>
              <a:t>Overlap Assumptions: Covariate Space</a:t>
            </a:r>
          </a:p>
        </p:txBody>
      </p:sp>
      <p:sp>
        <p:nvSpPr>
          <p:cNvPr id="3" name="Text Placeholder 2">
            <a:extLst>
              <a:ext uri="{FF2B5EF4-FFF2-40B4-BE49-F238E27FC236}">
                <a16:creationId xmlns:a16="http://schemas.microsoft.com/office/drawing/2014/main" id="{AE77A624-3C7A-83F2-C0D1-DA6675915C8D}"/>
              </a:ext>
            </a:extLst>
          </p:cNvPr>
          <p:cNvSpPr>
            <a:spLocks noGrp="1"/>
          </p:cNvSpPr>
          <p:nvPr>
            <p:ph type="body" idx="1"/>
          </p:nvPr>
        </p:nvSpPr>
        <p:spPr/>
        <p:txBody>
          <a:bodyPr/>
          <a:lstStyle/>
          <a:p>
            <a:r>
              <a:rPr lang="en-US" dirty="0"/>
              <a:t>Submission Level Data</a:t>
            </a:r>
          </a:p>
        </p:txBody>
      </p:sp>
      <p:pic>
        <p:nvPicPr>
          <p:cNvPr id="13" name="Content Placeholder 12">
            <a:extLst>
              <a:ext uri="{FF2B5EF4-FFF2-40B4-BE49-F238E27FC236}">
                <a16:creationId xmlns:a16="http://schemas.microsoft.com/office/drawing/2014/main" id="{22CD9E08-3D03-56A8-DC2C-2BDF6D133314}"/>
              </a:ext>
            </a:extLst>
          </p:cNvPr>
          <p:cNvPicPr>
            <a:picLocks noGrp="1" noChangeAspect="1"/>
          </p:cNvPicPr>
          <p:nvPr>
            <p:ph sz="half" idx="2"/>
          </p:nvPr>
        </p:nvPicPr>
        <p:blipFill>
          <a:blip r:embed="rId3"/>
          <a:stretch>
            <a:fillRect/>
          </a:stretch>
        </p:blipFill>
        <p:spPr>
          <a:xfrm>
            <a:off x="839788" y="2671762"/>
            <a:ext cx="5157787" cy="3183091"/>
          </a:xfrm>
          <a:prstGeom prst="rect">
            <a:avLst/>
          </a:prstGeom>
        </p:spPr>
      </p:pic>
      <p:sp>
        <p:nvSpPr>
          <p:cNvPr id="5" name="Text Placeholder 4">
            <a:extLst>
              <a:ext uri="{FF2B5EF4-FFF2-40B4-BE49-F238E27FC236}">
                <a16:creationId xmlns:a16="http://schemas.microsoft.com/office/drawing/2014/main" id="{A878F5F6-7AF9-254A-F165-45C1609C28D7}"/>
              </a:ext>
            </a:extLst>
          </p:cNvPr>
          <p:cNvSpPr>
            <a:spLocks noGrp="1"/>
          </p:cNvSpPr>
          <p:nvPr>
            <p:ph type="body" sz="quarter" idx="3"/>
          </p:nvPr>
        </p:nvSpPr>
        <p:spPr/>
        <p:txBody>
          <a:bodyPr/>
          <a:lstStyle/>
          <a:p>
            <a:r>
              <a:rPr lang="en-US" dirty="0"/>
              <a:t>Interaction Level Data</a:t>
            </a:r>
          </a:p>
        </p:txBody>
      </p:sp>
      <p:pic>
        <p:nvPicPr>
          <p:cNvPr id="10" name="Content Placeholder 9">
            <a:extLst>
              <a:ext uri="{FF2B5EF4-FFF2-40B4-BE49-F238E27FC236}">
                <a16:creationId xmlns:a16="http://schemas.microsoft.com/office/drawing/2014/main" id="{BC94C9E9-E66D-9676-5EA1-B7AEC7E8EC08}"/>
              </a:ext>
            </a:extLst>
          </p:cNvPr>
          <p:cNvPicPr>
            <a:picLocks noGrp="1" noChangeAspect="1"/>
          </p:cNvPicPr>
          <p:nvPr>
            <p:ph sz="quarter" idx="4"/>
          </p:nvPr>
        </p:nvPicPr>
        <p:blipFill>
          <a:blip r:embed="rId4"/>
          <a:stretch>
            <a:fillRect/>
          </a:stretch>
        </p:blipFill>
        <p:spPr>
          <a:xfrm>
            <a:off x="6194427" y="2671762"/>
            <a:ext cx="5183188" cy="3198767"/>
          </a:xfrm>
          <a:prstGeom prst="rect">
            <a:avLst/>
          </a:prstGeom>
        </p:spPr>
      </p:pic>
      <p:sp>
        <p:nvSpPr>
          <p:cNvPr id="9" name="Slide Number Placeholder 8">
            <a:extLst>
              <a:ext uri="{FF2B5EF4-FFF2-40B4-BE49-F238E27FC236}">
                <a16:creationId xmlns:a16="http://schemas.microsoft.com/office/drawing/2014/main" id="{04B81C28-5801-ADAB-44EF-57729AF8B54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11" name="Rectangle 10">
            <a:extLst>
              <a:ext uri="{FF2B5EF4-FFF2-40B4-BE49-F238E27FC236}">
                <a16:creationId xmlns:a16="http://schemas.microsoft.com/office/drawing/2014/main" id="{F8A32D20-4D16-DAC6-8A3C-13A681663414}"/>
              </a:ext>
            </a:extLst>
          </p:cNvPr>
          <p:cNvSpPr/>
          <p:nvPr/>
        </p:nvSpPr>
        <p:spPr>
          <a:xfrm>
            <a:off x="6448926" y="4788567"/>
            <a:ext cx="4608095" cy="38826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7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725C-8EF7-9B96-E0E9-37CCEA130F6A}"/>
              </a:ext>
            </a:extLst>
          </p:cNvPr>
          <p:cNvSpPr>
            <a:spLocks noGrp="1"/>
          </p:cNvSpPr>
          <p:nvPr>
            <p:ph type="title"/>
          </p:nvPr>
        </p:nvSpPr>
        <p:spPr/>
        <p:txBody>
          <a:bodyPr/>
          <a:lstStyle/>
          <a:p>
            <a:r>
              <a:rPr lang="en-US" dirty="0"/>
              <a:t>H1: Is confirmed!</a:t>
            </a:r>
          </a:p>
        </p:txBody>
      </p:sp>
      <p:sp>
        <p:nvSpPr>
          <p:cNvPr id="3" name="Text Placeholder 2">
            <a:extLst>
              <a:ext uri="{FF2B5EF4-FFF2-40B4-BE49-F238E27FC236}">
                <a16:creationId xmlns:a16="http://schemas.microsoft.com/office/drawing/2014/main" id="{A4C40155-EA41-143F-BFB7-83CC6DA022CF}"/>
              </a:ext>
            </a:extLst>
          </p:cNvPr>
          <p:cNvSpPr>
            <a:spLocks noGrp="1"/>
          </p:cNvSpPr>
          <p:nvPr>
            <p:ph type="body" idx="1"/>
          </p:nvPr>
        </p:nvSpPr>
        <p:spPr/>
        <p:txBody>
          <a:bodyPr/>
          <a:lstStyle/>
          <a:p>
            <a:r>
              <a:rPr lang="en-US" dirty="0"/>
              <a:t>The average treatment effect of changing from single blind to double bind is ~-0.26 on a 10 point review scale.</a:t>
            </a:r>
          </a:p>
        </p:txBody>
      </p:sp>
    </p:spTree>
    <p:extLst>
      <p:ext uri="{BB962C8B-B14F-4D97-AF65-F5344CB8AC3E}">
        <p14:creationId xmlns:p14="http://schemas.microsoft.com/office/powerpoint/2010/main" val="109053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E0E1-893A-F697-2B5D-33E2A61D1EA6}"/>
              </a:ext>
            </a:extLst>
          </p:cNvPr>
          <p:cNvSpPr>
            <a:spLocks noGrp="1"/>
          </p:cNvSpPr>
          <p:nvPr>
            <p:ph type="title"/>
          </p:nvPr>
        </p:nvSpPr>
        <p:spPr/>
        <p:txBody>
          <a:bodyPr/>
          <a:lstStyle/>
          <a:p>
            <a:r>
              <a:rPr lang="en-US" dirty="0"/>
              <a:t>Experiment 2: HTE via CATE</a:t>
            </a:r>
          </a:p>
        </p:txBody>
      </p:sp>
      <p:sp>
        <p:nvSpPr>
          <p:cNvPr id="3" name="Text Placeholder 2">
            <a:extLst>
              <a:ext uri="{FF2B5EF4-FFF2-40B4-BE49-F238E27FC236}">
                <a16:creationId xmlns:a16="http://schemas.microsoft.com/office/drawing/2014/main" id="{150DAB2B-C275-B398-16D5-AB66F9D2FC6A}"/>
              </a:ext>
            </a:extLst>
          </p:cNvPr>
          <p:cNvSpPr>
            <a:spLocks noGrp="1"/>
          </p:cNvSpPr>
          <p:nvPr>
            <p:ph type="body" idx="1"/>
          </p:nvPr>
        </p:nvSpPr>
        <p:spPr/>
        <p:txBody>
          <a:bodyPr/>
          <a:lstStyle/>
          <a:p>
            <a:r>
              <a:rPr lang="en-US" dirty="0"/>
              <a:t>Submission Level Data using Causal Forest </a:t>
            </a:r>
          </a:p>
        </p:txBody>
      </p:sp>
      <p:sp>
        <p:nvSpPr>
          <p:cNvPr id="4" name="Content Placeholder 3">
            <a:extLst>
              <a:ext uri="{FF2B5EF4-FFF2-40B4-BE49-F238E27FC236}">
                <a16:creationId xmlns:a16="http://schemas.microsoft.com/office/drawing/2014/main" id="{160728C0-1A14-D11C-14EB-987E36B709B6}"/>
              </a:ext>
            </a:extLst>
          </p:cNvPr>
          <p:cNvSpPr>
            <a:spLocks noGrp="1"/>
          </p:cNvSpPr>
          <p:nvPr>
            <p:ph sz="half" idx="2"/>
          </p:nvPr>
        </p:nvSpPr>
        <p:spPr/>
        <p:txBody>
          <a:bodyPr/>
          <a:lstStyle/>
          <a:p>
            <a:r>
              <a:rPr lang="en-US" dirty="0"/>
              <a:t>No detection of CATE</a:t>
            </a:r>
          </a:p>
          <a:p>
            <a:r>
              <a:rPr lang="en-US" dirty="0"/>
              <a:t>Test calibration shows that there is an average treatment effect however there is no CATE.</a:t>
            </a:r>
          </a:p>
        </p:txBody>
      </p:sp>
      <p:sp>
        <p:nvSpPr>
          <p:cNvPr id="5" name="Text Placeholder 4">
            <a:extLst>
              <a:ext uri="{FF2B5EF4-FFF2-40B4-BE49-F238E27FC236}">
                <a16:creationId xmlns:a16="http://schemas.microsoft.com/office/drawing/2014/main" id="{705BC6AB-C4FE-D793-F9C3-0B1527AD1AC5}"/>
              </a:ext>
            </a:extLst>
          </p:cNvPr>
          <p:cNvSpPr>
            <a:spLocks noGrp="1"/>
          </p:cNvSpPr>
          <p:nvPr>
            <p:ph type="body" sz="quarter" idx="3"/>
          </p:nvPr>
        </p:nvSpPr>
        <p:spPr/>
        <p:txBody>
          <a:bodyPr/>
          <a:lstStyle/>
          <a:p>
            <a:r>
              <a:rPr lang="en-US" dirty="0"/>
              <a:t>Interaction Level Data using Causal Forest </a:t>
            </a:r>
          </a:p>
        </p:txBody>
      </p:sp>
      <p:pic>
        <p:nvPicPr>
          <p:cNvPr id="11" name="Content Placeholder 10">
            <a:extLst>
              <a:ext uri="{FF2B5EF4-FFF2-40B4-BE49-F238E27FC236}">
                <a16:creationId xmlns:a16="http://schemas.microsoft.com/office/drawing/2014/main" id="{E13EEAC6-0F1C-C4A7-BD12-58BD8450C9D5}"/>
              </a:ext>
            </a:extLst>
          </p:cNvPr>
          <p:cNvPicPr>
            <a:picLocks noGrp="1" noChangeAspect="1"/>
          </p:cNvPicPr>
          <p:nvPr>
            <p:ph sz="quarter" idx="4"/>
          </p:nvPr>
        </p:nvPicPr>
        <p:blipFill>
          <a:blip r:embed="rId3"/>
          <a:stretch>
            <a:fillRect/>
          </a:stretch>
        </p:blipFill>
        <p:spPr>
          <a:xfrm>
            <a:off x="6172200" y="2671762"/>
            <a:ext cx="5183188" cy="2188266"/>
          </a:xfrm>
        </p:spPr>
      </p:pic>
      <p:sp>
        <p:nvSpPr>
          <p:cNvPr id="9" name="Slide Number Placeholder 8">
            <a:extLst>
              <a:ext uri="{FF2B5EF4-FFF2-40B4-BE49-F238E27FC236}">
                <a16:creationId xmlns:a16="http://schemas.microsoft.com/office/drawing/2014/main" id="{A4BA6121-556A-A2B5-BF2D-684B8AACB70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
        <p:nvSpPr>
          <p:cNvPr id="12" name="Content Placeholder 3">
            <a:extLst>
              <a:ext uri="{FF2B5EF4-FFF2-40B4-BE49-F238E27FC236}">
                <a16:creationId xmlns:a16="http://schemas.microsoft.com/office/drawing/2014/main" id="{84421C8C-C299-D68B-14A0-227C726BFA4D}"/>
              </a:ext>
            </a:extLst>
          </p:cNvPr>
          <p:cNvSpPr txBox="1">
            <a:spLocks/>
          </p:cNvSpPr>
          <p:nvPr/>
        </p:nvSpPr>
        <p:spPr>
          <a:xfrm>
            <a:off x="5997575" y="2392780"/>
            <a:ext cx="5157787" cy="368458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Asian: -0.18 estimate, SE 0.04</a:t>
            </a:r>
          </a:p>
          <a:p>
            <a:r>
              <a:rPr lang="en-US" dirty="0"/>
              <a:t>Hispanic: -0.27 estimate, SE 0.09</a:t>
            </a:r>
          </a:p>
          <a:p>
            <a:r>
              <a:rPr lang="en-US" dirty="0"/>
              <a:t>Calibration shows overstatement </a:t>
            </a:r>
          </a:p>
        </p:txBody>
      </p:sp>
    </p:spTree>
    <p:extLst>
      <p:ext uri="{BB962C8B-B14F-4D97-AF65-F5344CB8AC3E}">
        <p14:creationId xmlns:p14="http://schemas.microsoft.com/office/powerpoint/2010/main" val="384332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5262-77D1-3E27-E89F-DF614A30851A}"/>
              </a:ext>
            </a:extLst>
          </p:cNvPr>
          <p:cNvSpPr>
            <a:spLocks noGrp="1"/>
          </p:cNvSpPr>
          <p:nvPr>
            <p:ph type="title"/>
          </p:nvPr>
        </p:nvSpPr>
        <p:spPr/>
        <p:txBody>
          <a:bodyPr/>
          <a:lstStyle/>
          <a:p>
            <a:r>
              <a:rPr lang="en-US" dirty="0"/>
              <a:t>Experiment 2: HTE via CATE</a:t>
            </a:r>
          </a:p>
        </p:txBody>
      </p:sp>
      <p:sp>
        <p:nvSpPr>
          <p:cNvPr id="3" name="Date Placeholder 2">
            <a:extLst>
              <a:ext uri="{FF2B5EF4-FFF2-40B4-BE49-F238E27FC236}">
                <a16:creationId xmlns:a16="http://schemas.microsoft.com/office/drawing/2014/main" id="{667A3610-4949-B816-B30F-65A54CC19BD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2866B90-C6D7-F04B-F96F-21A78D17F7A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EF07719A-75C4-2F8E-EE7E-001C42B37C6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CE5E114C-8BC9-1622-BB43-93161C66EE9E}"/>
              </a:ext>
            </a:extLst>
          </p:cNvPr>
          <p:cNvSpPr>
            <a:spLocks noGrp="1"/>
          </p:cNvSpPr>
          <p:nvPr>
            <p:ph idx="1"/>
          </p:nvPr>
        </p:nvSpPr>
        <p:spPr/>
        <p:txBody>
          <a:bodyPr/>
          <a:lstStyle/>
          <a:p>
            <a:pPr marL="0" indent="0">
              <a:buNone/>
            </a:pPr>
            <a:r>
              <a:rPr lang="en-US" b="1" dirty="0"/>
              <a:t>Interaction Level Data using Causal Forest </a:t>
            </a:r>
          </a:p>
          <a:p>
            <a:r>
              <a:rPr lang="en-US" dirty="0"/>
              <a:t>Statistically significant detect CATE for Asians and Hispanic authors</a:t>
            </a:r>
          </a:p>
          <a:p>
            <a:r>
              <a:rPr lang="en-US" dirty="0"/>
              <a:t>It appears that Hispanic authors are more affected by double blind review process than other races</a:t>
            </a:r>
          </a:p>
          <a:p>
            <a:r>
              <a:rPr lang="en-US" dirty="0"/>
              <a:t>Calibration shows that these </a:t>
            </a:r>
            <a:r>
              <a:rPr lang="en-US" dirty="0" err="1"/>
              <a:t>tau_hats</a:t>
            </a:r>
            <a:r>
              <a:rPr lang="en-US" dirty="0"/>
              <a:t> are over fit which means the effect is probably overstated</a:t>
            </a:r>
          </a:p>
        </p:txBody>
      </p:sp>
    </p:spTree>
    <p:extLst>
      <p:ext uri="{BB962C8B-B14F-4D97-AF65-F5344CB8AC3E}">
        <p14:creationId xmlns:p14="http://schemas.microsoft.com/office/powerpoint/2010/main" val="269545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1" y="1268083"/>
            <a:ext cx="5788497" cy="5236233"/>
          </a:xfrm>
        </p:spPr>
        <p:txBody>
          <a:bodyPr>
            <a:normAutofit/>
          </a:bodyPr>
          <a:lstStyle/>
          <a:p>
            <a:pPr marL="0" indent="0">
              <a:buNone/>
            </a:pPr>
            <a:r>
              <a:rPr lang="en-US" b="1" u="sng" dirty="0"/>
              <a:t>Motivation and Background</a:t>
            </a:r>
          </a:p>
          <a:p>
            <a:pPr marL="457200" indent="-457200">
              <a:buFont typeface="Arial" panose="020B0604020202020204" pitchFamily="34" charset="0"/>
              <a:buChar char="•"/>
            </a:pPr>
            <a:r>
              <a:rPr lang="en-US" sz="2200" dirty="0"/>
              <a:t>Existing Literature</a:t>
            </a:r>
          </a:p>
          <a:p>
            <a:r>
              <a:rPr lang="en-US" b="1" u="sng" dirty="0"/>
              <a:t>Data and Analysis</a:t>
            </a:r>
          </a:p>
          <a:p>
            <a:pPr marL="457200" indent="-457200">
              <a:buFont typeface="Arial" panose="020B0604020202020204" pitchFamily="34" charset="0"/>
              <a:buChar char="•"/>
            </a:pPr>
            <a:r>
              <a:rPr lang="en-US" sz="2100" dirty="0"/>
              <a:t>Data Structure Decisions</a:t>
            </a:r>
          </a:p>
          <a:p>
            <a:pPr marL="457200" indent="-457200">
              <a:buFont typeface="Arial" panose="020B0604020202020204" pitchFamily="34" charset="0"/>
              <a:buChar char="•"/>
            </a:pPr>
            <a:r>
              <a:rPr lang="en-US" sz="2100" dirty="0"/>
              <a:t>Descriptive Statistics</a:t>
            </a:r>
          </a:p>
          <a:p>
            <a:pPr marL="457200" indent="-457200">
              <a:buFont typeface="Arial" panose="020B0604020202020204" pitchFamily="34" charset="0"/>
              <a:buChar char="•"/>
            </a:pPr>
            <a:r>
              <a:rPr lang="en-US" sz="2100" dirty="0"/>
              <a:t>Hypothesis, ATE analysis, HTE Analysis</a:t>
            </a:r>
          </a:p>
          <a:p>
            <a:r>
              <a:rPr lang="en-US" b="1" u="sng" dirty="0"/>
              <a:t>Limitations and Ethics</a:t>
            </a:r>
          </a:p>
          <a:p>
            <a:pPr marL="457200" indent="-457200">
              <a:buFont typeface="Arial" panose="020B0604020202020204" pitchFamily="34" charset="0"/>
              <a:buChar char="•"/>
            </a:pPr>
            <a:r>
              <a:rPr lang="en-US" sz="2100" dirty="0"/>
              <a:t>Algorithmic Bias</a:t>
            </a:r>
          </a:p>
          <a:p>
            <a:r>
              <a:rPr lang="en-US" b="1" u="sng" dirty="0"/>
              <a:t>Future Directions </a:t>
            </a:r>
          </a:p>
          <a:p>
            <a:pPr marL="457200" indent="-457200">
              <a:buFont typeface="Arial" panose="020B0604020202020204" pitchFamily="34" charset="0"/>
              <a:buChar char="•"/>
            </a:pPr>
            <a:r>
              <a:rPr lang="en-US" sz="2200" dirty="0"/>
              <a:t>NLU/NLP</a:t>
            </a:r>
          </a:p>
          <a:p>
            <a:pPr marL="457200" indent="-457200">
              <a:buFont typeface="Arial" panose="020B0604020202020204" pitchFamily="34" charset="0"/>
              <a:buChar char="•"/>
            </a:pPr>
            <a:endParaRPr lang="en-US" sz="2200" dirty="0"/>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6556-B2D9-8D17-5744-E01FC07BA844}"/>
              </a:ext>
            </a:extLst>
          </p:cNvPr>
          <p:cNvSpPr>
            <a:spLocks noGrp="1"/>
          </p:cNvSpPr>
          <p:nvPr>
            <p:ph type="title"/>
          </p:nvPr>
        </p:nvSpPr>
        <p:spPr/>
        <p:txBody>
          <a:bodyPr/>
          <a:lstStyle/>
          <a:p>
            <a:r>
              <a:rPr lang="en-US" dirty="0"/>
              <a:t>H2: More work to be done</a:t>
            </a:r>
          </a:p>
        </p:txBody>
      </p:sp>
      <p:sp>
        <p:nvSpPr>
          <p:cNvPr id="3" name="Text Placeholder 2">
            <a:extLst>
              <a:ext uri="{FF2B5EF4-FFF2-40B4-BE49-F238E27FC236}">
                <a16:creationId xmlns:a16="http://schemas.microsoft.com/office/drawing/2014/main" id="{15EAF01B-671E-89E0-6942-0BDBC28C52DF}"/>
              </a:ext>
            </a:extLst>
          </p:cNvPr>
          <p:cNvSpPr>
            <a:spLocks noGrp="1"/>
          </p:cNvSpPr>
          <p:nvPr>
            <p:ph type="body" idx="1"/>
          </p:nvPr>
        </p:nvSpPr>
        <p:spPr/>
        <p:txBody>
          <a:bodyPr/>
          <a:lstStyle/>
          <a:p>
            <a:r>
              <a:rPr lang="en-US" dirty="0"/>
              <a:t>Since models contradict more analysis should be done. We have reason to believe CATE exist but should be careful.</a:t>
            </a:r>
          </a:p>
        </p:txBody>
      </p:sp>
    </p:spTree>
    <p:extLst>
      <p:ext uri="{BB962C8B-B14F-4D97-AF65-F5344CB8AC3E}">
        <p14:creationId xmlns:p14="http://schemas.microsoft.com/office/powerpoint/2010/main" val="105640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7760-0334-A5A3-FEB9-BA72E0EF2C08}"/>
              </a:ext>
            </a:extLst>
          </p:cNvPr>
          <p:cNvSpPr>
            <a:spLocks noGrp="1"/>
          </p:cNvSpPr>
          <p:nvPr>
            <p:ph type="title"/>
          </p:nvPr>
        </p:nvSpPr>
        <p:spPr/>
        <p:txBody>
          <a:bodyPr/>
          <a:lstStyle/>
          <a:p>
            <a:r>
              <a:rPr lang="en-US" dirty="0"/>
              <a:t>Other analysis and experiments</a:t>
            </a:r>
          </a:p>
        </p:txBody>
      </p:sp>
      <p:sp>
        <p:nvSpPr>
          <p:cNvPr id="3" name="Text Placeholder 2">
            <a:extLst>
              <a:ext uri="{FF2B5EF4-FFF2-40B4-BE49-F238E27FC236}">
                <a16:creationId xmlns:a16="http://schemas.microsoft.com/office/drawing/2014/main" id="{9DD00608-C658-2591-92D4-D4C27396218E}"/>
              </a:ext>
            </a:extLst>
          </p:cNvPr>
          <p:cNvSpPr>
            <a:spLocks noGrp="1"/>
          </p:cNvSpPr>
          <p:nvPr>
            <p:ph type="body" idx="1"/>
          </p:nvPr>
        </p:nvSpPr>
        <p:spPr/>
        <p:txBody>
          <a:bodyPr/>
          <a:lstStyle/>
          <a:p>
            <a:r>
              <a:rPr lang="en-US" dirty="0"/>
              <a:t>Effects due to time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7171971-A775-8C1E-B579-1609871D7506}"/>
                  </a:ext>
                </a:extLst>
              </p:cNvPr>
              <p:cNvSpPr>
                <a:spLocks noGrp="1"/>
              </p:cNvSpPr>
              <p:nvPr>
                <p:ph sz="half" idx="2"/>
              </p:nvPr>
            </p:nvSpPr>
            <p:spPr/>
            <p:txBody>
              <a:bodyPr/>
              <a:lstStyle/>
              <a:p>
                <a:r>
                  <a:rPr lang="en-US" dirty="0"/>
                  <a:t>Submission level data with causal forest for placebo </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0" smtClean="0">
                        <a:latin typeface="Cambria Math" panose="02040503050406030204" pitchFamily="18" charset="0"/>
                      </a:rPr>
                      <m:t>0 (</m:t>
                    </m:r>
                    <m:r>
                      <m:rPr>
                        <m:sty m:val="p"/>
                      </m:rPr>
                      <a:rPr lang="en-US" b="0" i="0" smtClean="0">
                        <a:latin typeface="Cambria Math" panose="02040503050406030204" pitchFamily="18" charset="0"/>
                      </a:rPr>
                      <m:t>Control</m:t>
                    </m:r>
                    <m:r>
                      <a:rPr lang="en-US" b="0" i="0" smtClean="0">
                        <a:latin typeface="Cambria Math" panose="02040503050406030204" pitchFamily="18" charset="0"/>
                      </a:rPr>
                      <m:t>)</m:t>
                    </m:r>
                  </m:oMath>
                </a14:m>
                <a:r>
                  <a:rPr lang="en-US" dirty="0"/>
                  <a:t>: 2018</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0" smtClean="0">
                        <a:latin typeface="Cambria Math" panose="02040503050406030204" pitchFamily="18" charset="0"/>
                      </a:rPr>
                      <m:t>1</m:t>
                    </m:r>
                    <m:r>
                      <a:rPr lang="en-US">
                        <a:latin typeface="Cambria Math" panose="02040503050406030204" pitchFamily="18" charset="0"/>
                      </a:rPr>
                      <m:t> (</m:t>
                    </m:r>
                    <m:r>
                      <m:rPr>
                        <m:sty m:val="p"/>
                      </m:rPr>
                      <a:rPr lang="en-US" b="0" i="0" smtClean="0">
                        <a:latin typeface="Cambria Math" panose="02040503050406030204" pitchFamily="18" charset="0"/>
                      </a:rPr>
                      <m:t>Treated</m:t>
                    </m:r>
                    <m:r>
                      <a:rPr lang="en-US">
                        <a:latin typeface="Cambria Math" panose="02040503050406030204" pitchFamily="18" charset="0"/>
                      </a:rPr>
                      <m:t>)</m:t>
                    </m:r>
                  </m:oMath>
                </a14:m>
                <a:r>
                  <a:rPr lang="en-US" dirty="0"/>
                  <a:t>: 2019 </a:t>
                </a:r>
              </a:p>
              <a:p>
                <a:pPr lvl="1"/>
                <a:r>
                  <a:rPr lang="en-US" dirty="0"/>
                  <a:t>Detected no treatment effect* </a:t>
                </a:r>
              </a:p>
              <a:p>
                <a:r>
                  <a:rPr lang="en-US" dirty="0"/>
                  <a:t>No effects due to years</a:t>
                </a:r>
              </a:p>
            </p:txBody>
          </p:sp>
        </mc:Choice>
        <mc:Fallback xmlns="">
          <p:sp>
            <p:nvSpPr>
              <p:cNvPr id="4" name="Content Placeholder 3">
                <a:extLst>
                  <a:ext uri="{FF2B5EF4-FFF2-40B4-BE49-F238E27FC236}">
                    <a16:creationId xmlns:a16="http://schemas.microsoft.com/office/drawing/2014/main" id="{47171971-A775-8C1E-B579-1609871D7506}"/>
                  </a:ext>
                </a:extLst>
              </p:cNvPr>
              <p:cNvSpPr>
                <a:spLocks noGrp="1" noRot="1" noChangeAspect="1" noMove="1" noResize="1" noEditPoints="1" noAdjustHandles="1" noChangeArrowheads="1" noChangeShapeType="1" noTextEdit="1"/>
              </p:cNvSpPr>
              <p:nvPr>
                <p:ph sz="half" idx="2"/>
              </p:nvPr>
            </p:nvSpPr>
            <p:spPr>
              <a:blipFill>
                <a:blip r:embed="rId2"/>
                <a:stretch>
                  <a:fillRect l="-1667" t="-1656" r="-1667"/>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65C673FE-BED5-05BF-5322-2AE120AE5106}"/>
              </a:ext>
            </a:extLst>
          </p:cNvPr>
          <p:cNvSpPr>
            <a:spLocks noGrp="1"/>
          </p:cNvSpPr>
          <p:nvPr>
            <p:ph type="body" sz="quarter" idx="3"/>
          </p:nvPr>
        </p:nvSpPr>
        <p:spPr/>
        <p:txBody>
          <a:bodyPr/>
          <a:lstStyle/>
          <a:p>
            <a:r>
              <a:rPr lang="en-US" dirty="0"/>
              <a:t>Senior authors as a subgroup</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C1CA7DD-40C0-CF7D-B403-DED4075264EA}"/>
                  </a:ext>
                </a:extLst>
              </p:cNvPr>
              <p:cNvSpPr>
                <a:spLocks noGrp="1"/>
              </p:cNvSpPr>
              <p:nvPr>
                <p:ph sz="quarter" idx="4"/>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𝑆𝑒𝑛𝑖𝑜𝑟</m:t>
                    </m:r>
                    <m:r>
                      <a:rPr lang="en-US" b="0" i="1" smtClean="0">
                        <a:latin typeface="Cambria Math" panose="02040503050406030204" pitchFamily="18" charset="0"/>
                      </a:rPr>
                      <m:t> </m:t>
                    </m:r>
                    <m:r>
                      <a:rPr lang="en-US" b="0" i="1" smtClean="0">
                        <a:latin typeface="Cambria Math" panose="02040503050406030204" pitchFamily="18" charset="0"/>
                      </a:rPr>
                      <m:t>𝑎𝑢𝑡h𝑜𝑟𝑠</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endParaRPr lang="en-US" b="0" dirty="0"/>
              </a:p>
              <a:p>
                <a:r>
                  <a:rPr lang="en-US" dirty="0"/>
                  <a:t>Submission level data did not detect CATE</a:t>
                </a:r>
              </a:p>
              <a:p>
                <a:r>
                  <a:rPr lang="en-US" dirty="0"/>
                  <a:t>Interaction level data did detect CATE</a:t>
                </a:r>
              </a:p>
            </p:txBody>
          </p:sp>
        </mc:Choice>
        <mc:Fallback xmlns="">
          <p:sp>
            <p:nvSpPr>
              <p:cNvPr id="6" name="Content Placeholder 5">
                <a:extLst>
                  <a:ext uri="{FF2B5EF4-FFF2-40B4-BE49-F238E27FC236}">
                    <a16:creationId xmlns:a16="http://schemas.microsoft.com/office/drawing/2014/main" id="{FC1CA7DD-40C0-CF7D-B403-DED4075264EA}"/>
                  </a:ext>
                </a:extLst>
              </p:cNvPr>
              <p:cNvSpPr>
                <a:spLocks noGrp="1" noRot="1" noChangeAspect="1" noMove="1" noResize="1" noEditPoints="1" noAdjustHandles="1" noChangeArrowheads="1" noChangeShapeType="1" noTextEdit="1"/>
              </p:cNvSpPr>
              <p:nvPr>
                <p:ph sz="quarter" idx="4"/>
              </p:nvPr>
            </p:nvSpPr>
            <p:spPr>
              <a:blipFill>
                <a:blip r:embed="rId3"/>
                <a:stretch>
                  <a:fillRect l="-1667" t="-1325" r="-3519"/>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A03CAF8E-682E-93D6-2472-8878750AD5D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
        <p:nvSpPr>
          <p:cNvPr id="10" name="Text Placeholder 9">
            <a:extLst>
              <a:ext uri="{FF2B5EF4-FFF2-40B4-BE49-F238E27FC236}">
                <a16:creationId xmlns:a16="http://schemas.microsoft.com/office/drawing/2014/main" id="{BCBD6EF3-37CC-C31C-EB74-807B9BA64785}"/>
              </a:ext>
            </a:extLst>
          </p:cNvPr>
          <p:cNvSpPr>
            <a:spLocks noGrp="1"/>
          </p:cNvSpPr>
          <p:nvPr>
            <p:ph type="body" sz="quarter" idx="13"/>
          </p:nvPr>
        </p:nvSpPr>
        <p:spPr/>
        <p:txBody>
          <a:bodyPr/>
          <a:lstStyle/>
          <a:p>
            <a:r>
              <a:rPr lang="en-US" dirty="0"/>
              <a:t>Filter data by senior authors</a:t>
            </a:r>
          </a:p>
        </p:txBody>
      </p:sp>
      <p:sp>
        <p:nvSpPr>
          <p:cNvPr id="11" name="Content Placeholder 10">
            <a:extLst>
              <a:ext uri="{FF2B5EF4-FFF2-40B4-BE49-F238E27FC236}">
                <a16:creationId xmlns:a16="http://schemas.microsoft.com/office/drawing/2014/main" id="{121B3DAD-00C9-5D2B-EC8B-3DB748ABC7C7}"/>
              </a:ext>
            </a:extLst>
          </p:cNvPr>
          <p:cNvSpPr>
            <a:spLocks noGrp="1"/>
          </p:cNvSpPr>
          <p:nvPr>
            <p:ph sz="quarter" idx="14"/>
          </p:nvPr>
        </p:nvSpPr>
        <p:spPr/>
        <p:txBody>
          <a:bodyPr/>
          <a:lstStyle/>
          <a:p>
            <a:r>
              <a:rPr lang="en-US" dirty="0"/>
              <a:t>Only examine submissions by senior authors</a:t>
            </a:r>
          </a:p>
          <a:p>
            <a:r>
              <a:rPr lang="en-US" dirty="0"/>
              <a:t>Interaction level did not detect CATE</a:t>
            </a:r>
          </a:p>
          <a:p>
            <a:r>
              <a:rPr lang="en-US" dirty="0"/>
              <a:t>Submission level did not detect CATE</a:t>
            </a:r>
          </a:p>
        </p:txBody>
      </p:sp>
    </p:spTree>
    <p:extLst>
      <p:ext uri="{BB962C8B-B14F-4D97-AF65-F5344CB8AC3E}">
        <p14:creationId xmlns:p14="http://schemas.microsoft.com/office/powerpoint/2010/main" val="794460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1353-AB62-7C40-807A-A68CB5A8C005}"/>
              </a:ext>
            </a:extLst>
          </p:cNvPr>
          <p:cNvSpPr>
            <a:spLocks noGrp="1"/>
          </p:cNvSpPr>
          <p:nvPr>
            <p:ph type="title"/>
          </p:nvPr>
        </p:nvSpPr>
        <p:spPr/>
        <p:txBody>
          <a:bodyPr/>
          <a:lstStyle/>
          <a:p>
            <a:r>
              <a:rPr lang="en-US" dirty="0"/>
              <a:t>Summary</a:t>
            </a:r>
          </a:p>
        </p:txBody>
      </p:sp>
      <p:sp>
        <p:nvSpPr>
          <p:cNvPr id="3" name="Date Placeholder 2">
            <a:extLst>
              <a:ext uri="{FF2B5EF4-FFF2-40B4-BE49-F238E27FC236}">
                <a16:creationId xmlns:a16="http://schemas.microsoft.com/office/drawing/2014/main" id="{D535FA53-CDD3-7257-890D-EB8038C9429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9ED7632-23F4-8653-3758-9B82373BC27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B90A6CE-5EF5-8F23-4E6B-8684D8622D5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98C7B2A5-EFBD-F3AD-20D8-6AFA25C82070}"/>
              </a:ext>
            </a:extLst>
          </p:cNvPr>
          <p:cNvSpPr>
            <a:spLocks noGrp="1"/>
          </p:cNvSpPr>
          <p:nvPr>
            <p:ph idx="1"/>
          </p:nvPr>
        </p:nvSpPr>
        <p:spPr/>
        <p:txBody>
          <a:bodyPr/>
          <a:lstStyle/>
          <a:p>
            <a:r>
              <a:rPr lang="en-US" dirty="0"/>
              <a:t>There is strong evidence that shifting from single blind to double blind on average reduced reviewer ratings</a:t>
            </a:r>
          </a:p>
          <a:p>
            <a:pPr lvl="1"/>
            <a:r>
              <a:rPr lang="en-US" dirty="0"/>
              <a:t>Experiments show time has no effect</a:t>
            </a:r>
          </a:p>
          <a:p>
            <a:endParaRPr lang="en-US" dirty="0"/>
          </a:p>
          <a:p>
            <a:r>
              <a:rPr lang="en-US" dirty="0"/>
              <a:t>There is some evidence of heterogenous treatment effect based on racial identity, but more analysis is necessary</a:t>
            </a:r>
          </a:p>
        </p:txBody>
      </p:sp>
    </p:spTree>
    <p:extLst>
      <p:ext uri="{BB962C8B-B14F-4D97-AF65-F5344CB8AC3E}">
        <p14:creationId xmlns:p14="http://schemas.microsoft.com/office/powerpoint/2010/main" val="3603663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5A54-2CEA-18C2-E641-07B3EB392333}"/>
              </a:ext>
            </a:extLst>
          </p:cNvPr>
          <p:cNvSpPr>
            <a:spLocks noGrp="1"/>
          </p:cNvSpPr>
          <p:nvPr>
            <p:ph type="title"/>
          </p:nvPr>
        </p:nvSpPr>
        <p:spPr/>
        <p:txBody>
          <a:bodyPr/>
          <a:lstStyle/>
          <a:p>
            <a:r>
              <a:rPr lang="en-US" dirty="0"/>
              <a:t>Limitations</a:t>
            </a:r>
          </a:p>
        </p:txBody>
      </p:sp>
      <p:sp>
        <p:nvSpPr>
          <p:cNvPr id="3" name="Text Placeholder 2">
            <a:extLst>
              <a:ext uri="{FF2B5EF4-FFF2-40B4-BE49-F238E27FC236}">
                <a16:creationId xmlns:a16="http://schemas.microsoft.com/office/drawing/2014/main" id="{113AB91E-6AE0-A444-E9AE-D5D4F365CB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4145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461E-9379-8E20-1285-C2F448343B27}"/>
              </a:ext>
            </a:extLst>
          </p:cNvPr>
          <p:cNvSpPr>
            <a:spLocks noGrp="1"/>
          </p:cNvSpPr>
          <p:nvPr>
            <p:ph type="title"/>
          </p:nvPr>
        </p:nvSpPr>
        <p:spPr/>
        <p:txBody>
          <a:bodyPr/>
          <a:lstStyle/>
          <a:p>
            <a:r>
              <a:rPr lang="en-US" dirty="0"/>
              <a:t>Algorithmic Bias: Issues with Inferring Identity from Names</a:t>
            </a:r>
          </a:p>
        </p:txBody>
      </p:sp>
      <p:sp>
        <p:nvSpPr>
          <p:cNvPr id="3" name="Content Placeholder 2">
            <a:extLst>
              <a:ext uri="{FF2B5EF4-FFF2-40B4-BE49-F238E27FC236}">
                <a16:creationId xmlns:a16="http://schemas.microsoft.com/office/drawing/2014/main" id="{461ADA0A-5A00-6153-EB26-3C9A825FD1D2}"/>
              </a:ext>
            </a:extLst>
          </p:cNvPr>
          <p:cNvSpPr>
            <a:spLocks noGrp="1"/>
          </p:cNvSpPr>
          <p:nvPr>
            <p:ph idx="1"/>
          </p:nvPr>
        </p:nvSpPr>
        <p:spPr/>
        <p:txBody>
          <a:bodyPr>
            <a:normAutofit fontScale="92500" lnSpcReduction="20000"/>
          </a:bodyPr>
          <a:lstStyle/>
          <a:p>
            <a:r>
              <a:rPr lang="en-US" sz="2000" dirty="0" err="1"/>
              <a:t>rethnicity</a:t>
            </a:r>
            <a:r>
              <a:rPr lang="en-US" sz="2000" dirty="0"/>
              <a:t>: An R package for predicting ethnicity from names (Xie 2022)</a:t>
            </a:r>
          </a:p>
          <a:p>
            <a:r>
              <a:rPr lang="en-US" sz="2000" dirty="0"/>
              <a:t>Baseline for training was Florida voter registration</a:t>
            </a:r>
          </a:p>
          <a:p>
            <a:r>
              <a:rPr lang="en-US" sz="2000" dirty="0"/>
              <a:t>Previous work show underestimation of black names (Kozlowski et al, 2022)</a:t>
            </a:r>
          </a:p>
          <a:p>
            <a:pPr marL="0" indent="0">
              <a:buNone/>
            </a:pPr>
            <a:r>
              <a:rPr lang="en-US" b="1" u="sng" dirty="0"/>
              <a:t>Effects on current analysis:</a:t>
            </a:r>
          </a:p>
          <a:p>
            <a:r>
              <a:rPr lang="en-US" dirty="0"/>
              <a:t>International author’s are not represented correctly</a:t>
            </a:r>
          </a:p>
          <a:p>
            <a:r>
              <a:rPr lang="en-US" dirty="0"/>
              <a:t>Lack of detection of CATE on black authors</a:t>
            </a:r>
          </a:p>
          <a:p>
            <a:r>
              <a:rPr lang="en-US" dirty="0"/>
              <a:t>Some mitigation of effect due to overestimation of CATE</a:t>
            </a:r>
          </a:p>
          <a:p>
            <a:r>
              <a:rPr lang="en-US" b="1" u="sng" dirty="0"/>
              <a:t>Continue to be cautious of CATE estimates</a:t>
            </a:r>
          </a:p>
          <a:p>
            <a:r>
              <a:rPr lang="en-US" dirty="0"/>
              <a:t>Alternative approach is to use e-mail to infer location for analysis instead</a:t>
            </a:r>
          </a:p>
        </p:txBody>
      </p:sp>
      <p:sp>
        <p:nvSpPr>
          <p:cNvPr id="4" name="Date Placeholder 3">
            <a:extLst>
              <a:ext uri="{FF2B5EF4-FFF2-40B4-BE49-F238E27FC236}">
                <a16:creationId xmlns:a16="http://schemas.microsoft.com/office/drawing/2014/main" id="{56E64AD6-4CAD-A9C3-7D5C-23D064B7364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31834C9-9C2E-4F9A-0F2C-D97CD26244B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63B72EB2-0373-C4C0-9BF9-3C7CA301EDD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Tree>
    <p:extLst>
      <p:ext uri="{BB962C8B-B14F-4D97-AF65-F5344CB8AC3E}">
        <p14:creationId xmlns:p14="http://schemas.microsoft.com/office/powerpoint/2010/main" val="2991256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6713-DE98-15BF-5724-A4DF3AE09B10}"/>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B775EE0B-3A4E-5424-D597-9557FEE2A22D}"/>
              </a:ext>
            </a:extLst>
          </p:cNvPr>
          <p:cNvSpPr>
            <a:spLocks noGrp="1"/>
          </p:cNvSpPr>
          <p:nvPr>
            <p:ph idx="1"/>
          </p:nvPr>
        </p:nvSpPr>
        <p:spPr/>
        <p:txBody>
          <a:bodyPr>
            <a:normAutofit lnSpcReduction="10000"/>
          </a:bodyPr>
          <a:lstStyle/>
          <a:p>
            <a:r>
              <a:rPr lang="en-US" dirty="0"/>
              <a:t>We did not analyze the text data</a:t>
            </a:r>
          </a:p>
          <a:p>
            <a:pPr marL="685800" lvl="1" indent="-457200"/>
            <a:r>
              <a:rPr lang="en-US" dirty="0"/>
              <a:t>Conciseness of text</a:t>
            </a:r>
          </a:p>
          <a:p>
            <a:pPr marL="685800" lvl="1" indent="-457200"/>
            <a:r>
              <a:rPr lang="en-US" dirty="0"/>
              <a:t>Specificity</a:t>
            </a:r>
          </a:p>
          <a:p>
            <a:pPr marL="685800" lvl="1" indent="-457200"/>
            <a:r>
              <a:rPr lang="en-US" dirty="0"/>
              <a:t>Parts of speech parsing</a:t>
            </a:r>
          </a:p>
          <a:p>
            <a:pPr marL="685800" lvl="1" indent="-457200"/>
            <a:r>
              <a:rPr lang="en-US" dirty="0"/>
              <a:t>Politeness</a:t>
            </a:r>
          </a:p>
          <a:p>
            <a:pPr marL="685800" lvl="1" indent="-457200"/>
            <a:r>
              <a:rPr lang="en-US" dirty="0"/>
              <a:t>Interaction between reviewer-author rebuttal</a:t>
            </a:r>
          </a:p>
          <a:p>
            <a:pPr marL="685800" lvl="1" indent="-457200"/>
            <a:r>
              <a:rPr lang="en-US" dirty="0"/>
              <a:t>Content domain</a:t>
            </a:r>
          </a:p>
          <a:p>
            <a:pPr lvl="1" indent="0">
              <a:buNone/>
            </a:pPr>
            <a:r>
              <a:rPr lang="en-US" dirty="0"/>
              <a:t>What is a textual counterfactual of a manuscript submission?</a:t>
            </a:r>
          </a:p>
        </p:txBody>
      </p:sp>
      <p:sp>
        <p:nvSpPr>
          <p:cNvPr id="6" name="Slide Number Placeholder 5">
            <a:extLst>
              <a:ext uri="{FF2B5EF4-FFF2-40B4-BE49-F238E27FC236}">
                <a16:creationId xmlns:a16="http://schemas.microsoft.com/office/drawing/2014/main" id="{54F45B1C-3386-7D21-2712-86595CED7AA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spTree>
    <p:extLst>
      <p:ext uri="{BB962C8B-B14F-4D97-AF65-F5344CB8AC3E}">
        <p14:creationId xmlns:p14="http://schemas.microsoft.com/office/powerpoint/2010/main" val="141160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26</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Professor Susan Athey</a:t>
            </a:r>
          </a:p>
          <a:p>
            <a:r>
              <a:rPr lang="en-US" dirty="0"/>
              <a:t>Professor Stefan Wager</a:t>
            </a:r>
            <a:endParaRPr lang="en-US" sz="1800" dirty="0"/>
          </a:p>
          <a:p>
            <a:r>
              <a:rPr lang="en-US" dirty="0"/>
              <a:t>Professor Dan McFarland’s group</a:t>
            </a:r>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976E-A993-EE00-E6AF-4CEE7181EAE9}"/>
              </a:ext>
            </a:extLst>
          </p:cNvPr>
          <p:cNvSpPr>
            <a:spLocks noGrp="1"/>
          </p:cNvSpPr>
          <p:nvPr>
            <p:ph type="title"/>
          </p:nvPr>
        </p:nvSpPr>
        <p:spPr/>
        <p:txBody>
          <a:bodyPr/>
          <a:lstStyle/>
          <a:p>
            <a:r>
              <a:rPr lang="en-US" dirty="0"/>
              <a:t>References</a:t>
            </a:r>
          </a:p>
        </p:txBody>
      </p:sp>
      <p:sp>
        <p:nvSpPr>
          <p:cNvPr id="5" name="Slide Number Placeholder 4">
            <a:extLst>
              <a:ext uri="{FF2B5EF4-FFF2-40B4-BE49-F238E27FC236}">
                <a16:creationId xmlns:a16="http://schemas.microsoft.com/office/drawing/2014/main" id="{AA3B5BAB-4925-7884-9924-2D38ECEBDBF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CC2C8F2-BF7E-32FF-27CE-839C74B3CADF}"/>
              </a:ext>
            </a:extLst>
          </p:cNvPr>
          <p:cNvSpPr>
            <a:spLocks noGrp="1"/>
          </p:cNvSpPr>
          <p:nvPr>
            <p:ph idx="1"/>
          </p:nvPr>
        </p:nvSpPr>
        <p:spPr/>
        <p:txBody>
          <a:bodyPr>
            <a:normAutofit fontScale="62500" lnSpcReduction="20000"/>
          </a:bodyPr>
          <a:lstStyle/>
          <a:p>
            <a:r>
              <a:rPr lang="en-US" dirty="0"/>
              <a:t>Corinna Cortes and Neil D. Lawrence. 2021. Inconsistency in conference peer review: Revisiting the 2014 </a:t>
            </a:r>
            <a:r>
              <a:rPr lang="en-US" dirty="0" err="1"/>
              <a:t>NeurIPS</a:t>
            </a:r>
            <a:r>
              <a:rPr lang="en-US" dirty="0"/>
              <a:t> experiment. </a:t>
            </a:r>
            <a:r>
              <a:rPr lang="en-US" dirty="0" err="1"/>
              <a:t>CoRR</a:t>
            </a:r>
            <a:r>
              <a:rPr lang="en-US" dirty="0"/>
              <a:t>, abs/2109.09774</a:t>
            </a:r>
          </a:p>
          <a:p>
            <a:r>
              <a:rPr lang="en-US" dirty="0"/>
              <a:t>Gao, Yang </a:t>
            </a:r>
            <a:r>
              <a:rPr lang="en-US" dirty="0" err="1"/>
              <a:t>κ.ά</a:t>
            </a:r>
            <a:r>
              <a:rPr lang="en-US" dirty="0"/>
              <a:t>. ‘Does My Rebuttal Matter? Insights from a Major NLP Conference’. Proceedings of the 2019 Conference of the North American Chapter of the Association for Computational Linguistics: Human Language Technologies, Volume 1 (Long and Short Papers). Minneapolis, Minnesota: Association for Computational Linguistics, 2019. 1274–1290. Web.</a:t>
            </a:r>
          </a:p>
          <a:p>
            <a:r>
              <a:rPr lang="en-US" dirty="0"/>
              <a:t>Tran, David </a:t>
            </a:r>
            <a:r>
              <a:rPr lang="en-US" dirty="0" err="1"/>
              <a:t>κ.ά</a:t>
            </a:r>
            <a:r>
              <a:rPr lang="en-US" dirty="0"/>
              <a:t>. ‘An Open Review of </a:t>
            </a:r>
            <a:r>
              <a:rPr lang="en-US" dirty="0" err="1"/>
              <a:t>OpenReview</a:t>
            </a:r>
            <a:r>
              <a:rPr lang="en-US" dirty="0"/>
              <a:t>: A Critical Analysis of the Machine Learning Conference Review Process’. 2021. Web.</a:t>
            </a:r>
          </a:p>
          <a:p>
            <a:r>
              <a:rPr lang="en-US" dirty="0"/>
              <a:t>Sun, M., Barry </a:t>
            </a:r>
            <a:r>
              <a:rPr lang="en-US" dirty="0" err="1"/>
              <a:t>Danfa</a:t>
            </a:r>
            <a:r>
              <a:rPr lang="en-US" dirty="0"/>
              <a:t>, J., &amp; </a:t>
            </a:r>
            <a:r>
              <a:rPr lang="en-US" dirty="0" err="1"/>
              <a:t>Teplitskiy</a:t>
            </a:r>
            <a:r>
              <a:rPr lang="en-US" dirty="0"/>
              <a:t>, M. (2022). Does double-blind peer review reduce bias? Evidence from a top computer science conference. Journal of the Association for Information Science and Technology, 73( 6), 811– 819. </a:t>
            </a:r>
            <a:r>
              <a:rPr lang="en-US" dirty="0">
                <a:hlinkClick r:id="rId2"/>
              </a:rPr>
              <a:t>https://doi.org/10.1002/asi.24582</a:t>
            </a:r>
            <a:endParaRPr lang="en-US" dirty="0"/>
          </a:p>
          <a:p>
            <a:r>
              <a:rPr lang="en-US" dirty="0" err="1"/>
              <a:t>Fangzhou</a:t>
            </a:r>
            <a:r>
              <a:rPr lang="en-US" dirty="0"/>
              <a:t> Xie. </a:t>
            </a:r>
            <a:r>
              <a:rPr lang="en-US" dirty="0" err="1"/>
              <a:t>rethnicity</a:t>
            </a:r>
            <a:r>
              <a:rPr lang="en-US" dirty="0"/>
              <a:t>: An r package for predicting ethnicity from names. SoftwareX,17:100965, 2022.</a:t>
            </a:r>
          </a:p>
          <a:p>
            <a:r>
              <a:rPr lang="en-US" dirty="0"/>
              <a:t>Kozlowski D, Murray DS, Bell A, Hulsey W, </a:t>
            </a:r>
            <a:r>
              <a:rPr lang="en-US" dirty="0" err="1"/>
              <a:t>Larivière</a:t>
            </a:r>
            <a:r>
              <a:rPr lang="en-US" dirty="0"/>
              <a:t> V, Monroe-White T, et al. (2022) Avoiding bias when inferring race using </a:t>
            </a:r>
            <a:r>
              <a:rPr lang="en-US" dirty="0" err="1"/>
              <a:t>namebased</a:t>
            </a:r>
            <a:r>
              <a:rPr lang="en-US" dirty="0"/>
              <a:t> approaches. </a:t>
            </a:r>
            <a:r>
              <a:rPr lang="en-US" dirty="0" err="1"/>
              <a:t>PLoS</a:t>
            </a:r>
            <a:r>
              <a:rPr lang="en-US" dirty="0"/>
              <a:t> ONE 17(3): e0264270. https://doi.org/10.1371/journal.pone.0264270</a:t>
            </a:r>
          </a:p>
        </p:txBody>
      </p:sp>
    </p:spTree>
    <p:extLst>
      <p:ext uri="{BB962C8B-B14F-4D97-AF65-F5344CB8AC3E}">
        <p14:creationId xmlns:p14="http://schemas.microsoft.com/office/powerpoint/2010/main" val="14822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E07007-55EF-40C6-8154-1573C026738A}"/>
              </a:ext>
            </a:extLst>
          </p:cNvPr>
          <p:cNvSpPr>
            <a:spLocks noGrp="1"/>
          </p:cNvSpPr>
          <p:nvPr>
            <p:ph type="title"/>
          </p:nvPr>
        </p:nvSpPr>
        <p:spPr>
          <a:xfrm>
            <a:off x="838200" y="365125"/>
            <a:ext cx="5393361" cy="1325563"/>
          </a:xfrm>
        </p:spPr>
        <p:txBody>
          <a:bodyPr>
            <a:normAutofit/>
          </a:bodyPr>
          <a:lstStyle/>
          <a:p>
            <a:r>
              <a:rPr lang="en-US" dirty="0"/>
              <a:t>Peer-Review and Why it is important?</a:t>
            </a:r>
          </a:p>
        </p:txBody>
      </p:sp>
      <p:sp>
        <p:nvSpPr>
          <p:cNvPr id="1029" name="Freeform: Shape 7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FBF324-C488-0D4E-CD25-8F635F53C619}"/>
              </a:ext>
            </a:extLst>
          </p:cNvPr>
          <p:cNvSpPr>
            <a:spLocks noGrp="1"/>
          </p:cNvSpPr>
          <p:nvPr>
            <p:ph idx="1"/>
          </p:nvPr>
        </p:nvSpPr>
        <p:spPr>
          <a:xfrm>
            <a:off x="838200" y="1825625"/>
            <a:ext cx="5393361" cy="4351338"/>
          </a:xfrm>
        </p:spPr>
        <p:txBody>
          <a:bodyPr>
            <a:normAutofit/>
          </a:bodyPr>
          <a:lstStyle/>
          <a:p>
            <a:r>
              <a:rPr lang="en-US" sz="2400" dirty="0"/>
              <a:t>Peer review brings legitimacy and helps correct for errors in the formal scientific process</a:t>
            </a:r>
          </a:p>
          <a:p>
            <a:pPr marL="0" indent="0">
              <a:buNone/>
            </a:pPr>
            <a:endParaRPr lang="en-US" sz="2400" dirty="0"/>
          </a:p>
          <a:p>
            <a:r>
              <a:rPr lang="en-US" sz="2400" dirty="0"/>
              <a:t>To reduce bias, review policies are put in place!</a:t>
            </a:r>
            <a:endParaRPr lang="en-US" sz="2400" b="1" u="sng" dirty="0"/>
          </a:p>
          <a:p>
            <a:pPr marL="0" indent="0">
              <a:buNone/>
            </a:pPr>
            <a:endParaRPr lang="en-US" sz="2400" b="1" u="sng" dirty="0"/>
          </a:p>
          <a:p>
            <a:r>
              <a:rPr lang="en-US" sz="2400" dirty="0"/>
              <a:t>Single-blind vs Double-blind</a:t>
            </a:r>
          </a:p>
        </p:txBody>
      </p:sp>
      <p:sp>
        <p:nvSpPr>
          <p:cNvPr id="1030" name="Oval 7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The Legitimacy and Effectiveness of International Criminal Tribunals  Conference - PluriCourts - Centre for the Study of the Legitimate Roles of  the Judiciary in the Global Order">
            <a:extLst>
              <a:ext uri="{FF2B5EF4-FFF2-40B4-BE49-F238E27FC236}">
                <a16:creationId xmlns:a16="http://schemas.microsoft.com/office/drawing/2014/main" id="{7861FC40-43F3-87A3-CCB8-495CA801BC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7184" y="1476433"/>
            <a:ext cx="3781051" cy="326115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9" name="Straight Connector 7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DF7CD9F-B0E1-783E-0C4F-9746A72C145B}"/>
              </a:ext>
            </a:extLst>
          </p:cNvPr>
          <p:cNvSpPr>
            <a:spLocks noGrp="1"/>
          </p:cNvSpPr>
          <p:nvPr>
            <p:ph type="sldNum" sz="quarter" idx="12"/>
          </p:nvPr>
        </p:nvSpPr>
        <p:spPr>
          <a:xfrm>
            <a:off x="10030244" y="6356350"/>
            <a:ext cx="13235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3</a:t>
            </a:fld>
            <a:endParaRPr lang="en-US">
              <a:solidFill>
                <a:prstClr val="black">
                  <a:tint val="75000"/>
                </a:prstClr>
              </a:solidFill>
            </a:endParaRPr>
          </a:p>
        </p:txBody>
      </p:sp>
      <p:sp>
        <p:nvSpPr>
          <p:cNvPr id="85" name="Freeform: Shape 8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29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65B0-3E7A-F889-4CA6-7CBFF41DBFEF}"/>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BB2DD41F-1AB6-4F8E-3FB8-A98AFF48E521}"/>
              </a:ext>
            </a:extLst>
          </p:cNvPr>
          <p:cNvSpPr>
            <a:spLocks noGrp="1"/>
          </p:cNvSpPr>
          <p:nvPr>
            <p:ph idx="1"/>
          </p:nvPr>
        </p:nvSpPr>
        <p:spPr/>
        <p:txBody>
          <a:bodyPr>
            <a:normAutofit fontScale="85000" lnSpcReduction="20000"/>
          </a:bodyPr>
          <a:lstStyle/>
          <a:p>
            <a:r>
              <a:rPr lang="en-US" dirty="0"/>
              <a:t>Previous studies have shown that 50% of the reviewer quality scores were subjective at </a:t>
            </a:r>
            <a:r>
              <a:rPr lang="en-US" dirty="0" err="1"/>
              <a:t>NeurIPS</a:t>
            </a:r>
            <a:r>
              <a:rPr lang="en-US" dirty="0"/>
              <a:t> (Cortes 2021)</a:t>
            </a:r>
          </a:p>
          <a:p>
            <a:pPr marL="0" indent="0">
              <a:buNone/>
            </a:pPr>
            <a:endParaRPr lang="en-US" dirty="0"/>
          </a:p>
          <a:p>
            <a:r>
              <a:rPr lang="en-US" dirty="0"/>
              <a:t>Study has shown the timing of review comments may predict  the review score (Gao et al, 2019)</a:t>
            </a:r>
          </a:p>
          <a:p>
            <a:endParaRPr lang="en-US" dirty="0"/>
          </a:p>
          <a:p>
            <a:r>
              <a:rPr lang="en-US" dirty="0"/>
              <a:t>Studies have shown gender gap, and bias towards certain institutions within the ICLR conference (Tran et al, 2021)</a:t>
            </a:r>
          </a:p>
          <a:p>
            <a:endParaRPr lang="en-US" dirty="0"/>
          </a:p>
          <a:p>
            <a:r>
              <a:rPr lang="en-US" dirty="0"/>
              <a:t>Finally previous work suggests that double blind review process reduces the scores of prestigious authors (Sun et al, 2022)</a:t>
            </a:r>
          </a:p>
          <a:p>
            <a:endParaRPr lang="en-US" dirty="0"/>
          </a:p>
        </p:txBody>
      </p:sp>
      <p:sp>
        <p:nvSpPr>
          <p:cNvPr id="6" name="Slide Number Placeholder 5">
            <a:extLst>
              <a:ext uri="{FF2B5EF4-FFF2-40B4-BE49-F238E27FC236}">
                <a16:creationId xmlns:a16="http://schemas.microsoft.com/office/drawing/2014/main" id="{2F03975B-26A7-70EC-C32A-13F47018146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Tree>
    <p:extLst>
      <p:ext uri="{BB962C8B-B14F-4D97-AF65-F5344CB8AC3E}">
        <p14:creationId xmlns:p14="http://schemas.microsoft.com/office/powerpoint/2010/main" val="40954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65" name="Rectangle 6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1EC0BC-73C8-DDD7-36BD-E9C0F08E9F9A}"/>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Contribution</a:t>
            </a:r>
            <a:endParaRPr lang="en-US" kern="1200" dirty="0">
              <a:solidFill>
                <a:srgbClr val="FFFFFF"/>
              </a:solidFill>
              <a:latin typeface="+mj-lt"/>
              <a:ea typeface="+mj-ea"/>
              <a:cs typeface="+mj-cs"/>
            </a:endParaRPr>
          </a:p>
        </p:txBody>
      </p:sp>
      <p:sp>
        <p:nvSpPr>
          <p:cNvPr id="33" name="Content Placeholder 5">
            <a:extLst>
              <a:ext uri="{FF2B5EF4-FFF2-40B4-BE49-F238E27FC236}">
                <a16:creationId xmlns:a16="http://schemas.microsoft.com/office/drawing/2014/main" id="{A12C2543-F323-1EEF-3E74-DFEA21A8A1E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t>I expand on the work of Sun et al, 2022</a:t>
            </a:r>
          </a:p>
          <a:p>
            <a:r>
              <a:rPr lang="en-US" dirty="0"/>
              <a:t>Previous studies have not focused on racial identity</a:t>
            </a:r>
          </a:p>
          <a:p>
            <a:pPr marL="0" indent="0">
              <a:buNone/>
            </a:pPr>
            <a:endParaRPr lang="en-US" dirty="0"/>
          </a:p>
          <a:p>
            <a:pPr marL="0" indent="0">
              <a:buNone/>
            </a:pPr>
            <a:r>
              <a:rPr lang="en-US" b="1" u="sng" dirty="0"/>
              <a:t>Research Question:</a:t>
            </a:r>
          </a:p>
          <a:p>
            <a:pPr marL="0" indent="0">
              <a:buNone/>
            </a:pPr>
            <a:r>
              <a:rPr lang="en-US" dirty="0"/>
              <a:t>What is the effect on review score when changing from single blind to double blind review policy for authors of different racial identities?</a:t>
            </a:r>
          </a:p>
        </p:txBody>
      </p:sp>
      <p:sp>
        <p:nvSpPr>
          <p:cNvPr id="5" name="Slide Number Placeholder 4">
            <a:extLst>
              <a:ext uri="{FF2B5EF4-FFF2-40B4-BE49-F238E27FC236}">
                <a16:creationId xmlns:a16="http://schemas.microsoft.com/office/drawing/2014/main" id="{E01922C4-DDEE-F047-3718-A7B71A270CF3}"/>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5</a:t>
            </a:fld>
            <a:endParaRPr lang="en-US">
              <a:solidFill>
                <a:prstClr val="black">
                  <a:tint val="75000"/>
                </a:prstClr>
              </a:solidFill>
            </a:endParaRPr>
          </a:p>
        </p:txBody>
      </p:sp>
      <p:sp>
        <p:nvSpPr>
          <p:cNvPr id="69" name="Arc 6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605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5031" y="1380754"/>
            <a:ext cx="5561938" cy="2513516"/>
          </a:xfrm>
        </p:spPr>
        <p:txBody>
          <a:bodyPr vert="horz" lIns="91440" tIns="45720" rIns="91440" bIns="45720" rtlCol="0" anchor="b">
            <a:normAutofit/>
          </a:bodyPr>
          <a:lstStyle/>
          <a:p>
            <a:r>
              <a:rPr lang="en-US" kern="1200">
                <a:solidFill>
                  <a:schemeClr val="tx1"/>
                </a:solidFill>
                <a:latin typeface="+mj-lt"/>
                <a:ea typeface="+mj-ea"/>
                <a:cs typeface="+mj-cs"/>
              </a:rPr>
              <a:t>Data and Analysis</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a:xfrm>
            <a:off x="3315031" y="4076802"/>
            <a:ext cx="5561938" cy="1534587"/>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
        <p:nvSpPr>
          <p:cNvPr id="20" name="Arc 1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EF1-CE31-DD84-1DB6-7360994B3A03}"/>
              </a:ext>
            </a:extLst>
          </p:cNvPr>
          <p:cNvSpPr>
            <a:spLocks noGrp="1"/>
          </p:cNvSpPr>
          <p:nvPr>
            <p:ph type="title"/>
          </p:nvPr>
        </p:nvSpPr>
        <p:spPr/>
        <p:txBody>
          <a:bodyPr/>
          <a:lstStyle/>
          <a:p>
            <a:r>
              <a:rPr lang="en-US" dirty="0"/>
              <a:t>ICLR -  </a:t>
            </a:r>
            <a:r>
              <a:rPr lang="en-US" sz="2400" dirty="0"/>
              <a:t>International Conference on Learning Representations</a:t>
            </a:r>
            <a:endParaRPr lang="en-US" dirty="0"/>
          </a:p>
        </p:txBody>
      </p:sp>
      <p:sp>
        <p:nvSpPr>
          <p:cNvPr id="3" name="Content Placeholder 2">
            <a:extLst>
              <a:ext uri="{FF2B5EF4-FFF2-40B4-BE49-F238E27FC236}">
                <a16:creationId xmlns:a16="http://schemas.microsoft.com/office/drawing/2014/main" id="{F548C5E6-5D5A-B796-8341-E2D25ABA9F04}"/>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b="1" dirty="0"/>
              <a:t>ICLR changed review policies in 2018 to double blind</a:t>
            </a:r>
          </a:p>
          <a:p>
            <a:pPr marL="457200" indent="-457200">
              <a:buFont typeface="Arial" panose="020B0604020202020204" pitchFamily="34" charset="0"/>
              <a:buChar char="•"/>
            </a:pPr>
            <a:r>
              <a:rPr lang="en-US" dirty="0"/>
              <a:t>Collected data from 2017-2019 from open review API</a:t>
            </a:r>
          </a:p>
          <a:p>
            <a:pPr marL="457200" indent="-457200">
              <a:buFont typeface="Arial" panose="020B0604020202020204" pitchFamily="34" charset="0"/>
              <a:buChar char="•"/>
            </a:pPr>
            <a:r>
              <a:rPr lang="en-US" dirty="0"/>
              <a:t>Structured the data by hand</a:t>
            </a:r>
          </a:p>
          <a:p>
            <a:r>
              <a:rPr lang="en-US" dirty="0"/>
              <a:t>Dataset:</a:t>
            </a:r>
          </a:p>
          <a:p>
            <a:pPr marL="457200" indent="-457200">
              <a:buFont typeface="Arial" panose="020B0604020202020204" pitchFamily="34" charset="0"/>
              <a:buChar char="•"/>
            </a:pPr>
            <a:r>
              <a:rPr lang="en-US" dirty="0"/>
              <a:t>2820 manuscript submissions</a:t>
            </a:r>
          </a:p>
          <a:p>
            <a:pPr marL="457200" indent="-457200">
              <a:buFont typeface="Arial" panose="020B0604020202020204" pitchFamily="34" charset="0"/>
              <a:buChar char="•"/>
            </a:pPr>
            <a:r>
              <a:rPr lang="en-US" dirty="0"/>
              <a:t>6992 authors</a:t>
            </a:r>
          </a:p>
          <a:p>
            <a:pPr marL="457200" indent="-457200">
              <a:buFont typeface="Arial" panose="020B0604020202020204" pitchFamily="34" charset="0"/>
              <a:buChar char="•"/>
            </a:pPr>
            <a:r>
              <a:rPr lang="en-US" dirty="0"/>
              <a:t>8586 reviews</a:t>
            </a:r>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E11E24BF-F181-DD44-646C-03C0B384C57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E79412C-C355-88DF-C6FB-80E3BCB8660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E0AC1F8-8A4D-24C0-18AF-6C056432883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297841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FE4F-DC57-A214-3B8B-FBDE84640E5C}"/>
              </a:ext>
            </a:extLst>
          </p:cNvPr>
          <p:cNvSpPr>
            <a:spLocks noGrp="1"/>
          </p:cNvSpPr>
          <p:nvPr>
            <p:ph type="title"/>
          </p:nvPr>
        </p:nvSpPr>
        <p:spPr/>
        <p:txBody>
          <a:bodyPr/>
          <a:lstStyle/>
          <a:p>
            <a:r>
              <a:rPr lang="en-US" dirty="0"/>
              <a:t>Data Structure: Submission Level</a:t>
            </a:r>
          </a:p>
        </p:txBody>
      </p:sp>
      <p:sp>
        <p:nvSpPr>
          <p:cNvPr id="5" name="Slide Number Placeholder 4">
            <a:extLst>
              <a:ext uri="{FF2B5EF4-FFF2-40B4-BE49-F238E27FC236}">
                <a16:creationId xmlns:a16="http://schemas.microsoft.com/office/drawing/2014/main" id="{89EDCD58-EB6E-AEAF-780C-207ADB2DD7F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CD6AA84-31AB-7472-4D4F-15A9C0A2069D}"/>
              </a:ext>
            </a:extLst>
          </p:cNvPr>
          <p:cNvSpPr>
            <a:spLocks noGrp="1"/>
          </p:cNvSpPr>
          <p:nvPr>
            <p:ph idx="1"/>
          </p:nvPr>
        </p:nvSpPr>
        <p:spPr>
          <a:xfrm>
            <a:off x="838200" y="2531195"/>
            <a:ext cx="10515600" cy="3859742"/>
          </a:xfrm>
        </p:spPr>
        <p:txBody>
          <a:bodyPr>
            <a:normAutofit/>
          </a:bodyPr>
          <a:lstStyle/>
          <a:p>
            <a:r>
              <a:rPr lang="en-US" sz="2000" dirty="0"/>
              <a:t>Forum (submission ID)</a:t>
            </a:r>
          </a:p>
          <a:p>
            <a:r>
              <a:rPr lang="en-US" sz="2000" dirty="0"/>
              <a:t>Year</a:t>
            </a:r>
          </a:p>
          <a:p>
            <a:r>
              <a:rPr lang="en-US" sz="2000" dirty="0"/>
              <a:t>Review length (average, average quantile length)</a:t>
            </a:r>
          </a:p>
          <a:p>
            <a:r>
              <a:rPr lang="en-US" sz="2000" dirty="0"/>
              <a:t>Rating length</a:t>
            </a:r>
          </a:p>
          <a:p>
            <a:r>
              <a:rPr lang="en-US" sz="2000" dirty="0"/>
              <a:t>Reviewer confidence</a:t>
            </a:r>
          </a:p>
          <a:p>
            <a:r>
              <a:rPr lang="en-US" sz="2000" dirty="0"/>
              <a:t>If there is senior author (author that submitted in 2017 – 2019)</a:t>
            </a:r>
          </a:p>
          <a:p>
            <a:r>
              <a:rPr lang="en-US" sz="2000" dirty="0"/>
              <a:t>Racial Identity inferred through </a:t>
            </a:r>
            <a:r>
              <a:rPr lang="en-US" sz="2000" dirty="0" err="1"/>
              <a:t>rethnicity</a:t>
            </a:r>
            <a:r>
              <a:rPr lang="en-US" sz="2000" dirty="0"/>
              <a:t> r package</a:t>
            </a:r>
          </a:p>
          <a:p>
            <a:r>
              <a:rPr lang="en-US" b="1" dirty="0"/>
              <a:t>Unit of analysis is submission</a:t>
            </a:r>
          </a:p>
          <a:p>
            <a:endParaRPr lang="en-US" dirty="0"/>
          </a:p>
        </p:txBody>
      </p:sp>
      <p:pic>
        <p:nvPicPr>
          <p:cNvPr id="12" name="Picture 11">
            <a:extLst>
              <a:ext uri="{FF2B5EF4-FFF2-40B4-BE49-F238E27FC236}">
                <a16:creationId xmlns:a16="http://schemas.microsoft.com/office/drawing/2014/main" id="{AE2CFAF3-2840-CC53-AB4B-6AB5CAD3FF37}"/>
              </a:ext>
            </a:extLst>
          </p:cNvPr>
          <p:cNvPicPr>
            <a:picLocks noChangeAspect="1"/>
          </p:cNvPicPr>
          <p:nvPr/>
        </p:nvPicPr>
        <p:blipFill>
          <a:blip r:embed="rId2"/>
          <a:stretch>
            <a:fillRect/>
          </a:stretch>
        </p:blipFill>
        <p:spPr>
          <a:xfrm>
            <a:off x="96253" y="1414464"/>
            <a:ext cx="11999494" cy="869044"/>
          </a:xfrm>
          <a:prstGeom prst="rect">
            <a:avLst/>
          </a:prstGeom>
        </p:spPr>
      </p:pic>
    </p:spTree>
    <p:extLst>
      <p:ext uri="{BB962C8B-B14F-4D97-AF65-F5344CB8AC3E}">
        <p14:creationId xmlns:p14="http://schemas.microsoft.com/office/powerpoint/2010/main" val="336671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FE4F-DC57-A214-3B8B-FBDE84640E5C}"/>
              </a:ext>
            </a:extLst>
          </p:cNvPr>
          <p:cNvSpPr>
            <a:spLocks noGrp="1"/>
          </p:cNvSpPr>
          <p:nvPr>
            <p:ph type="title"/>
          </p:nvPr>
        </p:nvSpPr>
        <p:spPr/>
        <p:txBody>
          <a:bodyPr/>
          <a:lstStyle/>
          <a:p>
            <a:r>
              <a:rPr lang="en-US" dirty="0"/>
              <a:t>Data Structure: Interaction Level</a:t>
            </a:r>
          </a:p>
        </p:txBody>
      </p:sp>
      <p:sp>
        <p:nvSpPr>
          <p:cNvPr id="5" name="Slide Number Placeholder 4">
            <a:extLst>
              <a:ext uri="{FF2B5EF4-FFF2-40B4-BE49-F238E27FC236}">
                <a16:creationId xmlns:a16="http://schemas.microsoft.com/office/drawing/2014/main" id="{89EDCD58-EB6E-AEAF-780C-207ADB2DD7F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pic>
        <p:nvPicPr>
          <p:cNvPr id="13" name="Content Placeholder 12">
            <a:extLst>
              <a:ext uri="{FF2B5EF4-FFF2-40B4-BE49-F238E27FC236}">
                <a16:creationId xmlns:a16="http://schemas.microsoft.com/office/drawing/2014/main" id="{94F4FC34-A076-667C-9A32-095ACD5F9D8A}"/>
              </a:ext>
            </a:extLst>
          </p:cNvPr>
          <p:cNvPicPr>
            <a:picLocks noGrp="1" noChangeAspect="1"/>
          </p:cNvPicPr>
          <p:nvPr>
            <p:ph idx="1"/>
          </p:nvPr>
        </p:nvPicPr>
        <p:blipFill>
          <a:blip r:embed="rId2"/>
          <a:stretch>
            <a:fillRect/>
          </a:stretch>
        </p:blipFill>
        <p:spPr>
          <a:xfrm>
            <a:off x="838200" y="1707841"/>
            <a:ext cx="9503123" cy="365125"/>
          </a:xfrm>
        </p:spPr>
      </p:pic>
      <p:pic>
        <p:nvPicPr>
          <p:cNvPr id="15" name="Picture 14">
            <a:extLst>
              <a:ext uri="{FF2B5EF4-FFF2-40B4-BE49-F238E27FC236}">
                <a16:creationId xmlns:a16="http://schemas.microsoft.com/office/drawing/2014/main" id="{F3E06FEE-5404-BB4E-7BD0-BECD1B3CBCFB}"/>
              </a:ext>
            </a:extLst>
          </p:cNvPr>
          <p:cNvPicPr>
            <a:picLocks noChangeAspect="1"/>
          </p:cNvPicPr>
          <p:nvPr/>
        </p:nvPicPr>
        <p:blipFill>
          <a:blip r:embed="rId3"/>
          <a:stretch>
            <a:fillRect/>
          </a:stretch>
        </p:blipFill>
        <p:spPr>
          <a:xfrm>
            <a:off x="838200" y="2386906"/>
            <a:ext cx="9328484" cy="275234"/>
          </a:xfrm>
          <a:prstGeom prst="rect">
            <a:avLst/>
          </a:prstGeom>
        </p:spPr>
      </p:pic>
      <p:sp>
        <p:nvSpPr>
          <p:cNvPr id="16" name="Content Placeholder 5">
            <a:extLst>
              <a:ext uri="{FF2B5EF4-FFF2-40B4-BE49-F238E27FC236}">
                <a16:creationId xmlns:a16="http://schemas.microsoft.com/office/drawing/2014/main" id="{371585DB-6DC2-7CF5-3504-68923DEE4F3B}"/>
              </a:ext>
            </a:extLst>
          </p:cNvPr>
          <p:cNvSpPr txBox="1">
            <a:spLocks/>
          </p:cNvSpPr>
          <p:nvPr/>
        </p:nvSpPr>
        <p:spPr>
          <a:xfrm>
            <a:off x="657727" y="2855164"/>
            <a:ext cx="10515600" cy="385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Each review, submission, author are now connected</a:t>
            </a:r>
          </a:p>
          <a:p>
            <a:r>
              <a:rPr lang="en-US" sz="2000" dirty="0"/>
              <a:t>For example if a submission has 3 reviews, 2 authors it would be represented by 6 rows of data in this data set</a:t>
            </a:r>
          </a:p>
          <a:p>
            <a:r>
              <a:rPr lang="en-US" sz="2000" dirty="0"/>
              <a:t>This represent how each review interacts with each author</a:t>
            </a:r>
          </a:p>
          <a:p>
            <a:r>
              <a:rPr lang="en-US" b="1" dirty="0"/>
              <a:t>Unit of analysis is interaction</a:t>
            </a:r>
          </a:p>
        </p:txBody>
      </p:sp>
    </p:spTree>
    <p:extLst>
      <p:ext uri="{BB962C8B-B14F-4D97-AF65-F5344CB8AC3E}">
        <p14:creationId xmlns:p14="http://schemas.microsoft.com/office/powerpoint/2010/main" val="1024282542"/>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{9B71D39C-C98E-4763-82BD-67C174F1E4FD}tf78504181_win32</Template>
  <TotalTime>1427</TotalTime>
  <Words>1544</Words>
  <Application>Microsoft Macintosh PowerPoint</Application>
  <PresentationFormat>Widescreen</PresentationFormat>
  <Paragraphs>219</Paragraphs>
  <Slides>27</Slides>
  <Notes>9</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MJXc-TeX-main-R</vt:lpstr>
      <vt:lpstr>MJXc-TeX-math-I</vt:lpstr>
      <vt:lpstr>Arial</vt:lpstr>
      <vt:lpstr>Avenir Next LT Pro</vt:lpstr>
      <vt:lpstr>Calibri</vt:lpstr>
      <vt:lpstr>Cambria Math</vt:lpstr>
      <vt:lpstr>Helvetica Neue</vt:lpstr>
      <vt:lpstr>Tw Cen MT</vt:lpstr>
      <vt:lpstr>ShapesVTI</vt:lpstr>
      <vt:lpstr>Analyzing Double Blind Peer Review Policy</vt:lpstr>
      <vt:lpstr>Agenda</vt:lpstr>
      <vt:lpstr>Peer-Review and Why it is important?</vt:lpstr>
      <vt:lpstr>Previous Work</vt:lpstr>
      <vt:lpstr>Contribution</vt:lpstr>
      <vt:lpstr>Data and Analysis</vt:lpstr>
      <vt:lpstr>ICLR -  International Conference on Learning Representations</vt:lpstr>
      <vt:lpstr>Data Structure: Submission Level</vt:lpstr>
      <vt:lpstr>Data Structure: Interaction Level</vt:lpstr>
      <vt:lpstr>Descriptive Statistics: ICLR has increase in size each year</vt:lpstr>
      <vt:lpstr>Descriptive Statistics </vt:lpstr>
      <vt:lpstr>Descriptive Statistics: Average review score goes down every year</vt:lpstr>
      <vt:lpstr>Hypothesis</vt:lpstr>
      <vt:lpstr>Experimental Setup</vt:lpstr>
      <vt:lpstr>Experiment 1: ATE using AIPW</vt:lpstr>
      <vt:lpstr>Overlap Assumptions: Covariate Space</vt:lpstr>
      <vt:lpstr>H1: Is confirmed!</vt:lpstr>
      <vt:lpstr>Experiment 2: HTE via CATE</vt:lpstr>
      <vt:lpstr>Experiment 2: HTE via CATE</vt:lpstr>
      <vt:lpstr>H2: More work to be done</vt:lpstr>
      <vt:lpstr>Other analysis and experiments</vt:lpstr>
      <vt:lpstr>Summary</vt:lpstr>
      <vt:lpstr>Limitations</vt:lpstr>
      <vt:lpstr>Algorithmic Bias: Issues with Inferring Identity from Names</vt:lpstr>
      <vt:lpstr>Future Directions!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Double-Blind Peer Review Evidence from Major ML Conference </dc:title>
  <dc:creator>Raymond Zhang</dc:creator>
  <cp:lastModifiedBy>Raymond Zhuo Zhang</cp:lastModifiedBy>
  <cp:revision>47</cp:revision>
  <dcterms:created xsi:type="dcterms:W3CDTF">2022-05-25T01:11:17Z</dcterms:created>
  <dcterms:modified xsi:type="dcterms:W3CDTF">2022-06-01T16:09:58Z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