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2AE"/>
    <a:srgbClr val="228BD9"/>
    <a:srgbClr val="113D5F"/>
    <a:srgbClr val="52C1FF"/>
    <a:srgbClr val="2EA6FF"/>
    <a:srgbClr val="1B6399"/>
    <a:srgbClr val="248BD6"/>
    <a:srgbClr val="299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4613"/>
  </p:normalViewPr>
  <p:slideViewPr>
    <p:cSldViewPr snapToGrid="0" snapToObjects="1">
      <p:cViewPr>
        <p:scale>
          <a:sx n="61" d="100"/>
          <a:sy n="61" d="100"/>
        </p:scale>
        <p:origin x="144" y="-2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Arbeitsblat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Arbeitsblat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Original Model</c:v>
                </c:pt>
              </c:strCache>
            </c:strRef>
          </c:tx>
          <c:spPr>
            <a:solidFill>
              <a:srgbClr val="113D5F"/>
            </a:solidFill>
            <a:ln>
              <a:noFill/>
            </a:ln>
            <a:effectLst/>
          </c:spPr>
          <c:invertIfNegative val="0"/>
          <c:cat>
            <c:strRef>
              <c:f>Tabelle1!$A$2:$A$4</c:f>
              <c:strCache>
                <c:ptCount val="3"/>
                <c:pt idx="0">
                  <c:v>Train Error</c:v>
                </c:pt>
                <c:pt idx="1">
                  <c:v>Val Error</c:v>
                </c:pt>
                <c:pt idx="2">
                  <c:v>Test Error</c:v>
                </c:pt>
              </c:strCache>
            </c:strRef>
          </c:cat>
          <c:val>
            <c:numRef>
              <c:f>Tabelle1!$B$2:$B$4</c:f>
              <c:numCache>
                <c:formatCode>General</c:formatCode>
                <c:ptCount val="3"/>
                <c:pt idx="0">
                  <c:v>5.5</c:v>
                </c:pt>
                <c:pt idx="1">
                  <c:v>7.5</c:v>
                </c:pt>
                <c:pt idx="2">
                  <c:v>6.2</c:v>
                </c:pt>
              </c:numCache>
            </c:numRef>
          </c:val>
        </c:ser>
        <c:ser>
          <c:idx val="1"/>
          <c:order val="1"/>
          <c:tx>
            <c:strRef>
              <c:f>Tabelle1!$C$1</c:f>
              <c:strCache>
                <c:ptCount val="1"/>
                <c:pt idx="0">
                  <c:v>Optical Flow Model</c:v>
                </c:pt>
              </c:strCache>
            </c:strRef>
          </c:tx>
          <c:spPr>
            <a:solidFill>
              <a:srgbClr val="2172AE"/>
            </a:solidFill>
            <a:ln>
              <a:noFill/>
            </a:ln>
            <a:effectLst/>
          </c:spPr>
          <c:invertIfNegative val="0"/>
          <c:cat>
            <c:strRef>
              <c:f>Tabelle1!$A$2:$A$4</c:f>
              <c:strCache>
                <c:ptCount val="3"/>
                <c:pt idx="0">
                  <c:v>Train Error</c:v>
                </c:pt>
                <c:pt idx="1">
                  <c:v>Val Error</c:v>
                </c:pt>
                <c:pt idx="2">
                  <c:v>Test Error</c:v>
                </c:pt>
              </c:strCache>
            </c:strRef>
          </c:cat>
          <c:val>
            <c:numRef>
              <c:f>Tabelle1!$C$2:$C$4</c:f>
              <c:numCache>
                <c:formatCode>General</c:formatCode>
                <c:ptCount val="3"/>
                <c:pt idx="0">
                  <c:v>4.5</c:v>
                </c:pt>
                <c:pt idx="1">
                  <c:v>6.3</c:v>
                </c:pt>
                <c:pt idx="2">
                  <c:v>5.3</c:v>
                </c:pt>
              </c:numCache>
            </c:numRef>
          </c:val>
        </c:ser>
        <c:ser>
          <c:idx val="2"/>
          <c:order val="2"/>
          <c:tx>
            <c:strRef>
              <c:f>Tabelle1!$D$1</c:f>
              <c:strCache>
                <c:ptCount val="1"/>
                <c:pt idx="0">
                  <c:v>Optical Flow + LSTM Model</c:v>
                </c:pt>
              </c:strCache>
            </c:strRef>
          </c:tx>
          <c:spPr>
            <a:solidFill>
              <a:srgbClr val="2EA6FF"/>
            </a:solidFill>
            <a:ln>
              <a:noFill/>
            </a:ln>
            <a:effectLst/>
          </c:spPr>
          <c:invertIfNegative val="0"/>
          <c:cat>
            <c:strRef>
              <c:f>Tabelle1!$A$2:$A$4</c:f>
              <c:strCache>
                <c:ptCount val="3"/>
                <c:pt idx="0">
                  <c:v>Train Error</c:v>
                </c:pt>
                <c:pt idx="1">
                  <c:v>Val Error</c:v>
                </c:pt>
                <c:pt idx="2">
                  <c:v>Test Error</c:v>
                </c:pt>
              </c:strCache>
            </c:strRef>
          </c:cat>
          <c:val>
            <c:numRef>
              <c:f>Tabelle1!$D$2:$D$4</c:f>
              <c:numCache>
                <c:formatCode>General</c:formatCode>
                <c:ptCount val="3"/>
                <c:pt idx="0">
                  <c:v>3.2</c:v>
                </c:pt>
                <c:pt idx="1">
                  <c:v>4.3</c:v>
                </c:pt>
                <c:pt idx="2">
                  <c:v>3.6</c:v>
                </c:pt>
              </c:numCache>
            </c:numRef>
          </c:val>
        </c:ser>
        <c:dLbls>
          <c:showLegendKey val="0"/>
          <c:showVal val="0"/>
          <c:showCatName val="0"/>
          <c:showSerName val="0"/>
          <c:showPercent val="0"/>
          <c:showBubbleSize val="0"/>
        </c:dLbls>
        <c:gapWidth val="150"/>
        <c:axId val="1615527760"/>
        <c:axId val="1615529536"/>
      </c:barChart>
      <c:catAx>
        <c:axId val="161552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PT Serif" charset="0"/>
                <a:ea typeface="PT Serif" charset="0"/>
                <a:cs typeface="PT Serif" charset="0"/>
              </a:defRPr>
            </a:pPr>
            <a:endParaRPr lang="de-DE"/>
          </a:p>
        </c:txPr>
        <c:crossAx val="1615529536"/>
        <c:crosses val="autoZero"/>
        <c:auto val="1"/>
        <c:lblAlgn val="ctr"/>
        <c:lblOffset val="100"/>
        <c:noMultiLvlLbl val="0"/>
      </c:catAx>
      <c:valAx>
        <c:axId val="161552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16155277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PT Serif" charset="0"/>
              <a:ea typeface="PT Serif" charset="0"/>
              <a:cs typeface="PT Serif" charset="0"/>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Original Model</c:v>
                </c:pt>
              </c:strCache>
            </c:strRef>
          </c:tx>
          <c:spPr>
            <a:solidFill>
              <a:srgbClr val="113D5F"/>
            </a:solidFill>
            <a:ln>
              <a:noFill/>
            </a:ln>
            <a:effectLst/>
          </c:spPr>
          <c:invertIfNegative val="0"/>
          <c:cat>
            <c:strRef>
              <c:f>Tabelle1!$A$2:$A$4</c:f>
              <c:strCache>
                <c:ptCount val="3"/>
                <c:pt idx="0">
                  <c:v>Train Error</c:v>
                </c:pt>
                <c:pt idx="1">
                  <c:v>Val Error</c:v>
                </c:pt>
                <c:pt idx="2">
                  <c:v>Test Error</c:v>
                </c:pt>
              </c:strCache>
            </c:strRef>
          </c:cat>
          <c:val>
            <c:numRef>
              <c:f>Tabelle1!$B$2:$B$4</c:f>
              <c:numCache>
                <c:formatCode>General</c:formatCode>
                <c:ptCount val="3"/>
                <c:pt idx="0">
                  <c:v>5.5</c:v>
                </c:pt>
                <c:pt idx="1">
                  <c:v>7.5</c:v>
                </c:pt>
                <c:pt idx="2">
                  <c:v>6.2</c:v>
                </c:pt>
              </c:numCache>
            </c:numRef>
          </c:val>
        </c:ser>
        <c:ser>
          <c:idx val="1"/>
          <c:order val="1"/>
          <c:tx>
            <c:strRef>
              <c:f>Tabelle1!$C$1</c:f>
              <c:strCache>
                <c:ptCount val="1"/>
                <c:pt idx="0">
                  <c:v>Optical Flow Model</c:v>
                </c:pt>
              </c:strCache>
            </c:strRef>
          </c:tx>
          <c:spPr>
            <a:solidFill>
              <a:srgbClr val="2172AE"/>
            </a:solidFill>
            <a:ln>
              <a:noFill/>
            </a:ln>
            <a:effectLst/>
          </c:spPr>
          <c:invertIfNegative val="0"/>
          <c:cat>
            <c:strRef>
              <c:f>Tabelle1!$A$2:$A$4</c:f>
              <c:strCache>
                <c:ptCount val="3"/>
                <c:pt idx="0">
                  <c:v>Train Error</c:v>
                </c:pt>
                <c:pt idx="1">
                  <c:v>Val Error</c:v>
                </c:pt>
                <c:pt idx="2">
                  <c:v>Test Error</c:v>
                </c:pt>
              </c:strCache>
            </c:strRef>
          </c:cat>
          <c:val>
            <c:numRef>
              <c:f>Tabelle1!$C$2:$C$4</c:f>
              <c:numCache>
                <c:formatCode>General</c:formatCode>
                <c:ptCount val="3"/>
                <c:pt idx="0">
                  <c:v>4.5</c:v>
                </c:pt>
                <c:pt idx="1">
                  <c:v>6.3</c:v>
                </c:pt>
                <c:pt idx="2">
                  <c:v>5.3</c:v>
                </c:pt>
              </c:numCache>
            </c:numRef>
          </c:val>
        </c:ser>
        <c:ser>
          <c:idx val="2"/>
          <c:order val="2"/>
          <c:tx>
            <c:strRef>
              <c:f>Tabelle1!$D$1</c:f>
              <c:strCache>
                <c:ptCount val="1"/>
                <c:pt idx="0">
                  <c:v>Optical Flow + LSTM Model</c:v>
                </c:pt>
              </c:strCache>
            </c:strRef>
          </c:tx>
          <c:spPr>
            <a:solidFill>
              <a:srgbClr val="2EA6FF"/>
            </a:solidFill>
            <a:ln>
              <a:noFill/>
            </a:ln>
            <a:effectLst/>
          </c:spPr>
          <c:invertIfNegative val="0"/>
          <c:cat>
            <c:strRef>
              <c:f>Tabelle1!$A$2:$A$4</c:f>
              <c:strCache>
                <c:ptCount val="3"/>
                <c:pt idx="0">
                  <c:v>Train Error</c:v>
                </c:pt>
                <c:pt idx="1">
                  <c:v>Val Error</c:v>
                </c:pt>
                <c:pt idx="2">
                  <c:v>Test Error</c:v>
                </c:pt>
              </c:strCache>
            </c:strRef>
          </c:cat>
          <c:val>
            <c:numRef>
              <c:f>Tabelle1!$D$2:$D$4</c:f>
              <c:numCache>
                <c:formatCode>General</c:formatCode>
                <c:ptCount val="3"/>
                <c:pt idx="0">
                  <c:v>3.2</c:v>
                </c:pt>
                <c:pt idx="1">
                  <c:v>4.3</c:v>
                </c:pt>
                <c:pt idx="2">
                  <c:v>3.6</c:v>
                </c:pt>
              </c:numCache>
            </c:numRef>
          </c:val>
        </c:ser>
        <c:dLbls>
          <c:showLegendKey val="0"/>
          <c:showVal val="0"/>
          <c:showCatName val="0"/>
          <c:showSerName val="0"/>
          <c:showPercent val="0"/>
          <c:showBubbleSize val="0"/>
        </c:dLbls>
        <c:gapWidth val="150"/>
        <c:axId val="1694546816"/>
        <c:axId val="1694548176"/>
      </c:barChart>
      <c:catAx>
        <c:axId val="169454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1694548176"/>
        <c:crosses val="autoZero"/>
        <c:auto val="1"/>
        <c:lblAlgn val="ctr"/>
        <c:lblOffset val="100"/>
        <c:noMultiLvlLbl val="0"/>
      </c:catAx>
      <c:valAx>
        <c:axId val="1694548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crossAx val="1694546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D48-7715-D44C-B153-EE3D0C4F74F2}" type="datetimeFigureOut">
              <a:rPr lang="de-DE" smtClean="0"/>
              <a:t>04.08.17</a:t>
            </a:fld>
            <a:endParaRPr lang="de-DE"/>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60C1F-93EB-174F-B2E2-70DF766EE627}" type="slidenum">
              <a:rPr lang="de-DE" smtClean="0"/>
              <a:t>‹Nr.›</a:t>
            </a:fld>
            <a:endParaRPr lang="de-DE"/>
          </a:p>
        </p:txBody>
      </p:sp>
    </p:spTree>
    <p:extLst>
      <p:ext uri="{BB962C8B-B14F-4D97-AF65-F5344CB8AC3E}">
        <p14:creationId xmlns:p14="http://schemas.microsoft.com/office/powerpoint/2010/main" val="186103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smtClean="0"/>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smtClean="0"/>
              <a:t>Master-Untertitelformat bearbeiten</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smtClean="0"/>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Content Placehold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smtClean="0"/>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C76D6553-AA07-674B-8AA0-B09F86AE689F}" type="datetimeFigureOut">
              <a:rPr lang="de-DE" smtClean="0"/>
              <a:t>04.08.17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C76D6553-AA07-674B-8AA0-B09F86AE689F}" type="datetimeFigureOut">
              <a:rPr lang="de-DE" smtClean="0"/>
              <a:t>04.08.17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smtClean="0"/>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smtClean="0"/>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smtClean="0"/>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C76D6553-AA07-674B-8AA0-B09F86AE689F}" type="datetimeFigureOut">
              <a:rPr lang="de-DE" smtClean="0"/>
              <a:t>04.08.17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dirty="0"/>
          </a:p>
        </p:txBody>
      </p:sp>
      <p:sp>
        <p:nvSpPr>
          <p:cNvPr id="3" name="Date Placeholder 2"/>
          <p:cNvSpPr>
            <a:spLocks noGrp="1"/>
          </p:cNvSpPr>
          <p:nvPr>
            <p:ph type="dt" sz="half" idx="10"/>
          </p:nvPr>
        </p:nvSpPr>
        <p:spPr/>
        <p:txBody>
          <a:bodyPr/>
          <a:lstStyle/>
          <a:p>
            <a:fld id="{C76D6553-AA07-674B-8AA0-B09F86AE689F}" type="datetimeFigureOut">
              <a:rPr lang="de-DE" smtClean="0"/>
              <a:t>04.08.17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D6553-AA07-674B-8AA0-B09F86AE689F}" type="datetimeFigureOut">
              <a:rPr lang="de-DE" smtClean="0"/>
              <a:t>04.08.17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smtClean="0"/>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smtClean="0"/>
              <a:t>Mastertextformat bearbeiten</a:t>
            </a:r>
          </a:p>
        </p:txBody>
      </p:sp>
      <p:sp>
        <p:nvSpPr>
          <p:cNvPr id="5" name="Date Placeholder 4"/>
          <p:cNvSpPr>
            <a:spLocks noGrp="1"/>
          </p:cNvSpPr>
          <p:nvPr>
            <p:ph type="dt" sz="half" idx="10"/>
          </p:nvPr>
        </p:nvSpPr>
        <p:spPr/>
        <p:txBody>
          <a:bodyPr/>
          <a:lstStyle/>
          <a:p>
            <a:fld id="{C76D6553-AA07-674B-8AA0-B09F86AE689F}" type="datetimeFigureOut">
              <a:rPr lang="de-DE" smtClean="0"/>
              <a:t>04.08.17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smtClean="0"/>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smtClean="0"/>
              <a:t>Bild auf Platzhalter ziehen oder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smtClean="0"/>
              <a:t>Mastertextformat bearbeiten</a:t>
            </a:r>
          </a:p>
        </p:txBody>
      </p:sp>
      <p:sp>
        <p:nvSpPr>
          <p:cNvPr id="5" name="Date Placeholder 4"/>
          <p:cNvSpPr>
            <a:spLocks noGrp="1"/>
          </p:cNvSpPr>
          <p:nvPr>
            <p:ph type="dt" sz="half" idx="10"/>
          </p:nvPr>
        </p:nvSpPr>
        <p:spPr/>
        <p:txBody>
          <a:bodyPr/>
          <a:lstStyle/>
          <a:p>
            <a:fld id="{C76D6553-AA07-674B-8AA0-B09F86AE689F}" type="datetimeFigureOut">
              <a:rPr lang="de-DE" smtClean="0"/>
              <a:t>04.08.17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00BD005-AF86-7441-A480-5F2541F597D0}"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C76D6553-AA07-674B-8AA0-B09F86AE689F}" type="datetimeFigureOut">
              <a:rPr lang="de-DE" smtClean="0"/>
              <a:t>04.08.17</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B00BD005-AF86-7441-A480-5F2541F597D0}" type="slidenum">
              <a:rPr lang="de-DE" smtClean="0"/>
              <a:t>‹Nr.›</a:t>
            </a:fld>
            <a:endParaRPr lang="de-DE"/>
          </a:p>
        </p:txBody>
      </p:sp>
    </p:spTree>
    <p:extLst>
      <p:ext uri="{BB962C8B-B14F-4D97-AF65-F5344CB8AC3E}">
        <p14:creationId xmlns:p14="http://schemas.microsoft.com/office/powerpoint/2010/main" val="1595727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chart" Target="../charts/chart1.xml"/><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chart" Target="../charts/chart2.xml"/><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jp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1163359" y="4334990"/>
            <a:ext cx="17181094" cy="1154932"/>
          </a:xfrm>
          <a:prstGeom prst="rect">
            <a:avLst/>
          </a:prstGeom>
          <a:noFill/>
        </p:spPr>
        <p:txBody>
          <a:bodyPr wrap="square" rtlCol="0">
            <a:spAutoFit/>
          </a:bodyPr>
          <a:lstStyle/>
          <a:p>
            <a:r>
              <a:rPr lang="de-DE" dirty="0" smtClean="0">
                <a:solidFill>
                  <a:srgbClr val="2172AE"/>
                </a:solidFill>
                <a:latin typeface="PT Serif" charset="0"/>
                <a:ea typeface="PT Serif" charset="0"/>
                <a:cs typeface="PT Serif" charset="0"/>
              </a:rPr>
              <a:t>Abstract</a:t>
            </a:r>
            <a:endParaRPr lang="de-DE" dirty="0">
              <a:solidFill>
                <a:srgbClr val="2172AE"/>
              </a:solidFill>
              <a:latin typeface="PT Serif" charset="0"/>
              <a:ea typeface="PT Serif" charset="0"/>
              <a:cs typeface="PT Serif" charset="0"/>
            </a:endParaRPr>
          </a:p>
        </p:txBody>
      </p:sp>
      <p:sp>
        <p:nvSpPr>
          <p:cNvPr id="6" name="Textfeld 5"/>
          <p:cNvSpPr txBox="1"/>
          <p:nvPr/>
        </p:nvSpPr>
        <p:spPr>
          <a:xfrm>
            <a:off x="1740872" y="5489922"/>
            <a:ext cx="17769255" cy="4401205"/>
          </a:xfrm>
          <a:prstGeom prst="rect">
            <a:avLst/>
          </a:prstGeom>
          <a:noFill/>
        </p:spPr>
        <p:txBody>
          <a:bodyPr wrap="square" rtlCol="0">
            <a:spAutoFit/>
          </a:bodyPr>
          <a:lstStyle/>
          <a:p>
            <a:pPr algn="just"/>
            <a:r>
              <a:rPr lang="en-US" sz="2800" dirty="0" smtClean="0">
                <a:latin typeface="PT Serif" charset="0"/>
                <a:ea typeface="PT Serif" charset="0"/>
                <a:cs typeface="PT Serif" charset="0"/>
              </a:rPr>
              <a:t>An important component in autonomous vehicles is visual navigation. We used an  ordered sequence of frames recorded at the front of the car to obtain the steering angle using an end to end approach. Based on these images, we also computed the optical flow over adjacent frames to get additional motion information as input to our network and added an LSTM cell after the convolutional layers. </a:t>
            </a:r>
          </a:p>
          <a:p>
            <a:pPr algn="just"/>
            <a:r>
              <a:rPr lang="en-US" sz="2800" dirty="0" smtClean="0">
                <a:latin typeface="PT Serif" charset="0"/>
                <a:ea typeface="PT Serif" charset="0"/>
                <a:cs typeface="PT Serif" charset="0"/>
              </a:rPr>
              <a:t>Our approach is based on the network proposed in </a:t>
            </a:r>
            <a:r>
              <a:rPr lang="en-US" sz="2800" dirty="0" err="1" smtClean="0">
                <a:latin typeface="PT Serif" charset="0"/>
                <a:ea typeface="PT Serif" charset="0"/>
                <a:cs typeface="PT Serif" charset="0"/>
              </a:rPr>
              <a:t>Bojarski</a:t>
            </a:r>
            <a:r>
              <a:rPr lang="en-US" sz="2800" dirty="0" smtClean="0">
                <a:latin typeface="PT Serif" charset="0"/>
                <a:ea typeface="PT Serif" charset="0"/>
                <a:cs typeface="PT Serif" charset="0"/>
              </a:rPr>
              <a:t> et al.[1] consisting of five convolutional and three fully connected layers using the human steering angle as training signal. As this model did not fully exploit the temporal information of image sequences, we extended this architecture by training an additional convolutional network with optical flow calculated from the original images as input and optimizing the combined loss. As this approach yielded good results, we trained a second network consisting of a </a:t>
            </a:r>
            <a:r>
              <a:rPr lang="en-US" sz="2800" i="1" dirty="0" smtClean="0">
                <a:latin typeface="PT Serif" charset="0"/>
                <a:ea typeface="PT Serif" charset="0"/>
                <a:cs typeface="PT Serif" charset="0"/>
              </a:rPr>
              <a:t>Long-Short term memory</a:t>
            </a:r>
            <a:r>
              <a:rPr lang="en-US" sz="2800" dirty="0" smtClean="0">
                <a:latin typeface="PT Serif" charset="0"/>
                <a:ea typeface="PT Serif" charset="0"/>
                <a:cs typeface="PT Serif" charset="0"/>
              </a:rPr>
              <a:t> (LSTM) cell instead of the fully connected layers.</a:t>
            </a:r>
            <a:endParaRPr lang="en-US" sz="2800" dirty="0">
              <a:latin typeface="PT Serif" charset="0"/>
              <a:ea typeface="PT Serif" charset="0"/>
              <a:cs typeface="PT Serif" charset="0"/>
            </a:endParaRPr>
          </a:p>
        </p:txBody>
      </p:sp>
      <p:sp>
        <p:nvSpPr>
          <p:cNvPr id="7" name="Textfeld 6"/>
          <p:cNvSpPr txBox="1"/>
          <p:nvPr/>
        </p:nvSpPr>
        <p:spPr>
          <a:xfrm>
            <a:off x="1163359" y="10227912"/>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Data Preprocessing</a:t>
            </a:r>
            <a:endParaRPr lang="en-US" dirty="0">
              <a:solidFill>
                <a:srgbClr val="2172AE"/>
              </a:solidFill>
              <a:latin typeface="PT Serif" charset="0"/>
              <a:ea typeface="PT Serif" charset="0"/>
              <a:cs typeface="PT Serif" charset="0"/>
            </a:endParaRPr>
          </a:p>
        </p:txBody>
      </p:sp>
      <p:sp>
        <p:nvSpPr>
          <p:cNvPr id="11" name="Textfeld 10"/>
          <p:cNvSpPr txBox="1"/>
          <p:nvPr/>
        </p:nvSpPr>
        <p:spPr>
          <a:xfrm>
            <a:off x="1644621" y="11382844"/>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Images</a:t>
            </a:r>
            <a:endParaRPr lang="en-US" sz="3600" dirty="0">
              <a:solidFill>
                <a:srgbClr val="2172AE"/>
              </a:solidFill>
              <a:latin typeface="PT Serif" charset="0"/>
              <a:ea typeface="PT Serif" charset="0"/>
              <a:cs typeface="PT Serif" charset="0"/>
            </a:endParaRPr>
          </a:p>
        </p:txBody>
      </p:sp>
      <p:grpSp>
        <p:nvGrpSpPr>
          <p:cNvPr id="37" name="Gruppierung 36"/>
          <p:cNvGrpSpPr/>
          <p:nvPr/>
        </p:nvGrpSpPr>
        <p:grpSpPr>
          <a:xfrm>
            <a:off x="1907838" y="12038744"/>
            <a:ext cx="17435322" cy="1042154"/>
            <a:chOff x="2261936" y="13330989"/>
            <a:chExt cx="16796087" cy="1660358"/>
          </a:xfrm>
        </p:grpSpPr>
        <p:sp>
          <p:nvSpPr>
            <p:cNvPr id="12" name="Abgerundetes Rechteck 11"/>
            <p:cNvSpPr/>
            <p:nvPr/>
          </p:nvSpPr>
          <p:spPr>
            <a:xfrm>
              <a:off x="226193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RGB Image</a:t>
              </a:r>
              <a:endParaRPr lang="de-DE" sz="2800" dirty="0">
                <a:latin typeface="PT Serif" charset="0"/>
                <a:ea typeface="PT Serif" charset="0"/>
                <a:cs typeface="PT Serif" charset="0"/>
              </a:endParaRPr>
            </a:p>
          </p:txBody>
        </p:sp>
        <p:sp>
          <p:nvSpPr>
            <p:cNvPr id="13" name="Abgerundetes Rechteck 12"/>
            <p:cNvSpPr/>
            <p:nvPr/>
          </p:nvSpPr>
          <p:spPr>
            <a:xfrm>
              <a:off x="579922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Randomized</a:t>
              </a:r>
              <a:r>
                <a:rPr lang="de-DE" sz="2800" dirty="0" smtClean="0">
                  <a:latin typeface="PT Serif" charset="0"/>
                  <a:ea typeface="PT Serif" charset="0"/>
                  <a:cs typeface="PT Serif" charset="0"/>
                </a:rPr>
                <a:t> Horizontal </a:t>
              </a:r>
              <a:r>
                <a:rPr lang="de-DE" sz="2800" dirty="0">
                  <a:latin typeface="PT Serif" charset="0"/>
                  <a:ea typeface="PT Serif" charset="0"/>
                  <a:cs typeface="PT Serif" charset="0"/>
                </a:rPr>
                <a:t>F</a:t>
              </a:r>
              <a:r>
                <a:rPr lang="de-DE" sz="2800" dirty="0" smtClean="0">
                  <a:latin typeface="PT Serif" charset="0"/>
                  <a:ea typeface="PT Serif" charset="0"/>
                  <a:cs typeface="PT Serif" charset="0"/>
                </a:rPr>
                <a:t>lip</a:t>
              </a:r>
              <a:endParaRPr lang="de-DE" sz="2800" dirty="0">
                <a:latin typeface="PT Serif" charset="0"/>
                <a:ea typeface="PT Serif" charset="0"/>
                <a:cs typeface="PT Serif" charset="0"/>
              </a:endParaRPr>
            </a:p>
          </p:txBody>
        </p:sp>
        <p:sp>
          <p:nvSpPr>
            <p:cNvPr id="14" name="Abgerundetes Rechteck 13"/>
            <p:cNvSpPr/>
            <p:nvPr/>
          </p:nvSpPr>
          <p:spPr>
            <a:xfrm>
              <a:off x="933650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Normalization</a:t>
              </a:r>
              <a:endParaRPr lang="en-US" sz="2800" dirty="0">
                <a:latin typeface="PT Serif" charset="0"/>
                <a:ea typeface="PT Serif" charset="0"/>
                <a:cs typeface="PT Serif" charset="0"/>
              </a:endParaRPr>
            </a:p>
          </p:txBody>
        </p:sp>
        <p:sp>
          <p:nvSpPr>
            <p:cNvPr id="15" name="Abgerundetes Rechteck 14"/>
            <p:cNvSpPr/>
            <p:nvPr/>
          </p:nvSpPr>
          <p:spPr>
            <a:xfrm>
              <a:off x="1287379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Convert to YUV</a:t>
              </a:r>
              <a:endParaRPr lang="en-US" sz="2800" dirty="0">
                <a:latin typeface="PT Serif" charset="0"/>
                <a:ea typeface="PT Serif" charset="0"/>
                <a:cs typeface="PT Serif" charset="0"/>
              </a:endParaRPr>
            </a:p>
          </p:txBody>
        </p:sp>
        <p:sp>
          <p:nvSpPr>
            <p:cNvPr id="16" name="Abgerundetes Rechteck 15"/>
            <p:cNvSpPr/>
            <p:nvPr/>
          </p:nvSpPr>
          <p:spPr>
            <a:xfrm>
              <a:off x="1641107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Zero-Mean</a:t>
              </a:r>
              <a:endParaRPr lang="en-US" sz="2800" dirty="0">
                <a:latin typeface="PT Serif" charset="0"/>
                <a:ea typeface="PT Serif" charset="0"/>
                <a:cs typeface="PT Serif" charset="0"/>
              </a:endParaRPr>
            </a:p>
          </p:txBody>
        </p:sp>
        <p:cxnSp>
          <p:nvCxnSpPr>
            <p:cNvPr id="20" name="Gerade Verbindung mit Pfeil 19"/>
            <p:cNvCxnSpPr>
              <a:stCxn id="12" idx="3"/>
            </p:cNvCxnSpPr>
            <p:nvPr/>
          </p:nvCxnSpPr>
          <p:spPr>
            <a:xfrm>
              <a:off x="490888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p:cNvCxnSpPr>
            <p:nvPr/>
          </p:nvCxnSpPr>
          <p:spPr>
            <a:xfrm>
              <a:off x="844616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14" idx="3"/>
              <a:endCxn id="15" idx="1"/>
            </p:cNvCxnSpPr>
            <p:nvPr/>
          </p:nvCxnSpPr>
          <p:spPr>
            <a:xfrm>
              <a:off x="1198345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5" idx="3"/>
            </p:cNvCxnSpPr>
            <p:nvPr/>
          </p:nvCxnSpPr>
          <p:spPr>
            <a:xfrm>
              <a:off x="1552073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p:cNvSpPr txBox="1"/>
          <p:nvPr/>
        </p:nvSpPr>
        <p:spPr>
          <a:xfrm>
            <a:off x="1617842" y="1321798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Labels</a:t>
            </a:r>
            <a:endParaRPr lang="en-US" sz="3600" dirty="0">
              <a:solidFill>
                <a:srgbClr val="2172AE"/>
              </a:solidFill>
              <a:latin typeface="PT Serif" charset="0"/>
              <a:ea typeface="PT Serif" charset="0"/>
              <a:cs typeface="PT Serif" charset="0"/>
            </a:endParaRPr>
          </a:p>
        </p:txBody>
      </p:sp>
      <p:grpSp>
        <p:nvGrpSpPr>
          <p:cNvPr id="38" name="Gruppierung 37"/>
          <p:cNvGrpSpPr/>
          <p:nvPr/>
        </p:nvGrpSpPr>
        <p:grpSpPr>
          <a:xfrm>
            <a:off x="1893547" y="13924891"/>
            <a:ext cx="6448176" cy="1027305"/>
            <a:chOff x="2358188" y="16537166"/>
            <a:chExt cx="6087980" cy="1660358"/>
          </a:xfrm>
        </p:grpSpPr>
        <p:sp>
          <p:nvSpPr>
            <p:cNvPr id="32" name="Abgerundetes Rechteck 31"/>
            <p:cNvSpPr/>
            <p:nvPr/>
          </p:nvSpPr>
          <p:spPr>
            <a:xfrm>
              <a:off x="2358188"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endParaRPr lang="de-DE" sz="2800" dirty="0">
                <a:latin typeface="PT Serif" charset="0"/>
                <a:ea typeface="PT Serif" charset="0"/>
                <a:cs typeface="PT Serif" charset="0"/>
              </a:endParaRPr>
            </a:p>
          </p:txBody>
        </p:sp>
        <p:sp>
          <p:nvSpPr>
            <p:cNvPr id="33" name="Abgerundetes Rechteck 32"/>
            <p:cNvSpPr/>
            <p:nvPr/>
          </p:nvSpPr>
          <p:spPr>
            <a:xfrm>
              <a:off x="5799221"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r>
                <a:rPr lang="en-US" sz="2800" dirty="0" smtClean="0">
                  <a:latin typeface="PT Serif" charset="0"/>
                  <a:ea typeface="PT Serif" charset="0"/>
                  <a:cs typeface="PT Serif" charset="0"/>
                </a:rPr>
                <a:t>Radians</a:t>
              </a:r>
              <a:endParaRPr lang="en-US" sz="2800" dirty="0">
                <a:latin typeface="PT Serif" charset="0"/>
                <a:ea typeface="PT Serif" charset="0"/>
                <a:cs typeface="PT Serif" charset="0"/>
              </a:endParaRPr>
            </a:p>
          </p:txBody>
        </p:sp>
        <p:cxnSp>
          <p:nvCxnSpPr>
            <p:cNvPr id="35" name="Gerade Verbindung mit Pfeil 34"/>
            <p:cNvCxnSpPr>
              <a:stCxn id="32" idx="3"/>
              <a:endCxn id="33" idx="1"/>
            </p:cNvCxnSpPr>
            <p:nvPr/>
          </p:nvCxnSpPr>
          <p:spPr>
            <a:xfrm>
              <a:off x="5005135" y="17367345"/>
              <a:ext cx="794086"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p:cNvSpPr txBox="1"/>
          <p:nvPr/>
        </p:nvSpPr>
        <p:spPr>
          <a:xfrm>
            <a:off x="21512461" y="4334990"/>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Architectures</a:t>
            </a:r>
            <a:endParaRPr lang="en-US" dirty="0">
              <a:solidFill>
                <a:srgbClr val="2172AE"/>
              </a:solidFill>
              <a:latin typeface="PT Serif" charset="0"/>
              <a:ea typeface="PT Serif" charset="0"/>
              <a:cs typeface="PT Serif" charset="0"/>
            </a:endParaRPr>
          </a:p>
        </p:txBody>
      </p:sp>
      <p:sp>
        <p:nvSpPr>
          <p:cNvPr id="40" name="Textfeld 39"/>
          <p:cNvSpPr txBox="1"/>
          <p:nvPr/>
        </p:nvSpPr>
        <p:spPr>
          <a:xfrm>
            <a:off x="21993722" y="5489922"/>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51" name="Textfeld 50"/>
          <p:cNvSpPr txBox="1"/>
          <p:nvPr/>
        </p:nvSpPr>
        <p:spPr>
          <a:xfrm>
            <a:off x="27936564" y="5489921"/>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grpSp>
        <p:nvGrpSpPr>
          <p:cNvPr id="140" name="Gruppierung 139"/>
          <p:cNvGrpSpPr/>
          <p:nvPr/>
        </p:nvGrpSpPr>
        <p:grpSpPr>
          <a:xfrm>
            <a:off x="26988922" y="6328544"/>
            <a:ext cx="6720182" cy="15570455"/>
            <a:chOff x="27456059" y="6328544"/>
            <a:chExt cx="6720182" cy="15570455"/>
          </a:xfrm>
        </p:grpSpPr>
        <p:grpSp>
          <p:nvGrpSpPr>
            <p:cNvPr id="88" name="Gruppierung 87"/>
            <p:cNvGrpSpPr/>
            <p:nvPr/>
          </p:nvGrpSpPr>
          <p:grpSpPr>
            <a:xfrm>
              <a:off x="30498208" y="6328544"/>
              <a:ext cx="3678033" cy="15570455"/>
              <a:chOff x="21823811" y="6328544"/>
              <a:chExt cx="3678033" cy="15570455"/>
            </a:xfrm>
          </p:grpSpPr>
          <p:sp>
            <p:nvSpPr>
              <p:cNvPr id="45" name="Abgerundetes Rechteck 44"/>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50" name="Abgerundetes Rechteck 49"/>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54" name="Textfeld 53"/>
              <p:cNvSpPr txBox="1"/>
              <p:nvPr/>
            </p:nvSpPr>
            <p:spPr>
              <a:xfrm>
                <a:off x="21823811" y="63285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56" name="Gerade Verbindung mit Pfeil 55"/>
              <p:cNvCxnSpPr>
                <a:stCxn id="54" idx="2"/>
                <a:endCxn id="41" idx="0"/>
              </p:cNvCxnSpPr>
              <p:nvPr/>
            </p:nvCxnSpPr>
            <p:spPr>
              <a:xfrm>
                <a:off x="23662828" y="68517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uppierung 85"/>
              <p:cNvGrpSpPr/>
              <p:nvPr/>
            </p:nvGrpSpPr>
            <p:grpSpPr>
              <a:xfrm>
                <a:off x="22339356" y="7244387"/>
                <a:ext cx="2646948" cy="6033072"/>
                <a:chOff x="22339356" y="7244387"/>
                <a:chExt cx="2646948" cy="6033072"/>
              </a:xfrm>
            </p:grpSpPr>
            <p:sp>
              <p:nvSpPr>
                <p:cNvPr id="41" name="Abgerundetes Rechteck 40"/>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2" name="Abgerundetes Rechteck 41"/>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3" name="Abgerundetes Rechteck 42"/>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4" name="Abgerundetes Rechteck 43"/>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57" name="Gerade Verbindung mit Pfeil 56"/>
                <p:cNvCxnSpPr>
                  <a:stCxn id="41" idx="2"/>
                  <a:endCxn id="42" idx="0"/>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stCxn id="42" idx="2"/>
                  <a:endCxn id="43"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a:stCxn id="43" idx="2"/>
                  <a:endCxn id="44"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44" idx="2"/>
                  <a:endCxn id="45"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p:nvGrpSpPr>
            <p:grpSpPr>
              <a:xfrm>
                <a:off x="22339355" y="14385594"/>
                <a:ext cx="2646947" cy="6445336"/>
                <a:chOff x="22339355" y="14385594"/>
                <a:chExt cx="2646947" cy="6445336"/>
              </a:xfrm>
            </p:grpSpPr>
            <p:sp>
              <p:nvSpPr>
                <p:cNvPr id="46" name="Abgerundetes Rechteck 4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47" name="Abgerundetes Rechteck 4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8" name="Abgerundetes Rechteck 4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9" name="Abgerundetes Rechteck 4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70" name="Gerade Verbindung mit Pfeil 69"/>
                <p:cNvCxnSpPr>
                  <a:endCxn id="46" idx="0"/>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p:cNvCxnSpPr>
                  <a:stCxn id="46" idx="2"/>
                  <a:endCxn id="47" idx="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47" idx="2"/>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49" idx="2"/>
                  <a:endCxn id="50" idx="0"/>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9" name="Gruppierung 88"/>
            <p:cNvGrpSpPr/>
            <p:nvPr/>
          </p:nvGrpSpPr>
          <p:grpSpPr>
            <a:xfrm>
              <a:off x="27456059" y="6383244"/>
              <a:ext cx="2646949" cy="15515755"/>
              <a:chOff x="22339355" y="6383244"/>
              <a:chExt cx="2646949" cy="15515755"/>
            </a:xfrm>
          </p:grpSpPr>
          <p:sp>
            <p:nvSpPr>
              <p:cNvPr id="90" name="Abgerundetes Rechteck 89"/>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1" name="Abgerundetes Rechteck 90"/>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92" name="Textfeld 91"/>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93" name="Gerade Verbindung mit Pfeil 92"/>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uppierung 93"/>
              <p:cNvGrpSpPr/>
              <p:nvPr/>
            </p:nvGrpSpPr>
            <p:grpSpPr>
              <a:xfrm>
                <a:off x="22339356" y="7244387"/>
                <a:ext cx="2646948" cy="6033072"/>
                <a:chOff x="22339356" y="7244387"/>
                <a:chExt cx="2646948" cy="6033072"/>
              </a:xfrm>
            </p:grpSpPr>
            <p:sp>
              <p:nvSpPr>
                <p:cNvPr id="105" name="Abgerundetes Rechteck 104"/>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6" name="Abgerundetes Rechteck 105"/>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7" name="Abgerundetes Rechteck 106"/>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8" name="Abgerundetes Rechteck 107"/>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09" name="Gerade Verbindung mit Pfeil 108"/>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uppierung 94"/>
              <p:cNvGrpSpPr/>
              <p:nvPr/>
            </p:nvGrpSpPr>
            <p:grpSpPr>
              <a:xfrm>
                <a:off x="22339355" y="14385594"/>
                <a:ext cx="2646947" cy="6445336"/>
                <a:chOff x="22339355" y="14385594"/>
                <a:chExt cx="2646947" cy="6445336"/>
              </a:xfrm>
            </p:grpSpPr>
            <p:sp>
              <p:nvSpPr>
                <p:cNvPr id="96" name="Abgerundetes Rechteck 9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97" name="Abgerundetes Rechteck 9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8" name="Abgerundetes Rechteck 9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9" name="Abgerundetes Rechteck 9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00" name="Gerade Verbindung mit Pfeil 99"/>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3" name="Gruppierung 112"/>
          <p:cNvGrpSpPr/>
          <p:nvPr/>
        </p:nvGrpSpPr>
        <p:grpSpPr>
          <a:xfrm>
            <a:off x="22158508" y="6383244"/>
            <a:ext cx="2646949" cy="15515755"/>
            <a:chOff x="22339355" y="6383244"/>
            <a:chExt cx="2646949" cy="15515755"/>
          </a:xfrm>
        </p:grpSpPr>
        <p:sp>
          <p:nvSpPr>
            <p:cNvPr id="114" name="Abgerundetes Rechteck 113"/>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15" name="Abgerundetes Rechteck 114"/>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16" name="Textfeld 115"/>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17" name="Gerade Verbindung mit Pfeil 116"/>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uppierung 117"/>
            <p:cNvGrpSpPr/>
            <p:nvPr/>
          </p:nvGrpSpPr>
          <p:grpSpPr>
            <a:xfrm>
              <a:off x="22339356" y="7244387"/>
              <a:ext cx="2646948" cy="6033072"/>
              <a:chOff x="22339356" y="7244387"/>
              <a:chExt cx="2646948" cy="6033072"/>
            </a:xfrm>
          </p:grpSpPr>
          <p:sp>
            <p:nvSpPr>
              <p:cNvPr id="129" name="Abgerundetes Rechteck 12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0" name="Abgerundetes Rechteck 12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1" name="Abgerundetes Rechteck 13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2" name="Abgerundetes Rechteck 13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33" name="Gerade Verbindung mit Pfeil 13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13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uppierung 118"/>
            <p:cNvGrpSpPr/>
            <p:nvPr/>
          </p:nvGrpSpPr>
          <p:grpSpPr>
            <a:xfrm>
              <a:off x="22339355" y="14385594"/>
              <a:ext cx="2646947" cy="6445336"/>
              <a:chOff x="22339355" y="14385594"/>
              <a:chExt cx="2646947" cy="6445336"/>
            </a:xfrm>
          </p:grpSpPr>
          <p:sp>
            <p:nvSpPr>
              <p:cNvPr id="120" name="Abgerundetes Rechteck 119"/>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121" name="Abgerundetes Rechteck 120"/>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2" name="Abgerundetes Rechteck 121"/>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3" name="Abgerundetes Rechteck 122"/>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24" name="Gerade Verbindung mit Pfeil 123"/>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125"/>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126"/>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127"/>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9" name="Textfeld 138"/>
          <p:cNvSpPr txBox="1"/>
          <p:nvPr/>
        </p:nvSpPr>
        <p:spPr>
          <a:xfrm>
            <a:off x="35157704" y="5489920"/>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p:grpSp>
        <p:nvGrpSpPr>
          <p:cNvPr id="602" name="Gruppierung 601"/>
          <p:cNvGrpSpPr/>
          <p:nvPr/>
        </p:nvGrpSpPr>
        <p:grpSpPr>
          <a:xfrm>
            <a:off x="35157704" y="6383244"/>
            <a:ext cx="6720182" cy="15510748"/>
            <a:chOff x="35157704" y="6383244"/>
            <a:chExt cx="6720182" cy="15510748"/>
          </a:xfrm>
        </p:grpSpPr>
        <p:sp>
          <p:nvSpPr>
            <p:cNvPr id="168" name="Abgerundetes Rechteck 167"/>
            <p:cNvSpPr/>
            <p:nvPr/>
          </p:nvSpPr>
          <p:spPr>
            <a:xfrm>
              <a:off x="36959506" y="20825923"/>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69" name="Textfeld 168"/>
            <p:cNvSpPr txBox="1"/>
            <p:nvPr/>
          </p:nvSpPr>
          <p:spPr>
            <a:xfrm>
              <a:off x="38199853" y="63832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170" name="Gerade Verbindung mit Pfeil 169"/>
            <p:cNvCxnSpPr/>
            <p:nvPr/>
          </p:nvCxnSpPr>
          <p:spPr>
            <a:xfrm>
              <a:off x="40038870" y="69064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600" name="Gruppierung 599"/>
            <p:cNvGrpSpPr/>
            <p:nvPr/>
          </p:nvGrpSpPr>
          <p:grpSpPr>
            <a:xfrm>
              <a:off x="38715397" y="7299087"/>
              <a:ext cx="2646949" cy="7101141"/>
              <a:chOff x="38715397" y="7299087"/>
              <a:chExt cx="2646949" cy="7101141"/>
            </a:xfrm>
          </p:grpSpPr>
          <p:sp>
            <p:nvSpPr>
              <p:cNvPr id="167" name="Abgerundetes Rechteck 166"/>
              <p:cNvSpPr/>
              <p:nvPr/>
            </p:nvSpPr>
            <p:spPr>
              <a:xfrm>
                <a:off x="38715397"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71" name="Gruppierung 170"/>
              <p:cNvGrpSpPr/>
              <p:nvPr/>
            </p:nvGrpSpPr>
            <p:grpSpPr>
              <a:xfrm>
                <a:off x="38715398" y="7299087"/>
                <a:ext cx="2646948" cy="6033072"/>
                <a:chOff x="22339356" y="7244387"/>
                <a:chExt cx="2646948" cy="6033072"/>
              </a:xfrm>
            </p:grpSpPr>
            <p:sp>
              <p:nvSpPr>
                <p:cNvPr id="182" name="Abgerundetes Rechteck 181"/>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3" name="Abgerundetes Rechteck 182"/>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4" name="Abgerundetes Rechteck 183"/>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5" name="Abgerundetes Rechteck 184"/>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86" name="Gerade Verbindung mit Pfeil 185"/>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Gerade Verbindung mit Pfeil 186"/>
                <p:cNvCxnSpPr>
                  <a:endCxn id="182"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Gerade Verbindung mit Pfeil 187"/>
                <p:cNvCxnSpPr>
                  <a:stCxn id="182" idx="2"/>
                  <a:endCxn id="183"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Gerade Verbindung mit Pfeil 188"/>
                <p:cNvCxnSpPr>
                  <a:stCxn id="183" idx="2"/>
                  <a:endCxn id="184"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6" name="Textfeld 145"/>
            <p:cNvSpPr txBox="1"/>
            <p:nvPr/>
          </p:nvSpPr>
          <p:spPr>
            <a:xfrm>
              <a:off x="35407083" y="64379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47" name="Gerade Verbindung mit Pfeil 146"/>
            <p:cNvCxnSpPr/>
            <p:nvPr/>
          </p:nvCxnSpPr>
          <p:spPr>
            <a:xfrm>
              <a:off x="36481179" y="69611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599" name="Gruppierung 598"/>
            <p:cNvGrpSpPr/>
            <p:nvPr/>
          </p:nvGrpSpPr>
          <p:grpSpPr>
            <a:xfrm>
              <a:off x="35157704" y="7299087"/>
              <a:ext cx="2646949" cy="7101141"/>
              <a:chOff x="35157704" y="7299087"/>
              <a:chExt cx="2646949" cy="7101141"/>
            </a:xfrm>
          </p:grpSpPr>
          <p:sp>
            <p:nvSpPr>
              <p:cNvPr id="144" name="Abgerundetes Rechteck 143"/>
              <p:cNvSpPr/>
              <p:nvPr/>
            </p:nvSpPr>
            <p:spPr>
              <a:xfrm>
                <a:off x="35157704"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48" name="Gruppierung 147"/>
              <p:cNvGrpSpPr/>
              <p:nvPr/>
            </p:nvGrpSpPr>
            <p:grpSpPr>
              <a:xfrm>
                <a:off x="35157705" y="7299087"/>
                <a:ext cx="2646948" cy="6033072"/>
                <a:chOff x="22339356" y="7244387"/>
                <a:chExt cx="2646948" cy="6033072"/>
              </a:xfrm>
            </p:grpSpPr>
            <p:sp>
              <p:nvSpPr>
                <p:cNvPr id="159" name="Abgerundetes Rechteck 15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0" name="Abgerundetes Rechteck 15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1" name="Abgerundetes Rechteck 16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2" name="Abgerundetes Rechteck 16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63" name="Gerade Verbindung mit Pfeil 16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Gerade Verbindung mit Pfeil 16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Gerade Verbindung mit Pfeil 16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01" name="Gruppierung 600"/>
            <p:cNvGrpSpPr/>
            <p:nvPr/>
          </p:nvGrpSpPr>
          <p:grpSpPr>
            <a:xfrm>
              <a:off x="36481179" y="14400227"/>
              <a:ext cx="3557693" cy="6425696"/>
              <a:chOff x="36481179" y="14400227"/>
              <a:chExt cx="3557693" cy="6425696"/>
            </a:xfrm>
          </p:grpSpPr>
          <p:sp>
            <p:nvSpPr>
              <p:cNvPr id="174" name="Abgerundetes Rechteck 173"/>
              <p:cNvSpPr/>
              <p:nvPr/>
            </p:nvSpPr>
            <p:spPr>
              <a:xfrm>
                <a:off x="36959506" y="16392903"/>
                <a:ext cx="2646947" cy="1068069"/>
              </a:xfrm>
              <a:prstGeom prst="roundRect">
                <a:avLst/>
              </a:prstGeom>
              <a:solidFill>
                <a:schemeClr val="accent6">
                  <a:lumMod val="75000"/>
                </a:schemeClr>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LSTM Cell</a:t>
                </a:r>
                <a:endParaRPr lang="en-US" sz="2800" dirty="0">
                  <a:latin typeface="PT Serif" charset="0"/>
                  <a:ea typeface="PT Serif" charset="0"/>
                  <a:cs typeface="PT Serif" charset="0"/>
                </a:endParaRPr>
              </a:p>
            </p:txBody>
          </p:sp>
          <p:sp>
            <p:nvSpPr>
              <p:cNvPr id="175" name="Abgerundetes Rechteck 174"/>
              <p:cNvSpPr/>
              <p:nvPr/>
            </p:nvSpPr>
            <p:spPr>
              <a:xfrm>
                <a:off x="36959506" y="19305524"/>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a:t>
                </a:r>
                <a:endParaRPr lang="en-US" sz="2800" dirty="0">
                  <a:latin typeface="PT Serif" charset="0"/>
                  <a:ea typeface="PT Serif" charset="0"/>
                  <a:cs typeface="PT Serif" charset="0"/>
                </a:endParaRPr>
              </a:p>
            </p:txBody>
          </p:sp>
          <p:cxnSp>
            <p:nvCxnSpPr>
              <p:cNvPr id="179" name="Gerade Verbindung mit Pfeil 178"/>
              <p:cNvCxnSpPr>
                <a:stCxn id="174" idx="2"/>
                <a:endCxn id="175" idx="0"/>
              </p:cNvCxnSpPr>
              <p:nvPr/>
            </p:nvCxnSpPr>
            <p:spPr>
              <a:xfrm>
                <a:off x="38282980" y="17460972"/>
                <a:ext cx="0" cy="1844552"/>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a:stCxn id="175" idx="2"/>
              </p:cNvCxnSpPr>
              <p:nvPr/>
            </p:nvCxnSpPr>
            <p:spPr>
              <a:xfrm flipH="1">
                <a:off x="38282979" y="20325069"/>
                <a:ext cx="1" cy="500854"/>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Gewinkelte Verbindung 591"/>
              <p:cNvCxnSpPr>
                <a:stCxn id="167" idx="2"/>
                <a:endCxn id="174" idx="0"/>
              </p:cNvCxnSpPr>
              <p:nvPr/>
            </p:nvCxnSpPr>
            <p:spPr>
              <a:xfrm rot="5400000">
                <a:off x="38164589" y="14518620"/>
                <a:ext cx="1992675" cy="1755891"/>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Gewinkelte Verbindung 593"/>
              <p:cNvCxnSpPr>
                <a:stCxn id="144" idx="2"/>
                <a:endCxn id="174" idx="0"/>
              </p:cNvCxnSpPr>
              <p:nvPr/>
            </p:nvCxnSpPr>
            <p:spPr>
              <a:xfrm rot="16200000" flipH="1">
                <a:off x="36385742" y="14495664"/>
                <a:ext cx="1992675" cy="1801802"/>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98" name="Textfeld 597"/>
          <p:cNvSpPr txBox="1"/>
          <p:nvPr/>
        </p:nvSpPr>
        <p:spPr>
          <a:xfrm>
            <a:off x="21512461" y="22426791"/>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Loss Functions</a:t>
            </a:r>
            <a:endParaRPr lang="en-US" dirty="0">
              <a:solidFill>
                <a:srgbClr val="2172AE"/>
              </a:solidFill>
              <a:latin typeface="PT Serif" charset="0"/>
              <a:ea typeface="PT Serif" charset="0"/>
              <a:cs typeface="PT Serif" charset="0"/>
            </a:endParaRPr>
          </a:p>
        </p:txBody>
      </p:sp>
      <p:sp>
        <p:nvSpPr>
          <p:cNvPr id="603" name="Textfeld 602"/>
          <p:cNvSpPr txBox="1"/>
          <p:nvPr/>
        </p:nvSpPr>
        <p:spPr>
          <a:xfrm>
            <a:off x="21993722" y="2353492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604" name="Textfeld 603"/>
          <p:cNvSpPr txBox="1"/>
          <p:nvPr/>
        </p:nvSpPr>
        <p:spPr>
          <a:xfrm>
            <a:off x="27936564" y="23534924"/>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sp>
        <p:nvSpPr>
          <p:cNvPr id="605" name="Textfeld 604"/>
          <p:cNvSpPr txBox="1"/>
          <p:nvPr/>
        </p:nvSpPr>
        <p:spPr>
          <a:xfrm>
            <a:off x="35157704" y="23534923"/>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mc:AlternateContent xmlns:mc="http://schemas.openxmlformats.org/markup-compatibility/2006" xmlns:a14="http://schemas.microsoft.com/office/drawing/2010/main">
        <mc:Choice Requires="a14">
          <p:sp>
            <p:nvSpPr>
              <p:cNvPr id="609" name="Textfeld 608"/>
              <p:cNvSpPr txBox="1"/>
              <p:nvPr/>
            </p:nvSpPr>
            <p:spPr>
              <a:xfrm>
                <a:off x="21714322" y="24364648"/>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09" name="Textfeld 608"/>
              <p:cNvSpPr txBox="1">
                <a:spLocks noRot="1" noChangeAspect="1" noMove="1" noResize="1" noEditPoints="1" noAdjustHandles="1" noChangeArrowheads="1" noChangeShapeType="1" noTextEdit="1"/>
              </p:cNvSpPr>
              <p:nvPr/>
            </p:nvSpPr>
            <p:spPr>
              <a:xfrm>
                <a:off x="21714322" y="24364648"/>
                <a:ext cx="4040955" cy="1043234"/>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0" name="Textfeld 609"/>
              <p:cNvSpPr txBox="1"/>
              <p:nvPr/>
            </p:nvSpPr>
            <p:spPr>
              <a:xfrm>
                <a:off x="26365572" y="24392189"/>
                <a:ext cx="7859877"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𝑜𝑟𝑖𝑔</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𝑜𝑝𝑡</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e>
                      </m:nary>
                    </m:oMath>
                  </m:oMathPara>
                </a14:m>
                <a:endParaRPr lang="de-DE" sz="2800" dirty="0"/>
              </a:p>
            </p:txBody>
          </p:sp>
        </mc:Choice>
        <mc:Fallback xmlns="">
          <p:sp>
            <p:nvSpPr>
              <p:cNvPr id="610" name="Textfeld 609"/>
              <p:cNvSpPr txBox="1">
                <a:spLocks noRot="1" noChangeAspect="1" noMove="1" noResize="1" noEditPoints="1" noAdjustHandles="1" noChangeArrowheads="1" noChangeShapeType="1" noTextEdit="1"/>
              </p:cNvSpPr>
              <p:nvPr/>
            </p:nvSpPr>
            <p:spPr>
              <a:xfrm>
                <a:off x="26365572" y="24392189"/>
                <a:ext cx="7859877" cy="1043234"/>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2" name="Textfeld 611"/>
              <p:cNvSpPr txBox="1"/>
              <p:nvPr/>
            </p:nvSpPr>
            <p:spPr>
              <a:xfrm>
                <a:off x="36130182" y="24392189"/>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12" name="Textfeld 611"/>
              <p:cNvSpPr txBox="1">
                <a:spLocks noRot="1" noChangeAspect="1" noMove="1" noResize="1" noEditPoints="1" noAdjustHandles="1" noChangeArrowheads="1" noChangeShapeType="1" noTextEdit="1"/>
              </p:cNvSpPr>
              <p:nvPr/>
            </p:nvSpPr>
            <p:spPr>
              <a:xfrm>
                <a:off x="36130182" y="24392189"/>
                <a:ext cx="4040955" cy="1043234"/>
              </a:xfrm>
              <a:prstGeom prst="rect">
                <a:avLst/>
              </a:prstGeom>
              <a:blipFill rotWithShape="0">
                <a:blip r:embed="rId4"/>
                <a:stretch>
                  <a:fillRect/>
                </a:stretch>
              </a:blipFill>
            </p:spPr>
            <p:txBody>
              <a:bodyPr/>
              <a:lstStyle/>
              <a:p>
                <a:r>
                  <a:rPr lang="de-DE">
                    <a:noFill/>
                  </a:rPr>
                  <a:t> </a:t>
                </a:r>
              </a:p>
            </p:txBody>
          </p:sp>
        </mc:Fallback>
      </mc:AlternateContent>
      <p:sp>
        <p:nvSpPr>
          <p:cNvPr id="613" name="Textfeld 612"/>
          <p:cNvSpPr txBox="1"/>
          <p:nvPr/>
        </p:nvSpPr>
        <p:spPr>
          <a:xfrm>
            <a:off x="21512461" y="25727405"/>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Optimizer</a:t>
            </a:r>
            <a:endParaRPr lang="en-US" dirty="0">
              <a:solidFill>
                <a:srgbClr val="2172AE"/>
              </a:solidFill>
              <a:latin typeface="PT Serif" charset="0"/>
              <a:ea typeface="PT Serif" charset="0"/>
              <a:cs typeface="PT Serif" charset="0"/>
            </a:endParaRPr>
          </a:p>
        </p:txBody>
      </p:sp>
      <p:sp>
        <p:nvSpPr>
          <p:cNvPr id="614" name="Textfeld 613"/>
          <p:cNvSpPr txBox="1"/>
          <p:nvPr/>
        </p:nvSpPr>
        <p:spPr>
          <a:xfrm>
            <a:off x="21993720" y="26924829"/>
            <a:ext cx="16603579" cy="646331"/>
          </a:xfrm>
          <a:prstGeom prst="rect">
            <a:avLst/>
          </a:prstGeom>
          <a:noFill/>
        </p:spPr>
        <p:txBody>
          <a:bodyPr wrap="square" rtlCol="0">
            <a:spAutoFit/>
          </a:bodyPr>
          <a:lstStyle/>
          <a:p>
            <a:pPr algn="just"/>
            <a:r>
              <a:rPr lang="en-US" sz="3600" dirty="0" smtClean="0">
                <a:latin typeface="PT Serif" charset="0"/>
                <a:ea typeface="PT Serif" charset="0"/>
                <a:cs typeface="PT Serif" charset="0"/>
              </a:rPr>
              <a:t>We used Adam for all three models.</a:t>
            </a:r>
            <a:endParaRPr lang="en-US" sz="3600" dirty="0">
              <a:latin typeface="PT Serif" charset="0"/>
              <a:ea typeface="PT Serif" charset="0"/>
              <a:cs typeface="PT Serif" charset="0"/>
            </a:endParaRPr>
          </a:p>
        </p:txBody>
      </p:sp>
      <p:sp>
        <p:nvSpPr>
          <p:cNvPr id="615" name="Textfeld 614"/>
          <p:cNvSpPr txBox="1"/>
          <p:nvPr/>
        </p:nvSpPr>
        <p:spPr>
          <a:xfrm>
            <a:off x="21512461" y="27862753"/>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References</a:t>
            </a:r>
            <a:endParaRPr lang="en-US" dirty="0">
              <a:solidFill>
                <a:srgbClr val="2172AE"/>
              </a:solidFill>
              <a:latin typeface="PT Serif" charset="0"/>
              <a:ea typeface="PT Serif" charset="0"/>
              <a:cs typeface="PT Serif" charset="0"/>
            </a:endParaRPr>
          </a:p>
        </p:txBody>
      </p:sp>
      <p:sp>
        <p:nvSpPr>
          <p:cNvPr id="616" name="Textfeld 615"/>
          <p:cNvSpPr txBox="1"/>
          <p:nvPr/>
        </p:nvSpPr>
        <p:spPr>
          <a:xfrm>
            <a:off x="22536423" y="29006511"/>
            <a:ext cx="19341463" cy="954107"/>
          </a:xfrm>
          <a:prstGeom prst="rect">
            <a:avLst/>
          </a:prstGeom>
          <a:noFill/>
        </p:spPr>
        <p:txBody>
          <a:bodyPr wrap="square" rtlCol="0">
            <a:spAutoFit/>
          </a:bodyPr>
          <a:lstStyle/>
          <a:p>
            <a:r>
              <a:rPr lang="de-DE" sz="2800" dirty="0">
                <a:latin typeface="PT Serif" charset="0"/>
                <a:ea typeface="PT Serif" charset="0"/>
                <a:cs typeface="PT Serif" charset="0"/>
              </a:rPr>
              <a:t>M. </a:t>
            </a:r>
            <a:r>
              <a:rPr lang="de-DE" sz="2800" dirty="0" err="1">
                <a:latin typeface="PT Serif" charset="0"/>
                <a:ea typeface="PT Serif" charset="0"/>
                <a:cs typeface="PT Serif" charset="0"/>
              </a:rPr>
              <a:t>Bojarski</a:t>
            </a:r>
            <a:r>
              <a:rPr lang="de-DE" sz="2800" dirty="0">
                <a:latin typeface="PT Serif" charset="0"/>
                <a:ea typeface="PT Serif" charset="0"/>
                <a:cs typeface="PT Serif" charset="0"/>
              </a:rPr>
              <a:t>, D. D. </a:t>
            </a:r>
            <a:r>
              <a:rPr lang="de-DE" sz="2800" dirty="0" err="1">
                <a:latin typeface="PT Serif" charset="0"/>
                <a:ea typeface="PT Serif" charset="0"/>
                <a:cs typeface="PT Serif" charset="0"/>
              </a:rPr>
              <a:t>Testa</a:t>
            </a:r>
            <a:r>
              <a:rPr lang="de-DE" sz="2800" dirty="0">
                <a:latin typeface="PT Serif" charset="0"/>
                <a:ea typeface="PT Serif" charset="0"/>
                <a:cs typeface="PT Serif" charset="0"/>
              </a:rPr>
              <a:t>, D. </a:t>
            </a:r>
            <a:r>
              <a:rPr lang="de-DE" sz="2800" dirty="0" err="1">
                <a:latin typeface="PT Serif" charset="0"/>
                <a:ea typeface="PT Serif" charset="0"/>
                <a:cs typeface="PT Serif" charset="0"/>
              </a:rPr>
              <a:t>Dworakowski</a:t>
            </a:r>
            <a:r>
              <a:rPr lang="de-DE" sz="2800" dirty="0">
                <a:latin typeface="PT Serif" charset="0"/>
                <a:ea typeface="PT Serif" charset="0"/>
                <a:cs typeface="PT Serif" charset="0"/>
              </a:rPr>
              <a:t>, B. Firner, B. </a:t>
            </a:r>
            <a:r>
              <a:rPr lang="de-DE" sz="2800" dirty="0" err="1">
                <a:latin typeface="PT Serif" charset="0"/>
                <a:ea typeface="PT Serif" charset="0"/>
                <a:cs typeface="PT Serif" charset="0"/>
              </a:rPr>
              <a:t>Flepp</a:t>
            </a:r>
            <a:r>
              <a:rPr lang="de-DE" sz="2800" dirty="0">
                <a:latin typeface="PT Serif" charset="0"/>
                <a:ea typeface="PT Serif" charset="0"/>
                <a:cs typeface="PT Serif" charset="0"/>
              </a:rPr>
              <a:t>, P. </a:t>
            </a:r>
            <a:r>
              <a:rPr lang="de-DE" sz="2800" dirty="0" err="1">
                <a:latin typeface="PT Serif" charset="0"/>
                <a:ea typeface="PT Serif" charset="0"/>
                <a:cs typeface="PT Serif" charset="0"/>
              </a:rPr>
              <a:t>Goyal</a:t>
            </a:r>
            <a:r>
              <a:rPr lang="de-DE" sz="2800" dirty="0">
                <a:latin typeface="PT Serif" charset="0"/>
                <a:ea typeface="PT Serif" charset="0"/>
                <a:cs typeface="PT Serif" charset="0"/>
              </a:rPr>
              <a:t>, L. D. </a:t>
            </a:r>
            <a:r>
              <a:rPr lang="de-DE" sz="2800" dirty="0" err="1">
                <a:latin typeface="PT Serif" charset="0"/>
                <a:ea typeface="PT Serif" charset="0"/>
                <a:cs typeface="PT Serif" charset="0"/>
              </a:rPr>
              <a:t>Jackel</a:t>
            </a:r>
            <a:r>
              <a:rPr lang="de-DE" sz="2800" dirty="0">
                <a:latin typeface="PT Serif" charset="0"/>
                <a:ea typeface="PT Serif" charset="0"/>
                <a:cs typeface="PT Serif" charset="0"/>
              </a:rPr>
              <a:t>, M. </a:t>
            </a:r>
            <a:r>
              <a:rPr lang="de-DE" sz="2800" dirty="0" err="1">
                <a:latin typeface="PT Serif" charset="0"/>
                <a:ea typeface="PT Serif" charset="0"/>
                <a:cs typeface="PT Serif" charset="0"/>
              </a:rPr>
              <a:t>Monfort</a:t>
            </a:r>
            <a:r>
              <a:rPr lang="de-DE" sz="2800" dirty="0">
                <a:latin typeface="PT Serif" charset="0"/>
                <a:ea typeface="PT Serif" charset="0"/>
                <a:cs typeface="PT Serif" charset="0"/>
              </a:rPr>
              <a:t>, U. Muller, J. Zhang, X. Zhang, J. Zhao,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K. </a:t>
            </a:r>
            <a:r>
              <a:rPr lang="de-DE" sz="2800" dirty="0" err="1">
                <a:latin typeface="PT Serif" charset="0"/>
                <a:ea typeface="PT Serif" charset="0"/>
                <a:cs typeface="PT Serif" charset="0"/>
              </a:rPr>
              <a:t>Zieba</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to</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learn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self-driving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cars</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CoRR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abs</a:t>
            </a:r>
            <a:r>
              <a:rPr lang="de-DE" sz="2800" dirty="0">
                <a:latin typeface="PT Serif" charset="0"/>
                <a:ea typeface="PT Serif" charset="0"/>
                <a:cs typeface="PT Serif" charset="0"/>
              </a:rPr>
              <a:t>/1604.07316, 2016. 1, 2 </a:t>
            </a:r>
            <a:endParaRPr lang="de-DE" sz="2800" dirty="0">
              <a:effectLst/>
              <a:latin typeface="PT Serif" charset="0"/>
              <a:ea typeface="PT Serif" charset="0"/>
              <a:cs typeface="PT Serif" charset="0"/>
            </a:endParaRPr>
          </a:p>
        </p:txBody>
      </p:sp>
      <p:sp>
        <p:nvSpPr>
          <p:cNvPr id="617" name="Textfeld 616"/>
          <p:cNvSpPr txBox="1"/>
          <p:nvPr/>
        </p:nvSpPr>
        <p:spPr>
          <a:xfrm>
            <a:off x="21993720" y="28969964"/>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[1]</a:t>
            </a:r>
            <a:endParaRPr lang="en-US" sz="2800" dirty="0">
              <a:latin typeface="PT Serif" charset="0"/>
              <a:ea typeface="PT Serif" charset="0"/>
              <a:cs typeface="PT Serif" charset="0"/>
            </a:endParaRPr>
          </a:p>
        </p:txBody>
      </p:sp>
      <p:sp>
        <p:nvSpPr>
          <p:cNvPr id="618" name="Textfeld 617"/>
          <p:cNvSpPr txBox="1"/>
          <p:nvPr/>
        </p:nvSpPr>
        <p:spPr>
          <a:xfrm>
            <a:off x="1157578" y="15118787"/>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Training</a:t>
            </a:r>
            <a:endParaRPr lang="en-US" dirty="0">
              <a:solidFill>
                <a:srgbClr val="2172AE"/>
              </a:solidFill>
              <a:latin typeface="PT Serif" charset="0"/>
              <a:ea typeface="PT Serif" charset="0"/>
              <a:cs typeface="PT Serif" charset="0"/>
            </a:endParaRPr>
          </a:p>
        </p:txBody>
      </p:sp>
      <p:pic>
        <p:nvPicPr>
          <p:cNvPr id="619" name="Bild 6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285" y="16392902"/>
            <a:ext cx="4814370" cy="4342373"/>
          </a:xfrm>
          <a:prstGeom prst="rect">
            <a:avLst/>
          </a:prstGeom>
        </p:spPr>
      </p:pic>
      <p:pic>
        <p:nvPicPr>
          <p:cNvPr id="620" name="Bild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122" y="16427722"/>
            <a:ext cx="4814370" cy="4342373"/>
          </a:xfrm>
          <a:prstGeom prst="rect">
            <a:avLst/>
          </a:prstGeom>
        </p:spPr>
      </p:pic>
      <p:pic>
        <p:nvPicPr>
          <p:cNvPr id="621" name="Bild 6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5996" y="16392902"/>
            <a:ext cx="4814370" cy="4342373"/>
          </a:xfrm>
          <a:prstGeom prst="rect">
            <a:avLst/>
          </a:prstGeom>
        </p:spPr>
      </p:pic>
      <p:sp>
        <p:nvSpPr>
          <p:cNvPr id="622" name="Textfeld 621"/>
          <p:cNvSpPr txBox="1"/>
          <p:nvPr/>
        </p:nvSpPr>
        <p:spPr>
          <a:xfrm>
            <a:off x="2251247" y="20825923"/>
            <a:ext cx="423366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Original Model</a:t>
            </a:r>
            <a:endParaRPr lang="en-US" sz="3600" dirty="0">
              <a:latin typeface="PT Serif" charset="0"/>
              <a:ea typeface="PT Serif" charset="0"/>
              <a:cs typeface="PT Serif" charset="0"/>
            </a:endParaRPr>
          </a:p>
        </p:txBody>
      </p:sp>
      <p:sp>
        <p:nvSpPr>
          <p:cNvPr id="623" name="Textfeld 622"/>
          <p:cNvSpPr txBox="1"/>
          <p:nvPr/>
        </p:nvSpPr>
        <p:spPr>
          <a:xfrm>
            <a:off x="8246084" y="20825923"/>
            <a:ext cx="4233667" cy="646331"/>
          </a:xfrm>
          <a:prstGeom prst="rect">
            <a:avLst/>
          </a:prstGeom>
          <a:noFill/>
        </p:spPr>
        <p:txBody>
          <a:bodyPr wrap="square" rtlCol="0">
            <a:spAutoFit/>
          </a:bodyPr>
          <a:lstStyle/>
          <a:p>
            <a:pPr algn="ctr"/>
            <a:r>
              <a:rPr lang="en-US" sz="3600" smtClean="0">
                <a:latin typeface="PT Serif" charset="0"/>
                <a:ea typeface="PT Serif" charset="0"/>
                <a:cs typeface="PT Serif" charset="0"/>
              </a:rPr>
              <a:t>Optical Flow Model</a:t>
            </a:r>
            <a:endParaRPr lang="en-US" sz="3600" dirty="0">
              <a:latin typeface="PT Serif" charset="0"/>
              <a:ea typeface="PT Serif" charset="0"/>
              <a:cs typeface="PT Serif" charset="0"/>
            </a:endParaRPr>
          </a:p>
        </p:txBody>
      </p:sp>
      <p:sp>
        <p:nvSpPr>
          <p:cNvPr id="624" name="Textfeld 623"/>
          <p:cNvSpPr txBox="1"/>
          <p:nvPr/>
        </p:nvSpPr>
        <p:spPr>
          <a:xfrm>
            <a:off x="13529577" y="20825922"/>
            <a:ext cx="607445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Optical Flow + LSTM Model</a:t>
            </a:r>
            <a:endParaRPr lang="en-US" sz="3600" dirty="0">
              <a:latin typeface="PT Serif" charset="0"/>
              <a:ea typeface="PT Serif" charset="0"/>
              <a:cs typeface="PT Serif" charset="0"/>
            </a:endParaRPr>
          </a:p>
        </p:txBody>
      </p:sp>
      <p:sp>
        <p:nvSpPr>
          <p:cNvPr id="625" name="Textfeld 624"/>
          <p:cNvSpPr txBox="1"/>
          <p:nvPr/>
        </p:nvSpPr>
        <p:spPr>
          <a:xfrm>
            <a:off x="1157578" y="21472253"/>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Results</a:t>
            </a:r>
            <a:endParaRPr lang="en-US" dirty="0">
              <a:solidFill>
                <a:srgbClr val="2172AE"/>
              </a:solidFill>
              <a:latin typeface="PT Serif" charset="0"/>
              <a:ea typeface="PT Serif" charset="0"/>
              <a:cs typeface="PT Serif" charset="0"/>
            </a:endParaRPr>
          </a:p>
        </p:txBody>
      </p:sp>
      <p:graphicFrame>
        <p:nvGraphicFramePr>
          <p:cNvPr id="626" name="Diagramm 625"/>
          <p:cNvGraphicFramePr/>
          <p:nvPr>
            <p:extLst>
              <p:ext uri="{D42A27DB-BD31-4B8C-83A1-F6EECF244321}">
                <p14:modId xmlns:p14="http://schemas.microsoft.com/office/powerpoint/2010/main" val="2139781514"/>
              </p:ext>
            </p:extLst>
          </p:nvPr>
        </p:nvGraphicFramePr>
        <p:xfrm>
          <a:off x="2251247" y="22599334"/>
          <a:ext cx="15718502" cy="7565450"/>
        </p:xfrm>
        <a:graphic>
          <a:graphicData uri="http://schemas.openxmlformats.org/drawingml/2006/chart">
            <c:chart xmlns:c="http://schemas.openxmlformats.org/drawingml/2006/chart" xmlns:r="http://schemas.openxmlformats.org/officeDocument/2006/relationships" r:id="rId6"/>
          </a:graphicData>
        </a:graphic>
      </p:graphicFrame>
      <p:sp>
        <p:nvSpPr>
          <p:cNvPr id="627" name="Textfeld 626"/>
          <p:cNvSpPr txBox="1"/>
          <p:nvPr/>
        </p:nvSpPr>
        <p:spPr>
          <a:xfrm>
            <a:off x="7933545" y="916058"/>
            <a:ext cx="27049665" cy="3462486"/>
          </a:xfrm>
          <a:prstGeom prst="rect">
            <a:avLst/>
          </a:prstGeom>
          <a:noFill/>
        </p:spPr>
        <p:txBody>
          <a:bodyPr wrap="square" rtlCol="0">
            <a:spAutoFit/>
          </a:bodyPr>
          <a:lstStyle/>
          <a:p>
            <a:pPr algn="ctr"/>
            <a:r>
              <a:rPr lang="de-DE" sz="7200" dirty="0" smtClean="0">
                <a:latin typeface="PT Serif" charset="0"/>
                <a:ea typeface="PT Serif" charset="0"/>
                <a:cs typeface="PT Serif" charset="0"/>
              </a:rPr>
              <a:t>END TO END LEARNING FOR VISUAL NAVIGATION</a:t>
            </a:r>
          </a:p>
          <a:p>
            <a:pPr algn="ctr">
              <a:lnSpc>
                <a:spcPct val="150000"/>
              </a:lnSpc>
            </a:pPr>
            <a:r>
              <a:rPr lang="de-DE" sz="5400" dirty="0" smtClean="0">
                <a:latin typeface="PT Serif" charset="0"/>
                <a:ea typeface="PT Serif" charset="0"/>
                <a:cs typeface="PT Serif" charset="0"/>
              </a:rPr>
              <a:t>Ute Schiehlen, Natalie </a:t>
            </a:r>
            <a:r>
              <a:rPr lang="de-DE" sz="5400" dirty="0" err="1" smtClean="0">
                <a:latin typeface="PT Serif" charset="0"/>
                <a:ea typeface="PT Serif" charset="0"/>
                <a:cs typeface="PT Serif" charset="0"/>
              </a:rPr>
              <a:t>Reppekus</a:t>
            </a:r>
            <a:r>
              <a:rPr lang="de-DE" sz="5400" dirty="0" smtClean="0">
                <a:latin typeface="PT Serif" charset="0"/>
                <a:ea typeface="PT Serif" charset="0"/>
                <a:cs typeface="PT Serif" charset="0"/>
              </a:rPr>
              <a:t>, Raymond </a:t>
            </a:r>
            <a:r>
              <a:rPr lang="de-DE" sz="5400" smtClean="0">
                <a:latin typeface="PT Serif" charset="0"/>
                <a:ea typeface="PT Serif" charset="0"/>
                <a:cs typeface="PT Serif" charset="0"/>
              </a:rPr>
              <a:t>Chua</a:t>
            </a:r>
            <a:endParaRPr lang="de-DE" sz="5400" dirty="0" smtClean="0">
              <a:latin typeface="PT Serif" charset="0"/>
              <a:ea typeface="PT Serif" charset="0"/>
              <a:cs typeface="PT Serif" charset="0"/>
            </a:endParaRPr>
          </a:p>
          <a:p>
            <a:pPr algn="ctr">
              <a:lnSpc>
                <a:spcPct val="150000"/>
              </a:lnSpc>
            </a:pPr>
            <a:r>
              <a:rPr lang="de-DE" sz="4400" dirty="0" err="1" smtClean="0">
                <a:latin typeface="PT Serif" charset="0"/>
                <a:ea typeface="PT Serif" charset="0"/>
                <a:cs typeface="PT Serif" charset="0"/>
              </a:rPr>
              <a:t>Technichal</a:t>
            </a:r>
            <a:r>
              <a:rPr lang="de-DE" sz="4400" dirty="0" smtClean="0">
                <a:latin typeface="PT Serif" charset="0"/>
                <a:ea typeface="PT Serif" charset="0"/>
                <a:cs typeface="PT Serif" charset="0"/>
              </a:rPr>
              <a:t> University </a:t>
            </a:r>
            <a:r>
              <a:rPr lang="de-DE" sz="4400" dirty="0" err="1" smtClean="0">
                <a:latin typeface="PT Serif" charset="0"/>
                <a:ea typeface="PT Serif" charset="0"/>
                <a:cs typeface="PT Serif" charset="0"/>
              </a:rPr>
              <a:t>of</a:t>
            </a:r>
            <a:r>
              <a:rPr lang="de-DE" sz="4400" dirty="0" smtClean="0">
                <a:latin typeface="PT Serif" charset="0"/>
                <a:ea typeface="PT Serif" charset="0"/>
                <a:cs typeface="PT Serif" charset="0"/>
              </a:rPr>
              <a:t> Munich</a:t>
            </a:r>
            <a:endParaRPr lang="de-DE" sz="4400" dirty="0">
              <a:latin typeface="PT Serif" charset="0"/>
              <a:ea typeface="PT Serif" charset="0"/>
              <a:cs typeface="PT Serif" charset="0"/>
            </a:endParaRPr>
          </a:p>
        </p:txBody>
      </p:sp>
      <p:pic>
        <p:nvPicPr>
          <p:cNvPr id="628" name="Bild 627"/>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5056006" y="807417"/>
            <a:ext cx="6821880" cy="3441454"/>
          </a:xfrm>
          <a:prstGeom prst="rect">
            <a:avLst/>
          </a:prstGeom>
        </p:spPr>
      </p:pic>
      <p:pic>
        <p:nvPicPr>
          <p:cNvPr id="629" name="Bild 628"/>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27652" y="829512"/>
            <a:ext cx="6821880" cy="3441454"/>
          </a:xfrm>
          <a:prstGeom prst="rect">
            <a:avLst/>
          </a:prstGeom>
        </p:spPr>
      </p:pic>
    </p:spTree>
    <p:extLst>
      <p:ext uri="{BB962C8B-B14F-4D97-AF65-F5344CB8AC3E}">
        <p14:creationId xmlns:p14="http://schemas.microsoft.com/office/powerpoint/2010/main" val="34286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1163359" y="4334990"/>
            <a:ext cx="17181094" cy="1154932"/>
          </a:xfrm>
          <a:prstGeom prst="rect">
            <a:avLst/>
          </a:prstGeom>
          <a:noFill/>
        </p:spPr>
        <p:txBody>
          <a:bodyPr wrap="square" rtlCol="0">
            <a:spAutoFit/>
          </a:bodyPr>
          <a:lstStyle/>
          <a:p>
            <a:r>
              <a:rPr lang="de-DE" dirty="0" smtClean="0">
                <a:solidFill>
                  <a:srgbClr val="2172AE"/>
                </a:solidFill>
                <a:latin typeface="PT Serif" charset="0"/>
                <a:ea typeface="PT Serif" charset="0"/>
                <a:cs typeface="PT Serif" charset="0"/>
              </a:rPr>
              <a:t>Abstract</a:t>
            </a:r>
            <a:endParaRPr lang="de-DE" dirty="0">
              <a:solidFill>
                <a:srgbClr val="2172AE"/>
              </a:solidFill>
              <a:latin typeface="PT Serif" charset="0"/>
              <a:ea typeface="PT Serif" charset="0"/>
              <a:cs typeface="PT Serif" charset="0"/>
            </a:endParaRPr>
          </a:p>
        </p:txBody>
      </p:sp>
      <p:sp>
        <p:nvSpPr>
          <p:cNvPr id="6" name="Textfeld 5"/>
          <p:cNvSpPr txBox="1"/>
          <p:nvPr/>
        </p:nvSpPr>
        <p:spPr>
          <a:xfrm>
            <a:off x="1740872" y="5489922"/>
            <a:ext cx="17769255" cy="4401205"/>
          </a:xfrm>
          <a:prstGeom prst="rect">
            <a:avLst/>
          </a:prstGeom>
          <a:noFill/>
        </p:spPr>
        <p:txBody>
          <a:bodyPr wrap="square" rtlCol="0">
            <a:spAutoFit/>
          </a:bodyPr>
          <a:lstStyle/>
          <a:p>
            <a:pPr algn="just"/>
            <a:r>
              <a:rPr lang="en-US" sz="2800" dirty="0" smtClean="0">
                <a:latin typeface="PT Serif" charset="0"/>
                <a:ea typeface="PT Serif" charset="0"/>
                <a:cs typeface="PT Serif" charset="0"/>
              </a:rPr>
              <a:t>An important component in autonomous vehicles is visual navigation. We used an  ordered sequence of frames recorded at the front of the car to obtain the steering angle using an end to end approach. Based on these images, we also computed the optical flow over adjacent frames to get additional motion information as input to our network and added an LSTM cell after the convolutional layers. </a:t>
            </a:r>
          </a:p>
          <a:p>
            <a:pPr algn="just"/>
            <a:r>
              <a:rPr lang="en-US" sz="2800" dirty="0" smtClean="0">
                <a:latin typeface="PT Serif" charset="0"/>
                <a:ea typeface="PT Serif" charset="0"/>
                <a:cs typeface="PT Serif" charset="0"/>
              </a:rPr>
              <a:t>Our approach is based on the network proposed in </a:t>
            </a:r>
            <a:r>
              <a:rPr lang="en-US" sz="2800" dirty="0" err="1" smtClean="0">
                <a:latin typeface="PT Serif" charset="0"/>
                <a:ea typeface="PT Serif" charset="0"/>
                <a:cs typeface="PT Serif" charset="0"/>
              </a:rPr>
              <a:t>Bojarski</a:t>
            </a:r>
            <a:r>
              <a:rPr lang="en-US" sz="2800" dirty="0" smtClean="0">
                <a:latin typeface="PT Serif" charset="0"/>
                <a:ea typeface="PT Serif" charset="0"/>
                <a:cs typeface="PT Serif" charset="0"/>
              </a:rPr>
              <a:t> et al.[1] consisting of five convolutional and three fully connected layers using the human steering angle as training signal. As this model did not fully exploit the temporal information of image sequences, we extended this architecture by training an additional convolutional network with optical flow calculated from the original images as input and optimizing the combined loss. As this approach yielded good results, we trained a second network consisting of a </a:t>
            </a:r>
            <a:r>
              <a:rPr lang="en-US" sz="2800" i="1" dirty="0" smtClean="0">
                <a:latin typeface="PT Serif" charset="0"/>
                <a:ea typeface="PT Serif" charset="0"/>
                <a:cs typeface="PT Serif" charset="0"/>
              </a:rPr>
              <a:t>Long-Short term memory</a:t>
            </a:r>
            <a:r>
              <a:rPr lang="en-US" sz="2800" dirty="0" smtClean="0">
                <a:latin typeface="PT Serif" charset="0"/>
                <a:ea typeface="PT Serif" charset="0"/>
                <a:cs typeface="PT Serif" charset="0"/>
              </a:rPr>
              <a:t> (LSTM) cell instead of the fully connected layers.</a:t>
            </a:r>
            <a:endParaRPr lang="en-US" sz="2800" dirty="0">
              <a:latin typeface="PT Serif" charset="0"/>
              <a:ea typeface="PT Serif" charset="0"/>
              <a:cs typeface="PT Serif" charset="0"/>
            </a:endParaRPr>
          </a:p>
        </p:txBody>
      </p:sp>
      <p:sp>
        <p:nvSpPr>
          <p:cNvPr id="7" name="Textfeld 6"/>
          <p:cNvSpPr txBox="1"/>
          <p:nvPr/>
        </p:nvSpPr>
        <p:spPr>
          <a:xfrm>
            <a:off x="1163359" y="10227912"/>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Data Preprocessing</a:t>
            </a:r>
            <a:endParaRPr lang="en-US" dirty="0">
              <a:solidFill>
                <a:srgbClr val="2172AE"/>
              </a:solidFill>
              <a:latin typeface="PT Serif" charset="0"/>
              <a:ea typeface="PT Serif" charset="0"/>
              <a:cs typeface="PT Serif" charset="0"/>
            </a:endParaRPr>
          </a:p>
        </p:txBody>
      </p:sp>
      <p:sp>
        <p:nvSpPr>
          <p:cNvPr id="11" name="Textfeld 10"/>
          <p:cNvSpPr txBox="1"/>
          <p:nvPr/>
        </p:nvSpPr>
        <p:spPr>
          <a:xfrm>
            <a:off x="1644621" y="11382844"/>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Images</a:t>
            </a:r>
            <a:endParaRPr lang="en-US" sz="3600" dirty="0">
              <a:solidFill>
                <a:srgbClr val="2172AE"/>
              </a:solidFill>
              <a:latin typeface="PT Serif" charset="0"/>
              <a:ea typeface="PT Serif" charset="0"/>
              <a:cs typeface="PT Serif" charset="0"/>
            </a:endParaRPr>
          </a:p>
        </p:txBody>
      </p:sp>
      <p:grpSp>
        <p:nvGrpSpPr>
          <p:cNvPr id="37" name="Gruppierung 36"/>
          <p:cNvGrpSpPr/>
          <p:nvPr/>
        </p:nvGrpSpPr>
        <p:grpSpPr>
          <a:xfrm>
            <a:off x="1907838" y="12038744"/>
            <a:ext cx="17435322" cy="1042154"/>
            <a:chOff x="2261936" y="13330989"/>
            <a:chExt cx="16796087" cy="1660358"/>
          </a:xfrm>
        </p:grpSpPr>
        <p:sp>
          <p:nvSpPr>
            <p:cNvPr id="12" name="Abgerundetes Rechteck 11"/>
            <p:cNvSpPr/>
            <p:nvPr/>
          </p:nvSpPr>
          <p:spPr>
            <a:xfrm>
              <a:off x="226193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RGB Image</a:t>
              </a:r>
              <a:endParaRPr lang="de-DE" sz="2800" dirty="0">
                <a:latin typeface="PT Serif" charset="0"/>
                <a:ea typeface="PT Serif" charset="0"/>
                <a:cs typeface="PT Serif" charset="0"/>
              </a:endParaRPr>
            </a:p>
          </p:txBody>
        </p:sp>
        <p:sp>
          <p:nvSpPr>
            <p:cNvPr id="13" name="Abgerundetes Rechteck 12"/>
            <p:cNvSpPr/>
            <p:nvPr/>
          </p:nvSpPr>
          <p:spPr>
            <a:xfrm>
              <a:off x="579922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Randomized</a:t>
              </a:r>
              <a:r>
                <a:rPr lang="de-DE" sz="2800" dirty="0" smtClean="0">
                  <a:latin typeface="PT Serif" charset="0"/>
                  <a:ea typeface="PT Serif" charset="0"/>
                  <a:cs typeface="PT Serif" charset="0"/>
                </a:rPr>
                <a:t> Horizontal </a:t>
              </a:r>
              <a:r>
                <a:rPr lang="de-DE" sz="2800" dirty="0">
                  <a:latin typeface="PT Serif" charset="0"/>
                  <a:ea typeface="PT Serif" charset="0"/>
                  <a:cs typeface="PT Serif" charset="0"/>
                </a:rPr>
                <a:t>F</a:t>
              </a:r>
              <a:r>
                <a:rPr lang="de-DE" sz="2800" dirty="0" smtClean="0">
                  <a:latin typeface="PT Serif" charset="0"/>
                  <a:ea typeface="PT Serif" charset="0"/>
                  <a:cs typeface="PT Serif" charset="0"/>
                </a:rPr>
                <a:t>lip</a:t>
              </a:r>
              <a:endParaRPr lang="de-DE" sz="2800" dirty="0">
                <a:latin typeface="PT Serif" charset="0"/>
                <a:ea typeface="PT Serif" charset="0"/>
                <a:cs typeface="PT Serif" charset="0"/>
              </a:endParaRPr>
            </a:p>
          </p:txBody>
        </p:sp>
        <p:sp>
          <p:nvSpPr>
            <p:cNvPr id="14" name="Abgerundetes Rechteck 13"/>
            <p:cNvSpPr/>
            <p:nvPr/>
          </p:nvSpPr>
          <p:spPr>
            <a:xfrm>
              <a:off x="933650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Normalization</a:t>
              </a:r>
              <a:endParaRPr lang="en-US" sz="2800" dirty="0">
                <a:latin typeface="PT Serif" charset="0"/>
                <a:ea typeface="PT Serif" charset="0"/>
                <a:cs typeface="PT Serif" charset="0"/>
              </a:endParaRPr>
            </a:p>
          </p:txBody>
        </p:sp>
        <p:sp>
          <p:nvSpPr>
            <p:cNvPr id="15" name="Abgerundetes Rechteck 14"/>
            <p:cNvSpPr/>
            <p:nvPr/>
          </p:nvSpPr>
          <p:spPr>
            <a:xfrm>
              <a:off x="1287379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Convert to YUV</a:t>
              </a:r>
              <a:endParaRPr lang="en-US" sz="2800" dirty="0">
                <a:latin typeface="PT Serif" charset="0"/>
                <a:ea typeface="PT Serif" charset="0"/>
                <a:cs typeface="PT Serif" charset="0"/>
              </a:endParaRPr>
            </a:p>
          </p:txBody>
        </p:sp>
        <p:sp>
          <p:nvSpPr>
            <p:cNvPr id="16" name="Abgerundetes Rechteck 15"/>
            <p:cNvSpPr/>
            <p:nvPr/>
          </p:nvSpPr>
          <p:spPr>
            <a:xfrm>
              <a:off x="1641107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Zero-Mean</a:t>
              </a:r>
              <a:endParaRPr lang="en-US" sz="2800" dirty="0">
                <a:latin typeface="PT Serif" charset="0"/>
                <a:ea typeface="PT Serif" charset="0"/>
                <a:cs typeface="PT Serif" charset="0"/>
              </a:endParaRPr>
            </a:p>
          </p:txBody>
        </p:sp>
        <p:cxnSp>
          <p:nvCxnSpPr>
            <p:cNvPr id="20" name="Gerade Verbindung mit Pfeil 19"/>
            <p:cNvCxnSpPr>
              <a:stCxn id="12" idx="3"/>
            </p:cNvCxnSpPr>
            <p:nvPr/>
          </p:nvCxnSpPr>
          <p:spPr>
            <a:xfrm>
              <a:off x="490888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p:cNvCxnSpPr>
            <p:nvPr/>
          </p:nvCxnSpPr>
          <p:spPr>
            <a:xfrm>
              <a:off x="844616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14" idx="3"/>
              <a:endCxn id="15" idx="1"/>
            </p:cNvCxnSpPr>
            <p:nvPr/>
          </p:nvCxnSpPr>
          <p:spPr>
            <a:xfrm>
              <a:off x="1198345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5" idx="3"/>
            </p:cNvCxnSpPr>
            <p:nvPr/>
          </p:nvCxnSpPr>
          <p:spPr>
            <a:xfrm>
              <a:off x="1552073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p:cNvSpPr txBox="1"/>
          <p:nvPr/>
        </p:nvSpPr>
        <p:spPr>
          <a:xfrm>
            <a:off x="1617842" y="1321798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Labels</a:t>
            </a:r>
            <a:endParaRPr lang="en-US" sz="3600" dirty="0">
              <a:solidFill>
                <a:srgbClr val="2172AE"/>
              </a:solidFill>
              <a:latin typeface="PT Serif" charset="0"/>
              <a:ea typeface="PT Serif" charset="0"/>
              <a:cs typeface="PT Serif" charset="0"/>
            </a:endParaRPr>
          </a:p>
        </p:txBody>
      </p:sp>
      <p:grpSp>
        <p:nvGrpSpPr>
          <p:cNvPr id="38" name="Gruppierung 37"/>
          <p:cNvGrpSpPr/>
          <p:nvPr/>
        </p:nvGrpSpPr>
        <p:grpSpPr>
          <a:xfrm>
            <a:off x="1893547" y="13924891"/>
            <a:ext cx="6448176" cy="1027305"/>
            <a:chOff x="2358188" y="16537166"/>
            <a:chExt cx="6087980" cy="1660358"/>
          </a:xfrm>
        </p:grpSpPr>
        <p:sp>
          <p:nvSpPr>
            <p:cNvPr id="32" name="Abgerundetes Rechteck 31"/>
            <p:cNvSpPr/>
            <p:nvPr/>
          </p:nvSpPr>
          <p:spPr>
            <a:xfrm>
              <a:off x="2358188"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endParaRPr lang="de-DE" sz="2800" dirty="0">
                <a:latin typeface="PT Serif" charset="0"/>
                <a:ea typeface="PT Serif" charset="0"/>
                <a:cs typeface="PT Serif" charset="0"/>
              </a:endParaRPr>
            </a:p>
          </p:txBody>
        </p:sp>
        <p:sp>
          <p:nvSpPr>
            <p:cNvPr id="33" name="Abgerundetes Rechteck 32"/>
            <p:cNvSpPr/>
            <p:nvPr/>
          </p:nvSpPr>
          <p:spPr>
            <a:xfrm>
              <a:off x="5799221"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r>
                <a:rPr lang="en-US" sz="2800" dirty="0" smtClean="0">
                  <a:latin typeface="PT Serif" charset="0"/>
                  <a:ea typeface="PT Serif" charset="0"/>
                  <a:cs typeface="PT Serif" charset="0"/>
                </a:rPr>
                <a:t>Radians</a:t>
              </a:r>
              <a:endParaRPr lang="en-US" sz="2800" dirty="0">
                <a:latin typeface="PT Serif" charset="0"/>
                <a:ea typeface="PT Serif" charset="0"/>
                <a:cs typeface="PT Serif" charset="0"/>
              </a:endParaRPr>
            </a:p>
          </p:txBody>
        </p:sp>
        <p:cxnSp>
          <p:nvCxnSpPr>
            <p:cNvPr id="35" name="Gerade Verbindung mit Pfeil 34"/>
            <p:cNvCxnSpPr>
              <a:stCxn id="32" idx="3"/>
              <a:endCxn id="33" idx="1"/>
            </p:cNvCxnSpPr>
            <p:nvPr/>
          </p:nvCxnSpPr>
          <p:spPr>
            <a:xfrm>
              <a:off x="5005135" y="17367345"/>
              <a:ext cx="794086"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p:cNvSpPr txBox="1"/>
          <p:nvPr/>
        </p:nvSpPr>
        <p:spPr>
          <a:xfrm>
            <a:off x="21512461" y="4334990"/>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Architectures</a:t>
            </a:r>
            <a:endParaRPr lang="en-US" dirty="0">
              <a:solidFill>
                <a:srgbClr val="2172AE"/>
              </a:solidFill>
              <a:latin typeface="PT Serif" charset="0"/>
              <a:ea typeface="PT Serif" charset="0"/>
              <a:cs typeface="PT Serif" charset="0"/>
            </a:endParaRPr>
          </a:p>
        </p:txBody>
      </p:sp>
      <p:sp>
        <p:nvSpPr>
          <p:cNvPr id="40" name="Textfeld 39"/>
          <p:cNvSpPr txBox="1"/>
          <p:nvPr/>
        </p:nvSpPr>
        <p:spPr>
          <a:xfrm>
            <a:off x="21993722" y="5489922"/>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51" name="Textfeld 50"/>
          <p:cNvSpPr txBox="1"/>
          <p:nvPr/>
        </p:nvSpPr>
        <p:spPr>
          <a:xfrm>
            <a:off x="27936564" y="5489921"/>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sp>
        <p:nvSpPr>
          <p:cNvPr id="45" name="Abgerundetes Rechteck 44"/>
          <p:cNvSpPr/>
          <p:nvPr/>
        </p:nvSpPr>
        <p:spPr>
          <a:xfrm>
            <a:off x="3054661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50" name="Abgerundetes Rechteck 49"/>
          <p:cNvSpPr/>
          <p:nvPr/>
        </p:nvSpPr>
        <p:spPr>
          <a:xfrm>
            <a:off x="36068450" y="21075499"/>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54" name="Textfeld 53"/>
          <p:cNvSpPr txBox="1"/>
          <p:nvPr/>
        </p:nvSpPr>
        <p:spPr>
          <a:xfrm>
            <a:off x="30031071" y="63285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56" name="Gerade Verbindung mit Pfeil 55"/>
          <p:cNvCxnSpPr>
            <a:stCxn id="54" idx="2"/>
            <a:endCxn id="41" idx="0"/>
          </p:cNvCxnSpPr>
          <p:nvPr/>
        </p:nvCxnSpPr>
        <p:spPr>
          <a:xfrm>
            <a:off x="31870088" y="68517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uppierung 85"/>
          <p:cNvGrpSpPr/>
          <p:nvPr/>
        </p:nvGrpSpPr>
        <p:grpSpPr>
          <a:xfrm>
            <a:off x="30546616" y="7244387"/>
            <a:ext cx="2646948" cy="6033072"/>
            <a:chOff x="22339356" y="7244387"/>
            <a:chExt cx="2646948" cy="6033072"/>
          </a:xfrm>
        </p:grpSpPr>
        <p:sp>
          <p:nvSpPr>
            <p:cNvPr id="41" name="Abgerundetes Rechteck 40"/>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2" name="Abgerundetes Rechteck 41"/>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3" name="Abgerundetes Rechteck 42"/>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4" name="Abgerundetes Rechteck 43"/>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57" name="Gerade Verbindung mit Pfeil 56"/>
            <p:cNvCxnSpPr>
              <a:stCxn id="41" idx="2"/>
              <a:endCxn id="42" idx="0"/>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stCxn id="42" idx="2"/>
              <a:endCxn id="43"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a:stCxn id="43" idx="2"/>
              <a:endCxn id="44"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44" idx="2"/>
              <a:endCxn id="45"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p:nvGrpSpPr>
        <p:grpSpPr>
          <a:xfrm>
            <a:off x="36068450" y="14400228"/>
            <a:ext cx="3970421" cy="6675271"/>
            <a:chOff x="22339355" y="14155659"/>
            <a:chExt cx="3970421" cy="6675271"/>
          </a:xfrm>
        </p:grpSpPr>
        <p:sp>
          <p:nvSpPr>
            <p:cNvPr id="46" name="Abgerundetes Rechteck 4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47" name="Abgerundetes Rechteck 4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8" name="Abgerundetes Rechteck 4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9" name="Abgerundetes Rechteck 4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70" name="Gerade Verbindung mit Pfeil 69"/>
            <p:cNvCxnSpPr>
              <a:stCxn id="167" idx="2"/>
              <a:endCxn id="46" idx="0"/>
            </p:cNvCxnSpPr>
            <p:nvPr/>
          </p:nvCxnSpPr>
          <p:spPr>
            <a:xfrm flipH="1">
              <a:off x="23662829" y="14155659"/>
              <a:ext cx="2646947" cy="68226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p:cNvCxnSpPr>
              <a:stCxn id="46" idx="2"/>
              <a:endCxn id="47" idx="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47" idx="2"/>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49" idx="2"/>
              <a:endCxn id="50" idx="0"/>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Abgerundetes Rechteck 89"/>
          <p:cNvSpPr/>
          <p:nvPr/>
        </p:nvSpPr>
        <p:spPr>
          <a:xfrm>
            <a:off x="26988922"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1" name="Abgerundetes Rechteck 90"/>
          <p:cNvSpPr/>
          <p:nvPr/>
        </p:nvSpPr>
        <p:spPr>
          <a:xfrm>
            <a:off x="32510757" y="21075499"/>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92" name="Textfeld 91"/>
          <p:cNvSpPr txBox="1"/>
          <p:nvPr/>
        </p:nvSpPr>
        <p:spPr>
          <a:xfrm>
            <a:off x="27238301"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93" name="Gerade Verbindung mit Pfeil 92"/>
          <p:cNvCxnSpPr/>
          <p:nvPr/>
        </p:nvCxnSpPr>
        <p:spPr>
          <a:xfrm>
            <a:off x="28312397"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uppierung 93"/>
          <p:cNvGrpSpPr/>
          <p:nvPr/>
        </p:nvGrpSpPr>
        <p:grpSpPr>
          <a:xfrm>
            <a:off x="26988923" y="7244387"/>
            <a:ext cx="2646948" cy="6033072"/>
            <a:chOff x="22339356" y="7244387"/>
            <a:chExt cx="2646948" cy="6033072"/>
          </a:xfrm>
        </p:grpSpPr>
        <p:sp>
          <p:nvSpPr>
            <p:cNvPr id="105" name="Abgerundetes Rechteck 104"/>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6" name="Abgerundetes Rechteck 105"/>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7" name="Abgerundetes Rechteck 106"/>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8" name="Abgerundetes Rechteck 107"/>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09" name="Gerade Verbindung mit Pfeil 108"/>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uppierung 94"/>
          <p:cNvGrpSpPr/>
          <p:nvPr/>
        </p:nvGrpSpPr>
        <p:grpSpPr>
          <a:xfrm>
            <a:off x="32510757" y="14400228"/>
            <a:ext cx="3970421" cy="6675271"/>
            <a:chOff x="22339355" y="14155659"/>
            <a:chExt cx="3970421" cy="6675271"/>
          </a:xfrm>
        </p:grpSpPr>
        <p:sp>
          <p:nvSpPr>
            <p:cNvPr id="96" name="Abgerundetes Rechteck 9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97" name="Abgerundetes Rechteck 9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8" name="Abgerundetes Rechteck 9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9" name="Abgerundetes Rechteck 9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00" name="Gerade Verbindung mit Pfeil 99"/>
            <p:cNvCxnSpPr>
              <a:stCxn id="144" idx="2"/>
            </p:cNvCxnSpPr>
            <p:nvPr/>
          </p:nvCxnSpPr>
          <p:spPr>
            <a:xfrm flipH="1">
              <a:off x="23662830" y="14155659"/>
              <a:ext cx="2646946" cy="68226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uppierung 112"/>
          <p:cNvGrpSpPr/>
          <p:nvPr/>
        </p:nvGrpSpPr>
        <p:grpSpPr>
          <a:xfrm>
            <a:off x="22158508" y="6383244"/>
            <a:ext cx="2646949" cy="15515755"/>
            <a:chOff x="22339355" y="6383244"/>
            <a:chExt cx="2646949" cy="15515755"/>
          </a:xfrm>
        </p:grpSpPr>
        <p:sp>
          <p:nvSpPr>
            <p:cNvPr id="114" name="Abgerundetes Rechteck 113"/>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15" name="Abgerundetes Rechteck 114"/>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16" name="Textfeld 115"/>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17" name="Gerade Verbindung mit Pfeil 116"/>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uppierung 117"/>
            <p:cNvGrpSpPr/>
            <p:nvPr/>
          </p:nvGrpSpPr>
          <p:grpSpPr>
            <a:xfrm>
              <a:off x="22339356" y="7244387"/>
              <a:ext cx="2646948" cy="6033072"/>
              <a:chOff x="22339356" y="7244387"/>
              <a:chExt cx="2646948" cy="6033072"/>
            </a:xfrm>
          </p:grpSpPr>
          <p:sp>
            <p:nvSpPr>
              <p:cNvPr id="129" name="Abgerundetes Rechteck 12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0" name="Abgerundetes Rechteck 12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1" name="Abgerundetes Rechteck 13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32" name="Abgerundetes Rechteck 13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33" name="Gerade Verbindung mit Pfeil 13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13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uppierung 118"/>
            <p:cNvGrpSpPr/>
            <p:nvPr/>
          </p:nvGrpSpPr>
          <p:grpSpPr>
            <a:xfrm>
              <a:off x="22339355" y="14385594"/>
              <a:ext cx="2646947" cy="6445336"/>
              <a:chOff x="22339355" y="14385594"/>
              <a:chExt cx="2646947" cy="6445336"/>
            </a:xfrm>
          </p:grpSpPr>
          <p:sp>
            <p:nvSpPr>
              <p:cNvPr id="120" name="Abgerundetes Rechteck 119"/>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121" name="Abgerundetes Rechteck 120"/>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2" name="Abgerundetes Rechteck 121"/>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123" name="Abgerundetes Rechteck 122"/>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24" name="Gerade Verbindung mit Pfeil 123"/>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125"/>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126"/>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127"/>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39" name="Textfeld 138"/>
          <p:cNvSpPr txBox="1"/>
          <p:nvPr/>
        </p:nvSpPr>
        <p:spPr>
          <a:xfrm>
            <a:off x="35157704" y="5489920"/>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p:sp>
        <p:nvSpPr>
          <p:cNvPr id="168" name="Abgerundetes Rechteck 167"/>
          <p:cNvSpPr/>
          <p:nvPr/>
        </p:nvSpPr>
        <p:spPr>
          <a:xfrm>
            <a:off x="39724396" y="21160212"/>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69" name="Textfeld 168"/>
          <p:cNvSpPr txBox="1"/>
          <p:nvPr/>
        </p:nvSpPr>
        <p:spPr>
          <a:xfrm>
            <a:off x="38199853" y="63832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170" name="Gerade Verbindung mit Pfeil 169"/>
          <p:cNvCxnSpPr/>
          <p:nvPr/>
        </p:nvCxnSpPr>
        <p:spPr>
          <a:xfrm>
            <a:off x="40038870" y="69064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600" name="Gruppierung 599"/>
          <p:cNvGrpSpPr/>
          <p:nvPr/>
        </p:nvGrpSpPr>
        <p:grpSpPr>
          <a:xfrm>
            <a:off x="38715397" y="7299087"/>
            <a:ext cx="2646949" cy="7101141"/>
            <a:chOff x="38715397" y="7299087"/>
            <a:chExt cx="2646949" cy="7101141"/>
          </a:xfrm>
        </p:grpSpPr>
        <p:sp>
          <p:nvSpPr>
            <p:cNvPr id="167" name="Abgerundetes Rechteck 166"/>
            <p:cNvSpPr/>
            <p:nvPr/>
          </p:nvSpPr>
          <p:spPr>
            <a:xfrm>
              <a:off x="38715397"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71" name="Gruppierung 170"/>
            <p:cNvGrpSpPr/>
            <p:nvPr/>
          </p:nvGrpSpPr>
          <p:grpSpPr>
            <a:xfrm>
              <a:off x="38715398" y="7299087"/>
              <a:ext cx="2646948" cy="6033072"/>
              <a:chOff x="22339356" y="7244387"/>
              <a:chExt cx="2646948" cy="6033072"/>
            </a:xfrm>
          </p:grpSpPr>
          <p:sp>
            <p:nvSpPr>
              <p:cNvPr id="182" name="Abgerundetes Rechteck 181"/>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3" name="Abgerundetes Rechteck 182"/>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4" name="Abgerundetes Rechteck 183"/>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5" name="Abgerundetes Rechteck 184"/>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86" name="Gerade Verbindung mit Pfeil 185"/>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Gerade Verbindung mit Pfeil 186"/>
              <p:cNvCxnSpPr>
                <a:endCxn id="182"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Gerade Verbindung mit Pfeil 187"/>
              <p:cNvCxnSpPr>
                <a:stCxn id="182" idx="2"/>
                <a:endCxn id="183"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Gerade Verbindung mit Pfeil 188"/>
              <p:cNvCxnSpPr>
                <a:stCxn id="183" idx="2"/>
                <a:endCxn id="184"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6" name="Textfeld 145"/>
          <p:cNvSpPr txBox="1"/>
          <p:nvPr/>
        </p:nvSpPr>
        <p:spPr>
          <a:xfrm>
            <a:off x="35407083" y="64379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47" name="Gerade Verbindung mit Pfeil 146"/>
          <p:cNvCxnSpPr/>
          <p:nvPr/>
        </p:nvCxnSpPr>
        <p:spPr>
          <a:xfrm>
            <a:off x="36481179" y="69611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599" name="Gruppierung 598"/>
          <p:cNvGrpSpPr/>
          <p:nvPr/>
        </p:nvGrpSpPr>
        <p:grpSpPr>
          <a:xfrm>
            <a:off x="35157704" y="7299087"/>
            <a:ext cx="2646949" cy="7101141"/>
            <a:chOff x="35157704" y="7299087"/>
            <a:chExt cx="2646949" cy="7101141"/>
          </a:xfrm>
        </p:grpSpPr>
        <p:sp>
          <p:nvSpPr>
            <p:cNvPr id="144" name="Abgerundetes Rechteck 143"/>
            <p:cNvSpPr/>
            <p:nvPr/>
          </p:nvSpPr>
          <p:spPr>
            <a:xfrm>
              <a:off x="35157704"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48" name="Gruppierung 147"/>
            <p:cNvGrpSpPr/>
            <p:nvPr/>
          </p:nvGrpSpPr>
          <p:grpSpPr>
            <a:xfrm>
              <a:off x="35157705" y="7299087"/>
              <a:ext cx="2646948" cy="6033072"/>
              <a:chOff x="22339356" y="7244387"/>
              <a:chExt cx="2646948" cy="6033072"/>
            </a:xfrm>
          </p:grpSpPr>
          <p:sp>
            <p:nvSpPr>
              <p:cNvPr id="159" name="Abgerundetes Rechteck 15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0" name="Abgerundetes Rechteck 15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1" name="Abgerundetes Rechteck 16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2" name="Abgerundetes Rechteck 16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63" name="Gerade Verbindung mit Pfeil 16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Gerade Verbindung mit Pfeil 16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Gerade Verbindung mit Pfeil 16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01" name="Gruppierung 600"/>
          <p:cNvGrpSpPr/>
          <p:nvPr/>
        </p:nvGrpSpPr>
        <p:grpSpPr>
          <a:xfrm>
            <a:off x="36481178" y="14400227"/>
            <a:ext cx="5890166" cy="6694690"/>
            <a:chOff x="33716287" y="14131233"/>
            <a:chExt cx="5890166" cy="6694690"/>
          </a:xfrm>
        </p:grpSpPr>
        <p:sp>
          <p:nvSpPr>
            <p:cNvPr id="174" name="Abgerundetes Rechteck 173"/>
            <p:cNvSpPr/>
            <p:nvPr/>
          </p:nvSpPr>
          <p:spPr>
            <a:xfrm>
              <a:off x="36959506" y="1639290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LSTM Cell</a:t>
              </a:r>
              <a:endParaRPr lang="en-US" sz="2800" dirty="0">
                <a:latin typeface="PT Serif" charset="0"/>
                <a:ea typeface="PT Serif" charset="0"/>
                <a:cs typeface="PT Serif" charset="0"/>
              </a:endParaRPr>
            </a:p>
          </p:txBody>
        </p:sp>
        <p:sp>
          <p:nvSpPr>
            <p:cNvPr id="175" name="Abgerundetes Rechteck 174"/>
            <p:cNvSpPr/>
            <p:nvPr/>
          </p:nvSpPr>
          <p:spPr>
            <a:xfrm>
              <a:off x="36959506" y="19305524"/>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a:t>
              </a:r>
              <a:endParaRPr lang="en-US" sz="2800" dirty="0">
                <a:latin typeface="PT Serif" charset="0"/>
                <a:ea typeface="PT Serif" charset="0"/>
                <a:cs typeface="PT Serif" charset="0"/>
              </a:endParaRPr>
            </a:p>
          </p:txBody>
        </p:sp>
        <p:cxnSp>
          <p:nvCxnSpPr>
            <p:cNvPr id="179" name="Gerade Verbindung mit Pfeil 178"/>
            <p:cNvCxnSpPr>
              <a:stCxn id="174" idx="2"/>
              <a:endCxn id="175" idx="0"/>
            </p:cNvCxnSpPr>
            <p:nvPr/>
          </p:nvCxnSpPr>
          <p:spPr>
            <a:xfrm>
              <a:off x="38282980" y="17460972"/>
              <a:ext cx="0" cy="1844552"/>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a:stCxn id="175" idx="2"/>
            </p:cNvCxnSpPr>
            <p:nvPr/>
          </p:nvCxnSpPr>
          <p:spPr>
            <a:xfrm flipH="1">
              <a:off x="38282979" y="20325069"/>
              <a:ext cx="1" cy="500854"/>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Gewinkelte Verbindung 591"/>
            <p:cNvCxnSpPr>
              <a:stCxn id="167" idx="2"/>
              <a:endCxn id="174" idx="0"/>
            </p:cNvCxnSpPr>
            <p:nvPr/>
          </p:nvCxnSpPr>
          <p:spPr>
            <a:xfrm rot="16200000" flipH="1">
              <a:off x="36647646" y="14757568"/>
              <a:ext cx="2261669" cy="1009000"/>
            </a:xfrm>
            <a:prstGeom prst="bentConnector3">
              <a:avLst>
                <a:gd name="adj1" fmla="val 8222"/>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Gewinkelte Verbindung 593"/>
            <p:cNvCxnSpPr>
              <a:stCxn id="144" idx="2"/>
              <a:endCxn id="174" idx="0"/>
            </p:cNvCxnSpPr>
            <p:nvPr/>
          </p:nvCxnSpPr>
          <p:spPr>
            <a:xfrm rot="16200000" flipH="1">
              <a:off x="34868799" y="12978721"/>
              <a:ext cx="2261669" cy="4566693"/>
            </a:xfrm>
            <a:prstGeom prst="bentConnector3">
              <a:avLst>
                <a:gd name="adj1" fmla="val 17656"/>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sp>
        <p:nvSpPr>
          <p:cNvPr id="598" name="Textfeld 597"/>
          <p:cNvSpPr txBox="1"/>
          <p:nvPr/>
        </p:nvSpPr>
        <p:spPr>
          <a:xfrm>
            <a:off x="21512461" y="22426791"/>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Loss Functions</a:t>
            </a:r>
            <a:endParaRPr lang="en-US" dirty="0">
              <a:solidFill>
                <a:srgbClr val="2172AE"/>
              </a:solidFill>
              <a:latin typeface="PT Serif" charset="0"/>
              <a:ea typeface="PT Serif" charset="0"/>
              <a:cs typeface="PT Serif" charset="0"/>
            </a:endParaRPr>
          </a:p>
        </p:txBody>
      </p:sp>
      <p:sp>
        <p:nvSpPr>
          <p:cNvPr id="603" name="Textfeld 602"/>
          <p:cNvSpPr txBox="1"/>
          <p:nvPr/>
        </p:nvSpPr>
        <p:spPr>
          <a:xfrm>
            <a:off x="21993722" y="23534925"/>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Original Model</a:t>
            </a:r>
            <a:endParaRPr lang="en-US" sz="3600" dirty="0">
              <a:solidFill>
                <a:srgbClr val="2172AE"/>
              </a:solidFill>
              <a:latin typeface="PT Serif" charset="0"/>
              <a:ea typeface="PT Serif" charset="0"/>
              <a:cs typeface="PT Serif" charset="0"/>
            </a:endParaRPr>
          </a:p>
        </p:txBody>
      </p:sp>
      <p:sp>
        <p:nvSpPr>
          <p:cNvPr id="604" name="Textfeld 603"/>
          <p:cNvSpPr txBox="1"/>
          <p:nvPr/>
        </p:nvSpPr>
        <p:spPr>
          <a:xfrm>
            <a:off x="27936564" y="23534924"/>
            <a:ext cx="422345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Optical Flow Model</a:t>
            </a:r>
            <a:endParaRPr lang="en-US" sz="3600" dirty="0">
              <a:solidFill>
                <a:srgbClr val="2172AE"/>
              </a:solidFill>
              <a:latin typeface="PT Serif" charset="0"/>
              <a:ea typeface="PT Serif" charset="0"/>
              <a:cs typeface="PT Serif" charset="0"/>
            </a:endParaRPr>
          </a:p>
        </p:txBody>
      </p:sp>
      <p:sp>
        <p:nvSpPr>
          <p:cNvPr id="605" name="Textfeld 604"/>
          <p:cNvSpPr txBox="1"/>
          <p:nvPr/>
        </p:nvSpPr>
        <p:spPr>
          <a:xfrm>
            <a:off x="35157704" y="23534923"/>
            <a:ext cx="5985913"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Optical Flow + LSTM </a:t>
            </a:r>
            <a:r>
              <a:rPr lang="en-US" sz="3600" dirty="0" smtClean="0">
                <a:solidFill>
                  <a:srgbClr val="2172AE"/>
                </a:solidFill>
                <a:latin typeface="PT Serif" charset="0"/>
                <a:ea typeface="PT Serif" charset="0"/>
                <a:cs typeface="PT Serif" charset="0"/>
              </a:rPr>
              <a:t>Model</a:t>
            </a:r>
            <a:endParaRPr lang="en-US" sz="3600" dirty="0">
              <a:solidFill>
                <a:srgbClr val="2172AE"/>
              </a:solidFill>
              <a:latin typeface="PT Serif" charset="0"/>
              <a:ea typeface="PT Serif" charset="0"/>
              <a:cs typeface="PT Serif" charset="0"/>
            </a:endParaRPr>
          </a:p>
        </p:txBody>
      </p:sp>
      <mc:AlternateContent xmlns:mc="http://schemas.openxmlformats.org/markup-compatibility/2006" xmlns:a14="http://schemas.microsoft.com/office/drawing/2010/main">
        <mc:Choice Requires="a14">
          <p:sp>
            <p:nvSpPr>
              <p:cNvPr id="609" name="Textfeld 608"/>
              <p:cNvSpPr txBox="1"/>
              <p:nvPr/>
            </p:nvSpPr>
            <p:spPr>
              <a:xfrm>
                <a:off x="21714322" y="24364648"/>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09" name="Textfeld 608"/>
              <p:cNvSpPr txBox="1">
                <a:spLocks noRot="1" noChangeAspect="1" noMove="1" noResize="1" noEditPoints="1" noAdjustHandles="1" noChangeArrowheads="1" noChangeShapeType="1" noTextEdit="1"/>
              </p:cNvSpPr>
              <p:nvPr/>
            </p:nvSpPr>
            <p:spPr>
              <a:xfrm>
                <a:off x="21714322" y="24364648"/>
                <a:ext cx="4040955" cy="1043234"/>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0" name="Textfeld 609"/>
              <p:cNvSpPr txBox="1"/>
              <p:nvPr/>
            </p:nvSpPr>
            <p:spPr>
              <a:xfrm>
                <a:off x="26365572" y="24392189"/>
                <a:ext cx="7859877"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𝑜𝑟𝑖𝑔</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𝑜𝑝𝑡</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e>
                      </m:nary>
                    </m:oMath>
                  </m:oMathPara>
                </a14:m>
                <a:endParaRPr lang="de-DE" sz="2800" dirty="0"/>
              </a:p>
            </p:txBody>
          </p:sp>
        </mc:Choice>
        <mc:Fallback xmlns="">
          <p:sp>
            <p:nvSpPr>
              <p:cNvPr id="610" name="Textfeld 609"/>
              <p:cNvSpPr txBox="1">
                <a:spLocks noRot="1" noChangeAspect="1" noMove="1" noResize="1" noEditPoints="1" noAdjustHandles="1" noChangeArrowheads="1" noChangeShapeType="1" noTextEdit="1"/>
              </p:cNvSpPr>
              <p:nvPr/>
            </p:nvSpPr>
            <p:spPr>
              <a:xfrm>
                <a:off x="26365572" y="24392189"/>
                <a:ext cx="7859877" cy="1043234"/>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12" name="Textfeld 611"/>
              <p:cNvSpPr txBox="1"/>
              <p:nvPr/>
            </p:nvSpPr>
            <p:spPr>
              <a:xfrm>
                <a:off x="36130182" y="24392189"/>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xmlns="">
          <p:sp>
            <p:nvSpPr>
              <p:cNvPr id="612" name="Textfeld 611"/>
              <p:cNvSpPr txBox="1">
                <a:spLocks noRot="1" noChangeAspect="1" noMove="1" noResize="1" noEditPoints="1" noAdjustHandles="1" noChangeArrowheads="1" noChangeShapeType="1" noTextEdit="1"/>
              </p:cNvSpPr>
              <p:nvPr/>
            </p:nvSpPr>
            <p:spPr>
              <a:xfrm>
                <a:off x="36130182" y="24392189"/>
                <a:ext cx="4040955" cy="1043234"/>
              </a:xfrm>
              <a:prstGeom prst="rect">
                <a:avLst/>
              </a:prstGeom>
              <a:blipFill rotWithShape="0">
                <a:blip r:embed="rId4"/>
                <a:stretch>
                  <a:fillRect/>
                </a:stretch>
              </a:blipFill>
            </p:spPr>
            <p:txBody>
              <a:bodyPr/>
              <a:lstStyle/>
              <a:p>
                <a:r>
                  <a:rPr lang="de-DE">
                    <a:noFill/>
                  </a:rPr>
                  <a:t> </a:t>
                </a:r>
              </a:p>
            </p:txBody>
          </p:sp>
        </mc:Fallback>
      </mc:AlternateContent>
      <p:sp>
        <p:nvSpPr>
          <p:cNvPr id="613" name="Textfeld 612"/>
          <p:cNvSpPr txBox="1"/>
          <p:nvPr/>
        </p:nvSpPr>
        <p:spPr>
          <a:xfrm>
            <a:off x="21512461" y="25727405"/>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Optimizer</a:t>
            </a:r>
            <a:endParaRPr lang="en-US" dirty="0">
              <a:solidFill>
                <a:srgbClr val="2172AE"/>
              </a:solidFill>
              <a:latin typeface="PT Serif" charset="0"/>
              <a:ea typeface="PT Serif" charset="0"/>
              <a:cs typeface="PT Serif" charset="0"/>
            </a:endParaRPr>
          </a:p>
        </p:txBody>
      </p:sp>
      <p:sp>
        <p:nvSpPr>
          <p:cNvPr id="614" name="Textfeld 613"/>
          <p:cNvSpPr txBox="1"/>
          <p:nvPr/>
        </p:nvSpPr>
        <p:spPr>
          <a:xfrm>
            <a:off x="21993720" y="26924829"/>
            <a:ext cx="16603579" cy="646331"/>
          </a:xfrm>
          <a:prstGeom prst="rect">
            <a:avLst/>
          </a:prstGeom>
          <a:noFill/>
        </p:spPr>
        <p:txBody>
          <a:bodyPr wrap="square" rtlCol="0">
            <a:spAutoFit/>
          </a:bodyPr>
          <a:lstStyle/>
          <a:p>
            <a:pPr algn="just"/>
            <a:r>
              <a:rPr lang="en-US" sz="3600" dirty="0" smtClean="0">
                <a:latin typeface="PT Serif" charset="0"/>
                <a:ea typeface="PT Serif" charset="0"/>
                <a:cs typeface="PT Serif" charset="0"/>
              </a:rPr>
              <a:t>We used Adam for all three models.</a:t>
            </a:r>
            <a:endParaRPr lang="en-US" sz="3600" dirty="0">
              <a:latin typeface="PT Serif" charset="0"/>
              <a:ea typeface="PT Serif" charset="0"/>
              <a:cs typeface="PT Serif" charset="0"/>
            </a:endParaRPr>
          </a:p>
        </p:txBody>
      </p:sp>
      <p:sp>
        <p:nvSpPr>
          <p:cNvPr id="615" name="Textfeld 614"/>
          <p:cNvSpPr txBox="1"/>
          <p:nvPr/>
        </p:nvSpPr>
        <p:spPr>
          <a:xfrm>
            <a:off x="21512461" y="27862753"/>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References</a:t>
            </a:r>
            <a:endParaRPr lang="en-US" dirty="0">
              <a:solidFill>
                <a:srgbClr val="2172AE"/>
              </a:solidFill>
              <a:latin typeface="PT Serif" charset="0"/>
              <a:ea typeface="PT Serif" charset="0"/>
              <a:cs typeface="PT Serif" charset="0"/>
            </a:endParaRPr>
          </a:p>
        </p:txBody>
      </p:sp>
      <p:sp>
        <p:nvSpPr>
          <p:cNvPr id="616" name="Textfeld 615"/>
          <p:cNvSpPr txBox="1"/>
          <p:nvPr/>
        </p:nvSpPr>
        <p:spPr>
          <a:xfrm>
            <a:off x="22536423" y="29006511"/>
            <a:ext cx="19341463" cy="954107"/>
          </a:xfrm>
          <a:prstGeom prst="rect">
            <a:avLst/>
          </a:prstGeom>
          <a:noFill/>
        </p:spPr>
        <p:txBody>
          <a:bodyPr wrap="square" rtlCol="0">
            <a:spAutoFit/>
          </a:bodyPr>
          <a:lstStyle/>
          <a:p>
            <a:r>
              <a:rPr lang="de-DE" sz="2800" dirty="0">
                <a:latin typeface="PT Serif" charset="0"/>
                <a:ea typeface="PT Serif" charset="0"/>
                <a:cs typeface="PT Serif" charset="0"/>
              </a:rPr>
              <a:t>M. </a:t>
            </a:r>
            <a:r>
              <a:rPr lang="de-DE" sz="2800" dirty="0" err="1">
                <a:latin typeface="PT Serif" charset="0"/>
                <a:ea typeface="PT Serif" charset="0"/>
                <a:cs typeface="PT Serif" charset="0"/>
              </a:rPr>
              <a:t>Bojarski</a:t>
            </a:r>
            <a:r>
              <a:rPr lang="de-DE" sz="2800" dirty="0">
                <a:latin typeface="PT Serif" charset="0"/>
                <a:ea typeface="PT Serif" charset="0"/>
                <a:cs typeface="PT Serif" charset="0"/>
              </a:rPr>
              <a:t>, D. D. </a:t>
            </a:r>
            <a:r>
              <a:rPr lang="de-DE" sz="2800" dirty="0" err="1">
                <a:latin typeface="PT Serif" charset="0"/>
                <a:ea typeface="PT Serif" charset="0"/>
                <a:cs typeface="PT Serif" charset="0"/>
              </a:rPr>
              <a:t>Testa</a:t>
            </a:r>
            <a:r>
              <a:rPr lang="de-DE" sz="2800" dirty="0">
                <a:latin typeface="PT Serif" charset="0"/>
                <a:ea typeface="PT Serif" charset="0"/>
                <a:cs typeface="PT Serif" charset="0"/>
              </a:rPr>
              <a:t>, D. </a:t>
            </a:r>
            <a:r>
              <a:rPr lang="de-DE" sz="2800" dirty="0" err="1">
                <a:latin typeface="PT Serif" charset="0"/>
                <a:ea typeface="PT Serif" charset="0"/>
                <a:cs typeface="PT Serif" charset="0"/>
              </a:rPr>
              <a:t>Dworakowski</a:t>
            </a:r>
            <a:r>
              <a:rPr lang="de-DE" sz="2800" dirty="0">
                <a:latin typeface="PT Serif" charset="0"/>
                <a:ea typeface="PT Serif" charset="0"/>
                <a:cs typeface="PT Serif" charset="0"/>
              </a:rPr>
              <a:t>, B. Firner, B. </a:t>
            </a:r>
            <a:r>
              <a:rPr lang="de-DE" sz="2800" dirty="0" err="1">
                <a:latin typeface="PT Serif" charset="0"/>
                <a:ea typeface="PT Serif" charset="0"/>
                <a:cs typeface="PT Serif" charset="0"/>
              </a:rPr>
              <a:t>Flepp</a:t>
            </a:r>
            <a:r>
              <a:rPr lang="de-DE" sz="2800" dirty="0">
                <a:latin typeface="PT Serif" charset="0"/>
                <a:ea typeface="PT Serif" charset="0"/>
                <a:cs typeface="PT Serif" charset="0"/>
              </a:rPr>
              <a:t>, P. </a:t>
            </a:r>
            <a:r>
              <a:rPr lang="de-DE" sz="2800" dirty="0" err="1">
                <a:latin typeface="PT Serif" charset="0"/>
                <a:ea typeface="PT Serif" charset="0"/>
                <a:cs typeface="PT Serif" charset="0"/>
              </a:rPr>
              <a:t>Goyal</a:t>
            </a:r>
            <a:r>
              <a:rPr lang="de-DE" sz="2800" dirty="0">
                <a:latin typeface="PT Serif" charset="0"/>
                <a:ea typeface="PT Serif" charset="0"/>
                <a:cs typeface="PT Serif" charset="0"/>
              </a:rPr>
              <a:t>, L. D. </a:t>
            </a:r>
            <a:r>
              <a:rPr lang="de-DE" sz="2800" dirty="0" err="1">
                <a:latin typeface="PT Serif" charset="0"/>
                <a:ea typeface="PT Serif" charset="0"/>
                <a:cs typeface="PT Serif" charset="0"/>
              </a:rPr>
              <a:t>Jackel</a:t>
            </a:r>
            <a:r>
              <a:rPr lang="de-DE" sz="2800" dirty="0">
                <a:latin typeface="PT Serif" charset="0"/>
                <a:ea typeface="PT Serif" charset="0"/>
                <a:cs typeface="PT Serif" charset="0"/>
              </a:rPr>
              <a:t>, M. </a:t>
            </a:r>
            <a:r>
              <a:rPr lang="de-DE" sz="2800" dirty="0" err="1">
                <a:latin typeface="PT Serif" charset="0"/>
                <a:ea typeface="PT Serif" charset="0"/>
                <a:cs typeface="PT Serif" charset="0"/>
              </a:rPr>
              <a:t>Monfort</a:t>
            </a:r>
            <a:r>
              <a:rPr lang="de-DE" sz="2800" dirty="0">
                <a:latin typeface="PT Serif" charset="0"/>
                <a:ea typeface="PT Serif" charset="0"/>
                <a:cs typeface="PT Serif" charset="0"/>
              </a:rPr>
              <a:t>, U. Muller, J. Zhang, X. Zhang, J. Zhao,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K. </a:t>
            </a:r>
            <a:r>
              <a:rPr lang="de-DE" sz="2800" dirty="0" err="1">
                <a:latin typeface="PT Serif" charset="0"/>
                <a:ea typeface="PT Serif" charset="0"/>
                <a:cs typeface="PT Serif" charset="0"/>
              </a:rPr>
              <a:t>Zieba</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to</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learn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self-driving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cars</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CoRR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abs</a:t>
            </a:r>
            <a:r>
              <a:rPr lang="de-DE" sz="2800" dirty="0">
                <a:latin typeface="PT Serif" charset="0"/>
                <a:ea typeface="PT Serif" charset="0"/>
                <a:cs typeface="PT Serif" charset="0"/>
              </a:rPr>
              <a:t>/1604.07316, 2016. 1, 2 </a:t>
            </a:r>
            <a:endParaRPr lang="de-DE" sz="2800" dirty="0">
              <a:effectLst/>
              <a:latin typeface="PT Serif" charset="0"/>
              <a:ea typeface="PT Serif" charset="0"/>
              <a:cs typeface="PT Serif" charset="0"/>
            </a:endParaRPr>
          </a:p>
        </p:txBody>
      </p:sp>
      <p:sp>
        <p:nvSpPr>
          <p:cNvPr id="617" name="Textfeld 616"/>
          <p:cNvSpPr txBox="1"/>
          <p:nvPr/>
        </p:nvSpPr>
        <p:spPr>
          <a:xfrm>
            <a:off x="21993720" y="28969964"/>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[1]</a:t>
            </a:r>
            <a:endParaRPr lang="en-US" sz="2800" dirty="0">
              <a:latin typeface="PT Serif" charset="0"/>
              <a:ea typeface="PT Serif" charset="0"/>
              <a:cs typeface="PT Serif" charset="0"/>
            </a:endParaRPr>
          </a:p>
        </p:txBody>
      </p:sp>
      <p:sp>
        <p:nvSpPr>
          <p:cNvPr id="618" name="Textfeld 617"/>
          <p:cNvSpPr txBox="1"/>
          <p:nvPr/>
        </p:nvSpPr>
        <p:spPr>
          <a:xfrm>
            <a:off x="1157578" y="15118787"/>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Training</a:t>
            </a:r>
            <a:endParaRPr lang="en-US" dirty="0">
              <a:solidFill>
                <a:srgbClr val="2172AE"/>
              </a:solidFill>
              <a:latin typeface="PT Serif" charset="0"/>
              <a:ea typeface="PT Serif" charset="0"/>
              <a:cs typeface="PT Serif" charset="0"/>
            </a:endParaRPr>
          </a:p>
        </p:txBody>
      </p:sp>
      <p:pic>
        <p:nvPicPr>
          <p:cNvPr id="619" name="Bild 6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285" y="16392902"/>
            <a:ext cx="4814370" cy="4342373"/>
          </a:xfrm>
          <a:prstGeom prst="rect">
            <a:avLst/>
          </a:prstGeom>
        </p:spPr>
      </p:pic>
      <p:pic>
        <p:nvPicPr>
          <p:cNvPr id="620" name="Bild 6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122" y="16427722"/>
            <a:ext cx="4814370" cy="4342373"/>
          </a:xfrm>
          <a:prstGeom prst="rect">
            <a:avLst/>
          </a:prstGeom>
        </p:spPr>
      </p:pic>
      <p:pic>
        <p:nvPicPr>
          <p:cNvPr id="621" name="Bild 6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5996" y="16392902"/>
            <a:ext cx="4814370" cy="4342373"/>
          </a:xfrm>
          <a:prstGeom prst="rect">
            <a:avLst/>
          </a:prstGeom>
        </p:spPr>
      </p:pic>
      <p:sp>
        <p:nvSpPr>
          <p:cNvPr id="622" name="Textfeld 621"/>
          <p:cNvSpPr txBox="1"/>
          <p:nvPr/>
        </p:nvSpPr>
        <p:spPr>
          <a:xfrm>
            <a:off x="2251247" y="20825923"/>
            <a:ext cx="423366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Original Model</a:t>
            </a:r>
            <a:endParaRPr lang="en-US" sz="3600" dirty="0">
              <a:latin typeface="PT Serif" charset="0"/>
              <a:ea typeface="PT Serif" charset="0"/>
              <a:cs typeface="PT Serif" charset="0"/>
            </a:endParaRPr>
          </a:p>
        </p:txBody>
      </p:sp>
      <p:sp>
        <p:nvSpPr>
          <p:cNvPr id="623" name="Textfeld 622"/>
          <p:cNvSpPr txBox="1"/>
          <p:nvPr/>
        </p:nvSpPr>
        <p:spPr>
          <a:xfrm>
            <a:off x="8246084" y="20825923"/>
            <a:ext cx="4233667" cy="646331"/>
          </a:xfrm>
          <a:prstGeom prst="rect">
            <a:avLst/>
          </a:prstGeom>
          <a:noFill/>
        </p:spPr>
        <p:txBody>
          <a:bodyPr wrap="square" rtlCol="0">
            <a:spAutoFit/>
          </a:bodyPr>
          <a:lstStyle/>
          <a:p>
            <a:pPr algn="ctr"/>
            <a:r>
              <a:rPr lang="en-US" sz="3600" smtClean="0">
                <a:latin typeface="PT Serif" charset="0"/>
                <a:ea typeface="PT Serif" charset="0"/>
                <a:cs typeface="PT Serif" charset="0"/>
              </a:rPr>
              <a:t>Optical Flow Model</a:t>
            </a:r>
            <a:endParaRPr lang="en-US" sz="3600" dirty="0">
              <a:latin typeface="PT Serif" charset="0"/>
              <a:ea typeface="PT Serif" charset="0"/>
              <a:cs typeface="PT Serif" charset="0"/>
            </a:endParaRPr>
          </a:p>
        </p:txBody>
      </p:sp>
      <p:sp>
        <p:nvSpPr>
          <p:cNvPr id="624" name="Textfeld 623"/>
          <p:cNvSpPr txBox="1"/>
          <p:nvPr/>
        </p:nvSpPr>
        <p:spPr>
          <a:xfrm>
            <a:off x="13529577" y="20825922"/>
            <a:ext cx="6074457" cy="646331"/>
          </a:xfrm>
          <a:prstGeom prst="rect">
            <a:avLst/>
          </a:prstGeom>
          <a:noFill/>
        </p:spPr>
        <p:txBody>
          <a:bodyPr wrap="square" rtlCol="0">
            <a:spAutoFit/>
          </a:bodyPr>
          <a:lstStyle/>
          <a:p>
            <a:pPr algn="ctr"/>
            <a:r>
              <a:rPr lang="en-US" sz="3600" dirty="0" smtClean="0">
                <a:latin typeface="PT Serif" charset="0"/>
                <a:ea typeface="PT Serif" charset="0"/>
                <a:cs typeface="PT Serif" charset="0"/>
              </a:rPr>
              <a:t>Optical Flow + LSTM Model</a:t>
            </a:r>
            <a:endParaRPr lang="en-US" sz="3600" dirty="0">
              <a:latin typeface="PT Serif" charset="0"/>
              <a:ea typeface="PT Serif" charset="0"/>
              <a:cs typeface="PT Serif" charset="0"/>
            </a:endParaRPr>
          </a:p>
        </p:txBody>
      </p:sp>
      <p:sp>
        <p:nvSpPr>
          <p:cNvPr id="625" name="Textfeld 624"/>
          <p:cNvSpPr txBox="1"/>
          <p:nvPr/>
        </p:nvSpPr>
        <p:spPr>
          <a:xfrm>
            <a:off x="1157578" y="21472253"/>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Results</a:t>
            </a:r>
            <a:endParaRPr lang="en-US" dirty="0">
              <a:solidFill>
                <a:srgbClr val="2172AE"/>
              </a:solidFill>
              <a:latin typeface="PT Serif" charset="0"/>
              <a:ea typeface="PT Serif" charset="0"/>
              <a:cs typeface="PT Serif" charset="0"/>
            </a:endParaRPr>
          </a:p>
        </p:txBody>
      </p:sp>
      <p:graphicFrame>
        <p:nvGraphicFramePr>
          <p:cNvPr id="626" name="Diagramm 625"/>
          <p:cNvGraphicFramePr/>
          <p:nvPr>
            <p:extLst/>
          </p:nvPr>
        </p:nvGraphicFramePr>
        <p:xfrm>
          <a:off x="2251247" y="22599334"/>
          <a:ext cx="15718502" cy="7565450"/>
        </p:xfrm>
        <a:graphic>
          <a:graphicData uri="http://schemas.openxmlformats.org/drawingml/2006/chart">
            <c:chart xmlns:c="http://schemas.openxmlformats.org/drawingml/2006/chart" xmlns:r="http://schemas.openxmlformats.org/officeDocument/2006/relationships" r:id="rId6"/>
          </a:graphicData>
        </a:graphic>
      </p:graphicFrame>
      <p:sp>
        <p:nvSpPr>
          <p:cNvPr id="627" name="Textfeld 626"/>
          <p:cNvSpPr txBox="1"/>
          <p:nvPr/>
        </p:nvSpPr>
        <p:spPr>
          <a:xfrm>
            <a:off x="7933545" y="916058"/>
            <a:ext cx="27049665" cy="3462486"/>
          </a:xfrm>
          <a:prstGeom prst="rect">
            <a:avLst/>
          </a:prstGeom>
          <a:noFill/>
        </p:spPr>
        <p:txBody>
          <a:bodyPr wrap="square" rtlCol="0">
            <a:spAutoFit/>
          </a:bodyPr>
          <a:lstStyle/>
          <a:p>
            <a:pPr algn="ctr"/>
            <a:r>
              <a:rPr lang="de-DE" sz="7200" dirty="0" smtClean="0">
                <a:latin typeface="PT Serif" charset="0"/>
                <a:ea typeface="PT Serif" charset="0"/>
                <a:cs typeface="PT Serif" charset="0"/>
              </a:rPr>
              <a:t>END TO END LEARNING FOR VISUAL NAVIGATION</a:t>
            </a:r>
          </a:p>
          <a:p>
            <a:pPr algn="ctr">
              <a:lnSpc>
                <a:spcPct val="150000"/>
              </a:lnSpc>
            </a:pPr>
            <a:r>
              <a:rPr lang="de-DE" sz="5400" dirty="0" smtClean="0">
                <a:latin typeface="PT Serif" charset="0"/>
                <a:ea typeface="PT Serif" charset="0"/>
                <a:cs typeface="PT Serif" charset="0"/>
              </a:rPr>
              <a:t>Ute Schiehlen, Natalie </a:t>
            </a:r>
            <a:r>
              <a:rPr lang="de-DE" sz="5400" dirty="0" err="1" smtClean="0">
                <a:latin typeface="PT Serif" charset="0"/>
                <a:ea typeface="PT Serif" charset="0"/>
                <a:cs typeface="PT Serif" charset="0"/>
              </a:rPr>
              <a:t>Reppekus</a:t>
            </a:r>
            <a:r>
              <a:rPr lang="de-DE" sz="5400" dirty="0" smtClean="0">
                <a:latin typeface="PT Serif" charset="0"/>
                <a:ea typeface="PT Serif" charset="0"/>
                <a:cs typeface="PT Serif" charset="0"/>
              </a:rPr>
              <a:t>, Raymond </a:t>
            </a:r>
            <a:r>
              <a:rPr lang="de-DE" sz="5400" smtClean="0">
                <a:latin typeface="PT Serif" charset="0"/>
                <a:ea typeface="PT Serif" charset="0"/>
                <a:cs typeface="PT Serif" charset="0"/>
              </a:rPr>
              <a:t>Chua</a:t>
            </a:r>
            <a:endParaRPr lang="de-DE" sz="5400" dirty="0" smtClean="0">
              <a:latin typeface="PT Serif" charset="0"/>
              <a:ea typeface="PT Serif" charset="0"/>
              <a:cs typeface="PT Serif" charset="0"/>
            </a:endParaRPr>
          </a:p>
          <a:p>
            <a:pPr algn="ctr">
              <a:lnSpc>
                <a:spcPct val="150000"/>
              </a:lnSpc>
            </a:pPr>
            <a:r>
              <a:rPr lang="de-DE" sz="4400" dirty="0" err="1" smtClean="0">
                <a:latin typeface="PT Serif" charset="0"/>
                <a:ea typeface="PT Serif" charset="0"/>
                <a:cs typeface="PT Serif" charset="0"/>
              </a:rPr>
              <a:t>Technichal</a:t>
            </a:r>
            <a:r>
              <a:rPr lang="de-DE" sz="4400" dirty="0" smtClean="0">
                <a:latin typeface="PT Serif" charset="0"/>
                <a:ea typeface="PT Serif" charset="0"/>
                <a:cs typeface="PT Serif" charset="0"/>
              </a:rPr>
              <a:t> University </a:t>
            </a:r>
            <a:r>
              <a:rPr lang="de-DE" sz="4400" dirty="0" err="1" smtClean="0">
                <a:latin typeface="PT Serif" charset="0"/>
                <a:ea typeface="PT Serif" charset="0"/>
                <a:cs typeface="PT Serif" charset="0"/>
              </a:rPr>
              <a:t>of</a:t>
            </a:r>
            <a:r>
              <a:rPr lang="de-DE" sz="4400" dirty="0" smtClean="0">
                <a:latin typeface="PT Serif" charset="0"/>
                <a:ea typeface="PT Serif" charset="0"/>
                <a:cs typeface="PT Serif" charset="0"/>
              </a:rPr>
              <a:t> Munich</a:t>
            </a:r>
            <a:endParaRPr lang="de-DE" sz="4400" dirty="0">
              <a:latin typeface="PT Serif" charset="0"/>
              <a:ea typeface="PT Serif" charset="0"/>
              <a:cs typeface="PT Serif" charset="0"/>
            </a:endParaRPr>
          </a:p>
        </p:txBody>
      </p:sp>
      <p:pic>
        <p:nvPicPr>
          <p:cNvPr id="628" name="Bild 627"/>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5056006" y="807417"/>
            <a:ext cx="6821880" cy="3441454"/>
          </a:xfrm>
          <a:prstGeom prst="rect">
            <a:avLst/>
          </a:prstGeom>
        </p:spPr>
      </p:pic>
      <p:pic>
        <p:nvPicPr>
          <p:cNvPr id="629" name="Bild 628"/>
          <p:cNvPicPr>
            <a:picLocks noChangeAspect="1"/>
          </p:cNvPicPr>
          <p:nvPr/>
        </p:nvPicPr>
        <p:blipFill rotWithShape="1">
          <a:blip r:embed="rId7">
            <a:extLst>
              <a:ext uri="{28A0092B-C50C-407E-A947-70E740481C1C}">
                <a14:useLocalDpi xmlns:a14="http://schemas.microsoft.com/office/drawing/2010/main" val="0"/>
              </a:ext>
            </a:extLst>
          </a:blip>
          <a:srcRect l="57527" b="33913"/>
          <a:stretch/>
        </p:blipFill>
        <p:spPr>
          <a:xfrm>
            <a:off x="327652" y="829512"/>
            <a:ext cx="6821880" cy="3441454"/>
          </a:xfrm>
          <a:prstGeom prst="rect">
            <a:avLst/>
          </a:prstGeom>
        </p:spPr>
      </p:pic>
    </p:spTree>
    <p:extLst>
      <p:ext uri="{BB962C8B-B14F-4D97-AF65-F5344CB8AC3E}">
        <p14:creationId xmlns:p14="http://schemas.microsoft.com/office/powerpoint/2010/main" val="37715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532844" y="4628815"/>
            <a:ext cx="17181094" cy="1154932"/>
          </a:xfrm>
          <a:prstGeom prst="rect">
            <a:avLst/>
          </a:prstGeom>
          <a:noFill/>
        </p:spPr>
        <p:txBody>
          <a:bodyPr wrap="square" rtlCol="0">
            <a:spAutoFit/>
          </a:bodyPr>
          <a:lstStyle/>
          <a:p>
            <a:r>
              <a:rPr lang="de-DE" dirty="0" smtClean="0">
                <a:solidFill>
                  <a:srgbClr val="2172AE"/>
                </a:solidFill>
                <a:latin typeface="PT Serif" charset="0"/>
                <a:ea typeface="PT Serif" charset="0"/>
                <a:cs typeface="PT Serif" charset="0"/>
              </a:rPr>
              <a:t>Abstract</a:t>
            </a:r>
            <a:endParaRPr lang="de-DE" dirty="0">
              <a:solidFill>
                <a:srgbClr val="2172AE"/>
              </a:solidFill>
              <a:latin typeface="PT Serif" charset="0"/>
              <a:ea typeface="PT Serif" charset="0"/>
              <a:cs typeface="PT Serif" charset="0"/>
            </a:endParaRPr>
          </a:p>
        </p:txBody>
      </p:sp>
      <p:sp>
        <p:nvSpPr>
          <p:cNvPr id="6" name="Textfeld 5"/>
          <p:cNvSpPr txBox="1"/>
          <p:nvPr/>
        </p:nvSpPr>
        <p:spPr>
          <a:xfrm>
            <a:off x="896632" y="5883232"/>
            <a:ext cx="17428722" cy="3970318"/>
          </a:xfrm>
          <a:prstGeom prst="rect">
            <a:avLst/>
          </a:prstGeom>
          <a:noFill/>
        </p:spPr>
        <p:txBody>
          <a:bodyPr wrap="square" rtlCol="0">
            <a:spAutoFit/>
          </a:bodyPr>
          <a:lstStyle/>
          <a:p>
            <a:pPr algn="just"/>
            <a:r>
              <a:rPr lang="en-US" sz="2800" dirty="0" smtClean="0">
                <a:latin typeface="PT Serif" charset="0"/>
                <a:ea typeface="PT Serif" charset="0"/>
                <a:cs typeface="PT Serif" charset="0"/>
              </a:rPr>
              <a:t>An important component in autonomous vehicles is visual navigation. We used </a:t>
            </a:r>
            <a:r>
              <a:rPr lang="en-US" sz="2800" dirty="0" smtClean="0">
                <a:latin typeface="PT Serif" charset="0"/>
                <a:ea typeface="PT Serif" charset="0"/>
                <a:cs typeface="PT Serif" charset="0"/>
              </a:rPr>
              <a:t>a sequence </a:t>
            </a:r>
            <a:r>
              <a:rPr lang="en-US" sz="2800" dirty="0" smtClean="0">
                <a:latin typeface="PT Serif" charset="0"/>
                <a:ea typeface="PT Serif" charset="0"/>
                <a:cs typeface="PT Serif" charset="0"/>
              </a:rPr>
              <a:t>of frames recorded at the front of the car to </a:t>
            </a:r>
            <a:r>
              <a:rPr lang="en-US" sz="2800" dirty="0" smtClean="0">
                <a:latin typeface="PT Serif" charset="0"/>
                <a:ea typeface="PT Serif" charset="0"/>
                <a:cs typeface="PT Serif" charset="0"/>
              </a:rPr>
              <a:t>predict the </a:t>
            </a:r>
            <a:r>
              <a:rPr lang="en-US" sz="2800" dirty="0" smtClean="0">
                <a:latin typeface="PT Serif" charset="0"/>
                <a:ea typeface="PT Serif" charset="0"/>
                <a:cs typeface="PT Serif" charset="0"/>
              </a:rPr>
              <a:t>steering angle using an end to end approach. </a:t>
            </a:r>
            <a:endParaRPr lang="en-US" sz="2800" dirty="0" smtClean="0">
              <a:latin typeface="PT Serif" charset="0"/>
              <a:ea typeface="PT Serif" charset="0"/>
              <a:cs typeface="PT Serif" charset="0"/>
            </a:endParaRPr>
          </a:p>
          <a:p>
            <a:pPr algn="just"/>
            <a:r>
              <a:rPr lang="en-US" sz="2800" dirty="0" smtClean="0">
                <a:latin typeface="PT Serif" charset="0"/>
                <a:ea typeface="PT Serif" charset="0"/>
                <a:cs typeface="PT Serif" charset="0"/>
              </a:rPr>
              <a:t>Our network is based on </a:t>
            </a:r>
            <a:r>
              <a:rPr lang="en-US" sz="2800" dirty="0" err="1" smtClean="0">
                <a:latin typeface="PT Serif" charset="0"/>
                <a:ea typeface="PT Serif" charset="0"/>
                <a:cs typeface="PT Serif" charset="0"/>
              </a:rPr>
              <a:t>Bojarski</a:t>
            </a:r>
            <a:r>
              <a:rPr lang="en-US" sz="2800" dirty="0" smtClean="0">
                <a:latin typeface="PT Serif" charset="0"/>
                <a:ea typeface="PT Serif" charset="0"/>
                <a:cs typeface="PT Serif" charset="0"/>
              </a:rPr>
              <a:t> et al.[1] </a:t>
            </a:r>
            <a:r>
              <a:rPr lang="en-US" sz="2800" dirty="0" smtClean="0">
                <a:latin typeface="PT Serif" charset="0"/>
                <a:ea typeface="PT Serif" charset="0"/>
                <a:cs typeface="PT Serif" charset="0"/>
              </a:rPr>
              <a:t>which consi</a:t>
            </a:r>
            <a:r>
              <a:rPr lang="en-US" sz="2800" dirty="0" smtClean="0">
                <a:latin typeface="PT Serif" charset="0"/>
                <a:ea typeface="PT Serif" charset="0"/>
                <a:cs typeface="PT Serif" charset="0"/>
              </a:rPr>
              <a:t>sts </a:t>
            </a:r>
            <a:r>
              <a:rPr lang="en-US" sz="2800" dirty="0" smtClean="0">
                <a:latin typeface="PT Serif" charset="0"/>
                <a:ea typeface="PT Serif" charset="0"/>
                <a:cs typeface="PT Serif" charset="0"/>
              </a:rPr>
              <a:t>of </a:t>
            </a:r>
            <a:r>
              <a:rPr lang="en-US" sz="2800" dirty="0" smtClean="0">
                <a:latin typeface="PT Serif" charset="0"/>
                <a:ea typeface="PT Serif" charset="0"/>
                <a:cs typeface="PT Serif" charset="0"/>
              </a:rPr>
              <a:t>five convolutional and three fully connected layers using the human steering angle as </a:t>
            </a:r>
            <a:r>
              <a:rPr lang="en-US" sz="2800" dirty="0" smtClean="0">
                <a:latin typeface="PT Serif" charset="0"/>
                <a:ea typeface="PT Serif" charset="0"/>
                <a:cs typeface="PT Serif" charset="0"/>
              </a:rPr>
              <a:t>the training </a:t>
            </a:r>
            <a:r>
              <a:rPr lang="en-US" sz="2800" dirty="0" smtClean="0">
                <a:latin typeface="PT Serif" charset="0"/>
                <a:ea typeface="PT Serif" charset="0"/>
                <a:cs typeface="PT Serif" charset="0"/>
              </a:rPr>
              <a:t>signal. As this model did not fully exploit the temporal information of image sequences, we extended this architecture by training an additional convolutional network with optical flow </a:t>
            </a:r>
            <a:r>
              <a:rPr lang="en-US" sz="2800" dirty="0" smtClean="0">
                <a:latin typeface="PT Serif" charset="0"/>
                <a:ea typeface="PT Serif" charset="0"/>
                <a:cs typeface="PT Serif" charset="0"/>
              </a:rPr>
              <a:t>computed from </a:t>
            </a:r>
            <a:r>
              <a:rPr lang="en-US" sz="2800" dirty="0" smtClean="0">
                <a:latin typeface="PT Serif" charset="0"/>
                <a:ea typeface="PT Serif" charset="0"/>
                <a:cs typeface="PT Serif" charset="0"/>
              </a:rPr>
              <a:t>the original images as input and optimizing </a:t>
            </a:r>
            <a:r>
              <a:rPr lang="en-US" sz="2800" dirty="0" smtClean="0">
                <a:latin typeface="PT Serif" charset="0"/>
                <a:ea typeface="PT Serif" charset="0"/>
                <a:cs typeface="PT Serif" charset="0"/>
              </a:rPr>
              <a:t>over the </a:t>
            </a:r>
            <a:r>
              <a:rPr lang="en-US" sz="2800" dirty="0" smtClean="0">
                <a:latin typeface="PT Serif" charset="0"/>
                <a:ea typeface="PT Serif" charset="0"/>
                <a:cs typeface="PT Serif" charset="0"/>
              </a:rPr>
              <a:t>combined loss. As this approach yielded good results, we trained a </a:t>
            </a:r>
            <a:r>
              <a:rPr lang="en-US" sz="2800" dirty="0" smtClean="0">
                <a:latin typeface="PT Serif" charset="0"/>
                <a:ea typeface="PT Serif" charset="0"/>
                <a:cs typeface="PT Serif" charset="0"/>
              </a:rPr>
              <a:t>third network </a:t>
            </a:r>
            <a:r>
              <a:rPr lang="en-US" sz="2800" dirty="0" smtClean="0">
                <a:latin typeface="PT Serif" charset="0"/>
                <a:ea typeface="PT Serif" charset="0"/>
                <a:cs typeface="PT Serif" charset="0"/>
              </a:rPr>
              <a:t>consisting of a </a:t>
            </a:r>
            <a:r>
              <a:rPr lang="en-US" sz="2800" i="1" dirty="0" smtClean="0">
                <a:latin typeface="PT Serif" charset="0"/>
                <a:ea typeface="PT Serif" charset="0"/>
                <a:cs typeface="PT Serif" charset="0"/>
              </a:rPr>
              <a:t>Long-Short term memory</a:t>
            </a:r>
            <a:r>
              <a:rPr lang="en-US" sz="2800" dirty="0" smtClean="0">
                <a:latin typeface="PT Serif" charset="0"/>
                <a:ea typeface="PT Serif" charset="0"/>
                <a:cs typeface="PT Serif" charset="0"/>
              </a:rPr>
              <a:t> (LSTM) </a:t>
            </a:r>
            <a:r>
              <a:rPr lang="en-US" sz="2800" dirty="0" smtClean="0">
                <a:latin typeface="PT Serif" charset="0"/>
                <a:ea typeface="PT Serif" charset="0"/>
                <a:cs typeface="PT Serif" charset="0"/>
              </a:rPr>
              <a:t>cell to further exploit temporal information. We achieved an improvement of 0.12 in the Mean Squared Error in our approach compared to </a:t>
            </a:r>
            <a:r>
              <a:rPr lang="en-US" sz="2800" dirty="0" err="1" smtClean="0">
                <a:latin typeface="PT Serif" charset="0"/>
                <a:ea typeface="PT Serif" charset="0"/>
                <a:cs typeface="PT Serif" charset="0"/>
              </a:rPr>
              <a:t>Nvidia’s</a:t>
            </a:r>
            <a:r>
              <a:rPr lang="en-US" sz="2800" dirty="0" smtClean="0">
                <a:latin typeface="PT Serif" charset="0"/>
                <a:ea typeface="PT Serif" charset="0"/>
                <a:cs typeface="PT Serif" charset="0"/>
              </a:rPr>
              <a:t> model.   </a:t>
            </a:r>
            <a:endParaRPr lang="en-US" sz="2800" dirty="0">
              <a:latin typeface="PT Serif" charset="0"/>
              <a:ea typeface="PT Serif" charset="0"/>
              <a:cs typeface="PT Serif" charset="0"/>
            </a:endParaRPr>
          </a:p>
        </p:txBody>
      </p:sp>
      <p:sp>
        <p:nvSpPr>
          <p:cNvPr id="7" name="Textfeld 6"/>
          <p:cNvSpPr txBox="1"/>
          <p:nvPr/>
        </p:nvSpPr>
        <p:spPr>
          <a:xfrm>
            <a:off x="534427" y="10260336"/>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Data Preprocessing</a:t>
            </a:r>
            <a:endParaRPr lang="en-US" dirty="0">
              <a:solidFill>
                <a:srgbClr val="2172AE"/>
              </a:solidFill>
              <a:latin typeface="PT Serif" charset="0"/>
              <a:ea typeface="PT Serif" charset="0"/>
              <a:cs typeface="PT Serif" charset="0"/>
            </a:endParaRPr>
          </a:p>
        </p:txBody>
      </p:sp>
      <p:sp>
        <p:nvSpPr>
          <p:cNvPr id="11" name="Textfeld 10"/>
          <p:cNvSpPr txBox="1"/>
          <p:nvPr/>
        </p:nvSpPr>
        <p:spPr>
          <a:xfrm>
            <a:off x="958281" y="11351453"/>
            <a:ext cx="16603579"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Images</a:t>
            </a:r>
            <a:endParaRPr lang="en-US" sz="3600" dirty="0">
              <a:solidFill>
                <a:srgbClr val="2172AE"/>
              </a:solidFill>
              <a:latin typeface="PT Serif" charset="0"/>
              <a:ea typeface="PT Serif" charset="0"/>
              <a:cs typeface="PT Serif" charset="0"/>
            </a:endParaRPr>
          </a:p>
        </p:txBody>
      </p:sp>
      <p:grpSp>
        <p:nvGrpSpPr>
          <p:cNvPr id="37" name="Gruppierung 36"/>
          <p:cNvGrpSpPr/>
          <p:nvPr/>
        </p:nvGrpSpPr>
        <p:grpSpPr>
          <a:xfrm>
            <a:off x="958281" y="12196755"/>
            <a:ext cx="17380391" cy="1042154"/>
            <a:chOff x="2261936" y="13330989"/>
            <a:chExt cx="16796087" cy="1660358"/>
          </a:xfrm>
        </p:grpSpPr>
        <p:sp>
          <p:nvSpPr>
            <p:cNvPr id="12" name="Abgerundetes Rechteck 11"/>
            <p:cNvSpPr/>
            <p:nvPr/>
          </p:nvSpPr>
          <p:spPr>
            <a:xfrm>
              <a:off x="226193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RGB Image</a:t>
              </a:r>
              <a:endParaRPr lang="de-DE" sz="2800" dirty="0">
                <a:latin typeface="PT Serif" charset="0"/>
                <a:ea typeface="PT Serif" charset="0"/>
                <a:cs typeface="PT Serif" charset="0"/>
              </a:endParaRPr>
            </a:p>
          </p:txBody>
        </p:sp>
        <p:sp>
          <p:nvSpPr>
            <p:cNvPr id="13" name="Abgerundetes Rechteck 12"/>
            <p:cNvSpPr/>
            <p:nvPr/>
          </p:nvSpPr>
          <p:spPr>
            <a:xfrm>
              <a:off x="579922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Randomized</a:t>
              </a:r>
              <a:r>
                <a:rPr lang="de-DE" sz="2800" dirty="0" smtClean="0">
                  <a:latin typeface="PT Serif" charset="0"/>
                  <a:ea typeface="PT Serif" charset="0"/>
                  <a:cs typeface="PT Serif" charset="0"/>
                </a:rPr>
                <a:t> Horizontal </a:t>
              </a:r>
              <a:r>
                <a:rPr lang="de-DE" sz="2800" dirty="0">
                  <a:latin typeface="PT Serif" charset="0"/>
                  <a:ea typeface="PT Serif" charset="0"/>
                  <a:cs typeface="PT Serif" charset="0"/>
                </a:rPr>
                <a:t>F</a:t>
              </a:r>
              <a:r>
                <a:rPr lang="de-DE" sz="2800" dirty="0" smtClean="0">
                  <a:latin typeface="PT Serif" charset="0"/>
                  <a:ea typeface="PT Serif" charset="0"/>
                  <a:cs typeface="PT Serif" charset="0"/>
                </a:rPr>
                <a:t>lip</a:t>
              </a:r>
              <a:endParaRPr lang="de-DE" sz="2800" dirty="0">
                <a:latin typeface="PT Serif" charset="0"/>
                <a:ea typeface="PT Serif" charset="0"/>
                <a:cs typeface="PT Serif" charset="0"/>
              </a:endParaRPr>
            </a:p>
          </p:txBody>
        </p:sp>
        <p:sp>
          <p:nvSpPr>
            <p:cNvPr id="14" name="Abgerundetes Rechteck 13"/>
            <p:cNvSpPr/>
            <p:nvPr/>
          </p:nvSpPr>
          <p:spPr>
            <a:xfrm>
              <a:off x="933650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Normalization</a:t>
              </a:r>
              <a:endParaRPr lang="en-US" sz="2800" dirty="0">
                <a:latin typeface="PT Serif" charset="0"/>
                <a:ea typeface="PT Serif" charset="0"/>
                <a:cs typeface="PT Serif" charset="0"/>
              </a:endParaRPr>
            </a:p>
          </p:txBody>
        </p:sp>
        <p:sp>
          <p:nvSpPr>
            <p:cNvPr id="15" name="Abgerundetes Rechteck 14"/>
            <p:cNvSpPr/>
            <p:nvPr/>
          </p:nvSpPr>
          <p:spPr>
            <a:xfrm>
              <a:off x="12873791"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Convert to YUV</a:t>
              </a:r>
              <a:endParaRPr lang="en-US" sz="2800" dirty="0">
                <a:latin typeface="PT Serif" charset="0"/>
                <a:ea typeface="PT Serif" charset="0"/>
                <a:cs typeface="PT Serif" charset="0"/>
              </a:endParaRPr>
            </a:p>
          </p:txBody>
        </p:sp>
        <p:sp>
          <p:nvSpPr>
            <p:cNvPr id="16" name="Abgerundetes Rechteck 15"/>
            <p:cNvSpPr/>
            <p:nvPr/>
          </p:nvSpPr>
          <p:spPr>
            <a:xfrm>
              <a:off x="16411076" y="13330989"/>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Zero-Mean</a:t>
              </a:r>
              <a:endParaRPr lang="en-US" sz="2800" dirty="0">
                <a:latin typeface="PT Serif" charset="0"/>
                <a:ea typeface="PT Serif" charset="0"/>
                <a:cs typeface="PT Serif" charset="0"/>
              </a:endParaRPr>
            </a:p>
          </p:txBody>
        </p:sp>
        <p:cxnSp>
          <p:nvCxnSpPr>
            <p:cNvPr id="20" name="Gerade Verbindung mit Pfeil 19"/>
            <p:cNvCxnSpPr>
              <a:stCxn id="12" idx="3"/>
            </p:cNvCxnSpPr>
            <p:nvPr/>
          </p:nvCxnSpPr>
          <p:spPr>
            <a:xfrm>
              <a:off x="490888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p:cNvCxnSpPr>
            <p:nvPr/>
          </p:nvCxnSpPr>
          <p:spPr>
            <a:xfrm>
              <a:off x="844616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14" idx="3"/>
              <a:endCxn id="15" idx="1"/>
            </p:cNvCxnSpPr>
            <p:nvPr/>
          </p:nvCxnSpPr>
          <p:spPr>
            <a:xfrm>
              <a:off x="11983453"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5" idx="3"/>
            </p:cNvCxnSpPr>
            <p:nvPr/>
          </p:nvCxnSpPr>
          <p:spPr>
            <a:xfrm>
              <a:off x="15520738" y="14161168"/>
              <a:ext cx="890338"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feld 26"/>
          <p:cNvSpPr txBox="1"/>
          <p:nvPr/>
        </p:nvSpPr>
        <p:spPr>
          <a:xfrm>
            <a:off x="930747" y="13315843"/>
            <a:ext cx="16603579" cy="646331"/>
          </a:xfrm>
          <a:prstGeom prst="rect">
            <a:avLst/>
          </a:prstGeom>
          <a:noFill/>
        </p:spPr>
        <p:txBody>
          <a:bodyPr wrap="square" rtlCol="0">
            <a:spAutoFit/>
          </a:bodyPr>
          <a:lstStyle/>
          <a:p>
            <a:pPr algn="just"/>
            <a:r>
              <a:rPr lang="en-US" sz="3600" smtClean="0">
                <a:solidFill>
                  <a:srgbClr val="2172AE"/>
                </a:solidFill>
                <a:latin typeface="PT Serif" charset="0"/>
                <a:ea typeface="PT Serif" charset="0"/>
                <a:cs typeface="PT Serif" charset="0"/>
              </a:rPr>
              <a:t>Labels </a:t>
            </a:r>
            <a:endParaRPr lang="en-US" sz="3600" dirty="0">
              <a:solidFill>
                <a:srgbClr val="2172AE"/>
              </a:solidFill>
              <a:latin typeface="PT Serif" charset="0"/>
              <a:ea typeface="PT Serif" charset="0"/>
              <a:cs typeface="PT Serif" charset="0"/>
            </a:endParaRPr>
          </a:p>
        </p:txBody>
      </p:sp>
      <p:grpSp>
        <p:nvGrpSpPr>
          <p:cNvPr id="38" name="Gruppierung 37"/>
          <p:cNvGrpSpPr/>
          <p:nvPr/>
        </p:nvGrpSpPr>
        <p:grpSpPr>
          <a:xfrm>
            <a:off x="958281" y="14084058"/>
            <a:ext cx="6448176" cy="1027305"/>
            <a:chOff x="2358188" y="16537166"/>
            <a:chExt cx="6087980" cy="1660358"/>
          </a:xfrm>
        </p:grpSpPr>
        <p:sp>
          <p:nvSpPr>
            <p:cNvPr id="32" name="Abgerundetes Rechteck 31"/>
            <p:cNvSpPr/>
            <p:nvPr/>
          </p:nvSpPr>
          <p:spPr>
            <a:xfrm>
              <a:off x="2358188"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endParaRPr lang="de-DE" sz="2800" dirty="0">
                <a:latin typeface="PT Serif" charset="0"/>
                <a:ea typeface="PT Serif" charset="0"/>
                <a:cs typeface="PT Serif" charset="0"/>
              </a:endParaRPr>
            </a:p>
          </p:txBody>
        </p:sp>
        <p:sp>
          <p:nvSpPr>
            <p:cNvPr id="33" name="Abgerundetes Rechteck 32"/>
            <p:cNvSpPr/>
            <p:nvPr/>
          </p:nvSpPr>
          <p:spPr>
            <a:xfrm>
              <a:off x="5799221" y="16537166"/>
              <a:ext cx="2646947" cy="1660358"/>
            </a:xfrm>
            <a:prstGeom prst="roundRect">
              <a:avLst/>
            </a:prstGeom>
            <a:solidFill>
              <a:srgbClr val="2172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latin typeface="PT Serif" charset="0"/>
                  <a:ea typeface="PT Serif" charset="0"/>
                  <a:cs typeface="PT Serif" charset="0"/>
                </a:rPr>
                <a:t>Angle in </a:t>
              </a:r>
              <a:r>
                <a:rPr lang="en-US" sz="2800" dirty="0" smtClean="0">
                  <a:latin typeface="PT Serif" charset="0"/>
                  <a:ea typeface="PT Serif" charset="0"/>
                  <a:cs typeface="PT Serif" charset="0"/>
                </a:rPr>
                <a:t>Radians</a:t>
              </a:r>
              <a:endParaRPr lang="en-US" sz="2800" dirty="0">
                <a:latin typeface="PT Serif" charset="0"/>
                <a:ea typeface="PT Serif" charset="0"/>
                <a:cs typeface="PT Serif" charset="0"/>
              </a:endParaRPr>
            </a:p>
          </p:txBody>
        </p:sp>
        <p:cxnSp>
          <p:nvCxnSpPr>
            <p:cNvPr id="35" name="Gerade Verbindung mit Pfeil 34"/>
            <p:cNvCxnSpPr>
              <a:stCxn id="32" idx="3"/>
              <a:endCxn id="33" idx="1"/>
            </p:cNvCxnSpPr>
            <p:nvPr/>
          </p:nvCxnSpPr>
          <p:spPr>
            <a:xfrm>
              <a:off x="5005135" y="17367345"/>
              <a:ext cx="794086" cy="0"/>
            </a:xfrm>
            <a:prstGeom prst="straightConnector1">
              <a:avLst/>
            </a:prstGeom>
            <a:ln w="63500">
              <a:solidFill>
                <a:srgbClr val="2172AE"/>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p:cNvSpPr txBox="1"/>
          <p:nvPr/>
        </p:nvSpPr>
        <p:spPr>
          <a:xfrm>
            <a:off x="27539635" y="4075210"/>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Architectures</a:t>
            </a:r>
            <a:endParaRPr lang="en-US" dirty="0">
              <a:solidFill>
                <a:srgbClr val="2172AE"/>
              </a:solidFill>
              <a:latin typeface="PT Serif" charset="0"/>
              <a:ea typeface="PT Serif" charset="0"/>
              <a:cs typeface="PT Serif" charset="0"/>
            </a:endParaRPr>
          </a:p>
        </p:txBody>
      </p:sp>
      <p:sp>
        <p:nvSpPr>
          <p:cNvPr id="40" name="Textfeld 39"/>
          <p:cNvSpPr txBox="1"/>
          <p:nvPr/>
        </p:nvSpPr>
        <p:spPr>
          <a:xfrm>
            <a:off x="27878589" y="22572843"/>
            <a:ext cx="3900953" cy="646331"/>
          </a:xfrm>
          <a:prstGeom prst="rect">
            <a:avLst/>
          </a:prstGeom>
          <a:noFill/>
        </p:spPr>
        <p:txBody>
          <a:bodyPr wrap="square" rtlCol="0">
            <a:spAutoFit/>
          </a:bodyPr>
          <a:lstStyle/>
          <a:p>
            <a:pPr algn="just"/>
            <a:r>
              <a:rPr lang="en-US" sz="3600" dirty="0" err="1" smtClean="0">
                <a:solidFill>
                  <a:schemeClr val="accent2">
                    <a:lumMod val="75000"/>
                  </a:schemeClr>
                </a:solidFill>
                <a:latin typeface="PT Serif" charset="0"/>
                <a:ea typeface="PT Serif" charset="0"/>
                <a:cs typeface="PT Serif" charset="0"/>
              </a:rPr>
              <a:t>Nvidia</a:t>
            </a:r>
            <a:r>
              <a:rPr lang="en-US" sz="3600" dirty="0" smtClean="0">
                <a:solidFill>
                  <a:schemeClr val="accent2">
                    <a:lumMod val="75000"/>
                  </a:schemeClr>
                </a:solidFill>
                <a:latin typeface="PT Serif" charset="0"/>
                <a:ea typeface="PT Serif" charset="0"/>
                <a:cs typeface="PT Serif" charset="0"/>
              </a:rPr>
              <a:t> Model</a:t>
            </a:r>
            <a:endParaRPr lang="en-US" sz="3600" dirty="0">
              <a:solidFill>
                <a:schemeClr val="accent2">
                  <a:lumMod val="75000"/>
                </a:schemeClr>
              </a:solidFill>
              <a:latin typeface="PT Serif" charset="0"/>
              <a:ea typeface="PT Serif" charset="0"/>
              <a:cs typeface="PT Serif" charset="0"/>
            </a:endParaRPr>
          </a:p>
        </p:txBody>
      </p:sp>
      <p:sp>
        <p:nvSpPr>
          <p:cNvPr id="51" name="Textfeld 50"/>
          <p:cNvSpPr txBox="1"/>
          <p:nvPr/>
        </p:nvSpPr>
        <p:spPr>
          <a:xfrm>
            <a:off x="28423174" y="5214279"/>
            <a:ext cx="6447118" cy="646331"/>
          </a:xfrm>
          <a:prstGeom prst="rect">
            <a:avLst/>
          </a:prstGeom>
          <a:noFill/>
        </p:spPr>
        <p:txBody>
          <a:bodyPr wrap="square" rtlCol="0">
            <a:spAutoFit/>
          </a:bodyPr>
          <a:lstStyle/>
          <a:p>
            <a:pPr algn="just"/>
            <a:r>
              <a:rPr lang="en-US" sz="3600" dirty="0" smtClean="0">
                <a:solidFill>
                  <a:srgbClr val="2172AE"/>
                </a:solidFill>
                <a:latin typeface="PT Serif" charset="0"/>
                <a:ea typeface="PT Serif" charset="0"/>
                <a:cs typeface="PT Serif" charset="0"/>
              </a:rPr>
              <a:t>CNN + Optical </a:t>
            </a:r>
            <a:r>
              <a:rPr lang="en-US" sz="3600" dirty="0" smtClean="0">
                <a:solidFill>
                  <a:srgbClr val="2172AE"/>
                </a:solidFill>
                <a:latin typeface="PT Serif" charset="0"/>
                <a:ea typeface="PT Serif" charset="0"/>
                <a:cs typeface="PT Serif" charset="0"/>
              </a:rPr>
              <a:t>Flow Model</a:t>
            </a:r>
            <a:endParaRPr lang="en-US" sz="3600" dirty="0">
              <a:solidFill>
                <a:srgbClr val="2172AE"/>
              </a:solidFill>
              <a:latin typeface="PT Serif" charset="0"/>
              <a:ea typeface="PT Serif" charset="0"/>
              <a:cs typeface="PT Serif" charset="0"/>
            </a:endParaRPr>
          </a:p>
        </p:txBody>
      </p:sp>
      <p:grpSp>
        <p:nvGrpSpPr>
          <p:cNvPr id="140" name="Gruppierung 139"/>
          <p:cNvGrpSpPr/>
          <p:nvPr/>
        </p:nvGrpSpPr>
        <p:grpSpPr>
          <a:xfrm>
            <a:off x="28089040" y="6256803"/>
            <a:ext cx="6720182" cy="15570455"/>
            <a:chOff x="27456059" y="6328544"/>
            <a:chExt cx="6720182" cy="15570455"/>
          </a:xfrm>
        </p:grpSpPr>
        <p:grpSp>
          <p:nvGrpSpPr>
            <p:cNvPr id="88" name="Gruppierung 87"/>
            <p:cNvGrpSpPr/>
            <p:nvPr/>
          </p:nvGrpSpPr>
          <p:grpSpPr>
            <a:xfrm>
              <a:off x="30498208" y="6328544"/>
              <a:ext cx="3678033" cy="15570455"/>
              <a:chOff x="21823811" y="6328544"/>
              <a:chExt cx="3678033" cy="15570455"/>
            </a:xfrm>
          </p:grpSpPr>
          <p:sp>
            <p:nvSpPr>
              <p:cNvPr id="45" name="Abgerundetes Rechteck 44"/>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50" name="Abgerundetes Rechteck 49"/>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54" name="Textfeld 53"/>
              <p:cNvSpPr txBox="1"/>
              <p:nvPr/>
            </p:nvSpPr>
            <p:spPr>
              <a:xfrm>
                <a:off x="21823811" y="63285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56" name="Gerade Verbindung mit Pfeil 55"/>
              <p:cNvCxnSpPr>
                <a:stCxn id="54" idx="2"/>
                <a:endCxn id="41" idx="0"/>
              </p:cNvCxnSpPr>
              <p:nvPr/>
            </p:nvCxnSpPr>
            <p:spPr>
              <a:xfrm>
                <a:off x="23662828" y="68517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uppierung 85"/>
              <p:cNvGrpSpPr/>
              <p:nvPr/>
            </p:nvGrpSpPr>
            <p:grpSpPr>
              <a:xfrm>
                <a:off x="22339356" y="7244387"/>
                <a:ext cx="2646948" cy="6033072"/>
                <a:chOff x="22339356" y="7244387"/>
                <a:chExt cx="2646948" cy="6033072"/>
              </a:xfrm>
            </p:grpSpPr>
            <p:sp>
              <p:nvSpPr>
                <p:cNvPr id="41" name="Abgerundetes Rechteck 40"/>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2" name="Abgerundetes Rechteck 41"/>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3" name="Abgerundetes Rechteck 42"/>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44" name="Abgerundetes Rechteck 43"/>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57" name="Gerade Verbindung mit Pfeil 56"/>
                <p:cNvCxnSpPr>
                  <a:stCxn id="41" idx="2"/>
                  <a:endCxn id="42" idx="0"/>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stCxn id="42" idx="2"/>
                  <a:endCxn id="43"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a:stCxn id="43" idx="2"/>
                  <a:endCxn id="44"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44" idx="2"/>
                  <a:endCxn id="45"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p:nvGrpSpPr>
            <p:grpSpPr>
              <a:xfrm>
                <a:off x="22339355" y="14385594"/>
                <a:ext cx="2646947" cy="6445336"/>
                <a:chOff x="22339355" y="14385594"/>
                <a:chExt cx="2646947" cy="6445336"/>
              </a:xfrm>
            </p:grpSpPr>
            <p:sp>
              <p:nvSpPr>
                <p:cNvPr id="46" name="Abgerundetes Rechteck 4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47" name="Abgerundetes Rechteck 4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8" name="Abgerundetes Rechteck 4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49" name="Abgerundetes Rechteck 4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70" name="Gerade Verbindung mit Pfeil 69"/>
                <p:cNvCxnSpPr>
                  <a:endCxn id="46" idx="0"/>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p:cNvCxnSpPr>
                  <a:stCxn id="46" idx="2"/>
                  <a:endCxn id="47" idx="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47" idx="2"/>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49" idx="2"/>
                  <a:endCxn id="50" idx="0"/>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9" name="Gruppierung 88"/>
            <p:cNvGrpSpPr/>
            <p:nvPr/>
          </p:nvGrpSpPr>
          <p:grpSpPr>
            <a:xfrm>
              <a:off x="27456059" y="6383244"/>
              <a:ext cx="2646949" cy="15515755"/>
              <a:chOff x="22339355" y="6383244"/>
              <a:chExt cx="2646949" cy="15515755"/>
            </a:xfrm>
          </p:grpSpPr>
          <p:sp>
            <p:nvSpPr>
              <p:cNvPr id="90" name="Abgerundetes Rechteck 89"/>
              <p:cNvSpPr/>
              <p:nvPr/>
            </p:nvSpPr>
            <p:spPr>
              <a:xfrm>
                <a:off x="22339355" y="132774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1" name="Abgerundetes Rechteck 90"/>
              <p:cNvSpPr/>
              <p:nvPr/>
            </p:nvSpPr>
            <p:spPr>
              <a:xfrm>
                <a:off x="22339355" y="20830930"/>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92" name="Textfeld 91"/>
              <p:cNvSpPr txBox="1"/>
              <p:nvPr/>
            </p:nvSpPr>
            <p:spPr>
              <a:xfrm>
                <a:off x="22588734" y="63832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93" name="Gerade Verbindung mit Pfeil 92"/>
              <p:cNvCxnSpPr/>
              <p:nvPr/>
            </p:nvCxnSpPr>
            <p:spPr>
              <a:xfrm>
                <a:off x="23662830" y="69064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uppierung 93"/>
              <p:cNvGrpSpPr/>
              <p:nvPr/>
            </p:nvGrpSpPr>
            <p:grpSpPr>
              <a:xfrm>
                <a:off x="22339356" y="7244387"/>
                <a:ext cx="2646948" cy="6033072"/>
                <a:chOff x="22339356" y="7244387"/>
                <a:chExt cx="2646948" cy="6033072"/>
              </a:xfrm>
            </p:grpSpPr>
            <p:sp>
              <p:nvSpPr>
                <p:cNvPr id="105" name="Abgerundetes Rechteck 104"/>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6" name="Abgerundetes Rechteck 105"/>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7" name="Abgerundetes Rechteck 106"/>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08" name="Abgerundetes Rechteck 107"/>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09" name="Gerade Verbindung mit Pfeil 108"/>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uppierung 94"/>
              <p:cNvGrpSpPr/>
              <p:nvPr/>
            </p:nvGrpSpPr>
            <p:grpSpPr>
              <a:xfrm>
                <a:off x="22339355" y="14385594"/>
                <a:ext cx="2646947" cy="6445336"/>
                <a:chOff x="22339355" y="14385594"/>
                <a:chExt cx="2646947" cy="6445336"/>
              </a:xfrm>
            </p:grpSpPr>
            <p:sp>
              <p:nvSpPr>
                <p:cNvPr id="96" name="Abgerundetes Rechteck 95"/>
                <p:cNvSpPr/>
                <p:nvPr/>
              </p:nvSpPr>
              <p:spPr>
                <a:xfrm>
                  <a:off x="22339355" y="14837924"/>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 + </a:t>
                  </a:r>
                  <a:r>
                    <a:rPr lang="en-US" sz="2800" dirty="0" err="1" smtClean="0">
                      <a:latin typeface="PT Serif" charset="0"/>
                      <a:ea typeface="PT Serif" charset="0"/>
                      <a:cs typeface="PT Serif" charset="0"/>
                    </a:rPr>
                    <a:t>ReLU</a:t>
                  </a:r>
                  <a:endParaRPr lang="en-US" sz="2800" dirty="0">
                    <a:latin typeface="PT Serif" charset="0"/>
                    <a:ea typeface="PT Serif" charset="0"/>
                    <a:cs typeface="PT Serif" charset="0"/>
                  </a:endParaRPr>
                </a:p>
              </p:txBody>
            </p:sp>
            <p:sp>
              <p:nvSpPr>
                <p:cNvPr id="97" name="Abgerundetes Rechteck 96"/>
                <p:cNvSpPr/>
                <p:nvPr/>
              </p:nvSpPr>
              <p:spPr>
                <a:xfrm>
                  <a:off x="22339355" y="16358323"/>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8" name="Abgerundetes Rechteck 97"/>
                <p:cNvSpPr/>
                <p:nvPr/>
              </p:nvSpPr>
              <p:spPr>
                <a:xfrm>
                  <a:off x="22339355" y="17838656"/>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PT Serif" charset="0"/>
                      <a:ea typeface="PT Serif" charset="0"/>
                      <a:cs typeface="PT Serif" charset="0"/>
                    </a:rPr>
                    <a:t>FC3 </a:t>
                  </a:r>
                  <a:r>
                    <a:rPr lang="en-US" sz="2800" dirty="0" smtClean="0">
                      <a:latin typeface="PT Serif" charset="0"/>
                      <a:ea typeface="PT Serif" charset="0"/>
                      <a:cs typeface="PT Serif" charset="0"/>
                    </a:rPr>
                    <a:t>+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sp>
              <p:nvSpPr>
                <p:cNvPr id="99" name="Abgerundetes Rechteck 98"/>
                <p:cNvSpPr/>
                <p:nvPr/>
              </p:nvSpPr>
              <p:spPr>
                <a:xfrm>
                  <a:off x="22339355" y="19310531"/>
                  <a:ext cx="2646947" cy="1068069"/>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FC4</a:t>
                  </a:r>
                  <a:endParaRPr lang="en-US" sz="2800" dirty="0">
                    <a:latin typeface="PT Serif" charset="0"/>
                    <a:ea typeface="PT Serif" charset="0"/>
                    <a:cs typeface="PT Serif" charset="0"/>
                  </a:endParaRPr>
                </a:p>
              </p:txBody>
            </p:sp>
            <p:cxnSp>
              <p:nvCxnSpPr>
                <p:cNvPr id="100" name="Gerade Verbindung mit Pfeil 99"/>
                <p:cNvCxnSpPr/>
                <p:nvPr/>
              </p:nvCxnSpPr>
              <p:spPr>
                <a:xfrm>
                  <a:off x="23662829" y="14385594"/>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a:off x="23662829" y="15905993"/>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p:nvPr/>
              </p:nvCxnSpPr>
              <p:spPr>
                <a:xfrm>
                  <a:off x="23662829" y="17426392"/>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a:off x="23662829" y="18898267"/>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nvCxnSpPr>
              <p:spPr>
                <a:xfrm>
                  <a:off x="23662829" y="20378600"/>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139" name="Textfeld 138"/>
          <p:cNvSpPr txBox="1"/>
          <p:nvPr/>
        </p:nvSpPr>
        <p:spPr>
          <a:xfrm>
            <a:off x="35141802" y="5230142"/>
            <a:ext cx="7321254" cy="646331"/>
          </a:xfrm>
          <a:prstGeom prst="rect">
            <a:avLst/>
          </a:prstGeom>
          <a:noFill/>
        </p:spPr>
        <p:txBody>
          <a:bodyPr wrap="square" rtlCol="0">
            <a:spAutoFit/>
          </a:bodyPr>
          <a:lstStyle/>
          <a:p>
            <a:pPr algn="ctr"/>
            <a:r>
              <a:rPr lang="en-US" sz="3600" smtClean="0">
                <a:solidFill>
                  <a:srgbClr val="2172AE"/>
                </a:solidFill>
                <a:latin typeface="PT Serif" charset="0"/>
                <a:ea typeface="PT Serif" charset="0"/>
                <a:cs typeface="PT Serif" charset="0"/>
              </a:rPr>
              <a:t>CNN + Optical </a:t>
            </a:r>
            <a:r>
              <a:rPr lang="en-US" sz="3600" dirty="0" smtClean="0">
                <a:solidFill>
                  <a:srgbClr val="2172AE"/>
                </a:solidFill>
                <a:latin typeface="PT Serif" charset="0"/>
                <a:ea typeface="PT Serif" charset="0"/>
                <a:cs typeface="PT Serif" charset="0"/>
              </a:rPr>
              <a:t>Flow + LSTM Model</a:t>
            </a:r>
            <a:endParaRPr lang="en-US" sz="3600" dirty="0">
              <a:solidFill>
                <a:srgbClr val="2172AE"/>
              </a:solidFill>
              <a:latin typeface="PT Serif" charset="0"/>
              <a:ea typeface="PT Serif" charset="0"/>
              <a:cs typeface="PT Serif" charset="0"/>
            </a:endParaRPr>
          </a:p>
        </p:txBody>
      </p:sp>
      <p:grpSp>
        <p:nvGrpSpPr>
          <p:cNvPr id="602" name="Gruppierung 601"/>
          <p:cNvGrpSpPr/>
          <p:nvPr/>
        </p:nvGrpSpPr>
        <p:grpSpPr>
          <a:xfrm>
            <a:off x="35473250" y="6283459"/>
            <a:ext cx="6720182" cy="15510748"/>
            <a:chOff x="35157704" y="6383244"/>
            <a:chExt cx="6720182" cy="15510748"/>
          </a:xfrm>
        </p:grpSpPr>
        <p:sp>
          <p:nvSpPr>
            <p:cNvPr id="168" name="Abgerundetes Rechteck 167"/>
            <p:cNvSpPr/>
            <p:nvPr/>
          </p:nvSpPr>
          <p:spPr>
            <a:xfrm>
              <a:off x="36959506" y="20825923"/>
              <a:ext cx="2646947" cy="1068069"/>
            </a:xfrm>
            <a:prstGeom prst="roundRect">
              <a:avLst/>
            </a:prstGeom>
            <a:solidFill>
              <a:srgbClr val="2EA6FF"/>
            </a:solidFill>
            <a:ln>
              <a:solidFill>
                <a:srgbClr val="2EA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Reshape to range [-pi, pi]</a:t>
              </a:r>
              <a:endParaRPr lang="en-US" sz="2800" dirty="0">
                <a:latin typeface="PT Serif" charset="0"/>
                <a:ea typeface="PT Serif" charset="0"/>
                <a:cs typeface="PT Serif" charset="0"/>
              </a:endParaRPr>
            </a:p>
          </p:txBody>
        </p:sp>
        <p:sp>
          <p:nvSpPr>
            <p:cNvPr id="169" name="Textfeld 168"/>
            <p:cNvSpPr txBox="1"/>
            <p:nvPr/>
          </p:nvSpPr>
          <p:spPr>
            <a:xfrm>
              <a:off x="38199853" y="6383244"/>
              <a:ext cx="3678033" cy="523220"/>
            </a:xfrm>
            <a:prstGeom prst="rect">
              <a:avLst/>
            </a:prstGeom>
            <a:noFill/>
          </p:spPr>
          <p:txBody>
            <a:bodyPr wrap="square" rtlCol="0">
              <a:spAutoFit/>
            </a:bodyPr>
            <a:lstStyle/>
            <a:p>
              <a:pPr algn="ctr"/>
              <a:r>
                <a:rPr lang="en-US" sz="2800" smtClean="0">
                  <a:latin typeface="PT Serif" charset="0"/>
                  <a:ea typeface="PT Serif" charset="0"/>
                  <a:cs typeface="PT Serif" charset="0"/>
                </a:rPr>
                <a:t>Optical Flow Images</a:t>
              </a:r>
              <a:endParaRPr lang="en-US" sz="2800" dirty="0">
                <a:latin typeface="PT Serif" charset="0"/>
                <a:ea typeface="PT Serif" charset="0"/>
                <a:cs typeface="PT Serif" charset="0"/>
              </a:endParaRPr>
            </a:p>
          </p:txBody>
        </p:sp>
        <p:cxnSp>
          <p:nvCxnSpPr>
            <p:cNvPr id="170" name="Gerade Verbindung mit Pfeil 169"/>
            <p:cNvCxnSpPr/>
            <p:nvPr/>
          </p:nvCxnSpPr>
          <p:spPr>
            <a:xfrm>
              <a:off x="40038870" y="6906464"/>
              <a:ext cx="3" cy="3926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600" name="Gruppierung 599"/>
            <p:cNvGrpSpPr/>
            <p:nvPr/>
          </p:nvGrpSpPr>
          <p:grpSpPr>
            <a:xfrm>
              <a:off x="38715397" y="7299087"/>
              <a:ext cx="2646949" cy="7101141"/>
              <a:chOff x="38715397" y="7299087"/>
              <a:chExt cx="2646949" cy="7101141"/>
            </a:xfrm>
          </p:grpSpPr>
          <p:sp>
            <p:nvSpPr>
              <p:cNvPr id="167" name="Abgerundetes Rechteck 166"/>
              <p:cNvSpPr/>
              <p:nvPr/>
            </p:nvSpPr>
            <p:spPr>
              <a:xfrm>
                <a:off x="38715397"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71" name="Gruppierung 170"/>
              <p:cNvGrpSpPr/>
              <p:nvPr/>
            </p:nvGrpSpPr>
            <p:grpSpPr>
              <a:xfrm>
                <a:off x="38715398" y="7299087"/>
                <a:ext cx="2646948" cy="6033072"/>
                <a:chOff x="22339356" y="7244387"/>
                <a:chExt cx="2646948" cy="6033072"/>
              </a:xfrm>
            </p:grpSpPr>
            <p:sp>
              <p:nvSpPr>
                <p:cNvPr id="182" name="Abgerundetes Rechteck 181"/>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3" name="Abgerundetes Rechteck 182"/>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4" name="Abgerundetes Rechteck 183"/>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85" name="Abgerundetes Rechteck 184"/>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86" name="Gerade Verbindung mit Pfeil 185"/>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Gerade Verbindung mit Pfeil 186"/>
                <p:cNvCxnSpPr>
                  <a:endCxn id="182" idx="0"/>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Gerade Verbindung mit Pfeil 187"/>
                <p:cNvCxnSpPr>
                  <a:stCxn id="182" idx="2"/>
                  <a:endCxn id="183" idx="0"/>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Gerade Verbindung mit Pfeil 188"/>
                <p:cNvCxnSpPr>
                  <a:stCxn id="183" idx="2"/>
                  <a:endCxn id="184" idx="0"/>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6" name="Textfeld 145"/>
            <p:cNvSpPr txBox="1"/>
            <p:nvPr/>
          </p:nvSpPr>
          <p:spPr>
            <a:xfrm>
              <a:off x="35407083" y="6437944"/>
              <a:ext cx="2148192" cy="523220"/>
            </a:xfrm>
            <a:prstGeom prst="rect">
              <a:avLst/>
            </a:prstGeom>
            <a:noFill/>
          </p:spPr>
          <p:txBody>
            <a:bodyPr wrap="square" rtlCol="0">
              <a:spAutoFit/>
            </a:bodyPr>
            <a:lstStyle/>
            <a:p>
              <a:pPr algn="ctr"/>
              <a:r>
                <a:rPr lang="en-US" sz="2800" dirty="0" smtClean="0">
                  <a:latin typeface="PT Serif" charset="0"/>
                  <a:ea typeface="PT Serif" charset="0"/>
                  <a:cs typeface="PT Serif" charset="0"/>
                </a:rPr>
                <a:t>YUV Images</a:t>
              </a:r>
              <a:endParaRPr lang="en-US" sz="2800" dirty="0">
                <a:latin typeface="PT Serif" charset="0"/>
                <a:ea typeface="PT Serif" charset="0"/>
                <a:cs typeface="PT Serif" charset="0"/>
              </a:endParaRPr>
            </a:p>
          </p:txBody>
        </p:sp>
        <p:cxnSp>
          <p:nvCxnSpPr>
            <p:cNvPr id="147" name="Gerade Verbindung mit Pfeil 146"/>
            <p:cNvCxnSpPr/>
            <p:nvPr/>
          </p:nvCxnSpPr>
          <p:spPr>
            <a:xfrm>
              <a:off x="36481179" y="6961164"/>
              <a:ext cx="1" cy="337923"/>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nvGrpSpPr>
            <p:cNvPr id="599" name="Gruppierung 598"/>
            <p:cNvGrpSpPr/>
            <p:nvPr/>
          </p:nvGrpSpPr>
          <p:grpSpPr>
            <a:xfrm>
              <a:off x="35157704" y="7299087"/>
              <a:ext cx="2646949" cy="7101141"/>
              <a:chOff x="35157704" y="7299087"/>
              <a:chExt cx="2646949" cy="7101141"/>
            </a:xfrm>
          </p:grpSpPr>
          <p:sp>
            <p:nvSpPr>
              <p:cNvPr id="144" name="Abgerundetes Rechteck 143"/>
              <p:cNvSpPr/>
              <p:nvPr/>
            </p:nvSpPr>
            <p:spPr>
              <a:xfrm>
                <a:off x="35157704" y="13332159"/>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Conv5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grpSp>
            <p:nvGrpSpPr>
              <p:cNvPr id="148" name="Gruppierung 147"/>
              <p:cNvGrpSpPr/>
              <p:nvPr/>
            </p:nvGrpSpPr>
            <p:grpSpPr>
              <a:xfrm>
                <a:off x="35157705" y="7299087"/>
                <a:ext cx="2646948" cy="6033072"/>
                <a:chOff x="22339356" y="7244387"/>
                <a:chExt cx="2646948" cy="6033072"/>
              </a:xfrm>
            </p:grpSpPr>
            <p:sp>
              <p:nvSpPr>
                <p:cNvPr id="159" name="Abgerundetes Rechteck 158"/>
                <p:cNvSpPr/>
                <p:nvPr/>
              </p:nvSpPr>
              <p:spPr>
                <a:xfrm>
                  <a:off x="22339357" y="7244387"/>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Conv1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0" name="Abgerundetes Rechteck 159"/>
                <p:cNvSpPr/>
                <p:nvPr/>
              </p:nvSpPr>
              <p:spPr>
                <a:xfrm>
                  <a:off x="22339357" y="87647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Conv2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1" name="Abgerundetes Rechteck 160"/>
                <p:cNvSpPr/>
                <p:nvPr/>
              </p:nvSpPr>
              <p:spPr>
                <a:xfrm>
                  <a:off x="22339357" y="10285186"/>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Conv3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 Max-Pool</a:t>
                  </a:r>
                  <a:endParaRPr lang="en-US" sz="2800" dirty="0">
                    <a:latin typeface="PT Serif" charset="0"/>
                    <a:ea typeface="PT Serif" charset="0"/>
                    <a:cs typeface="PT Serif" charset="0"/>
                  </a:endParaRPr>
                </a:p>
              </p:txBody>
            </p:sp>
            <p:sp>
              <p:nvSpPr>
                <p:cNvPr id="162" name="Abgerundetes Rechteck 161"/>
                <p:cNvSpPr/>
                <p:nvPr/>
              </p:nvSpPr>
              <p:spPr>
                <a:xfrm>
                  <a:off x="22339356" y="11757060"/>
                  <a:ext cx="2646947" cy="1068069"/>
                </a:xfrm>
                <a:prstGeom prst="roundRect">
                  <a:avLst/>
                </a:prstGeom>
                <a:solidFill>
                  <a:srgbClr val="1B6399"/>
                </a:solidFill>
                <a:ln>
                  <a:solidFill>
                    <a:srgbClr val="1B6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Conv4 + </a:t>
                  </a:r>
                  <a:r>
                    <a:rPr lang="en-US" sz="2800" dirty="0" err="1" smtClean="0">
                      <a:latin typeface="PT Serif" charset="0"/>
                      <a:ea typeface="PT Serif" charset="0"/>
                      <a:cs typeface="PT Serif" charset="0"/>
                    </a:rPr>
                    <a:t>ReLU</a:t>
                  </a:r>
                  <a:r>
                    <a:rPr lang="en-US" sz="2800" dirty="0" smtClean="0">
                      <a:latin typeface="PT Serif" charset="0"/>
                      <a:ea typeface="PT Serif" charset="0"/>
                      <a:cs typeface="PT Serif" charset="0"/>
                    </a:rPr>
                    <a:t> </a:t>
                  </a:r>
                  <a:endParaRPr lang="en-US" sz="2800" dirty="0">
                    <a:latin typeface="PT Serif" charset="0"/>
                    <a:ea typeface="PT Serif" charset="0"/>
                    <a:cs typeface="PT Serif" charset="0"/>
                  </a:endParaRPr>
                </a:p>
              </p:txBody>
            </p:sp>
            <p:cxnSp>
              <p:nvCxnSpPr>
                <p:cNvPr id="163" name="Gerade Verbindung mit Pfeil 162"/>
                <p:cNvCxnSpPr/>
                <p:nvPr/>
              </p:nvCxnSpPr>
              <p:spPr>
                <a:xfrm>
                  <a:off x="23662831" y="8312456"/>
                  <a:ext cx="0"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Gerade Verbindung mit Pfeil 163"/>
                <p:cNvCxnSpPr/>
                <p:nvPr/>
              </p:nvCxnSpPr>
              <p:spPr>
                <a:xfrm>
                  <a:off x="23662831" y="9832855"/>
                  <a:ext cx="0" cy="452331"/>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p:cNvCxnSpPr/>
                <p:nvPr/>
              </p:nvCxnSpPr>
              <p:spPr>
                <a:xfrm flipH="1">
                  <a:off x="23662830" y="11353255"/>
                  <a:ext cx="1" cy="403805"/>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Gerade Verbindung mit Pfeil 165"/>
                <p:cNvCxnSpPr/>
                <p:nvPr/>
              </p:nvCxnSpPr>
              <p:spPr>
                <a:xfrm flipH="1">
                  <a:off x="23662829" y="12825129"/>
                  <a:ext cx="1" cy="452330"/>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601" name="Gruppierung 600"/>
            <p:cNvGrpSpPr/>
            <p:nvPr/>
          </p:nvGrpSpPr>
          <p:grpSpPr>
            <a:xfrm>
              <a:off x="36481179" y="14400227"/>
              <a:ext cx="3557693" cy="6425696"/>
              <a:chOff x="36481179" y="14400227"/>
              <a:chExt cx="3557693" cy="6425696"/>
            </a:xfrm>
          </p:grpSpPr>
          <p:sp>
            <p:nvSpPr>
              <p:cNvPr id="174" name="Abgerundetes Rechteck 173"/>
              <p:cNvSpPr/>
              <p:nvPr/>
            </p:nvSpPr>
            <p:spPr>
              <a:xfrm>
                <a:off x="36959506" y="16392903"/>
                <a:ext cx="2646947" cy="1068069"/>
              </a:xfrm>
              <a:prstGeom prst="roundRect">
                <a:avLst/>
              </a:prstGeom>
              <a:solidFill>
                <a:schemeClr val="accent6">
                  <a:lumMod val="75000"/>
                </a:schemeClr>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LSTM Cell</a:t>
                </a:r>
                <a:endParaRPr lang="en-US" sz="2800" dirty="0">
                  <a:latin typeface="PT Serif" charset="0"/>
                  <a:ea typeface="PT Serif" charset="0"/>
                  <a:cs typeface="PT Serif" charset="0"/>
                </a:endParaRPr>
              </a:p>
            </p:txBody>
          </p:sp>
          <p:sp>
            <p:nvSpPr>
              <p:cNvPr id="175" name="Abgerundetes Rechteck 174"/>
              <p:cNvSpPr/>
              <p:nvPr/>
            </p:nvSpPr>
            <p:spPr>
              <a:xfrm>
                <a:off x="36959506" y="19305524"/>
                <a:ext cx="2646947" cy="1019545"/>
              </a:xfrm>
              <a:prstGeom prst="roundRect">
                <a:avLst/>
              </a:prstGeom>
              <a:solidFill>
                <a:srgbClr val="228BD9"/>
              </a:solidFill>
              <a:ln>
                <a:solidFill>
                  <a:srgbClr val="248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PT Serif" charset="0"/>
                    <a:ea typeface="PT Serif" charset="0"/>
                    <a:cs typeface="PT Serif" charset="0"/>
                  </a:rPr>
                  <a:t>FC1</a:t>
                </a:r>
                <a:endParaRPr lang="en-US" sz="2800" dirty="0">
                  <a:latin typeface="PT Serif" charset="0"/>
                  <a:ea typeface="PT Serif" charset="0"/>
                  <a:cs typeface="PT Serif" charset="0"/>
                </a:endParaRPr>
              </a:p>
            </p:txBody>
          </p:sp>
          <p:cxnSp>
            <p:nvCxnSpPr>
              <p:cNvPr id="179" name="Gerade Verbindung mit Pfeil 178"/>
              <p:cNvCxnSpPr>
                <a:stCxn id="174" idx="2"/>
                <a:endCxn id="175" idx="0"/>
              </p:cNvCxnSpPr>
              <p:nvPr/>
            </p:nvCxnSpPr>
            <p:spPr>
              <a:xfrm>
                <a:off x="38282980" y="17460972"/>
                <a:ext cx="0" cy="1844552"/>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a:stCxn id="175" idx="2"/>
              </p:cNvCxnSpPr>
              <p:nvPr/>
            </p:nvCxnSpPr>
            <p:spPr>
              <a:xfrm flipH="1">
                <a:off x="38282979" y="20325069"/>
                <a:ext cx="1" cy="500854"/>
              </a:xfrm>
              <a:prstGeom prst="straightConnector1">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Gewinkelte Verbindung 591"/>
              <p:cNvCxnSpPr>
                <a:stCxn id="167" idx="2"/>
                <a:endCxn id="174" idx="0"/>
              </p:cNvCxnSpPr>
              <p:nvPr/>
            </p:nvCxnSpPr>
            <p:spPr>
              <a:xfrm rot="5400000">
                <a:off x="38164589" y="14518620"/>
                <a:ext cx="1992675" cy="1755891"/>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Gewinkelte Verbindung 593"/>
              <p:cNvCxnSpPr>
                <a:stCxn id="144" idx="2"/>
                <a:endCxn id="174" idx="0"/>
              </p:cNvCxnSpPr>
              <p:nvPr/>
            </p:nvCxnSpPr>
            <p:spPr>
              <a:xfrm rot="16200000" flipH="1">
                <a:off x="36385742" y="14495664"/>
                <a:ext cx="1992675" cy="1801802"/>
              </a:xfrm>
              <a:prstGeom prst="bentConnector3">
                <a:avLst/>
              </a:prstGeom>
              <a:ln w="63500">
                <a:solidFill>
                  <a:srgbClr val="113D5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98" name="Textfeld 597"/>
          <p:cNvSpPr txBox="1"/>
          <p:nvPr/>
        </p:nvSpPr>
        <p:spPr>
          <a:xfrm>
            <a:off x="18503830" y="15942202"/>
            <a:ext cx="6613549"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Loss Functions</a:t>
            </a:r>
            <a:endParaRPr lang="en-US" dirty="0">
              <a:solidFill>
                <a:srgbClr val="2172AE"/>
              </a:solidFill>
              <a:latin typeface="PT Serif" charset="0"/>
              <a:ea typeface="PT Serif" charset="0"/>
              <a:cs typeface="PT Serif" charset="0"/>
            </a:endParaRPr>
          </a:p>
        </p:txBody>
      </p:sp>
      <p:sp>
        <p:nvSpPr>
          <p:cNvPr id="604" name="Textfeld 603"/>
          <p:cNvSpPr txBox="1"/>
          <p:nvPr/>
        </p:nvSpPr>
        <p:spPr>
          <a:xfrm>
            <a:off x="18719239" y="17185373"/>
            <a:ext cx="6874280" cy="646331"/>
          </a:xfrm>
          <a:prstGeom prst="rect">
            <a:avLst/>
          </a:prstGeom>
          <a:noFill/>
        </p:spPr>
        <p:txBody>
          <a:bodyPr wrap="square" rtlCol="0">
            <a:spAutoFit/>
          </a:bodyPr>
          <a:lstStyle/>
          <a:p>
            <a:r>
              <a:rPr lang="en-US" sz="3600" dirty="0" smtClean="0">
                <a:solidFill>
                  <a:srgbClr val="2172AE"/>
                </a:solidFill>
                <a:latin typeface="PT Serif" charset="0"/>
                <a:ea typeface="PT Serif" charset="0"/>
                <a:cs typeface="PT Serif" charset="0"/>
              </a:rPr>
              <a:t>CNN + Optical </a:t>
            </a:r>
            <a:r>
              <a:rPr lang="en-US" sz="3600" dirty="0" smtClean="0">
                <a:solidFill>
                  <a:srgbClr val="2172AE"/>
                </a:solidFill>
                <a:latin typeface="PT Serif" charset="0"/>
                <a:ea typeface="PT Serif" charset="0"/>
                <a:cs typeface="PT Serif" charset="0"/>
              </a:rPr>
              <a:t>Flow Model</a:t>
            </a:r>
            <a:endParaRPr lang="en-US" sz="3600" dirty="0">
              <a:solidFill>
                <a:srgbClr val="2172AE"/>
              </a:solidFill>
              <a:latin typeface="PT Serif" charset="0"/>
              <a:ea typeface="PT Serif" charset="0"/>
              <a:cs typeface="PT Serif" charset="0"/>
            </a:endParaRPr>
          </a:p>
        </p:txBody>
      </p:sp>
      <p:sp>
        <p:nvSpPr>
          <p:cNvPr id="605" name="Textfeld 604"/>
          <p:cNvSpPr txBox="1"/>
          <p:nvPr/>
        </p:nvSpPr>
        <p:spPr>
          <a:xfrm>
            <a:off x="18660010" y="18910328"/>
            <a:ext cx="10767020" cy="646331"/>
          </a:xfrm>
          <a:prstGeom prst="rect">
            <a:avLst/>
          </a:prstGeom>
          <a:noFill/>
        </p:spPr>
        <p:txBody>
          <a:bodyPr wrap="square" rtlCol="0">
            <a:spAutoFit/>
          </a:bodyPr>
          <a:lstStyle/>
          <a:p>
            <a:r>
              <a:rPr lang="en-US" sz="3600" dirty="0" smtClean="0">
                <a:solidFill>
                  <a:srgbClr val="2172AE"/>
                </a:solidFill>
                <a:latin typeface="PT Serif" charset="0"/>
                <a:ea typeface="PT Serif" charset="0"/>
                <a:cs typeface="PT Serif" charset="0"/>
              </a:rPr>
              <a:t>CNN + Optical </a:t>
            </a:r>
            <a:r>
              <a:rPr lang="en-US" sz="3600" dirty="0" smtClean="0">
                <a:solidFill>
                  <a:srgbClr val="2172AE"/>
                </a:solidFill>
                <a:latin typeface="PT Serif" charset="0"/>
                <a:ea typeface="PT Serif" charset="0"/>
                <a:cs typeface="PT Serif" charset="0"/>
              </a:rPr>
              <a:t>Flow + </a:t>
            </a:r>
            <a:r>
              <a:rPr lang="en-US" sz="3600" dirty="0" smtClean="0">
                <a:solidFill>
                  <a:srgbClr val="2172AE"/>
                </a:solidFill>
                <a:latin typeface="PT Serif" charset="0"/>
                <a:ea typeface="PT Serif" charset="0"/>
                <a:cs typeface="PT Serif" charset="0"/>
              </a:rPr>
              <a:t>LSTM</a:t>
            </a:r>
            <a:endParaRPr lang="en-US" sz="3600" dirty="0">
              <a:solidFill>
                <a:srgbClr val="2172AE"/>
              </a:solidFill>
              <a:latin typeface="PT Serif" charset="0"/>
              <a:ea typeface="PT Serif" charset="0"/>
              <a:cs typeface="PT Serif" charset="0"/>
            </a:endParaRPr>
          </a:p>
        </p:txBody>
      </p:sp>
      <mc:AlternateContent xmlns:mc="http://schemas.openxmlformats.org/markup-compatibility/2006">
        <mc:Choice xmlns:a14="http://schemas.microsoft.com/office/drawing/2010/main" Requires="a14">
          <p:sp>
            <p:nvSpPr>
              <p:cNvPr id="610" name="Textfeld 609"/>
              <p:cNvSpPr txBox="1"/>
              <p:nvPr/>
            </p:nvSpPr>
            <p:spPr>
              <a:xfrm>
                <a:off x="19049049" y="17766915"/>
                <a:ext cx="7859877"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𝑜𝑟𝑖𝑔</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r>
                            <a:rPr lang="en-US" sz="2800" b="0" i="1" smtClean="0">
                              <a:latin typeface="Cambria Math" charset="0"/>
                            </a:rPr>
                            <m:t>+ </m:t>
                          </m:r>
                          <m:nary>
                            <m:naryPr>
                              <m:chr m:val="∑"/>
                              <m:subHide m:val="on"/>
                              <m:supHide m:val="on"/>
                              <m:ctrlPr>
                                <a:rPr lang="en-US" sz="2800" b="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𝑦</m:t>
                                      </m:r>
                                    </m:e>
                                    <m:sub>
                                      <m:r>
                                        <a:rPr lang="en-US" sz="2800" b="0" i="1" smtClean="0">
                                          <a:latin typeface="Cambria Math" charset="0"/>
                                        </a:rPr>
                                        <m:t>𝑜𝑝𝑡</m:t>
                                      </m:r>
                                    </m:sub>
                                  </m:sSub>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e>
                      </m:nary>
                    </m:oMath>
                  </m:oMathPara>
                </a14:m>
                <a:endParaRPr lang="de-DE" sz="2800" dirty="0"/>
              </a:p>
            </p:txBody>
          </p:sp>
        </mc:Choice>
        <mc:Fallback>
          <p:sp>
            <p:nvSpPr>
              <p:cNvPr id="610" name="Textfeld 609"/>
              <p:cNvSpPr txBox="1">
                <a:spLocks noRot="1" noChangeAspect="1" noMove="1" noResize="1" noEditPoints="1" noAdjustHandles="1" noChangeArrowheads="1" noChangeShapeType="1" noTextEdit="1"/>
              </p:cNvSpPr>
              <p:nvPr/>
            </p:nvSpPr>
            <p:spPr>
              <a:xfrm>
                <a:off x="19049049" y="17766915"/>
                <a:ext cx="7859877" cy="1043234"/>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12" name="Textfeld 611"/>
              <p:cNvSpPr txBox="1"/>
              <p:nvPr/>
            </p:nvSpPr>
            <p:spPr>
              <a:xfrm>
                <a:off x="18947544" y="19616424"/>
                <a:ext cx="4040955"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𝑙𝑜𝑠𝑠</m:t>
                      </m:r>
                      <m:r>
                        <a:rPr lang="en-US" sz="2800" b="0" i="1" smtClean="0">
                          <a:latin typeface="Cambria Math" charset="0"/>
                        </a:rPr>
                        <m:t>=</m:t>
                      </m:r>
                      <m:nary>
                        <m:naryPr>
                          <m:chr m:val="∑"/>
                          <m:subHide m:val="on"/>
                          <m:supHide m:val="on"/>
                          <m:ctrlPr>
                            <a:rPr lang="de-DE" sz="2800" i="1" smtClean="0">
                              <a:latin typeface="Cambria Math" charset="0"/>
                            </a:rPr>
                          </m:ctrlPr>
                        </m:naryPr>
                        <m:sub/>
                        <m:sup/>
                        <m:e>
                          <m:sSup>
                            <m:sSupPr>
                              <m:ctrlPr>
                                <a:rPr lang="en-US" sz="2800" b="0" i="1" smtClean="0">
                                  <a:latin typeface="Cambria Math" charset="0"/>
                                </a:rPr>
                              </m:ctrlPr>
                            </m:sSupPr>
                            <m:e>
                              <m:r>
                                <a:rPr lang="en-US" sz="2800" b="0" i="1" smtClean="0">
                                  <a:latin typeface="Cambria Math" charset="0"/>
                                </a:rPr>
                                <m:t>(</m:t>
                              </m:r>
                              <m:r>
                                <a:rPr lang="en-US" sz="2800" b="0" i="1" smtClean="0">
                                  <a:latin typeface="Cambria Math" charset="0"/>
                                </a:rPr>
                                <m:t>𝑦</m:t>
                              </m:r>
                              <m:r>
                                <a:rPr lang="en-US" sz="2800" b="0" i="1" smtClean="0">
                                  <a:latin typeface="Cambria Math" charset="0"/>
                                </a:rPr>
                                <m:t>−</m:t>
                              </m:r>
                              <m:r>
                                <a:rPr lang="en-US" sz="2800" b="0" i="1" smtClean="0">
                                  <a:latin typeface="Cambria Math" charset="0"/>
                                </a:rPr>
                                <m:t>𝑙𝑎𝑏𝑒𝑙𝑠</m:t>
                              </m:r>
                              <m:r>
                                <a:rPr lang="en-US" sz="2800" b="0" i="1" smtClean="0">
                                  <a:latin typeface="Cambria Math" charset="0"/>
                                </a:rPr>
                                <m:t>)</m:t>
                              </m:r>
                            </m:e>
                            <m:sup>
                              <m:r>
                                <a:rPr lang="en-US" sz="2800" b="0" i="1" smtClean="0">
                                  <a:latin typeface="Cambria Math" charset="0"/>
                                </a:rPr>
                                <m:t>2</m:t>
                              </m:r>
                            </m:sup>
                          </m:sSup>
                        </m:e>
                      </m:nary>
                    </m:oMath>
                  </m:oMathPara>
                </a14:m>
                <a:endParaRPr lang="de-DE" sz="2800" dirty="0"/>
              </a:p>
            </p:txBody>
          </p:sp>
        </mc:Choice>
        <mc:Fallback>
          <p:sp>
            <p:nvSpPr>
              <p:cNvPr id="612" name="Textfeld 611"/>
              <p:cNvSpPr txBox="1">
                <a:spLocks noRot="1" noChangeAspect="1" noMove="1" noResize="1" noEditPoints="1" noAdjustHandles="1" noChangeArrowheads="1" noChangeShapeType="1" noTextEdit="1"/>
              </p:cNvSpPr>
              <p:nvPr/>
            </p:nvSpPr>
            <p:spPr>
              <a:xfrm>
                <a:off x="18947544" y="19616424"/>
                <a:ext cx="4040955" cy="1043234"/>
              </a:xfrm>
              <a:prstGeom prst="rect">
                <a:avLst/>
              </a:prstGeom>
              <a:blipFill rotWithShape="0">
                <a:blip r:embed="rId3"/>
                <a:stretch>
                  <a:fillRect/>
                </a:stretch>
              </a:blipFill>
            </p:spPr>
            <p:txBody>
              <a:bodyPr/>
              <a:lstStyle/>
              <a:p>
                <a:r>
                  <a:rPr lang="de-DE">
                    <a:noFill/>
                  </a:rPr>
                  <a:t> </a:t>
                </a:r>
              </a:p>
            </p:txBody>
          </p:sp>
        </mc:Fallback>
      </mc:AlternateContent>
      <p:sp>
        <p:nvSpPr>
          <p:cNvPr id="615" name="Textfeld 614"/>
          <p:cNvSpPr txBox="1"/>
          <p:nvPr/>
        </p:nvSpPr>
        <p:spPr>
          <a:xfrm>
            <a:off x="18338672" y="21278908"/>
            <a:ext cx="7504680" cy="1147880"/>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References</a:t>
            </a:r>
            <a:endParaRPr lang="en-US" dirty="0">
              <a:solidFill>
                <a:srgbClr val="2172AE"/>
              </a:solidFill>
              <a:latin typeface="PT Serif" charset="0"/>
              <a:ea typeface="PT Serif" charset="0"/>
              <a:cs typeface="PT Serif" charset="0"/>
            </a:endParaRPr>
          </a:p>
        </p:txBody>
      </p:sp>
      <p:sp>
        <p:nvSpPr>
          <p:cNvPr id="616" name="Textfeld 615"/>
          <p:cNvSpPr txBox="1"/>
          <p:nvPr/>
        </p:nvSpPr>
        <p:spPr>
          <a:xfrm>
            <a:off x="18834390" y="22485374"/>
            <a:ext cx="8068727" cy="7417415"/>
          </a:xfrm>
          <a:prstGeom prst="rect">
            <a:avLst/>
          </a:prstGeom>
          <a:noFill/>
        </p:spPr>
        <p:txBody>
          <a:bodyPr wrap="square" rtlCol="0">
            <a:spAutoFit/>
          </a:bodyPr>
          <a:lstStyle/>
          <a:p>
            <a:pPr algn="just"/>
            <a:r>
              <a:rPr lang="de-DE" sz="2800" dirty="0">
                <a:latin typeface="PT Serif" charset="0"/>
                <a:ea typeface="PT Serif" charset="0"/>
                <a:cs typeface="PT Serif" charset="0"/>
              </a:rPr>
              <a:t>M. </a:t>
            </a:r>
            <a:r>
              <a:rPr lang="de-DE" sz="2800" dirty="0" err="1">
                <a:latin typeface="PT Serif" charset="0"/>
                <a:ea typeface="PT Serif" charset="0"/>
                <a:cs typeface="PT Serif" charset="0"/>
              </a:rPr>
              <a:t>Bojarski</a:t>
            </a:r>
            <a:r>
              <a:rPr lang="de-DE" sz="2800" dirty="0">
                <a:latin typeface="PT Serif" charset="0"/>
                <a:ea typeface="PT Serif" charset="0"/>
                <a:cs typeface="PT Serif" charset="0"/>
              </a:rPr>
              <a:t>, D. D. </a:t>
            </a:r>
            <a:r>
              <a:rPr lang="de-DE" sz="2800" dirty="0" err="1">
                <a:latin typeface="PT Serif" charset="0"/>
                <a:ea typeface="PT Serif" charset="0"/>
                <a:cs typeface="PT Serif" charset="0"/>
              </a:rPr>
              <a:t>Testa</a:t>
            </a:r>
            <a:r>
              <a:rPr lang="de-DE" sz="2800" dirty="0">
                <a:latin typeface="PT Serif" charset="0"/>
                <a:ea typeface="PT Serif" charset="0"/>
                <a:cs typeface="PT Serif" charset="0"/>
              </a:rPr>
              <a:t>, D. </a:t>
            </a:r>
            <a:r>
              <a:rPr lang="de-DE" sz="2800" dirty="0" err="1">
                <a:latin typeface="PT Serif" charset="0"/>
                <a:ea typeface="PT Serif" charset="0"/>
                <a:cs typeface="PT Serif" charset="0"/>
              </a:rPr>
              <a:t>Dworakowski</a:t>
            </a:r>
            <a:r>
              <a:rPr lang="de-DE" sz="2800" dirty="0">
                <a:latin typeface="PT Serif" charset="0"/>
                <a:ea typeface="PT Serif" charset="0"/>
                <a:cs typeface="PT Serif" charset="0"/>
              </a:rPr>
              <a:t>, B. Firner, B. </a:t>
            </a:r>
            <a:r>
              <a:rPr lang="de-DE" sz="2800" dirty="0" err="1">
                <a:latin typeface="PT Serif" charset="0"/>
                <a:ea typeface="PT Serif" charset="0"/>
                <a:cs typeface="PT Serif" charset="0"/>
              </a:rPr>
              <a:t>Flepp</a:t>
            </a:r>
            <a:r>
              <a:rPr lang="de-DE" sz="2800" dirty="0">
                <a:latin typeface="PT Serif" charset="0"/>
                <a:ea typeface="PT Serif" charset="0"/>
                <a:cs typeface="PT Serif" charset="0"/>
              </a:rPr>
              <a:t>, P. </a:t>
            </a:r>
            <a:r>
              <a:rPr lang="de-DE" sz="2800" dirty="0" err="1">
                <a:latin typeface="PT Serif" charset="0"/>
                <a:ea typeface="PT Serif" charset="0"/>
                <a:cs typeface="PT Serif" charset="0"/>
              </a:rPr>
              <a:t>Goyal</a:t>
            </a:r>
            <a:r>
              <a:rPr lang="de-DE" sz="2800" dirty="0">
                <a:latin typeface="PT Serif" charset="0"/>
                <a:ea typeface="PT Serif" charset="0"/>
                <a:cs typeface="PT Serif" charset="0"/>
              </a:rPr>
              <a:t>, L. D. </a:t>
            </a:r>
            <a:r>
              <a:rPr lang="de-DE" sz="2800" dirty="0" err="1">
                <a:latin typeface="PT Serif" charset="0"/>
                <a:ea typeface="PT Serif" charset="0"/>
                <a:cs typeface="PT Serif" charset="0"/>
              </a:rPr>
              <a:t>Jackel</a:t>
            </a:r>
            <a:r>
              <a:rPr lang="de-DE" sz="2800" dirty="0">
                <a:latin typeface="PT Serif" charset="0"/>
                <a:ea typeface="PT Serif" charset="0"/>
                <a:cs typeface="PT Serif" charset="0"/>
              </a:rPr>
              <a:t>, M. </a:t>
            </a:r>
            <a:r>
              <a:rPr lang="de-DE" sz="2800" dirty="0" err="1">
                <a:latin typeface="PT Serif" charset="0"/>
                <a:ea typeface="PT Serif" charset="0"/>
                <a:cs typeface="PT Serif" charset="0"/>
              </a:rPr>
              <a:t>Monfort</a:t>
            </a:r>
            <a:r>
              <a:rPr lang="de-DE" sz="2800" dirty="0">
                <a:latin typeface="PT Serif" charset="0"/>
                <a:ea typeface="PT Serif" charset="0"/>
                <a:cs typeface="PT Serif" charset="0"/>
              </a:rPr>
              <a:t>, U. Muller, J. Zhang, X. Zhang, J. Zhao,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K. </a:t>
            </a:r>
            <a:r>
              <a:rPr lang="de-DE" sz="2800" dirty="0" err="1">
                <a:latin typeface="PT Serif" charset="0"/>
                <a:ea typeface="PT Serif" charset="0"/>
                <a:cs typeface="PT Serif" charset="0"/>
              </a:rPr>
              <a:t>Zieba</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to</a:t>
            </a:r>
            <a:r>
              <a:rPr lang="de-DE" sz="2800" dirty="0">
                <a:latin typeface="PT Serif" charset="0"/>
                <a:ea typeface="PT Serif" charset="0"/>
                <a:cs typeface="PT Serif" charset="0"/>
              </a:rPr>
              <a:t> end </a:t>
            </a:r>
            <a:r>
              <a:rPr lang="de-DE" sz="2800" dirty="0" err="1">
                <a:latin typeface="PT Serif" charset="0"/>
                <a:ea typeface="PT Serif" charset="0"/>
                <a:cs typeface="PT Serif" charset="0"/>
              </a:rPr>
              <a:t>learn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self-driving</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cars</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CoRR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abs</a:t>
            </a:r>
            <a:r>
              <a:rPr lang="de-DE" sz="2800" dirty="0">
                <a:latin typeface="PT Serif" charset="0"/>
                <a:ea typeface="PT Serif" charset="0"/>
                <a:cs typeface="PT Serif" charset="0"/>
              </a:rPr>
              <a:t>/1604.07316, 2016. 1, 2 </a:t>
            </a:r>
            <a:endParaRPr lang="de-DE" sz="2800" dirty="0" smtClean="0">
              <a:latin typeface="PT Serif" charset="0"/>
              <a:ea typeface="PT Serif" charset="0"/>
              <a:cs typeface="PT Serif" charset="0"/>
            </a:endParaRPr>
          </a:p>
          <a:p>
            <a:endParaRPr lang="de-DE" sz="2800" dirty="0">
              <a:effectLst/>
              <a:latin typeface="PT Serif" charset="0"/>
              <a:ea typeface="PT Serif" charset="0"/>
              <a:cs typeface="PT Serif" charset="0"/>
            </a:endParaRPr>
          </a:p>
          <a:p>
            <a:pPr algn="just"/>
            <a:r>
              <a:rPr lang="de-DE" sz="2800" dirty="0" err="1">
                <a:latin typeface="PT Serif" charset="0"/>
                <a:ea typeface="PT Serif" charset="0"/>
                <a:cs typeface="PT Serif" charset="0"/>
              </a:rPr>
              <a:t>S.HochreiterandJ.Schmidhuber.Longshort-termmemory</a:t>
            </a:r>
            <a:r>
              <a:rPr lang="de-DE" sz="2800" dirty="0">
                <a:latin typeface="PT Serif" charset="0"/>
                <a:ea typeface="PT Serif" charset="0"/>
                <a:cs typeface="PT Serif" charset="0"/>
              </a:rPr>
              <a:t>. </a:t>
            </a:r>
            <a:r>
              <a:rPr lang="de-DE" sz="2800" i="1" dirty="0" err="1">
                <a:latin typeface="PT Serif" charset="0"/>
                <a:ea typeface="PT Serif" charset="0"/>
                <a:cs typeface="PT Serif" charset="0"/>
              </a:rPr>
              <a:t>Neural</a:t>
            </a:r>
            <a:r>
              <a:rPr lang="de-DE" sz="2800" i="1" dirty="0">
                <a:latin typeface="PT Serif" charset="0"/>
                <a:ea typeface="PT Serif" charset="0"/>
                <a:cs typeface="PT Serif" charset="0"/>
              </a:rPr>
              <a:t> </a:t>
            </a:r>
            <a:r>
              <a:rPr lang="de-DE" sz="2800" i="1" dirty="0" err="1">
                <a:latin typeface="PT Serif" charset="0"/>
                <a:ea typeface="PT Serif" charset="0"/>
                <a:cs typeface="PT Serif" charset="0"/>
              </a:rPr>
              <a:t>Computation</a:t>
            </a:r>
            <a:r>
              <a:rPr lang="de-DE" sz="2800" dirty="0">
                <a:latin typeface="PT Serif" charset="0"/>
                <a:ea typeface="PT Serif" charset="0"/>
                <a:cs typeface="PT Serif" charset="0"/>
              </a:rPr>
              <a:t>, 9(8):1735–1780, 1997. 1 </a:t>
            </a:r>
            <a:endParaRPr lang="de-DE" sz="2800" dirty="0">
              <a:latin typeface="PT Serif" charset="0"/>
              <a:ea typeface="PT Serif" charset="0"/>
              <a:cs typeface="PT Serif" charset="0"/>
            </a:endParaRPr>
          </a:p>
          <a:p>
            <a:endParaRPr lang="de-DE" sz="2800" dirty="0" smtClean="0">
              <a:effectLst/>
              <a:latin typeface="PT Serif" charset="0"/>
              <a:ea typeface="PT Serif" charset="0"/>
              <a:cs typeface="PT Serif" charset="0"/>
            </a:endParaRPr>
          </a:p>
          <a:p>
            <a:pPr algn="just"/>
            <a:r>
              <a:rPr lang="de-DE" sz="2800" dirty="0">
                <a:latin typeface="PT Serif" charset="0"/>
                <a:ea typeface="PT Serif" charset="0"/>
                <a:cs typeface="PT Serif" charset="0"/>
              </a:rPr>
              <a:t>K. </a:t>
            </a:r>
            <a:r>
              <a:rPr lang="de-DE" sz="2800" dirty="0" err="1">
                <a:latin typeface="PT Serif" charset="0"/>
                <a:ea typeface="PT Serif" charset="0"/>
                <a:cs typeface="PT Serif" charset="0"/>
              </a:rPr>
              <a:t>Simonyan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and</a:t>
            </a:r>
            <a:r>
              <a:rPr lang="de-DE" sz="2800" dirty="0">
                <a:latin typeface="PT Serif" charset="0"/>
                <a:ea typeface="PT Serif" charset="0"/>
                <a:cs typeface="PT Serif" charset="0"/>
              </a:rPr>
              <a:t> A. </a:t>
            </a:r>
            <a:r>
              <a:rPr lang="de-DE" sz="2800" dirty="0" err="1">
                <a:latin typeface="PT Serif" charset="0"/>
                <a:ea typeface="PT Serif" charset="0"/>
                <a:cs typeface="PT Serif" charset="0"/>
              </a:rPr>
              <a:t>Zisserman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Two-stream</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convolutional</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networks</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for</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action</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recognition</a:t>
            </a:r>
            <a:r>
              <a:rPr lang="de-DE" sz="2800" dirty="0">
                <a:latin typeface="PT Serif" charset="0"/>
                <a:ea typeface="PT Serif" charset="0"/>
                <a:cs typeface="PT Serif" charset="0"/>
              </a:rPr>
              <a:t> in </a:t>
            </a:r>
            <a:r>
              <a:rPr lang="de-DE" sz="2800" dirty="0" err="1">
                <a:latin typeface="PT Serif" charset="0"/>
                <a:ea typeface="PT Serif" charset="0"/>
                <a:cs typeface="PT Serif" charset="0"/>
              </a:rPr>
              <a:t>videos</a:t>
            </a:r>
            <a:r>
              <a:rPr lang="de-DE" sz="2800" dirty="0">
                <a:latin typeface="PT Serif" charset="0"/>
                <a:ea typeface="PT Serif" charset="0"/>
                <a:cs typeface="PT Serif" charset="0"/>
              </a:rPr>
              <a:t>. In </a:t>
            </a:r>
            <a:r>
              <a:rPr lang="de-DE" sz="2800" i="1" dirty="0" err="1">
                <a:latin typeface="PT Serif" charset="0"/>
                <a:ea typeface="PT Serif" charset="0"/>
                <a:cs typeface="PT Serif" charset="0"/>
              </a:rPr>
              <a:t>Advances</a:t>
            </a:r>
            <a:r>
              <a:rPr lang="de-DE" sz="2800" i="1" dirty="0">
                <a:latin typeface="PT Serif" charset="0"/>
                <a:ea typeface="PT Serif" charset="0"/>
                <a:cs typeface="PT Serif" charset="0"/>
              </a:rPr>
              <a:t> in </a:t>
            </a:r>
            <a:r>
              <a:rPr lang="de-DE" sz="2800" i="1" dirty="0" err="1">
                <a:latin typeface="PT Serif" charset="0"/>
                <a:ea typeface="PT Serif" charset="0"/>
                <a:cs typeface="PT Serif" charset="0"/>
              </a:rPr>
              <a:t>Neural</a:t>
            </a:r>
            <a:r>
              <a:rPr lang="de-DE" sz="2800" i="1" dirty="0">
                <a:latin typeface="PT Serif" charset="0"/>
                <a:ea typeface="PT Serif" charset="0"/>
                <a:cs typeface="PT Serif" charset="0"/>
              </a:rPr>
              <a:t> Information Processing Systems 27: Annual </a:t>
            </a:r>
            <a:r>
              <a:rPr lang="de-DE" sz="2800" i="1" dirty="0" err="1">
                <a:latin typeface="PT Serif" charset="0"/>
                <a:ea typeface="PT Serif" charset="0"/>
                <a:cs typeface="PT Serif" charset="0"/>
              </a:rPr>
              <a:t>Confer</a:t>
            </a:r>
            <a:r>
              <a:rPr lang="de-DE" sz="2800" i="1" dirty="0">
                <a:latin typeface="PT Serif" charset="0"/>
                <a:ea typeface="PT Serif" charset="0"/>
                <a:cs typeface="PT Serif" charset="0"/>
              </a:rPr>
              <a:t>- </a:t>
            </a:r>
            <a:r>
              <a:rPr lang="de-DE" sz="2800" i="1" dirty="0" err="1">
                <a:latin typeface="PT Serif" charset="0"/>
                <a:ea typeface="PT Serif" charset="0"/>
                <a:cs typeface="PT Serif" charset="0"/>
              </a:rPr>
              <a:t>ence</a:t>
            </a:r>
            <a:r>
              <a:rPr lang="de-DE" sz="2800" i="1" dirty="0">
                <a:latin typeface="PT Serif" charset="0"/>
                <a:ea typeface="PT Serif" charset="0"/>
                <a:cs typeface="PT Serif" charset="0"/>
              </a:rPr>
              <a:t> on </a:t>
            </a:r>
            <a:r>
              <a:rPr lang="de-DE" sz="2800" i="1" dirty="0" err="1">
                <a:latin typeface="PT Serif" charset="0"/>
                <a:ea typeface="PT Serif" charset="0"/>
                <a:cs typeface="PT Serif" charset="0"/>
              </a:rPr>
              <a:t>Neural</a:t>
            </a:r>
            <a:r>
              <a:rPr lang="de-DE" sz="2800" i="1" dirty="0">
                <a:latin typeface="PT Serif" charset="0"/>
                <a:ea typeface="PT Serif" charset="0"/>
                <a:cs typeface="PT Serif" charset="0"/>
              </a:rPr>
              <a:t> Information Processing Systems 2014, De- </a:t>
            </a:r>
            <a:r>
              <a:rPr lang="de-DE" sz="2800" i="1" dirty="0" err="1">
                <a:latin typeface="PT Serif" charset="0"/>
                <a:ea typeface="PT Serif" charset="0"/>
                <a:cs typeface="PT Serif" charset="0"/>
              </a:rPr>
              <a:t>cember</a:t>
            </a:r>
            <a:r>
              <a:rPr lang="de-DE" sz="2800" i="1" dirty="0">
                <a:latin typeface="PT Serif" charset="0"/>
                <a:ea typeface="PT Serif" charset="0"/>
                <a:cs typeface="PT Serif" charset="0"/>
              </a:rPr>
              <a:t> 8-13 2014, Montreal, Quebec, Canada</a:t>
            </a:r>
            <a:r>
              <a:rPr lang="de-DE" sz="2800" dirty="0">
                <a:latin typeface="PT Serif" charset="0"/>
                <a:ea typeface="PT Serif" charset="0"/>
                <a:cs typeface="PT Serif" charset="0"/>
              </a:rPr>
              <a:t>, </a:t>
            </a:r>
            <a:r>
              <a:rPr lang="de-DE" sz="2800" dirty="0" err="1">
                <a:latin typeface="PT Serif" charset="0"/>
                <a:ea typeface="PT Serif" charset="0"/>
                <a:cs typeface="PT Serif" charset="0"/>
              </a:rPr>
              <a:t>pages</a:t>
            </a:r>
            <a:r>
              <a:rPr lang="de-DE" sz="2800" dirty="0">
                <a:latin typeface="PT Serif" charset="0"/>
                <a:ea typeface="PT Serif" charset="0"/>
                <a:cs typeface="PT Serif" charset="0"/>
              </a:rPr>
              <a:t> 568– 576, 2014. 1 </a:t>
            </a:r>
            <a:endParaRPr lang="de-DE" sz="2800" dirty="0">
              <a:latin typeface="PT Serif" charset="0"/>
              <a:ea typeface="PT Serif" charset="0"/>
              <a:cs typeface="PT Serif" charset="0"/>
            </a:endParaRPr>
          </a:p>
        </p:txBody>
      </p:sp>
      <p:sp>
        <p:nvSpPr>
          <p:cNvPr id="617" name="Textfeld 616"/>
          <p:cNvSpPr txBox="1"/>
          <p:nvPr/>
        </p:nvSpPr>
        <p:spPr>
          <a:xfrm>
            <a:off x="18385624" y="22441655"/>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[1]</a:t>
            </a:r>
            <a:endParaRPr lang="en-US" sz="2800" dirty="0">
              <a:latin typeface="PT Serif" charset="0"/>
              <a:ea typeface="PT Serif" charset="0"/>
              <a:cs typeface="PT Serif" charset="0"/>
            </a:endParaRPr>
          </a:p>
        </p:txBody>
      </p:sp>
      <p:sp>
        <p:nvSpPr>
          <p:cNvPr id="618" name="Textfeld 617"/>
          <p:cNvSpPr txBox="1"/>
          <p:nvPr/>
        </p:nvSpPr>
        <p:spPr>
          <a:xfrm>
            <a:off x="534427" y="15216962"/>
            <a:ext cx="17181094" cy="1154932"/>
          </a:xfrm>
          <a:prstGeom prst="rect">
            <a:avLst/>
          </a:prstGeom>
          <a:noFill/>
        </p:spPr>
        <p:txBody>
          <a:bodyPr wrap="square" rtlCol="0">
            <a:spAutoFit/>
          </a:bodyPr>
          <a:lstStyle/>
          <a:p>
            <a:r>
              <a:rPr lang="en-US" smtClean="0">
                <a:solidFill>
                  <a:srgbClr val="2172AE"/>
                </a:solidFill>
                <a:latin typeface="PT Serif" charset="0"/>
                <a:ea typeface="PT Serif" charset="0"/>
                <a:cs typeface="PT Serif" charset="0"/>
              </a:rPr>
              <a:t>Training</a:t>
            </a:r>
            <a:endParaRPr lang="en-US" dirty="0">
              <a:solidFill>
                <a:srgbClr val="2172AE"/>
              </a:solidFill>
              <a:latin typeface="PT Serif" charset="0"/>
              <a:ea typeface="PT Serif" charset="0"/>
              <a:cs typeface="PT Serif" charset="0"/>
            </a:endParaRPr>
          </a:p>
        </p:txBody>
      </p:sp>
      <p:sp>
        <p:nvSpPr>
          <p:cNvPr id="625" name="Textfeld 624"/>
          <p:cNvSpPr txBox="1"/>
          <p:nvPr/>
        </p:nvSpPr>
        <p:spPr>
          <a:xfrm>
            <a:off x="534427" y="25581666"/>
            <a:ext cx="17181094" cy="1154932"/>
          </a:xfrm>
          <a:prstGeom prst="rect">
            <a:avLst/>
          </a:prstGeom>
          <a:noFill/>
        </p:spPr>
        <p:txBody>
          <a:bodyPr wrap="square" rtlCol="0">
            <a:spAutoFit/>
          </a:bodyPr>
          <a:lstStyle/>
          <a:p>
            <a:r>
              <a:rPr lang="en-US" dirty="0" smtClean="0">
                <a:solidFill>
                  <a:srgbClr val="2172AE"/>
                </a:solidFill>
                <a:latin typeface="PT Serif" charset="0"/>
                <a:ea typeface="PT Serif" charset="0"/>
                <a:cs typeface="PT Serif" charset="0"/>
              </a:rPr>
              <a:t>Test Results</a:t>
            </a:r>
            <a:endParaRPr lang="en-US" dirty="0">
              <a:solidFill>
                <a:srgbClr val="2172AE"/>
              </a:solidFill>
              <a:latin typeface="PT Serif" charset="0"/>
              <a:ea typeface="PT Serif" charset="0"/>
              <a:cs typeface="PT Serif" charset="0"/>
            </a:endParaRPr>
          </a:p>
        </p:txBody>
      </p:sp>
      <p:sp>
        <p:nvSpPr>
          <p:cNvPr id="627" name="Textfeld 626"/>
          <p:cNvSpPr txBox="1"/>
          <p:nvPr/>
        </p:nvSpPr>
        <p:spPr>
          <a:xfrm>
            <a:off x="7888240" y="1351507"/>
            <a:ext cx="27049665" cy="3462486"/>
          </a:xfrm>
          <a:prstGeom prst="rect">
            <a:avLst/>
          </a:prstGeom>
          <a:noFill/>
        </p:spPr>
        <p:txBody>
          <a:bodyPr wrap="square" rtlCol="0">
            <a:spAutoFit/>
          </a:bodyPr>
          <a:lstStyle/>
          <a:p>
            <a:pPr algn="ctr"/>
            <a:r>
              <a:rPr lang="de-DE" sz="7200" dirty="0" smtClean="0">
                <a:latin typeface="PT Serif" charset="0"/>
                <a:ea typeface="PT Serif" charset="0"/>
                <a:cs typeface="PT Serif" charset="0"/>
              </a:rPr>
              <a:t>END TO END LEARNING FOR VISUAL NAVIGATION</a:t>
            </a:r>
          </a:p>
          <a:p>
            <a:pPr algn="ctr">
              <a:lnSpc>
                <a:spcPct val="150000"/>
              </a:lnSpc>
            </a:pPr>
            <a:r>
              <a:rPr lang="de-DE" sz="5400" dirty="0" smtClean="0">
                <a:latin typeface="PT Serif" charset="0"/>
                <a:ea typeface="PT Serif" charset="0"/>
                <a:cs typeface="PT Serif" charset="0"/>
              </a:rPr>
              <a:t>Ute Schiehlen, Natalie </a:t>
            </a:r>
            <a:r>
              <a:rPr lang="de-DE" sz="5400" dirty="0" err="1" smtClean="0">
                <a:latin typeface="PT Serif" charset="0"/>
                <a:ea typeface="PT Serif" charset="0"/>
                <a:cs typeface="PT Serif" charset="0"/>
              </a:rPr>
              <a:t>Reppekus</a:t>
            </a:r>
            <a:r>
              <a:rPr lang="de-DE" sz="5400" dirty="0" smtClean="0">
                <a:latin typeface="PT Serif" charset="0"/>
                <a:ea typeface="PT Serif" charset="0"/>
                <a:cs typeface="PT Serif" charset="0"/>
              </a:rPr>
              <a:t>, Raymond </a:t>
            </a:r>
            <a:r>
              <a:rPr lang="de-DE" sz="5400" dirty="0" err="1" smtClean="0">
                <a:latin typeface="PT Serif" charset="0"/>
                <a:ea typeface="PT Serif" charset="0"/>
                <a:cs typeface="PT Serif" charset="0"/>
              </a:rPr>
              <a:t>Chua</a:t>
            </a:r>
            <a:endParaRPr lang="de-DE" sz="5400" dirty="0" smtClean="0">
              <a:latin typeface="PT Serif" charset="0"/>
              <a:ea typeface="PT Serif" charset="0"/>
              <a:cs typeface="PT Serif" charset="0"/>
            </a:endParaRPr>
          </a:p>
          <a:p>
            <a:pPr algn="ctr">
              <a:lnSpc>
                <a:spcPct val="150000"/>
              </a:lnSpc>
            </a:pPr>
            <a:r>
              <a:rPr lang="de-DE" sz="4400" dirty="0" smtClean="0">
                <a:latin typeface="PT Serif" charset="0"/>
                <a:ea typeface="PT Serif" charset="0"/>
                <a:cs typeface="PT Serif" charset="0"/>
              </a:rPr>
              <a:t>Technical </a:t>
            </a:r>
            <a:r>
              <a:rPr lang="de-DE" sz="4400" dirty="0" smtClean="0">
                <a:latin typeface="PT Serif" charset="0"/>
                <a:ea typeface="PT Serif" charset="0"/>
                <a:cs typeface="PT Serif" charset="0"/>
              </a:rPr>
              <a:t>University </a:t>
            </a:r>
            <a:r>
              <a:rPr lang="de-DE" sz="4400" dirty="0" err="1" smtClean="0">
                <a:latin typeface="PT Serif" charset="0"/>
                <a:ea typeface="PT Serif" charset="0"/>
                <a:cs typeface="PT Serif" charset="0"/>
              </a:rPr>
              <a:t>of</a:t>
            </a:r>
            <a:r>
              <a:rPr lang="de-DE" sz="4400" dirty="0" smtClean="0">
                <a:latin typeface="PT Serif" charset="0"/>
                <a:ea typeface="PT Serif" charset="0"/>
                <a:cs typeface="PT Serif" charset="0"/>
              </a:rPr>
              <a:t> Munich</a:t>
            </a:r>
            <a:endParaRPr lang="de-DE" sz="4400" dirty="0">
              <a:latin typeface="PT Serif" charset="0"/>
              <a:ea typeface="PT Serif" charset="0"/>
              <a:cs typeface="PT Serif" charset="0"/>
            </a:endParaRPr>
          </a:p>
        </p:txBody>
      </p:sp>
      <p:pic>
        <p:nvPicPr>
          <p:cNvPr id="628" name="Bild 627"/>
          <p:cNvPicPr>
            <a:picLocks noChangeAspect="1"/>
          </p:cNvPicPr>
          <p:nvPr/>
        </p:nvPicPr>
        <p:blipFill rotWithShape="1">
          <a:blip r:embed="rId4">
            <a:extLst>
              <a:ext uri="{28A0092B-C50C-407E-A947-70E740481C1C}">
                <a14:useLocalDpi xmlns:a14="http://schemas.microsoft.com/office/drawing/2010/main" val="0"/>
              </a:ext>
            </a:extLst>
          </a:blip>
          <a:srcRect l="57527" b="33913"/>
          <a:stretch/>
        </p:blipFill>
        <p:spPr>
          <a:xfrm>
            <a:off x="35056006" y="807417"/>
            <a:ext cx="6821880" cy="3441454"/>
          </a:xfrm>
          <a:prstGeom prst="rect">
            <a:avLst/>
          </a:prstGeom>
        </p:spPr>
      </p:pic>
      <p:pic>
        <p:nvPicPr>
          <p:cNvPr id="629" name="Bild 628"/>
          <p:cNvPicPr>
            <a:picLocks noChangeAspect="1"/>
          </p:cNvPicPr>
          <p:nvPr/>
        </p:nvPicPr>
        <p:blipFill rotWithShape="1">
          <a:blip r:embed="rId4">
            <a:extLst>
              <a:ext uri="{28A0092B-C50C-407E-A947-70E740481C1C}">
                <a14:useLocalDpi xmlns:a14="http://schemas.microsoft.com/office/drawing/2010/main" val="0"/>
              </a:ext>
            </a:extLst>
          </a:blip>
          <a:srcRect l="57527" b="33913"/>
          <a:stretch/>
        </p:blipFill>
        <p:spPr>
          <a:xfrm>
            <a:off x="327652" y="829512"/>
            <a:ext cx="6821880" cy="3441454"/>
          </a:xfrm>
          <a:prstGeom prst="rect">
            <a:avLst/>
          </a:prstGeom>
        </p:spPr>
      </p:pic>
      <p:sp>
        <p:nvSpPr>
          <p:cNvPr id="4" name="Rechteck 3"/>
          <p:cNvSpPr/>
          <p:nvPr/>
        </p:nvSpPr>
        <p:spPr>
          <a:xfrm>
            <a:off x="27682372" y="6235190"/>
            <a:ext cx="3448817" cy="15939010"/>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Rechteck 171"/>
          <p:cNvSpPr/>
          <p:nvPr/>
        </p:nvSpPr>
        <p:spPr>
          <a:xfrm>
            <a:off x="27406202" y="6026175"/>
            <a:ext cx="7272638" cy="16400613"/>
          </a:xfrm>
          <a:prstGeom prst="rect">
            <a:avLst/>
          </a:prstGeom>
          <a:noFill/>
          <a:ln w="127000">
            <a:solidFill>
              <a:srgbClr val="113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Rechteck 172"/>
          <p:cNvSpPr/>
          <p:nvPr/>
        </p:nvSpPr>
        <p:spPr>
          <a:xfrm>
            <a:off x="35178989" y="6027052"/>
            <a:ext cx="7272638" cy="16400613"/>
          </a:xfrm>
          <a:prstGeom prst="rect">
            <a:avLst/>
          </a:prstGeom>
          <a:noFill/>
          <a:ln w="127000">
            <a:solidFill>
              <a:srgbClr val="113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Bild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69932" y="5939679"/>
            <a:ext cx="7920000" cy="4456088"/>
          </a:xfrm>
          <a:prstGeom prst="rect">
            <a:avLst/>
          </a:prstGeom>
        </p:spPr>
      </p:pic>
      <p:pic>
        <p:nvPicPr>
          <p:cNvPr id="9" name="Bild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83118" y="11004330"/>
            <a:ext cx="7920000" cy="4456088"/>
          </a:xfrm>
          <a:prstGeom prst="rect">
            <a:avLst/>
          </a:prstGeom>
        </p:spPr>
      </p:pic>
      <p:pic>
        <p:nvPicPr>
          <p:cNvPr id="10" name="Bild 9"/>
          <p:cNvPicPr>
            <a:picLocks noChangeAspect="1"/>
          </p:cNvPicPr>
          <p:nvPr/>
        </p:nvPicPr>
        <p:blipFill rotWithShape="1">
          <a:blip r:embed="rId7">
            <a:extLst>
              <a:ext uri="{28A0092B-C50C-407E-A947-70E740481C1C}">
                <a14:useLocalDpi xmlns:a14="http://schemas.microsoft.com/office/drawing/2010/main" val="0"/>
              </a:ext>
            </a:extLst>
          </a:blip>
          <a:srcRect t="10811"/>
          <a:stretch/>
        </p:blipFill>
        <p:spPr>
          <a:xfrm>
            <a:off x="958281" y="16406295"/>
            <a:ext cx="15240000" cy="9061577"/>
          </a:xfrm>
          <a:prstGeom prst="rect">
            <a:avLst/>
          </a:prstGeom>
        </p:spPr>
      </p:pic>
      <p:graphicFrame>
        <p:nvGraphicFramePr>
          <p:cNvPr id="17" name="Tabelle 16"/>
          <p:cNvGraphicFramePr>
            <a:graphicFrameLocks noGrp="1"/>
          </p:cNvGraphicFramePr>
          <p:nvPr>
            <p:extLst>
              <p:ext uri="{D42A27DB-BD31-4B8C-83A1-F6EECF244321}">
                <p14:modId xmlns:p14="http://schemas.microsoft.com/office/powerpoint/2010/main" val="327684641"/>
              </p:ext>
            </p:extLst>
          </p:nvPr>
        </p:nvGraphicFramePr>
        <p:xfrm>
          <a:off x="958280" y="26736598"/>
          <a:ext cx="17008782" cy="1463040"/>
        </p:xfrm>
        <a:graphic>
          <a:graphicData uri="http://schemas.openxmlformats.org/drawingml/2006/table">
            <a:tbl>
              <a:tblPr firstRow="1" bandRow="1">
                <a:tableStyleId>{5C22544A-7EE6-4342-B048-85BDC9FD1C3A}</a:tableStyleId>
              </a:tblPr>
              <a:tblGrid>
                <a:gridCol w="5669594"/>
                <a:gridCol w="5669594"/>
                <a:gridCol w="5669594"/>
              </a:tblGrid>
              <a:tr h="370840">
                <a:tc>
                  <a:txBody>
                    <a:bodyPr/>
                    <a:lstStyle/>
                    <a:p>
                      <a:r>
                        <a:rPr lang="de-DE" sz="4000" dirty="0" err="1" smtClean="0">
                          <a:latin typeface="PT Serif" charset="0"/>
                          <a:ea typeface="PT Serif" charset="0"/>
                          <a:cs typeface="PT Serif" charset="0"/>
                        </a:rPr>
                        <a:t>Nvidia</a:t>
                      </a:r>
                      <a:endParaRPr lang="de-DE" sz="4000" dirty="0">
                        <a:latin typeface="PT Serif" charset="0"/>
                        <a:ea typeface="PT Serif" charset="0"/>
                        <a:cs typeface="PT Serif" charset="0"/>
                      </a:endParaRPr>
                    </a:p>
                  </a:txBody>
                  <a:tcPr>
                    <a:solidFill>
                      <a:srgbClr val="2172AE"/>
                    </a:solidFill>
                  </a:tcPr>
                </a:tc>
                <a:tc>
                  <a:txBody>
                    <a:bodyPr/>
                    <a:lstStyle/>
                    <a:p>
                      <a:r>
                        <a:rPr lang="de-DE" sz="4000" dirty="0" smtClean="0">
                          <a:latin typeface="PT Serif" charset="0"/>
                          <a:ea typeface="PT Serif" charset="0"/>
                          <a:cs typeface="PT Serif" charset="0"/>
                        </a:rPr>
                        <a:t>CNN +</a:t>
                      </a:r>
                      <a:r>
                        <a:rPr lang="de-DE" sz="4000" baseline="0" dirty="0" smtClean="0">
                          <a:latin typeface="PT Serif" charset="0"/>
                          <a:ea typeface="PT Serif" charset="0"/>
                          <a:cs typeface="PT Serif" charset="0"/>
                        </a:rPr>
                        <a:t> </a:t>
                      </a:r>
                      <a:r>
                        <a:rPr lang="de-DE" sz="4000" dirty="0" smtClean="0">
                          <a:latin typeface="PT Serif" charset="0"/>
                          <a:ea typeface="PT Serif" charset="0"/>
                          <a:cs typeface="PT Serif" charset="0"/>
                        </a:rPr>
                        <a:t>Optical Flow</a:t>
                      </a:r>
                      <a:endParaRPr lang="de-DE" sz="4000" dirty="0">
                        <a:latin typeface="PT Serif" charset="0"/>
                        <a:ea typeface="PT Serif" charset="0"/>
                        <a:cs typeface="PT Serif" charset="0"/>
                      </a:endParaRPr>
                    </a:p>
                  </a:txBody>
                  <a:tcPr>
                    <a:solidFill>
                      <a:srgbClr val="2172AE"/>
                    </a:solidFill>
                  </a:tcPr>
                </a:tc>
                <a:tc>
                  <a:txBody>
                    <a:bodyPr/>
                    <a:lstStyle/>
                    <a:p>
                      <a:r>
                        <a:rPr lang="de-DE" sz="4000" dirty="0" smtClean="0">
                          <a:latin typeface="PT Serif" charset="0"/>
                          <a:ea typeface="PT Serif" charset="0"/>
                          <a:cs typeface="PT Serif" charset="0"/>
                        </a:rPr>
                        <a:t>Optical Flow +</a:t>
                      </a:r>
                      <a:r>
                        <a:rPr lang="de-DE" sz="4000" baseline="0" dirty="0" smtClean="0">
                          <a:latin typeface="PT Serif" charset="0"/>
                          <a:ea typeface="PT Serif" charset="0"/>
                          <a:cs typeface="PT Serif" charset="0"/>
                        </a:rPr>
                        <a:t> </a:t>
                      </a:r>
                      <a:r>
                        <a:rPr lang="de-DE" sz="4000" dirty="0" smtClean="0">
                          <a:latin typeface="PT Serif" charset="0"/>
                          <a:ea typeface="PT Serif" charset="0"/>
                          <a:cs typeface="PT Serif" charset="0"/>
                        </a:rPr>
                        <a:t>LSTM</a:t>
                      </a:r>
                      <a:endParaRPr lang="de-DE" sz="4000" dirty="0">
                        <a:latin typeface="PT Serif" charset="0"/>
                        <a:ea typeface="PT Serif" charset="0"/>
                        <a:cs typeface="PT Serif" charset="0"/>
                      </a:endParaRPr>
                    </a:p>
                  </a:txBody>
                  <a:tcPr>
                    <a:solidFill>
                      <a:srgbClr val="2172AE"/>
                    </a:solidFill>
                  </a:tcPr>
                </a:tc>
              </a:tr>
              <a:tr h="370840">
                <a:tc>
                  <a:txBody>
                    <a:bodyPr/>
                    <a:lstStyle/>
                    <a:p>
                      <a:r>
                        <a:rPr lang="de-DE" sz="4400" dirty="0" smtClean="0">
                          <a:latin typeface="PT Serif" charset="0"/>
                          <a:ea typeface="PT Serif" charset="0"/>
                          <a:cs typeface="PT Serif" charset="0"/>
                        </a:rPr>
                        <a:t>0.19311</a:t>
                      </a:r>
                      <a:endParaRPr lang="de-DE" sz="4400" dirty="0">
                        <a:latin typeface="PT Serif" charset="0"/>
                        <a:ea typeface="PT Serif" charset="0"/>
                        <a:cs typeface="PT Serif" charset="0"/>
                      </a:endParaRPr>
                    </a:p>
                  </a:txBody>
                  <a:tcPr>
                    <a:solidFill>
                      <a:schemeClr val="bg2"/>
                    </a:solidFill>
                  </a:tcPr>
                </a:tc>
                <a:tc>
                  <a:txBody>
                    <a:bodyPr/>
                    <a:lstStyle/>
                    <a:p>
                      <a:r>
                        <a:rPr lang="de-DE" sz="4400" dirty="0" smtClean="0">
                          <a:latin typeface="PT Serif" charset="0"/>
                          <a:ea typeface="PT Serif" charset="0"/>
                          <a:cs typeface="PT Serif" charset="0"/>
                        </a:rPr>
                        <a:t>0.1910</a:t>
                      </a:r>
                      <a:endParaRPr lang="de-DE" sz="4400" dirty="0">
                        <a:latin typeface="PT Serif" charset="0"/>
                        <a:ea typeface="PT Serif" charset="0"/>
                        <a:cs typeface="PT Serif" charset="0"/>
                      </a:endParaRPr>
                    </a:p>
                  </a:txBody>
                  <a:tcPr>
                    <a:solidFill>
                      <a:schemeClr val="bg2"/>
                    </a:solidFill>
                  </a:tcPr>
                </a:tc>
                <a:tc>
                  <a:txBody>
                    <a:bodyPr/>
                    <a:lstStyle/>
                    <a:p>
                      <a:r>
                        <a:rPr lang="de-DE" sz="4400" dirty="0" smtClean="0">
                          <a:latin typeface="PT Serif" charset="0"/>
                          <a:ea typeface="PT Serif" charset="0"/>
                          <a:cs typeface="PT Serif" charset="0"/>
                        </a:rPr>
                        <a:t>0.072</a:t>
                      </a:r>
                      <a:endParaRPr lang="de-DE" sz="4400" dirty="0">
                        <a:latin typeface="PT Serif" charset="0"/>
                        <a:ea typeface="PT Serif" charset="0"/>
                        <a:cs typeface="PT Serif" charset="0"/>
                      </a:endParaRPr>
                    </a:p>
                  </a:txBody>
                  <a:tcPr>
                    <a:solidFill>
                      <a:schemeClr val="bg2"/>
                    </a:solidFill>
                  </a:tcPr>
                </a:tc>
              </a:tr>
            </a:tbl>
          </a:graphicData>
        </a:graphic>
      </p:graphicFrame>
      <p:pic>
        <p:nvPicPr>
          <p:cNvPr id="18" name="Bild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68653" y="23446333"/>
            <a:ext cx="15182974" cy="6248548"/>
          </a:xfrm>
          <a:prstGeom prst="rect">
            <a:avLst/>
          </a:prstGeom>
        </p:spPr>
      </p:pic>
      <p:sp>
        <p:nvSpPr>
          <p:cNvPr id="19" name="Textfeld 18"/>
          <p:cNvSpPr txBox="1"/>
          <p:nvPr/>
        </p:nvSpPr>
        <p:spPr>
          <a:xfrm>
            <a:off x="834672" y="28623319"/>
            <a:ext cx="12093503" cy="523220"/>
          </a:xfrm>
          <a:prstGeom prst="rect">
            <a:avLst/>
          </a:prstGeom>
          <a:noFill/>
        </p:spPr>
        <p:txBody>
          <a:bodyPr wrap="none" rtlCol="0">
            <a:spAutoFit/>
          </a:bodyPr>
          <a:lstStyle/>
          <a:p>
            <a:r>
              <a:rPr lang="de-DE" sz="2800" dirty="0" smtClean="0">
                <a:latin typeface="PT Serif" charset="0"/>
                <a:ea typeface="PT Serif" charset="0"/>
                <a:cs typeface="PT Serif" charset="0"/>
              </a:rPr>
              <a:t>This </a:t>
            </a:r>
            <a:r>
              <a:rPr lang="de-DE" sz="2800" dirty="0" err="1" smtClean="0">
                <a:latin typeface="PT Serif" charset="0"/>
                <a:ea typeface="PT Serif" charset="0"/>
                <a:cs typeface="PT Serif" charset="0"/>
              </a:rPr>
              <a:t>values</a:t>
            </a:r>
            <a:r>
              <a:rPr lang="de-DE" sz="2800" dirty="0" smtClean="0">
                <a:latin typeface="PT Serif" charset="0"/>
                <a:ea typeface="PT Serif" charset="0"/>
                <a:cs typeface="PT Serif" charset="0"/>
              </a:rPr>
              <a:t> </a:t>
            </a:r>
            <a:r>
              <a:rPr lang="de-DE" sz="2800" dirty="0" err="1" smtClean="0">
                <a:latin typeface="PT Serif" charset="0"/>
                <a:ea typeface="PT Serif" charset="0"/>
                <a:cs typeface="PT Serif" charset="0"/>
              </a:rPr>
              <a:t>are</a:t>
            </a:r>
            <a:r>
              <a:rPr lang="de-DE" sz="2800" dirty="0" smtClean="0">
                <a:latin typeface="PT Serif" charset="0"/>
                <a:ea typeface="PT Serif" charset="0"/>
                <a:cs typeface="PT Serif" charset="0"/>
              </a:rPr>
              <a:t> in </a:t>
            </a:r>
            <a:r>
              <a:rPr lang="de-DE" sz="2800" dirty="0" err="1" smtClean="0">
                <a:latin typeface="PT Serif" charset="0"/>
                <a:ea typeface="PT Serif" charset="0"/>
                <a:cs typeface="PT Serif" charset="0"/>
              </a:rPr>
              <a:t>radians</a:t>
            </a:r>
            <a:r>
              <a:rPr lang="de-DE" sz="2800" dirty="0" smtClean="0">
                <a:latin typeface="PT Serif" charset="0"/>
                <a:ea typeface="PT Serif" charset="0"/>
                <a:cs typeface="PT Serif" charset="0"/>
              </a:rPr>
              <a:t>. </a:t>
            </a:r>
            <a:r>
              <a:rPr lang="de-DE" sz="2800" dirty="0" err="1" smtClean="0">
                <a:latin typeface="PT Serif" charset="0"/>
                <a:ea typeface="PT Serif" charset="0"/>
                <a:cs typeface="PT Serif" charset="0"/>
              </a:rPr>
              <a:t>Compared</a:t>
            </a:r>
            <a:r>
              <a:rPr lang="de-DE" sz="2800" dirty="0" smtClean="0">
                <a:latin typeface="PT Serif" charset="0"/>
                <a:ea typeface="PT Serif" charset="0"/>
                <a:cs typeface="PT Serif" charset="0"/>
              </a:rPr>
              <a:t> in </a:t>
            </a:r>
            <a:r>
              <a:rPr lang="de-DE" sz="2800" dirty="0" err="1" smtClean="0">
                <a:latin typeface="PT Serif" charset="0"/>
                <a:ea typeface="PT Serif" charset="0"/>
                <a:cs typeface="PT Serif" charset="0"/>
              </a:rPr>
              <a:t>Degrees</a:t>
            </a:r>
            <a:r>
              <a:rPr lang="de-DE" sz="2800" dirty="0" smtClean="0">
                <a:latin typeface="PT Serif" charset="0"/>
                <a:ea typeface="PT Serif" charset="0"/>
                <a:cs typeface="PT Serif" charset="0"/>
              </a:rPr>
              <a:t>: 0.19 </a:t>
            </a:r>
            <a:r>
              <a:rPr lang="de-DE" sz="2800" dirty="0" err="1" smtClean="0">
                <a:latin typeface="PT Serif" charset="0"/>
                <a:ea typeface="PT Serif" charset="0"/>
                <a:cs typeface="PT Serif" charset="0"/>
              </a:rPr>
              <a:t>rad</a:t>
            </a:r>
            <a:r>
              <a:rPr lang="de-DE" sz="2800" dirty="0" smtClean="0">
                <a:latin typeface="PT Serif" charset="0"/>
                <a:ea typeface="PT Serif" charset="0"/>
                <a:cs typeface="PT Serif" charset="0"/>
              </a:rPr>
              <a:t> ~ 11°, 0.072 ~ 4° </a:t>
            </a:r>
            <a:endParaRPr lang="de-DE" sz="2800" dirty="0">
              <a:latin typeface="PT Serif" charset="0"/>
              <a:ea typeface="PT Serif" charset="0"/>
              <a:cs typeface="PT Serif" charset="0"/>
            </a:endParaRPr>
          </a:p>
        </p:txBody>
      </p:sp>
      <p:sp>
        <p:nvSpPr>
          <p:cNvPr id="178" name="Textfeld 177"/>
          <p:cNvSpPr txBox="1"/>
          <p:nvPr/>
        </p:nvSpPr>
        <p:spPr>
          <a:xfrm>
            <a:off x="18385623" y="25062633"/>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[2]</a:t>
            </a:r>
            <a:endParaRPr lang="en-US" sz="2800" dirty="0">
              <a:latin typeface="PT Serif" charset="0"/>
              <a:ea typeface="PT Serif" charset="0"/>
              <a:cs typeface="PT Serif" charset="0"/>
            </a:endParaRPr>
          </a:p>
        </p:txBody>
      </p:sp>
      <p:sp>
        <p:nvSpPr>
          <p:cNvPr id="180" name="Textfeld 179"/>
          <p:cNvSpPr txBox="1"/>
          <p:nvPr/>
        </p:nvSpPr>
        <p:spPr>
          <a:xfrm>
            <a:off x="18410387" y="26736773"/>
            <a:ext cx="1326849" cy="523220"/>
          </a:xfrm>
          <a:prstGeom prst="rect">
            <a:avLst/>
          </a:prstGeom>
          <a:noFill/>
        </p:spPr>
        <p:txBody>
          <a:bodyPr wrap="square" rtlCol="0">
            <a:spAutoFit/>
          </a:bodyPr>
          <a:lstStyle/>
          <a:p>
            <a:pPr algn="just"/>
            <a:r>
              <a:rPr lang="en-US" sz="2800" dirty="0" smtClean="0">
                <a:latin typeface="PT Serif" charset="0"/>
                <a:ea typeface="PT Serif" charset="0"/>
                <a:cs typeface="PT Serif" charset="0"/>
              </a:rPr>
              <a:t>[3]</a:t>
            </a:r>
            <a:endParaRPr lang="en-US" sz="2800" dirty="0">
              <a:latin typeface="PT Serif" charset="0"/>
              <a:ea typeface="PT Serif" charset="0"/>
              <a:cs typeface="PT Serif" charset="0"/>
            </a:endParaRPr>
          </a:p>
        </p:txBody>
      </p:sp>
    </p:spTree>
    <p:extLst>
      <p:ext uri="{BB962C8B-B14F-4D97-AF65-F5344CB8AC3E}">
        <p14:creationId xmlns:p14="http://schemas.microsoft.com/office/powerpoint/2010/main" val="1608850925"/>
      </p:ext>
    </p:extLst>
  </p:cSld>
  <p:clrMapOvr>
    <a:masterClrMapping/>
  </p:clrMapOvr>
</p:sld>
</file>

<file path=ppt/theme/theme1.xml><?xml version="1.0" encoding="utf-8"?>
<a:theme xmlns:a="http://schemas.openxmlformats.org/drawingml/2006/main" name="Office-Design">
  <a:themeElements>
    <a:clrScheme name="Office-Design">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Design">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Design">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1699</Words>
  <Application>Microsoft Macintosh PowerPoint</Application>
  <PresentationFormat>Benutzerdefiniert</PresentationFormat>
  <Paragraphs>250</Paragraphs>
  <Slides>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vt:i4>
      </vt:variant>
    </vt:vector>
  </HeadingPairs>
  <TitlesOfParts>
    <vt:vector size="9" baseType="lpstr">
      <vt:lpstr>Calibri</vt:lpstr>
      <vt:lpstr>Calibri Light</vt:lpstr>
      <vt:lpstr>Cambria Math</vt:lpstr>
      <vt:lpstr>PT Serif</vt:lpstr>
      <vt:lpstr>Arial</vt:lpstr>
      <vt:lpstr>Office-Design</vt:lpstr>
      <vt:lpstr>PowerPoint-Präsentation</vt:lpstr>
      <vt:lpstr>PowerPoint-Präsentation</vt:lpstr>
      <vt:lpstr>PowerPoint-Präsentation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ga76cup</dc:creator>
  <cp:lastModifiedBy>ga76cup</cp:lastModifiedBy>
  <cp:revision>94</cp:revision>
  <cp:lastPrinted>2017-08-04T09:22:07Z</cp:lastPrinted>
  <dcterms:created xsi:type="dcterms:W3CDTF">2017-08-03T18:51:53Z</dcterms:created>
  <dcterms:modified xsi:type="dcterms:W3CDTF">2017-08-04T13:02:15Z</dcterms:modified>
</cp:coreProperties>
</file>