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Raleway ExtraBold"/>
      <p:bold r:id="rId12"/>
      <p:boldItalic r:id="rId13"/>
    </p:embeddedFont>
    <p:embeddedFont>
      <p:font typeface="Raleway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RalewayExtraBold-boldItalic.fntdata"/><Relationship Id="rId12" Type="http://schemas.openxmlformats.org/officeDocument/2006/relationships/font" Target="fonts/Raleway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RalewayLight-bold.fntdata"/><Relationship Id="rId14" Type="http://schemas.openxmlformats.org/officeDocument/2006/relationships/font" Target="fonts/RalewayLight-regular.fntdata"/><Relationship Id="rId17" Type="http://schemas.openxmlformats.org/officeDocument/2006/relationships/font" Target="fonts/RalewayLight-boldItalic.fntdata"/><Relationship Id="rId16" Type="http://schemas.openxmlformats.org/officeDocument/2006/relationships/font" Target="fonts/Raleway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1aa3c9e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1aa3c9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is the most important factor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56e9ad7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56e9ad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0" y="0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type="ctrTitle"/>
          </p:nvPr>
        </p:nvSpPr>
        <p:spPr>
          <a:xfrm>
            <a:off x="3219700" y="1895813"/>
            <a:ext cx="5434500" cy="13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Speed  = </a:t>
            </a:r>
            <a:r>
              <a:rPr lang="en">
                <a:solidFill>
                  <a:srgbClr val="FF0000"/>
                </a:solidFill>
              </a:rPr>
              <a:t>Win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800" y="102100"/>
            <a:ext cx="1347201" cy="134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6935975" y="4129650"/>
            <a:ext cx="1812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2019 Datafest</a:t>
            </a:r>
            <a:endParaRPr b="1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A2: Deep Data</a:t>
            </a:r>
            <a:endParaRPr b="1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800" y="102100"/>
            <a:ext cx="1347201" cy="134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3"/>
          <p:cNvGrpSpPr/>
          <p:nvPr/>
        </p:nvGrpSpPr>
        <p:grpSpPr>
          <a:xfrm>
            <a:off x="1377200" y="1704382"/>
            <a:ext cx="2087347" cy="2023658"/>
            <a:chOff x="4447194" y="1815766"/>
            <a:chExt cx="2440200" cy="2440200"/>
          </a:xfrm>
        </p:grpSpPr>
        <p:sp>
          <p:nvSpPr>
            <p:cNvPr id="67" name="Google Shape;67;p1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B0F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4735950" y="2454157"/>
              <a:ext cx="1862700" cy="1163400"/>
            </a:xfrm>
            <a:prstGeom prst="rect">
              <a:avLst/>
            </a:prstGeom>
            <a:solidFill>
              <a:srgbClr val="5B0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Features of Performance Score</a:t>
              </a:r>
              <a:endPara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545585" y="1913672"/>
            <a:ext cx="1115974" cy="1117968"/>
            <a:chOff x="3490737" y="1374053"/>
            <a:chExt cx="1423800" cy="1423800"/>
          </a:xfrm>
        </p:grpSpPr>
        <p:sp>
          <p:nvSpPr>
            <p:cNvPr id="70" name="Google Shape;70;p1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85200C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Jumps</a:t>
              </a:r>
              <a:endParaRPr b="1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747924" y="3111983"/>
            <a:ext cx="1306504" cy="1268135"/>
            <a:chOff x="644203" y="3718814"/>
            <a:chExt cx="1498800" cy="1498800"/>
          </a:xfrm>
        </p:grpSpPr>
        <p:sp>
          <p:nvSpPr>
            <p:cNvPr id="73" name="Google Shape;73;p1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890206" y="4072077"/>
              <a:ext cx="1095600" cy="7923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High Speed Sprints</a:t>
              </a:r>
              <a:endParaRPr b="1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1569377" y="1070876"/>
            <a:ext cx="1022858" cy="1014742"/>
            <a:chOff x="3490737" y="1374053"/>
            <a:chExt cx="1423800" cy="1423800"/>
          </a:xfrm>
        </p:grpSpPr>
        <p:sp>
          <p:nvSpPr>
            <p:cNvPr id="76" name="Google Shape;76;p1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DD7E6B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3705078" y="1709452"/>
              <a:ext cx="995100" cy="7530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Total Distance</a:t>
              </a:r>
              <a:endParaRPr b="1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78" name="Google Shape;78;p13"/>
          <p:cNvSpPr txBox="1"/>
          <p:nvPr>
            <p:ph type="ctrTitle"/>
          </p:nvPr>
        </p:nvSpPr>
        <p:spPr>
          <a:xfrm>
            <a:off x="545825" y="245526"/>
            <a:ext cx="7772400" cy="8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Speed Feature Extraction</a:t>
            </a:r>
            <a:endParaRPr sz="3000">
              <a:solidFill>
                <a:srgbClr val="CC0000"/>
              </a:solidFill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000" y="4154675"/>
            <a:ext cx="4659925" cy="525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3"/>
          <p:cNvGrpSpPr/>
          <p:nvPr/>
        </p:nvGrpSpPr>
        <p:grpSpPr>
          <a:xfrm>
            <a:off x="2177090" y="3365686"/>
            <a:ext cx="1022858" cy="1014742"/>
            <a:chOff x="3490737" y="1374053"/>
            <a:chExt cx="1423800" cy="1423800"/>
          </a:xfrm>
        </p:grpSpPr>
        <p:sp>
          <p:nvSpPr>
            <p:cNvPr id="81" name="Google Shape;81;p1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85200C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3576089" y="1734201"/>
              <a:ext cx="1253100" cy="7035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Acceleration Bursts</a:t>
              </a:r>
              <a:endParaRPr b="1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3849991" y="1329963"/>
            <a:ext cx="4659925" cy="2565568"/>
            <a:chOff x="3850000" y="1070825"/>
            <a:chExt cx="4468237" cy="2826449"/>
          </a:xfrm>
        </p:grpSpPr>
        <p:sp>
          <p:nvSpPr>
            <p:cNvPr id="84" name="Google Shape;84;p13"/>
            <p:cNvSpPr/>
            <p:nvPr/>
          </p:nvSpPr>
          <p:spPr>
            <a:xfrm>
              <a:off x="3850000" y="1143000"/>
              <a:ext cx="4460700" cy="273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" name="Google Shape;8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57540" y="1328224"/>
              <a:ext cx="4460698" cy="2569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3"/>
            <p:cNvSpPr txBox="1"/>
            <p:nvPr/>
          </p:nvSpPr>
          <p:spPr>
            <a:xfrm>
              <a:off x="5118692" y="1070825"/>
              <a:ext cx="20769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Speed VS time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800" y="102100"/>
            <a:ext cx="1347201" cy="134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5266250" y="1325775"/>
            <a:ext cx="2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264350" y="537400"/>
            <a:ext cx="42066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Identifying Fatigue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521257" y="410175"/>
            <a:ext cx="3666886" cy="2130002"/>
            <a:chOff x="194225" y="1434858"/>
            <a:chExt cx="4433425" cy="2551817"/>
          </a:xfrm>
        </p:grpSpPr>
        <p:sp>
          <p:nvSpPr>
            <p:cNvPr id="95" name="Google Shape;95;p14"/>
            <p:cNvSpPr/>
            <p:nvPr/>
          </p:nvSpPr>
          <p:spPr>
            <a:xfrm>
              <a:off x="195150" y="1511075"/>
              <a:ext cx="4432500" cy="24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6" name="Google Shape;96;p14"/>
            <p:cNvPicPr preferRelativeResize="0"/>
            <p:nvPr/>
          </p:nvPicPr>
          <p:blipFill rotWithShape="1">
            <a:blip r:embed="rId4">
              <a:alphaModFix/>
            </a:blip>
            <a:srcRect b="0" l="0" r="3278" t="0"/>
            <a:stretch/>
          </p:blipFill>
          <p:spPr>
            <a:xfrm>
              <a:off x="194225" y="1674250"/>
              <a:ext cx="4311874" cy="2283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4"/>
            <p:cNvSpPr txBox="1"/>
            <p:nvPr/>
          </p:nvSpPr>
          <p:spPr>
            <a:xfrm>
              <a:off x="838453" y="1434858"/>
              <a:ext cx="30234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Player 11 </a:t>
              </a:r>
              <a:r>
                <a:rPr b="1" lang="en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Speed (m/s) vs Time 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528765" y="2540700"/>
            <a:ext cx="3651861" cy="2129903"/>
            <a:chOff x="4892600" y="2314344"/>
            <a:chExt cx="4325825" cy="2459756"/>
          </a:xfrm>
        </p:grpSpPr>
        <p:sp>
          <p:nvSpPr>
            <p:cNvPr id="99" name="Google Shape;99;p14"/>
            <p:cNvSpPr/>
            <p:nvPr/>
          </p:nvSpPr>
          <p:spPr>
            <a:xfrm>
              <a:off x="4906525" y="2397500"/>
              <a:ext cx="4311900" cy="237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Google Shape;10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92600" y="2578725"/>
              <a:ext cx="4311875" cy="2195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4"/>
            <p:cNvSpPr txBox="1"/>
            <p:nvPr/>
          </p:nvSpPr>
          <p:spPr>
            <a:xfrm>
              <a:off x="5571866" y="2314344"/>
              <a:ext cx="29673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Player 16 </a:t>
              </a:r>
              <a:r>
                <a:rPr b="1" lang="en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Speed (m/s) vs Time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2" name="Google Shape;102;p14"/>
          <p:cNvSpPr/>
          <p:nvPr/>
        </p:nvSpPr>
        <p:spPr>
          <a:xfrm>
            <a:off x="864225" y="2978317"/>
            <a:ext cx="3052650" cy="1119750"/>
          </a:xfrm>
          <a:custGeom>
            <a:rect b="b" l="l" r="r" t="t"/>
            <a:pathLst>
              <a:path extrusionOk="0" h="44790" w="122106">
                <a:moveTo>
                  <a:pt x="0" y="44790"/>
                </a:moveTo>
                <a:cubicBezTo>
                  <a:pt x="11430" y="38843"/>
                  <a:pt x="53433" y="16447"/>
                  <a:pt x="68580" y="9106"/>
                </a:cubicBezTo>
                <a:cubicBezTo>
                  <a:pt x="83727" y="1765"/>
                  <a:pt x="85121" y="1486"/>
                  <a:pt x="90882" y="743"/>
                </a:cubicBezTo>
                <a:cubicBezTo>
                  <a:pt x="96644" y="0"/>
                  <a:pt x="97945" y="-744"/>
                  <a:pt x="103149" y="4646"/>
                </a:cubicBezTo>
                <a:cubicBezTo>
                  <a:pt x="108353" y="10036"/>
                  <a:pt x="118947" y="28342"/>
                  <a:pt x="122106" y="3308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4"/>
          <p:cNvSpPr/>
          <p:nvPr/>
        </p:nvSpPr>
        <p:spPr>
          <a:xfrm>
            <a:off x="801500" y="761297"/>
            <a:ext cx="3178100" cy="798800"/>
          </a:xfrm>
          <a:custGeom>
            <a:rect b="b" l="l" r="r" t="t"/>
            <a:pathLst>
              <a:path extrusionOk="0" h="31952" w="127124">
                <a:moveTo>
                  <a:pt x="0" y="31952"/>
                </a:moveTo>
                <a:cubicBezTo>
                  <a:pt x="1394" y="26934"/>
                  <a:pt x="6040" y="6305"/>
                  <a:pt x="8363" y="1844"/>
                </a:cubicBezTo>
                <a:cubicBezTo>
                  <a:pt x="10686" y="-2616"/>
                  <a:pt x="11151" y="2494"/>
                  <a:pt x="13939" y="5189"/>
                </a:cubicBezTo>
                <a:cubicBezTo>
                  <a:pt x="16727" y="7884"/>
                  <a:pt x="21559" y="15318"/>
                  <a:pt x="25090" y="18013"/>
                </a:cubicBezTo>
                <a:cubicBezTo>
                  <a:pt x="28621" y="20708"/>
                  <a:pt x="30294" y="20429"/>
                  <a:pt x="35126" y="21358"/>
                </a:cubicBezTo>
                <a:cubicBezTo>
                  <a:pt x="39958" y="22287"/>
                  <a:pt x="46928" y="22939"/>
                  <a:pt x="54083" y="23589"/>
                </a:cubicBezTo>
                <a:cubicBezTo>
                  <a:pt x="61238" y="24240"/>
                  <a:pt x="68951" y="24611"/>
                  <a:pt x="78058" y="25261"/>
                </a:cubicBezTo>
                <a:cubicBezTo>
                  <a:pt x="87165" y="25912"/>
                  <a:pt x="100546" y="26749"/>
                  <a:pt x="108724" y="27492"/>
                </a:cubicBezTo>
                <a:cubicBezTo>
                  <a:pt x="116902" y="28236"/>
                  <a:pt x="124057" y="29350"/>
                  <a:pt x="127124" y="2972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4416375" y="1449300"/>
            <a:ext cx="37812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b="1"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Light"/>
              <a:buChar char="●"/>
            </a:pPr>
            <a:r>
              <a:rPr lang="en" sz="1400">
                <a:solidFill>
                  <a:srgbClr val="FFFFFF"/>
                </a:solidFill>
              </a:rPr>
              <a:t>Our Performance Metrics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Light"/>
              <a:buChar char="●"/>
            </a:pPr>
            <a:r>
              <a:rPr lang="en" sz="1400">
                <a:solidFill>
                  <a:srgbClr val="FFFFFF"/>
                </a:solidFill>
              </a:rPr>
              <a:t>Substitute Information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Light"/>
              <a:buChar char="●"/>
            </a:pPr>
            <a:r>
              <a:rPr lang="en" sz="1400">
                <a:solidFill>
                  <a:srgbClr val="FFFFFF"/>
                </a:solidFill>
              </a:rPr>
              <a:t>Positional Information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  <a:endParaRPr b="1"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Real-time Player Fatigue Estimation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Used for better training routine and strategic planning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813648" y="2101775"/>
            <a:ext cx="205561" cy="199441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rot="276946">
            <a:off x="6807831" y="2384925"/>
            <a:ext cx="195225" cy="219276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rot="276871">
            <a:off x="4570944" y="4495331"/>
            <a:ext cx="124358" cy="13559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4471975" y="4326725"/>
            <a:ext cx="1714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       indicates data is missing</a:t>
            </a:r>
            <a:r>
              <a:rPr lang="en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