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8051"/>
  </p:normalViewPr>
  <p:slideViewPr>
    <p:cSldViewPr snapToGrid="0" snapToObjects="1">
      <p:cViewPr>
        <p:scale>
          <a:sx n="150" d="100"/>
          <a:sy n="150" d="100"/>
        </p:scale>
        <p:origin x="704" y="-224"/>
      </p:cViewPr>
      <p:guideLst/>
    </p:cSldViewPr>
  </p:slideViewPr>
  <p:notesTextViewPr>
    <p:cViewPr>
      <p:scale>
        <a:sx n="1" d="1"/>
        <a:sy n="1" d="1"/>
      </p:scale>
      <p:origin x="0" y="-1672"/>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1EF29-92D3-F44B-8FDA-5B42255955D5}" type="datetimeFigureOut">
              <a:rPr lang="en-US" smtClean="0"/>
              <a:t>5/7/20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0BDF5-8C49-454B-8AEC-44500AFA4646}" type="slidenum">
              <a:rPr lang="en-US" smtClean="0"/>
              <a:t>‹#›</a:t>
            </a:fld>
            <a:endParaRPr lang="en-US"/>
          </a:p>
        </p:txBody>
      </p:sp>
    </p:spTree>
    <p:extLst>
      <p:ext uri="{BB962C8B-B14F-4D97-AF65-F5344CB8AC3E}">
        <p14:creationId xmlns:p14="http://schemas.microsoft.com/office/powerpoint/2010/main" val="8117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endParaRPr lang="en-US" dirty="0" smtClean="0"/>
          </a:p>
          <a:p>
            <a:r>
              <a:rPr lang="en-US" dirty="0" smtClean="0"/>
              <a:t>Top Left: </a:t>
            </a:r>
          </a:p>
          <a:p>
            <a:r>
              <a:rPr lang="en-US" dirty="0" smtClean="0"/>
              <a:t>At first glance, we notice that Japan is not included. Japan is an outlier due to the</a:t>
            </a:r>
            <a:r>
              <a:rPr lang="en-US" baseline="0" dirty="0" smtClean="0"/>
              <a:t> JPY being a much larger denomination, dwarfing the rest of the currencies.</a:t>
            </a:r>
          </a:p>
          <a:p>
            <a:r>
              <a:rPr lang="en-US" baseline="0" dirty="0" smtClean="0"/>
              <a:t>Second thing we notice is that the average amount per unauthorized transaction is generally larger than those of the authorized transactions.</a:t>
            </a:r>
          </a:p>
          <a:p>
            <a:r>
              <a:rPr lang="en-US" baseline="0" dirty="0" smtClean="0"/>
              <a:t>Suggestion: Look into setting maximum amount transactions. Cap it at an absurd number.</a:t>
            </a:r>
          </a:p>
          <a:p>
            <a:endParaRPr lang="en-US" baseline="0" dirty="0" smtClean="0"/>
          </a:p>
          <a:p>
            <a:r>
              <a:rPr lang="en-US" baseline="0" dirty="0" smtClean="0"/>
              <a:t>Top Right:</a:t>
            </a:r>
          </a:p>
          <a:p>
            <a:r>
              <a:rPr lang="en-US" baseline="0" dirty="0" smtClean="0"/>
              <a:t>This further emphasizes the first point noting that by each funding source, there is a larger average amount spent on unauthorized sources than unauthorized. Notably so in Credit and Debit spends. </a:t>
            </a:r>
          </a:p>
          <a:p>
            <a:r>
              <a:rPr lang="en-US" baseline="0" dirty="0" smtClean="0"/>
              <a:t>Suggestion: Prepaid and deferred debt amounts are not too high of a risk in terms of looking at average amounts.  Dive into high Credit and Debit card spends in respect to each category.</a:t>
            </a:r>
          </a:p>
          <a:p>
            <a:endParaRPr lang="en-US" baseline="0" dirty="0" smtClean="0"/>
          </a:p>
          <a:p>
            <a:r>
              <a:rPr lang="en-US" baseline="0" dirty="0" smtClean="0"/>
              <a:t>Bottom Left:</a:t>
            </a:r>
          </a:p>
          <a:p>
            <a:r>
              <a:rPr lang="en-US" baseline="0" dirty="0" smtClean="0"/>
              <a:t>This chart shows the average percentage of unauthorized to authorized transactions. Note how Japan (while not shown in other graphs) has more unauthorized than authorized. Other data also show that the amount of transactions in JPY is significantly lower than those spent in USD, so this may not be indicative, but if this is a market we are looking to explore, we should figure out why this is. Maybe its customers testing out the app?</a:t>
            </a:r>
          </a:p>
          <a:p>
            <a:r>
              <a:rPr lang="en-US" baseline="0" dirty="0" smtClean="0"/>
              <a:t>Suggestion: Focus in on Japan and maybe some other countries that may show growing unauthorized rates.</a:t>
            </a:r>
          </a:p>
          <a:p>
            <a:endParaRPr lang="en-US" baseline="0" dirty="0" smtClean="0"/>
          </a:p>
          <a:p>
            <a:r>
              <a:rPr lang="en-US" baseline="0" dirty="0" smtClean="0"/>
              <a:t>Bottom Right:</a:t>
            </a:r>
          </a:p>
          <a:p>
            <a:r>
              <a:rPr lang="en-US" baseline="0" dirty="0" smtClean="0"/>
              <a:t>This chart shows the number of transactions taking place by currency. USD transactions have a strong foothold, but there are other markets where we can enter.</a:t>
            </a:r>
          </a:p>
          <a:p>
            <a:r>
              <a:rPr lang="en-US" baseline="0" dirty="0" smtClean="0"/>
              <a:t>Suggestion: Look at where our current success rates are (based on chart 3, bottom left) and look for open opportunities. CHF, NDK and DKK transactions seem like a good entry point. JPY based transactions will be on hold until we figure out why their unauthorized rates are so high.</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660BDF5-8C49-454B-8AEC-44500AFA4646}" type="slidenum">
              <a:rPr lang="en-US" smtClean="0"/>
              <a:t>1</a:t>
            </a:fld>
            <a:endParaRPr lang="en-US"/>
          </a:p>
        </p:txBody>
      </p:sp>
    </p:spTree>
    <p:extLst>
      <p:ext uri="{BB962C8B-B14F-4D97-AF65-F5344CB8AC3E}">
        <p14:creationId xmlns:p14="http://schemas.microsoft.com/office/powerpoint/2010/main" val="164372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E566F0-264C-EF4B-817F-0F75EFD2FDB9}"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30237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566F0-264C-EF4B-817F-0F75EFD2FDB9}"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78901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566F0-264C-EF4B-817F-0F75EFD2FDB9}"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24035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E566F0-264C-EF4B-817F-0F75EFD2FDB9}"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204386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E566F0-264C-EF4B-817F-0F75EFD2FDB9}" type="datetimeFigureOut">
              <a:rPr lang="en-US" smtClean="0"/>
              <a:t>5/7/20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56742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E566F0-264C-EF4B-817F-0F75EFD2FDB9}" type="datetimeFigureOut">
              <a:rPr lang="en-US" smtClean="0"/>
              <a:t>5/7/20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4496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E566F0-264C-EF4B-817F-0F75EFD2FDB9}" type="datetimeFigureOut">
              <a:rPr lang="en-US" smtClean="0"/>
              <a:t>5/7/20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95187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E566F0-264C-EF4B-817F-0F75EFD2FDB9}" type="datetimeFigureOut">
              <a:rPr lang="en-US" smtClean="0"/>
              <a:t>5/7/20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26427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566F0-264C-EF4B-817F-0F75EFD2FDB9}" type="datetimeFigureOut">
              <a:rPr lang="en-US" smtClean="0"/>
              <a:t>5/7/20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01346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66F0-264C-EF4B-817F-0F75EFD2FDB9}" type="datetimeFigureOut">
              <a:rPr lang="en-US" smtClean="0"/>
              <a:t>5/7/20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5977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E566F0-264C-EF4B-817F-0F75EFD2FDB9}" type="datetimeFigureOut">
              <a:rPr lang="en-US" smtClean="0"/>
              <a:t>5/7/20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E508E5-6FAA-4F45-947A-2A2C44BC7D81}" type="slidenum">
              <a:rPr lang="en-US" smtClean="0"/>
              <a:t>‹#›</a:t>
            </a:fld>
            <a:endParaRPr lang="en-US"/>
          </a:p>
        </p:txBody>
      </p:sp>
    </p:spTree>
    <p:extLst>
      <p:ext uri="{BB962C8B-B14F-4D97-AF65-F5344CB8AC3E}">
        <p14:creationId xmlns:p14="http://schemas.microsoft.com/office/powerpoint/2010/main" val="10150769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566F0-264C-EF4B-817F-0F75EFD2FDB9}" type="datetimeFigureOut">
              <a:rPr lang="en-US" smtClean="0"/>
              <a:t>5/7/20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508E5-6FAA-4F45-947A-2A2C44BC7D81}" type="slidenum">
              <a:rPr lang="en-US" smtClean="0"/>
              <a:t>‹#›</a:t>
            </a:fld>
            <a:endParaRPr lang="en-US"/>
          </a:p>
        </p:txBody>
      </p:sp>
    </p:spTree>
    <p:extLst>
      <p:ext uri="{BB962C8B-B14F-4D97-AF65-F5344CB8AC3E}">
        <p14:creationId xmlns:p14="http://schemas.microsoft.com/office/powerpoint/2010/main" val="212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27041" y="3546854"/>
            <a:ext cx="5248826" cy="2946739"/>
          </a:xfrm>
          <a:prstGeom prst="rect">
            <a:avLst/>
          </a:prstGeom>
          <a:ln w="19050">
            <a:solidFill>
              <a:schemeClr val="tx1"/>
            </a:solidFill>
          </a:ln>
        </p:spPr>
      </p:pic>
      <p:pic>
        <p:nvPicPr>
          <p:cNvPr id="18" name="Picture 17"/>
          <p:cNvPicPr>
            <a:picLocks/>
          </p:cNvPicPr>
          <p:nvPr/>
        </p:nvPicPr>
        <p:blipFill>
          <a:blip r:embed="rId4"/>
          <a:stretch>
            <a:fillRect/>
          </a:stretch>
        </p:blipFill>
        <p:spPr>
          <a:xfrm>
            <a:off x="627041" y="337815"/>
            <a:ext cx="5248826" cy="2946739"/>
          </a:xfrm>
          <a:prstGeom prst="rect">
            <a:avLst/>
          </a:prstGeom>
          <a:ln w="19050">
            <a:solidFill>
              <a:schemeClr val="tx1"/>
            </a:solidFill>
          </a:ln>
        </p:spPr>
      </p:pic>
      <p:pic>
        <p:nvPicPr>
          <p:cNvPr id="19" name="Picture 18"/>
          <p:cNvPicPr>
            <a:picLocks/>
          </p:cNvPicPr>
          <p:nvPr/>
        </p:nvPicPr>
        <p:blipFill>
          <a:blip r:embed="rId5"/>
          <a:stretch>
            <a:fillRect/>
          </a:stretch>
        </p:blipFill>
        <p:spPr>
          <a:xfrm>
            <a:off x="6422474" y="337814"/>
            <a:ext cx="5248826" cy="2946739"/>
          </a:xfrm>
          <a:prstGeom prst="rect">
            <a:avLst/>
          </a:prstGeom>
          <a:ln w="19050">
            <a:solidFill>
              <a:schemeClr val="tx1"/>
            </a:solidFill>
          </a:ln>
        </p:spPr>
      </p:pic>
      <p:pic>
        <p:nvPicPr>
          <p:cNvPr id="20" name="Picture 19"/>
          <p:cNvPicPr>
            <a:picLocks noChangeAspect="1"/>
          </p:cNvPicPr>
          <p:nvPr/>
        </p:nvPicPr>
        <p:blipFill>
          <a:blip r:embed="rId6"/>
          <a:stretch>
            <a:fillRect/>
          </a:stretch>
        </p:blipFill>
        <p:spPr>
          <a:xfrm>
            <a:off x="6422474" y="3546853"/>
            <a:ext cx="5248826" cy="2946739"/>
          </a:xfrm>
          <a:prstGeom prst="rect">
            <a:avLst/>
          </a:prstGeom>
          <a:ln w="19050">
            <a:solidFill>
              <a:schemeClr val="tx1"/>
            </a:solidFill>
          </a:ln>
        </p:spPr>
      </p:pic>
    </p:spTree>
    <p:extLst>
      <p:ext uri="{BB962C8B-B14F-4D97-AF65-F5344CB8AC3E}">
        <p14:creationId xmlns:p14="http://schemas.microsoft.com/office/powerpoint/2010/main" val="145053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344</Words>
  <Application>Microsoft Macintosh PowerPoint</Application>
  <PresentationFormat>Widescreen</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2020-05-08T01:23:40Z</dcterms:created>
  <dcterms:modified xsi:type="dcterms:W3CDTF">2020-05-08T04:09:41Z</dcterms:modified>
</cp:coreProperties>
</file>