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Thin" charset="1" panose="020B0203030202020304"/>
      <p:regular r:id="rId10"/>
    </p:embeddedFont>
    <p:embeddedFont>
      <p:font typeface="Clear Sans Thin Bold" charset="1" panose="020B0303030202020304"/>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
      <p:font typeface="Michroma" charset="1" panose="00000000000000000000"/>
      <p:regular r:id="rId16"/>
    </p:embeddedFont>
    <p:embeddedFont>
      <p:font typeface="Comic Sans" charset="1" panose="03000702030302020204"/>
      <p:regular r:id="rId17"/>
    </p:embeddedFont>
    <p:embeddedFont>
      <p:font typeface="Comic Sans Bold" charset="1" panose="03000902030302020204"/>
      <p:regular r:id="rId18"/>
    </p:embeddedFont>
    <p:embeddedFont>
      <p:font typeface="Comic Sans Italics" charset="1" panose="03000702030302060204"/>
      <p:regular r:id="rId19"/>
    </p:embeddedFont>
    <p:embeddedFont>
      <p:font typeface="Comic Sans Bold Italics" charset="1" panose="03000902030302060204"/>
      <p:regular r:id="rId20"/>
    </p:embeddedFont>
    <p:embeddedFont>
      <p:font typeface="Eczar SemiBold" charset="1" panose="02000603040300000004"/>
      <p:regular r:id="rId21"/>
    </p:embeddedFont>
    <p:embeddedFont>
      <p:font typeface="Eczar SemiBold Bold" charset="1" panose="0200060304030000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gif"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coursera.org/learn/applied-data-science-capstone/home/welcome" TargetMode="External" Type="http://schemas.openxmlformats.org/officeDocument/2006/relationships/hyperlink"/><Relationship Id="rId5" Target="https://github.com/withouttheh/IBM-Data-Science-Capstone-Project"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70987">
            <a:off x="-1163694" y="3518657"/>
            <a:ext cx="19791454" cy="6027690"/>
          </a:xfrm>
          <a:prstGeom prst="rect">
            <a:avLst/>
          </a:prstGeom>
        </p:spPr>
      </p:pic>
      <p:sp>
        <p:nvSpPr>
          <p:cNvPr name="TextBox 3" id="3"/>
          <p:cNvSpPr txBox="true"/>
          <p:nvPr/>
        </p:nvSpPr>
        <p:spPr>
          <a:xfrm rot="0">
            <a:off x="2374737" y="1028700"/>
            <a:ext cx="13538525" cy="4876800"/>
          </a:xfrm>
          <a:prstGeom prst="rect">
            <a:avLst/>
          </a:prstGeom>
        </p:spPr>
        <p:txBody>
          <a:bodyPr anchor="t" rtlCol="false" tIns="0" lIns="0" bIns="0" rIns="0">
            <a:spAutoFit/>
          </a:bodyPr>
          <a:lstStyle/>
          <a:p>
            <a:pPr algn="ctr">
              <a:lnSpc>
                <a:spcPts val="9600"/>
              </a:lnSpc>
            </a:pPr>
            <a:r>
              <a:rPr lang="en-US" sz="8000">
                <a:solidFill>
                  <a:srgbClr val="FFFFFF"/>
                </a:solidFill>
                <a:latin typeface="Michroma"/>
              </a:rPr>
              <a:t>SpaceX  Falcon  9 First  Stage  </a:t>
            </a:r>
          </a:p>
          <a:p>
            <a:pPr algn="ctr">
              <a:lnSpc>
                <a:spcPts val="9600"/>
              </a:lnSpc>
            </a:pPr>
            <a:r>
              <a:rPr lang="en-US" sz="8000">
                <a:solidFill>
                  <a:srgbClr val="FFFFFF"/>
                </a:solidFill>
                <a:latin typeface="Michroma"/>
              </a:rPr>
              <a:t>Landing  Prediction</a:t>
            </a:r>
          </a:p>
          <a:p>
            <a:pPr algn="ctr">
              <a:lnSpc>
                <a:spcPts val="9600"/>
              </a:lnSpc>
            </a:pPr>
          </a:p>
        </p:txBody>
      </p:sp>
      <p:sp>
        <p:nvSpPr>
          <p:cNvPr name="TextBox 4" id="4"/>
          <p:cNvSpPr txBox="true"/>
          <p:nvPr/>
        </p:nvSpPr>
        <p:spPr>
          <a:xfrm rot="0">
            <a:off x="13467360" y="8657288"/>
            <a:ext cx="4223354" cy="931545"/>
          </a:xfrm>
          <a:prstGeom prst="rect">
            <a:avLst/>
          </a:prstGeom>
        </p:spPr>
        <p:txBody>
          <a:bodyPr anchor="t" rtlCol="false" tIns="0" lIns="0" bIns="0" rIns="0">
            <a:spAutoFit/>
          </a:bodyPr>
          <a:lstStyle/>
          <a:p>
            <a:pPr algn="r">
              <a:lnSpc>
                <a:spcPts val="3779"/>
              </a:lnSpc>
            </a:pPr>
            <a:r>
              <a:rPr lang="en-US" sz="2700">
                <a:solidFill>
                  <a:srgbClr val="FFFFFF"/>
                </a:solidFill>
                <a:latin typeface="Clear Sans Regular"/>
              </a:rPr>
              <a:t>Gan Yu Yang</a:t>
            </a:r>
          </a:p>
          <a:p>
            <a:pPr algn="r">
              <a:lnSpc>
                <a:spcPts val="3779"/>
              </a:lnSpc>
              <a:spcBef>
                <a:spcPct val="0"/>
              </a:spcBef>
            </a:pPr>
            <a:r>
              <a:rPr lang="en-US" sz="2700">
                <a:solidFill>
                  <a:srgbClr val="FFFFFF"/>
                </a:solidFill>
                <a:latin typeface="Clear Sans Regular"/>
              </a:rPr>
              <a:t>Created on: 17-May-2023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4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3295" y="-241802"/>
            <a:ext cx="19114591" cy="10770604"/>
          </a:xfrm>
          <a:prstGeom prst="rect">
            <a:avLst/>
          </a:prstGeom>
        </p:spPr>
      </p:pic>
      <p:sp>
        <p:nvSpPr>
          <p:cNvPr name="TextBox 3" id="3"/>
          <p:cNvSpPr txBox="true"/>
          <p:nvPr/>
        </p:nvSpPr>
        <p:spPr>
          <a:xfrm rot="0">
            <a:off x="2681378" y="366092"/>
            <a:ext cx="12557814" cy="1057275"/>
          </a:xfrm>
          <a:prstGeom prst="rect">
            <a:avLst/>
          </a:prstGeom>
        </p:spPr>
        <p:txBody>
          <a:bodyPr anchor="t" rtlCol="false" tIns="0" lIns="0" bIns="0" rIns="0">
            <a:spAutoFit/>
          </a:bodyPr>
          <a:lstStyle/>
          <a:p>
            <a:pPr algn="ctr">
              <a:lnSpc>
                <a:spcPts val="8399"/>
              </a:lnSpc>
              <a:spcBef>
                <a:spcPct val="0"/>
              </a:spcBef>
            </a:pPr>
            <a:r>
              <a:rPr lang="en-US" sz="6999">
                <a:solidFill>
                  <a:srgbClr val="FFFFFF"/>
                </a:solidFill>
                <a:latin typeface="Michroma"/>
              </a:rPr>
              <a:t>EDA  WITH  SQL</a:t>
            </a:r>
          </a:p>
        </p:txBody>
      </p:sp>
      <p:sp>
        <p:nvSpPr>
          <p:cNvPr name="AutoShape 4" id="4"/>
          <p:cNvSpPr/>
          <p:nvPr/>
        </p:nvSpPr>
        <p:spPr>
          <a:xfrm>
            <a:off x="243473" y="5756520"/>
            <a:ext cx="17801053" cy="0"/>
          </a:xfrm>
          <a:prstGeom prst="line">
            <a:avLst/>
          </a:prstGeom>
          <a:ln cap="flat" w="38100">
            <a:solidFill>
              <a:srgbClr val="FFFFFF"/>
            </a:solidFill>
            <a:prstDash val="solid"/>
            <a:headEnd type="none" len="sm" w="sm"/>
            <a:tailEnd type="none" len="sm" w="sm"/>
          </a:ln>
        </p:spPr>
      </p:sp>
      <p:sp>
        <p:nvSpPr>
          <p:cNvPr name="AutoShape 5" id="5"/>
          <p:cNvSpPr/>
          <p:nvPr/>
        </p:nvSpPr>
        <p:spPr>
          <a:xfrm>
            <a:off x="3458371" y="2109210"/>
            <a:ext cx="0" cy="7382961"/>
          </a:xfrm>
          <a:prstGeom prst="line">
            <a:avLst/>
          </a:prstGeom>
          <a:ln cap="flat" w="38100">
            <a:solidFill>
              <a:srgbClr val="FFFFFF"/>
            </a:solidFill>
            <a:prstDash val="solid"/>
            <a:headEnd type="none" len="sm" w="sm"/>
            <a:tailEnd type="none" len="sm" w="sm"/>
          </a:ln>
        </p:spPr>
      </p:sp>
      <p:sp>
        <p:nvSpPr>
          <p:cNvPr name="AutoShape 6" id="6"/>
          <p:cNvSpPr/>
          <p:nvPr/>
        </p:nvSpPr>
        <p:spPr>
          <a:xfrm>
            <a:off x="7086136" y="2109210"/>
            <a:ext cx="0" cy="7382961"/>
          </a:xfrm>
          <a:prstGeom prst="line">
            <a:avLst/>
          </a:prstGeom>
          <a:ln cap="flat" w="38100">
            <a:solidFill>
              <a:srgbClr val="FFFFFF"/>
            </a:solidFill>
            <a:prstDash val="solid"/>
            <a:headEnd type="none" len="sm" w="sm"/>
            <a:tailEnd type="none" len="sm" w="sm"/>
          </a:ln>
        </p:spPr>
      </p:sp>
      <p:sp>
        <p:nvSpPr>
          <p:cNvPr name="AutoShape 7" id="7"/>
          <p:cNvSpPr/>
          <p:nvPr/>
        </p:nvSpPr>
        <p:spPr>
          <a:xfrm flipH="true">
            <a:off x="10796028" y="2109210"/>
            <a:ext cx="16699" cy="7382961"/>
          </a:xfrm>
          <a:prstGeom prst="line">
            <a:avLst/>
          </a:prstGeom>
          <a:ln cap="flat" w="38100">
            <a:solidFill>
              <a:srgbClr val="FFFFFF"/>
            </a:solidFill>
            <a:prstDash val="solid"/>
            <a:headEnd type="none" len="sm" w="sm"/>
            <a:tailEnd type="none" len="sm" w="sm"/>
          </a:ln>
        </p:spPr>
      </p:sp>
      <p:sp>
        <p:nvSpPr>
          <p:cNvPr name="AutoShape 8" id="8"/>
          <p:cNvSpPr/>
          <p:nvPr/>
        </p:nvSpPr>
        <p:spPr>
          <a:xfrm flipH="true">
            <a:off x="14551024" y="2109210"/>
            <a:ext cx="16699" cy="7383006"/>
          </a:xfrm>
          <a:prstGeom prst="line">
            <a:avLst/>
          </a:prstGeom>
          <a:ln cap="flat" w="38100">
            <a:solidFill>
              <a:srgbClr val="FFFFFF"/>
            </a:solidFill>
            <a:prstDash val="solid"/>
            <a:headEnd type="none" len="sm" w="sm"/>
            <a:tailEnd type="none" len="sm" w="sm"/>
          </a:ln>
        </p:spPr>
      </p:sp>
      <p:grpSp>
        <p:nvGrpSpPr>
          <p:cNvPr name="Group 9" id="9"/>
          <p:cNvGrpSpPr/>
          <p:nvPr/>
        </p:nvGrpSpPr>
        <p:grpSpPr>
          <a:xfrm rot="0">
            <a:off x="252998" y="2377613"/>
            <a:ext cx="2929148" cy="2617448"/>
            <a:chOff x="0" y="0"/>
            <a:chExt cx="3905531" cy="3489931"/>
          </a:xfrm>
        </p:grpSpPr>
        <p:sp>
          <p:nvSpPr>
            <p:cNvPr name="TextBox 10" id="10"/>
            <p:cNvSpPr txBox="true"/>
            <p:nvPr/>
          </p:nvSpPr>
          <p:spPr>
            <a:xfrm rot="0">
              <a:off x="167588" y="6059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Site names of unique launch sites in the space mission will be displayed.</a:t>
              </a:r>
            </a:p>
          </p:txBody>
        </p:sp>
        <p:sp>
          <p:nvSpPr>
            <p:cNvPr name="TextBox 11" id="11"/>
            <p:cNvSpPr txBox="true"/>
            <p:nvPr/>
          </p:nvSpPr>
          <p:spPr>
            <a:xfrm rot="0">
              <a:off x="0" y="-38100"/>
              <a:ext cx="3905531" cy="5156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Unique Launch Sites</a:t>
              </a:r>
            </a:p>
          </p:txBody>
        </p:sp>
      </p:grpSp>
      <p:grpSp>
        <p:nvGrpSpPr>
          <p:cNvPr name="Group 12" id="12"/>
          <p:cNvGrpSpPr/>
          <p:nvPr/>
        </p:nvGrpSpPr>
        <p:grpSpPr>
          <a:xfrm rot="0">
            <a:off x="3864830" y="2377613"/>
            <a:ext cx="2929148" cy="2617448"/>
            <a:chOff x="0" y="0"/>
            <a:chExt cx="3905531" cy="3489931"/>
          </a:xfrm>
        </p:grpSpPr>
        <p:sp>
          <p:nvSpPr>
            <p:cNvPr name="TextBox 13" id="13"/>
            <p:cNvSpPr txBox="true"/>
            <p:nvPr/>
          </p:nvSpPr>
          <p:spPr>
            <a:xfrm rot="0">
              <a:off x="167588" y="6059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Displaying 5 records where launch sites begin with the string 'CCA'.</a:t>
              </a:r>
            </a:p>
          </p:txBody>
        </p:sp>
        <p:sp>
          <p:nvSpPr>
            <p:cNvPr name="TextBox 14" id="14"/>
            <p:cNvSpPr txBox="true"/>
            <p:nvPr/>
          </p:nvSpPr>
          <p:spPr>
            <a:xfrm rot="0">
              <a:off x="0" y="-38100"/>
              <a:ext cx="3905531" cy="5156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 'CCA' Launch Sites</a:t>
              </a:r>
            </a:p>
          </p:txBody>
        </p:sp>
      </p:grpSp>
      <p:grpSp>
        <p:nvGrpSpPr>
          <p:cNvPr name="Group 15" id="15"/>
          <p:cNvGrpSpPr/>
          <p:nvPr/>
        </p:nvGrpSpPr>
        <p:grpSpPr>
          <a:xfrm rot="0">
            <a:off x="243473" y="6099420"/>
            <a:ext cx="2929148" cy="2984478"/>
            <a:chOff x="0" y="0"/>
            <a:chExt cx="3905531" cy="3979304"/>
          </a:xfrm>
        </p:grpSpPr>
        <p:sp>
          <p:nvSpPr>
            <p:cNvPr name="TextBox 16" id="16"/>
            <p:cNvSpPr txBox="true"/>
            <p:nvPr/>
          </p:nvSpPr>
          <p:spPr>
            <a:xfrm rot="0">
              <a:off x="167588" y="1095346"/>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Total payload mass carried by boosters launched by NASA (CRS) will be displayed.</a:t>
              </a:r>
            </a:p>
          </p:txBody>
        </p:sp>
        <p:sp>
          <p:nvSpPr>
            <p:cNvPr name="TextBox 17" id="17"/>
            <p:cNvSpPr txBox="true"/>
            <p:nvPr/>
          </p:nvSpPr>
          <p:spPr>
            <a:xfrm rot="0">
              <a:off x="0" y="-38100"/>
              <a:ext cx="3905531" cy="1004993"/>
            </a:xfrm>
            <a:prstGeom prst="rect">
              <a:avLst/>
            </a:prstGeom>
          </p:spPr>
          <p:txBody>
            <a:bodyPr anchor="t" rtlCol="false" tIns="0" lIns="0" bIns="0" rIns="0">
              <a:spAutoFit/>
            </a:bodyPr>
            <a:lstStyle/>
            <a:p>
              <a:pPr algn="ctr">
                <a:lnSpc>
                  <a:spcPts val="3080"/>
                </a:lnSpc>
              </a:pPr>
              <a:r>
                <a:rPr lang="en-US" sz="2200" u="sng">
                  <a:solidFill>
                    <a:srgbClr val="FFFFFF"/>
                  </a:solidFill>
                  <a:latin typeface="Eczar SemiBold"/>
                </a:rPr>
                <a:t> NASA Boosters Payload Mass Carried </a:t>
              </a:r>
            </a:p>
          </p:txBody>
        </p:sp>
      </p:grpSp>
      <p:grpSp>
        <p:nvGrpSpPr>
          <p:cNvPr name="Group 18" id="18"/>
          <p:cNvGrpSpPr/>
          <p:nvPr/>
        </p:nvGrpSpPr>
        <p:grpSpPr>
          <a:xfrm rot="0">
            <a:off x="14853472" y="6099420"/>
            <a:ext cx="2929148" cy="3017498"/>
            <a:chOff x="0" y="0"/>
            <a:chExt cx="3905531" cy="4023331"/>
          </a:xfrm>
        </p:grpSpPr>
        <p:sp>
          <p:nvSpPr>
            <p:cNvPr name="TextBox 19" id="19"/>
            <p:cNvSpPr txBox="true"/>
            <p:nvPr/>
          </p:nvSpPr>
          <p:spPr>
            <a:xfrm rot="0">
              <a:off x="167588" y="1723572"/>
              <a:ext cx="3570355" cy="22997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List booster versions which carried maximum payload mass.</a:t>
              </a:r>
            </a:p>
          </p:txBody>
        </p:sp>
        <p:sp>
          <p:nvSpPr>
            <p:cNvPr name="TextBox 20" id="20"/>
            <p:cNvSpPr txBox="true"/>
            <p:nvPr/>
          </p:nvSpPr>
          <p:spPr>
            <a:xfrm rot="0">
              <a:off x="0" y="-38100"/>
              <a:ext cx="3905531" cy="16332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Booster Versions with Max Payload Mass</a:t>
              </a:r>
            </a:p>
          </p:txBody>
        </p:sp>
      </p:grpSp>
      <p:grpSp>
        <p:nvGrpSpPr>
          <p:cNvPr name="Group 21" id="21"/>
          <p:cNvGrpSpPr/>
          <p:nvPr/>
        </p:nvGrpSpPr>
        <p:grpSpPr>
          <a:xfrm rot="0">
            <a:off x="7495711" y="2377613"/>
            <a:ext cx="2929148" cy="3036548"/>
            <a:chOff x="0" y="0"/>
            <a:chExt cx="3905531" cy="4048731"/>
          </a:xfrm>
        </p:grpSpPr>
        <p:sp>
          <p:nvSpPr>
            <p:cNvPr name="TextBox 22" id="22"/>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Total number of successful and failure mission outcomes will be listed.</a:t>
              </a:r>
            </a:p>
          </p:txBody>
        </p:sp>
        <p:sp>
          <p:nvSpPr>
            <p:cNvPr name="TextBox 23" id="23"/>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Successful and Failure Mission</a:t>
              </a:r>
            </a:p>
          </p:txBody>
        </p:sp>
      </p:grpSp>
      <p:grpSp>
        <p:nvGrpSpPr>
          <p:cNvPr name="Group 24" id="24"/>
          <p:cNvGrpSpPr/>
          <p:nvPr/>
        </p:nvGrpSpPr>
        <p:grpSpPr>
          <a:xfrm rot="0">
            <a:off x="3864830" y="6099420"/>
            <a:ext cx="2929148" cy="3036548"/>
            <a:chOff x="0" y="0"/>
            <a:chExt cx="3905531" cy="4048731"/>
          </a:xfrm>
        </p:grpSpPr>
        <p:sp>
          <p:nvSpPr>
            <p:cNvPr name="TextBox 25" id="25"/>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Average payload mass carried by booster version F9 v1.1 will be displayed.</a:t>
              </a:r>
            </a:p>
          </p:txBody>
        </p:sp>
        <p:sp>
          <p:nvSpPr>
            <p:cNvPr name="TextBox 26" id="26"/>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Average Payload Mass Carried </a:t>
              </a:r>
            </a:p>
          </p:txBody>
        </p:sp>
      </p:grpSp>
      <p:grpSp>
        <p:nvGrpSpPr>
          <p:cNvPr name="Group 27" id="27"/>
          <p:cNvGrpSpPr/>
          <p:nvPr/>
        </p:nvGrpSpPr>
        <p:grpSpPr>
          <a:xfrm rot="0">
            <a:off x="7495711" y="6099420"/>
            <a:ext cx="2929148" cy="3036548"/>
            <a:chOff x="0" y="0"/>
            <a:chExt cx="3905531" cy="4048731"/>
          </a:xfrm>
        </p:grpSpPr>
        <p:sp>
          <p:nvSpPr>
            <p:cNvPr name="TextBox 28" id="28"/>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Date when the first successful landing outcome in ground pad was achieved will be listed.</a:t>
              </a:r>
            </a:p>
          </p:txBody>
        </p:sp>
        <p:sp>
          <p:nvSpPr>
            <p:cNvPr name="TextBox 29" id="29"/>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Date of First Successful Landing</a:t>
              </a:r>
            </a:p>
          </p:txBody>
        </p:sp>
      </p:grpSp>
      <p:grpSp>
        <p:nvGrpSpPr>
          <p:cNvPr name="Group 30" id="30"/>
          <p:cNvGrpSpPr/>
          <p:nvPr/>
        </p:nvGrpSpPr>
        <p:grpSpPr>
          <a:xfrm rot="0">
            <a:off x="14977297" y="2377613"/>
            <a:ext cx="2929148" cy="3036548"/>
            <a:chOff x="0" y="0"/>
            <a:chExt cx="3905531" cy="4048731"/>
          </a:xfrm>
        </p:grpSpPr>
        <p:sp>
          <p:nvSpPr>
            <p:cNvPr name="TextBox 31" id="31"/>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List Boosters which have success in drone ship with payload mass &gt;4000 &amp; &lt;6000.</a:t>
              </a:r>
            </a:p>
          </p:txBody>
        </p:sp>
        <p:sp>
          <p:nvSpPr>
            <p:cNvPr name="TextBox 32" id="32"/>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Boosters Success in Drone Ship Landing</a:t>
              </a:r>
            </a:p>
          </p:txBody>
        </p:sp>
      </p:grpSp>
      <p:grpSp>
        <p:nvGrpSpPr>
          <p:cNvPr name="Group 33" id="33"/>
          <p:cNvGrpSpPr/>
          <p:nvPr/>
        </p:nvGrpSpPr>
        <p:grpSpPr>
          <a:xfrm rot="0">
            <a:off x="11342542" y="2377613"/>
            <a:ext cx="2929148" cy="3036548"/>
            <a:chOff x="0" y="0"/>
            <a:chExt cx="3905531" cy="4048731"/>
          </a:xfrm>
        </p:grpSpPr>
        <p:sp>
          <p:nvSpPr>
            <p:cNvPr name="TextBox 34" id="34"/>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List failed landing in drone ship, booster versions, and launch site names in 2015.</a:t>
              </a:r>
            </a:p>
          </p:txBody>
        </p:sp>
        <p:sp>
          <p:nvSpPr>
            <p:cNvPr name="TextBox 35" id="35"/>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Failed Drone Ship Landing in 2015</a:t>
              </a:r>
            </a:p>
          </p:txBody>
        </p:sp>
      </p:grpSp>
      <p:grpSp>
        <p:nvGrpSpPr>
          <p:cNvPr name="Group 36" id="36"/>
          <p:cNvGrpSpPr/>
          <p:nvPr/>
        </p:nvGrpSpPr>
        <p:grpSpPr>
          <a:xfrm rot="0">
            <a:off x="11242349" y="6236638"/>
            <a:ext cx="2929148" cy="3036548"/>
            <a:chOff x="0" y="0"/>
            <a:chExt cx="3905531" cy="4048731"/>
          </a:xfrm>
        </p:grpSpPr>
        <p:sp>
          <p:nvSpPr>
            <p:cNvPr name="TextBox 37" id="37"/>
            <p:cNvSpPr txBox="true"/>
            <p:nvPr/>
          </p:nvSpPr>
          <p:spPr>
            <a:xfrm rot="0">
              <a:off x="167588" y="1164772"/>
              <a:ext cx="3570355" cy="2883958"/>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lear Sans Thin"/>
                </a:rPr>
                <a:t>Count of landing outcomes between  2010-06-04 to 2017-03-20 will be ranked.</a:t>
              </a:r>
            </a:p>
          </p:txBody>
        </p:sp>
        <p:sp>
          <p:nvSpPr>
            <p:cNvPr name="TextBox 38" id="38"/>
            <p:cNvSpPr txBox="true"/>
            <p:nvPr/>
          </p:nvSpPr>
          <p:spPr>
            <a:xfrm rot="0">
              <a:off x="0" y="-38100"/>
              <a:ext cx="3905531" cy="1074420"/>
            </a:xfrm>
            <a:prstGeom prst="rect">
              <a:avLst/>
            </a:prstGeom>
          </p:spPr>
          <p:txBody>
            <a:bodyPr anchor="t" rtlCol="false" tIns="0" lIns="0" bIns="0" rIns="0">
              <a:spAutoFit/>
            </a:bodyPr>
            <a:lstStyle/>
            <a:p>
              <a:pPr algn="ctr">
                <a:lnSpc>
                  <a:spcPts val="3359"/>
                </a:lnSpc>
              </a:pPr>
              <a:r>
                <a:rPr lang="en-US" sz="2400" u="sng">
                  <a:solidFill>
                    <a:srgbClr val="FFFFFF"/>
                  </a:solidFill>
                  <a:latin typeface="Eczar SemiBold"/>
                </a:rPr>
                <a:t>Ranking Landing Outcomes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0515590">
            <a:off x="1023262" y="-2787252"/>
            <a:ext cx="19635939" cy="713162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888096" y="3222755"/>
            <a:ext cx="4423978" cy="3964138"/>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2975927" y="3222755"/>
            <a:ext cx="4423978" cy="3964138"/>
          </a:xfrm>
          <a:prstGeom prst="rect">
            <a:avLst/>
          </a:prstGeom>
        </p:spPr>
      </p:pic>
      <p:pic>
        <p:nvPicPr>
          <p:cNvPr name="Picture 5" id="5"/>
          <p:cNvPicPr>
            <a:picLocks noChangeAspect="true"/>
          </p:cNvPicPr>
          <p:nvPr/>
        </p:nvPicPr>
        <p:blipFill>
          <a:blip r:embed="rId6"/>
          <a:srcRect l="0" t="0" r="0" b="0"/>
          <a:stretch>
            <a:fillRect/>
          </a:stretch>
        </p:blipFill>
        <p:spPr>
          <a:xfrm flipH="false" flipV="false" rot="0">
            <a:off x="7239442" y="3222755"/>
            <a:ext cx="3809115" cy="3964138"/>
          </a:xfrm>
          <a:prstGeom prst="rect">
            <a:avLst/>
          </a:prstGeom>
        </p:spPr>
      </p:pic>
      <p:grpSp>
        <p:nvGrpSpPr>
          <p:cNvPr name="Group 6" id="6"/>
          <p:cNvGrpSpPr/>
          <p:nvPr/>
        </p:nvGrpSpPr>
        <p:grpSpPr>
          <a:xfrm rot="0">
            <a:off x="396870" y="7428621"/>
            <a:ext cx="5406428" cy="2630848"/>
            <a:chOff x="0" y="0"/>
            <a:chExt cx="7208571" cy="3507798"/>
          </a:xfrm>
        </p:grpSpPr>
        <p:sp>
          <p:nvSpPr>
            <p:cNvPr name="TextBox 7" id="7"/>
            <p:cNvSpPr txBox="true"/>
            <p:nvPr/>
          </p:nvSpPr>
          <p:spPr>
            <a:xfrm rot="0">
              <a:off x="0" y="-57150"/>
              <a:ext cx="7208571" cy="622723"/>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Michroma"/>
                </a:rPr>
                <a:t>Scatter  Plot</a:t>
              </a:r>
            </a:p>
          </p:txBody>
        </p:sp>
        <p:sp>
          <p:nvSpPr>
            <p:cNvPr name="TextBox 8" id="8"/>
            <p:cNvSpPr txBox="true"/>
            <p:nvPr/>
          </p:nvSpPr>
          <p:spPr>
            <a:xfrm rot="0">
              <a:off x="0" y="747453"/>
              <a:ext cx="7208571" cy="2760345"/>
            </a:xfrm>
            <a:prstGeom prst="rect">
              <a:avLst/>
            </a:prstGeom>
          </p:spPr>
          <p:txBody>
            <a:bodyPr anchor="t" rtlCol="false" tIns="0" lIns="0" bIns="0" rIns="0">
              <a:spAutoFit/>
            </a:bodyPr>
            <a:lstStyle/>
            <a:p>
              <a:pPr algn="ctr">
                <a:lnSpc>
                  <a:spcPts val="3359"/>
                </a:lnSpc>
              </a:pPr>
              <a:r>
                <a:rPr lang="en-US" sz="2400">
                  <a:solidFill>
                    <a:srgbClr val="FFFFFF"/>
                  </a:solidFill>
                  <a:latin typeface="Clear Sans Thin"/>
                </a:rPr>
                <a:t>The scatter plot is used to observe if there is any relationship between launch sites and their payload mass. We find that the VAFB-SLC launch site has no heavypayload mass (&gt;10000kg).</a:t>
              </a:r>
            </a:p>
          </p:txBody>
        </p:sp>
      </p:grpSp>
      <p:sp>
        <p:nvSpPr>
          <p:cNvPr name="TextBox 9" id="9"/>
          <p:cNvSpPr txBox="true"/>
          <p:nvPr/>
        </p:nvSpPr>
        <p:spPr>
          <a:xfrm rot="0">
            <a:off x="570819" y="527186"/>
            <a:ext cx="9101173" cy="1971675"/>
          </a:xfrm>
          <a:prstGeom prst="rect">
            <a:avLst/>
          </a:prstGeom>
        </p:spPr>
        <p:txBody>
          <a:bodyPr anchor="t" rtlCol="false" tIns="0" lIns="0" bIns="0" rIns="0">
            <a:spAutoFit/>
          </a:bodyPr>
          <a:lstStyle/>
          <a:p>
            <a:pPr>
              <a:lnSpc>
                <a:spcPts val="7800"/>
              </a:lnSpc>
            </a:pPr>
            <a:r>
              <a:rPr lang="en-US" sz="6000">
                <a:solidFill>
                  <a:srgbClr val="FFFFFF"/>
                </a:solidFill>
                <a:latin typeface="Michroma"/>
              </a:rPr>
              <a:t>  EDA  WITH     </a:t>
            </a:r>
          </a:p>
          <a:p>
            <a:pPr>
              <a:lnSpc>
                <a:spcPts val="7800"/>
              </a:lnSpc>
            </a:pPr>
            <a:r>
              <a:rPr lang="en-US" sz="6000">
                <a:solidFill>
                  <a:srgbClr val="FFFFFF"/>
                </a:solidFill>
                <a:latin typeface="Michroma"/>
              </a:rPr>
              <a:t>VISUALIZATION</a:t>
            </a:r>
          </a:p>
        </p:txBody>
      </p:sp>
      <p:grpSp>
        <p:nvGrpSpPr>
          <p:cNvPr name="Group 10" id="10"/>
          <p:cNvGrpSpPr/>
          <p:nvPr/>
        </p:nvGrpSpPr>
        <p:grpSpPr>
          <a:xfrm rot="0">
            <a:off x="6440098" y="7465652"/>
            <a:ext cx="5406428" cy="1792648"/>
            <a:chOff x="0" y="0"/>
            <a:chExt cx="7208571" cy="2390198"/>
          </a:xfrm>
        </p:grpSpPr>
        <p:sp>
          <p:nvSpPr>
            <p:cNvPr name="TextBox 11" id="11"/>
            <p:cNvSpPr txBox="true"/>
            <p:nvPr/>
          </p:nvSpPr>
          <p:spPr>
            <a:xfrm rot="0">
              <a:off x="0" y="-57150"/>
              <a:ext cx="7208571" cy="622723"/>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Michroma"/>
                </a:rPr>
                <a:t>Bar  Chart</a:t>
              </a:r>
            </a:p>
          </p:txBody>
        </p:sp>
        <p:sp>
          <p:nvSpPr>
            <p:cNvPr name="TextBox 12" id="12"/>
            <p:cNvSpPr txBox="true"/>
            <p:nvPr/>
          </p:nvSpPr>
          <p:spPr>
            <a:xfrm rot="0">
              <a:off x="0" y="747453"/>
              <a:ext cx="7208571" cy="1642745"/>
            </a:xfrm>
            <a:prstGeom prst="rect">
              <a:avLst/>
            </a:prstGeom>
          </p:spPr>
          <p:txBody>
            <a:bodyPr anchor="t" rtlCol="false" tIns="0" lIns="0" bIns="0" rIns="0">
              <a:spAutoFit/>
            </a:bodyPr>
            <a:lstStyle/>
            <a:p>
              <a:pPr algn="ctr">
                <a:lnSpc>
                  <a:spcPts val="3359"/>
                </a:lnSpc>
              </a:pPr>
              <a:r>
                <a:rPr lang="en-US" sz="2400">
                  <a:solidFill>
                    <a:srgbClr val="FFFFFF"/>
                  </a:solidFill>
                  <a:latin typeface="Clear Sans Thin"/>
                </a:rPr>
                <a:t>The bar charts used for observe and analyze to find which orbits types have high success rate.</a:t>
              </a:r>
            </a:p>
          </p:txBody>
        </p:sp>
      </p:grpSp>
      <p:grpSp>
        <p:nvGrpSpPr>
          <p:cNvPr name="Group 13" id="13"/>
          <p:cNvGrpSpPr/>
          <p:nvPr/>
        </p:nvGrpSpPr>
        <p:grpSpPr>
          <a:xfrm rot="0">
            <a:off x="12484701" y="7465652"/>
            <a:ext cx="5406428" cy="2211748"/>
            <a:chOff x="0" y="0"/>
            <a:chExt cx="7208571" cy="2948998"/>
          </a:xfrm>
        </p:grpSpPr>
        <p:sp>
          <p:nvSpPr>
            <p:cNvPr name="TextBox 14" id="14"/>
            <p:cNvSpPr txBox="true"/>
            <p:nvPr/>
          </p:nvSpPr>
          <p:spPr>
            <a:xfrm rot="0">
              <a:off x="0" y="-57150"/>
              <a:ext cx="7208571" cy="622723"/>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Michroma"/>
                </a:rPr>
                <a:t>Line  Chart</a:t>
              </a:r>
            </a:p>
          </p:txBody>
        </p:sp>
        <p:sp>
          <p:nvSpPr>
            <p:cNvPr name="TextBox 15" id="15"/>
            <p:cNvSpPr txBox="true"/>
            <p:nvPr/>
          </p:nvSpPr>
          <p:spPr>
            <a:xfrm rot="0">
              <a:off x="0" y="747453"/>
              <a:ext cx="7208571" cy="2201545"/>
            </a:xfrm>
            <a:prstGeom prst="rect">
              <a:avLst/>
            </a:prstGeom>
          </p:spPr>
          <p:txBody>
            <a:bodyPr anchor="t" rtlCol="false" tIns="0" lIns="0" bIns="0" rIns="0">
              <a:spAutoFit/>
            </a:bodyPr>
            <a:lstStyle/>
            <a:p>
              <a:pPr algn="ctr">
                <a:lnSpc>
                  <a:spcPts val="3359"/>
                </a:lnSpc>
              </a:pPr>
              <a:r>
                <a:rPr lang="en-US" sz="2400">
                  <a:solidFill>
                    <a:srgbClr val="FFFFFF"/>
                  </a:solidFill>
                  <a:latin typeface="Clear Sans Thin"/>
                </a:rPr>
                <a:t>The line chart is used to visualize the average launch success trend by Year. We observe that the sucess rate since 2013 kept increasing till 2020</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7954832">
            <a:off x="-3630472" y="-4026112"/>
            <a:ext cx="19635939" cy="713162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9735938" y="7001649"/>
            <a:ext cx="1020528" cy="2778666"/>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0">
            <a:off x="11558006" y="7348617"/>
            <a:ext cx="5023450" cy="2084732"/>
          </a:xfrm>
          <a:prstGeom prst="rect">
            <a:avLst/>
          </a:prstGeom>
        </p:spPr>
      </p:pic>
      <p:sp>
        <p:nvSpPr>
          <p:cNvPr name="TextBox 5" id="5"/>
          <p:cNvSpPr txBox="true"/>
          <p:nvPr/>
        </p:nvSpPr>
        <p:spPr>
          <a:xfrm rot="0">
            <a:off x="517609" y="612982"/>
            <a:ext cx="8375695" cy="2962275"/>
          </a:xfrm>
          <a:prstGeom prst="rect">
            <a:avLst/>
          </a:prstGeom>
        </p:spPr>
        <p:txBody>
          <a:bodyPr anchor="t" rtlCol="false" tIns="0" lIns="0" bIns="0" rIns="0">
            <a:spAutoFit/>
          </a:bodyPr>
          <a:lstStyle/>
          <a:p>
            <a:pPr algn="just">
              <a:lnSpc>
                <a:spcPts val="7800"/>
              </a:lnSpc>
            </a:pPr>
            <a:r>
              <a:rPr lang="en-US" sz="6000">
                <a:solidFill>
                  <a:srgbClr val="FFFFFF"/>
                </a:solidFill>
                <a:latin typeface="Michroma"/>
              </a:rPr>
              <a:t>INTERACTIVE VISUAL   ANALYTICS</a:t>
            </a:r>
          </a:p>
        </p:txBody>
      </p:sp>
      <p:sp>
        <p:nvSpPr>
          <p:cNvPr name="TextBox 6" id="6"/>
          <p:cNvSpPr txBox="true"/>
          <p:nvPr/>
        </p:nvSpPr>
        <p:spPr>
          <a:xfrm rot="0">
            <a:off x="801488" y="7132366"/>
            <a:ext cx="8934450" cy="26479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lear Sans Thin Bold"/>
              </a:rPr>
              <a:t> </a:t>
            </a:r>
            <a:r>
              <a:rPr lang="en-US" sz="3000">
                <a:solidFill>
                  <a:srgbClr val="FFFFFF"/>
                </a:solidFill>
                <a:latin typeface="Clear Sans Thin Bold"/>
              </a:rPr>
              <a:t>Are launch sites in close proximity to railways?</a:t>
            </a:r>
          </a:p>
          <a:p>
            <a:pPr algn="just" marL="647700" indent="-323850" lvl="1">
              <a:lnSpc>
                <a:spcPts val="4200"/>
              </a:lnSpc>
              <a:buFont typeface="Arial"/>
              <a:buChar char="•"/>
            </a:pPr>
            <a:r>
              <a:rPr lang="en-US" sz="3000">
                <a:solidFill>
                  <a:srgbClr val="FFFFFF"/>
                </a:solidFill>
                <a:latin typeface="Clear Sans Thin Bold"/>
              </a:rPr>
              <a:t> Are launch sites in close proximity to highways?</a:t>
            </a:r>
          </a:p>
          <a:p>
            <a:pPr algn="just" marL="647700" indent="-323850" lvl="1">
              <a:lnSpc>
                <a:spcPts val="4200"/>
              </a:lnSpc>
              <a:buFont typeface="Arial"/>
              <a:buChar char="•"/>
            </a:pPr>
            <a:r>
              <a:rPr lang="en-US" sz="3000">
                <a:solidFill>
                  <a:srgbClr val="FFFFFF"/>
                </a:solidFill>
                <a:latin typeface="Clear Sans Thin Bold"/>
              </a:rPr>
              <a:t> Are launch sites in close proximity to coastline?</a:t>
            </a:r>
          </a:p>
          <a:p>
            <a:pPr algn="just" marL="647700" indent="-323850" lvl="1">
              <a:lnSpc>
                <a:spcPts val="4200"/>
              </a:lnSpc>
              <a:buFont typeface="Arial"/>
              <a:buChar char="•"/>
            </a:pPr>
            <a:r>
              <a:rPr lang="en-US" sz="3000">
                <a:solidFill>
                  <a:srgbClr val="FFFFFF"/>
                </a:solidFill>
                <a:latin typeface="Clear Sans Thin Bold"/>
              </a:rPr>
              <a:t> Do launch sites keep certain distance away from </a:t>
            </a:r>
          </a:p>
          <a:p>
            <a:pPr algn="just">
              <a:lnSpc>
                <a:spcPts val="4200"/>
              </a:lnSpc>
            </a:pPr>
            <a:r>
              <a:rPr lang="en-US" sz="3000">
                <a:solidFill>
                  <a:srgbClr val="FFFFFF"/>
                </a:solidFill>
                <a:latin typeface="Clear Sans Thin Bold"/>
              </a:rPr>
              <a:t>        cities?</a:t>
            </a:r>
          </a:p>
        </p:txBody>
      </p:sp>
      <p:sp>
        <p:nvSpPr>
          <p:cNvPr name="TextBox 7" id="7"/>
          <p:cNvSpPr txBox="true"/>
          <p:nvPr/>
        </p:nvSpPr>
        <p:spPr>
          <a:xfrm rot="0">
            <a:off x="9468758" y="517132"/>
            <a:ext cx="8022497" cy="5448300"/>
          </a:xfrm>
          <a:prstGeom prst="rect">
            <a:avLst/>
          </a:prstGeom>
        </p:spPr>
        <p:txBody>
          <a:bodyPr anchor="t" rtlCol="false" tIns="0" lIns="0" bIns="0" rIns="0">
            <a:spAutoFit/>
          </a:bodyPr>
          <a:lstStyle/>
          <a:p>
            <a:pPr algn="just">
              <a:lnSpc>
                <a:spcPts val="4189"/>
              </a:lnSpc>
            </a:pPr>
            <a:r>
              <a:rPr lang="en-US" sz="3491">
                <a:solidFill>
                  <a:srgbClr val="FFFFFF"/>
                </a:solidFill>
                <a:latin typeface="Clear Sans Thin Bold"/>
              </a:rPr>
              <a:t>We used Folium to perform interactive visual analytics to find an optimal location for building a launch site.   </a:t>
            </a:r>
          </a:p>
          <a:p>
            <a:pPr>
              <a:lnSpc>
                <a:spcPts val="4189"/>
              </a:lnSpc>
            </a:pPr>
            <a:r>
              <a:rPr lang="en-US" sz="3491">
                <a:solidFill>
                  <a:srgbClr val="FFFFFF"/>
                </a:solidFill>
                <a:latin typeface="Clear Sans Thin Bold"/>
              </a:rPr>
              <a:t> </a:t>
            </a:r>
          </a:p>
          <a:p>
            <a:pPr algn="just">
              <a:lnSpc>
                <a:spcPts val="5237"/>
              </a:lnSpc>
            </a:pPr>
            <a:r>
              <a:rPr lang="en-US" sz="3491" u="sng">
                <a:solidFill>
                  <a:srgbClr val="FFFFFF"/>
                </a:solidFill>
                <a:latin typeface="Clear Sans Thin Bold"/>
              </a:rPr>
              <a:t>It is divided into three tasks:</a:t>
            </a:r>
            <a:r>
              <a:rPr lang="en-US" sz="3491">
                <a:solidFill>
                  <a:srgbClr val="FFFFFF"/>
                </a:solidFill>
                <a:latin typeface="Clear Sans Thin Bold"/>
              </a:rPr>
              <a:t> </a:t>
            </a:r>
          </a:p>
          <a:p>
            <a:pPr algn="just" marL="729469" indent="-364734" lvl="1">
              <a:lnSpc>
                <a:spcPts val="5068"/>
              </a:lnSpc>
              <a:buFont typeface="Arial"/>
              <a:buChar char="•"/>
            </a:pPr>
            <a:r>
              <a:rPr lang="en-US" sz="3378">
                <a:solidFill>
                  <a:srgbClr val="FFFFFF"/>
                </a:solidFill>
                <a:latin typeface="Clear Sans Thin Bold"/>
              </a:rPr>
              <a:t>M</a:t>
            </a:r>
            <a:r>
              <a:rPr lang="en-US" sz="3378">
                <a:solidFill>
                  <a:srgbClr val="FFFFFF"/>
                </a:solidFill>
                <a:latin typeface="Clear Sans Thin Bold"/>
              </a:rPr>
              <a:t>arking all launch sites on a map, </a:t>
            </a:r>
          </a:p>
          <a:p>
            <a:pPr algn="just" marL="729469" indent="-364734" lvl="1">
              <a:lnSpc>
                <a:spcPts val="4054"/>
              </a:lnSpc>
              <a:buFont typeface="Arial"/>
              <a:buChar char="•"/>
            </a:pPr>
            <a:r>
              <a:rPr lang="en-US" sz="3378">
                <a:solidFill>
                  <a:srgbClr val="FFFFFF"/>
                </a:solidFill>
                <a:latin typeface="Clear Sans Thin Bold"/>
              </a:rPr>
              <a:t>Marking the success/failed launches for each site on the map, and </a:t>
            </a:r>
          </a:p>
          <a:p>
            <a:pPr algn="just" marL="729469" indent="-364734" lvl="1">
              <a:lnSpc>
                <a:spcPts val="4054"/>
              </a:lnSpc>
              <a:buFont typeface="Arial"/>
              <a:buChar char="•"/>
            </a:pPr>
            <a:r>
              <a:rPr lang="en-US" sz="3378">
                <a:solidFill>
                  <a:srgbClr val="FFFFFF"/>
                </a:solidFill>
                <a:latin typeface="Clear Sans Thin Bold"/>
              </a:rPr>
              <a:t>Calculating the distances between a launch site to its proximities. </a:t>
            </a:r>
          </a:p>
        </p:txBody>
      </p:sp>
      <p:sp>
        <p:nvSpPr>
          <p:cNvPr name="TextBox 8" id="8"/>
          <p:cNvSpPr txBox="true"/>
          <p:nvPr/>
        </p:nvSpPr>
        <p:spPr>
          <a:xfrm rot="0">
            <a:off x="1362675" y="5577636"/>
            <a:ext cx="8213876" cy="1135672"/>
          </a:xfrm>
          <a:prstGeom prst="rect">
            <a:avLst/>
          </a:prstGeom>
        </p:spPr>
        <p:txBody>
          <a:bodyPr anchor="t" rtlCol="false" tIns="0" lIns="0" bIns="0" rIns="0">
            <a:spAutoFit/>
          </a:bodyPr>
          <a:lstStyle/>
          <a:p>
            <a:pPr>
              <a:lnSpc>
                <a:spcPts val="4603"/>
              </a:lnSpc>
              <a:spcBef>
                <a:spcPct val="0"/>
              </a:spcBef>
            </a:pPr>
            <a:r>
              <a:rPr lang="en-US" sz="3288">
                <a:solidFill>
                  <a:srgbClr val="FFFFFF"/>
                </a:solidFill>
                <a:latin typeface="Clear Sans Thin Bold"/>
              </a:rPr>
              <a:t>Hence, we were </a:t>
            </a:r>
            <a:r>
              <a:rPr lang="en-US" sz="3288">
                <a:solidFill>
                  <a:srgbClr val="FFFFFF"/>
                </a:solidFill>
                <a:latin typeface="Clear Sans Thin Bold"/>
              </a:rPr>
              <a:t>able to identify geographical patterns about launch sites.</a:t>
            </a:r>
          </a:p>
        </p:txBody>
      </p:sp>
      <p:sp>
        <p:nvSpPr>
          <p:cNvPr name="AutoShape 9" id="9"/>
          <p:cNvSpPr/>
          <p:nvPr/>
        </p:nvSpPr>
        <p:spPr>
          <a:xfrm flipV="true">
            <a:off x="963307" y="7001649"/>
            <a:ext cx="8447873" cy="1905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943718">
            <a:off x="-2543935" y="494392"/>
            <a:ext cx="21362695" cy="6506228"/>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711660" y="512672"/>
            <a:ext cx="7258862" cy="9261657"/>
          </a:xfrm>
          <a:prstGeom prst="rect">
            <a:avLst/>
          </a:prstGeom>
        </p:spPr>
      </p:pic>
      <p:sp>
        <p:nvSpPr>
          <p:cNvPr name="TextBox 4" id="4"/>
          <p:cNvSpPr txBox="true"/>
          <p:nvPr/>
        </p:nvSpPr>
        <p:spPr>
          <a:xfrm rot="0">
            <a:off x="612543" y="4459378"/>
            <a:ext cx="9620454" cy="531495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Clear Sans Thin Bold"/>
              </a:rPr>
              <a:t>Drop-down Input Component</a:t>
            </a:r>
          </a:p>
          <a:p>
            <a:pPr marL="1295400" indent="-431800" lvl="2">
              <a:lnSpc>
                <a:spcPts val="4200"/>
              </a:lnSpc>
              <a:buFont typeface="Arial"/>
              <a:buChar char="⚬"/>
            </a:pPr>
            <a:r>
              <a:rPr lang="en-US" sz="3000">
                <a:solidFill>
                  <a:srgbClr val="FFFFFF"/>
                </a:solidFill>
                <a:latin typeface="Clear Sans Thin"/>
              </a:rPr>
              <a:t>c</a:t>
            </a:r>
            <a:r>
              <a:rPr lang="en-US" sz="3000">
                <a:solidFill>
                  <a:srgbClr val="FFFFFF"/>
                </a:solidFill>
                <a:latin typeface="Clear Sans Thin"/>
              </a:rPr>
              <a:t>hoose between different launch Sites</a:t>
            </a:r>
          </a:p>
          <a:p>
            <a:pPr marL="647700" indent="-323850" lvl="1">
              <a:lnSpc>
                <a:spcPts val="4200"/>
              </a:lnSpc>
              <a:buFont typeface="Arial"/>
              <a:buChar char="•"/>
            </a:pPr>
            <a:r>
              <a:rPr lang="en-US" sz="3000">
                <a:solidFill>
                  <a:srgbClr val="FFFFFF"/>
                </a:solidFill>
                <a:latin typeface="Clear Sans Thin Bold"/>
              </a:rPr>
              <a:t>Pie Chart:</a:t>
            </a:r>
          </a:p>
          <a:p>
            <a:pPr marL="1295400" indent="-431800" lvl="2">
              <a:lnSpc>
                <a:spcPts val="4200"/>
              </a:lnSpc>
              <a:buFont typeface="Arial"/>
              <a:buChar char="⚬"/>
            </a:pPr>
            <a:r>
              <a:rPr lang="en-US" sz="3000">
                <a:solidFill>
                  <a:srgbClr val="FFFFFF"/>
                </a:solidFill>
                <a:latin typeface="Clear Sans Thin"/>
              </a:rPr>
              <a:t>render and return a pie chart graph to show the total success launches</a:t>
            </a:r>
          </a:p>
          <a:p>
            <a:pPr marL="647700" indent="-323850" lvl="1">
              <a:lnSpc>
                <a:spcPts val="4200"/>
              </a:lnSpc>
              <a:buFont typeface="Arial"/>
              <a:buChar char="•"/>
            </a:pPr>
            <a:r>
              <a:rPr lang="en-US" sz="3000">
                <a:solidFill>
                  <a:srgbClr val="FFFFFF"/>
                </a:solidFill>
                <a:latin typeface="Clear Sans Thin Bold"/>
              </a:rPr>
              <a:t>Range Slider:</a:t>
            </a:r>
          </a:p>
          <a:p>
            <a:pPr marL="1295400" indent="-431800" lvl="2">
              <a:lnSpc>
                <a:spcPts val="4200"/>
              </a:lnSpc>
              <a:buFont typeface="Arial"/>
              <a:buChar char="⚬"/>
            </a:pPr>
            <a:r>
              <a:rPr lang="en-US" sz="3000">
                <a:solidFill>
                  <a:srgbClr val="FFFFFF"/>
                </a:solidFill>
                <a:latin typeface="Clear Sans Thin"/>
              </a:rPr>
              <a:t>choose between </a:t>
            </a:r>
            <a:r>
              <a:rPr lang="en-US" sz="3000">
                <a:solidFill>
                  <a:srgbClr val="FFFFFF"/>
                </a:solidFill>
                <a:latin typeface="Clear Sans Thin"/>
              </a:rPr>
              <a:t>different payload range</a:t>
            </a:r>
          </a:p>
          <a:p>
            <a:pPr marL="647700" indent="-323850" lvl="1">
              <a:lnSpc>
                <a:spcPts val="4200"/>
              </a:lnSpc>
              <a:buFont typeface="Arial"/>
              <a:buChar char="•"/>
            </a:pPr>
            <a:r>
              <a:rPr lang="en-US" sz="3000">
                <a:solidFill>
                  <a:srgbClr val="FFFFFF"/>
                </a:solidFill>
                <a:latin typeface="Clear Sans Thin Bold"/>
              </a:rPr>
              <a:t>Scatter Plot:</a:t>
            </a:r>
          </a:p>
          <a:p>
            <a:pPr marL="1295400" indent="-431800" lvl="2">
              <a:lnSpc>
                <a:spcPts val="4200"/>
              </a:lnSpc>
              <a:buFont typeface="Arial"/>
              <a:buChar char="⚬"/>
            </a:pPr>
            <a:r>
              <a:rPr lang="en-US" sz="3000">
                <a:solidFill>
                  <a:srgbClr val="FFFFFF"/>
                </a:solidFill>
                <a:latin typeface="Clear Sans Thin"/>
              </a:rPr>
              <a:t>visually observe how payload may be correlated with mission outcomes for selected site(s)</a:t>
            </a:r>
          </a:p>
        </p:txBody>
      </p:sp>
      <p:sp>
        <p:nvSpPr>
          <p:cNvPr name="TextBox 5" id="5"/>
          <p:cNvSpPr txBox="true"/>
          <p:nvPr/>
        </p:nvSpPr>
        <p:spPr>
          <a:xfrm rot="0">
            <a:off x="829627" y="445997"/>
            <a:ext cx="7423866" cy="2962275"/>
          </a:xfrm>
          <a:prstGeom prst="rect">
            <a:avLst/>
          </a:prstGeom>
        </p:spPr>
        <p:txBody>
          <a:bodyPr anchor="t" rtlCol="false" tIns="0" lIns="0" bIns="0" rIns="0">
            <a:spAutoFit/>
          </a:bodyPr>
          <a:lstStyle/>
          <a:p>
            <a:pPr algn="just">
              <a:lnSpc>
                <a:spcPts val="7800"/>
              </a:lnSpc>
            </a:pPr>
            <a:r>
              <a:rPr lang="en-US" sz="6000">
                <a:solidFill>
                  <a:srgbClr val="FFFFFF"/>
                </a:solidFill>
                <a:latin typeface="Michroma"/>
              </a:rPr>
              <a:t>DASHBOARD USING</a:t>
            </a:r>
          </a:p>
          <a:p>
            <a:pPr algn="just">
              <a:lnSpc>
                <a:spcPts val="7800"/>
              </a:lnSpc>
            </a:pPr>
            <a:r>
              <a:rPr lang="en-US" sz="6000">
                <a:solidFill>
                  <a:srgbClr val="FFFFFF"/>
                </a:solidFill>
                <a:latin typeface="Michroma"/>
              </a:rPr>
              <a:t>PLOTY  DASH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4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3295" y="-241802"/>
            <a:ext cx="19114591" cy="1077060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117052" y="3092947"/>
            <a:ext cx="7605581" cy="5704186"/>
          </a:xfrm>
          <a:prstGeom prst="rect">
            <a:avLst/>
          </a:prstGeom>
        </p:spPr>
      </p:pic>
      <p:sp>
        <p:nvSpPr>
          <p:cNvPr name="TextBox 4" id="4"/>
          <p:cNvSpPr txBox="true"/>
          <p:nvPr/>
        </p:nvSpPr>
        <p:spPr>
          <a:xfrm rot="0">
            <a:off x="2977351" y="1177492"/>
            <a:ext cx="12333298" cy="981075"/>
          </a:xfrm>
          <a:prstGeom prst="rect">
            <a:avLst/>
          </a:prstGeom>
        </p:spPr>
        <p:txBody>
          <a:bodyPr anchor="t" rtlCol="false" tIns="0" lIns="0" bIns="0" rIns="0">
            <a:spAutoFit/>
          </a:bodyPr>
          <a:lstStyle/>
          <a:p>
            <a:pPr algn="ctr">
              <a:lnSpc>
                <a:spcPts val="7800"/>
              </a:lnSpc>
            </a:pPr>
            <a:r>
              <a:rPr lang="en-US" sz="6000">
                <a:solidFill>
                  <a:srgbClr val="FFFFFF"/>
                </a:solidFill>
                <a:latin typeface="Michroma"/>
              </a:rPr>
              <a:t>MACHINE   LEARNING</a:t>
            </a:r>
          </a:p>
        </p:txBody>
      </p:sp>
      <p:sp>
        <p:nvSpPr>
          <p:cNvPr name="TextBox 5" id="5"/>
          <p:cNvSpPr txBox="true"/>
          <p:nvPr/>
        </p:nvSpPr>
        <p:spPr>
          <a:xfrm rot="0">
            <a:off x="435645" y="3610780"/>
            <a:ext cx="9351214" cy="4620895"/>
          </a:xfrm>
          <a:prstGeom prst="rect">
            <a:avLst/>
          </a:prstGeom>
        </p:spPr>
        <p:txBody>
          <a:bodyPr anchor="t" rtlCol="false" tIns="0" lIns="0" bIns="0" rIns="0">
            <a:spAutoFit/>
          </a:bodyPr>
          <a:lstStyle/>
          <a:p>
            <a:pPr>
              <a:lnSpc>
                <a:spcPts val="4199"/>
              </a:lnSpc>
              <a:spcBef>
                <a:spcPct val="0"/>
              </a:spcBef>
            </a:pPr>
            <a:r>
              <a:rPr lang="en-US" sz="2999">
                <a:solidFill>
                  <a:srgbClr val="FFFFFF"/>
                </a:solidFill>
                <a:latin typeface="Clear Sans Thin Bold"/>
              </a:rPr>
              <a:t>This steps involving in p</a:t>
            </a:r>
            <a:r>
              <a:rPr lang="en-US" sz="2999">
                <a:solidFill>
                  <a:srgbClr val="FFFFFF"/>
                </a:solidFill>
                <a:latin typeface="Clear Sans Thin Bold"/>
              </a:rPr>
              <a:t>erforming Exploratory Data Analysis (EDA) and determine training labels as well as:</a:t>
            </a:r>
          </a:p>
          <a:p>
            <a:pPr marL="626107" indent="-313054" lvl="1">
              <a:lnSpc>
                <a:spcPts val="4059"/>
              </a:lnSpc>
              <a:spcBef>
                <a:spcPct val="0"/>
              </a:spcBef>
              <a:buFont typeface="Arial"/>
              <a:buChar char="•"/>
            </a:pPr>
            <a:r>
              <a:rPr lang="en-US" sz="2899">
                <a:solidFill>
                  <a:srgbClr val="FFFFFF"/>
                </a:solidFill>
                <a:latin typeface="Clear Sans Thin Bold"/>
              </a:rPr>
              <a:t>Create a column for the class</a:t>
            </a:r>
          </a:p>
          <a:p>
            <a:pPr marL="626107" indent="-313054" lvl="1">
              <a:lnSpc>
                <a:spcPts val="4059"/>
              </a:lnSpc>
              <a:spcBef>
                <a:spcPct val="0"/>
              </a:spcBef>
              <a:buFont typeface="Arial"/>
              <a:buChar char="•"/>
            </a:pPr>
            <a:r>
              <a:rPr lang="en-US" sz="2899">
                <a:solidFill>
                  <a:srgbClr val="FFFFFF"/>
                </a:solidFill>
                <a:latin typeface="Clear Sans Thin Bold"/>
              </a:rPr>
              <a:t>Standardize the data</a:t>
            </a:r>
          </a:p>
          <a:p>
            <a:pPr marL="626107" indent="-313054" lvl="1">
              <a:lnSpc>
                <a:spcPts val="4059"/>
              </a:lnSpc>
              <a:spcBef>
                <a:spcPct val="0"/>
              </a:spcBef>
              <a:buFont typeface="Arial"/>
              <a:buChar char="•"/>
            </a:pPr>
            <a:r>
              <a:rPr lang="en-US" sz="2899">
                <a:solidFill>
                  <a:srgbClr val="FFFFFF"/>
                </a:solidFill>
                <a:latin typeface="Clear Sans Thin Bold"/>
              </a:rPr>
              <a:t>Split into training data and test data</a:t>
            </a:r>
          </a:p>
          <a:p>
            <a:pPr>
              <a:lnSpc>
                <a:spcPts val="4059"/>
              </a:lnSpc>
              <a:spcBef>
                <a:spcPct val="0"/>
              </a:spcBef>
            </a:pPr>
          </a:p>
          <a:p>
            <a:pPr>
              <a:lnSpc>
                <a:spcPts val="4059"/>
              </a:lnSpc>
            </a:pPr>
            <a:r>
              <a:rPr lang="en-US" sz="2899">
                <a:solidFill>
                  <a:srgbClr val="FFFFFF"/>
                </a:solidFill>
                <a:latin typeface="Clear Sans Thin Bold"/>
              </a:rPr>
              <a:t>Then by comparing the machine learning method from SVM, Classification Trees and Logistic Regression to find the best hypermeter/performance using test data.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grpSp>
        <p:nvGrpSpPr>
          <p:cNvPr name="Group 2" id="2"/>
          <p:cNvGrpSpPr/>
          <p:nvPr/>
        </p:nvGrpSpPr>
        <p:grpSpPr>
          <a:xfrm rot="0">
            <a:off x="1295880" y="3952133"/>
            <a:ext cx="6565980" cy="2770027"/>
            <a:chOff x="0" y="0"/>
            <a:chExt cx="8754641" cy="3693370"/>
          </a:xfrm>
        </p:grpSpPr>
        <p:sp>
          <p:nvSpPr>
            <p:cNvPr name="TextBox 3" id="3"/>
            <p:cNvSpPr txBox="true"/>
            <p:nvPr/>
          </p:nvSpPr>
          <p:spPr>
            <a:xfrm rot="0">
              <a:off x="0" y="893020"/>
              <a:ext cx="8754641" cy="28003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lear Sans Thin"/>
                </a:rPr>
                <a:t>The results of the exploratory data analysis revealed that the average success rate of the Falcon 9 landings was ~67%.</a:t>
              </a:r>
            </a:p>
          </p:txBody>
        </p:sp>
        <p:sp>
          <p:nvSpPr>
            <p:cNvPr name="TextBox 4" id="4"/>
            <p:cNvSpPr txBox="true"/>
            <p:nvPr/>
          </p:nvSpPr>
          <p:spPr>
            <a:xfrm rot="0">
              <a:off x="877260" y="-76200"/>
              <a:ext cx="7877381" cy="880533"/>
            </a:xfrm>
            <a:prstGeom prst="rect">
              <a:avLst/>
            </a:prstGeom>
          </p:spPr>
          <p:txBody>
            <a:bodyPr anchor="t" rtlCol="false" tIns="0" lIns="0" bIns="0" rIns="0">
              <a:spAutoFit/>
            </a:bodyPr>
            <a:lstStyle/>
            <a:p>
              <a:pPr>
                <a:lnSpc>
                  <a:spcPts val="5599"/>
                </a:lnSpc>
                <a:spcBef>
                  <a:spcPct val="0"/>
                </a:spcBef>
              </a:pPr>
              <a:r>
                <a:rPr lang="en-US" sz="3999" u="sng">
                  <a:solidFill>
                    <a:srgbClr val="FFFFFF"/>
                  </a:solidFill>
                  <a:latin typeface="Clear Sans Thin Bold"/>
                </a:rPr>
                <a:t>Falcon 9 Landing</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306641">
            <a:off x="6561627" y="8612524"/>
            <a:ext cx="13308515" cy="3327129"/>
          </a:xfrm>
          <a:prstGeom prst="rect">
            <a:avLst/>
          </a:prstGeom>
        </p:spPr>
      </p:pic>
      <p:sp>
        <p:nvSpPr>
          <p:cNvPr name="TextBox 6" id="6"/>
          <p:cNvSpPr txBox="true"/>
          <p:nvPr/>
        </p:nvSpPr>
        <p:spPr>
          <a:xfrm rot="0">
            <a:off x="2865093" y="1492175"/>
            <a:ext cx="12557814" cy="1057275"/>
          </a:xfrm>
          <a:prstGeom prst="rect">
            <a:avLst/>
          </a:prstGeom>
        </p:spPr>
        <p:txBody>
          <a:bodyPr anchor="t" rtlCol="false" tIns="0" lIns="0" bIns="0" rIns="0">
            <a:spAutoFit/>
          </a:bodyPr>
          <a:lstStyle/>
          <a:p>
            <a:pPr algn="ctr">
              <a:lnSpc>
                <a:spcPts val="8399"/>
              </a:lnSpc>
              <a:spcBef>
                <a:spcPct val="0"/>
              </a:spcBef>
            </a:pPr>
            <a:r>
              <a:rPr lang="en-US" sz="6999">
                <a:solidFill>
                  <a:srgbClr val="FFFFFF"/>
                </a:solidFill>
                <a:latin typeface="Michroma"/>
              </a:rPr>
              <a:t>RESULTS</a:t>
            </a:r>
          </a:p>
        </p:txBody>
      </p:sp>
      <p:grpSp>
        <p:nvGrpSpPr>
          <p:cNvPr name="Group 7" id="7"/>
          <p:cNvGrpSpPr/>
          <p:nvPr/>
        </p:nvGrpSpPr>
        <p:grpSpPr>
          <a:xfrm rot="0">
            <a:off x="9144000" y="3952133"/>
            <a:ext cx="8115300" cy="3303427"/>
            <a:chOff x="0" y="0"/>
            <a:chExt cx="10820400" cy="4404570"/>
          </a:xfrm>
        </p:grpSpPr>
        <p:sp>
          <p:nvSpPr>
            <p:cNvPr name="TextBox 8" id="8"/>
            <p:cNvSpPr txBox="true"/>
            <p:nvPr/>
          </p:nvSpPr>
          <p:spPr>
            <a:xfrm rot="0">
              <a:off x="0" y="893020"/>
              <a:ext cx="10820400" cy="35115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lear Sans Thin"/>
                </a:rPr>
                <a:t>From the predictive analysis, the K-Nearest Neighbors, Support Vector Machine, and Logistic Regression machine learning algorithms were found to has highest accuracy of 83.33%.</a:t>
              </a:r>
            </a:p>
          </p:txBody>
        </p:sp>
        <p:sp>
          <p:nvSpPr>
            <p:cNvPr name="TextBox 9" id="9"/>
            <p:cNvSpPr txBox="true"/>
            <p:nvPr/>
          </p:nvSpPr>
          <p:spPr>
            <a:xfrm rot="0">
              <a:off x="1084259" y="-76200"/>
              <a:ext cx="9736141" cy="880533"/>
            </a:xfrm>
            <a:prstGeom prst="rect">
              <a:avLst/>
            </a:prstGeom>
          </p:spPr>
          <p:txBody>
            <a:bodyPr anchor="t" rtlCol="false" tIns="0" lIns="0" bIns="0" rIns="0">
              <a:spAutoFit/>
            </a:bodyPr>
            <a:lstStyle/>
            <a:p>
              <a:pPr>
                <a:lnSpc>
                  <a:spcPts val="5599"/>
                </a:lnSpc>
                <a:spcBef>
                  <a:spcPct val="0"/>
                </a:spcBef>
              </a:pPr>
              <a:r>
                <a:rPr lang="en-US" sz="3999" u="sng">
                  <a:solidFill>
                    <a:srgbClr val="FFFFFF"/>
                  </a:solidFill>
                  <a:latin typeface="Clear Sans Thin Bold"/>
                </a:rPr>
                <a:t>Machine Learning</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15772">
            <a:off x="2874804" y="6325294"/>
            <a:ext cx="19791454" cy="602769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058077">
            <a:off x="-3421612" y="-1985145"/>
            <a:ext cx="19791454" cy="6027690"/>
          </a:xfrm>
          <a:prstGeom prst="rect">
            <a:avLst/>
          </a:prstGeom>
        </p:spPr>
      </p:pic>
      <p:sp>
        <p:nvSpPr>
          <p:cNvPr name="TextBox 4" id="4"/>
          <p:cNvSpPr txBox="true"/>
          <p:nvPr/>
        </p:nvSpPr>
        <p:spPr>
          <a:xfrm rot="0">
            <a:off x="11036030" y="1772970"/>
            <a:ext cx="6516039" cy="1078885"/>
          </a:xfrm>
          <a:prstGeom prst="rect">
            <a:avLst/>
          </a:prstGeom>
        </p:spPr>
        <p:txBody>
          <a:bodyPr anchor="t" rtlCol="false" tIns="0" lIns="0" bIns="0" rIns="0">
            <a:spAutoFit/>
          </a:bodyPr>
          <a:lstStyle/>
          <a:p>
            <a:pPr algn="ctr">
              <a:lnSpc>
                <a:spcPts val="8640"/>
              </a:lnSpc>
              <a:spcBef>
                <a:spcPct val="0"/>
              </a:spcBef>
            </a:pPr>
            <a:r>
              <a:rPr lang="en-US" sz="7200">
                <a:solidFill>
                  <a:srgbClr val="FFFFFF"/>
                </a:solidFill>
                <a:latin typeface="Michroma"/>
              </a:rPr>
              <a:t>Conclusion</a:t>
            </a:r>
          </a:p>
        </p:txBody>
      </p:sp>
      <p:sp>
        <p:nvSpPr>
          <p:cNvPr name="TextBox 5" id="5"/>
          <p:cNvSpPr txBox="true"/>
          <p:nvPr/>
        </p:nvSpPr>
        <p:spPr>
          <a:xfrm rot="0">
            <a:off x="2225373" y="3425737"/>
            <a:ext cx="14175669" cy="4981575"/>
          </a:xfrm>
          <a:prstGeom prst="rect">
            <a:avLst/>
          </a:prstGeom>
        </p:spPr>
        <p:txBody>
          <a:bodyPr anchor="t" rtlCol="false" tIns="0" lIns="0" bIns="0" rIns="0">
            <a:spAutoFit/>
          </a:bodyPr>
          <a:lstStyle/>
          <a:p>
            <a:pPr marL="647700" indent="-323850" lvl="1">
              <a:lnSpc>
                <a:spcPts val="4950"/>
              </a:lnSpc>
              <a:buFont typeface="Arial"/>
              <a:buChar char="•"/>
            </a:pPr>
            <a:r>
              <a:rPr lang="en-US" sz="3000">
                <a:solidFill>
                  <a:srgbClr val="FFFFFF"/>
                </a:solidFill>
                <a:latin typeface="Clear Sans Thin Bold"/>
              </a:rPr>
              <a:t>Number of flights and success rate are positively correlated.</a:t>
            </a:r>
          </a:p>
          <a:p>
            <a:pPr marL="647700" indent="-323850" lvl="1">
              <a:lnSpc>
                <a:spcPts val="4950"/>
              </a:lnSpc>
              <a:buFont typeface="Arial"/>
              <a:buChar char="•"/>
            </a:pPr>
            <a:r>
              <a:rPr lang="en-US" sz="3000">
                <a:solidFill>
                  <a:srgbClr val="FFFFFF"/>
                </a:solidFill>
                <a:latin typeface="Clear Sans Thin Bold"/>
              </a:rPr>
              <a:t>Success rate improved over the years.</a:t>
            </a:r>
          </a:p>
          <a:p>
            <a:pPr marL="647700" indent="-323850" lvl="1">
              <a:lnSpc>
                <a:spcPts val="4950"/>
              </a:lnSpc>
              <a:buFont typeface="Arial"/>
              <a:buChar char="•"/>
            </a:pPr>
            <a:r>
              <a:rPr lang="en-US" sz="3000">
                <a:solidFill>
                  <a:srgbClr val="FFFFFF"/>
                </a:solidFill>
                <a:latin typeface="Clear Sans Thin Bold"/>
              </a:rPr>
              <a:t>SSO, HEO, GEO, and ES-L1 are the most successful orbits.</a:t>
            </a:r>
          </a:p>
          <a:p>
            <a:pPr marL="647700" indent="-323850" lvl="1">
              <a:lnSpc>
                <a:spcPts val="4950"/>
              </a:lnSpc>
              <a:buFont typeface="Arial"/>
              <a:buChar char="•"/>
            </a:pPr>
            <a:r>
              <a:rPr lang="en-US" sz="3000">
                <a:solidFill>
                  <a:srgbClr val="FFFFFF"/>
                </a:solidFill>
                <a:latin typeface="Clear Sans Thin Bold"/>
              </a:rPr>
              <a:t>Lighter payloads tend to have a higher success rate than heavier payloads.</a:t>
            </a:r>
          </a:p>
          <a:p>
            <a:pPr marL="647700" indent="-323850" lvl="1">
              <a:lnSpc>
                <a:spcPts val="4950"/>
              </a:lnSpc>
              <a:buFont typeface="Arial"/>
              <a:buChar char="•"/>
            </a:pPr>
            <a:r>
              <a:rPr lang="en-US" sz="3000">
                <a:solidFill>
                  <a:srgbClr val="FFFFFF"/>
                </a:solidFill>
                <a:latin typeface="Clear Sans Thin Bold"/>
              </a:rPr>
              <a:t>Launch sites are located near highways and railways for transportation and far from cities for safety.</a:t>
            </a:r>
          </a:p>
          <a:p>
            <a:pPr marL="647700" indent="-323850" lvl="1">
              <a:lnSpc>
                <a:spcPts val="4950"/>
              </a:lnSpc>
              <a:buFont typeface="Arial"/>
              <a:buChar char="•"/>
            </a:pPr>
            <a:r>
              <a:rPr lang="en-US" sz="3000">
                <a:solidFill>
                  <a:srgbClr val="FFFFFF"/>
                </a:solidFill>
                <a:latin typeface="Clear Sans Thin Bold"/>
              </a:rPr>
              <a:t>Decision Tree Classifier is the best predictive model for the dataset with 94% accuracy.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943718">
            <a:off x="-2577333" y="1007064"/>
            <a:ext cx="21362695" cy="6506228"/>
          </a:xfrm>
          <a:prstGeom prst="rect">
            <a:avLst/>
          </a:prstGeom>
        </p:spPr>
      </p:pic>
      <p:sp>
        <p:nvSpPr>
          <p:cNvPr name="TextBox 3" id="3"/>
          <p:cNvSpPr txBox="true"/>
          <p:nvPr/>
        </p:nvSpPr>
        <p:spPr>
          <a:xfrm rot="0">
            <a:off x="1028700" y="5086350"/>
            <a:ext cx="9620454" cy="4040505"/>
          </a:xfrm>
          <a:prstGeom prst="rect">
            <a:avLst/>
          </a:prstGeom>
        </p:spPr>
        <p:txBody>
          <a:bodyPr anchor="t" rtlCol="false" tIns="0" lIns="0" bIns="0" rIns="0">
            <a:spAutoFit/>
          </a:bodyPr>
          <a:lstStyle/>
          <a:p>
            <a:pPr marL="712468" indent="-356234" lvl="1">
              <a:lnSpc>
                <a:spcPts val="4619"/>
              </a:lnSpc>
              <a:buFont typeface="Arial"/>
              <a:buChar char="•"/>
            </a:pPr>
            <a:r>
              <a:rPr lang="en-US" sz="3299">
                <a:solidFill>
                  <a:srgbClr val="FFFFFF"/>
                </a:solidFill>
                <a:latin typeface="Clear Sans Thin Bold"/>
              </a:rPr>
              <a:t>Coursera Project Link: </a:t>
            </a:r>
            <a:r>
              <a:rPr lang="en-US" sz="3299" u="sng">
                <a:solidFill>
                  <a:srgbClr val="FFFFFF"/>
                </a:solidFill>
                <a:latin typeface="Clear Sans Thin"/>
                <a:hlinkClick r:id="rId4" tooltip="https://www.coursera.org/learn/applied-data-science-capstone/home/welcome"/>
              </a:rPr>
              <a:t>https://www.coursera.org/learn/applied-data-science-capstone/home/welcome</a:t>
            </a:r>
          </a:p>
          <a:p>
            <a:pPr>
              <a:lnSpc>
                <a:spcPts val="4619"/>
              </a:lnSpc>
            </a:pPr>
          </a:p>
          <a:p>
            <a:pPr marL="712468" indent="-356234" lvl="1">
              <a:lnSpc>
                <a:spcPts val="4619"/>
              </a:lnSpc>
              <a:buFont typeface="Arial"/>
              <a:buChar char="•"/>
            </a:pPr>
            <a:r>
              <a:rPr lang="en-US" sz="3299">
                <a:solidFill>
                  <a:srgbClr val="FFFFFF"/>
                </a:solidFill>
                <a:latin typeface="Clear Sans Thin Bold"/>
              </a:rPr>
              <a:t>GitHub Repository: </a:t>
            </a:r>
            <a:r>
              <a:rPr lang="en-US" sz="3299" u="sng">
                <a:solidFill>
                  <a:srgbClr val="FFFFFF"/>
                </a:solidFill>
                <a:latin typeface="Clear Sans Thin"/>
                <a:hlinkClick r:id="rId5" tooltip="https://github.com/withouttheh/IBM-Data-Science-Capstone-Project"/>
              </a:rPr>
              <a:t>https://github.com/withouttheh/IBM-Data-Science-Capstone-Project</a:t>
            </a:r>
          </a:p>
        </p:txBody>
      </p:sp>
      <p:sp>
        <p:nvSpPr>
          <p:cNvPr name="TextBox 4" id="4"/>
          <p:cNvSpPr txBox="true"/>
          <p:nvPr/>
        </p:nvSpPr>
        <p:spPr>
          <a:xfrm rot="0">
            <a:off x="11238129" y="686349"/>
            <a:ext cx="6271652" cy="1042670"/>
          </a:xfrm>
          <a:prstGeom prst="rect">
            <a:avLst/>
          </a:prstGeom>
        </p:spPr>
        <p:txBody>
          <a:bodyPr anchor="t" rtlCol="false" tIns="0" lIns="0" bIns="0" rIns="0">
            <a:spAutoFit/>
          </a:bodyPr>
          <a:lstStyle/>
          <a:p>
            <a:pPr algn="just">
              <a:lnSpc>
                <a:spcPts val="8319"/>
              </a:lnSpc>
            </a:pPr>
            <a:r>
              <a:rPr lang="en-US" sz="6399">
                <a:solidFill>
                  <a:srgbClr val="FFFFFF"/>
                </a:solidFill>
                <a:latin typeface="Michroma"/>
              </a:rPr>
              <a:t>APPENDIX</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296">
            <a:off x="-4076719" y="-2686299"/>
            <a:ext cx="8760196" cy="8850507"/>
          </a:xfrm>
          <a:prstGeom prst="rect">
            <a:avLst/>
          </a:prstGeom>
        </p:spPr>
      </p:pic>
      <p:sp>
        <p:nvSpPr>
          <p:cNvPr name="TextBox 3" id="3"/>
          <p:cNvSpPr txBox="true"/>
          <p:nvPr/>
        </p:nvSpPr>
        <p:spPr>
          <a:xfrm rot="0">
            <a:off x="3026188" y="4064615"/>
            <a:ext cx="5040573" cy="2167295"/>
          </a:xfrm>
          <a:prstGeom prst="rect">
            <a:avLst/>
          </a:prstGeom>
        </p:spPr>
        <p:txBody>
          <a:bodyPr anchor="t" rtlCol="false" tIns="0" lIns="0" bIns="0" rIns="0">
            <a:spAutoFit/>
          </a:bodyPr>
          <a:lstStyle/>
          <a:p>
            <a:pPr>
              <a:lnSpc>
                <a:spcPts val="8640"/>
              </a:lnSpc>
            </a:pPr>
            <a:r>
              <a:rPr lang="en-US" sz="7200">
                <a:solidFill>
                  <a:srgbClr val="FFFFFF"/>
                </a:solidFill>
                <a:latin typeface="Michroma"/>
              </a:rPr>
              <a:t>Table of Content</a:t>
            </a:r>
          </a:p>
        </p:txBody>
      </p:sp>
      <p:sp>
        <p:nvSpPr>
          <p:cNvPr name="TextBox 4" id="4"/>
          <p:cNvSpPr txBox="true"/>
          <p:nvPr/>
        </p:nvSpPr>
        <p:spPr>
          <a:xfrm rot="0">
            <a:off x="10062610" y="2016126"/>
            <a:ext cx="5390852" cy="6064248"/>
          </a:xfrm>
          <a:prstGeom prst="rect">
            <a:avLst/>
          </a:prstGeom>
        </p:spPr>
        <p:txBody>
          <a:bodyPr anchor="t" rtlCol="false" tIns="0" lIns="0" bIns="0" rIns="0">
            <a:spAutoFit/>
          </a:bodyPr>
          <a:lstStyle/>
          <a:p>
            <a:pPr algn="just" marL="885195" indent="-442598" lvl="1">
              <a:lnSpc>
                <a:spcPts val="6970"/>
              </a:lnSpc>
              <a:buFont typeface="Arial"/>
              <a:buChar char="•"/>
            </a:pPr>
            <a:r>
              <a:rPr lang="en-US" sz="4100">
                <a:solidFill>
                  <a:srgbClr val="FFFFFF"/>
                </a:solidFill>
                <a:latin typeface="Clear Sans Thin Bold"/>
              </a:rPr>
              <a:t>Executive Summary</a:t>
            </a:r>
          </a:p>
          <a:p>
            <a:pPr algn="just" marL="885195" indent="-442598" lvl="1">
              <a:lnSpc>
                <a:spcPts val="6970"/>
              </a:lnSpc>
              <a:buFont typeface="Arial"/>
              <a:buChar char="•"/>
            </a:pPr>
            <a:r>
              <a:rPr lang="en-US" sz="4100">
                <a:solidFill>
                  <a:srgbClr val="FFFFFF"/>
                </a:solidFill>
                <a:latin typeface="Clear Sans Thin Bold"/>
              </a:rPr>
              <a:t>Introduction</a:t>
            </a:r>
          </a:p>
          <a:p>
            <a:pPr algn="just" marL="885195" indent="-442598" lvl="1">
              <a:lnSpc>
                <a:spcPts val="6970"/>
              </a:lnSpc>
              <a:buFont typeface="Arial"/>
              <a:buChar char="•"/>
            </a:pPr>
            <a:r>
              <a:rPr lang="en-US" sz="4100">
                <a:solidFill>
                  <a:srgbClr val="FFFFFF"/>
                </a:solidFill>
                <a:latin typeface="Clear Sans Thin Bold"/>
              </a:rPr>
              <a:t>Methodology</a:t>
            </a:r>
          </a:p>
          <a:p>
            <a:pPr algn="just" marL="885195" indent="-442598" lvl="1">
              <a:lnSpc>
                <a:spcPts val="6970"/>
              </a:lnSpc>
              <a:buFont typeface="Arial"/>
              <a:buChar char="•"/>
            </a:pPr>
            <a:r>
              <a:rPr lang="en-US" sz="4100">
                <a:solidFill>
                  <a:srgbClr val="FFFFFF"/>
                </a:solidFill>
                <a:latin typeface="Clear Sans Thin Bold"/>
              </a:rPr>
              <a:t>Results</a:t>
            </a:r>
          </a:p>
          <a:p>
            <a:pPr algn="just" marL="885195" indent="-442598" lvl="1">
              <a:lnSpc>
                <a:spcPts val="6970"/>
              </a:lnSpc>
              <a:buFont typeface="Arial"/>
              <a:buChar char="•"/>
            </a:pPr>
            <a:r>
              <a:rPr lang="en-US" sz="4100">
                <a:solidFill>
                  <a:srgbClr val="FFFFFF"/>
                </a:solidFill>
                <a:latin typeface="Clear Sans Thin Bold"/>
              </a:rPr>
              <a:t>Discussion</a:t>
            </a:r>
          </a:p>
          <a:p>
            <a:pPr algn="just" marL="885195" indent="-442598" lvl="1">
              <a:lnSpc>
                <a:spcPts val="6970"/>
              </a:lnSpc>
              <a:buFont typeface="Arial"/>
              <a:buChar char="•"/>
            </a:pPr>
            <a:r>
              <a:rPr lang="en-US" sz="4100">
                <a:solidFill>
                  <a:srgbClr val="FFFFFF"/>
                </a:solidFill>
                <a:latin typeface="Clear Sans Thin Bold"/>
              </a:rPr>
              <a:t>Conclusion</a:t>
            </a:r>
          </a:p>
          <a:p>
            <a:pPr algn="just" marL="885195" indent="-442598" lvl="1">
              <a:lnSpc>
                <a:spcPts val="6970"/>
              </a:lnSpc>
              <a:buFont typeface="Arial"/>
              <a:buChar char="•"/>
            </a:pPr>
            <a:r>
              <a:rPr lang="en-US" sz="4100">
                <a:solidFill>
                  <a:srgbClr val="FFFFFF"/>
                </a:solidFill>
                <a:latin typeface="Clear Sans Thin Bold"/>
              </a:rPr>
              <a:t>Appendix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28475">
            <a:off x="-210131" y="1622011"/>
            <a:ext cx="16025520" cy="5820343"/>
          </a:xfrm>
          <a:prstGeom prst="rect">
            <a:avLst/>
          </a:prstGeom>
        </p:spPr>
      </p:pic>
      <p:sp>
        <p:nvSpPr>
          <p:cNvPr name="TextBox 3" id="3"/>
          <p:cNvSpPr txBox="true"/>
          <p:nvPr/>
        </p:nvSpPr>
        <p:spPr>
          <a:xfrm rot="0">
            <a:off x="2104514" y="1360169"/>
            <a:ext cx="14078971" cy="1060451"/>
          </a:xfrm>
          <a:prstGeom prst="rect">
            <a:avLst/>
          </a:prstGeom>
        </p:spPr>
        <p:txBody>
          <a:bodyPr anchor="t" rtlCol="false" tIns="0" lIns="0" bIns="0" rIns="0">
            <a:spAutoFit/>
          </a:bodyPr>
          <a:lstStyle/>
          <a:p>
            <a:pPr algn="ctr">
              <a:lnSpc>
                <a:spcPts val="8000"/>
              </a:lnSpc>
            </a:pPr>
            <a:r>
              <a:rPr lang="en-US" sz="8000">
                <a:solidFill>
                  <a:srgbClr val="FFFFFF"/>
                </a:solidFill>
                <a:latin typeface="Michroma"/>
              </a:rPr>
              <a:t>Executive  Summary</a:t>
            </a:r>
          </a:p>
        </p:txBody>
      </p:sp>
      <p:sp>
        <p:nvSpPr>
          <p:cNvPr name="TextBox 4" id="4"/>
          <p:cNvSpPr txBox="true"/>
          <p:nvPr/>
        </p:nvSpPr>
        <p:spPr>
          <a:xfrm rot="0">
            <a:off x="3757691" y="6409974"/>
            <a:ext cx="10772619" cy="3778885"/>
          </a:xfrm>
          <a:prstGeom prst="rect">
            <a:avLst/>
          </a:prstGeom>
        </p:spPr>
        <p:txBody>
          <a:bodyPr anchor="t" rtlCol="false" tIns="0" lIns="0" bIns="0" rIns="0">
            <a:spAutoFit/>
          </a:bodyPr>
          <a:lstStyle/>
          <a:p>
            <a:pPr algn="just">
              <a:lnSpc>
                <a:spcPts val="4339"/>
              </a:lnSpc>
            </a:pPr>
            <a:r>
              <a:rPr lang="en-US" sz="3099">
                <a:solidFill>
                  <a:srgbClr val="FFFFFF"/>
                </a:solidFill>
                <a:latin typeface="Clear Sans Thin Bold"/>
              </a:rPr>
              <a:t>This project involves training a machine learning model to predict and analyze the Space X Falcon 9 first stage landing. The goal is to determine the cost of each rocket launch and if the first stage will be landed. The methodology will included with Data Collection, Wrangling, Pre-processing, EDA, Visualization, as well as Machine Learning Prediction.</a:t>
            </a:r>
          </a:p>
          <a:p>
            <a:pPr algn="r">
              <a:lnSpc>
                <a:spcPts val="433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5381029" y="-4052323"/>
            <a:ext cx="8760196" cy="8850507"/>
          </a:xfrm>
          <a:prstGeom prst="rect">
            <a:avLst/>
          </a:prstGeom>
        </p:spPr>
      </p:pic>
      <p:sp>
        <p:nvSpPr>
          <p:cNvPr name="TextBox 3" id="3"/>
          <p:cNvSpPr txBox="true"/>
          <p:nvPr/>
        </p:nvSpPr>
        <p:spPr>
          <a:xfrm rot="0">
            <a:off x="4581799" y="1482749"/>
            <a:ext cx="11167675" cy="828675"/>
          </a:xfrm>
          <a:prstGeom prst="rect">
            <a:avLst/>
          </a:prstGeom>
        </p:spPr>
        <p:txBody>
          <a:bodyPr anchor="t" rtlCol="false" tIns="0" lIns="0" bIns="0" rIns="0">
            <a:spAutoFit/>
          </a:bodyPr>
          <a:lstStyle/>
          <a:p>
            <a:pPr algn="ctr">
              <a:lnSpc>
                <a:spcPts val="6599"/>
              </a:lnSpc>
              <a:spcBef>
                <a:spcPct val="0"/>
              </a:spcBef>
            </a:pPr>
            <a:r>
              <a:rPr lang="en-US" sz="5499">
                <a:solidFill>
                  <a:srgbClr val="FFFFFF"/>
                </a:solidFill>
                <a:latin typeface="Michroma"/>
              </a:rPr>
              <a:t>INTRODUCTION</a:t>
            </a:r>
          </a:p>
        </p:txBody>
      </p:sp>
      <p:sp>
        <p:nvSpPr>
          <p:cNvPr name="TextBox 4" id="4"/>
          <p:cNvSpPr txBox="true"/>
          <p:nvPr/>
        </p:nvSpPr>
        <p:spPr>
          <a:xfrm rot="0">
            <a:off x="4120830" y="3380194"/>
            <a:ext cx="12253159" cy="5911215"/>
          </a:xfrm>
          <a:prstGeom prst="rect">
            <a:avLst/>
          </a:prstGeom>
        </p:spPr>
        <p:txBody>
          <a:bodyPr anchor="t" rtlCol="false" tIns="0" lIns="0" bIns="0" rIns="0">
            <a:spAutoFit/>
          </a:bodyPr>
          <a:lstStyle/>
          <a:p>
            <a:pPr marL="755651" indent="-377825" lvl="1">
              <a:lnSpc>
                <a:spcPts val="5250"/>
              </a:lnSpc>
              <a:buFont typeface="Arial"/>
              <a:buChar char="•"/>
            </a:pPr>
            <a:r>
              <a:rPr lang="en-US" sz="3500">
                <a:solidFill>
                  <a:srgbClr val="FFFFFF"/>
                </a:solidFill>
                <a:latin typeface="Clear Sans Thin Bold"/>
              </a:rPr>
              <a:t>The commercial space industry is growing rapidly.</a:t>
            </a:r>
          </a:p>
          <a:p>
            <a:pPr marL="755651" indent="-377825" lvl="1">
              <a:lnSpc>
                <a:spcPts val="5250"/>
              </a:lnSpc>
              <a:buFont typeface="Arial"/>
              <a:buChar char="•"/>
            </a:pPr>
            <a:r>
              <a:rPr lang="en-US" sz="3500">
                <a:solidFill>
                  <a:srgbClr val="FFFFFF"/>
                </a:solidFill>
                <a:latin typeface="Clear Sans Thin Bold"/>
              </a:rPr>
              <a:t>SpaceX has achieved significant success due to their ability to reuse the first stage of their Falcon 9 rockets, significantly reducing the cost of rocket launches.</a:t>
            </a:r>
          </a:p>
          <a:p>
            <a:pPr marL="755651" indent="-377825" lvl="1">
              <a:lnSpc>
                <a:spcPts val="5250"/>
              </a:lnSpc>
              <a:buFont typeface="Arial"/>
              <a:buChar char="•"/>
            </a:pPr>
            <a:r>
              <a:rPr lang="en-US" sz="3500">
                <a:solidFill>
                  <a:srgbClr val="FFFFFF"/>
                </a:solidFill>
                <a:latin typeface="Clear Sans Thin Bold"/>
              </a:rPr>
              <a:t>In this capstone project, we aim to analyze SpaceX's success in first-stage reuse and use machine learning techniques to predict the likelihood of first-stage landing success in future launches.</a:t>
            </a:r>
          </a:p>
          <a:p>
            <a:pPr>
              <a:lnSpc>
                <a:spcPts val="47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5931">
            <a:off x="-387062" y="-510760"/>
            <a:ext cx="15990701" cy="5807698"/>
          </a:xfrm>
          <a:prstGeom prst="rect">
            <a:avLst/>
          </a:prstGeom>
        </p:spPr>
      </p:pic>
      <p:sp>
        <p:nvSpPr>
          <p:cNvPr name="TextBox 3" id="3"/>
          <p:cNvSpPr txBox="true"/>
          <p:nvPr/>
        </p:nvSpPr>
        <p:spPr>
          <a:xfrm rot="0">
            <a:off x="9144000" y="1314204"/>
            <a:ext cx="8056842" cy="1078885"/>
          </a:xfrm>
          <a:prstGeom prst="rect">
            <a:avLst/>
          </a:prstGeom>
        </p:spPr>
        <p:txBody>
          <a:bodyPr anchor="t" rtlCol="false" tIns="0" lIns="0" bIns="0" rIns="0">
            <a:spAutoFit/>
          </a:bodyPr>
          <a:lstStyle/>
          <a:p>
            <a:pPr algn="r">
              <a:lnSpc>
                <a:spcPts val="8640"/>
              </a:lnSpc>
            </a:pPr>
            <a:r>
              <a:rPr lang="en-US" sz="7200">
                <a:solidFill>
                  <a:srgbClr val="FFFFFF"/>
                </a:solidFill>
                <a:latin typeface="Michroma Bold"/>
              </a:rPr>
              <a:t>OBJECTIVE</a:t>
            </a:r>
          </a:p>
        </p:txBody>
      </p:sp>
      <p:grpSp>
        <p:nvGrpSpPr>
          <p:cNvPr name="Group 4" id="4"/>
          <p:cNvGrpSpPr/>
          <p:nvPr/>
        </p:nvGrpSpPr>
        <p:grpSpPr>
          <a:xfrm rot="0">
            <a:off x="9783548" y="5143500"/>
            <a:ext cx="6482399" cy="3573422"/>
            <a:chOff x="0" y="0"/>
            <a:chExt cx="8643198" cy="4764563"/>
          </a:xfrm>
        </p:grpSpPr>
        <p:pic>
          <p:nvPicPr>
            <p:cNvPr name="Picture 5" id="5"/>
            <p:cNvPicPr>
              <a:picLocks noChangeAspect="true"/>
            </p:cNvPicPr>
            <p:nvPr/>
          </p:nvPicPr>
          <p:blipFill>
            <a:blip r:embed="rId4"/>
            <a:srcRect l="0" t="0" r="0" b="0"/>
            <a:stretch>
              <a:fillRect/>
            </a:stretch>
          </p:blipFill>
          <p:spPr>
            <a:xfrm flipH="false" flipV="false" rot="0">
              <a:off x="0" y="0"/>
              <a:ext cx="8643198" cy="4764563"/>
            </a:xfrm>
            <a:prstGeom prst="rect">
              <a:avLst/>
            </a:prstGeom>
          </p:spPr>
        </p:pic>
        <p:sp>
          <p:nvSpPr>
            <p:cNvPr name="TextBox 6" id="6"/>
            <p:cNvSpPr txBox="true"/>
            <p:nvPr/>
          </p:nvSpPr>
          <p:spPr>
            <a:xfrm rot="0">
              <a:off x="615730" y="430250"/>
              <a:ext cx="7411738" cy="3924723"/>
            </a:xfrm>
            <a:prstGeom prst="rect">
              <a:avLst/>
            </a:prstGeom>
          </p:spPr>
          <p:txBody>
            <a:bodyPr anchor="t" rtlCol="false" tIns="0" lIns="0" bIns="0" rIns="0">
              <a:spAutoFit/>
            </a:bodyPr>
            <a:lstStyle/>
            <a:p>
              <a:pPr algn="ctr">
                <a:lnSpc>
                  <a:spcPts val="3920"/>
                </a:lnSpc>
              </a:pPr>
              <a:r>
                <a:rPr lang="en-US" sz="2800">
                  <a:solidFill>
                    <a:srgbClr val="FFFFFF"/>
                  </a:solidFill>
                  <a:latin typeface="Eczar SemiBold"/>
                </a:rPr>
                <a:t>Our primary objec</a:t>
              </a:r>
              <a:r>
                <a:rPr lang="en-US" sz="2800">
                  <a:solidFill>
                    <a:srgbClr val="FFFFFF"/>
                  </a:solidFill>
                  <a:latin typeface="Eczar SemiBold"/>
                </a:rPr>
                <a:t>tive is to determine the cost of a rocket launch by analyzing SpaceX's first-stage reuse success and creating dashboards for our team.</a:t>
              </a:r>
            </a:p>
          </p:txBody>
        </p:sp>
      </p:grpSp>
      <p:grpSp>
        <p:nvGrpSpPr>
          <p:cNvPr name="Group 7" id="7"/>
          <p:cNvGrpSpPr/>
          <p:nvPr/>
        </p:nvGrpSpPr>
        <p:grpSpPr>
          <a:xfrm rot="0">
            <a:off x="2022054" y="5143500"/>
            <a:ext cx="6482399" cy="3573422"/>
            <a:chOff x="0" y="0"/>
            <a:chExt cx="8643198" cy="4764563"/>
          </a:xfrm>
        </p:grpSpPr>
        <p:pic>
          <p:nvPicPr>
            <p:cNvPr name="Picture 8" id="8"/>
            <p:cNvPicPr>
              <a:picLocks noChangeAspect="true"/>
            </p:cNvPicPr>
            <p:nvPr/>
          </p:nvPicPr>
          <p:blipFill>
            <a:blip r:embed="rId4"/>
            <a:srcRect l="0" t="0" r="0" b="0"/>
            <a:stretch>
              <a:fillRect/>
            </a:stretch>
          </p:blipFill>
          <p:spPr>
            <a:xfrm flipH="false" flipV="false" rot="0">
              <a:off x="0" y="0"/>
              <a:ext cx="8643198" cy="4764563"/>
            </a:xfrm>
            <a:prstGeom prst="rect">
              <a:avLst/>
            </a:prstGeom>
          </p:spPr>
        </p:pic>
        <p:sp>
          <p:nvSpPr>
            <p:cNvPr name="TextBox 9" id="9"/>
            <p:cNvSpPr txBox="true"/>
            <p:nvPr/>
          </p:nvSpPr>
          <p:spPr>
            <a:xfrm rot="0">
              <a:off x="938692" y="712020"/>
              <a:ext cx="6765815" cy="3273848"/>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Eczar SemiBold"/>
                </a:rPr>
                <a:t>We will use publicly available information and train a machine learning model to predict if SpaceX will reuse the first stage.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0515590">
            <a:off x="-907506" y="526722"/>
            <a:ext cx="19635939" cy="7131620"/>
          </a:xfrm>
          <a:prstGeom prst="rect">
            <a:avLst/>
          </a:prstGeom>
        </p:spPr>
      </p:pic>
      <p:sp>
        <p:nvSpPr>
          <p:cNvPr name="TextBox 3" id="3"/>
          <p:cNvSpPr txBox="true"/>
          <p:nvPr/>
        </p:nvSpPr>
        <p:spPr>
          <a:xfrm rot="0">
            <a:off x="1511805" y="1675735"/>
            <a:ext cx="10280660" cy="1078885"/>
          </a:xfrm>
          <a:prstGeom prst="rect">
            <a:avLst/>
          </a:prstGeom>
        </p:spPr>
        <p:txBody>
          <a:bodyPr anchor="t" rtlCol="false" tIns="0" lIns="0" bIns="0" rIns="0">
            <a:spAutoFit/>
          </a:bodyPr>
          <a:lstStyle/>
          <a:p>
            <a:pPr>
              <a:lnSpc>
                <a:spcPts val="8640"/>
              </a:lnSpc>
              <a:spcBef>
                <a:spcPct val="0"/>
              </a:spcBef>
            </a:pPr>
            <a:r>
              <a:rPr lang="en-US" sz="7200">
                <a:solidFill>
                  <a:srgbClr val="FFFFFF"/>
                </a:solidFill>
                <a:latin typeface="Michroma Bold"/>
              </a:rPr>
              <a:t>IMPLICATIONS</a:t>
            </a:r>
          </a:p>
        </p:txBody>
      </p:sp>
      <p:sp>
        <p:nvSpPr>
          <p:cNvPr name="TextBox 4" id="4"/>
          <p:cNvSpPr txBox="true"/>
          <p:nvPr/>
        </p:nvSpPr>
        <p:spPr>
          <a:xfrm rot="0">
            <a:off x="3972367" y="6426462"/>
            <a:ext cx="3874172" cy="24625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lear Sans Thin Bold"/>
              </a:rPr>
              <a:t>Findings of this project have significant implications for the commercial space industry.</a:t>
            </a:r>
          </a:p>
        </p:txBody>
      </p:sp>
      <p:grpSp>
        <p:nvGrpSpPr>
          <p:cNvPr name="Group 5" id="5"/>
          <p:cNvGrpSpPr>
            <a:grpSpLocks noChangeAspect="true"/>
          </p:cNvGrpSpPr>
          <p:nvPr/>
        </p:nvGrpSpPr>
        <p:grpSpPr>
          <a:xfrm rot="0">
            <a:off x="5818739" y="5866528"/>
            <a:ext cx="181429" cy="181429"/>
            <a:chOff x="0" y="0"/>
            <a:chExt cx="6350000" cy="6350000"/>
          </a:xfrm>
        </p:grpSpPr>
        <p:sp>
          <p:nvSpPr>
            <p:cNvPr name="Freeform 6" id="6"/>
            <p:cNvSpPr/>
            <p:nvPr/>
          </p:nvSpPr>
          <p:spPr>
            <a:xfrm flipH="false" flipV="false">
              <a:off x="0" y="0"/>
              <a:ext cx="6350000" cy="6350000"/>
            </a:xfrm>
            <a:custGeom>
              <a:avLst/>
              <a:gdLst/>
              <a:ahLst/>
              <a:cxnLst/>
              <a:rect r="r" b="b" t="t" l="l"/>
              <a:pathLst>
                <a:path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FFFF"/>
            </a:solidFill>
          </p:spPr>
        </p:sp>
      </p:grpSp>
      <p:sp>
        <p:nvSpPr>
          <p:cNvPr name="TextBox 7" id="7"/>
          <p:cNvSpPr txBox="true"/>
          <p:nvPr/>
        </p:nvSpPr>
        <p:spPr>
          <a:xfrm rot="0">
            <a:off x="10582226" y="5411901"/>
            <a:ext cx="4070427" cy="24625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lear Sans Thin Bold"/>
              </a:rPr>
              <a:t>This could pave the way for new companies to compete effectively with SpaceX and other established players.</a:t>
            </a:r>
          </a:p>
        </p:txBody>
      </p:sp>
      <p:grpSp>
        <p:nvGrpSpPr>
          <p:cNvPr name="Group 8" id="8"/>
          <p:cNvGrpSpPr>
            <a:grpSpLocks noChangeAspect="true"/>
          </p:cNvGrpSpPr>
          <p:nvPr/>
        </p:nvGrpSpPr>
        <p:grpSpPr>
          <a:xfrm rot="0">
            <a:off x="12526725" y="4767031"/>
            <a:ext cx="181429" cy="181429"/>
            <a:chOff x="0" y="0"/>
            <a:chExt cx="6350000" cy="6350000"/>
          </a:xfrm>
        </p:grpSpPr>
        <p:sp>
          <p:nvSpPr>
            <p:cNvPr name="Freeform 9" id="9"/>
            <p:cNvSpPr/>
            <p:nvPr/>
          </p:nvSpPr>
          <p:spPr>
            <a:xfrm flipH="false" flipV="false">
              <a:off x="0" y="0"/>
              <a:ext cx="6350000" cy="6350000"/>
            </a:xfrm>
            <a:custGeom>
              <a:avLst/>
              <a:gdLst/>
              <a:ahLst/>
              <a:cxnLst/>
              <a:rect r="r" b="b" t="t" l="l"/>
              <a:pathLst>
                <a:path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FFFF"/>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4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222752"/>
            <a:ext cx="19114591" cy="10770604"/>
          </a:xfrm>
          <a:prstGeom prst="rect">
            <a:avLst/>
          </a:prstGeom>
        </p:spPr>
      </p:pic>
      <p:sp>
        <p:nvSpPr>
          <p:cNvPr name="TextBox 3" id="3"/>
          <p:cNvSpPr txBox="true"/>
          <p:nvPr/>
        </p:nvSpPr>
        <p:spPr>
          <a:xfrm rot="0">
            <a:off x="3012284" y="854119"/>
            <a:ext cx="12263432" cy="1219200"/>
          </a:xfrm>
          <a:prstGeom prst="rect">
            <a:avLst/>
          </a:prstGeom>
        </p:spPr>
        <p:txBody>
          <a:bodyPr anchor="t" rtlCol="false" tIns="0" lIns="0" bIns="0" rIns="0">
            <a:spAutoFit/>
          </a:bodyPr>
          <a:lstStyle/>
          <a:p>
            <a:pPr algn="ctr">
              <a:lnSpc>
                <a:spcPts val="9600"/>
              </a:lnSpc>
              <a:spcBef>
                <a:spcPct val="0"/>
              </a:spcBef>
            </a:pPr>
            <a:r>
              <a:rPr lang="en-US" sz="8000">
                <a:solidFill>
                  <a:srgbClr val="FFFFFF"/>
                </a:solidFill>
                <a:latin typeface="Michroma"/>
              </a:rPr>
              <a:t>METHODOLOGY</a:t>
            </a:r>
          </a:p>
        </p:txBody>
      </p:sp>
      <p:sp>
        <p:nvSpPr>
          <p:cNvPr name="AutoShape 4" id="4"/>
          <p:cNvSpPr/>
          <p:nvPr/>
        </p:nvSpPr>
        <p:spPr>
          <a:xfrm>
            <a:off x="1556753" y="5762279"/>
            <a:ext cx="15362587" cy="0"/>
          </a:xfrm>
          <a:prstGeom prst="line">
            <a:avLst/>
          </a:prstGeom>
          <a:ln cap="flat" w="38100">
            <a:solidFill>
              <a:srgbClr val="FFFFFF"/>
            </a:solidFill>
            <a:prstDash val="solid"/>
            <a:headEnd type="oval" len="lg" w="lg"/>
            <a:tailEnd type="oval" len="lg" w="lg"/>
          </a:ln>
        </p:spPr>
      </p:sp>
      <p:sp>
        <p:nvSpPr>
          <p:cNvPr name="AutoShape 5" id="5"/>
          <p:cNvSpPr/>
          <p:nvPr/>
        </p:nvSpPr>
        <p:spPr>
          <a:xfrm>
            <a:off x="1556753" y="5743229"/>
            <a:ext cx="7681294" cy="19050"/>
          </a:xfrm>
          <a:prstGeom prst="line">
            <a:avLst/>
          </a:prstGeom>
          <a:ln cap="flat" w="38100">
            <a:solidFill>
              <a:srgbClr val="FFFFFF"/>
            </a:solidFill>
            <a:prstDash val="solid"/>
            <a:headEnd type="oval" len="lg" w="lg"/>
            <a:tailEnd type="oval" len="lg" w="lg"/>
          </a:ln>
        </p:spPr>
      </p:sp>
      <p:sp>
        <p:nvSpPr>
          <p:cNvPr name="AutoShape 6" id="6"/>
          <p:cNvSpPr/>
          <p:nvPr/>
        </p:nvSpPr>
        <p:spPr>
          <a:xfrm>
            <a:off x="3882438" y="5762279"/>
            <a:ext cx="2726649" cy="0"/>
          </a:xfrm>
          <a:prstGeom prst="line">
            <a:avLst/>
          </a:prstGeom>
          <a:ln cap="flat" w="38100">
            <a:solidFill>
              <a:srgbClr val="FFFFFF"/>
            </a:solidFill>
            <a:prstDash val="solid"/>
            <a:headEnd type="oval" len="lg" w="lg"/>
            <a:tailEnd type="oval" len="lg" w="lg"/>
          </a:ln>
        </p:spPr>
      </p:sp>
      <p:sp>
        <p:nvSpPr>
          <p:cNvPr name="AutoShape 7" id="7"/>
          <p:cNvSpPr/>
          <p:nvPr/>
        </p:nvSpPr>
        <p:spPr>
          <a:xfrm>
            <a:off x="11737846" y="5762279"/>
            <a:ext cx="2726649" cy="0"/>
          </a:xfrm>
          <a:prstGeom prst="line">
            <a:avLst/>
          </a:prstGeom>
          <a:ln cap="flat" w="38100">
            <a:solidFill>
              <a:srgbClr val="FFFFFF"/>
            </a:solidFill>
            <a:prstDash val="solid"/>
            <a:headEnd type="oval" len="lg" w="lg"/>
            <a:tailEnd type="oval" len="lg" w="lg"/>
          </a:ln>
        </p:spPr>
      </p:sp>
      <p:sp>
        <p:nvSpPr>
          <p:cNvPr name="TextBox 8" id="8"/>
          <p:cNvSpPr txBox="true"/>
          <p:nvPr/>
        </p:nvSpPr>
        <p:spPr>
          <a:xfrm rot="0">
            <a:off x="339728" y="6036354"/>
            <a:ext cx="243395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Data Collection </a:t>
            </a:r>
          </a:p>
        </p:txBody>
      </p:sp>
      <p:sp>
        <p:nvSpPr>
          <p:cNvPr name="TextBox 9" id="9"/>
          <p:cNvSpPr txBox="true"/>
          <p:nvPr/>
        </p:nvSpPr>
        <p:spPr>
          <a:xfrm rot="0">
            <a:off x="2665460" y="4487331"/>
            <a:ext cx="243395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Data Wrangling</a:t>
            </a:r>
          </a:p>
        </p:txBody>
      </p:sp>
      <p:sp>
        <p:nvSpPr>
          <p:cNvPr name="TextBox 10" id="10"/>
          <p:cNvSpPr txBox="true"/>
          <p:nvPr/>
        </p:nvSpPr>
        <p:spPr>
          <a:xfrm rot="0">
            <a:off x="8021069" y="4487331"/>
            <a:ext cx="243395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EDA with Visualization</a:t>
            </a:r>
          </a:p>
        </p:txBody>
      </p:sp>
      <p:sp>
        <p:nvSpPr>
          <p:cNvPr name="TextBox 11" id="11"/>
          <p:cNvSpPr txBox="true"/>
          <p:nvPr/>
        </p:nvSpPr>
        <p:spPr>
          <a:xfrm rot="0">
            <a:off x="5392109" y="6036354"/>
            <a:ext cx="2433956" cy="976630"/>
          </a:xfrm>
          <a:prstGeom prst="rect">
            <a:avLst/>
          </a:prstGeom>
        </p:spPr>
        <p:txBody>
          <a:bodyPr anchor="t" rtlCol="false" tIns="0" lIns="0" bIns="0" rIns="0">
            <a:spAutoFit/>
          </a:bodyPr>
          <a:lstStyle/>
          <a:p>
            <a:pPr algn="ctr">
              <a:lnSpc>
                <a:spcPts val="3919"/>
              </a:lnSpc>
            </a:pPr>
            <a:r>
              <a:rPr lang="en-US" sz="2799">
                <a:solidFill>
                  <a:srgbClr val="FFFFFF"/>
                </a:solidFill>
                <a:latin typeface="Comic Sans"/>
              </a:rPr>
              <a:t>EDA with </a:t>
            </a:r>
          </a:p>
          <a:p>
            <a:pPr algn="ctr">
              <a:lnSpc>
                <a:spcPts val="3919"/>
              </a:lnSpc>
              <a:spcBef>
                <a:spcPct val="0"/>
              </a:spcBef>
            </a:pPr>
            <a:r>
              <a:rPr lang="en-US" sz="2799">
                <a:solidFill>
                  <a:srgbClr val="FFFFFF"/>
                </a:solidFill>
                <a:latin typeface="Comic Sans"/>
              </a:rPr>
              <a:t>SQL</a:t>
            </a:r>
          </a:p>
        </p:txBody>
      </p:sp>
      <p:sp>
        <p:nvSpPr>
          <p:cNvPr name="TextBox 12" id="12"/>
          <p:cNvSpPr txBox="true"/>
          <p:nvPr/>
        </p:nvSpPr>
        <p:spPr>
          <a:xfrm rot="0">
            <a:off x="10414563" y="6019454"/>
            <a:ext cx="264656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Interactive Visual Analytics</a:t>
            </a:r>
          </a:p>
        </p:txBody>
      </p:sp>
      <p:sp>
        <p:nvSpPr>
          <p:cNvPr name="TextBox 13" id="13"/>
          <p:cNvSpPr txBox="true"/>
          <p:nvPr/>
        </p:nvSpPr>
        <p:spPr>
          <a:xfrm rot="0">
            <a:off x="15514316" y="6036354"/>
            <a:ext cx="243395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Machine Learning</a:t>
            </a:r>
          </a:p>
        </p:txBody>
      </p:sp>
      <p:sp>
        <p:nvSpPr>
          <p:cNvPr name="TextBox 14" id="14"/>
          <p:cNvSpPr txBox="true"/>
          <p:nvPr/>
        </p:nvSpPr>
        <p:spPr>
          <a:xfrm rot="0">
            <a:off x="13247517" y="4452274"/>
            <a:ext cx="2433956" cy="976630"/>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mic Sans"/>
              </a:rPr>
              <a:t>Create 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grpSp>
        <p:nvGrpSpPr>
          <p:cNvPr name="Group 2" id="2"/>
          <p:cNvGrpSpPr/>
          <p:nvPr/>
        </p:nvGrpSpPr>
        <p:grpSpPr>
          <a:xfrm rot="0">
            <a:off x="1811082" y="3952133"/>
            <a:ext cx="6565980" cy="3836827"/>
            <a:chOff x="0" y="0"/>
            <a:chExt cx="8754641" cy="5115770"/>
          </a:xfrm>
        </p:grpSpPr>
        <p:sp>
          <p:nvSpPr>
            <p:cNvPr name="TextBox 3" id="3"/>
            <p:cNvSpPr txBox="true"/>
            <p:nvPr/>
          </p:nvSpPr>
          <p:spPr>
            <a:xfrm rot="0">
              <a:off x="0" y="893020"/>
              <a:ext cx="8754641" cy="42227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lear Sans Thin"/>
                </a:rPr>
                <a:t>Request and Parse SpaceX data with GET request</a:t>
              </a:r>
            </a:p>
            <a:p>
              <a:pPr algn="just" marL="647700" indent="-323850" lvl="1">
                <a:lnSpc>
                  <a:spcPts val="4200"/>
                </a:lnSpc>
                <a:buFont typeface="Arial"/>
                <a:buChar char="•"/>
              </a:pPr>
              <a:r>
                <a:rPr lang="en-US" sz="3000">
                  <a:solidFill>
                    <a:srgbClr val="FFFFFF"/>
                  </a:solidFill>
                  <a:latin typeface="Clear Sans Thin"/>
                </a:rPr>
                <a:t>Normalize JSON Response</a:t>
              </a:r>
            </a:p>
            <a:p>
              <a:pPr algn="just" marL="647700" indent="-323850" lvl="1">
                <a:lnSpc>
                  <a:spcPts val="4200"/>
                </a:lnSpc>
                <a:buFont typeface="Arial"/>
                <a:buChar char="•"/>
              </a:pPr>
              <a:r>
                <a:rPr lang="en-US" sz="3000">
                  <a:solidFill>
                    <a:srgbClr val="FFFFFF"/>
                  </a:solidFill>
                  <a:latin typeface="Clear Sans Thin"/>
                </a:rPr>
                <a:t>Extract columns to be use</a:t>
              </a:r>
            </a:p>
            <a:p>
              <a:pPr algn="just" marL="647700" indent="-323850" lvl="1">
                <a:lnSpc>
                  <a:spcPts val="4200"/>
                </a:lnSpc>
                <a:buFont typeface="Arial"/>
                <a:buChar char="•"/>
              </a:pPr>
              <a:r>
                <a:rPr lang="en-US" sz="3000">
                  <a:solidFill>
                    <a:srgbClr val="FFFFFF"/>
                  </a:solidFill>
                  <a:latin typeface="Clear Sans Thin"/>
                </a:rPr>
                <a:t>Create and filter new dataframe</a:t>
              </a:r>
            </a:p>
            <a:p>
              <a:pPr algn="just" marL="647700" indent="-323850" lvl="1">
                <a:lnSpc>
                  <a:spcPts val="4200"/>
                </a:lnSpc>
                <a:buFont typeface="Arial"/>
                <a:buChar char="•"/>
              </a:pPr>
              <a:r>
                <a:rPr lang="en-US" sz="3000">
                  <a:solidFill>
                    <a:srgbClr val="FFFFFF"/>
                  </a:solidFill>
                  <a:latin typeface="Clear Sans Thin"/>
                </a:rPr>
                <a:t>Pre-processing data</a:t>
              </a:r>
            </a:p>
          </p:txBody>
        </p:sp>
        <p:sp>
          <p:nvSpPr>
            <p:cNvPr name="TextBox 4" id="4"/>
            <p:cNvSpPr txBox="true"/>
            <p:nvPr/>
          </p:nvSpPr>
          <p:spPr>
            <a:xfrm rot="0">
              <a:off x="877260" y="-76200"/>
              <a:ext cx="7877381" cy="880533"/>
            </a:xfrm>
            <a:prstGeom prst="rect">
              <a:avLst/>
            </a:prstGeom>
          </p:spPr>
          <p:txBody>
            <a:bodyPr anchor="t" rtlCol="false" tIns="0" lIns="0" bIns="0" rIns="0">
              <a:spAutoFit/>
            </a:bodyPr>
            <a:lstStyle/>
            <a:p>
              <a:pPr>
                <a:lnSpc>
                  <a:spcPts val="5599"/>
                </a:lnSpc>
                <a:spcBef>
                  <a:spcPct val="0"/>
                </a:spcBef>
              </a:pPr>
              <a:r>
                <a:rPr lang="en-US" sz="3999" u="sng">
                  <a:solidFill>
                    <a:srgbClr val="FFFFFF"/>
                  </a:solidFill>
                  <a:latin typeface="Clear Sans Thin Bold"/>
                </a:rPr>
                <a:t>SpaceX API</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306641">
            <a:off x="6561627" y="8612524"/>
            <a:ext cx="13308515" cy="3327129"/>
          </a:xfrm>
          <a:prstGeom prst="rect">
            <a:avLst/>
          </a:prstGeom>
        </p:spPr>
      </p:pic>
      <p:sp>
        <p:nvSpPr>
          <p:cNvPr name="TextBox 6" id="6"/>
          <p:cNvSpPr txBox="true"/>
          <p:nvPr/>
        </p:nvSpPr>
        <p:spPr>
          <a:xfrm rot="0">
            <a:off x="2865093" y="1492175"/>
            <a:ext cx="12557814" cy="1057275"/>
          </a:xfrm>
          <a:prstGeom prst="rect">
            <a:avLst/>
          </a:prstGeom>
        </p:spPr>
        <p:txBody>
          <a:bodyPr anchor="t" rtlCol="false" tIns="0" lIns="0" bIns="0" rIns="0">
            <a:spAutoFit/>
          </a:bodyPr>
          <a:lstStyle/>
          <a:p>
            <a:pPr algn="ctr">
              <a:lnSpc>
                <a:spcPts val="8399"/>
              </a:lnSpc>
              <a:spcBef>
                <a:spcPct val="0"/>
              </a:spcBef>
            </a:pPr>
            <a:r>
              <a:rPr lang="en-US" sz="6999">
                <a:solidFill>
                  <a:srgbClr val="FFFFFF"/>
                </a:solidFill>
                <a:latin typeface="Michroma"/>
              </a:rPr>
              <a:t>DATA   COLLECTION</a:t>
            </a:r>
          </a:p>
        </p:txBody>
      </p:sp>
      <p:grpSp>
        <p:nvGrpSpPr>
          <p:cNvPr name="Group 7" id="7"/>
          <p:cNvGrpSpPr/>
          <p:nvPr/>
        </p:nvGrpSpPr>
        <p:grpSpPr>
          <a:xfrm rot="0">
            <a:off x="9932894" y="3952133"/>
            <a:ext cx="6565980" cy="3836827"/>
            <a:chOff x="0" y="0"/>
            <a:chExt cx="8754641" cy="5115770"/>
          </a:xfrm>
        </p:grpSpPr>
        <p:sp>
          <p:nvSpPr>
            <p:cNvPr name="TextBox 8" id="8"/>
            <p:cNvSpPr txBox="true"/>
            <p:nvPr/>
          </p:nvSpPr>
          <p:spPr>
            <a:xfrm rot="0">
              <a:off x="0" y="893020"/>
              <a:ext cx="8754641" cy="42227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lear Sans Thin"/>
                </a:rPr>
                <a:t>Request rocket launch data from Wikipedia</a:t>
              </a:r>
            </a:p>
            <a:p>
              <a:pPr algn="just" marL="647700" indent="-323850" lvl="1">
                <a:lnSpc>
                  <a:spcPts val="4200"/>
                </a:lnSpc>
                <a:buFont typeface="Arial"/>
                <a:buChar char="•"/>
              </a:pPr>
              <a:r>
                <a:rPr lang="en-US" sz="3000">
                  <a:solidFill>
                    <a:srgbClr val="FFFFFF"/>
                  </a:solidFill>
                  <a:latin typeface="Clear Sans Thin"/>
                </a:rPr>
                <a:t>Extract columns from HTML table</a:t>
              </a:r>
            </a:p>
            <a:p>
              <a:pPr algn="just" marL="647700" indent="-323850" lvl="1">
                <a:lnSpc>
                  <a:spcPts val="4200"/>
                </a:lnSpc>
                <a:buFont typeface="Arial"/>
                <a:buChar char="•"/>
              </a:pPr>
              <a:r>
                <a:rPr lang="en-US" sz="3000">
                  <a:solidFill>
                    <a:srgbClr val="FFFFFF"/>
                  </a:solidFill>
                  <a:latin typeface="Clear Sans Thin"/>
                </a:rPr>
                <a:t>Parsing HTML table and create new dataframe</a:t>
              </a:r>
            </a:p>
            <a:p>
              <a:pPr algn="just" marL="647700" indent="-323850" lvl="1">
                <a:lnSpc>
                  <a:spcPts val="4200"/>
                </a:lnSpc>
                <a:buFont typeface="Arial"/>
                <a:buChar char="•"/>
              </a:pPr>
              <a:r>
                <a:rPr lang="en-US" sz="3000">
                  <a:solidFill>
                    <a:srgbClr val="FFFFFF"/>
                  </a:solidFill>
                  <a:latin typeface="Clear Sans Thin"/>
                </a:rPr>
                <a:t>Pre-processing data</a:t>
              </a:r>
            </a:p>
          </p:txBody>
        </p:sp>
        <p:sp>
          <p:nvSpPr>
            <p:cNvPr name="TextBox 9" id="9"/>
            <p:cNvSpPr txBox="true"/>
            <p:nvPr/>
          </p:nvSpPr>
          <p:spPr>
            <a:xfrm rot="0">
              <a:off x="877260" y="-76200"/>
              <a:ext cx="7877381" cy="880533"/>
            </a:xfrm>
            <a:prstGeom prst="rect">
              <a:avLst/>
            </a:prstGeom>
          </p:spPr>
          <p:txBody>
            <a:bodyPr anchor="t" rtlCol="false" tIns="0" lIns="0" bIns="0" rIns="0">
              <a:spAutoFit/>
            </a:bodyPr>
            <a:lstStyle/>
            <a:p>
              <a:pPr>
                <a:lnSpc>
                  <a:spcPts val="5599"/>
                </a:lnSpc>
                <a:spcBef>
                  <a:spcPct val="0"/>
                </a:spcBef>
              </a:pPr>
              <a:r>
                <a:rPr lang="en-US" sz="3999" u="sng">
                  <a:solidFill>
                    <a:srgbClr val="FFFFFF"/>
                  </a:solidFill>
                  <a:latin typeface="Clear Sans Thin Bold"/>
                </a:rPr>
                <a:t>Web Scraping</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606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4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3295" y="-241802"/>
            <a:ext cx="19114591" cy="10770604"/>
          </a:xfrm>
          <a:prstGeom prst="rect">
            <a:avLst/>
          </a:prstGeom>
        </p:spPr>
      </p:pic>
      <p:sp>
        <p:nvSpPr>
          <p:cNvPr name="TextBox 3" id="3"/>
          <p:cNvSpPr txBox="true"/>
          <p:nvPr/>
        </p:nvSpPr>
        <p:spPr>
          <a:xfrm rot="0">
            <a:off x="2865093" y="2026370"/>
            <a:ext cx="12557814" cy="1057275"/>
          </a:xfrm>
          <a:prstGeom prst="rect">
            <a:avLst/>
          </a:prstGeom>
        </p:spPr>
        <p:txBody>
          <a:bodyPr anchor="t" rtlCol="false" tIns="0" lIns="0" bIns="0" rIns="0">
            <a:spAutoFit/>
          </a:bodyPr>
          <a:lstStyle/>
          <a:p>
            <a:pPr algn="ctr">
              <a:lnSpc>
                <a:spcPts val="8399"/>
              </a:lnSpc>
              <a:spcBef>
                <a:spcPct val="0"/>
              </a:spcBef>
            </a:pPr>
            <a:r>
              <a:rPr lang="en-US" sz="6999">
                <a:solidFill>
                  <a:srgbClr val="FFFFFF"/>
                </a:solidFill>
                <a:latin typeface="Michroma"/>
              </a:rPr>
              <a:t>DATA   WRANGLING</a:t>
            </a:r>
          </a:p>
        </p:txBody>
      </p:sp>
      <p:sp>
        <p:nvSpPr>
          <p:cNvPr name="TextBox 4" id="4"/>
          <p:cNvSpPr txBox="true"/>
          <p:nvPr/>
        </p:nvSpPr>
        <p:spPr>
          <a:xfrm rot="0">
            <a:off x="1819796" y="4494960"/>
            <a:ext cx="14648408" cy="3984625"/>
          </a:xfrm>
          <a:prstGeom prst="rect">
            <a:avLst/>
          </a:prstGeom>
        </p:spPr>
        <p:txBody>
          <a:bodyPr anchor="t" rtlCol="false" tIns="0" lIns="0" bIns="0" rIns="0">
            <a:spAutoFit/>
          </a:bodyPr>
          <a:lstStyle/>
          <a:p>
            <a:pPr algn="just" marL="863599" indent="-431800" lvl="1">
              <a:lnSpc>
                <a:spcPts val="6799"/>
              </a:lnSpc>
              <a:buFont typeface="Arial"/>
              <a:buChar char="•"/>
            </a:pPr>
            <a:r>
              <a:rPr lang="en-US" sz="3999">
                <a:solidFill>
                  <a:srgbClr val="FFFFFF"/>
                </a:solidFill>
                <a:latin typeface="Comic Sans"/>
              </a:rPr>
              <a:t> Calculate the number of launches for each launching sites</a:t>
            </a:r>
          </a:p>
          <a:p>
            <a:pPr algn="just" marL="863599" indent="-431800" lvl="1">
              <a:lnSpc>
                <a:spcPts val="6799"/>
              </a:lnSpc>
              <a:buFont typeface="Arial"/>
              <a:buChar char="•"/>
            </a:pPr>
            <a:r>
              <a:rPr lang="en-US" sz="3999">
                <a:solidFill>
                  <a:srgbClr val="FFFFFF"/>
                </a:solidFill>
                <a:latin typeface="Comic Sans"/>
              </a:rPr>
              <a:t> Calculate the number of occurrences for each orbit</a:t>
            </a:r>
          </a:p>
          <a:p>
            <a:pPr algn="just" marL="863599" indent="-431800" lvl="1">
              <a:lnSpc>
                <a:spcPts val="4959"/>
              </a:lnSpc>
              <a:buFont typeface="Arial"/>
              <a:buChar char="•"/>
            </a:pPr>
            <a:r>
              <a:rPr lang="en-US" sz="3999">
                <a:solidFill>
                  <a:srgbClr val="FFFFFF"/>
                </a:solidFill>
                <a:latin typeface="Comic Sans"/>
              </a:rPr>
              <a:t> Calculate the number of mission outcome occurrences </a:t>
            </a:r>
          </a:p>
          <a:p>
            <a:pPr algn="just">
              <a:lnSpc>
                <a:spcPts val="6799"/>
              </a:lnSpc>
            </a:pPr>
            <a:r>
              <a:rPr lang="en-US" sz="3999">
                <a:solidFill>
                  <a:srgbClr val="FFFFFF"/>
                </a:solidFill>
                <a:latin typeface="Comic Sans"/>
              </a:rPr>
              <a:t>       per orbit type</a:t>
            </a:r>
          </a:p>
          <a:p>
            <a:pPr algn="just">
              <a:lnSpc>
                <a:spcPts val="6799"/>
              </a:lnSpc>
            </a:pPr>
            <a:r>
              <a:rPr lang="en-US" sz="3999">
                <a:solidFill>
                  <a:srgbClr val="FFFFFF"/>
                </a:solidFill>
                <a:latin typeface="Comic Sans"/>
              </a:rPr>
              <a:t>   4. Create new lable for landing outcome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DAFjInkLsH4</dc:identifier>
  <dcterms:modified xsi:type="dcterms:W3CDTF">2011-08-01T06:04:30Z</dcterms:modified>
  <cp:revision>1</cp:revision>
  <dc:title>Space X Falcon 9 First Stage Landing Prediction</dc:title>
</cp:coreProperties>
</file>