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106" d="100"/>
          <a:sy n="106"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35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76489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325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177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410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7/27/2023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09545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7/27/2023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1001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81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15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79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12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50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22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7/27/2023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1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7/27/2023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16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7/27/2023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57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90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7/27/2023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168844"/>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science/article/pii/S2352340919306985?via%3Dih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888/notebooks/OneDrive/Desktop/OBESITY%20DS%20PROJECT/FINAL%20OBESITY%20PROJECT.ipynb#4.-Feature-Engine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OBESITY PROJECT</a:t>
            </a:r>
            <a:br>
              <a:rPr lang="en-US" dirty="0" smtClean="0"/>
            </a:br>
            <a:endParaRPr lang="en-US" dirty="0"/>
          </a:p>
        </p:txBody>
      </p:sp>
      <p:sp>
        <p:nvSpPr>
          <p:cNvPr id="3" name="Subtitle 2"/>
          <p:cNvSpPr>
            <a:spLocks noGrp="1"/>
          </p:cNvSpPr>
          <p:nvPr>
            <p:ph type="subTitle" idx="1"/>
          </p:nvPr>
        </p:nvSpPr>
        <p:spPr/>
        <p:txBody>
          <a:bodyPr/>
          <a:lstStyle/>
          <a:p>
            <a:r>
              <a:rPr lang="en-US" dirty="0" smtClean="0"/>
              <a:t>A PROJECT TO PREDICT THE  OBESITY LEVELS IN HUMANS</a:t>
            </a:r>
          </a:p>
          <a:p>
            <a:endParaRPr lang="en-US" dirty="0"/>
          </a:p>
        </p:txBody>
      </p:sp>
    </p:spTree>
    <p:extLst>
      <p:ext uri="{BB962C8B-B14F-4D97-AF65-F5344CB8AC3E}">
        <p14:creationId xmlns:p14="http://schemas.microsoft.com/office/powerpoint/2010/main" val="186991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obesity based on frequency in consumption of </a:t>
            </a:r>
            <a:r>
              <a:rPr lang="en-US" dirty="0" err="1" smtClean="0"/>
              <a:t>vagetables</a:t>
            </a:r>
            <a:endParaRPr lang="en-US" dirty="0"/>
          </a:p>
        </p:txBody>
      </p:sp>
      <p:pic>
        <p:nvPicPr>
          <p:cNvPr id="4" name="Content Placeholder 3"/>
          <p:cNvPicPr>
            <a:picLocks noGrp="1" noChangeAspect="1"/>
          </p:cNvPicPr>
          <p:nvPr>
            <p:ph idx="1"/>
          </p:nvPr>
        </p:nvPicPr>
        <p:blipFill>
          <a:blip r:embed="rId2"/>
          <a:stretch>
            <a:fillRect/>
          </a:stretch>
        </p:blipFill>
        <p:spPr>
          <a:xfrm>
            <a:off x="3714750" y="2821781"/>
            <a:ext cx="3724275" cy="2657475"/>
          </a:xfrm>
          <a:prstGeom prst="rect">
            <a:avLst/>
          </a:prstGeom>
        </p:spPr>
      </p:pic>
    </p:spTree>
    <p:extLst>
      <p:ext uri="{BB962C8B-B14F-4D97-AF65-F5344CB8AC3E}">
        <p14:creationId xmlns:p14="http://schemas.microsoft.com/office/powerpoint/2010/main" val="132030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60" y="-331961"/>
            <a:ext cx="8596668" cy="1320800"/>
          </a:xfrm>
        </p:spPr>
        <p:txBody>
          <a:bodyPr>
            <a:normAutofit fontScale="90000"/>
          </a:bodyPr>
          <a:lstStyle/>
          <a:p>
            <a:r>
              <a:rPr lang="en-US" dirty="0"/>
              <a:t>The </a:t>
            </a:r>
            <a:r>
              <a:rPr lang="en-US" dirty="0" smtClean="0"/>
              <a:t> line </a:t>
            </a:r>
            <a:r>
              <a:rPr lang="en-US" dirty="0" err="1" smtClean="0"/>
              <a:t>inbetwen</a:t>
            </a:r>
            <a:r>
              <a:rPr lang="en-US" dirty="0" smtClean="0"/>
              <a:t> </a:t>
            </a:r>
            <a:r>
              <a:rPr lang="en-US" dirty="0"/>
              <a:t>shows that there is a positive correlation between </a:t>
            </a:r>
            <a:r>
              <a:rPr lang="en-US" dirty="0" smtClean="0"/>
              <a:t>the two variables, </a:t>
            </a:r>
            <a:r>
              <a:rPr lang="en-US" dirty="0"/>
              <a:t>which means an increase in one variable leads to an increase in the other. In other words, taller people are more likely to </a:t>
            </a:r>
            <a:r>
              <a:rPr lang="en-US" dirty="0" smtClean="0"/>
              <a:t>weigh </a:t>
            </a:r>
            <a:r>
              <a:rPr lang="en-US" dirty="0"/>
              <a:t>more.</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1858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Scaler</a:t>
            </a:r>
            <a:r>
              <a:rPr lang="en-US" dirty="0" smtClean="0"/>
              <a:t> plot with linear fit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947978" y="2053987"/>
            <a:ext cx="4096867" cy="4194412"/>
          </a:xfrm>
          <a:prstGeom prst="rect">
            <a:avLst/>
          </a:prstGeom>
        </p:spPr>
      </p:pic>
    </p:spTree>
    <p:extLst>
      <p:ext uri="{BB962C8B-B14F-4D97-AF65-F5344CB8AC3E}">
        <p14:creationId xmlns:p14="http://schemas.microsoft.com/office/powerpoint/2010/main" val="370551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4.Feature selection and engineering</a:t>
            </a:r>
            <a:endParaRPr lang="en-US" dirty="0"/>
          </a:p>
        </p:txBody>
      </p:sp>
      <p:sp>
        <p:nvSpPr>
          <p:cNvPr id="3" name="Content Placeholder 2"/>
          <p:cNvSpPr>
            <a:spLocks noGrp="1"/>
          </p:cNvSpPr>
          <p:nvPr>
            <p:ph idx="1"/>
          </p:nvPr>
        </p:nvSpPr>
        <p:spPr/>
        <p:txBody>
          <a:bodyPr/>
          <a:lstStyle/>
          <a:p>
            <a:r>
              <a:rPr lang="en-US" dirty="0" smtClean="0"/>
              <a:t>We </a:t>
            </a:r>
            <a:r>
              <a:rPr lang="en-US" dirty="0"/>
              <a:t>can now select features based on their strong </a:t>
            </a:r>
            <a:r>
              <a:rPr lang="en-US" dirty="0" smtClean="0"/>
              <a:t>correlation </a:t>
            </a:r>
            <a:r>
              <a:rPr lang="en-US" dirty="0"/>
              <a:t>with the output and remove some input features which are strongly </a:t>
            </a:r>
            <a:r>
              <a:rPr lang="en-US" dirty="0" smtClean="0"/>
              <a:t>correlated </a:t>
            </a:r>
            <a:r>
              <a:rPr lang="en-US" dirty="0"/>
              <a:t>with each other to avoid the problem of </a:t>
            </a:r>
            <a:r>
              <a:rPr lang="en-US" dirty="0" err="1"/>
              <a:t>multicolinearity</a:t>
            </a:r>
            <a:r>
              <a:rPr lang="en-US" dirty="0"/>
              <a:t>. It is a phenomenon in which one predictor variable in a multiple regression model can be linearly predicted from the others with a substantial degree of accuracy.</a:t>
            </a:r>
          </a:p>
        </p:txBody>
      </p:sp>
    </p:spTree>
    <p:extLst>
      <p:ext uri="{BB962C8B-B14F-4D97-AF65-F5344CB8AC3E}">
        <p14:creationId xmlns:p14="http://schemas.microsoft.com/office/powerpoint/2010/main" val="125939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5.Machine learning modelling</a:t>
            </a:r>
            <a:endParaRPr lang="en-US" dirty="0"/>
          </a:p>
        </p:txBody>
      </p:sp>
      <p:sp>
        <p:nvSpPr>
          <p:cNvPr id="3" name="Content Placeholder 2"/>
          <p:cNvSpPr>
            <a:spLocks noGrp="1"/>
          </p:cNvSpPr>
          <p:nvPr>
            <p:ph idx="1"/>
          </p:nvPr>
        </p:nvSpPr>
        <p:spPr>
          <a:xfrm>
            <a:off x="2534971" y="1720159"/>
            <a:ext cx="8522564" cy="2990344"/>
          </a:xfrm>
        </p:spPr>
        <p:txBody>
          <a:bodyPr>
            <a:normAutofit fontScale="70000" lnSpcReduction="20000"/>
          </a:bodyPr>
          <a:lstStyle/>
          <a:p>
            <a:endParaRPr lang="en-US" dirty="0"/>
          </a:p>
          <a:p>
            <a:pPr marL="0" indent="0">
              <a:buNone/>
            </a:pPr>
            <a:r>
              <a:rPr lang="en-US" dirty="0" smtClean="0"/>
              <a:t>Here the following has been done</a:t>
            </a:r>
            <a:endParaRPr lang="en-US" dirty="0"/>
          </a:p>
          <a:p>
            <a:endParaRPr lang="en-US" dirty="0"/>
          </a:p>
          <a:p>
            <a:r>
              <a:rPr lang="en-US" dirty="0"/>
              <a:t>Data Splitting: Divide the data into training and testing sets.</a:t>
            </a:r>
          </a:p>
          <a:p>
            <a:r>
              <a:rPr lang="en-US" dirty="0"/>
              <a:t>Import Libraries: Bring in required libraries, including </a:t>
            </a:r>
            <a:r>
              <a:rPr lang="en-US" dirty="0" err="1"/>
              <a:t>RandomForestClassifier</a:t>
            </a:r>
            <a:r>
              <a:rPr lang="en-US" dirty="0"/>
              <a:t>.</a:t>
            </a:r>
          </a:p>
          <a:p>
            <a:r>
              <a:rPr lang="en-US" dirty="0"/>
              <a:t>Model Training: Train the </a:t>
            </a:r>
            <a:r>
              <a:rPr lang="en-US" dirty="0" err="1"/>
              <a:t>RandomForestClassifier</a:t>
            </a:r>
            <a:r>
              <a:rPr lang="en-US" dirty="0"/>
              <a:t> using the training data.</a:t>
            </a:r>
          </a:p>
          <a:p>
            <a:r>
              <a:rPr lang="en-US" dirty="0"/>
              <a:t>Model Prediction: Make predictions on the testing data.</a:t>
            </a:r>
          </a:p>
          <a:p>
            <a:r>
              <a:rPr lang="en-US" dirty="0"/>
              <a:t>Model Evaluation: Assess the model's performance using evaluation metrics.</a:t>
            </a:r>
          </a:p>
          <a:p>
            <a:r>
              <a:rPr lang="en-US" dirty="0" smtClean="0"/>
              <a:t>Fine-tune </a:t>
            </a:r>
            <a:r>
              <a:rPr lang="en-US" dirty="0" err="1"/>
              <a:t>hyperparameters</a:t>
            </a:r>
            <a:r>
              <a:rPr lang="en-US" dirty="0"/>
              <a:t>, analyze feature importance, and iterate for improvements.</a:t>
            </a:r>
          </a:p>
          <a:p>
            <a:pPr marL="0" indent="0">
              <a:buNone/>
            </a:pPr>
            <a:r>
              <a:rPr lang="en-US" dirty="0"/>
              <a:t> </a:t>
            </a:r>
            <a:r>
              <a:rPr lang="en-US" dirty="0" smtClean="0"/>
              <a:t>      </a:t>
            </a:r>
            <a:r>
              <a:rPr lang="en-US" dirty="0"/>
              <a:t>Deploy the final model for real-world predictions.</a:t>
            </a:r>
          </a:p>
        </p:txBody>
      </p:sp>
    </p:spTree>
    <p:extLst>
      <p:ext uri="{BB962C8B-B14F-4D97-AF65-F5344CB8AC3E}">
        <p14:creationId xmlns:p14="http://schemas.microsoft.com/office/powerpoint/2010/main" val="52565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solidFill>
                  <a:srgbClr val="000000"/>
                </a:solidFill>
                <a:latin typeface="inherit"/>
              </a:rPr>
              <a:t>INTRODUCTION</a:t>
            </a:r>
          </a:p>
          <a:p>
            <a:r>
              <a:rPr lang="en-US" dirty="0">
                <a:solidFill>
                  <a:srgbClr val="000000"/>
                </a:solidFill>
                <a:latin typeface="Helvetica Neue"/>
              </a:rPr>
              <a:t>Obesity is a medical condition characterized by excessive or abnormal accumulation of body fat that poses health risks. It is typically determined by measuring an individual's body mass index (BMI), which is calculated using their weight and height. Obesity is associated with various negative health effects, including an increased risk of developing chronic conditions such as diabetes, heart disease, certain cancers, and musculoskeletal disorders. Factors contributing to obesity include a combination of genetic, environmental, behavioral, and socioeconomic influences. Effective management and prevention of obesity involve lifestyle modifications, including a balanced diet, regular physical activity, behavior changes, and, in some cases, medical interventions.</a:t>
            </a:r>
          </a:p>
          <a:p>
            <a:r>
              <a:rPr lang="en-US" b="1" dirty="0">
                <a:solidFill>
                  <a:srgbClr val="000000"/>
                </a:solidFill>
                <a:latin typeface="inherit"/>
              </a:rPr>
              <a:t>Details on the dataset.</a:t>
            </a:r>
          </a:p>
          <a:p>
            <a:r>
              <a:rPr lang="en-US" dirty="0">
                <a:solidFill>
                  <a:srgbClr val="000000"/>
                </a:solidFill>
                <a:latin typeface="Helvetica Neue"/>
              </a:rPr>
              <a:t>This dataset include data for the estimation of obesity levels in individuals from the countries of Mexico, Peru and Colombia, based on their eating habits and physical condition. The data contains 17 attributes and 2111 records, the records are labeled with the class variable </a:t>
            </a:r>
            <a:r>
              <a:rPr lang="en-US" dirty="0" err="1">
                <a:solidFill>
                  <a:srgbClr val="000000"/>
                </a:solidFill>
                <a:latin typeface="Helvetica Neue"/>
              </a:rPr>
              <a:t>NObesity</a:t>
            </a:r>
            <a:r>
              <a:rPr lang="en-US" dirty="0">
                <a:solidFill>
                  <a:srgbClr val="000000"/>
                </a:solidFill>
                <a:latin typeface="Helvetica Neue"/>
              </a:rPr>
              <a:t> (Obesity Level), that allows classification of the data using the values of Insufficient Weight, Normal Weight, Overweight Level I, Overweight Level II, Obesity Type I, Obesity Type II and Obesity Type III. 77% of the data was generated synthetically using the </a:t>
            </a:r>
            <a:r>
              <a:rPr lang="en-US" dirty="0" err="1">
                <a:solidFill>
                  <a:srgbClr val="000000"/>
                </a:solidFill>
                <a:latin typeface="Helvetica Neue"/>
              </a:rPr>
              <a:t>Weka</a:t>
            </a:r>
            <a:r>
              <a:rPr lang="en-US" dirty="0">
                <a:solidFill>
                  <a:srgbClr val="000000"/>
                </a:solidFill>
                <a:latin typeface="Helvetica Neue"/>
              </a:rPr>
              <a:t> tool and the SMOTE filter, 23% of the data was collected directly from users through a web platform.</a:t>
            </a:r>
          </a:p>
          <a:p>
            <a:r>
              <a:rPr lang="en-US" b="1" dirty="0">
                <a:solidFill>
                  <a:srgbClr val="000000"/>
                </a:solidFill>
                <a:latin typeface="inherit"/>
              </a:rPr>
              <a:t>source</a:t>
            </a:r>
          </a:p>
          <a:p>
            <a:r>
              <a:rPr lang="en-US" u="sng" dirty="0">
                <a:solidFill>
                  <a:srgbClr val="296EAA"/>
                </a:solidFill>
                <a:latin typeface="Helvetica Neue"/>
                <a:hlinkClick r:id="rId2"/>
              </a:rPr>
              <a:t>https://www.sciencedirect.com/science/article/pii/S2352340919306985?via%3Dihub</a:t>
            </a:r>
            <a:endParaRPr lang="en-US" dirty="0">
              <a:solidFill>
                <a:srgbClr val="000000"/>
              </a:solidFill>
              <a:latin typeface="Helvetica Neue"/>
            </a:endParaRPr>
          </a:p>
          <a:p>
            <a:endParaRPr lang="en-US" dirty="0"/>
          </a:p>
        </p:txBody>
      </p:sp>
    </p:spTree>
    <p:extLst>
      <p:ext uri="{BB962C8B-B14F-4D97-AF65-F5344CB8AC3E}">
        <p14:creationId xmlns:p14="http://schemas.microsoft.com/office/powerpoint/2010/main" val="320897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columns in the "ObesityDataSet_raw_and_data_sinthetic.csv" dataset are described as follows:</a:t>
            </a:r>
            <a:br>
              <a:rPr lang="en-US" b="1" dirty="0"/>
            </a:br>
            <a:endParaRPr lang="en-US" dirty="0"/>
          </a:p>
        </p:txBody>
      </p:sp>
      <p:sp>
        <p:nvSpPr>
          <p:cNvPr id="3" name="Content Placeholder 2"/>
          <p:cNvSpPr>
            <a:spLocks noGrp="1"/>
          </p:cNvSpPr>
          <p:nvPr>
            <p:ph idx="1"/>
          </p:nvPr>
        </p:nvSpPr>
        <p:spPr>
          <a:xfrm>
            <a:off x="777387" y="2731928"/>
            <a:ext cx="8946541" cy="4195481"/>
          </a:xfrm>
        </p:spPr>
        <p:txBody>
          <a:bodyPr>
            <a:normAutofit fontScale="40000" lnSpcReduction="20000"/>
          </a:bodyPr>
          <a:lstStyle/>
          <a:p>
            <a:pPr>
              <a:buFont typeface="+mj-lt"/>
              <a:buAutoNum type="arabicPeriod"/>
            </a:pPr>
            <a:r>
              <a:rPr lang="en-US" dirty="0">
                <a:solidFill>
                  <a:srgbClr val="000000"/>
                </a:solidFill>
                <a:latin typeface="Helvetica Neue"/>
              </a:rPr>
              <a:t>'Gender': Represents the gender of the individual (Male/Female).</a:t>
            </a:r>
          </a:p>
          <a:p>
            <a:pPr>
              <a:buFont typeface="+mj-lt"/>
              <a:buAutoNum type="arabicPeriod"/>
            </a:pPr>
            <a:r>
              <a:rPr lang="en-US" dirty="0">
                <a:solidFill>
                  <a:srgbClr val="000000"/>
                </a:solidFill>
                <a:latin typeface="Helvetica Neue"/>
              </a:rPr>
              <a:t>'Age': Indicates the age of the individual in years.</a:t>
            </a:r>
          </a:p>
          <a:p>
            <a:pPr>
              <a:buFont typeface="+mj-lt"/>
              <a:buAutoNum type="arabicPeriod"/>
            </a:pPr>
            <a:r>
              <a:rPr lang="en-US" dirty="0">
                <a:solidFill>
                  <a:srgbClr val="000000"/>
                </a:solidFill>
                <a:latin typeface="Helvetica Neue"/>
              </a:rPr>
              <a:t>'Height': Specifies the height of the individual in centimeters.</a:t>
            </a:r>
          </a:p>
          <a:p>
            <a:pPr>
              <a:buFont typeface="+mj-lt"/>
              <a:buAutoNum type="arabicPeriod"/>
            </a:pPr>
            <a:r>
              <a:rPr lang="en-US" dirty="0">
                <a:solidFill>
                  <a:srgbClr val="000000"/>
                </a:solidFill>
                <a:latin typeface="Helvetica Neue"/>
              </a:rPr>
              <a:t>'Weight': Represents the weight of the individual in kilograms.</a:t>
            </a:r>
          </a:p>
          <a:p>
            <a:pPr>
              <a:buFont typeface="+mj-lt"/>
              <a:buAutoNum type="arabicPeriod"/>
            </a:pPr>
            <a:r>
              <a:rPr lang="en-US" dirty="0">
                <a:solidFill>
                  <a:srgbClr val="000000"/>
                </a:solidFill>
                <a:latin typeface="Helvetica Neue"/>
              </a:rPr>
              <a:t>'</a:t>
            </a:r>
            <a:r>
              <a:rPr lang="en-US" dirty="0" err="1">
                <a:solidFill>
                  <a:srgbClr val="000000"/>
                </a:solidFill>
                <a:latin typeface="Helvetica Neue"/>
              </a:rPr>
              <a:t>family_history_with_overweight</a:t>
            </a:r>
            <a:r>
              <a:rPr lang="en-US" dirty="0">
                <a:solidFill>
                  <a:srgbClr val="000000"/>
                </a:solidFill>
                <a:latin typeface="Helvetica Neue"/>
              </a:rPr>
              <a:t>': Indicates whether the individual has a family history of overweight (Yes/No).</a:t>
            </a:r>
          </a:p>
          <a:p>
            <a:pPr>
              <a:buFont typeface="+mj-lt"/>
              <a:buAutoNum type="arabicPeriod"/>
            </a:pPr>
            <a:r>
              <a:rPr lang="en-US" dirty="0">
                <a:solidFill>
                  <a:srgbClr val="000000"/>
                </a:solidFill>
                <a:latin typeface="Helvetica Neue"/>
              </a:rPr>
              <a:t>'FAVC': Represents whether the individual consumes high-calorie food frequently (Yes/No).</a:t>
            </a:r>
          </a:p>
          <a:p>
            <a:pPr>
              <a:buFont typeface="+mj-lt"/>
              <a:buAutoNum type="arabicPeriod"/>
            </a:pPr>
            <a:r>
              <a:rPr lang="en-US" dirty="0">
                <a:solidFill>
                  <a:srgbClr val="000000"/>
                </a:solidFill>
                <a:latin typeface="Helvetica Neue"/>
              </a:rPr>
              <a:t>'FCVC': Indicates the frequency of consumption of vegetables by the individual (ranging from 1 to 3).</a:t>
            </a:r>
          </a:p>
          <a:p>
            <a:pPr>
              <a:buFont typeface="+mj-lt"/>
              <a:buAutoNum type="arabicPeriod"/>
            </a:pPr>
            <a:r>
              <a:rPr lang="en-US" dirty="0">
                <a:solidFill>
                  <a:srgbClr val="000000"/>
                </a:solidFill>
                <a:latin typeface="Helvetica Neue"/>
              </a:rPr>
              <a:t>'NCP': Represents the number of main meals consumed by the individual per day (ranging from 1 to 3).</a:t>
            </a:r>
          </a:p>
          <a:p>
            <a:pPr>
              <a:buFont typeface="+mj-lt"/>
              <a:buAutoNum type="arabicPeriod"/>
            </a:pPr>
            <a:r>
              <a:rPr lang="en-US" dirty="0">
                <a:solidFill>
                  <a:srgbClr val="000000"/>
                </a:solidFill>
                <a:latin typeface="Helvetica Neue"/>
              </a:rPr>
              <a:t>'CAEC': Represents the frequency of consumption of food between meals by the individual (ranging from 0 to 3).</a:t>
            </a:r>
          </a:p>
          <a:p>
            <a:pPr>
              <a:buFont typeface="+mj-lt"/>
              <a:buAutoNum type="arabicPeriod"/>
            </a:pPr>
            <a:r>
              <a:rPr lang="en-US" dirty="0">
                <a:solidFill>
                  <a:srgbClr val="000000"/>
                </a:solidFill>
                <a:latin typeface="Helvetica Neue"/>
              </a:rPr>
              <a:t>'SMOKE': Indicates whether the individual is a smoker or not (Yes/No).</a:t>
            </a:r>
          </a:p>
          <a:p>
            <a:pPr>
              <a:buFont typeface="+mj-lt"/>
              <a:buAutoNum type="arabicPeriod"/>
            </a:pPr>
            <a:r>
              <a:rPr lang="en-US" dirty="0">
                <a:solidFill>
                  <a:srgbClr val="000000"/>
                </a:solidFill>
                <a:latin typeface="Helvetica Neue"/>
              </a:rPr>
              <a:t>'CH2O': Represents the daily water intake of the individual in liters.</a:t>
            </a:r>
          </a:p>
          <a:p>
            <a:pPr>
              <a:buFont typeface="+mj-lt"/>
              <a:buAutoNum type="arabicPeriod"/>
            </a:pPr>
            <a:r>
              <a:rPr lang="en-US" dirty="0">
                <a:solidFill>
                  <a:srgbClr val="000000"/>
                </a:solidFill>
                <a:latin typeface="Helvetica Neue"/>
              </a:rPr>
              <a:t>'SCC': Indicates whether the individual monitors the number of calories consumed (Yes/No).</a:t>
            </a:r>
          </a:p>
          <a:p>
            <a:pPr>
              <a:buFont typeface="+mj-lt"/>
              <a:buAutoNum type="arabicPeriod"/>
            </a:pPr>
            <a:r>
              <a:rPr lang="en-US" dirty="0">
                <a:solidFill>
                  <a:srgbClr val="000000"/>
                </a:solidFill>
                <a:latin typeface="Helvetica Neue"/>
              </a:rPr>
              <a:t>'FAF': Represents the frequency of physical activity by the individual (ranging from 0 to 3).</a:t>
            </a:r>
          </a:p>
          <a:p>
            <a:pPr>
              <a:buFont typeface="+mj-lt"/>
              <a:buAutoNum type="arabicPeriod"/>
            </a:pPr>
            <a:r>
              <a:rPr lang="en-US" dirty="0">
                <a:solidFill>
                  <a:srgbClr val="000000"/>
                </a:solidFill>
                <a:latin typeface="Helvetica Neue"/>
              </a:rPr>
              <a:t>'TUE': Indicates the time spent using electronic devices per day in hours.</a:t>
            </a:r>
          </a:p>
          <a:p>
            <a:pPr>
              <a:buFont typeface="+mj-lt"/>
              <a:buAutoNum type="arabicPeriod"/>
            </a:pPr>
            <a:r>
              <a:rPr lang="en-US" dirty="0">
                <a:solidFill>
                  <a:srgbClr val="000000"/>
                </a:solidFill>
                <a:latin typeface="Helvetica Neue"/>
              </a:rPr>
              <a:t>'CALC': Represents whether the individual follows a special diet or not (Yes/No).</a:t>
            </a:r>
          </a:p>
          <a:p>
            <a:pPr>
              <a:buFont typeface="+mj-lt"/>
              <a:buAutoNum type="arabicPeriod"/>
            </a:pPr>
            <a:r>
              <a:rPr lang="en-US" dirty="0">
                <a:solidFill>
                  <a:srgbClr val="000000"/>
                </a:solidFill>
                <a:latin typeface="Helvetica Neue"/>
              </a:rPr>
              <a:t>'MTRANS': Indicates the mode of transportation used by the individual (ranging from 1 to 5).</a:t>
            </a:r>
          </a:p>
          <a:p>
            <a:pPr>
              <a:buFont typeface="+mj-lt"/>
              <a:buAutoNum type="arabicPeriod"/>
            </a:pPr>
            <a:r>
              <a:rPr lang="en-US" dirty="0">
                <a:solidFill>
                  <a:srgbClr val="000000"/>
                </a:solidFill>
                <a:latin typeface="Helvetica Neue"/>
              </a:rPr>
              <a:t>'</a:t>
            </a:r>
            <a:r>
              <a:rPr lang="en-US" dirty="0" err="1">
                <a:solidFill>
                  <a:srgbClr val="000000"/>
                </a:solidFill>
                <a:latin typeface="Helvetica Neue"/>
              </a:rPr>
              <a:t>NObeyesdad</a:t>
            </a:r>
            <a:r>
              <a:rPr lang="en-US" dirty="0">
                <a:solidFill>
                  <a:srgbClr val="000000"/>
                </a:solidFill>
                <a:latin typeface="Helvetica Neue"/>
              </a:rPr>
              <a:t>': Represents the weight status of the individual based on the WHO BMI classification (ranging from 0 to 6).</a:t>
            </a:r>
          </a:p>
          <a:p>
            <a:endParaRPr lang="en-US" dirty="0"/>
          </a:p>
        </p:txBody>
      </p:sp>
    </p:spTree>
    <p:extLst>
      <p:ext uri="{BB962C8B-B14F-4D97-AF65-F5344CB8AC3E}">
        <p14:creationId xmlns:p14="http://schemas.microsoft.com/office/powerpoint/2010/main" val="40694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Helvetica Neue"/>
              </a:rPr>
              <a:t>1.Import Libraries</a:t>
            </a:r>
          </a:p>
        </p:txBody>
      </p:sp>
      <p:sp>
        <p:nvSpPr>
          <p:cNvPr id="3" name="Content Placeholder 2"/>
          <p:cNvSpPr>
            <a:spLocks noGrp="1"/>
          </p:cNvSpPr>
          <p:nvPr>
            <p:ph idx="1"/>
          </p:nvPr>
        </p:nvSpPr>
        <p:spPr/>
        <p:txBody>
          <a:bodyPr/>
          <a:lstStyle/>
          <a:p>
            <a:r>
              <a:rPr lang="en-US" dirty="0" smtClean="0"/>
              <a:t>Loading the necessary libraries for the project</a:t>
            </a:r>
            <a:endParaRPr lang="en-US" dirty="0"/>
          </a:p>
        </p:txBody>
      </p:sp>
    </p:spTree>
    <p:extLst>
      <p:ext uri="{BB962C8B-B14F-4D97-AF65-F5344CB8AC3E}">
        <p14:creationId xmlns:p14="http://schemas.microsoft.com/office/powerpoint/2010/main" val="214028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Load the dataset</a:t>
            </a:r>
            <a:br>
              <a:rPr lang="en-US" b="1" dirty="0"/>
            </a:br>
            <a:endParaRPr lang="en-US" dirty="0"/>
          </a:p>
        </p:txBody>
      </p:sp>
      <p:sp>
        <p:nvSpPr>
          <p:cNvPr id="3" name="Content Placeholder 2"/>
          <p:cNvSpPr>
            <a:spLocks noGrp="1"/>
          </p:cNvSpPr>
          <p:nvPr>
            <p:ph idx="1"/>
          </p:nvPr>
        </p:nvSpPr>
        <p:spPr/>
        <p:txBody>
          <a:bodyPr/>
          <a:lstStyle/>
          <a:p>
            <a:r>
              <a:rPr lang="en-US" dirty="0" err="1"/>
              <a:t>df</a:t>
            </a:r>
            <a:r>
              <a:rPr lang="en-US" dirty="0"/>
              <a:t> = </a:t>
            </a:r>
            <a:r>
              <a:rPr lang="en-US" dirty="0" err="1"/>
              <a:t>pd.read_csv</a:t>
            </a:r>
            <a:r>
              <a:rPr lang="en-US" dirty="0"/>
              <a:t>("ObesityDataSet_raw_and_data_sinthetic.csv</a:t>
            </a:r>
            <a:r>
              <a:rPr lang="en-US" dirty="0" smtClean="0"/>
              <a:t>")</a:t>
            </a:r>
          </a:p>
          <a:p>
            <a:endParaRPr lang="en-US" dirty="0"/>
          </a:p>
          <a:p>
            <a:pPr marL="0" indent="0">
              <a:buNone/>
            </a:pPr>
            <a:r>
              <a:rPr lang="en-US" dirty="0" smtClean="0"/>
              <a:t>The data used is from the above link.</a:t>
            </a:r>
            <a:endParaRPr lang="en-US" dirty="0"/>
          </a:p>
        </p:txBody>
      </p:sp>
    </p:spTree>
    <p:extLst>
      <p:ext uri="{BB962C8B-B14F-4D97-AF65-F5344CB8AC3E}">
        <p14:creationId xmlns:p14="http://schemas.microsoft.com/office/powerpoint/2010/main" val="89555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Exploratory Data Analysis</a:t>
            </a:r>
          </a:p>
        </p:txBody>
      </p:sp>
      <p:sp>
        <p:nvSpPr>
          <p:cNvPr id="3" name="Content Placeholder 2"/>
          <p:cNvSpPr>
            <a:spLocks noGrp="1"/>
          </p:cNvSpPr>
          <p:nvPr>
            <p:ph idx="1"/>
          </p:nvPr>
        </p:nvSpPr>
        <p:spPr/>
        <p:txBody>
          <a:bodyPr/>
          <a:lstStyle/>
          <a:p>
            <a:r>
              <a:rPr lang="en-US" b="1" dirty="0">
                <a:solidFill>
                  <a:srgbClr val="000000"/>
                </a:solidFill>
                <a:latin typeface="Helvetica Neue"/>
              </a:rPr>
              <a:t>Data encoding</a:t>
            </a:r>
          </a:p>
          <a:p>
            <a:r>
              <a:rPr lang="en-US" dirty="0" smtClean="0"/>
              <a:t>Here we are doing ordinal encoding which  </a:t>
            </a:r>
            <a:r>
              <a:rPr lang="en-US" dirty="0"/>
              <a:t>is a technique used to convert categorical variables with an inherent order or rank into numerical representations. It assigns integer values to categories based on their order, preserving the ordinal relationship among them</a:t>
            </a:r>
            <a:endParaRPr lang="en-US" dirty="0"/>
          </a:p>
        </p:txBody>
      </p:sp>
    </p:spTree>
    <p:extLst>
      <p:ext uri="{BB962C8B-B14F-4D97-AF65-F5344CB8AC3E}">
        <p14:creationId xmlns:p14="http://schemas.microsoft.com/office/powerpoint/2010/main" val="333822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Feature Engineering</a:t>
            </a:r>
            <a:r>
              <a:rPr lang="en-US" b="1" dirty="0">
                <a:hlinkClick r:id="rId2"/>
              </a:rPr>
              <a:t>¶</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000000"/>
                </a:solidFill>
                <a:latin typeface="Helvetica Neue"/>
              </a:rPr>
              <a:t>Correlation</a:t>
            </a:r>
          </a:p>
          <a:p>
            <a:r>
              <a:rPr lang="en-US" dirty="0">
                <a:solidFill>
                  <a:srgbClr val="000000"/>
                </a:solidFill>
                <a:latin typeface="Helvetica Neue"/>
              </a:rPr>
              <a:t>Correlation is a statistical measure that expresses the extent to which two variables are linearly related (meaning they change together at a constant rate). It’s a common tool for describing simple relationships without making a statement about cause and effect. We can determine that there are two types of correlation :</a:t>
            </a:r>
          </a:p>
          <a:p>
            <a:pPr>
              <a:buFont typeface="+mj-lt"/>
              <a:buAutoNum type="arabicPeriod"/>
            </a:pPr>
            <a:r>
              <a:rPr lang="en-US" b="1" dirty="0">
                <a:solidFill>
                  <a:srgbClr val="000000"/>
                </a:solidFill>
                <a:latin typeface="Helvetica Neue"/>
              </a:rPr>
              <a:t>Positive correlation</a:t>
            </a:r>
            <a:r>
              <a:rPr lang="en-US" dirty="0">
                <a:solidFill>
                  <a:srgbClr val="000000"/>
                </a:solidFill>
                <a:latin typeface="Helvetica Neue"/>
              </a:rPr>
              <a:t> : In positive correlation , if one variable increases then the other variable increases and same if one variable decreases then the other variable decreases. The slope of the fitting line in such a case would be positive.</a:t>
            </a:r>
          </a:p>
          <a:p>
            <a:pPr>
              <a:buFont typeface="+mj-lt"/>
              <a:buAutoNum type="arabicPeriod"/>
            </a:pPr>
            <a:r>
              <a:rPr lang="en-US" b="1" dirty="0">
                <a:solidFill>
                  <a:srgbClr val="000000"/>
                </a:solidFill>
                <a:latin typeface="Helvetica Neue"/>
              </a:rPr>
              <a:t>Negative correlation</a:t>
            </a:r>
            <a:r>
              <a:rPr lang="en-US" dirty="0">
                <a:solidFill>
                  <a:srgbClr val="000000"/>
                </a:solidFill>
                <a:latin typeface="Helvetica Neue"/>
              </a:rPr>
              <a:t> : In negative correlation , the inverse relationship is there between the correlated variables , that is if one variable increases/decreases then the other variable decreases/increases.</a:t>
            </a:r>
          </a:p>
          <a:p>
            <a:endParaRPr lang="en-US" dirty="0"/>
          </a:p>
        </p:txBody>
      </p:sp>
    </p:spTree>
    <p:extLst>
      <p:ext uri="{BB962C8B-B14F-4D97-AF65-F5344CB8AC3E}">
        <p14:creationId xmlns:p14="http://schemas.microsoft.com/office/powerpoint/2010/main" val="40290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solidFill>
                  <a:srgbClr val="EBEBEB"/>
                </a:solidFill>
              </a:rPr>
              <a:t>Correlation Matrix</a:t>
            </a:r>
            <a:br>
              <a:rPr lang="en-US" sz="3800" dirty="0">
                <a:solidFill>
                  <a:srgbClr val="EBEBEB"/>
                </a:solidFill>
              </a:rPr>
            </a:br>
            <a:endParaRPr lang="en-US" dirty="0"/>
          </a:p>
        </p:txBody>
      </p:sp>
      <p:pic>
        <p:nvPicPr>
          <p:cNvPr id="4" name="Content Placeholder 3"/>
          <p:cNvPicPr>
            <a:picLocks noGrp="1" noChangeAspect="1"/>
          </p:cNvPicPr>
          <p:nvPr>
            <p:ph idx="1"/>
          </p:nvPr>
        </p:nvPicPr>
        <p:blipFill>
          <a:blip r:embed="rId2"/>
          <a:stretch>
            <a:fillRect/>
          </a:stretch>
        </p:blipFill>
        <p:spPr>
          <a:xfrm>
            <a:off x="1515707" y="2052638"/>
            <a:ext cx="8122361" cy="4195762"/>
          </a:xfrm>
          <a:prstGeom prst="rect">
            <a:avLst/>
          </a:prstGeom>
        </p:spPr>
      </p:pic>
    </p:spTree>
    <p:extLst>
      <p:ext uri="{BB962C8B-B14F-4D97-AF65-F5344CB8AC3E}">
        <p14:creationId xmlns:p14="http://schemas.microsoft.com/office/powerpoint/2010/main" val="120738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Shows the distribution of obesity based on gender</a:t>
            </a:r>
            <a:endParaRPr lang="en-US" dirty="0"/>
          </a:p>
        </p:txBody>
      </p:sp>
      <p:pic>
        <p:nvPicPr>
          <p:cNvPr id="4" name="Content Placeholder 3"/>
          <p:cNvPicPr>
            <a:picLocks noGrp="1" noChangeAspect="1"/>
          </p:cNvPicPr>
          <p:nvPr>
            <p:ph idx="1"/>
          </p:nvPr>
        </p:nvPicPr>
        <p:blipFill>
          <a:blip r:embed="rId2"/>
          <a:stretch>
            <a:fillRect/>
          </a:stretch>
        </p:blipFill>
        <p:spPr>
          <a:xfrm>
            <a:off x="3714750" y="2821781"/>
            <a:ext cx="3724275" cy="2657475"/>
          </a:xfrm>
          <a:prstGeom prst="rect">
            <a:avLst/>
          </a:prstGeom>
        </p:spPr>
      </p:pic>
    </p:spTree>
    <p:extLst>
      <p:ext uri="{BB962C8B-B14F-4D97-AF65-F5344CB8AC3E}">
        <p14:creationId xmlns:p14="http://schemas.microsoft.com/office/powerpoint/2010/main" val="412824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896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Helvetica Neue</vt:lpstr>
      <vt:lpstr>inherit</vt:lpstr>
      <vt:lpstr>Wingdings 3</vt:lpstr>
      <vt:lpstr>Ion</vt:lpstr>
      <vt:lpstr>OBESITY PROJECT </vt:lpstr>
      <vt:lpstr>PowerPoint Presentation</vt:lpstr>
      <vt:lpstr>The columns in the "ObesityDataSet_raw_and_data_sinthetic.csv" dataset are described as follows: </vt:lpstr>
      <vt:lpstr>1.Import Libraries</vt:lpstr>
      <vt:lpstr>2. Load the dataset </vt:lpstr>
      <vt:lpstr>3. Exploratory Data Analysis</vt:lpstr>
      <vt:lpstr>4. Feature Engineering¶ </vt:lpstr>
      <vt:lpstr>Correlation Matrix </vt:lpstr>
      <vt:lpstr>Shows the distribution of obesity based on gender</vt:lpstr>
      <vt:lpstr>Distribution of obesity based on frequency in consumption of vagetables</vt:lpstr>
      <vt:lpstr>The  line inbetwen shows that there is a positive correlation between the two variables, which means an increase in one variable leads to an increase in the other. In other words, taller people are more likely to weigh more.</vt:lpstr>
      <vt:lpstr>Scaler plot with linear fit</vt:lpstr>
      <vt:lpstr>4.Feature selection and engineering</vt:lpstr>
      <vt:lpstr>5.Machine learning modelling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PROJECT</dc:title>
  <dc:creator>USER</dc:creator>
  <cp:lastModifiedBy>USER</cp:lastModifiedBy>
  <cp:revision>9</cp:revision>
  <dcterms:created xsi:type="dcterms:W3CDTF">2023-07-26T22:50:06Z</dcterms:created>
  <dcterms:modified xsi:type="dcterms:W3CDTF">2023-07-27T00:24:46Z</dcterms:modified>
</cp:coreProperties>
</file>