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4" r:id="rId8"/>
    <p:sldId id="261"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7BDEE-1C70-4109-BD95-3EB0C7D2FF1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D840A4EA-00FA-4C6F-B7CB-194AAB301900}">
      <dgm:prSet phldrT="[Text]"/>
      <dgm:spPr/>
      <dgm:t>
        <a:bodyPr/>
        <a:lstStyle/>
        <a:p>
          <a:r>
            <a:rPr lang="en-US" b="1" dirty="0">
              <a:solidFill>
                <a:schemeClr val="tx1"/>
              </a:solidFill>
            </a:rPr>
            <a:t>CONCLUSION</a:t>
          </a:r>
        </a:p>
      </dgm:t>
    </dgm:pt>
    <dgm:pt modelId="{F17F6BFA-3B85-4B55-BF4B-BD27BC168C8A}" type="parTrans" cxnId="{16A072F9-E7A8-4B3F-B543-E54EC4086F2B}">
      <dgm:prSet/>
      <dgm:spPr/>
      <dgm:t>
        <a:bodyPr/>
        <a:lstStyle/>
        <a:p>
          <a:endParaRPr lang="en-US"/>
        </a:p>
      </dgm:t>
    </dgm:pt>
    <dgm:pt modelId="{67420542-B13D-4907-A6D0-4101B7006E4C}" type="sibTrans" cxnId="{16A072F9-E7A8-4B3F-B543-E54EC4086F2B}">
      <dgm:prSet/>
      <dgm:spPr/>
      <dgm:t>
        <a:bodyPr/>
        <a:lstStyle/>
        <a:p>
          <a:endParaRPr lang="en-US"/>
        </a:p>
      </dgm:t>
    </dgm:pt>
    <dgm:pt modelId="{571C32CF-ACD4-4E2C-99EF-DD49CC32BA32}">
      <dgm:prSet phldrT="[Text]"/>
      <dgm:spPr/>
      <dgm:t>
        <a:bodyPr/>
        <a:lstStyle/>
        <a:p>
          <a:r>
            <a:rPr lang="en-US" b="1" dirty="0"/>
            <a:t>Conclusion based on set Goal</a:t>
          </a:r>
        </a:p>
      </dgm:t>
    </dgm:pt>
    <dgm:pt modelId="{E5FD3E62-F61B-4DEB-98A6-9373987538AB}" type="parTrans" cxnId="{130ED1A9-28E5-4786-91CB-98C6BAD39FED}">
      <dgm:prSet/>
      <dgm:spPr/>
      <dgm:t>
        <a:bodyPr/>
        <a:lstStyle/>
        <a:p>
          <a:endParaRPr lang="en-US"/>
        </a:p>
      </dgm:t>
    </dgm:pt>
    <dgm:pt modelId="{8025A289-5D09-42E9-AE29-837934064DA9}" type="sibTrans" cxnId="{130ED1A9-28E5-4786-91CB-98C6BAD39FED}">
      <dgm:prSet/>
      <dgm:spPr/>
      <dgm:t>
        <a:bodyPr/>
        <a:lstStyle/>
        <a:p>
          <a:endParaRPr lang="en-US"/>
        </a:p>
      </dgm:t>
    </dgm:pt>
    <dgm:pt modelId="{153D66BA-FF21-4654-B211-683528A528D6}">
      <dgm:prSet phldrT="[Text]" custT="1"/>
      <dgm:spPr/>
      <dgm:t>
        <a:bodyPr/>
        <a:lstStyle/>
        <a:p>
          <a:r>
            <a:rPr lang="en-US" sz="1100" b="1" dirty="0">
              <a:solidFill>
                <a:schemeClr val="tx1"/>
              </a:solidFill>
            </a:rPr>
            <a:t>INTRODUCTION</a:t>
          </a:r>
        </a:p>
      </dgm:t>
    </dgm:pt>
    <dgm:pt modelId="{64834318-A313-4647-B625-E23AA2D6B582}" type="parTrans" cxnId="{7C8CF4ED-A5FD-4ABD-A018-FEC322CAD81A}">
      <dgm:prSet/>
      <dgm:spPr/>
      <dgm:t>
        <a:bodyPr/>
        <a:lstStyle/>
        <a:p>
          <a:endParaRPr lang="en-US"/>
        </a:p>
      </dgm:t>
    </dgm:pt>
    <dgm:pt modelId="{DA308A55-B49E-4152-A9D5-B0BED1FBB5F2}" type="sibTrans" cxnId="{7C8CF4ED-A5FD-4ABD-A018-FEC322CAD81A}">
      <dgm:prSet/>
      <dgm:spPr/>
      <dgm:t>
        <a:bodyPr/>
        <a:lstStyle/>
        <a:p>
          <a:endParaRPr lang="en-US"/>
        </a:p>
      </dgm:t>
    </dgm:pt>
    <dgm:pt modelId="{0D2308C9-5B49-4825-A36A-C75D8CD72D60}">
      <dgm:prSet phldrT="[Text]"/>
      <dgm:spPr/>
      <dgm:t>
        <a:bodyPr/>
        <a:lstStyle/>
        <a:p>
          <a:r>
            <a:rPr lang="en-US" b="1" dirty="0"/>
            <a:t>Project Description</a:t>
          </a:r>
        </a:p>
      </dgm:t>
    </dgm:pt>
    <dgm:pt modelId="{872CF529-BA83-4595-A1E4-B076456358E3}" type="parTrans" cxnId="{AFEFA1BB-184C-44B7-B56F-DD4E541AA55D}">
      <dgm:prSet/>
      <dgm:spPr/>
      <dgm:t>
        <a:bodyPr/>
        <a:lstStyle/>
        <a:p>
          <a:endParaRPr lang="en-US"/>
        </a:p>
      </dgm:t>
    </dgm:pt>
    <dgm:pt modelId="{43542CE8-CFB4-4180-A101-BDAF1466D8BC}" type="sibTrans" cxnId="{AFEFA1BB-184C-44B7-B56F-DD4E541AA55D}">
      <dgm:prSet/>
      <dgm:spPr/>
      <dgm:t>
        <a:bodyPr/>
        <a:lstStyle/>
        <a:p>
          <a:endParaRPr lang="en-US"/>
        </a:p>
      </dgm:t>
    </dgm:pt>
    <dgm:pt modelId="{C15B1907-CD54-4329-B873-D322C61A8285}">
      <dgm:prSet phldrT="[Text]"/>
      <dgm:spPr/>
      <dgm:t>
        <a:bodyPr/>
        <a:lstStyle/>
        <a:p>
          <a:r>
            <a:rPr lang="en-US" b="1" dirty="0">
              <a:solidFill>
                <a:schemeClr val="tx1"/>
              </a:solidFill>
            </a:rPr>
            <a:t>DATA EXPLORATION</a:t>
          </a:r>
        </a:p>
      </dgm:t>
    </dgm:pt>
    <dgm:pt modelId="{06888FDE-9250-4DC6-A702-3EDEB084A4EA}" type="parTrans" cxnId="{F3AB5912-71C6-466D-822A-BA24308C64A9}">
      <dgm:prSet/>
      <dgm:spPr/>
      <dgm:t>
        <a:bodyPr/>
        <a:lstStyle/>
        <a:p>
          <a:endParaRPr lang="en-US"/>
        </a:p>
      </dgm:t>
    </dgm:pt>
    <dgm:pt modelId="{883B7BB8-4FF5-45D4-9659-A5AAA2B814BD}" type="sibTrans" cxnId="{F3AB5912-71C6-466D-822A-BA24308C64A9}">
      <dgm:prSet/>
      <dgm:spPr/>
      <dgm:t>
        <a:bodyPr/>
        <a:lstStyle/>
        <a:p>
          <a:endParaRPr lang="en-US"/>
        </a:p>
      </dgm:t>
    </dgm:pt>
    <dgm:pt modelId="{635BB04F-D479-43F7-8CAE-972C022579D8}">
      <dgm:prSet phldrT="[Text]"/>
      <dgm:spPr/>
      <dgm:t>
        <a:bodyPr/>
        <a:lstStyle/>
        <a:p>
          <a:r>
            <a:rPr lang="en-US" b="1" dirty="0"/>
            <a:t>Data Quality Assessment</a:t>
          </a:r>
        </a:p>
      </dgm:t>
    </dgm:pt>
    <dgm:pt modelId="{43C1FD00-CC3D-48EC-97CB-612F171E08DB}" type="parTrans" cxnId="{82ED1271-40C3-4B17-B0A2-6115C4D3578A}">
      <dgm:prSet/>
      <dgm:spPr/>
      <dgm:t>
        <a:bodyPr/>
        <a:lstStyle/>
        <a:p>
          <a:endParaRPr lang="en-US"/>
        </a:p>
      </dgm:t>
    </dgm:pt>
    <dgm:pt modelId="{FEE73EBF-FE3C-41AF-A384-05E23B1840F1}" type="sibTrans" cxnId="{82ED1271-40C3-4B17-B0A2-6115C4D3578A}">
      <dgm:prSet/>
      <dgm:spPr/>
      <dgm:t>
        <a:bodyPr/>
        <a:lstStyle/>
        <a:p>
          <a:endParaRPr lang="en-US"/>
        </a:p>
      </dgm:t>
    </dgm:pt>
    <dgm:pt modelId="{84CEE6EB-BF36-49DF-804F-5FD646B20E02}">
      <dgm:prSet phldrT="[Text]"/>
      <dgm:spPr/>
      <dgm:t>
        <a:bodyPr/>
        <a:lstStyle/>
        <a:p>
          <a:r>
            <a:rPr lang="en-US" b="1" dirty="0">
              <a:solidFill>
                <a:schemeClr val="tx1"/>
              </a:solidFill>
            </a:rPr>
            <a:t>INSIGHTS</a:t>
          </a:r>
        </a:p>
      </dgm:t>
    </dgm:pt>
    <dgm:pt modelId="{350BEB2D-F2DE-4CBE-A430-389452161CC9}" type="parTrans" cxnId="{3BF4C014-19B6-4484-ADD9-6D5E6B471509}">
      <dgm:prSet/>
      <dgm:spPr/>
      <dgm:t>
        <a:bodyPr/>
        <a:lstStyle/>
        <a:p>
          <a:endParaRPr lang="en-US"/>
        </a:p>
      </dgm:t>
    </dgm:pt>
    <dgm:pt modelId="{8E285774-2C84-4FF0-BA1C-60A2FC015A9F}" type="sibTrans" cxnId="{3BF4C014-19B6-4484-ADD9-6D5E6B471509}">
      <dgm:prSet/>
      <dgm:spPr/>
      <dgm:t>
        <a:bodyPr/>
        <a:lstStyle/>
        <a:p>
          <a:endParaRPr lang="en-US"/>
        </a:p>
      </dgm:t>
    </dgm:pt>
    <dgm:pt modelId="{F17BA6A2-208A-4F9A-B3C8-71CEE95C6D5A}">
      <dgm:prSet phldrT="[Text]"/>
      <dgm:spPr/>
      <dgm:t>
        <a:bodyPr/>
        <a:lstStyle/>
        <a:p>
          <a:r>
            <a:rPr lang="en-US" b="1" dirty="0"/>
            <a:t>Analysis &amp; Visualizations</a:t>
          </a:r>
        </a:p>
      </dgm:t>
    </dgm:pt>
    <dgm:pt modelId="{40198A65-FD47-4B0A-A2F0-EA664B817342}" type="parTrans" cxnId="{A36744EF-DFED-4BF8-ACC7-9A5A3CB345B9}">
      <dgm:prSet/>
      <dgm:spPr/>
      <dgm:t>
        <a:bodyPr/>
        <a:lstStyle/>
        <a:p>
          <a:endParaRPr lang="en-US"/>
        </a:p>
      </dgm:t>
    </dgm:pt>
    <dgm:pt modelId="{BE134EFB-A33D-49F2-B9A7-2906E4219BBA}" type="sibTrans" cxnId="{A36744EF-DFED-4BF8-ACC7-9A5A3CB345B9}">
      <dgm:prSet/>
      <dgm:spPr/>
      <dgm:t>
        <a:bodyPr/>
        <a:lstStyle/>
        <a:p>
          <a:endParaRPr lang="en-US"/>
        </a:p>
      </dgm:t>
    </dgm:pt>
    <dgm:pt modelId="{A463B5C5-DDE7-491C-9A22-F41267571765}">
      <dgm:prSet phldrT="[Text]"/>
      <dgm:spPr/>
      <dgm:t>
        <a:bodyPr/>
        <a:lstStyle/>
        <a:p>
          <a:r>
            <a:rPr lang="en-US" b="1" dirty="0"/>
            <a:t>Project Goal</a:t>
          </a:r>
        </a:p>
      </dgm:t>
    </dgm:pt>
    <dgm:pt modelId="{322C3A8B-7745-4B05-A955-FA97C521F222}" type="parTrans" cxnId="{461A0F62-929B-43B5-B442-196386B9BEC7}">
      <dgm:prSet/>
      <dgm:spPr/>
      <dgm:t>
        <a:bodyPr/>
        <a:lstStyle/>
        <a:p>
          <a:endParaRPr lang="en-US"/>
        </a:p>
      </dgm:t>
    </dgm:pt>
    <dgm:pt modelId="{3D662903-03F6-4F28-A6B0-8175F38D043B}" type="sibTrans" cxnId="{461A0F62-929B-43B5-B442-196386B9BEC7}">
      <dgm:prSet/>
      <dgm:spPr/>
      <dgm:t>
        <a:bodyPr/>
        <a:lstStyle/>
        <a:p>
          <a:endParaRPr lang="en-US"/>
        </a:p>
      </dgm:t>
    </dgm:pt>
    <dgm:pt modelId="{A40AF563-5181-4B3F-924D-50A11880D6F9}">
      <dgm:prSet phldrT="[Text]"/>
      <dgm:spPr/>
      <dgm:t>
        <a:bodyPr/>
        <a:lstStyle/>
        <a:p>
          <a:r>
            <a:rPr lang="en-US" b="1" dirty="0"/>
            <a:t>Data cleaning &amp; Preprocessing</a:t>
          </a:r>
        </a:p>
      </dgm:t>
    </dgm:pt>
    <dgm:pt modelId="{B233E5AB-69E5-4557-8D8E-4EA14275F383}" type="parTrans" cxnId="{1CCC2B8E-711F-47FA-A2AB-E35E2F2F75CF}">
      <dgm:prSet/>
      <dgm:spPr/>
      <dgm:t>
        <a:bodyPr/>
        <a:lstStyle/>
        <a:p>
          <a:endParaRPr lang="en-US"/>
        </a:p>
      </dgm:t>
    </dgm:pt>
    <dgm:pt modelId="{B9032F16-EA30-4846-BEA8-6FDC0E5BA2C9}" type="sibTrans" cxnId="{1CCC2B8E-711F-47FA-A2AB-E35E2F2F75CF}">
      <dgm:prSet/>
      <dgm:spPr/>
      <dgm:t>
        <a:bodyPr/>
        <a:lstStyle/>
        <a:p>
          <a:endParaRPr lang="en-US"/>
        </a:p>
      </dgm:t>
    </dgm:pt>
    <dgm:pt modelId="{D3F755E9-14FC-4D7B-8FC5-F1F4154D9D75}" type="pres">
      <dgm:prSet presAssocID="{DF97BDEE-1C70-4109-BD95-3EB0C7D2FF17}" presName="cycleMatrixDiagram" presStyleCnt="0">
        <dgm:presLayoutVars>
          <dgm:chMax val="1"/>
          <dgm:dir/>
          <dgm:animLvl val="lvl"/>
          <dgm:resizeHandles val="exact"/>
        </dgm:presLayoutVars>
      </dgm:prSet>
      <dgm:spPr/>
    </dgm:pt>
    <dgm:pt modelId="{F8DD520F-16D0-4DF7-9107-CDF9F878210E}" type="pres">
      <dgm:prSet presAssocID="{DF97BDEE-1C70-4109-BD95-3EB0C7D2FF17}" presName="children" presStyleCnt="0"/>
      <dgm:spPr/>
    </dgm:pt>
    <dgm:pt modelId="{ED483545-E783-4A2F-A370-E6BF7FE77968}" type="pres">
      <dgm:prSet presAssocID="{DF97BDEE-1C70-4109-BD95-3EB0C7D2FF17}" presName="child1group" presStyleCnt="0"/>
      <dgm:spPr/>
    </dgm:pt>
    <dgm:pt modelId="{2FEEA866-026D-4795-A98A-89D75A217AB4}" type="pres">
      <dgm:prSet presAssocID="{DF97BDEE-1C70-4109-BD95-3EB0C7D2FF17}" presName="child1" presStyleLbl="bgAcc1" presStyleIdx="0" presStyleCnt="4"/>
      <dgm:spPr/>
    </dgm:pt>
    <dgm:pt modelId="{98430B48-C07F-4B09-B9BC-BB0BC12751D9}" type="pres">
      <dgm:prSet presAssocID="{DF97BDEE-1C70-4109-BD95-3EB0C7D2FF17}" presName="child1Text" presStyleLbl="bgAcc1" presStyleIdx="0" presStyleCnt="4">
        <dgm:presLayoutVars>
          <dgm:bulletEnabled val="1"/>
        </dgm:presLayoutVars>
      </dgm:prSet>
      <dgm:spPr/>
    </dgm:pt>
    <dgm:pt modelId="{39FF4D40-8C68-4302-88E0-6FAFE810C715}" type="pres">
      <dgm:prSet presAssocID="{DF97BDEE-1C70-4109-BD95-3EB0C7D2FF17}" presName="child2group" presStyleCnt="0"/>
      <dgm:spPr/>
    </dgm:pt>
    <dgm:pt modelId="{B090153A-3347-4D5E-97E5-89C2952817CC}" type="pres">
      <dgm:prSet presAssocID="{DF97BDEE-1C70-4109-BD95-3EB0C7D2FF17}" presName="child2" presStyleLbl="bgAcc1" presStyleIdx="1" presStyleCnt="4"/>
      <dgm:spPr/>
    </dgm:pt>
    <dgm:pt modelId="{4AA8C6BD-B70C-46F7-865D-0FD0483B46DE}" type="pres">
      <dgm:prSet presAssocID="{DF97BDEE-1C70-4109-BD95-3EB0C7D2FF17}" presName="child2Text" presStyleLbl="bgAcc1" presStyleIdx="1" presStyleCnt="4">
        <dgm:presLayoutVars>
          <dgm:bulletEnabled val="1"/>
        </dgm:presLayoutVars>
      </dgm:prSet>
      <dgm:spPr/>
    </dgm:pt>
    <dgm:pt modelId="{843CD898-A8EE-4B86-8E00-D86002B15338}" type="pres">
      <dgm:prSet presAssocID="{DF97BDEE-1C70-4109-BD95-3EB0C7D2FF17}" presName="child3group" presStyleCnt="0"/>
      <dgm:spPr/>
    </dgm:pt>
    <dgm:pt modelId="{DB96ED20-923F-4469-82F9-0811BBD39EAD}" type="pres">
      <dgm:prSet presAssocID="{DF97BDEE-1C70-4109-BD95-3EB0C7D2FF17}" presName="child3" presStyleLbl="bgAcc1" presStyleIdx="2" presStyleCnt="4" custScaleX="91036"/>
      <dgm:spPr/>
    </dgm:pt>
    <dgm:pt modelId="{1C626811-8C28-44D5-8B69-75601D1986CC}" type="pres">
      <dgm:prSet presAssocID="{DF97BDEE-1C70-4109-BD95-3EB0C7D2FF17}" presName="child3Text" presStyleLbl="bgAcc1" presStyleIdx="2" presStyleCnt="4">
        <dgm:presLayoutVars>
          <dgm:bulletEnabled val="1"/>
        </dgm:presLayoutVars>
      </dgm:prSet>
      <dgm:spPr/>
    </dgm:pt>
    <dgm:pt modelId="{67172C63-EC77-467A-9F63-9B45EDCA3272}" type="pres">
      <dgm:prSet presAssocID="{DF97BDEE-1C70-4109-BD95-3EB0C7D2FF17}" presName="child4group" presStyleCnt="0"/>
      <dgm:spPr/>
    </dgm:pt>
    <dgm:pt modelId="{B8F3A91E-CCBA-4E43-8ECD-AF1AB9B85F56}" type="pres">
      <dgm:prSet presAssocID="{DF97BDEE-1C70-4109-BD95-3EB0C7D2FF17}" presName="child4" presStyleLbl="bgAcc1" presStyleIdx="3" presStyleCnt="4"/>
      <dgm:spPr/>
    </dgm:pt>
    <dgm:pt modelId="{05BEFA85-A19A-45AB-BD84-03DA7DCACD97}" type="pres">
      <dgm:prSet presAssocID="{DF97BDEE-1C70-4109-BD95-3EB0C7D2FF17}" presName="child4Text" presStyleLbl="bgAcc1" presStyleIdx="3" presStyleCnt="4">
        <dgm:presLayoutVars>
          <dgm:bulletEnabled val="1"/>
        </dgm:presLayoutVars>
      </dgm:prSet>
      <dgm:spPr/>
    </dgm:pt>
    <dgm:pt modelId="{42E366BE-CB74-4C39-9F05-D51A3C3E8CB3}" type="pres">
      <dgm:prSet presAssocID="{DF97BDEE-1C70-4109-BD95-3EB0C7D2FF17}" presName="childPlaceholder" presStyleCnt="0"/>
      <dgm:spPr/>
    </dgm:pt>
    <dgm:pt modelId="{B2E37B5B-8714-4E90-97B1-040B27F4992F}" type="pres">
      <dgm:prSet presAssocID="{DF97BDEE-1C70-4109-BD95-3EB0C7D2FF17}" presName="circle" presStyleCnt="0"/>
      <dgm:spPr/>
    </dgm:pt>
    <dgm:pt modelId="{64C45711-3B6F-4CA1-BD02-FDD7423F7D0D}" type="pres">
      <dgm:prSet presAssocID="{DF97BDEE-1C70-4109-BD95-3EB0C7D2FF17}" presName="quadrant1" presStyleLbl="node1" presStyleIdx="0" presStyleCnt="4">
        <dgm:presLayoutVars>
          <dgm:chMax val="1"/>
          <dgm:bulletEnabled val="1"/>
        </dgm:presLayoutVars>
      </dgm:prSet>
      <dgm:spPr/>
    </dgm:pt>
    <dgm:pt modelId="{40F459B7-8E90-433F-B9E1-0B4FF254656D}" type="pres">
      <dgm:prSet presAssocID="{DF97BDEE-1C70-4109-BD95-3EB0C7D2FF17}" presName="quadrant2" presStyleLbl="node1" presStyleIdx="1" presStyleCnt="4">
        <dgm:presLayoutVars>
          <dgm:chMax val="1"/>
          <dgm:bulletEnabled val="1"/>
        </dgm:presLayoutVars>
      </dgm:prSet>
      <dgm:spPr/>
    </dgm:pt>
    <dgm:pt modelId="{2D346DC9-735B-4C25-A36B-F3B54EBF99B3}" type="pres">
      <dgm:prSet presAssocID="{DF97BDEE-1C70-4109-BD95-3EB0C7D2FF17}" presName="quadrant3" presStyleLbl="node1" presStyleIdx="2" presStyleCnt="4" custLinFactNeighborY="1290">
        <dgm:presLayoutVars>
          <dgm:chMax val="1"/>
          <dgm:bulletEnabled val="1"/>
        </dgm:presLayoutVars>
      </dgm:prSet>
      <dgm:spPr/>
    </dgm:pt>
    <dgm:pt modelId="{CD5B61CA-3F4C-41AB-84EA-78E2E150BAB8}" type="pres">
      <dgm:prSet presAssocID="{DF97BDEE-1C70-4109-BD95-3EB0C7D2FF17}" presName="quadrant4" presStyleLbl="node1" presStyleIdx="3" presStyleCnt="4" custLinFactNeighborY="-571">
        <dgm:presLayoutVars>
          <dgm:chMax val="1"/>
          <dgm:bulletEnabled val="1"/>
        </dgm:presLayoutVars>
      </dgm:prSet>
      <dgm:spPr/>
    </dgm:pt>
    <dgm:pt modelId="{D107D458-3271-437B-860E-1D62B5197727}" type="pres">
      <dgm:prSet presAssocID="{DF97BDEE-1C70-4109-BD95-3EB0C7D2FF17}" presName="quadrantPlaceholder" presStyleCnt="0"/>
      <dgm:spPr/>
    </dgm:pt>
    <dgm:pt modelId="{5667C8D3-84E8-4459-832E-CBB16299599A}" type="pres">
      <dgm:prSet presAssocID="{DF97BDEE-1C70-4109-BD95-3EB0C7D2FF17}" presName="center1" presStyleLbl="fgShp" presStyleIdx="0" presStyleCnt="2"/>
      <dgm:spPr/>
    </dgm:pt>
    <dgm:pt modelId="{E1DDA54B-E0D6-4935-850A-7B942D833DAB}" type="pres">
      <dgm:prSet presAssocID="{DF97BDEE-1C70-4109-BD95-3EB0C7D2FF17}" presName="center2" presStyleLbl="fgShp" presStyleIdx="1" presStyleCnt="2"/>
      <dgm:spPr/>
    </dgm:pt>
  </dgm:ptLst>
  <dgm:cxnLst>
    <dgm:cxn modelId="{3C481911-9B52-4B66-9FA8-5DBD8BA0E3F7}" type="presOf" srcId="{DF97BDEE-1C70-4109-BD95-3EB0C7D2FF17}" destId="{D3F755E9-14FC-4D7B-8FC5-F1F4154D9D75}" srcOrd="0" destOrd="0" presId="urn:microsoft.com/office/officeart/2005/8/layout/cycle4"/>
    <dgm:cxn modelId="{F3AB5912-71C6-466D-822A-BA24308C64A9}" srcId="{DF97BDEE-1C70-4109-BD95-3EB0C7D2FF17}" destId="{C15B1907-CD54-4329-B873-D322C61A8285}" srcOrd="2" destOrd="0" parTransId="{06888FDE-9250-4DC6-A702-3EDEB084A4EA}" sibTransId="{883B7BB8-4FF5-45D4-9659-A5AAA2B814BD}"/>
    <dgm:cxn modelId="{3BF4C014-19B6-4484-ADD9-6D5E6B471509}" srcId="{DF97BDEE-1C70-4109-BD95-3EB0C7D2FF17}" destId="{84CEE6EB-BF36-49DF-804F-5FD646B20E02}" srcOrd="3" destOrd="0" parTransId="{350BEB2D-F2DE-4CBE-A430-389452161CC9}" sibTransId="{8E285774-2C84-4FF0-BA1C-60A2FC015A9F}"/>
    <dgm:cxn modelId="{781F2A1D-62F0-4429-9D13-2DDEDB3B7CBD}" type="presOf" srcId="{635BB04F-D479-43F7-8CAE-972C022579D8}" destId="{DB96ED20-923F-4469-82F9-0811BBD39EAD}" srcOrd="0" destOrd="0" presId="urn:microsoft.com/office/officeart/2005/8/layout/cycle4"/>
    <dgm:cxn modelId="{DF291A29-D1EA-4EFF-8EA6-3648977FB041}" type="presOf" srcId="{571C32CF-ACD4-4E2C-99EF-DD49CC32BA32}" destId="{2FEEA866-026D-4795-A98A-89D75A217AB4}" srcOrd="0" destOrd="0" presId="urn:microsoft.com/office/officeart/2005/8/layout/cycle4"/>
    <dgm:cxn modelId="{5AC16E2E-B89F-4541-9126-25D86756EC6E}" type="presOf" srcId="{A40AF563-5181-4B3F-924D-50A11880D6F9}" destId="{1C626811-8C28-44D5-8B69-75601D1986CC}" srcOrd="1" destOrd="1" presId="urn:microsoft.com/office/officeart/2005/8/layout/cycle4"/>
    <dgm:cxn modelId="{D9995731-1C91-48B7-A76A-DD460B3C0904}" type="presOf" srcId="{571C32CF-ACD4-4E2C-99EF-DD49CC32BA32}" destId="{98430B48-C07F-4B09-B9BC-BB0BC12751D9}" srcOrd="1" destOrd="0" presId="urn:microsoft.com/office/officeart/2005/8/layout/cycle4"/>
    <dgm:cxn modelId="{461A0F62-929B-43B5-B442-196386B9BEC7}" srcId="{153D66BA-FF21-4654-B211-683528A528D6}" destId="{A463B5C5-DDE7-491C-9A22-F41267571765}" srcOrd="1" destOrd="0" parTransId="{322C3A8B-7745-4B05-A955-FA97C521F222}" sibTransId="{3D662903-03F6-4F28-A6B0-8175F38D043B}"/>
    <dgm:cxn modelId="{9837EB4C-EAC6-41AE-A658-969A28A6D1B3}" type="presOf" srcId="{A463B5C5-DDE7-491C-9A22-F41267571765}" destId="{B090153A-3347-4D5E-97E5-89C2952817CC}" srcOrd="0" destOrd="1" presId="urn:microsoft.com/office/officeart/2005/8/layout/cycle4"/>
    <dgm:cxn modelId="{82ED1271-40C3-4B17-B0A2-6115C4D3578A}" srcId="{C15B1907-CD54-4329-B873-D322C61A8285}" destId="{635BB04F-D479-43F7-8CAE-972C022579D8}" srcOrd="0" destOrd="0" parTransId="{43C1FD00-CC3D-48EC-97CB-612F171E08DB}" sibTransId="{FEE73EBF-FE3C-41AF-A384-05E23B1840F1}"/>
    <dgm:cxn modelId="{F2CF9453-0EB7-42EB-B4B4-F9E678E1F04A}" type="presOf" srcId="{C15B1907-CD54-4329-B873-D322C61A8285}" destId="{2D346DC9-735B-4C25-A36B-F3B54EBF99B3}" srcOrd="0" destOrd="0" presId="urn:microsoft.com/office/officeart/2005/8/layout/cycle4"/>
    <dgm:cxn modelId="{48868B78-A95C-4E00-81B2-038F678BCE61}" type="presOf" srcId="{84CEE6EB-BF36-49DF-804F-5FD646B20E02}" destId="{CD5B61CA-3F4C-41AB-84EA-78E2E150BAB8}" srcOrd="0" destOrd="0" presId="urn:microsoft.com/office/officeart/2005/8/layout/cycle4"/>
    <dgm:cxn modelId="{0C5A157A-CE4A-4B5C-8453-9E7453F5FD8E}" type="presOf" srcId="{153D66BA-FF21-4654-B211-683528A528D6}" destId="{40F459B7-8E90-433F-B9E1-0B4FF254656D}" srcOrd="0" destOrd="0" presId="urn:microsoft.com/office/officeart/2005/8/layout/cycle4"/>
    <dgm:cxn modelId="{F3DFD77C-E88A-40FC-9E5E-5A54ECC28BB8}" type="presOf" srcId="{D840A4EA-00FA-4C6F-B7CB-194AAB301900}" destId="{64C45711-3B6F-4CA1-BD02-FDD7423F7D0D}" srcOrd="0" destOrd="0" presId="urn:microsoft.com/office/officeart/2005/8/layout/cycle4"/>
    <dgm:cxn modelId="{166E2188-F93E-40A9-87D3-CBBA9E6D2241}" type="presOf" srcId="{0D2308C9-5B49-4825-A36A-C75D8CD72D60}" destId="{4AA8C6BD-B70C-46F7-865D-0FD0483B46DE}" srcOrd="1" destOrd="0" presId="urn:microsoft.com/office/officeart/2005/8/layout/cycle4"/>
    <dgm:cxn modelId="{1CCC2B8E-711F-47FA-A2AB-E35E2F2F75CF}" srcId="{C15B1907-CD54-4329-B873-D322C61A8285}" destId="{A40AF563-5181-4B3F-924D-50A11880D6F9}" srcOrd="1" destOrd="0" parTransId="{B233E5AB-69E5-4557-8D8E-4EA14275F383}" sibTransId="{B9032F16-EA30-4846-BEA8-6FDC0E5BA2C9}"/>
    <dgm:cxn modelId="{B538D79E-C50E-438A-ABCF-9640A4C5CE75}" type="presOf" srcId="{0D2308C9-5B49-4825-A36A-C75D8CD72D60}" destId="{B090153A-3347-4D5E-97E5-89C2952817CC}" srcOrd="0" destOrd="0" presId="urn:microsoft.com/office/officeart/2005/8/layout/cycle4"/>
    <dgm:cxn modelId="{130ED1A9-28E5-4786-91CB-98C6BAD39FED}" srcId="{D840A4EA-00FA-4C6F-B7CB-194AAB301900}" destId="{571C32CF-ACD4-4E2C-99EF-DD49CC32BA32}" srcOrd="0" destOrd="0" parTransId="{E5FD3E62-F61B-4DEB-98A6-9373987538AB}" sibTransId="{8025A289-5D09-42E9-AE29-837934064DA9}"/>
    <dgm:cxn modelId="{F5935BAD-5452-4331-BD85-11D14D863AA7}" type="presOf" srcId="{F17BA6A2-208A-4F9A-B3C8-71CEE95C6D5A}" destId="{B8F3A91E-CCBA-4E43-8ECD-AF1AB9B85F56}" srcOrd="0" destOrd="0" presId="urn:microsoft.com/office/officeart/2005/8/layout/cycle4"/>
    <dgm:cxn modelId="{AFEFA1BB-184C-44B7-B56F-DD4E541AA55D}" srcId="{153D66BA-FF21-4654-B211-683528A528D6}" destId="{0D2308C9-5B49-4825-A36A-C75D8CD72D60}" srcOrd="0" destOrd="0" parTransId="{872CF529-BA83-4595-A1E4-B076456358E3}" sibTransId="{43542CE8-CFB4-4180-A101-BDAF1466D8BC}"/>
    <dgm:cxn modelId="{E0DA77C5-0104-44AA-B558-D0F030F026E2}" type="presOf" srcId="{635BB04F-D479-43F7-8CAE-972C022579D8}" destId="{1C626811-8C28-44D5-8B69-75601D1986CC}" srcOrd="1" destOrd="0" presId="urn:microsoft.com/office/officeart/2005/8/layout/cycle4"/>
    <dgm:cxn modelId="{305E89CB-D3F1-4A79-9413-77362C82CEF9}" type="presOf" srcId="{F17BA6A2-208A-4F9A-B3C8-71CEE95C6D5A}" destId="{05BEFA85-A19A-45AB-BD84-03DA7DCACD97}" srcOrd="1" destOrd="0" presId="urn:microsoft.com/office/officeart/2005/8/layout/cycle4"/>
    <dgm:cxn modelId="{5E4B05D3-DD07-48E1-B886-8C64D67815DA}" type="presOf" srcId="{A463B5C5-DDE7-491C-9A22-F41267571765}" destId="{4AA8C6BD-B70C-46F7-865D-0FD0483B46DE}" srcOrd="1" destOrd="1" presId="urn:microsoft.com/office/officeart/2005/8/layout/cycle4"/>
    <dgm:cxn modelId="{0EE325EA-3384-4921-B71F-E786981D14BD}" type="presOf" srcId="{A40AF563-5181-4B3F-924D-50A11880D6F9}" destId="{DB96ED20-923F-4469-82F9-0811BBD39EAD}" srcOrd="0" destOrd="1" presId="urn:microsoft.com/office/officeart/2005/8/layout/cycle4"/>
    <dgm:cxn modelId="{7C8CF4ED-A5FD-4ABD-A018-FEC322CAD81A}" srcId="{DF97BDEE-1C70-4109-BD95-3EB0C7D2FF17}" destId="{153D66BA-FF21-4654-B211-683528A528D6}" srcOrd="1" destOrd="0" parTransId="{64834318-A313-4647-B625-E23AA2D6B582}" sibTransId="{DA308A55-B49E-4152-A9D5-B0BED1FBB5F2}"/>
    <dgm:cxn modelId="{A36744EF-DFED-4BF8-ACC7-9A5A3CB345B9}" srcId="{84CEE6EB-BF36-49DF-804F-5FD646B20E02}" destId="{F17BA6A2-208A-4F9A-B3C8-71CEE95C6D5A}" srcOrd="0" destOrd="0" parTransId="{40198A65-FD47-4B0A-A2F0-EA664B817342}" sibTransId="{BE134EFB-A33D-49F2-B9A7-2906E4219BBA}"/>
    <dgm:cxn modelId="{16A072F9-E7A8-4B3F-B543-E54EC4086F2B}" srcId="{DF97BDEE-1C70-4109-BD95-3EB0C7D2FF17}" destId="{D840A4EA-00FA-4C6F-B7CB-194AAB301900}" srcOrd="0" destOrd="0" parTransId="{F17F6BFA-3B85-4B55-BF4B-BD27BC168C8A}" sibTransId="{67420542-B13D-4907-A6D0-4101B7006E4C}"/>
    <dgm:cxn modelId="{1635C127-14D9-4F1C-BFA0-A590116ABD26}" type="presParOf" srcId="{D3F755E9-14FC-4D7B-8FC5-F1F4154D9D75}" destId="{F8DD520F-16D0-4DF7-9107-CDF9F878210E}" srcOrd="0" destOrd="0" presId="urn:microsoft.com/office/officeart/2005/8/layout/cycle4"/>
    <dgm:cxn modelId="{F69E4B35-750F-4F31-AF5C-881EE6C2CDF8}" type="presParOf" srcId="{F8DD520F-16D0-4DF7-9107-CDF9F878210E}" destId="{ED483545-E783-4A2F-A370-E6BF7FE77968}" srcOrd="0" destOrd="0" presId="urn:microsoft.com/office/officeart/2005/8/layout/cycle4"/>
    <dgm:cxn modelId="{C8320F02-E4C2-4732-B3E1-6ABF27441DC4}" type="presParOf" srcId="{ED483545-E783-4A2F-A370-E6BF7FE77968}" destId="{2FEEA866-026D-4795-A98A-89D75A217AB4}" srcOrd="0" destOrd="0" presId="urn:microsoft.com/office/officeart/2005/8/layout/cycle4"/>
    <dgm:cxn modelId="{88774227-A480-47BA-A695-9DFDB237B735}" type="presParOf" srcId="{ED483545-E783-4A2F-A370-E6BF7FE77968}" destId="{98430B48-C07F-4B09-B9BC-BB0BC12751D9}" srcOrd="1" destOrd="0" presId="urn:microsoft.com/office/officeart/2005/8/layout/cycle4"/>
    <dgm:cxn modelId="{C748008B-7E0E-45C0-97B3-0B989502F3E8}" type="presParOf" srcId="{F8DD520F-16D0-4DF7-9107-CDF9F878210E}" destId="{39FF4D40-8C68-4302-88E0-6FAFE810C715}" srcOrd="1" destOrd="0" presId="urn:microsoft.com/office/officeart/2005/8/layout/cycle4"/>
    <dgm:cxn modelId="{905FADA1-5E5E-4CC9-BB75-9A3BCD9B4A33}" type="presParOf" srcId="{39FF4D40-8C68-4302-88E0-6FAFE810C715}" destId="{B090153A-3347-4D5E-97E5-89C2952817CC}" srcOrd="0" destOrd="0" presId="urn:microsoft.com/office/officeart/2005/8/layout/cycle4"/>
    <dgm:cxn modelId="{FDFF9E1F-89D5-4F34-B518-8EB21E448E76}" type="presParOf" srcId="{39FF4D40-8C68-4302-88E0-6FAFE810C715}" destId="{4AA8C6BD-B70C-46F7-865D-0FD0483B46DE}" srcOrd="1" destOrd="0" presId="urn:microsoft.com/office/officeart/2005/8/layout/cycle4"/>
    <dgm:cxn modelId="{ED2EF882-AB53-4086-9522-57368F7D520D}" type="presParOf" srcId="{F8DD520F-16D0-4DF7-9107-CDF9F878210E}" destId="{843CD898-A8EE-4B86-8E00-D86002B15338}" srcOrd="2" destOrd="0" presId="urn:microsoft.com/office/officeart/2005/8/layout/cycle4"/>
    <dgm:cxn modelId="{E58931A1-4699-4ADC-8143-E607BC448E2C}" type="presParOf" srcId="{843CD898-A8EE-4B86-8E00-D86002B15338}" destId="{DB96ED20-923F-4469-82F9-0811BBD39EAD}" srcOrd="0" destOrd="0" presId="urn:microsoft.com/office/officeart/2005/8/layout/cycle4"/>
    <dgm:cxn modelId="{72FD5B4F-2ADF-4814-8BFF-EFF2DBDE16B4}" type="presParOf" srcId="{843CD898-A8EE-4B86-8E00-D86002B15338}" destId="{1C626811-8C28-44D5-8B69-75601D1986CC}" srcOrd="1" destOrd="0" presId="urn:microsoft.com/office/officeart/2005/8/layout/cycle4"/>
    <dgm:cxn modelId="{0C3166E5-B0A3-4B8F-B5F3-E679979FF9D6}" type="presParOf" srcId="{F8DD520F-16D0-4DF7-9107-CDF9F878210E}" destId="{67172C63-EC77-467A-9F63-9B45EDCA3272}" srcOrd="3" destOrd="0" presId="urn:microsoft.com/office/officeart/2005/8/layout/cycle4"/>
    <dgm:cxn modelId="{05C8DC66-144F-4C89-BD0F-2E7D72015CF9}" type="presParOf" srcId="{67172C63-EC77-467A-9F63-9B45EDCA3272}" destId="{B8F3A91E-CCBA-4E43-8ECD-AF1AB9B85F56}" srcOrd="0" destOrd="0" presId="urn:microsoft.com/office/officeart/2005/8/layout/cycle4"/>
    <dgm:cxn modelId="{75D05406-B123-46F1-8AEC-092076C3BA38}" type="presParOf" srcId="{67172C63-EC77-467A-9F63-9B45EDCA3272}" destId="{05BEFA85-A19A-45AB-BD84-03DA7DCACD97}" srcOrd="1" destOrd="0" presId="urn:microsoft.com/office/officeart/2005/8/layout/cycle4"/>
    <dgm:cxn modelId="{2B6E7AD3-8D32-4FE5-8061-F50B270D4551}" type="presParOf" srcId="{F8DD520F-16D0-4DF7-9107-CDF9F878210E}" destId="{42E366BE-CB74-4C39-9F05-D51A3C3E8CB3}" srcOrd="4" destOrd="0" presId="urn:microsoft.com/office/officeart/2005/8/layout/cycle4"/>
    <dgm:cxn modelId="{D98CAF78-B17E-4671-9496-1AE3D673F102}" type="presParOf" srcId="{D3F755E9-14FC-4D7B-8FC5-F1F4154D9D75}" destId="{B2E37B5B-8714-4E90-97B1-040B27F4992F}" srcOrd="1" destOrd="0" presId="urn:microsoft.com/office/officeart/2005/8/layout/cycle4"/>
    <dgm:cxn modelId="{9E45368C-5E68-4BE3-BB8A-25D54510EC68}" type="presParOf" srcId="{B2E37B5B-8714-4E90-97B1-040B27F4992F}" destId="{64C45711-3B6F-4CA1-BD02-FDD7423F7D0D}" srcOrd="0" destOrd="0" presId="urn:microsoft.com/office/officeart/2005/8/layout/cycle4"/>
    <dgm:cxn modelId="{589B374C-0DC7-4CA1-8D6A-6E3BF165D768}" type="presParOf" srcId="{B2E37B5B-8714-4E90-97B1-040B27F4992F}" destId="{40F459B7-8E90-433F-B9E1-0B4FF254656D}" srcOrd="1" destOrd="0" presId="urn:microsoft.com/office/officeart/2005/8/layout/cycle4"/>
    <dgm:cxn modelId="{CF5C25C8-2B23-4584-81C4-FFC1115A7468}" type="presParOf" srcId="{B2E37B5B-8714-4E90-97B1-040B27F4992F}" destId="{2D346DC9-735B-4C25-A36B-F3B54EBF99B3}" srcOrd="2" destOrd="0" presId="urn:microsoft.com/office/officeart/2005/8/layout/cycle4"/>
    <dgm:cxn modelId="{3164C1DD-02E5-4017-95C6-6FA3DCD653D8}" type="presParOf" srcId="{B2E37B5B-8714-4E90-97B1-040B27F4992F}" destId="{CD5B61CA-3F4C-41AB-84EA-78E2E150BAB8}" srcOrd="3" destOrd="0" presId="urn:microsoft.com/office/officeart/2005/8/layout/cycle4"/>
    <dgm:cxn modelId="{0E4CF5FB-63E1-430D-B7A4-C7B7E5280D40}" type="presParOf" srcId="{B2E37B5B-8714-4E90-97B1-040B27F4992F}" destId="{D107D458-3271-437B-860E-1D62B5197727}" srcOrd="4" destOrd="0" presId="urn:microsoft.com/office/officeart/2005/8/layout/cycle4"/>
    <dgm:cxn modelId="{F960C263-B1AC-43C4-A9ED-D863D3399F32}" type="presParOf" srcId="{D3F755E9-14FC-4D7B-8FC5-F1F4154D9D75}" destId="{5667C8D3-84E8-4459-832E-CBB16299599A}" srcOrd="2" destOrd="0" presId="urn:microsoft.com/office/officeart/2005/8/layout/cycle4"/>
    <dgm:cxn modelId="{18DD7B56-6ADA-4366-B503-C47511A47415}" type="presParOf" srcId="{D3F755E9-14FC-4D7B-8FC5-F1F4154D9D75}" destId="{E1DDA54B-E0D6-4935-850A-7B942D833DA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6ED20-923F-4469-82F9-0811BBD39EAD}">
      <dsp:nvSpPr>
        <dsp:cNvPr id="0" name=""/>
        <dsp:cNvSpPr/>
      </dsp:nvSpPr>
      <dsp:spPr>
        <a:xfrm>
          <a:off x="5025850" y="2922259"/>
          <a:ext cx="19326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Data Quality Assessment</a:t>
          </a:r>
        </a:p>
        <a:p>
          <a:pPr marL="114300" lvl="1" indent="-114300" algn="l" defTabSz="533400">
            <a:lnSpc>
              <a:spcPct val="90000"/>
            </a:lnSpc>
            <a:spcBef>
              <a:spcPct val="0"/>
            </a:spcBef>
            <a:spcAft>
              <a:spcPct val="15000"/>
            </a:spcAft>
            <a:buChar char="•"/>
          </a:pPr>
          <a:r>
            <a:rPr lang="en-US" sz="1200" b="1" kern="1200" dirty="0"/>
            <a:t>Data cleaning &amp; Preprocessing</a:t>
          </a:r>
        </a:p>
      </dsp:txBody>
      <dsp:txXfrm>
        <a:off x="5635848" y="3296262"/>
        <a:ext cx="1292428" cy="970969"/>
      </dsp:txXfrm>
    </dsp:sp>
    <dsp:sp modelId="{B8F3A91E-CCBA-4E43-8ECD-AF1AB9B85F56}">
      <dsp:nvSpPr>
        <dsp:cNvPr id="0" name=""/>
        <dsp:cNvSpPr/>
      </dsp:nvSpPr>
      <dsp:spPr>
        <a:xfrm>
          <a:off x="1466963" y="2922259"/>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Analysis &amp; Visualizations</a:t>
          </a:r>
        </a:p>
      </dsp:txBody>
      <dsp:txXfrm>
        <a:off x="1497171" y="3296262"/>
        <a:ext cx="1425638" cy="970969"/>
      </dsp:txXfrm>
    </dsp:sp>
    <dsp:sp modelId="{B090153A-3347-4D5E-97E5-89C2952817CC}">
      <dsp:nvSpPr>
        <dsp:cNvPr id="0" name=""/>
        <dsp:cNvSpPr/>
      </dsp:nvSpPr>
      <dsp:spPr>
        <a:xfrm>
          <a:off x="4930700" y="0"/>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Project Description</a:t>
          </a:r>
        </a:p>
        <a:p>
          <a:pPr marL="114300" lvl="1" indent="-114300" algn="l" defTabSz="533400">
            <a:lnSpc>
              <a:spcPct val="90000"/>
            </a:lnSpc>
            <a:spcBef>
              <a:spcPct val="0"/>
            </a:spcBef>
            <a:spcAft>
              <a:spcPct val="15000"/>
            </a:spcAft>
            <a:buChar char="•"/>
          </a:pPr>
          <a:r>
            <a:rPr lang="en-US" sz="1200" b="1" kern="1200" dirty="0"/>
            <a:t>Project Goal</a:t>
          </a:r>
        </a:p>
      </dsp:txBody>
      <dsp:txXfrm>
        <a:off x="5597788" y="30208"/>
        <a:ext cx="1425638" cy="970969"/>
      </dsp:txXfrm>
    </dsp:sp>
    <dsp:sp modelId="{2FEEA866-026D-4795-A98A-89D75A217AB4}">
      <dsp:nvSpPr>
        <dsp:cNvPr id="0" name=""/>
        <dsp:cNvSpPr/>
      </dsp:nvSpPr>
      <dsp:spPr>
        <a:xfrm>
          <a:off x="1466963" y="0"/>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Conclusion based on set Goal</a:t>
          </a:r>
        </a:p>
      </dsp:txBody>
      <dsp:txXfrm>
        <a:off x="1497171" y="30208"/>
        <a:ext cx="1425638" cy="970969"/>
      </dsp:txXfrm>
    </dsp:sp>
    <dsp:sp modelId="{64C45711-3B6F-4CA1-BD02-FDD7423F7D0D}">
      <dsp:nvSpPr>
        <dsp:cNvPr id="0" name=""/>
        <dsp:cNvSpPr/>
      </dsp:nvSpPr>
      <dsp:spPr>
        <a:xfrm>
          <a:off x="2356533" y="244954"/>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2901546" y="789967"/>
        <a:ext cx="1315778" cy="1315778"/>
      </dsp:txXfrm>
    </dsp:sp>
    <dsp:sp modelId="{40F459B7-8E90-433F-B9E1-0B4FF254656D}">
      <dsp:nvSpPr>
        <dsp:cNvPr id="0" name=""/>
        <dsp:cNvSpPr/>
      </dsp:nvSpPr>
      <dsp:spPr>
        <a:xfrm rot="5400000">
          <a:off x="4303273" y="244954"/>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INTRODUCTION</a:t>
          </a:r>
        </a:p>
      </dsp:txBody>
      <dsp:txXfrm rot="-5400000">
        <a:off x="4303273" y="789967"/>
        <a:ext cx="1315778" cy="1315778"/>
      </dsp:txXfrm>
    </dsp:sp>
    <dsp:sp modelId="{2D346DC9-735B-4C25-A36B-F3B54EBF99B3}">
      <dsp:nvSpPr>
        <dsp:cNvPr id="0" name=""/>
        <dsp:cNvSpPr/>
      </dsp:nvSpPr>
      <dsp:spPr>
        <a:xfrm rot="10800000">
          <a:off x="4303273" y="2215698"/>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DATA EXPLORATION</a:t>
          </a:r>
        </a:p>
      </dsp:txBody>
      <dsp:txXfrm rot="10800000">
        <a:off x="4303273" y="2215698"/>
        <a:ext cx="1315778" cy="1315778"/>
      </dsp:txXfrm>
    </dsp:sp>
    <dsp:sp modelId="{CD5B61CA-3F4C-41AB-84EA-78E2E150BAB8}">
      <dsp:nvSpPr>
        <dsp:cNvPr id="0" name=""/>
        <dsp:cNvSpPr/>
      </dsp:nvSpPr>
      <dsp:spPr>
        <a:xfrm rot="16200000">
          <a:off x="2356533" y="2181069"/>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INSIGHTS</a:t>
          </a:r>
        </a:p>
      </dsp:txBody>
      <dsp:txXfrm rot="5400000">
        <a:off x="2901546" y="2181069"/>
        <a:ext cx="1315778" cy="1315778"/>
      </dsp:txXfrm>
    </dsp:sp>
    <dsp:sp modelId="{5667C8D3-84E8-4459-832E-CBB16299599A}">
      <dsp:nvSpPr>
        <dsp:cNvPr id="0" name=""/>
        <dsp:cNvSpPr/>
      </dsp:nvSpPr>
      <dsp:spPr>
        <a:xfrm>
          <a:off x="3939065" y="1761950"/>
          <a:ext cx="642467" cy="55866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DDA54B-E0D6-4935-850A-7B942D833DAB}">
      <dsp:nvSpPr>
        <dsp:cNvPr id="0" name=""/>
        <dsp:cNvSpPr/>
      </dsp:nvSpPr>
      <dsp:spPr>
        <a:xfrm rot="10800000">
          <a:off x="3939065" y="1976822"/>
          <a:ext cx="642467" cy="55866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c9062b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c9062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4c9062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4c9062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4c9062b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4c9062b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54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1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4c9062b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4c9062b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4c9062b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4c9062b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85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shivamb/deep-exploration-of-gun-violence-in-u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kaggle.com/jameslko/gun-violence-data" TargetMode="External"/><Relationship Id="rId5" Type="http://schemas.openxmlformats.org/officeDocument/2006/relationships/hyperlink" Target="https://stackoverflow.com/questions/44774151/how-to-group-data-and-plot-line-graphs" TargetMode="External"/><Relationship Id="rId4" Type="http://schemas.openxmlformats.org/officeDocument/2006/relationships/hyperlink" Target="https://stackoverflow.com/questions/16176996/keep-only-date-part-when-using-pandas-to-date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r>
              <a:rPr lang="en-US" sz="2400" b="1" i="0" dirty="0">
                <a:solidFill>
                  <a:schemeClr val="accent1"/>
                </a:solidFill>
                <a:effectLst/>
                <a:latin typeface="+mj-lt"/>
              </a:rPr>
              <a:t>GUN VIOLENCE IN THE US: FROM 2013 - 2018</a:t>
            </a:r>
            <a:br>
              <a:rPr lang="en-US" sz="2400" b="1" i="0" dirty="0">
                <a:solidFill>
                  <a:srgbClr val="000000"/>
                </a:solidFill>
                <a:effectLst/>
                <a:latin typeface="+mj-lt"/>
              </a:rPr>
            </a:br>
            <a:endParaRPr sz="2400" dirty="0">
              <a:solidFill>
                <a:srgbClr val="FFFFFF"/>
              </a:solidFill>
              <a:latin typeface="+mj-l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rPr>
              <a:t>RAYMOND NORMESHIE</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a:extLst>
              <a:ext uri="{FF2B5EF4-FFF2-40B4-BE49-F238E27FC236}">
                <a16:creationId xmlns:a16="http://schemas.microsoft.com/office/drawing/2014/main" id="{6595CA1D-2E29-4A14-BDA2-77188904E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7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36680"/>
            <a:ext cx="8520600" cy="572700"/>
          </a:xfrm>
          <a:prstGeom prst="rect">
            <a:avLst/>
          </a:prstGeom>
          <a:solidFill>
            <a:srgbClr val="1C4587"/>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AGENDA</a:t>
            </a:r>
            <a:endParaRPr dirty="0">
              <a:solidFill>
                <a:srgbClr val="FFFFFF"/>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1600" dirty="0"/>
              <a:t>.</a:t>
            </a:r>
            <a:endParaRPr sz="1600" dirty="0"/>
          </a:p>
        </p:txBody>
      </p:sp>
      <p:graphicFrame>
        <p:nvGraphicFramePr>
          <p:cNvPr id="2" name="Diagram 1">
            <a:extLst>
              <a:ext uri="{FF2B5EF4-FFF2-40B4-BE49-F238E27FC236}">
                <a16:creationId xmlns:a16="http://schemas.microsoft.com/office/drawing/2014/main" id="{C5604D95-6F0C-4AF1-B8A2-09307219D5E6}"/>
              </a:ext>
            </a:extLst>
          </p:cNvPr>
          <p:cNvGraphicFramePr/>
          <p:nvPr>
            <p:extLst>
              <p:ext uri="{D42A27DB-BD31-4B8C-83A1-F6EECF244321}">
                <p14:modId xmlns:p14="http://schemas.microsoft.com/office/powerpoint/2010/main" val="2378048427"/>
              </p:ext>
            </p:extLst>
          </p:nvPr>
        </p:nvGraphicFramePr>
        <p:xfrm>
          <a:off x="311699" y="709380"/>
          <a:ext cx="8520599" cy="4297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subTitle" idx="1"/>
          </p:nvPr>
        </p:nvSpPr>
        <p:spPr>
          <a:xfrm>
            <a:off x="0" y="463200"/>
            <a:ext cx="4548300" cy="4680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v"/>
            </a:pPr>
            <a:r>
              <a:rPr lang="en-US" sz="1400" b="1" u="sng" dirty="0">
                <a:solidFill>
                  <a:schemeClr val="dk1"/>
                </a:solidFill>
              </a:rPr>
              <a:t>PROJECT DESCRIPTION</a:t>
            </a:r>
          </a:p>
          <a:p>
            <a:pPr marL="0" lvl="0" indent="0" algn="just" rtl="0">
              <a:lnSpc>
                <a:spcPct val="200000"/>
              </a:lnSpc>
              <a:spcBef>
                <a:spcPts val="0"/>
              </a:spcBef>
              <a:spcAft>
                <a:spcPts val="0"/>
              </a:spcAft>
              <a:buClr>
                <a:schemeClr val="dk1"/>
              </a:buClr>
              <a:buSzPts val="1100"/>
            </a:pPr>
            <a:r>
              <a:rPr lang="en-US" sz="1400" b="0" i="0" dirty="0">
                <a:solidFill>
                  <a:schemeClr val="tx1"/>
                </a:solidFill>
                <a:effectLst/>
                <a:latin typeface="+mn-lt"/>
              </a:rPr>
              <a:t>This project is basically about Gun violence in the United States of America. It involves dataset gathered on incidence of death and injury of tens and thousands of people annually from the various states and cities or county from the year 2013 to 2018. The main objective of this project is to carry-out an EDA to enable me answer some questions with the dataset and also bring out some hidden insights from the dataset.</a:t>
            </a:r>
            <a:endParaRPr sz="1400" b="1" u="sng" dirty="0">
              <a:solidFill>
                <a:schemeClr val="tx1"/>
              </a:solidFill>
              <a:latin typeface="+mn-lt"/>
            </a:endParaRPr>
          </a:p>
        </p:txBody>
      </p:sp>
      <p:sp>
        <p:nvSpPr>
          <p:cNvPr id="68" name="Google Shape;68;p15"/>
          <p:cNvSpPr txBox="1">
            <a:spLocks noGrp="1"/>
          </p:cNvSpPr>
          <p:nvPr>
            <p:ph type="body" idx="4294967295"/>
          </p:nvPr>
        </p:nvSpPr>
        <p:spPr>
          <a:xfrm>
            <a:off x="4802275" y="1881963"/>
            <a:ext cx="3999900" cy="2296631"/>
          </a:xfrm>
          <a:prstGeom prst="rect">
            <a:avLst/>
          </a:prstGeom>
          <a:solidFill>
            <a:srgbClr val="EFEFEF"/>
          </a:solidFill>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US" sz="1400" b="1" u="sng" dirty="0">
                <a:solidFill>
                  <a:schemeClr val="tx1"/>
                </a:solidFill>
              </a:rPr>
              <a:t>PROJECT GOAL</a:t>
            </a:r>
          </a:p>
          <a:p>
            <a:pPr marL="285750" lvl="0" indent="-285750" algn="l" rtl="0">
              <a:spcBef>
                <a:spcPts val="0"/>
              </a:spcBef>
              <a:spcAft>
                <a:spcPts val="0"/>
              </a:spcAft>
              <a:buFont typeface="Wingdings" panose="05000000000000000000" pitchFamily="2" charset="2"/>
              <a:buChar char="v"/>
            </a:pPr>
            <a:endParaRPr lang="en-US" sz="1400" b="1" u="sng" dirty="0"/>
          </a:p>
          <a:p>
            <a:pPr marL="114300" indent="0" algn="just">
              <a:buNone/>
            </a:pPr>
            <a:r>
              <a:rPr lang="en-US" sz="1600" b="1" i="0" dirty="0">
                <a:solidFill>
                  <a:srgbClr val="C00000"/>
                </a:solidFill>
                <a:effectLst/>
                <a:latin typeface="+mn-lt"/>
              </a:rPr>
              <a:t>To Determine which State and City the Gun Violence Impacted the most and in which Year. </a:t>
            </a:r>
          </a:p>
          <a:p>
            <a:pPr marL="114300" indent="0" algn="l">
              <a:buNone/>
            </a:pPr>
            <a:endParaRPr lang="en-US" sz="1400" b="1" i="0" dirty="0">
              <a:solidFill>
                <a:srgbClr val="000000"/>
              </a:solidFill>
              <a:effectLst/>
              <a:latin typeface="Helvetica Neue"/>
            </a:endParaRPr>
          </a:p>
          <a:p>
            <a:pPr marL="0" lvl="0" indent="0" algn="l" rtl="0">
              <a:spcBef>
                <a:spcPts val="0"/>
              </a:spcBef>
              <a:spcAft>
                <a:spcPts val="0"/>
              </a:spcAft>
              <a:buNone/>
            </a:pPr>
            <a:endParaRPr lang="en-US" sz="1400" b="1" u="sng" dirty="0"/>
          </a:p>
          <a:p>
            <a:pPr marL="0" lvl="0" indent="0" algn="l" rtl="0">
              <a:spcBef>
                <a:spcPts val="0"/>
              </a:spcBef>
              <a:spcAft>
                <a:spcPts val="0"/>
              </a:spcAft>
              <a:buNone/>
            </a:pPr>
            <a:endParaRPr sz="1400" b="1" u="sng" dirty="0"/>
          </a:p>
        </p:txBody>
      </p:sp>
      <p:sp>
        <p:nvSpPr>
          <p:cNvPr id="69" name="Google Shape;69;p15"/>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rPr>
              <a:t>INTRODUCTION</a:t>
            </a:r>
            <a:endParaRPr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0" y="463200"/>
            <a:ext cx="4548300" cy="4680299"/>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500" b="1" dirty="0"/>
          </a:p>
          <a:p>
            <a:pPr marL="0" lvl="0" indent="0" algn="ctr" rtl="0">
              <a:spcBef>
                <a:spcPts val="0"/>
              </a:spcBef>
              <a:spcAft>
                <a:spcPts val="0"/>
              </a:spcAft>
              <a:buNone/>
            </a:pPr>
            <a:endParaRPr sz="2900" b="1" dirty="0"/>
          </a:p>
        </p:txBody>
      </p:sp>
      <p:sp>
        <p:nvSpPr>
          <p:cNvPr id="76" name="Google Shape;76;p16"/>
          <p:cNvSpPr txBox="1">
            <a:spLocks noGrp="1"/>
          </p:cNvSpPr>
          <p:nvPr>
            <p:ph type="body" idx="4294967295"/>
          </p:nvPr>
        </p:nvSpPr>
        <p:spPr>
          <a:xfrm>
            <a:off x="4869712" y="1169581"/>
            <a:ext cx="3962588" cy="3399294"/>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Place some supporting images or text here</a:t>
            </a:r>
            <a:endParaRPr dirty="0"/>
          </a:p>
          <a:p>
            <a:pPr marL="0" lvl="0" indent="0" algn="l" rtl="0">
              <a:spcBef>
                <a:spcPts val="1600"/>
              </a:spcBef>
              <a:spcAft>
                <a:spcPts val="1600"/>
              </a:spcAft>
              <a:buNone/>
            </a:pPr>
            <a:endParaRPr dirty="0">
              <a:solidFill>
                <a:schemeClr val="dk1"/>
              </a:solidFill>
            </a:endParaRPr>
          </a:p>
        </p:txBody>
      </p:sp>
      <p:sp>
        <p:nvSpPr>
          <p:cNvPr id="77" name="Google Shape;77;p16"/>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DATA EXPLORATION</a:t>
            </a:r>
            <a:endParaRPr b="1">
              <a:solidFill>
                <a:srgbClr val="FFFFFF"/>
              </a:solidFill>
            </a:endParaRPr>
          </a:p>
        </p:txBody>
      </p:sp>
      <p:sp>
        <p:nvSpPr>
          <p:cNvPr id="5" name="Google Shape;76;p16">
            <a:extLst>
              <a:ext uri="{FF2B5EF4-FFF2-40B4-BE49-F238E27FC236}">
                <a16:creationId xmlns:a16="http://schemas.microsoft.com/office/drawing/2014/main" id="{1A301B8E-B25F-4743-AAEF-3055ABE56CAC}"/>
              </a:ext>
            </a:extLst>
          </p:cNvPr>
          <p:cNvSpPr txBox="1">
            <a:spLocks/>
          </p:cNvSpPr>
          <p:nvPr/>
        </p:nvSpPr>
        <p:spPr>
          <a:xfrm>
            <a:off x="13949" y="463200"/>
            <a:ext cx="9034357" cy="4680300"/>
          </a:xfrm>
          <a:prstGeom prst="rect">
            <a:avLst/>
          </a:prstGeom>
          <a:solidFill>
            <a:srgbClr val="EFEFE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spcBef>
                <a:spcPts val="1600"/>
              </a:spcBef>
              <a:buFont typeface="Wingdings" panose="05000000000000000000" pitchFamily="2" charset="2"/>
              <a:buChar char="v"/>
            </a:pPr>
            <a:r>
              <a:rPr lang="en-US" sz="1400" b="1" u="sng" dirty="0">
                <a:solidFill>
                  <a:schemeClr val="dk1"/>
                </a:solidFill>
              </a:rPr>
              <a:t>DATA QUALITY ASSESSMENT</a:t>
            </a:r>
          </a:p>
          <a:p>
            <a:pPr marL="0" indent="0">
              <a:lnSpc>
                <a:spcPct val="150000"/>
              </a:lnSpc>
              <a:spcBef>
                <a:spcPts val="1600"/>
              </a:spcBef>
              <a:buNone/>
            </a:pPr>
            <a:r>
              <a:rPr lang="en-US" dirty="0">
                <a:solidFill>
                  <a:schemeClr val="dk1"/>
                </a:solidFill>
              </a:rPr>
              <a:t> </a:t>
            </a:r>
            <a:r>
              <a:rPr lang="en-US" sz="1400" dirty="0">
                <a:solidFill>
                  <a:schemeClr val="dk1"/>
                </a:solidFill>
              </a:rPr>
              <a:t>The dataset was explored with the aid of determining missing values, accuracy of field values and presence of duplicates. There were missing values for which some were resolved by complete removal and filling-in, however there were no duplicates and some variables also weren’t having the right datatype as expected. </a:t>
            </a:r>
          </a:p>
          <a:p>
            <a:pPr marL="285750" indent="-285750">
              <a:spcBef>
                <a:spcPts val="1600"/>
              </a:spcBef>
              <a:buFont typeface="Wingdings" panose="05000000000000000000" pitchFamily="2" charset="2"/>
              <a:buChar char="v"/>
            </a:pPr>
            <a:r>
              <a:rPr lang="en-US" sz="1400" b="1" u="sng" dirty="0">
                <a:solidFill>
                  <a:schemeClr val="tx1"/>
                </a:solidFill>
              </a:rPr>
              <a:t>DATA CLEANING AND PREPROCESSING</a:t>
            </a:r>
          </a:p>
          <a:p>
            <a:pPr marL="285750" indent="-285750">
              <a:spcBef>
                <a:spcPts val="1600"/>
              </a:spcBef>
              <a:buFont typeface="Wingdings" panose="05000000000000000000" pitchFamily="2" charset="2"/>
              <a:buChar char="§"/>
            </a:pPr>
            <a:r>
              <a:rPr lang="en-US" sz="1400" dirty="0">
                <a:solidFill>
                  <a:schemeClr val="tx1"/>
                </a:solidFill>
              </a:rPr>
              <a:t> some variables like sources, source_url, incident_url and others were dropped from the analysis.</a:t>
            </a:r>
          </a:p>
          <a:p>
            <a:pPr marL="285750" indent="-285750">
              <a:spcBef>
                <a:spcPts val="1600"/>
              </a:spcBef>
              <a:buFont typeface="Wingdings" panose="05000000000000000000" pitchFamily="2" charset="2"/>
              <a:buChar char="§"/>
            </a:pPr>
            <a:r>
              <a:rPr lang="en-US" sz="1400" dirty="0">
                <a:solidFill>
                  <a:schemeClr val="tx1"/>
                </a:solidFill>
              </a:rPr>
              <a:t> The date variable was converted to datetime and then separated into year and month column for easy analysis.</a:t>
            </a:r>
          </a:p>
          <a:p>
            <a:pPr marL="285750" indent="-285750">
              <a:spcBef>
                <a:spcPts val="1600"/>
              </a:spcBef>
              <a:buFont typeface="Wingdings" panose="05000000000000000000" pitchFamily="2" charset="2"/>
              <a:buChar char="§"/>
            </a:pPr>
            <a:r>
              <a:rPr lang="en-US" sz="1400" dirty="0"/>
              <a:t> </a:t>
            </a:r>
            <a:r>
              <a:rPr lang="en-US" sz="1400" dirty="0">
                <a:solidFill>
                  <a:schemeClr val="tx1"/>
                </a:solidFill>
              </a:rPr>
              <a:t>Introduced a new column called total_impact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Most Impacted State</a:t>
            </a:r>
            <a:br>
              <a:rPr lang="en-US" sz="1400" b="1" u="sng" dirty="0">
                <a:solidFill>
                  <a:schemeClr val="tx1"/>
                </a:solidFill>
              </a:rPr>
            </a:br>
            <a:r>
              <a:rPr lang="en-US" sz="1400" dirty="0">
                <a:solidFill>
                  <a:schemeClr val="tx1"/>
                </a:solidFill>
              </a:rPr>
              <a:t>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1026" name="Picture 2">
            <a:extLst>
              <a:ext uri="{FF2B5EF4-FFF2-40B4-BE49-F238E27FC236}">
                <a16:creationId xmlns:a16="http://schemas.microsoft.com/office/drawing/2014/main" id="{B64E271E-7249-4F10-9525-63D34EC3D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700" y="0"/>
            <a:ext cx="4548300" cy="5241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Most Impacted City or County</a:t>
            </a:r>
            <a:br>
              <a:rPr lang="en-US" sz="1400" b="1" u="sng" dirty="0">
                <a:solidFill>
                  <a:schemeClr val="tx1"/>
                </a:solidFill>
              </a:rPr>
            </a:br>
            <a:r>
              <a:rPr lang="en-US" sz="1400" dirty="0">
                <a:solidFill>
                  <a:schemeClr val="tx1"/>
                </a:solidFill>
              </a:rPr>
              <a:t>Also, cities like the Chicago, Baltimore, and Washington were also affected the most during the gun violence in the US.</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2050" name="Picture 2">
            <a:extLst>
              <a:ext uri="{FF2B5EF4-FFF2-40B4-BE49-F238E27FC236}">
                <a16:creationId xmlns:a16="http://schemas.microsoft.com/office/drawing/2014/main" id="{9D82C214-B5EA-4DD8-A4EC-FA92A8A7C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814" y="223284"/>
            <a:ext cx="4204374" cy="450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1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Year with Most Impact</a:t>
            </a:r>
            <a:br>
              <a:rPr lang="en-US" sz="1400" b="1" u="sng" dirty="0">
                <a:solidFill>
                  <a:schemeClr val="tx1"/>
                </a:solidFill>
              </a:rPr>
            </a:br>
            <a:r>
              <a:rPr lang="en-US" sz="1400" dirty="0">
                <a:solidFill>
                  <a:schemeClr val="tx1"/>
                </a:solidFill>
              </a:rPr>
              <a:t>The year 2017 recorded the most incidence occurring due to the gun violence followed by 2016. i.e.. we see the highest number of killings and injuries occurring during this year.</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3074" name="Picture 2">
            <a:extLst>
              <a:ext uri="{FF2B5EF4-FFF2-40B4-BE49-F238E27FC236}">
                <a16:creationId xmlns:a16="http://schemas.microsoft.com/office/drawing/2014/main" id="{ABBB0D0B-5FE0-4169-8080-3A347ACB4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52" y="261647"/>
            <a:ext cx="4369099" cy="417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8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solidFill>
            <a:srgbClr val="1C4587"/>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CONCLUSION</a:t>
            </a:r>
            <a:endParaRPr>
              <a:solidFill>
                <a:srgbClr val="FFFFFF"/>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The year 2017 recorded the most incidence occuring due to the gun violence followed by 2016. i.e.. we see the highest number of killings and injuries occuring during this year.</a:t>
            </a: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a:t>
            </a: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Also, cities like the Chicago, Baltimore, and Washington were also affected the most during the gun violence in the US.</a:t>
            </a:r>
            <a:endParaRPr sz="1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solidFill>
            <a:srgbClr val="1C4587"/>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APPENDIX</a:t>
            </a:r>
            <a:endParaRPr dirty="0">
              <a:solidFill>
                <a:srgbClr val="FFFFFF"/>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 </a:t>
            </a:r>
            <a:r>
              <a:rPr lang="en-US" sz="1400" dirty="0">
                <a:solidFill>
                  <a:schemeClr val="tx1"/>
                </a:solidFill>
                <a:hlinkClick r:id="rId3"/>
              </a:rPr>
              <a:t>https://www.kaggle.com/shivamb/deep-exploration-of-gun-violence-in-us</a:t>
            </a:r>
            <a:endParaRPr lang="en-US" sz="1400" dirty="0">
              <a:solidFill>
                <a:schemeClr val="tx1"/>
              </a:solidFill>
            </a:endParaRP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hlinkClick r:id="rId4"/>
              </a:rPr>
              <a:t>https://stackoverflow.com/questions/16176996/keep-only-date-part-when-using-pandas-to-datetime</a:t>
            </a:r>
            <a:endParaRPr lang="en-US" sz="1400" dirty="0">
              <a:solidFill>
                <a:schemeClr val="tx1"/>
              </a:solidFill>
            </a:endParaRP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 </a:t>
            </a:r>
            <a:r>
              <a:rPr lang="en-US" sz="1400" dirty="0">
                <a:solidFill>
                  <a:schemeClr val="tx1"/>
                </a:solidFill>
                <a:hlinkClick r:id="rId5"/>
              </a:rPr>
              <a:t>https://stackoverflow.com/questions/44774151/how-to-group-data-and-plot-line-graphs</a:t>
            </a:r>
            <a:endParaRPr lang="en-US" sz="1400" dirty="0">
              <a:solidFill>
                <a:schemeClr val="tx1"/>
              </a:solidFill>
            </a:endParaRP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hlinkClick r:id="rId6"/>
              </a:rPr>
              <a:t>https://www.kaggle.com/jameslko/gun-violence-data</a:t>
            </a:r>
            <a:endParaRPr lang="en-US" sz="1400" dirty="0">
              <a:solidFill>
                <a:schemeClr val="tx1"/>
              </a:solidFill>
            </a:endParaRPr>
          </a:p>
          <a:p>
            <a:pPr lvl="0" indent="0" algn="just" rtl="0">
              <a:spcBef>
                <a:spcPts val="0"/>
              </a:spcBef>
              <a:spcAft>
                <a:spcPts val="1600"/>
              </a:spcAft>
              <a:buNone/>
            </a:pPr>
            <a:endParaRPr lang="en-US" sz="1400" dirty="0">
              <a:solidFill>
                <a:schemeClr val="tx1"/>
              </a:solidFill>
            </a:endParaRPr>
          </a:p>
          <a:p>
            <a:pPr lvl="0" indent="0" algn="just" rtl="0">
              <a:spcBef>
                <a:spcPts val="0"/>
              </a:spcBef>
              <a:spcAft>
                <a:spcPts val="1600"/>
              </a:spcAft>
              <a:buNone/>
            </a:pPr>
            <a:endParaRPr lang="en-US" sz="1400" dirty="0">
              <a:solidFill>
                <a:schemeClr val="tx1"/>
              </a:solidFill>
            </a:endParaRPr>
          </a:p>
          <a:p>
            <a:pPr marL="742950" lvl="0" indent="-285750" algn="just" rtl="0">
              <a:spcBef>
                <a:spcPts val="0"/>
              </a:spcBef>
              <a:spcAft>
                <a:spcPts val="1600"/>
              </a:spcAft>
              <a:buFont typeface="Wingdings" panose="05000000000000000000" pitchFamily="2" charset="2"/>
              <a:buChar char="§"/>
            </a:pPr>
            <a:endParaRPr lang="en-US" sz="1400" dirty="0">
              <a:solidFill>
                <a:schemeClr val="tx1"/>
              </a:solidFill>
            </a:endParaRPr>
          </a:p>
        </p:txBody>
      </p:sp>
    </p:spTree>
    <p:extLst>
      <p:ext uri="{BB962C8B-B14F-4D97-AF65-F5344CB8AC3E}">
        <p14:creationId xmlns:p14="http://schemas.microsoft.com/office/powerpoint/2010/main" val="8382606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571</Words>
  <Application>Microsoft Office PowerPoint</Application>
  <PresentationFormat>On-screen Show (16:9)</PresentationFormat>
  <Paragraphs>48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Helvetica Neue</vt:lpstr>
      <vt:lpstr>Wingdings</vt:lpstr>
      <vt:lpstr>Simple Light</vt:lpstr>
      <vt:lpstr>GUN VIOLENCE IN THE US: FROM 2013 - 2018 </vt:lpstr>
      <vt:lpstr>AGENDA</vt:lpstr>
      <vt:lpstr>PowerPoint Presentation</vt:lpstr>
      <vt:lpstr> </vt:lpstr>
      <vt:lpstr>ANALYSIS AND VISUALIZATIONS Most Impacted State 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vt:lpstr>
      <vt:lpstr>ANALYSIS AND VISUALIZATIONS Most Impacted City or County Also, cities like the Chicago, Baltimore, and Washington were also affected the most during the gun violence in the US.</vt:lpstr>
      <vt:lpstr>ANALYSIS AND VISUALIZATIONS Year with Most Impact The year 2017 recorded the most incidence occurring due to the gun violence followed by 2016. i.e.. we see the highest number of killings and injuries occurring during this year.</vt:lpstr>
      <vt:lpstr>CONCLUSION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IN THE US: FROM 2013 - 2018 </dc:title>
  <cp:lastModifiedBy>Raymond Normeshie</cp:lastModifiedBy>
  <cp:revision>20</cp:revision>
  <dcterms:modified xsi:type="dcterms:W3CDTF">2020-12-02T09:30:08Z</dcterms:modified>
</cp:coreProperties>
</file>