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85" r:id="rId3"/>
    <p:sldId id="286" r:id="rId4"/>
    <p:sldId id="257" r:id="rId5"/>
    <p:sldId id="283" r:id="rId6"/>
    <p:sldId id="284" r:id="rId7"/>
    <p:sldId id="277" r:id="rId8"/>
    <p:sldId id="278" r:id="rId9"/>
    <p:sldId id="279" r:id="rId10"/>
    <p:sldId id="280" r:id="rId11"/>
    <p:sldId id="281" r:id="rId12"/>
    <p:sldId id="282" r:id="rId13"/>
    <p:sldId id="258" r:id="rId14"/>
    <p:sldId id="287" r:id="rId15"/>
    <p:sldId id="288" r:id="rId16"/>
    <p:sldId id="289" r:id="rId17"/>
    <p:sldId id="290" r:id="rId18"/>
    <p:sldId id="291" r:id="rId19"/>
    <p:sldId id="292" r:id="rId20"/>
    <p:sldId id="293" r:id="rId21"/>
    <p:sldId id="294" r:id="rId22"/>
    <p:sldId id="259" r:id="rId23"/>
    <p:sldId id="296" r:id="rId24"/>
    <p:sldId id="297" r:id="rId25"/>
    <p:sldId id="298" r:id="rId26"/>
    <p:sldId id="299" r:id="rId27"/>
    <p:sldId id="300" r:id="rId28"/>
    <p:sldId id="301" r:id="rId29"/>
    <p:sldId id="302" r:id="rId30"/>
    <p:sldId id="303" r:id="rId31"/>
    <p:sldId id="295" r:id="rId32"/>
    <p:sldId id="260" r:id="rId33"/>
    <p:sldId id="304" r:id="rId34"/>
    <p:sldId id="261" r:id="rId35"/>
    <p:sldId id="306" r:id="rId36"/>
    <p:sldId id="307" r:id="rId37"/>
    <p:sldId id="308" r:id="rId38"/>
    <p:sldId id="309" r:id="rId39"/>
    <p:sldId id="310" r:id="rId40"/>
    <p:sldId id="273" r:id="rId41"/>
    <p:sldId id="311" r:id="rId42"/>
    <p:sldId id="312" r:id="rId43"/>
    <p:sldId id="313" r:id="rId44"/>
    <p:sldId id="314" r:id="rId45"/>
    <p:sldId id="320" r:id="rId46"/>
    <p:sldId id="323" r:id="rId47"/>
    <p:sldId id="317" r:id="rId48"/>
    <p:sldId id="321" r:id="rId49"/>
    <p:sldId id="322" r:id="rId50"/>
    <p:sldId id="324" r:id="rId51"/>
    <p:sldId id="27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EAAE10-3D56-429D-8C7C-DDDB37E46F4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21541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AAE10-3D56-429D-8C7C-DDDB37E46F4A}"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135128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EAAE10-3D56-429D-8C7C-DDDB37E46F4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1260545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EAAE10-3D56-429D-8C7C-DDDB37E46F4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DF54-C2B5-4186-8542-BAE2266FF49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66551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EAAE10-3D56-429D-8C7C-DDDB37E46F4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3210459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EAAE10-3D56-429D-8C7C-DDDB37E46F4A}" type="datetimeFigureOut">
              <a:rPr lang="en-US" smtClean="0"/>
              <a:t>11/20/2017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3123130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EAAE10-3D56-429D-8C7C-DDDB37E46F4A}" type="datetimeFigureOut">
              <a:rPr lang="en-US" smtClean="0"/>
              <a:t>11/20/2017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4125286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EAAE10-3D56-429D-8C7C-DDDB37E46F4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1147698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EAAE10-3D56-429D-8C7C-DDDB37E46F4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62813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BEAAE10-3D56-429D-8C7C-DDDB37E46F4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386043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EAAE10-3D56-429D-8C7C-DDDB37E46F4A}"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321319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EAAE10-3D56-429D-8C7C-DDDB37E46F4A}"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3618693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EAAE10-3D56-429D-8C7C-DDDB37E46F4A}"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253484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BEAAE10-3D56-429D-8C7C-DDDB37E46F4A}" type="datetimeFigureOut">
              <a:rPr lang="en-US" smtClean="0"/>
              <a:t>11/20/2017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227432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EAAE10-3D56-429D-8C7C-DDDB37E46F4A}" type="datetimeFigureOut">
              <a:rPr lang="en-US" smtClean="0"/>
              <a:t>11/20/2017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2509375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BEAAE10-3D56-429D-8C7C-DDDB37E46F4A}" type="datetimeFigureOut">
              <a:rPr lang="en-US" smtClean="0"/>
              <a:t>11/20/2017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121966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AAE10-3D56-429D-8C7C-DDDB37E46F4A}"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4DF54-C2B5-4186-8542-BAE2266FF498}" type="slidenum">
              <a:rPr lang="en-US" smtClean="0"/>
              <a:t>‹#›</a:t>
            </a:fld>
            <a:endParaRPr lang="en-US"/>
          </a:p>
        </p:txBody>
      </p:sp>
    </p:spTree>
    <p:extLst>
      <p:ext uri="{BB962C8B-B14F-4D97-AF65-F5344CB8AC3E}">
        <p14:creationId xmlns:p14="http://schemas.microsoft.com/office/powerpoint/2010/main" val="330681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EAAE10-3D56-429D-8C7C-DDDB37E46F4A}" type="datetimeFigureOut">
              <a:rPr lang="en-US" smtClean="0"/>
              <a:t>11/20/2017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34DF54-C2B5-4186-8542-BAE2266FF498}" type="slidenum">
              <a:rPr lang="en-US" smtClean="0"/>
              <a:t>‹#›</a:t>
            </a:fld>
            <a:endParaRPr lang="en-US"/>
          </a:p>
        </p:txBody>
      </p:sp>
    </p:spTree>
    <p:extLst>
      <p:ext uri="{BB962C8B-B14F-4D97-AF65-F5344CB8AC3E}">
        <p14:creationId xmlns:p14="http://schemas.microsoft.com/office/powerpoint/2010/main" val="339189733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Epictetus – </a:t>
            </a:r>
            <a:br>
              <a:rPr lang="en-US" dirty="0" smtClean="0"/>
            </a:br>
            <a:r>
              <a:rPr lang="en-US" dirty="0" smtClean="0"/>
              <a:t>Life and Philosophy</a:t>
            </a:r>
            <a:endParaRPr lang="en-US" dirty="0"/>
          </a:p>
        </p:txBody>
      </p:sp>
      <p:sp>
        <p:nvSpPr>
          <p:cNvPr id="3" name="Subtitle 2"/>
          <p:cNvSpPr>
            <a:spLocks noGrp="1"/>
          </p:cNvSpPr>
          <p:nvPr>
            <p:ph type="subTitle" idx="1"/>
          </p:nvPr>
        </p:nvSpPr>
        <p:spPr/>
        <p:txBody>
          <a:bodyPr/>
          <a:lstStyle/>
          <a:p>
            <a:r>
              <a:rPr lang="en-US" dirty="0" smtClean="0"/>
              <a:t>Raymond Shiner</a:t>
            </a:r>
            <a:endParaRPr lang="en-US" dirty="0"/>
          </a:p>
        </p:txBody>
      </p:sp>
    </p:spTree>
    <p:extLst>
      <p:ext uri="{BB962C8B-B14F-4D97-AF65-F5344CB8AC3E}">
        <p14:creationId xmlns:p14="http://schemas.microsoft.com/office/powerpoint/2010/main" val="1126735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smtClean="0"/>
              <a:t>Life of Epictetus </a:t>
            </a:r>
            <a:r>
              <a:rPr lang="en-US" sz="4400" u="sng" dirty="0" smtClean="0"/>
              <a:t>(55-135 CE)</a:t>
            </a:r>
            <a:endParaRPr lang="en-US" sz="6000" u="sng" dirty="0"/>
          </a:p>
        </p:txBody>
      </p:sp>
      <p:sp>
        <p:nvSpPr>
          <p:cNvPr id="3" name="Content Placeholder 2"/>
          <p:cNvSpPr>
            <a:spLocks noGrp="1"/>
          </p:cNvSpPr>
          <p:nvPr>
            <p:ph idx="1"/>
          </p:nvPr>
        </p:nvSpPr>
        <p:spPr>
          <a:xfrm>
            <a:off x="1104293" y="2052918"/>
            <a:ext cx="8946541" cy="4195481"/>
          </a:xfrm>
        </p:spPr>
        <p:txBody>
          <a:bodyPr/>
          <a:lstStyle/>
          <a:p>
            <a:r>
              <a:rPr lang="en-US" dirty="0" smtClean="0"/>
              <a:t>Born in what is Turkey - Lived in Rome, later moved to NW Greece</a:t>
            </a:r>
          </a:p>
          <a:p>
            <a:r>
              <a:rPr lang="en-US" dirty="0" smtClean="0"/>
              <a:t>A Slave Boy</a:t>
            </a:r>
          </a:p>
          <a:p>
            <a:pPr lvl="1"/>
            <a:r>
              <a:rPr lang="en-US" dirty="0" smtClean="0"/>
              <a:t>Studied Stoic Philosophy under </a:t>
            </a:r>
            <a:r>
              <a:rPr lang="en-US" dirty="0" err="1" smtClean="0"/>
              <a:t>Musonius</a:t>
            </a:r>
            <a:r>
              <a:rPr lang="en-US" dirty="0" smtClean="0"/>
              <a:t> Rufus</a:t>
            </a:r>
          </a:p>
          <a:p>
            <a:pPr lvl="1"/>
            <a:r>
              <a:rPr lang="en-US" dirty="0" smtClean="0"/>
              <a:t>Tortured, at some point became lame</a:t>
            </a:r>
          </a:p>
          <a:p>
            <a:pPr lvl="1"/>
            <a:r>
              <a:rPr lang="en-US" dirty="0" smtClean="0"/>
              <a:t>Was freed sometime after death of Nero (68 CE) by </a:t>
            </a:r>
            <a:r>
              <a:rPr lang="en-US" dirty="0" err="1" smtClean="0"/>
              <a:t>Musonius</a:t>
            </a:r>
            <a:endParaRPr lang="en-US" dirty="0" smtClean="0"/>
          </a:p>
          <a:p>
            <a:r>
              <a:rPr lang="en-US" dirty="0" smtClean="0"/>
              <a:t>Taught philosophy in Rome</a:t>
            </a:r>
          </a:p>
          <a:p>
            <a:r>
              <a:rPr lang="en-US" dirty="0" smtClean="0"/>
              <a:t>Banished from Rome, moved to NW Greece (89 CE)</a:t>
            </a:r>
          </a:p>
          <a:p>
            <a:r>
              <a:rPr lang="en-US" dirty="0" smtClean="0"/>
              <a:t>Started school in Greece called “The Hospital”</a:t>
            </a:r>
          </a:p>
          <a:p>
            <a:endParaRPr lang="en-US" dirty="0" smtClean="0"/>
          </a:p>
        </p:txBody>
      </p:sp>
    </p:spTree>
    <p:extLst>
      <p:ext uri="{BB962C8B-B14F-4D97-AF65-F5344CB8AC3E}">
        <p14:creationId xmlns:p14="http://schemas.microsoft.com/office/powerpoint/2010/main" val="280829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smtClean="0"/>
              <a:t>Life of Epictetus </a:t>
            </a:r>
            <a:r>
              <a:rPr lang="en-US" sz="4400" u="sng" dirty="0" smtClean="0"/>
              <a:t>(55-135 CE)</a:t>
            </a:r>
            <a:endParaRPr lang="en-US" sz="6000" u="sng" dirty="0"/>
          </a:p>
        </p:txBody>
      </p:sp>
      <p:sp>
        <p:nvSpPr>
          <p:cNvPr id="3" name="Content Placeholder 2"/>
          <p:cNvSpPr>
            <a:spLocks noGrp="1"/>
          </p:cNvSpPr>
          <p:nvPr>
            <p:ph idx="1"/>
          </p:nvPr>
        </p:nvSpPr>
        <p:spPr>
          <a:xfrm>
            <a:off x="1104293" y="2052918"/>
            <a:ext cx="8946541" cy="4195481"/>
          </a:xfrm>
        </p:spPr>
        <p:txBody>
          <a:bodyPr/>
          <a:lstStyle/>
          <a:p>
            <a:r>
              <a:rPr lang="en-US" dirty="0" smtClean="0"/>
              <a:t>Born in what is Turkey - Lived in Rome, later moved to NW Greece</a:t>
            </a:r>
          </a:p>
          <a:p>
            <a:r>
              <a:rPr lang="en-US" dirty="0" smtClean="0"/>
              <a:t>A Slave Boy</a:t>
            </a:r>
          </a:p>
          <a:p>
            <a:pPr lvl="1"/>
            <a:r>
              <a:rPr lang="en-US" dirty="0" smtClean="0"/>
              <a:t>Studied Stoic Philosophy under </a:t>
            </a:r>
            <a:r>
              <a:rPr lang="en-US" dirty="0" err="1" smtClean="0"/>
              <a:t>Musonius</a:t>
            </a:r>
            <a:r>
              <a:rPr lang="en-US" dirty="0" smtClean="0"/>
              <a:t> Rufus</a:t>
            </a:r>
          </a:p>
          <a:p>
            <a:pPr lvl="1"/>
            <a:r>
              <a:rPr lang="en-US" dirty="0" smtClean="0"/>
              <a:t>Tortured, at some point became lame</a:t>
            </a:r>
          </a:p>
          <a:p>
            <a:pPr lvl="1"/>
            <a:r>
              <a:rPr lang="en-US" dirty="0" smtClean="0"/>
              <a:t>Was freed sometime after death of Nero (68 CE) by </a:t>
            </a:r>
            <a:r>
              <a:rPr lang="en-US" dirty="0" err="1" smtClean="0"/>
              <a:t>Musonius</a:t>
            </a:r>
            <a:endParaRPr lang="en-US" dirty="0" smtClean="0"/>
          </a:p>
          <a:p>
            <a:r>
              <a:rPr lang="en-US" dirty="0" smtClean="0"/>
              <a:t>Taught philosophy in Rome</a:t>
            </a:r>
          </a:p>
          <a:p>
            <a:r>
              <a:rPr lang="en-US" dirty="0" smtClean="0"/>
              <a:t>Banished from Rome, moved to NW Greece (89 CE)</a:t>
            </a:r>
          </a:p>
          <a:p>
            <a:r>
              <a:rPr lang="en-US" dirty="0" smtClean="0"/>
              <a:t>Started school in Greece called “The Hospital”</a:t>
            </a:r>
          </a:p>
          <a:p>
            <a:pPr lvl="1"/>
            <a:r>
              <a:rPr lang="en-US" dirty="0" smtClean="0"/>
              <a:t>Doctor of Souls – “cure” people of their grief</a:t>
            </a:r>
            <a:endParaRPr lang="en-US" dirty="0"/>
          </a:p>
          <a:p>
            <a:endParaRPr lang="en-US" dirty="0" smtClean="0"/>
          </a:p>
        </p:txBody>
      </p:sp>
    </p:spTree>
    <p:extLst>
      <p:ext uri="{BB962C8B-B14F-4D97-AF65-F5344CB8AC3E}">
        <p14:creationId xmlns:p14="http://schemas.microsoft.com/office/powerpoint/2010/main" val="10108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smtClean="0"/>
              <a:t>Life of Epictetus </a:t>
            </a:r>
            <a:r>
              <a:rPr lang="en-US" sz="4400" u="sng" dirty="0" smtClean="0"/>
              <a:t>(55-135 CE)</a:t>
            </a:r>
            <a:endParaRPr lang="en-US" sz="6000" u="sng" dirty="0"/>
          </a:p>
        </p:txBody>
      </p:sp>
      <p:sp>
        <p:nvSpPr>
          <p:cNvPr id="3" name="Content Placeholder 2"/>
          <p:cNvSpPr>
            <a:spLocks noGrp="1"/>
          </p:cNvSpPr>
          <p:nvPr>
            <p:ph idx="1"/>
          </p:nvPr>
        </p:nvSpPr>
        <p:spPr>
          <a:xfrm>
            <a:off x="1104293" y="2052918"/>
            <a:ext cx="8946541" cy="4195481"/>
          </a:xfrm>
        </p:spPr>
        <p:txBody>
          <a:bodyPr/>
          <a:lstStyle/>
          <a:p>
            <a:r>
              <a:rPr lang="en-US" dirty="0" smtClean="0"/>
              <a:t>Born in what is Turkey - Lived in Rome, later moved to NW Greece</a:t>
            </a:r>
          </a:p>
          <a:p>
            <a:r>
              <a:rPr lang="en-US" dirty="0" smtClean="0"/>
              <a:t>A Slave Boy</a:t>
            </a:r>
          </a:p>
          <a:p>
            <a:pPr lvl="1"/>
            <a:r>
              <a:rPr lang="en-US" dirty="0" smtClean="0"/>
              <a:t>Studied Stoic Philosophy under </a:t>
            </a:r>
            <a:r>
              <a:rPr lang="en-US" dirty="0" err="1" smtClean="0"/>
              <a:t>Musonius</a:t>
            </a:r>
            <a:r>
              <a:rPr lang="en-US" dirty="0" smtClean="0"/>
              <a:t> Rufus</a:t>
            </a:r>
          </a:p>
          <a:p>
            <a:pPr lvl="1"/>
            <a:r>
              <a:rPr lang="en-US" dirty="0" smtClean="0"/>
              <a:t>Tortured, at some point became lame</a:t>
            </a:r>
          </a:p>
          <a:p>
            <a:pPr lvl="1"/>
            <a:r>
              <a:rPr lang="en-US" dirty="0" smtClean="0"/>
              <a:t>Was freed sometime after death of Nero (68 CE) by </a:t>
            </a:r>
            <a:r>
              <a:rPr lang="en-US" dirty="0" err="1" smtClean="0"/>
              <a:t>Musonius</a:t>
            </a:r>
            <a:endParaRPr lang="en-US" dirty="0" smtClean="0"/>
          </a:p>
          <a:p>
            <a:r>
              <a:rPr lang="en-US" dirty="0" smtClean="0"/>
              <a:t>Taught philosophy in Rome</a:t>
            </a:r>
          </a:p>
          <a:p>
            <a:r>
              <a:rPr lang="en-US" dirty="0" smtClean="0"/>
              <a:t>Banished from Rome, moved to NW Greece (89 CE)</a:t>
            </a:r>
          </a:p>
          <a:p>
            <a:r>
              <a:rPr lang="en-US" dirty="0" smtClean="0"/>
              <a:t>Started school in Greece called “The Hospital”</a:t>
            </a:r>
          </a:p>
          <a:p>
            <a:pPr lvl="1"/>
            <a:r>
              <a:rPr lang="en-US" dirty="0" smtClean="0"/>
              <a:t>Doctor of Souls – “cure” people of their grief</a:t>
            </a:r>
            <a:endParaRPr lang="en-US" dirty="0"/>
          </a:p>
          <a:p>
            <a:r>
              <a:rPr lang="en-US" dirty="0" smtClean="0"/>
              <a:t>Adopted a child later in life</a:t>
            </a:r>
          </a:p>
          <a:p>
            <a:endParaRPr lang="en-US" dirty="0" smtClean="0"/>
          </a:p>
        </p:txBody>
      </p:sp>
    </p:spTree>
    <p:extLst>
      <p:ext uri="{BB962C8B-B14F-4D97-AF65-F5344CB8AC3E}">
        <p14:creationId xmlns:p14="http://schemas.microsoft.com/office/powerpoint/2010/main" val="94744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Works of Epictetus</a:t>
            </a:r>
            <a:endParaRPr lang="en-US" u="sng" dirty="0"/>
          </a:p>
        </p:txBody>
      </p:sp>
      <p:sp>
        <p:nvSpPr>
          <p:cNvPr id="3" name="Content Placeholder 2"/>
          <p:cNvSpPr>
            <a:spLocks noGrp="1"/>
          </p:cNvSpPr>
          <p:nvPr>
            <p:ph idx="1"/>
          </p:nvPr>
        </p:nvSpPr>
        <p:spPr/>
        <p:txBody>
          <a:bodyPr/>
          <a:lstStyle/>
          <a:p>
            <a:endParaRPr lang="en-US" sz="1800" i="1" dirty="0" smtClean="0"/>
          </a:p>
        </p:txBody>
      </p:sp>
    </p:spTree>
    <p:extLst>
      <p:ext uri="{BB962C8B-B14F-4D97-AF65-F5344CB8AC3E}">
        <p14:creationId xmlns:p14="http://schemas.microsoft.com/office/powerpoint/2010/main" val="102290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Works of Epictetus</a:t>
            </a:r>
            <a:endParaRPr lang="en-US" u="sng" dirty="0"/>
          </a:p>
        </p:txBody>
      </p:sp>
      <p:sp>
        <p:nvSpPr>
          <p:cNvPr id="3" name="Content Placeholder 2"/>
          <p:cNvSpPr>
            <a:spLocks noGrp="1"/>
          </p:cNvSpPr>
          <p:nvPr>
            <p:ph idx="1"/>
          </p:nvPr>
        </p:nvSpPr>
        <p:spPr/>
        <p:txBody>
          <a:bodyPr/>
          <a:lstStyle/>
          <a:p>
            <a:r>
              <a:rPr lang="en-US" sz="2400" dirty="0" smtClean="0"/>
              <a:t>Didn’t actually write anything down</a:t>
            </a:r>
          </a:p>
        </p:txBody>
      </p:sp>
    </p:spTree>
    <p:extLst>
      <p:ext uri="{BB962C8B-B14F-4D97-AF65-F5344CB8AC3E}">
        <p14:creationId xmlns:p14="http://schemas.microsoft.com/office/powerpoint/2010/main" val="344979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Works of Epictetus</a:t>
            </a:r>
            <a:endParaRPr lang="en-US" u="sng" dirty="0"/>
          </a:p>
        </p:txBody>
      </p:sp>
      <p:sp>
        <p:nvSpPr>
          <p:cNvPr id="3" name="Content Placeholder 2"/>
          <p:cNvSpPr>
            <a:spLocks noGrp="1"/>
          </p:cNvSpPr>
          <p:nvPr>
            <p:ph idx="1"/>
          </p:nvPr>
        </p:nvSpPr>
        <p:spPr/>
        <p:txBody>
          <a:bodyPr/>
          <a:lstStyle/>
          <a:p>
            <a:r>
              <a:rPr lang="en-US" sz="2400" dirty="0" smtClean="0"/>
              <a:t>Didn’t actually write anything down</a:t>
            </a:r>
          </a:p>
          <a:p>
            <a:pPr lvl="1"/>
            <a:r>
              <a:rPr lang="en-US" sz="2000" dirty="0" smtClean="0"/>
              <a:t>Everything was wrote down by his student </a:t>
            </a:r>
            <a:r>
              <a:rPr lang="en-US" sz="2000" dirty="0" err="1" smtClean="0"/>
              <a:t>Arrian</a:t>
            </a:r>
            <a:endParaRPr lang="en-US" sz="2000" dirty="0" smtClean="0"/>
          </a:p>
        </p:txBody>
      </p:sp>
    </p:spTree>
    <p:extLst>
      <p:ext uri="{BB962C8B-B14F-4D97-AF65-F5344CB8AC3E}">
        <p14:creationId xmlns:p14="http://schemas.microsoft.com/office/powerpoint/2010/main" val="86631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Works of Epictetus</a:t>
            </a:r>
            <a:endParaRPr lang="en-US" u="sng" dirty="0"/>
          </a:p>
        </p:txBody>
      </p:sp>
      <p:sp>
        <p:nvSpPr>
          <p:cNvPr id="3" name="Content Placeholder 2"/>
          <p:cNvSpPr>
            <a:spLocks noGrp="1"/>
          </p:cNvSpPr>
          <p:nvPr>
            <p:ph idx="1"/>
          </p:nvPr>
        </p:nvSpPr>
        <p:spPr/>
        <p:txBody>
          <a:bodyPr/>
          <a:lstStyle/>
          <a:p>
            <a:r>
              <a:rPr lang="en-US" sz="2400" dirty="0" smtClean="0"/>
              <a:t>Didn’t actually write anything down</a:t>
            </a:r>
          </a:p>
          <a:p>
            <a:pPr lvl="1"/>
            <a:r>
              <a:rPr lang="en-US" sz="2000" dirty="0" smtClean="0"/>
              <a:t>Everything was wrote down by his student </a:t>
            </a:r>
            <a:r>
              <a:rPr lang="en-US" sz="2000" dirty="0" err="1" smtClean="0"/>
              <a:t>Arrian</a:t>
            </a:r>
            <a:endParaRPr lang="en-US" sz="2000" dirty="0" smtClean="0"/>
          </a:p>
          <a:p>
            <a:r>
              <a:rPr lang="en-US" sz="2400" dirty="0" smtClean="0"/>
              <a:t>2 Works – </a:t>
            </a:r>
            <a:r>
              <a:rPr lang="en-US" sz="2400" i="1" dirty="0" smtClean="0"/>
              <a:t>Discourses + Enchiridion</a:t>
            </a:r>
          </a:p>
        </p:txBody>
      </p:sp>
    </p:spTree>
    <p:extLst>
      <p:ext uri="{BB962C8B-B14F-4D97-AF65-F5344CB8AC3E}">
        <p14:creationId xmlns:p14="http://schemas.microsoft.com/office/powerpoint/2010/main" val="808895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Works of Epictetus</a:t>
            </a:r>
            <a:endParaRPr lang="en-US" u="sng" dirty="0"/>
          </a:p>
        </p:txBody>
      </p:sp>
      <p:sp>
        <p:nvSpPr>
          <p:cNvPr id="3" name="Content Placeholder 2"/>
          <p:cNvSpPr>
            <a:spLocks noGrp="1"/>
          </p:cNvSpPr>
          <p:nvPr>
            <p:ph idx="1"/>
          </p:nvPr>
        </p:nvSpPr>
        <p:spPr/>
        <p:txBody>
          <a:bodyPr/>
          <a:lstStyle/>
          <a:p>
            <a:r>
              <a:rPr lang="en-US" sz="2400" dirty="0" smtClean="0"/>
              <a:t>Didn’t actually write anything down</a:t>
            </a:r>
          </a:p>
          <a:p>
            <a:pPr lvl="1"/>
            <a:r>
              <a:rPr lang="en-US" sz="2000" dirty="0" smtClean="0"/>
              <a:t>Everything was wrote down by his student </a:t>
            </a:r>
            <a:r>
              <a:rPr lang="en-US" sz="2000" dirty="0" err="1" smtClean="0"/>
              <a:t>Arrian</a:t>
            </a:r>
            <a:endParaRPr lang="en-US" sz="2000" dirty="0" smtClean="0"/>
          </a:p>
          <a:p>
            <a:r>
              <a:rPr lang="en-US" sz="2400" dirty="0" smtClean="0"/>
              <a:t>2 Works – </a:t>
            </a:r>
            <a:r>
              <a:rPr lang="en-US" sz="2400" i="1" dirty="0" smtClean="0"/>
              <a:t>Discourses + Enchiridion</a:t>
            </a:r>
          </a:p>
          <a:p>
            <a:pPr lvl="1"/>
            <a:r>
              <a:rPr lang="en-US" sz="2000" i="1" dirty="0" smtClean="0"/>
              <a:t>Discourses</a:t>
            </a:r>
          </a:p>
        </p:txBody>
      </p:sp>
    </p:spTree>
    <p:extLst>
      <p:ext uri="{BB962C8B-B14F-4D97-AF65-F5344CB8AC3E}">
        <p14:creationId xmlns:p14="http://schemas.microsoft.com/office/powerpoint/2010/main" val="42490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Works of Epictetus</a:t>
            </a:r>
            <a:endParaRPr lang="en-US" u="sng" dirty="0"/>
          </a:p>
        </p:txBody>
      </p:sp>
      <p:sp>
        <p:nvSpPr>
          <p:cNvPr id="3" name="Content Placeholder 2"/>
          <p:cNvSpPr>
            <a:spLocks noGrp="1"/>
          </p:cNvSpPr>
          <p:nvPr>
            <p:ph idx="1"/>
          </p:nvPr>
        </p:nvSpPr>
        <p:spPr/>
        <p:txBody>
          <a:bodyPr/>
          <a:lstStyle/>
          <a:p>
            <a:r>
              <a:rPr lang="en-US" sz="2400" dirty="0" smtClean="0"/>
              <a:t>Didn’t actually write anything down</a:t>
            </a:r>
          </a:p>
          <a:p>
            <a:pPr lvl="1"/>
            <a:r>
              <a:rPr lang="en-US" sz="2000" dirty="0" smtClean="0"/>
              <a:t>Everything was wrote down by his student </a:t>
            </a:r>
            <a:r>
              <a:rPr lang="en-US" sz="2000" dirty="0" err="1" smtClean="0"/>
              <a:t>Arrian</a:t>
            </a:r>
            <a:endParaRPr lang="en-US" sz="2000" dirty="0" smtClean="0"/>
          </a:p>
          <a:p>
            <a:r>
              <a:rPr lang="en-US" sz="2400" dirty="0" smtClean="0"/>
              <a:t>2 Works – </a:t>
            </a:r>
            <a:r>
              <a:rPr lang="en-US" sz="2400" i="1" dirty="0" smtClean="0"/>
              <a:t>Discourses + Enchiridion</a:t>
            </a:r>
          </a:p>
          <a:p>
            <a:pPr lvl="1"/>
            <a:r>
              <a:rPr lang="en-US" sz="2000" i="1" dirty="0" smtClean="0"/>
              <a:t>Discourses</a:t>
            </a:r>
          </a:p>
          <a:p>
            <a:pPr lvl="2"/>
            <a:r>
              <a:rPr lang="en-US" sz="1800" dirty="0" smtClean="0"/>
              <a:t>Thought to be a compilation of lecture notes </a:t>
            </a:r>
            <a:endParaRPr lang="en-US" sz="1800" dirty="0"/>
          </a:p>
        </p:txBody>
      </p:sp>
    </p:spTree>
    <p:extLst>
      <p:ext uri="{BB962C8B-B14F-4D97-AF65-F5344CB8AC3E}">
        <p14:creationId xmlns:p14="http://schemas.microsoft.com/office/powerpoint/2010/main" val="44784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Works of Epictetus</a:t>
            </a:r>
            <a:endParaRPr lang="en-US" u="sng" dirty="0"/>
          </a:p>
        </p:txBody>
      </p:sp>
      <p:sp>
        <p:nvSpPr>
          <p:cNvPr id="3" name="Content Placeholder 2"/>
          <p:cNvSpPr>
            <a:spLocks noGrp="1"/>
          </p:cNvSpPr>
          <p:nvPr>
            <p:ph idx="1"/>
          </p:nvPr>
        </p:nvSpPr>
        <p:spPr/>
        <p:txBody>
          <a:bodyPr/>
          <a:lstStyle/>
          <a:p>
            <a:r>
              <a:rPr lang="en-US" sz="2400" dirty="0" smtClean="0"/>
              <a:t>Didn’t actually write anything down</a:t>
            </a:r>
          </a:p>
          <a:p>
            <a:pPr lvl="1"/>
            <a:r>
              <a:rPr lang="en-US" sz="2000" dirty="0" smtClean="0"/>
              <a:t>Everything was wrote down by his student </a:t>
            </a:r>
            <a:r>
              <a:rPr lang="en-US" sz="2000" dirty="0" err="1" smtClean="0"/>
              <a:t>Arrian</a:t>
            </a:r>
            <a:endParaRPr lang="en-US" sz="2000" dirty="0" smtClean="0"/>
          </a:p>
          <a:p>
            <a:r>
              <a:rPr lang="en-US" sz="2400" dirty="0" smtClean="0"/>
              <a:t>2 Works – </a:t>
            </a:r>
            <a:r>
              <a:rPr lang="en-US" sz="2400" i="1" dirty="0" smtClean="0"/>
              <a:t>Discourses + Enchiridion</a:t>
            </a:r>
          </a:p>
          <a:p>
            <a:pPr lvl="1"/>
            <a:r>
              <a:rPr lang="en-US" sz="2000" i="1" dirty="0" smtClean="0"/>
              <a:t>Discourses</a:t>
            </a:r>
          </a:p>
          <a:p>
            <a:pPr lvl="2"/>
            <a:r>
              <a:rPr lang="en-US" sz="1800" dirty="0" smtClean="0"/>
              <a:t>Thought to be a compilation of lecture notes </a:t>
            </a:r>
            <a:endParaRPr lang="en-US" sz="1800" dirty="0"/>
          </a:p>
          <a:p>
            <a:pPr lvl="1"/>
            <a:r>
              <a:rPr lang="en-US" sz="2000" i="1" dirty="0" smtClean="0"/>
              <a:t>Enchiridion</a:t>
            </a:r>
          </a:p>
        </p:txBody>
      </p:sp>
    </p:spTree>
    <p:extLst>
      <p:ext uri="{BB962C8B-B14F-4D97-AF65-F5344CB8AC3E}">
        <p14:creationId xmlns:p14="http://schemas.microsoft.com/office/powerpoint/2010/main" val="90570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smtClean="0"/>
              <a:t>Life of Epictetus </a:t>
            </a:r>
            <a:r>
              <a:rPr lang="en-US" sz="4400" u="sng" dirty="0" smtClean="0"/>
              <a:t>(55-135 CE)</a:t>
            </a:r>
            <a:endParaRPr lang="en-US" sz="6000" u="sng" dirty="0"/>
          </a:p>
        </p:txBody>
      </p:sp>
      <p:sp>
        <p:nvSpPr>
          <p:cNvPr id="3" name="Content Placeholder 2"/>
          <p:cNvSpPr>
            <a:spLocks noGrp="1"/>
          </p:cNvSpPr>
          <p:nvPr>
            <p:ph idx="1"/>
          </p:nvPr>
        </p:nvSpPr>
        <p:spPr>
          <a:xfrm>
            <a:off x="1104293" y="2052918"/>
            <a:ext cx="8946541" cy="4195481"/>
          </a:xfrm>
        </p:spPr>
        <p:txBody>
          <a:bodyPr/>
          <a:lstStyle/>
          <a:p>
            <a:endParaRPr lang="en-US" dirty="0" smtClean="0"/>
          </a:p>
        </p:txBody>
      </p:sp>
    </p:spTree>
    <p:extLst>
      <p:ext uri="{BB962C8B-B14F-4D97-AF65-F5344CB8AC3E}">
        <p14:creationId xmlns:p14="http://schemas.microsoft.com/office/powerpoint/2010/main" val="75059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Works of Epictetus</a:t>
            </a:r>
            <a:endParaRPr lang="en-US" u="sng" dirty="0"/>
          </a:p>
        </p:txBody>
      </p:sp>
      <p:sp>
        <p:nvSpPr>
          <p:cNvPr id="3" name="Content Placeholder 2"/>
          <p:cNvSpPr>
            <a:spLocks noGrp="1"/>
          </p:cNvSpPr>
          <p:nvPr>
            <p:ph idx="1"/>
          </p:nvPr>
        </p:nvSpPr>
        <p:spPr/>
        <p:txBody>
          <a:bodyPr/>
          <a:lstStyle/>
          <a:p>
            <a:r>
              <a:rPr lang="en-US" sz="2400" dirty="0" smtClean="0"/>
              <a:t>Didn’t actually write anything down</a:t>
            </a:r>
          </a:p>
          <a:p>
            <a:pPr lvl="1"/>
            <a:r>
              <a:rPr lang="en-US" sz="2000" dirty="0" smtClean="0"/>
              <a:t>Everything was wrote down by his student </a:t>
            </a:r>
            <a:r>
              <a:rPr lang="en-US" sz="2000" dirty="0" err="1" smtClean="0"/>
              <a:t>Arrian</a:t>
            </a:r>
            <a:endParaRPr lang="en-US" sz="2000" dirty="0" smtClean="0"/>
          </a:p>
          <a:p>
            <a:r>
              <a:rPr lang="en-US" sz="2400" dirty="0" smtClean="0"/>
              <a:t>2 Works – </a:t>
            </a:r>
            <a:r>
              <a:rPr lang="en-US" sz="2400" i="1" dirty="0" smtClean="0"/>
              <a:t>Discourses + Enchiridion</a:t>
            </a:r>
          </a:p>
          <a:p>
            <a:pPr lvl="1"/>
            <a:r>
              <a:rPr lang="en-US" sz="2000" i="1" dirty="0" smtClean="0"/>
              <a:t>Discourses</a:t>
            </a:r>
          </a:p>
          <a:p>
            <a:pPr lvl="2"/>
            <a:r>
              <a:rPr lang="en-US" sz="1800" dirty="0" smtClean="0"/>
              <a:t>Thought to be a compilation of lecture notes </a:t>
            </a:r>
            <a:endParaRPr lang="en-US" sz="1800" dirty="0"/>
          </a:p>
          <a:p>
            <a:pPr lvl="1"/>
            <a:r>
              <a:rPr lang="en-US" sz="2000" i="1" dirty="0" smtClean="0"/>
              <a:t>Enchiridion</a:t>
            </a:r>
          </a:p>
          <a:p>
            <a:pPr lvl="2"/>
            <a:r>
              <a:rPr lang="en-US" sz="1800" i="1" dirty="0" smtClean="0"/>
              <a:t>Translates to “Handbook” or “Manual”</a:t>
            </a:r>
          </a:p>
        </p:txBody>
      </p:sp>
    </p:spTree>
    <p:extLst>
      <p:ext uri="{BB962C8B-B14F-4D97-AF65-F5344CB8AC3E}">
        <p14:creationId xmlns:p14="http://schemas.microsoft.com/office/powerpoint/2010/main" val="84059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Works of Epictetus</a:t>
            </a:r>
            <a:endParaRPr lang="en-US" u="sng" dirty="0"/>
          </a:p>
        </p:txBody>
      </p:sp>
      <p:sp>
        <p:nvSpPr>
          <p:cNvPr id="3" name="Content Placeholder 2"/>
          <p:cNvSpPr>
            <a:spLocks noGrp="1"/>
          </p:cNvSpPr>
          <p:nvPr>
            <p:ph idx="1"/>
          </p:nvPr>
        </p:nvSpPr>
        <p:spPr/>
        <p:txBody>
          <a:bodyPr/>
          <a:lstStyle/>
          <a:p>
            <a:r>
              <a:rPr lang="en-US" sz="2400" dirty="0" smtClean="0"/>
              <a:t>Didn’t actually write anything down</a:t>
            </a:r>
          </a:p>
          <a:p>
            <a:pPr lvl="1"/>
            <a:r>
              <a:rPr lang="en-US" sz="2000" dirty="0" smtClean="0"/>
              <a:t>Everything was wrote down by his student </a:t>
            </a:r>
            <a:r>
              <a:rPr lang="en-US" sz="2000" dirty="0" err="1" smtClean="0"/>
              <a:t>Arrian</a:t>
            </a:r>
            <a:endParaRPr lang="en-US" sz="2000" dirty="0" smtClean="0"/>
          </a:p>
          <a:p>
            <a:r>
              <a:rPr lang="en-US" sz="2400" dirty="0" smtClean="0"/>
              <a:t>2 Works – </a:t>
            </a:r>
            <a:r>
              <a:rPr lang="en-US" sz="2400" i="1" dirty="0" smtClean="0"/>
              <a:t>Discourses + Enchiridion</a:t>
            </a:r>
          </a:p>
          <a:p>
            <a:pPr lvl="1"/>
            <a:r>
              <a:rPr lang="en-US" sz="2000" i="1" dirty="0" smtClean="0"/>
              <a:t>Discourses</a:t>
            </a:r>
          </a:p>
          <a:p>
            <a:pPr lvl="2"/>
            <a:r>
              <a:rPr lang="en-US" sz="1800" dirty="0" smtClean="0"/>
              <a:t>Thought to be a compilation of lecture notes </a:t>
            </a:r>
            <a:endParaRPr lang="en-US" sz="1800" dirty="0"/>
          </a:p>
          <a:p>
            <a:pPr lvl="1"/>
            <a:r>
              <a:rPr lang="en-US" sz="2000" i="1" dirty="0" smtClean="0"/>
              <a:t>Enchiridion</a:t>
            </a:r>
          </a:p>
          <a:p>
            <a:pPr lvl="2"/>
            <a:r>
              <a:rPr lang="en-US" sz="1800" i="1" dirty="0" smtClean="0"/>
              <a:t>Translates to “Handbook” or “Manual”</a:t>
            </a:r>
          </a:p>
          <a:p>
            <a:pPr lvl="2"/>
            <a:r>
              <a:rPr lang="en-US" sz="1800" i="1" dirty="0" smtClean="0"/>
              <a:t>A Compilation of Epictetus’s sayings designed to be used as a practical guide for every day life.</a:t>
            </a:r>
          </a:p>
        </p:txBody>
      </p:sp>
    </p:spTree>
    <p:extLst>
      <p:ext uri="{BB962C8B-B14F-4D97-AF65-F5344CB8AC3E}">
        <p14:creationId xmlns:p14="http://schemas.microsoft.com/office/powerpoint/2010/main" val="2946932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Philosophy of Epictetus</a:t>
            </a:r>
            <a:endParaRPr lang="en-US" sz="5400" u="sng" dirty="0"/>
          </a:p>
        </p:txBody>
      </p:sp>
      <p:sp>
        <p:nvSpPr>
          <p:cNvPr id="3" name="Content Placeholder 2"/>
          <p:cNvSpPr>
            <a:spLocks noGrp="1"/>
          </p:cNvSpPr>
          <p:nvPr>
            <p:ph idx="1"/>
          </p:nvPr>
        </p:nvSpPr>
        <p:spPr/>
        <p:txBody>
          <a:bodyPr>
            <a:normAutofit/>
          </a:bodyPr>
          <a:lstStyle/>
          <a:p>
            <a:pPr lvl="1"/>
            <a:endParaRPr lang="en-US" dirty="0"/>
          </a:p>
        </p:txBody>
      </p:sp>
    </p:spTree>
    <p:extLst>
      <p:ext uri="{BB962C8B-B14F-4D97-AF65-F5344CB8AC3E}">
        <p14:creationId xmlns:p14="http://schemas.microsoft.com/office/powerpoint/2010/main" val="3415458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Philosophy of Epictetus</a:t>
            </a:r>
            <a:endParaRPr lang="en-US" sz="5400" u="sng" dirty="0"/>
          </a:p>
        </p:txBody>
      </p:sp>
      <p:sp>
        <p:nvSpPr>
          <p:cNvPr id="3" name="Content Placeholder 2"/>
          <p:cNvSpPr>
            <a:spLocks noGrp="1"/>
          </p:cNvSpPr>
          <p:nvPr>
            <p:ph idx="1"/>
          </p:nvPr>
        </p:nvSpPr>
        <p:spPr/>
        <p:txBody>
          <a:bodyPr>
            <a:normAutofit/>
          </a:bodyPr>
          <a:lstStyle/>
          <a:p>
            <a:r>
              <a:rPr lang="en-US" sz="2400" dirty="0" smtClean="0"/>
              <a:t>Practical Philosopher</a:t>
            </a:r>
          </a:p>
          <a:p>
            <a:pPr lvl="1"/>
            <a:endParaRPr lang="en-US" dirty="0"/>
          </a:p>
        </p:txBody>
      </p:sp>
    </p:spTree>
    <p:extLst>
      <p:ext uri="{BB962C8B-B14F-4D97-AF65-F5344CB8AC3E}">
        <p14:creationId xmlns:p14="http://schemas.microsoft.com/office/powerpoint/2010/main" val="336553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Philosophy of Epictetus</a:t>
            </a:r>
            <a:endParaRPr lang="en-US" sz="5400" u="sng" dirty="0"/>
          </a:p>
        </p:txBody>
      </p:sp>
      <p:sp>
        <p:nvSpPr>
          <p:cNvPr id="3" name="Content Placeholder 2"/>
          <p:cNvSpPr>
            <a:spLocks noGrp="1"/>
          </p:cNvSpPr>
          <p:nvPr>
            <p:ph idx="1"/>
          </p:nvPr>
        </p:nvSpPr>
        <p:spPr/>
        <p:txBody>
          <a:bodyPr>
            <a:normAutofit/>
          </a:bodyPr>
          <a:lstStyle/>
          <a:p>
            <a:r>
              <a:rPr lang="en-US" sz="2400" dirty="0" smtClean="0"/>
              <a:t>Practical Philosopher</a:t>
            </a:r>
          </a:p>
          <a:p>
            <a:pPr lvl="1"/>
            <a:r>
              <a:rPr lang="en-US" sz="2000" dirty="0" smtClean="0"/>
              <a:t>Philosophy = </a:t>
            </a:r>
            <a:r>
              <a:rPr lang="en-US" sz="2000" dirty="0"/>
              <a:t>W</a:t>
            </a:r>
            <a:r>
              <a:rPr lang="en-US" sz="2000" dirty="0" smtClean="0"/>
              <a:t>ay of life aimed at finding Happiness</a:t>
            </a:r>
          </a:p>
          <a:p>
            <a:pPr lvl="1"/>
            <a:endParaRPr lang="en-US" dirty="0"/>
          </a:p>
        </p:txBody>
      </p:sp>
    </p:spTree>
    <p:extLst>
      <p:ext uri="{BB962C8B-B14F-4D97-AF65-F5344CB8AC3E}">
        <p14:creationId xmlns:p14="http://schemas.microsoft.com/office/powerpoint/2010/main" val="173213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Philosophy of Epictetus</a:t>
            </a:r>
            <a:endParaRPr lang="en-US" sz="5400" u="sng" dirty="0"/>
          </a:p>
        </p:txBody>
      </p:sp>
      <p:sp>
        <p:nvSpPr>
          <p:cNvPr id="3" name="Content Placeholder 2"/>
          <p:cNvSpPr>
            <a:spLocks noGrp="1"/>
          </p:cNvSpPr>
          <p:nvPr>
            <p:ph idx="1"/>
          </p:nvPr>
        </p:nvSpPr>
        <p:spPr/>
        <p:txBody>
          <a:bodyPr>
            <a:normAutofit/>
          </a:bodyPr>
          <a:lstStyle/>
          <a:p>
            <a:r>
              <a:rPr lang="en-US" sz="2400" dirty="0" smtClean="0"/>
              <a:t>Practical Philosopher</a:t>
            </a:r>
          </a:p>
          <a:p>
            <a:pPr lvl="1"/>
            <a:r>
              <a:rPr lang="en-US" sz="2000" dirty="0" smtClean="0"/>
              <a:t>Philosophy = </a:t>
            </a:r>
            <a:r>
              <a:rPr lang="en-US" sz="2000" dirty="0"/>
              <a:t>W</a:t>
            </a:r>
            <a:r>
              <a:rPr lang="en-US" sz="2000" dirty="0" smtClean="0"/>
              <a:t>ay of life aimed at finding Happiness</a:t>
            </a:r>
          </a:p>
          <a:p>
            <a:pPr lvl="1"/>
            <a:r>
              <a:rPr lang="en-US" sz="2000" dirty="0" smtClean="0"/>
              <a:t>Aristotle, Plato, etc.</a:t>
            </a:r>
          </a:p>
          <a:p>
            <a:pPr lvl="1"/>
            <a:endParaRPr lang="en-US" dirty="0"/>
          </a:p>
        </p:txBody>
      </p:sp>
    </p:spTree>
    <p:extLst>
      <p:ext uri="{BB962C8B-B14F-4D97-AF65-F5344CB8AC3E}">
        <p14:creationId xmlns:p14="http://schemas.microsoft.com/office/powerpoint/2010/main" val="2317832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Philosophy of Epictetus</a:t>
            </a:r>
            <a:endParaRPr lang="en-US" sz="5400" u="sng" dirty="0"/>
          </a:p>
        </p:txBody>
      </p:sp>
      <p:sp>
        <p:nvSpPr>
          <p:cNvPr id="3" name="Content Placeholder 2"/>
          <p:cNvSpPr>
            <a:spLocks noGrp="1"/>
          </p:cNvSpPr>
          <p:nvPr>
            <p:ph idx="1"/>
          </p:nvPr>
        </p:nvSpPr>
        <p:spPr/>
        <p:txBody>
          <a:bodyPr>
            <a:normAutofit/>
          </a:bodyPr>
          <a:lstStyle/>
          <a:p>
            <a:r>
              <a:rPr lang="en-US" sz="2400" dirty="0" smtClean="0"/>
              <a:t>Practical Philosopher</a:t>
            </a:r>
          </a:p>
          <a:p>
            <a:pPr lvl="1"/>
            <a:r>
              <a:rPr lang="en-US" sz="2000" dirty="0" smtClean="0"/>
              <a:t>Philosophy = </a:t>
            </a:r>
            <a:r>
              <a:rPr lang="en-US" sz="2000" dirty="0"/>
              <a:t>W</a:t>
            </a:r>
            <a:r>
              <a:rPr lang="en-US" sz="2000" dirty="0" smtClean="0"/>
              <a:t>ay of life aimed at finding Happiness</a:t>
            </a:r>
          </a:p>
          <a:p>
            <a:pPr lvl="1"/>
            <a:r>
              <a:rPr lang="en-US" sz="2000" dirty="0" smtClean="0"/>
              <a:t>Aristotle, Plato, etc.</a:t>
            </a:r>
          </a:p>
          <a:p>
            <a:pPr lvl="3"/>
            <a:r>
              <a:rPr lang="en-US" sz="1600" dirty="0" smtClean="0"/>
              <a:t>Philosophy = practice aimed a finding something theoretical like Ultimate Truth or Virtue</a:t>
            </a:r>
          </a:p>
          <a:p>
            <a:pPr lvl="1"/>
            <a:endParaRPr lang="en-US" dirty="0"/>
          </a:p>
        </p:txBody>
      </p:sp>
    </p:spTree>
    <p:extLst>
      <p:ext uri="{BB962C8B-B14F-4D97-AF65-F5344CB8AC3E}">
        <p14:creationId xmlns:p14="http://schemas.microsoft.com/office/powerpoint/2010/main" val="4090559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Philosophy of Epictetus</a:t>
            </a:r>
            <a:endParaRPr lang="en-US" sz="5400" u="sng" dirty="0"/>
          </a:p>
        </p:txBody>
      </p:sp>
      <p:sp>
        <p:nvSpPr>
          <p:cNvPr id="3" name="Content Placeholder 2"/>
          <p:cNvSpPr>
            <a:spLocks noGrp="1"/>
          </p:cNvSpPr>
          <p:nvPr>
            <p:ph idx="1"/>
          </p:nvPr>
        </p:nvSpPr>
        <p:spPr/>
        <p:txBody>
          <a:bodyPr>
            <a:normAutofit/>
          </a:bodyPr>
          <a:lstStyle/>
          <a:p>
            <a:r>
              <a:rPr lang="en-US" sz="2400" dirty="0" smtClean="0"/>
              <a:t>Practical Philosopher</a:t>
            </a:r>
          </a:p>
          <a:p>
            <a:pPr lvl="1"/>
            <a:r>
              <a:rPr lang="en-US" sz="2000" dirty="0" smtClean="0"/>
              <a:t>Philosophy = </a:t>
            </a:r>
            <a:r>
              <a:rPr lang="en-US" sz="2000" dirty="0"/>
              <a:t>W</a:t>
            </a:r>
            <a:r>
              <a:rPr lang="en-US" sz="2000" dirty="0" smtClean="0"/>
              <a:t>ay of life aimed at finding Happiness</a:t>
            </a:r>
          </a:p>
          <a:p>
            <a:pPr lvl="1"/>
            <a:r>
              <a:rPr lang="en-US" sz="2000" dirty="0" smtClean="0"/>
              <a:t>Aristotle, Plato, etc.</a:t>
            </a:r>
          </a:p>
          <a:p>
            <a:pPr lvl="3"/>
            <a:r>
              <a:rPr lang="en-US" sz="1600" dirty="0" smtClean="0"/>
              <a:t>Philosophy = practice aimed a finding something theoretical like Ultimate Truth or Virtue</a:t>
            </a:r>
          </a:p>
          <a:p>
            <a:r>
              <a:rPr lang="en-US" sz="2400" dirty="0" smtClean="0"/>
              <a:t>Stoic</a:t>
            </a:r>
          </a:p>
          <a:p>
            <a:pPr lvl="1"/>
            <a:endParaRPr lang="en-US" dirty="0"/>
          </a:p>
        </p:txBody>
      </p:sp>
    </p:spTree>
    <p:extLst>
      <p:ext uri="{BB962C8B-B14F-4D97-AF65-F5344CB8AC3E}">
        <p14:creationId xmlns:p14="http://schemas.microsoft.com/office/powerpoint/2010/main" val="2931631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Philosophy of Epictetus</a:t>
            </a:r>
            <a:endParaRPr lang="en-US" sz="5400" u="sng" dirty="0"/>
          </a:p>
        </p:txBody>
      </p:sp>
      <p:sp>
        <p:nvSpPr>
          <p:cNvPr id="3" name="Content Placeholder 2"/>
          <p:cNvSpPr>
            <a:spLocks noGrp="1"/>
          </p:cNvSpPr>
          <p:nvPr>
            <p:ph idx="1"/>
          </p:nvPr>
        </p:nvSpPr>
        <p:spPr/>
        <p:txBody>
          <a:bodyPr>
            <a:normAutofit/>
          </a:bodyPr>
          <a:lstStyle/>
          <a:p>
            <a:r>
              <a:rPr lang="en-US" sz="2400" dirty="0" smtClean="0"/>
              <a:t>Practical Philosopher</a:t>
            </a:r>
          </a:p>
          <a:p>
            <a:pPr lvl="1"/>
            <a:r>
              <a:rPr lang="en-US" sz="2000" dirty="0" smtClean="0"/>
              <a:t>Philosophy = </a:t>
            </a:r>
            <a:r>
              <a:rPr lang="en-US" sz="2000" dirty="0"/>
              <a:t>W</a:t>
            </a:r>
            <a:r>
              <a:rPr lang="en-US" sz="2000" dirty="0" smtClean="0"/>
              <a:t>ay of life aimed at finding Happiness</a:t>
            </a:r>
          </a:p>
          <a:p>
            <a:pPr lvl="1"/>
            <a:r>
              <a:rPr lang="en-US" sz="2000" dirty="0" smtClean="0"/>
              <a:t>Aristotle, Plato, etc.</a:t>
            </a:r>
          </a:p>
          <a:p>
            <a:pPr lvl="3"/>
            <a:r>
              <a:rPr lang="en-US" sz="1600" dirty="0" smtClean="0"/>
              <a:t>Philosophy = practice aimed a finding something theoretical like Ultimate Truth or Virtue</a:t>
            </a:r>
          </a:p>
          <a:p>
            <a:r>
              <a:rPr lang="en-US" sz="2400" dirty="0" smtClean="0"/>
              <a:t>Stoic</a:t>
            </a:r>
          </a:p>
          <a:p>
            <a:pPr lvl="1"/>
            <a:r>
              <a:rPr lang="en-US" sz="2000" dirty="0" smtClean="0"/>
              <a:t>Believed that the mind was wholly rational</a:t>
            </a:r>
          </a:p>
          <a:p>
            <a:pPr lvl="1"/>
            <a:endParaRPr lang="en-US" dirty="0"/>
          </a:p>
        </p:txBody>
      </p:sp>
    </p:spTree>
    <p:extLst>
      <p:ext uri="{BB962C8B-B14F-4D97-AF65-F5344CB8AC3E}">
        <p14:creationId xmlns:p14="http://schemas.microsoft.com/office/powerpoint/2010/main" val="2874006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Philosophy of Epictetus</a:t>
            </a:r>
            <a:endParaRPr lang="en-US" sz="5400" u="sng" dirty="0"/>
          </a:p>
        </p:txBody>
      </p:sp>
      <p:sp>
        <p:nvSpPr>
          <p:cNvPr id="3" name="Content Placeholder 2"/>
          <p:cNvSpPr>
            <a:spLocks noGrp="1"/>
          </p:cNvSpPr>
          <p:nvPr>
            <p:ph idx="1"/>
          </p:nvPr>
        </p:nvSpPr>
        <p:spPr/>
        <p:txBody>
          <a:bodyPr>
            <a:normAutofit/>
          </a:bodyPr>
          <a:lstStyle/>
          <a:p>
            <a:r>
              <a:rPr lang="en-US" sz="2400" dirty="0" smtClean="0"/>
              <a:t>Practical Philosopher</a:t>
            </a:r>
          </a:p>
          <a:p>
            <a:pPr lvl="1"/>
            <a:r>
              <a:rPr lang="en-US" sz="2000" dirty="0" smtClean="0"/>
              <a:t>Philosophy = </a:t>
            </a:r>
            <a:r>
              <a:rPr lang="en-US" sz="2000" dirty="0"/>
              <a:t>W</a:t>
            </a:r>
            <a:r>
              <a:rPr lang="en-US" sz="2000" dirty="0" smtClean="0"/>
              <a:t>ay of life aimed at finding Happiness</a:t>
            </a:r>
          </a:p>
          <a:p>
            <a:pPr lvl="1"/>
            <a:r>
              <a:rPr lang="en-US" sz="2000" dirty="0" smtClean="0"/>
              <a:t>Aristotle, Plato, etc.</a:t>
            </a:r>
          </a:p>
          <a:p>
            <a:pPr lvl="3"/>
            <a:r>
              <a:rPr lang="en-US" sz="1600" dirty="0" smtClean="0"/>
              <a:t>Philosophy = practice aimed a finding something theoretical like Ultimate Truth or Virtue</a:t>
            </a:r>
          </a:p>
          <a:p>
            <a:r>
              <a:rPr lang="en-US" sz="2400" dirty="0" smtClean="0"/>
              <a:t>Stoic</a:t>
            </a:r>
          </a:p>
          <a:p>
            <a:pPr lvl="1"/>
            <a:r>
              <a:rPr lang="en-US" sz="2000" dirty="0" smtClean="0"/>
              <a:t>Believed that the mind was wholly rational</a:t>
            </a:r>
          </a:p>
          <a:p>
            <a:pPr lvl="1"/>
            <a:r>
              <a:rPr lang="en-US" sz="2000" dirty="0" smtClean="0"/>
              <a:t>You only have control over yourself</a:t>
            </a:r>
          </a:p>
          <a:p>
            <a:pPr lvl="1"/>
            <a:endParaRPr lang="en-US" dirty="0"/>
          </a:p>
        </p:txBody>
      </p:sp>
    </p:spTree>
    <p:extLst>
      <p:ext uri="{BB962C8B-B14F-4D97-AF65-F5344CB8AC3E}">
        <p14:creationId xmlns:p14="http://schemas.microsoft.com/office/powerpoint/2010/main" val="126022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smtClean="0"/>
              <a:t>Life of Epictetus </a:t>
            </a:r>
            <a:r>
              <a:rPr lang="en-US" sz="4400" u="sng" dirty="0" smtClean="0"/>
              <a:t>(55-135 CE)</a:t>
            </a:r>
            <a:endParaRPr lang="en-US" sz="6000" u="sng" dirty="0"/>
          </a:p>
        </p:txBody>
      </p:sp>
      <p:sp>
        <p:nvSpPr>
          <p:cNvPr id="3" name="Content Placeholder 2"/>
          <p:cNvSpPr>
            <a:spLocks noGrp="1"/>
          </p:cNvSpPr>
          <p:nvPr>
            <p:ph idx="1"/>
          </p:nvPr>
        </p:nvSpPr>
        <p:spPr>
          <a:xfrm>
            <a:off x="1104293" y="2052918"/>
            <a:ext cx="8946541" cy="4195481"/>
          </a:xfrm>
        </p:spPr>
        <p:txBody>
          <a:bodyPr/>
          <a:lstStyle/>
          <a:p>
            <a:r>
              <a:rPr lang="en-US" dirty="0" smtClean="0"/>
              <a:t>Born in what is Turkey - Lived in Rome, later moved to NW Greece</a:t>
            </a:r>
          </a:p>
          <a:p>
            <a:endParaRPr lang="en-US" dirty="0" smtClean="0"/>
          </a:p>
        </p:txBody>
      </p:sp>
    </p:spTree>
    <p:extLst>
      <p:ext uri="{BB962C8B-B14F-4D97-AF65-F5344CB8AC3E}">
        <p14:creationId xmlns:p14="http://schemas.microsoft.com/office/powerpoint/2010/main" val="239886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Philosophy of Epictetus</a:t>
            </a:r>
            <a:endParaRPr lang="en-US" sz="5400" u="sng" dirty="0"/>
          </a:p>
        </p:txBody>
      </p:sp>
      <p:sp>
        <p:nvSpPr>
          <p:cNvPr id="3" name="Content Placeholder 2"/>
          <p:cNvSpPr>
            <a:spLocks noGrp="1"/>
          </p:cNvSpPr>
          <p:nvPr>
            <p:ph idx="1"/>
          </p:nvPr>
        </p:nvSpPr>
        <p:spPr/>
        <p:txBody>
          <a:bodyPr>
            <a:normAutofit/>
          </a:bodyPr>
          <a:lstStyle/>
          <a:p>
            <a:r>
              <a:rPr lang="en-US" sz="2400" dirty="0" smtClean="0"/>
              <a:t>Practical Philosopher</a:t>
            </a:r>
          </a:p>
          <a:p>
            <a:pPr lvl="1"/>
            <a:r>
              <a:rPr lang="en-US" sz="2000" dirty="0" smtClean="0"/>
              <a:t>Philosophy = </a:t>
            </a:r>
            <a:r>
              <a:rPr lang="en-US" sz="2000" dirty="0"/>
              <a:t>W</a:t>
            </a:r>
            <a:r>
              <a:rPr lang="en-US" sz="2000" dirty="0" smtClean="0"/>
              <a:t>ay of life aimed at finding Happiness</a:t>
            </a:r>
          </a:p>
          <a:p>
            <a:pPr lvl="1"/>
            <a:r>
              <a:rPr lang="en-US" sz="2000" dirty="0" smtClean="0"/>
              <a:t>Aristotle, Plato, etc.</a:t>
            </a:r>
          </a:p>
          <a:p>
            <a:pPr lvl="3"/>
            <a:r>
              <a:rPr lang="en-US" sz="1600" dirty="0" smtClean="0"/>
              <a:t>Philosophy = practice aimed a finding something theoretical like Ultimate Truth or Virtue</a:t>
            </a:r>
          </a:p>
          <a:p>
            <a:r>
              <a:rPr lang="en-US" sz="2400" dirty="0" smtClean="0"/>
              <a:t>Stoic</a:t>
            </a:r>
          </a:p>
          <a:p>
            <a:pPr lvl="1"/>
            <a:r>
              <a:rPr lang="en-US" sz="2000" dirty="0" smtClean="0"/>
              <a:t>Believed that the mind was wholly rational</a:t>
            </a:r>
          </a:p>
          <a:p>
            <a:pPr lvl="1"/>
            <a:r>
              <a:rPr lang="en-US" sz="2000" dirty="0" smtClean="0"/>
              <a:t>You only have control over yourself</a:t>
            </a:r>
          </a:p>
          <a:p>
            <a:pPr lvl="1"/>
            <a:r>
              <a:rPr lang="en-US" sz="2000" dirty="0" smtClean="0"/>
              <a:t>Everything in the Universe is determined by a divine Fate or Fortune</a:t>
            </a:r>
          </a:p>
          <a:p>
            <a:pPr lvl="1"/>
            <a:endParaRPr lang="en-US" dirty="0"/>
          </a:p>
        </p:txBody>
      </p:sp>
    </p:spTree>
    <p:extLst>
      <p:ext uri="{BB962C8B-B14F-4D97-AF65-F5344CB8AC3E}">
        <p14:creationId xmlns:p14="http://schemas.microsoft.com/office/powerpoint/2010/main" val="475595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Philosophy of Epictetus</a:t>
            </a:r>
            <a:endParaRPr lang="en-US" sz="5400" u="sng" dirty="0"/>
          </a:p>
        </p:txBody>
      </p:sp>
      <p:sp>
        <p:nvSpPr>
          <p:cNvPr id="3" name="Content Placeholder 2"/>
          <p:cNvSpPr>
            <a:spLocks noGrp="1"/>
          </p:cNvSpPr>
          <p:nvPr>
            <p:ph idx="1"/>
          </p:nvPr>
        </p:nvSpPr>
        <p:spPr>
          <a:xfrm>
            <a:off x="1103312" y="2052918"/>
            <a:ext cx="8946541" cy="4658778"/>
          </a:xfrm>
        </p:spPr>
        <p:txBody>
          <a:bodyPr>
            <a:normAutofit/>
          </a:bodyPr>
          <a:lstStyle/>
          <a:p>
            <a:r>
              <a:rPr lang="en-US" sz="2400" dirty="0" smtClean="0"/>
              <a:t>Practical Philosopher</a:t>
            </a:r>
          </a:p>
          <a:p>
            <a:pPr lvl="1"/>
            <a:r>
              <a:rPr lang="en-US" sz="2000" dirty="0" smtClean="0"/>
              <a:t>Philosophy = </a:t>
            </a:r>
            <a:r>
              <a:rPr lang="en-US" sz="2000" dirty="0"/>
              <a:t>W</a:t>
            </a:r>
            <a:r>
              <a:rPr lang="en-US" sz="2000" dirty="0" smtClean="0"/>
              <a:t>ay of life aimed at finding Happiness</a:t>
            </a:r>
          </a:p>
          <a:p>
            <a:pPr lvl="1"/>
            <a:r>
              <a:rPr lang="en-US" sz="2000" dirty="0" smtClean="0"/>
              <a:t>Aristotle, Plato, etc.</a:t>
            </a:r>
          </a:p>
          <a:p>
            <a:pPr lvl="3"/>
            <a:r>
              <a:rPr lang="en-US" sz="1600" dirty="0" smtClean="0"/>
              <a:t>Philosophy = practice aimed a finding something theoretical like Ultimate Truth or Virtue</a:t>
            </a:r>
          </a:p>
          <a:p>
            <a:r>
              <a:rPr lang="en-US" sz="2400" dirty="0" smtClean="0"/>
              <a:t>Stoic</a:t>
            </a:r>
          </a:p>
          <a:p>
            <a:pPr lvl="1"/>
            <a:r>
              <a:rPr lang="en-US" sz="2000" dirty="0" smtClean="0"/>
              <a:t>Believed that the mind was wholly rational</a:t>
            </a:r>
          </a:p>
          <a:p>
            <a:pPr lvl="1"/>
            <a:r>
              <a:rPr lang="en-US" sz="2000" dirty="0" smtClean="0"/>
              <a:t>You only have control over yourself</a:t>
            </a:r>
          </a:p>
          <a:p>
            <a:pPr lvl="1"/>
            <a:r>
              <a:rPr lang="en-US" sz="2000" dirty="0" smtClean="0"/>
              <a:t>Everything in the Universe is determined by a divine Fate or Fortune</a:t>
            </a:r>
          </a:p>
          <a:p>
            <a:pPr lvl="1"/>
            <a:r>
              <a:rPr lang="en-US" sz="2000" dirty="0"/>
              <a:t>Same as Seneca, Marcus Aurelius, </a:t>
            </a:r>
            <a:r>
              <a:rPr lang="en-US" sz="2000" dirty="0" smtClean="0"/>
              <a:t>and Zeno</a:t>
            </a:r>
            <a:endParaRPr lang="en-US" sz="2000" dirty="0"/>
          </a:p>
          <a:p>
            <a:pPr lvl="1"/>
            <a:endParaRPr lang="en-US" dirty="0"/>
          </a:p>
        </p:txBody>
      </p:sp>
    </p:spTree>
    <p:extLst>
      <p:ext uri="{BB962C8B-B14F-4D97-AF65-F5344CB8AC3E}">
        <p14:creationId xmlns:p14="http://schemas.microsoft.com/office/powerpoint/2010/main" val="515978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3" name="Content Placeholder 2"/>
          <p:cNvSpPr>
            <a:spLocks noGrp="1"/>
          </p:cNvSpPr>
          <p:nvPr>
            <p:ph idx="1"/>
          </p:nvPr>
        </p:nvSpPr>
        <p:spPr/>
        <p:txBody>
          <a:bodyPr>
            <a:normAutofit lnSpcReduction="10000"/>
          </a:bodyPr>
          <a:lstStyle/>
          <a:p>
            <a:r>
              <a:rPr lang="en-US" sz="2400" i="1" dirty="0"/>
              <a:t>“Some things are up to us and some are not up to us… The things that are up to us by nature free, unhindered, and impeded; the things that are not up to us are weak, enslaved, hindered, and not our own. So remember, if you think that things naturally enslaved are free or that things not your own are your own, you will be thwarted, miserable, and upset… But if you think that only what is yours is yours… then no one will ever coerce you… you will not do a single thing unwillingly… you will have no enemies, and no one will harm you, because you will not be harmed at all</a:t>
            </a:r>
            <a:r>
              <a:rPr lang="en-US" sz="2400" i="1" dirty="0" smtClean="0"/>
              <a:t>.”</a:t>
            </a:r>
          </a:p>
          <a:p>
            <a:pPr marL="0" indent="0">
              <a:buNone/>
            </a:pPr>
            <a:r>
              <a:rPr lang="en-US" sz="2400" i="1" dirty="0" smtClean="0"/>
              <a:t>								</a:t>
            </a:r>
            <a:r>
              <a:rPr lang="en-US" sz="1800" i="1" dirty="0" smtClean="0"/>
              <a:t>– The Enchiridion: 1 - </a:t>
            </a:r>
            <a:r>
              <a:rPr lang="en-US" sz="1800" dirty="0" smtClean="0"/>
              <a:t>(White 13)</a:t>
            </a:r>
            <a:endParaRPr lang="en-US" sz="2400" dirty="0" smtClean="0"/>
          </a:p>
          <a:p>
            <a:endParaRPr lang="en-US" sz="2400" dirty="0"/>
          </a:p>
          <a:p>
            <a:endParaRPr lang="en-US" dirty="0"/>
          </a:p>
        </p:txBody>
      </p:sp>
    </p:spTree>
    <p:extLst>
      <p:ext uri="{BB962C8B-B14F-4D97-AF65-F5344CB8AC3E}">
        <p14:creationId xmlns:p14="http://schemas.microsoft.com/office/powerpoint/2010/main" val="2112183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4" name="Content Placeholder 3"/>
          <p:cNvSpPr>
            <a:spLocks noGrp="1"/>
          </p:cNvSpPr>
          <p:nvPr>
            <p:ph sz="half" idx="1"/>
          </p:nvPr>
        </p:nvSpPr>
        <p:spPr/>
        <p:txBody>
          <a:bodyPr/>
          <a:lstStyle/>
          <a:p>
            <a:pPr marL="0" indent="0" algn="ctr">
              <a:buNone/>
            </a:pPr>
            <a:r>
              <a:rPr lang="en-US" sz="2800" b="1" u="sng" dirty="0" smtClean="0"/>
              <a:t>Things we CAN control</a:t>
            </a:r>
          </a:p>
        </p:txBody>
      </p:sp>
      <p:sp>
        <p:nvSpPr>
          <p:cNvPr id="5" name="Content Placeholder 4"/>
          <p:cNvSpPr>
            <a:spLocks noGrp="1"/>
          </p:cNvSpPr>
          <p:nvPr>
            <p:ph sz="half" idx="2"/>
          </p:nvPr>
        </p:nvSpPr>
        <p:spPr/>
        <p:txBody>
          <a:bodyPr>
            <a:normAutofit/>
          </a:bodyPr>
          <a:lstStyle/>
          <a:p>
            <a:pPr marL="0" indent="0" algn="ctr">
              <a:buNone/>
            </a:pPr>
            <a:r>
              <a:rPr lang="en-US" sz="2800" b="1" u="sng" dirty="0"/>
              <a:t>Things we </a:t>
            </a:r>
            <a:r>
              <a:rPr lang="en-US" sz="2800" b="1" u="sng" dirty="0" smtClean="0"/>
              <a:t>CAN’T control</a:t>
            </a:r>
          </a:p>
        </p:txBody>
      </p:sp>
    </p:spTree>
    <p:extLst>
      <p:ext uri="{BB962C8B-B14F-4D97-AF65-F5344CB8AC3E}">
        <p14:creationId xmlns:p14="http://schemas.microsoft.com/office/powerpoint/2010/main" val="2064369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4" name="Content Placeholder 3"/>
          <p:cNvSpPr>
            <a:spLocks noGrp="1"/>
          </p:cNvSpPr>
          <p:nvPr>
            <p:ph sz="half" idx="1"/>
          </p:nvPr>
        </p:nvSpPr>
        <p:spPr/>
        <p:txBody>
          <a:bodyPr/>
          <a:lstStyle/>
          <a:p>
            <a:pPr marL="0" indent="0" algn="ctr">
              <a:buNone/>
            </a:pPr>
            <a:r>
              <a:rPr lang="en-US" sz="2800" b="1" u="sng" dirty="0" smtClean="0"/>
              <a:t>Things we CAN control</a:t>
            </a:r>
          </a:p>
          <a:p>
            <a:pPr lvl="1"/>
            <a:r>
              <a:rPr lang="en-US" sz="2400" dirty="0" smtClean="0"/>
              <a:t>Views</a:t>
            </a:r>
          </a:p>
        </p:txBody>
      </p:sp>
      <p:sp>
        <p:nvSpPr>
          <p:cNvPr id="5" name="Content Placeholder 4"/>
          <p:cNvSpPr>
            <a:spLocks noGrp="1"/>
          </p:cNvSpPr>
          <p:nvPr>
            <p:ph sz="half" idx="2"/>
          </p:nvPr>
        </p:nvSpPr>
        <p:spPr/>
        <p:txBody>
          <a:bodyPr>
            <a:normAutofit/>
          </a:bodyPr>
          <a:lstStyle/>
          <a:p>
            <a:pPr marL="0" indent="0" algn="ctr">
              <a:buNone/>
            </a:pPr>
            <a:r>
              <a:rPr lang="en-US" sz="2800" b="1" u="sng" dirty="0"/>
              <a:t>Things we </a:t>
            </a:r>
            <a:r>
              <a:rPr lang="en-US" sz="2800" b="1" u="sng" dirty="0" smtClean="0"/>
              <a:t>CAN’T control</a:t>
            </a:r>
          </a:p>
          <a:p>
            <a:pPr marL="457200" lvl="1" indent="0">
              <a:buNone/>
            </a:pPr>
            <a:endParaRPr lang="en-US" sz="2200" dirty="0" smtClean="0"/>
          </a:p>
        </p:txBody>
      </p:sp>
    </p:spTree>
    <p:extLst>
      <p:ext uri="{BB962C8B-B14F-4D97-AF65-F5344CB8AC3E}">
        <p14:creationId xmlns:p14="http://schemas.microsoft.com/office/powerpoint/2010/main" val="3082680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4" name="Content Placeholder 3"/>
          <p:cNvSpPr>
            <a:spLocks noGrp="1"/>
          </p:cNvSpPr>
          <p:nvPr>
            <p:ph sz="half" idx="1"/>
          </p:nvPr>
        </p:nvSpPr>
        <p:spPr/>
        <p:txBody>
          <a:bodyPr/>
          <a:lstStyle/>
          <a:p>
            <a:pPr marL="0" indent="0" algn="ctr">
              <a:buNone/>
            </a:pPr>
            <a:r>
              <a:rPr lang="en-US" sz="2800" b="1" u="sng" dirty="0" smtClean="0"/>
              <a:t>Things we CAN control</a:t>
            </a:r>
          </a:p>
          <a:p>
            <a:pPr lvl="1"/>
            <a:r>
              <a:rPr lang="en-US" sz="2400" dirty="0" smtClean="0"/>
              <a:t>Views</a:t>
            </a:r>
          </a:p>
          <a:p>
            <a:pPr lvl="1"/>
            <a:r>
              <a:rPr lang="en-US" sz="2400" dirty="0" smtClean="0"/>
              <a:t>Actions</a:t>
            </a:r>
          </a:p>
        </p:txBody>
      </p:sp>
      <p:sp>
        <p:nvSpPr>
          <p:cNvPr id="5" name="Content Placeholder 4"/>
          <p:cNvSpPr>
            <a:spLocks noGrp="1"/>
          </p:cNvSpPr>
          <p:nvPr>
            <p:ph sz="half" idx="2"/>
          </p:nvPr>
        </p:nvSpPr>
        <p:spPr/>
        <p:txBody>
          <a:bodyPr>
            <a:normAutofit/>
          </a:bodyPr>
          <a:lstStyle/>
          <a:p>
            <a:pPr marL="0" indent="0" algn="ctr">
              <a:buNone/>
            </a:pPr>
            <a:r>
              <a:rPr lang="en-US" sz="2800" b="1" u="sng" dirty="0"/>
              <a:t>Things we </a:t>
            </a:r>
            <a:r>
              <a:rPr lang="en-US" sz="2800" b="1" u="sng" dirty="0" smtClean="0"/>
              <a:t>CAN’T control</a:t>
            </a:r>
          </a:p>
          <a:p>
            <a:pPr marL="457200" lvl="1" indent="0">
              <a:buNone/>
            </a:pPr>
            <a:endParaRPr lang="en-US" sz="2200" dirty="0" smtClean="0"/>
          </a:p>
        </p:txBody>
      </p:sp>
    </p:spTree>
    <p:extLst>
      <p:ext uri="{BB962C8B-B14F-4D97-AF65-F5344CB8AC3E}">
        <p14:creationId xmlns:p14="http://schemas.microsoft.com/office/powerpoint/2010/main" val="4241342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4" name="Content Placeholder 3"/>
          <p:cNvSpPr>
            <a:spLocks noGrp="1"/>
          </p:cNvSpPr>
          <p:nvPr>
            <p:ph sz="half" idx="1"/>
          </p:nvPr>
        </p:nvSpPr>
        <p:spPr/>
        <p:txBody>
          <a:bodyPr/>
          <a:lstStyle/>
          <a:p>
            <a:pPr marL="0" indent="0" algn="ctr">
              <a:buNone/>
            </a:pPr>
            <a:r>
              <a:rPr lang="en-US" sz="2800" b="1" u="sng" dirty="0" smtClean="0"/>
              <a:t>Things we CAN control</a:t>
            </a:r>
          </a:p>
          <a:p>
            <a:pPr lvl="1"/>
            <a:r>
              <a:rPr lang="en-US" sz="2400" dirty="0" smtClean="0"/>
              <a:t>Views</a:t>
            </a:r>
          </a:p>
          <a:p>
            <a:pPr lvl="1"/>
            <a:r>
              <a:rPr lang="en-US" sz="2400" dirty="0" smtClean="0"/>
              <a:t>Actions</a:t>
            </a:r>
          </a:p>
        </p:txBody>
      </p:sp>
      <p:sp>
        <p:nvSpPr>
          <p:cNvPr id="5" name="Content Placeholder 4"/>
          <p:cNvSpPr>
            <a:spLocks noGrp="1"/>
          </p:cNvSpPr>
          <p:nvPr>
            <p:ph sz="half" idx="2"/>
          </p:nvPr>
        </p:nvSpPr>
        <p:spPr/>
        <p:txBody>
          <a:bodyPr>
            <a:normAutofit/>
          </a:bodyPr>
          <a:lstStyle/>
          <a:p>
            <a:pPr marL="0" indent="0" algn="ctr">
              <a:buNone/>
            </a:pPr>
            <a:r>
              <a:rPr lang="en-US" sz="2800" b="1" u="sng" dirty="0"/>
              <a:t>Things we </a:t>
            </a:r>
            <a:r>
              <a:rPr lang="en-US" sz="2800" b="1" u="sng" dirty="0" smtClean="0"/>
              <a:t>CAN’T control</a:t>
            </a:r>
          </a:p>
          <a:p>
            <a:pPr lvl="1"/>
            <a:r>
              <a:rPr lang="en-US" sz="2200" dirty="0" smtClean="0"/>
              <a:t>Other People</a:t>
            </a:r>
          </a:p>
        </p:txBody>
      </p:sp>
    </p:spTree>
    <p:extLst>
      <p:ext uri="{BB962C8B-B14F-4D97-AF65-F5344CB8AC3E}">
        <p14:creationId xmlns:p14="http://schemas.microsoft.com/office/powerpoint/2010/main" val="1495108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4" name="Content Placeholder 3"/>
          <p:cNvSpPr>
            <a:spLocks noGrp="1"/>
          </p:cNvSpPr>
          <p:nvPr>
            <p:ph sz="half" idx="1"/>
          </p:nvPr>
        </p:nvSpPr>
        <p:spPr/>
        <p:txBody>
          <a:bodyPr/>
          <a:lstStyle/>
          <a:p>
            <a:pPr marL="0" indent="0" algn="ctr">
              <a:buNone/>
            </a:pPr>
            <a:r>
              <a:rPr lang="en-US" sz="2800" b="1" u="sng" dirty="0" smtClean="0"/>
              <a:t>Things we CAN control</a:t>
            </a:r>
          </a:p>
          <a:p>
            <a:pPr lvl="1"/>
            <a:r>
              <a:rPr lang="en-US" sz="2400" dirty="0" smtClean="0"/>
              <a:t>Views</a:t>
            </a:r>
          </a:p>
          <a:p>
            <a:pPr lvl="1"/>
            <a:r>
              <a:rPr lang="en-US" sz="2400" dirty="0" smtClean="0"/>
              <a:t>Actions</a:t>
            </a:r>
          </a:p>
        </p:txBody>
      </p:sp>
      <p:sp>
        <p:nvSpPr>
          <p:cNvPr id="5" name="Content Placeholder 4"/>
          <p:cNvSpPr>
            <a:spLocks noGrp="1"/>
          </p:cNvSpPr>
          <p:nvPr>
            <p:ph sz="half" idx="2"/>
          </p:nvPr>
        </p:nvSpPr>
        <p:spPr/>
        <p:txBody>
          <a:bodyPr>
            <a:normAutofit/>
          </a:bodyPr>
          <a:lstStyle/>
          <a:p>
            <a:pPr marL="0" indent="0" algn="ctr">
              <a:buNone/>
            </a:pPr>
            <a:r>
              <a:rPr lang="en-US" sz="2800" b="1" u="sng" dirty="0"/>
              <a:t>Things we </a:t>
            </a:r>
            <a:r>
              <a:rPr lang="en-US" sz="2800" b="1" u="sng" dirty="0" smtClean="0"/>
              <a:t>CAN’T control</a:t>
            </a:r>
          </a:p>
          <a:p>
            <a:pPr lvl="1"/>
            <a:r>
              <a:rPr lang="en-US" sz="2200" dirty="0" smtClean="0"/>
              <a:t>Other People</a:t>
            </a:r>
          </a:p>
          <a:p>
            <a:pPr lvl="1"/>
            <a:r>
              <a:rPr lang="en-US" sz="2200" dirty="0" smtClean="0"/>
              <a:t>Natural Occurrences</a:t>
            </a:r>
          </a:p>
        </p:txBody>
      </p:sp>
    </p:spTree>
    <p:extLst>
      <p:ext uri="{BB962C8B-B14F-4D97-AF65-F5344CB8AC3E}">
        <p14:creationId xmlns:p14="http://schemas.microsoft.com/office/powerpoint/2010/main" val="2414123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4" name="Content Placeholder 3"/>
          <p:cNvSpPr>
            <a:spLocks noGrp="1"/>
          </p:cNvSpPr>
          <p:nvPr>
            <p:ph sz="half" idx="1"/>
          </p:nvPr>
        </p:nvSpPr>
        <p:spPr/>
        <p:txBody>
          <a:bodyPr/>
          <a:lstStyle/>
          <a:p>
            <a:pPr marL="0" indent="0" algn="ctr">
              <a:buNone/>
            </a:pPr>
            <a:r>
              <a:rPr lang="en-US" sz="2800" b="1" u="sng" dirty="0" smtClean="0"/>
              <a:t>Things we CAN control</a:t>
            </a:r>
          </a:p>
          <a:p>
            <a:pPr lvl="1"/>
            <a:r>
              <a:rPr lang="en-US" sz="2400" dirty="0" smtClean="0"/>
              <a:t>Views</a:t>
            </a:r>
          </a:p>
          <a:p>
            <a:pPr lvl="1"/>
            <a:r>
              <a:rPr lang="en-US" sz="2400" dirty="0" smtClean="0"/>
              <a:t>Actions</a:t>
            </a:r>
          </a:p>
        </p:txBody>
      </p:sp>
      <p:sp>
        <p:nvSpPr>
          <p:cNvPr id="5" name="Content Placeholder 4"/>
          <p:cNvSpPr>
            <a:spLocks noGrp="1"/>
          </p:cNvSpPr>
          <p:nvPr>
            <p:ph sz="half" idx="2"/>
          </p:nvPr>
        </p:nvSpPr>
        <p:spPr/>
        <p:txBody>
          <a:bodyPr>
            <a:normAutofit/>
          </a:bodyPr>
          <a:lstStyle/>
          <a:p>
            <a:pPr marL="0" indent="0" algn="ctr">
              <a:buNone/>
            </a:pPr>
            <a:r>
              <a:rPr lang="en-US" sz="2800" b="1" u="sng" dirty="0"/>
              <a:t>Things we </a:t>
            </a:r>
            <a:r>
              <a:rPr lang="en-US" sz="2800" b="1" u="sng" dirty="0" smtClean="0"/>
              <a:t>CAN’T control</a:t>
            </a:r>
          </a:p>
          <a:p>
            <a:pPr lvl="1"/>
            <a:r>
              <a:rPr lang="en-US" sz="2200" dirty="0" smtClean="0"/>
              <a:t>Other People</a:t>
            </a:r>
          </a:p>
          <a:p>
            <a:pPr lvl="1"/>
            <a:r>
              <a:rPr lang="en-US" sz="2200" dirty="0" smtClean="0"/>
              <a:t>Natural Occurrences</a:t>
            </a:r>
          </a:p>
          <a:p>
            <a:pPr lvl="1"/>
            <a:r>
              <a:rPr lang="en-US" sz="2400" dirty="0" smtClean="0"/>
              <a:t>Our Circumstances</a:t>
            </a:r>
          </a:p>
        </p:txBody>
      </p:sp>
    </p:spTree>
    <p:extLst>
      <p:ext uri="{BB962C8B-B14F-4D97-AF65-F5344CB8AC3E}">
        <p14:creationId xmlns:p14="http://schemas.microsoft.com/office/powerpoint/2010/main" val="884449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4" name="Content Placeholder 3"/>
          <p:cNvSpPr>
            <a:spLocks noGrp="1"/>
          </p:cNvSpPr>
          <p:nvPr>
            <p:ph sz="half" idx="1"/>
          </p:nvPr>
        </p:nvSpPr>
        <p:spPr/>
        <p:txBody>
          <a:bodyPr/>
          <a:lstStyle/>
          <a:p>
            <a:pPr marL="0" indent="0" algn="ctr">
              <a:buNone/>
            </a:pPr>
            <a:r>
              <a:rPr lang="en-US" sz="2800" b="1" u="sng" dirty="0" smtClean="0"/>
              <a:t>Things we CAN control</a:t>
            </a:r>
          </a:p>
          <a:p>
            <a:pPr lvl="1"/>
            <a:r>
              <a:rPr lang="en-US" sz="2400" dirty="0" smtClean="0"/>
              <a:t>Views</a:t>
            </a:r>
          </a:p>
          <a:p>
            <a:pPr lvl="1"/>
            <a:r>
              <a:rPr lang="en-US" sz="2400" dirty="0" smtClean="0"/>
              <a:t>Actions</a:t>
            </a:r>
          </a:p>
        </p:txBody>
      </p:sp>
      <p:sp>
        <p:nvSpPr>
          <p:cNvPr id="5" name="Content Placeholder 4"/>
          <p:cNvSpPr>
            <a:spLocks noGrp="1"/>
          </p:cNvSpPr>
          <p:nvPr>
            <p:ph sz="half" idx="2"/>
          </p:nvPr>
        </p:nvSpPr>
        <p:spPr/>
        <p:txBody>
          <a:bodyPr>
            <a:normAutofit/>
          </a:bodyPr>
          <a:lstStyle/>
          <a:p>
            <a:pPr marL="0" indent="0" algn="ctr">
              <a:buNone/>
            </a:pPr>
            <a:r>
              <a:rPr lang="en-US" sz="2800" b="1" u="sng" dirty="0"/>
              <a:t>Things we </a:t>
            </a:r>
            <a:r>
              <a:rPr lang="en-US" sz="2800" b="1" u="sng" dirty="0" smtClean="0"/>
              <a:t>CAN’T control</a:t>
            </a:r>
          </a:p>
          <a:p>
            <a:pPr lvl="1"/>
            <a:r>
              <a:rPr lang="en-US" sz="2200" dirty="0" smtClean="0"/>
              <a:t>Other People</a:t>
            </a:r>
          </a:p>
          <a:p>
            <a:pPr lvl="1"/>
            <a:r>
              <a:rPr lang="en-US" sz="2200" dirty="0" smtClean="0"/>
              <a:t>Natural Occurrences</a:t>
            </a:r>
          </a:p>
          <a:p>
            <a:pPr lvl="1"/>
            <a:r>
              <a:rPr lang="en-US" sz="2400" dirty="0" smtClean="0"/>
              <a:t>Our Circumstances</a:t>
            </a:r>
          </a:p>
          <a:p>
            <a:pPr lvl="1"/>
            <a:r>
              <a:rPr lang="en-US" sz="2400" b="1" u="sng" dirty="0" smtClean="0"/>
              <a:t>DEATH</a:t>
            </a:r>
            <a:endParaRPr lang="en-US" sz="2800" b="1" u="sng" dirty="0"/>
          </a:p>
        </p:txBody>
      </p:sp>
    </p:spTree>
    <p:extLst>
      <p:ext uri="{BB962C8B-B14F-4D97-AF65-F5344CB8AC3E}">
        <p14:creationId xmlns:p14="http://schemas.microsoft.com/office/powerpoint/2010/main" val="35820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smtClean="0"/>
              <a:t>Life of Epictetus </a:t>
            </a:r>
            <a:r>
              <a:rPr lang="en-US" sz="4400" u="sng" dirty="0" smtClean="0"/>
              <a:t>(55-135 CE)</a:t>
            </a:r>
            <a:endParaRPr lang="en-US" sz="6000" u="sng" dirty="0"/>
          </a:p>
        </p:txBody>
      </p:sp>
      <p:sp>
        <p:nvSpPr>
          <p:cNvPr id="3" name="Content Placeholder 2"/>
          <p:cNvSpPr>
            <a:spLocks noGrp="1"/>
          </p:cNvSpPr>
          <p:nvPr>
            <p:ph idx="1"/>
          </p:nvPr>
        </p:nvSpPr>
        <p:spPr>
          <a:xfrm>
            <a:off x="1104293" y="2052918"/>
            <a:ext cx="8946541" cy="4195481"/>
          </a:xfrm>
        </p:spPr>
        <p:txBody>
          <a:bodyPr/>
          <a:lstStyle/>
          <a:p>
            <a:r>
              <a:rPr lang="en-US" dirty="0" smtClean="0"/>
              <a:t>Born in what is Turkey - Lived in Rome, later moved to NW Greece</a:t>
            </a:r>
          </a:p>
          <a:p>
            <a:r>
              <a:rPr lang="en-US" dirty="0" smtClean="0"/>
              <a:t>A Slave Boy</a:t>
            </a:r>
          </a:p>
          <a:p>
            <a:endParaRPr lang="en-US" dirty="0" smtClean="0"/>
          </a:p>
        </p:txBody>
      </p:sp>
    </p:spTree>
    <p:extLst>
      <p:ext uri="{BB962C8B-B14F-4D97-AF65-F5344CB8AC3E}">
        <p14:creationId xmlns:p14="http://schemas.microsoft.com/office/powerpoint/2010/main" val="1107750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3" name="Content Placeholder 2"/>
          <p:cNvSpPr>
            <a:spLocks noGrp="1"/>
          </p:cNvSpPr>
          <p:nvPr>
            <p:ph idx="1"/>
          </p:nvPr>
        </p:nvSpPr>
        <p:spPr/>
        <p:txBody>
          <a:bodyPr>
            <a:normAutofit/>
          </a:bodyPr>
          <a:lstStyle/>
          <a:p>
            <a:r>
              <a:rPr lang="en-US" sz="3200" i="1" dirty="0"/>
              <a:t>“For example, death is nothing dreadful, but instead the judgement about death that it is dreadful—that is what is dreadful</a:t>
            </a:r>
            <a:r>
              <a:rPr lang="en-US" sz="3200" i="1" dirty="0" smtClean="0"/>
              <a:t>.”</a:t>
            </a:r>
            <a:r>
              <a:rPr lang="en-US" sz="3200" dirty="0" smtClean="0"/>
              <a:t> </a:t>
            </a:r>
          </a:p>
          <a:p>
            <a:pPr marL="3657600" lvl="8" indent="0">
              <a:buNone/>
            </a:pPr>
            <a:r>
              <a:rPr lang="en-US" sz="1800" i="1" dirty="0" smtClean="0"/>
              <a:t>– The Enchiridion: 5 -</a:t>
            </a:r>
            <a:r>
              <a:rPr lang="en-US" sz="1800" dirty="0" smtClean="0"/>
              <a:t>(White </a:t>
            </a:r>
            <a:r>
              <a:rPr lang="en-US" sz="1800" dirty="0"/>
              <a:t>13</a:t>
            </a:r>
            <a:r>
              <a:rPr lang="en-US" sz="1800" dirty="0" smtClean="0"/>
              <a:t>)</a:t>
            </a:r>
            <a:endParaRPr lang="en-US" sz="1800" dirty="0"/>
          </a:p>
          <a:p>
            <a:endParaRPr lang="en-US" i="1" dirty="0" smtClean="0"/>
          </a:p>
        </p:txBody>
      </p:sp>
    </p:spTree>
    <p:extLst>
      <p:ext uri="{BB962C8B-B14F-4D97-AF65-F5344CB8AC3E}">
        <p14:creationId xmlns:p14="http://schemas.microsoft.com/office/powerpoint/2010/main" val="2139368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3" name="Content Placeholder 2"/>
          <p:cNvSpPr>
            <a:spLocks noGrp="1"/>
          </p:cNvSpPr>
          <p:nvPr>
            <p:ph idx="1"/>
          </p:nvPr>
        </p:nvSpPr>
        <p:spPr>
          <a:xfrm>
            <a:off x="1103312" y="2052918"/>
            <a:ext cx="8946541" cy="4576482"/>
          </a:xfrm>
        </p:spPr>
        <p:txBody>
          <a:bodyPr>
            <a:normAutofit/>
          </a:bodyPr>
          <a:lstStyle/>
          <a:p>
            <a:r>
              <a:rPr lang="en-US" sz="3200" i="1" dirty="0"/>
              <a:t>“For example, death is nothing dreadful, but instead the judgement about death that it is dreadful—that is what is dreadful</a:t>
            </a:r>
            <a:r>
              <a:rPr lang="en-US" sz="3200" i="1" dirty="0" smtClean="0"/>
              <a:t>.”</a:t>
            </a:r>
            <a:r>
              <a:rPr lang="en-US" sz="3200" dirty="0" smtClean="0"/>
              <a:t> </a:t>
            </a:r>
          </a:p>
          <a:p>
            <a:pPr marL="3657600" lvl="8" indent="0">
              <a:buNone/>
            </a:pPr>
            <a:r>
              <a:rPr lang="en-US" sz="1800" i="1" dirty="0" smtClean="0"/>
              <a:t>– The Enchiridion: 5 -</a:t>
            </a:r>
            <a:r>
              <a:rPr lang="en-US" sz="1800" dirty="0" smtClean="0"/>
              <a:t>(White </a:t>
            </a:r>
            <a:r>
              <a:rPr lang="en-US" sz="1800" dirty="0"/>
              <a:t>13</a:t>
            </a:r>
            <a:r>
              <a:rPr lang="en-US" sz="1800" dirty="0" smtClean="0"/>
              <a:t>)</a:t>
            </a:r>
            <a:endParaRPr lang="en-US" sz="1800" dirty="0"/>
          </a:p>
          <a:p>
            <a:endParaRPr lang="en-US" i="1" dirty="0" smtClean="0"/>
          </a:p>
          <a:p>
            <a:r>
              <a:rPr lang="en-US" sz="2800" i="1" dirty="0" smtClean="0"/>
              <a:t>“Just as a target is not set up to be missed, in the same way nothing bad by nature happens in the world.”</a:t>
            </a:r>
            <a:r>
              <a:rPr lang="en-US" sz="2800" dirty="0" smtClean="0"/>
              <a:t> </a:t>
            </a:r>
            <a:endParaRPr lang="en-US" sz="2800" dirty="0"/>
          </a:p>
          <a:p>
            <a:pPr marL="3657600" lvl="8" indent="0">
              <a:buNone/>
            </a:pPr>
            <a:r>
              <a:rPr lang="en-US" sz="1800" dirty="0" smtClean="0"/>
              <a:t>- </a:t>
            </a:r>
            <a:r>
              <a:rPr lang="en-US" sz="1800" i="1" dirty="0" smtClean="0"/>
              <a:t>The Enchiridion: 27 </a:t>
            </a:r>
            <a:r>
              <a:rPr lang="en-US" sz="1800" dirty="0" smtClean="0"/>
              <a:t>– (White 19)</a:t>
            </a:r>
          </a:p>
        </p:txBody>
      </p:sp>
    </p:spTree>
    <p:extLst>
      <p:ext uri="{BB962C8B-B14F-4D97-AF65-F5344CB8AC3E}">
        <p14:creationId xmlns:p14="http://schemas.microsoft.com/office/powerpoint/2010/main" val="2645735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3" name="Content Placeholder 2"/>
          <p:cNvSpPr>
            <a:spLocks noGrp="1"/>
          </p:cNvSpPr>
          <p:nvPr>
            <p:ph idx="1"/>
          </p:nvPr>
        </p:nvSpPr>
        <p:spPr/>
        <p:txBody>
          <a:bodyPr>
            <a:normAutofit/>
          </a:bodyPr>
          <a:lstStyle/>
          <a:p>
            <a:r>
              <a:rPr lang="en-US" sz="2400" i="1" dirty="0"/>
              <a:t>“Do not seek events to happen as you want them to, but instead want them to happen as they do happen, and your life will go well.”</a:t>
            </a:r>
            <a:r>
              <a:rPr lang="en-US" sz="2400" dirty="0"/>
              <a:t> </a:t>
            </a:r>
          </a:p>
          <a:p>
            <a:pPr marL="3657600" lvl="8" indent="0">
              <a:buNone/>
            </a:pPr>
            <a:r>
              <a:rPr lang="en-US" sz="1800" i="1" dirty="0" smtClean="0"/>
              <a:t>-The Enchiridion: 8 - </a:t>
            </a:r>
            <a:r>
              <a:rPr lang="en-US" sz="1800" dirty="0" smtClean="0"/>
              <a:t>(White </a:t>
            </a:r>
            <a:r>
              <a:rPr lang="en-US" sz="1800" dirty="0"/>
              <a:t>13)</a:t>
            </a:r>
            <a:endParaRPr lang="en-US" sz="1200" dirty="0"/>
          </a:p>
          <a:p>
            <a:endParaRPr lang="en-US" dirty="0"/>
          </a:p>
          <a:p>
            <a:endParaRPr lang="en-US" dirty="0" smtClean="0"/>
          </a:p>
        </p:txBody>
      </p:sp>
    </p:spTree>
    <p:extLst>
      <p:ext uri="{BB962C8B-B14F-4D97-AF65-F5344CB8AC3E}">
        <p14:creationId xmlns:p14="http://schemas.microsoft.com/office/powerpoint/2010/main" val="2866848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3" name="Content Placeholder 2"/>
          <p:cNvSpPr>
            <a:spLocks noGrp="1"/>
          </p:cNvSpPr>
          <p:nvPr>
            <p:ph idx="1"/>
          </p:nvPr>
        </p:nvSpPr>
        <p:spPr>
          <a:xfrm>
            <a:off x="1103312" y="2052918"/>
            <a:ext cx="8946541" cy="4576482"/>
          </a:xfrm>
        </p:spPr>
        <p:txBody>
          <a:bodyPr>
            <a:normAutofit/>
          </a:bodyPr>
          <a:lstStyle/>
          <a:p>
            <a:r>
              <a:rPr lang="en-US" sz="2400" i="1" dirty="0"/>
              <a:t>“Do not seek events to happen as you want them to, but instead want them to happen as they do happen, and your life will go well.”</a:t>
            </a:r>
            <a:r>
              <a:rPr lang="en-US" sz="2400" dirty="0"/>
              <a:t> </a:t>
            </a:r>
          </a:p>
          <a:p>
            <a:pPr marL="3657600" lvl="8" indent="0">
              <a:buNone/>
            </a:pPr>
            <a:r>
              <a:rPr lang="en-US" sz="1800" i="1" dirty="0" smtClean="0"/>
              <a:t>-The Enchiridion: 8 - </a:t>
            </a:r>
            <a:r>
              <a:rPr lang="en-US" sz="1800" dirty="0" smtClean="0"/>
              <a:t>(White </a:t>
            </a:r>
            <a:r>
              <a:rPr lang="en-US" sz="1800" dirty="0"/>
              <a:t>13)</a:t>
            </a:r>
            <a:endParaRPr lang="en-US" sz="1200" dirty="0"/>
          </a:p>
          <a:p>
            <a:endParaRPr lang="en-US" dirty="0" smtClean="0"/>
          </a:p>
          <a:p>
            <a:pPr marL="0" indent="0" algn="ctr">
              <a:buNone/>
            </a:pPr>
            <a:r>
              <a:rPr lang="en-US" dirty="0" smtClean="0"/>
              <a:t>Rephrased </a:t>
            </a:r>
          </a:p>
          <a:p>
            <a:pPr marL="0" indent="0" algn="ctr">
              <a:buNone/>
            </a:pPr>
            <a:endParaRPr lang="en-US" dirty="0" smtClean="0"/>
          </a:p>
          <a:p>
            <a:endParaRPr lang="en-US" dirty="0"/>
          </a:p>
          <a:p>
            <a:endParaRPr lang="en-US" dirty="0" smtClean="0"/>
          </a:p>
        </p:txBody>
      </p:sp>
      <p:sp>
        <p:nvSpPr>
          <p:cNvPr id="4" name="Down Arrow 3"/>
          <p:cNvSpPr/>
          <p:nvPr/>
        </p:nvSpPr>
        <p:spPr>
          <a:xfrm>
            <a:off x="7223760" y="3968496"/>
            <a:ext cx="612648" cy="64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3459448" y="3968496"/>
            <a:ext cx="612648" cy="64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8980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t>Philosophy of Epictetus</a:t>
            </a:r>
            <a:endParaRPr lang="en-US" sz="4800" dirty="0"/>
          </a:p>
        </p:txBody>
      </p:sp>
      <p:sp>
        <p:nvSpPr>
          <p:cNvPr id="3" name="Content Placeholder 2"/>
          <p:cNvSpPr>
            <a:spLocks noGrp="1"/>
          </p:cNvSpPr>
          <p:nvPr>
            <p:ph idx="1"/>
          </p:nvPr>
        </p:nvSpPr>
        <p:spPr>
          <a:xfrm>
            <a:off x="1103312" y="2052918"/>
            <a:ext cx="8946541" cy="4576482"/>
          </a:xfrm>
        </p:spPr>
        <p:txBody>
          <a:bodyPr>
            <a:normAutofit/>
          </a:bodyPr>
          <a:lstStyle/>
          <a:p>
            <a:r>
              <a:rPr lang="en-US" sz="2400" i="1" dirty="0"/>
              <a:t>“Do not seek events to happen as you want them to, but instead want them to happen as they do happen, and your life will go well.”</a:t>
            </a:r>
            <a:r>
              <a:rPr lang="en-US" sz="2400" dirty="0"/>
              <a:t> </a:t>
            </a:r>
          </a:p>
          <a:p>
            <a:pPr marL="3657600" lvl="8" indent="0">
              <a:buNone/>
            </a:pPr>
            <a:r>
              <a:rPr lang="en-US" sz="1800" i="1" dirty="0" smtClean="0"/>
              <a:t>-The Enchiridion: 8 - </a:t>
            </a:r>
            <a:r>
              <a:rPr lang="en-US" sz="1800" dirty="0" smtClean="0"/>
              <a:t>(White </a:t>
            </a:r>
            <a:r>
              <a:rPr lang="en-US" sz="1800" dirty="0"/>
              <a:t>13)</a:t>
            </a:r>
            <a:endParaRPr lang="en-US" sz="1200" dirty="0"/>
          </a:p>
          <a:p>
            <a:endParaRPr lang="en-US" dirty="0" smtClean="0"/>
          </a:p>
          <a:p>
            <a:pPr marL="0" indent="0" algn="ctr">
              <a:buNone/>
            </a:pPr>
            <a:r>
              <a:rPr lang="en-US" dirty="0" smtClean="0"/>
              <a:t>Rephrased </a:t>
            </a:r>
          </a:p>
          <a:p>
            <a:pPr marL="0" indent="0" algn="ctr">
              <a:buNone/>
            </a:pPr>
            <a:endParaRPr lang="en-US" dirty="0" smtClean="0"/>
          </a:p>
          <a:p>
            <a:r>
              <a:rPr lang="en-US" sz="2400" i="1" dirty="0"/>
              <a:t>‘If your family member dies of cancer, do not want them to stay alive and be cured of cancer, but instead want them to die as they did, painfully, and your life will go well.’</a:t>
            </a:r>
            <a:endParaRPr lang="en-US" sz="2400" dirty="0"/>
          </a:p>
          <a:p>
            <a:endParaRPr lang="en-US" dirty="0"/>
          </a:p>
          <a:p>
            <a:endParaRPr lang="en-US" dirty="0" smtClean="0"/>
          </a:p>
        </p:txBody>
      </p:sp>
      <p:sp>
        <p:nvSpPr>
          <p:cNvPr id="4" name="Down Arrow 3"/>
          <p:cNvSpPr/>
          <p:nvPr/>
        </p:nvSpPr>
        <p:spPr>
          <a:xfrm>
            <a:off x="7223760" y="3968496"/>
            <a:ext cx="612648" cy="64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3459448" y="3968496"/>
            <a:ext cx="612648" cy="64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3297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Conclusion</a:t>
            </a:r>
            <a:endParaRPr lang="en-US" sz="4800" dirty="0"/>
          </a:p>
        </p:txBody>
      </p:sp>
      <p:sp>
        <p:nvSpPr>
          <p:cNvPr id="3" name="Content Placeholder 2"/>
          <p:cNvSpPr>
            <a:spLocks noGrp="1"/>
          </p:cNvSpPr>
          <p:nvPr>
            <p:ph idx="1"/>
          </p:nvPr>
        </p:nvSpPr>
        <p:spPr>
          <a:xfrm>
            <a:off x="1222184" y="1659726"/>
            <a:ext cx="8946541" cy="4622202"/>
          </a:xfrm>
        </p:spPr>
        <p:txBody>
          <a:bodyPr>
            <a:normAutofit/>
          </a:bodyPr>
          <a:lstStyle/>
          <a:p>
            <a:pPr marL="0" indent="0" algn="ctr">
              <a:buNone/>
            </a:pPr>
            <a:endParaRPr lang="en-US" sz="3500" b="1" u="sng" dirty="0" smtClean="0"/>
          </a:p>
        </p:txBody>
      </p:sp>
    </p:spTree>
    <p:extLst>
      <p:ext uri="{BB962C8B-B14F-4D97-AF65-F5344CB8AC3E}">
        <p14:creationId xmlns:p14="http://schemas.microsoft.com/office/powerpoint/2010/main" val="40812528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Conclusion</a:t>
            </a:r>
            <a:endParaRPr lang="en-US" sz="4800" dirty="0"/>
          </a:p>
        </p:txBody>
      </p:sp>
      <p:sp>
        <p:nvSpPr>
          <p:cNvPr id="3" name="Content Placeholder 2"/>
          <p:cNvSpPr>
            <a:spLocks noGrp="1"/>
          </p:cNvSpPr>
          <p:nvPr>
            <p:ph idx="1"/>
          </p:nvPr>
        </p:nvSpPr>
        <p:spPr>
          <a:xfrm>
            <a:off x="1222184" y="1659726"/>
            <a:ext cx="8946541" cy="4622202"/>
          </a:xfrm>
        </p:spPr>
        <p:txBody>
          <a:bodyPr>
            <a:normAutofit/>
          </a:bodyPr>
          <a:lstStyle/>
          <a:p>
            <a:pPr marL="0" indent="0" algn="ctr">
              <a:buNone/>
            </a:pPr>
            <a:r>
              <a:rPr lang="en-US" sz="3600" b="1" u="sng" dirty="0" smtClean="0"/>
              <a:t>Key to Happiness</a:t>
            </a:r>
            <a:endParaRPr lang="en-US" sz="1400" b="1" u="sng" dirty="0" smtClean="0"/>
          </a:p>
          <a:p>
            <a:pPr marL="0" indent="0" algn="ctr">
              <a:buNone/>
            </a:pPr>
            <a:r>
              <a:rPr lang="en-US" sz="1400" b="1" u="sng" dirty="0" smtClean="0"/>
              <a:t>_______________________</a:t>
            </a:r>
            <a:endParaRPr lang="en-US" sz="3500" b="1" u="sng" dirty="0" smtClean="0"/>
          </a:p>
        </p:txBody>
      </p:sp>
    </p:spTree>
    <p:extLst>
      <p:ext uri="{BB962C8B-B14F-4D97-AF65-F5344CB8AC3E}">
        <p14:creationId xmlns:p14="http://schemas.microsoft.com/office/powerpoint/2010/main" val="25620109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Conclusion</a:t>
            </a:r>
            <a:endParaRPr lang="en-US" sz="4800" dirty="0"/>
          </a:p>
        </p:txBody>
      </p:sp>
      <p:sp>
        <p:nvSpPr>
          <p:cNvPr id="3" name="Content Placeholder 2"/>
          <p:cNvSpPr>
            <a:spLocks noGrp="1"/>
          </p:cNvSpPr>
          <p:nvPr>
            <p:ph idx="1"/>
          </p:nvPr>
        </p:nvSpPr>
        <p:spPr>
          <a:xfrm>
            <a:off x="1222184" y="1659726"/>
            <a:ext cx="8946541" cy="4622202"/>
          </a:xfrm>
        </p:spPr>
        <p:txBody>
          <a:bodyPr>
            <a:normAutofit/>
          </a:bodyPr>
          <a:lstStyle/>
          <a:p>
            <a:pPr marL="0" indent="0" algn="ctr">
              <a:buNone/>
            </a:pPr>
            <a:r>
              <a:rPr lang="en-US" sz="3600" b="1" u="sng" dirty="0" smtClean="0"/>
              <a:t>Key to Happiness</a:t>
            </a:r>
            <a:endParaRPr lang="en-US" sz="1400" b="1" u="sng" dirty="0" smtClean="0"/>
          </a:p>
          <a:p>
            <a:pPr marL="0" indent="0" algn="ctr">
              <a:buNone/>
            </a:pPr>
            <a:r>
              <a:rPr lang="en-US" sz="1400" b="1" u="sng" dirty="0" smtClean="0"/>
              <a:t>_______________________</a:t>
            </a:r>
            <a:endParaRPr lang="en-US" sz="3500" b="1" u="sng" dirty="0" smtClean="0"/>
          </a:p>
          <a:p>
            <a:pPr lvl="1"/>
            <a:r>
              <a:rPr lang="en-US" sz="2000" i="1" dirty="0" smtClean="0"/>
              <a:t>1) Understand what you can and cant control</a:t>
            </a:r>
          </a:p>
          <a:p>
            <a:pPr lvl="3"/>
            <a:r>
              <a:rPr lang="en-US" sz="1800" dirty="0" smtClean="0"/>
              <a:t>Can Control – Your views and Actions</a:t>
            </a:r>
          </a:p>
          <a:p>
            <a:pPr lvl="3"/>
            <a:r>
              <a:rPr lang="en-US" sz="1800" dirty="0" smtClean="0"/>
              <a:t>Can’t Control – EVERYTHING ELSE</a:t>
            </a:r>
          </a:p>
          <a:p>
            <a:pPr marL="457200" lvl="1" indent="0">
              <a:buNone/>
            </a:pPr>
            <a:endParaRPr lang="en-US" sz="1800" dirty="0" smtClean="0"/>
          </a:p>
        </p:txBody>
      </p:sp>
    </p:spTree>
    <p:extLst>
      <p:ext uri="{BB962C8B-B14F-4D97-AF65-F5344CB8AC3E}">
        <p14:creationId xmlns:p14="http://schemas.microsoft.com/office/powerpoint/2010/main" val="14347880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Conclusion</a:t>
            </a:r>
            <a:endParaRPr lang="en-US" sz="4800" dirty="0"/>
          </a:p>
        </p:txBody>
      </p:sp>
      <p:sp>
        <p:nvSpPr>
          <p:cNvPr id="3" name="Content Placeholder 2"/>
          <p:cNvSpPr>
            <a:spLocks noGrp="1"/>
          </p:cNvSpPr>
          <p:nvPr>
            <p:ph idx="1"/>
          </p:nvPr>
        </p:nvSpPr>
        <p:spPr>
          <a:xfrm>
            <a:off x="1222184" y="1659726"/>
            <a:ext cx="8946541" cy="4622202"/>
          </a:xfrm>
        </p:spPr>
        <p:txBody>
          <a:bodyPr>
            <a:normAutofit/>
          </a:bodyPr>
          <a:lstStyle/>
          <a:p>
            <a:pPr marL="0" indent="0" algn="ctr">
              <a:buNone/>
            </a:pPr>
            <a:r>
              <a:rPr lang="en-US" sz="3600" b="1" u="sng" dirty="0" smtClean="0"/>
              <a:t>Key to Happiness</a:t>
            </a:r>
            <a:endParaRPr lang="en-US" sz="1400" b="1" u="sng" dirty="0" smtClean="0"/>
          </a:p>
          <a:p>
            <a:pPr marL="0" indent="0" algn="ctr">
              <a:buNone/>
            </a:pPr>
            <a:r>
              <a:rPr lang="en-US" sz="1400" b="1" u="sng" dirty="0" smtClean="0"/>
              <a:t>_______________________</a:t>
            </a:r>
            <a:endParaRPr lang="en-US" sz="3500" b="1" u="sng" dirty="0" smtClean="0"/>
          </a:p>
          <a:p>
            <a:pPr lvl="1"/>
            <a:r>
              <a:rPr lang="en-US" sz="2000" i="1" dirty="0" smtClean="0"/>
              <a:t>1) Understand what you can and cant control</a:t>
            </a:r>
          </a:p>
          <a:p>
            <a:pPr lvl="3"/>
            <a:r>
              <a:rPr lang="en-US" sz="1800" dirty="0" smtClean="0"/>
              <a:t>Can Control – Your views and Actions</a:t>
            </a:r>
          </a:p>
          <a:p>
            <a:pPr lvl="3"/>
            <a:r>
              <a:rPr lang="en-US" sz="1800" dirty="0" smtClean="0"/>
              <a:t>Can’t Control – EVERYTHING ELSE</a:t>
            </a:r>
          </a:p>
          <a:p>
            <a:pPr lvl="1"/>
            <a:r>
              <a:rPr lang="en-US" sz="2000" i="1" dirty="0" smtClean="0"/>
              <a:t>2) Understand that nothing bad happens</a:t>
            </a:r>
          </a:p>
          <a:p>
            <a:pPr lvl="3"/>
            <a:r>
              <a:rPr lang="en-US" sz="1800" dirty="0" smtClean="0"/>
              <a:t>It’s just the way you look at it</a:t>
            </a:r>
          </a:p>
          <a:p>
            <a:pPr lvl="3"/>
            <a:r>
              <a:rPr lang="en-US" sz="1800" dirty="0" smtClean="0"/>
              <a:t>In fact, everything that happens is GOOD according to Fate.</a:t>
            </a:r>
            <a:endParaRPr lang="en-US" sz="1200" dirty="0" smtClean="0"/>
          </a:p>
        </p:txBody>
      </p:sp>
    </p:spTree>
    <p:extLst>
      <p:ext uri="{BB962C8B-B14F-4D97-AF65-F5344CB8AC3E}">
        <p14:creationId xmlns:p14="http://schemas.microsoft.com/office/powerpoint/2010/main" val="7578246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Conclusion</a:t>
            </a:r>
            <a:endParaRPr lang="en-US" sz="4800" dirty="0"/>
          </a:p>
        </p:txBody>
      </p:sp>
      <p:sp>
        <p:nvSpPr>
          <p:cNvPr id="3" name="Content Placeholder 2"/>
          <p:cNvSpPr>
            <a:spLocks noGrp="1"/>
          </p:cNvSpPr>
          <p:nvPr>
            <p:ph idx="1"/>
          </p:nvPr>
        </p:nvSpPr>
        <p:spPr>
          <a:xfrm>
            <a:off x="1222184" y="1659726"/>
            <a:ext cx="8946541" cy="4622202"/>
          </a:xfrm>
        </p:spPr>
        <p:txBody>
          <a:bodyPr>
            <a:normAutofit/>
          </a:bodyPr>
          <a:lstStyle/>
          <a:p>
            <a:pPr marL="0" indent="0" algn="ctr">
              <a:buNone/>
            </a:pPr>
            <a:r>
              <a:rPr lang="en-US" sz="3600" b="1" u="sng" dirty="0" smtClean="0"/>
              <a:t>Key to Happiness</a:t>
            </a:r>
            <a:endParaRPr lang="en-US" sz="1400" b="1" u="sng" dirty="0" smtClean="0"/>
          </a:p>
          <a:p>
            <a:pPr marL="0" indent="0" algn="ctr">
              <a:buNone/>
            </a:pPr>
            <a:r>
              <a:rPr lang="en-US" sz="1400" b="1" u="sng" dirty="0" smtClean="0"/>
              <a:t>_______________________</a:t>
            </a:r>
            <a:endParaRPr lang="en-US" sz="3500" b="1" u="sng" dirty="0" smtClean="0"/>
          </a:p>
          <a:p>
            <a:pPr lvl="1"/>
            <a:r>
              <a:rPr lang="en-US" sz="2000" i="1" dirty="0" smtClean="0"/>
              <a:t>1) Understand what you can and cant control</a:t>
            </a:r>
          </a:p>
          <a:p>
            <a:pPr lvl="3"/>
            <a:r>
              <a:rPr lang="en-US" sz="1800" dirty="0" smtClean="0"/>
              <a:t>Can Control – Your views and Actions</a:t>
            </a:r>
          </a:p>
          <a:p>
            <a:pPr lvl="3"/>
            <a:r>
              <a:rPr lang="en-US" sz="1800" dirty="0" smtClean="0"/>
              <a:t>Can’t Control – EVERYTHING ELSE</a:t>
            </a:r>
          </a:p>
          <a:p>
            <a:pPr lvl="1"/>
            <a:r>
              <a:rPr lang="en-US" sz="2000" i="1" dirty="0" smtClean="0"/>
              <a:t>2) Understand that nothing bad happens</a:t>
            </a:r>
          </a:p>
          <a:p>
            <a:pPr lvl="3"/>
            <a:r>
              <a:rPr lang="en-US" sz="1800" dirty="0" smtClean="0"/>
              <a:t>It’s just the way you look at it</a:t>
            </a:r>
          </a:p>
          <a:p>
            <a:pPr lvl="3"/>
            <a:r>
              <a:rPr lang="en-US" sz="1800" dirty="0" smtClean="0"/>
              <a:t>In fact, everything that happens is GOOD according to Fate.</a:t>
            </a:r>
            <a:endParaRPr lang="en-US" sz="1200" dirty="0" smtClean="0"/>
          </a:p>
          <a:p>
            <a:pPr lvl="1"/>
            <a:r>
              <a:rPr lang="en-US" sz="2000" i="1" dirty="0" smtClean="0"/>
              <a:t>3) Change your thinking so that you want things to happen as they do.</a:t>
            </a:r>
          </a:p>
          <a:p>
            <a:pPr lvl="3"/>
            <a:r>
              <a:rPr lang="en-US" sz="1800" dirty="0" smtClean="0"/>
              <a:t>You will never be disappointed</a:t>
            </a:r>
          </a:p>
        </p:txBody>
      </p:sp>
    </p:spTree>
    <p:extLst>
      <p:ext uri="{BB962C8B-B14F-4D97-AF65-F5344CB8AC3E}">
        <p14:creationId xmlns:p14="http://schemas.microsoft.com/office/powerpoint/2010/main" val="3725671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smtClean="0"/>
              <a:t>Life of Epictetus </a:t>
            </a:r>
            <a:r>
              <a:rPr lang="en-US" sz="4400" u="sng" dirty="0" smtClean="0"/>
              <a:t>(55-135 CE)</a:t>
            </a:r>
            <a:endParaRPr lang="en-US" sz="6000" u="sng" dirty="0"/>
          </a:p>
        </p:txBody>
      </p:sp>
      <p:sp>
        <p:nvSpPr>
          <p:cNvPr id="3" name="Content Placeholder 2"/>
          <p:cNvSpPr>
            <a:spLocks noGrp="1"/>
          </p:cNvSpPr>
          <p:nvPr>
            <p:ph idx="1"/>
          </p:nvPr>
        </p:nvSpPr>
        <p:spPr>
          <a:xfrm>
            <a:off x="1104293" y="2052918"/>
            <a:ext cx="8946541" cy="4195481"/>
          </a:xfrm>
        </p:spPr>
        <p:txBody>
          <a:bodyPr/>
          <a:lstStyle/>
          <a:p>
            <a:r>
              <a:rPr lang="en-US" dirty="0" smtClean="0"/>
              <a:t>Born in what is Turkey - Lived in Rome, later moved to NW Greece</a:t>
            </a:r>
          </a:p>
          <a:p>
            <a:r>
              <a:rPr lang="en-US" dirty="0" smtClean="0"/>
              <a:t>A Slave Boy</a:t>
            </a:r>
          </a:p>
          <a:p>
            <a:pPr lvl="1"/>
            <a:r>
              <a:rPr lang="en-US" dirty="0" smtClean="0"/>
              <a:t>Studied Stoic Philosophy under </a:t>
            </a:r>
            <a:r>
              <a:rPr lang="en-US" dirty="0" err="1" smtClean="0"/>
              <a:t>Musonius</a:t>
            </a:r>
            <a:r>
              <a:rPr lang="en-US" dirty="0" smtClean="0"/>
              <a:t> Rufus</a:t>
            </a:r>
          </a:p>
          <a:p>
            <a:endParaRPr lang="en-US" dirty="0" smtClean="0"/>
          </a:p>
        </p:txBody>
      </p:sp>
    </p:spTree>
    <p:extLst>
      <p:ext uri="{BB962C8B-B14F-4D97-AF65-F5344CB8AC3E}">
        <p14:creationId xmlns:p14="http://schemas.microsoft.com/office/powerpoint/2010/main" val="426683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Conclusion</a:t>
            </a:r>
            <a:endParaRPr lang="en-US" sz="4800" dirty="0"/>
          </a:p>
        </p:txBody>
      </p:sp>
      <p:sp>
        <p:nvSpPr>
          <p:cNvPr id="3" name="Content Placeholder 2"/>
          <p:cNvSpPr>
            <a:spLocks noGrp="1"/>
          </p:cNvSpPr>
          <p:nvPr>
            <p:ph idx="1"/>
          </p:nvPr>
        </p:nvSpPr>
        <p:spPr>
          <a:xfrm>
            <a:off x="1222184" y="1659726"/>
            <a:ext cx="8946541" cy="4622202"/>
          </a:xfrm>
        </p:spPr>
        <p:txBody>
          <a:bodyPr>
            <a:normAutofit/>
          </a:bodyPr>
          <a:lstStyle/>
          <a:p>
            <a:r>
              <a:rPr lang="en-US" sz="3600" i="1" dirty="0"/>
              <a:t>“God, grant me the serenity to accept the things I cannot change, courage to change what I can, and the wisdom to know the difference.” </a:t>
            </a:r>
            <a:r>
              <a:rPr lang="en-US" sz="3600" i="1" dirty="0" smtClean="0"/>
              <a:t>	</a:t>
            </a:r>
          </a:p>
          <a:p>
            <a:pPr marL="3657600" lvl="8" indent="0">
              <a:buNone/>
            </a:pPr>
            <a:r>
              <a:rPr lang="en-US" sz="2000" i="1" dirty="0" smtClean="0"/>
              <a:t>			</a:t>
            </a:r>
          </a:p>
          <a:p>
            <a:pPr marL="3657600" lvl="8" indent="0">
              <a:buNone/>
            </a:pPr>
            <a:r>
              <a:rPr lang="en-US" sz="2000" i="1" dirty="0"/>
              <a:t>	</a:t>
            </a:r>
            <a:r>
              <a:rPr lang="en-US" sz="2000" i="1" dirty="0" smtClean="0"/>
              <a:t>	</a:t>
            </a:r>
            <a:r>
              <a:rPr lang="en-US" sz="2400" i="1" dirty="0" smtClean="0"/>
              <a:t>- Serenity Prayer - </a:t>
            </a:r>
            <a:r>
              <a:rPr lang="en-US" sz="2400" dirty="0" smtClean="0"/>
              <a:t>(</a:t>
            </a:r>
            <a:r>
              <a:rPr lang="en-US" sz="2400" dirty="0" err="1" smtClean="0"/>
              <a:t>Niehbur</a:t>
            </a:r>
            <a:r>
              <a:rPr lang="en-US" sz="2400" dirty="0"/>
              <a:t>)</a:t>
            </a:r>
          </a:p>
        </p:txBody>
      </p:sp>
    </p:spTree>
    <p:extLst>
      <p:ext uri="{BB962C8B-B14F-4D97-AF65-F5344CB8AC3E}">
        <p14:creationId xmlns:p14="http://schemas.microsoft.com/office/powerpoint/2010/main" val="849919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smtClean="0"/>
              <a:t>References</a:t>
            </a:r>
            <a:br>
              <a:rPr lang="en-US" sz="5400" u="sng" dirty="0" smtClean="0"/>
            </a:br>
            <a:endParaRPr lang="en-US" sz="4800" dirty="0"/>
          </a:p>
        </p:txBody>
      </p:sp>
      <p:sp>
        <p:nvSpPr>
          <p:cNvPr id="3" name="Content Placeholder 2"/>
          <p:cNvSpPr>
            <a:spLocks noGrp="1"/>
          </p:cNvSpPr>
          <p:nvPr>
            <p:ph idx="1"/>
          </p:nvPr>
        </p:nvSpPr>
        <p:spPr/>
        <p:txBody>
          <a:bodyPr/>
          <a:lstStyle/>
          <a:p>
            <a:r>
              <a:rPr lang="en-US" dirty="0" err="1" smtClean="0"/>
              <a:t>Niehbur</a:t>
            </a:r>
            <a:r>
              <a:rPr lang="en-US" dirty="0"/>
              <a:t>, Reinhold. </a:t>
            </a:r>
            <a:r>
              <a:rPr lang="en-US" i="1" dirty="0"/>
              <a:t>Serenity Prayer</a:t>
            </a:r>
            <a:r>
              <a:rPr lang="en-US" dirty="0"/>
              <a:t>. 19 November 2017. Web. 19 November 2017.</a:t>
            </a:r>
          </a:p>
          <a:p>
            <a:r>
              <a:rPr lang="en-US" dirty="0"/>
              <a:t>Reeve, C. D. C. and Patrick Lee Miller. </a:t>
            </a:r>
            <a:r>
              <a:rPr lang="en-US" i="1" dirty="0"/>
              <a:t>Introductory Readings in Ancient Greek and Roman Philosophy - Second Edition</a:t>
            </a:r>
            <a:r>
              <a:rPr lang="en-US" dirty="0"/>
              <a:t>. Indianapolis: </a:t>
            </a:r>
            <a:r>
              <a:rPr lang="en-US" dirty="0" err="1"/>
              <a:t>Hacket</a:t>
            </a:r>
            <a:r>
              <a:rPr lang="en-US" dirty="0"/>
              <a:t> Publishing Company, Inc., 2015. Print.</a:t>
            </a:r>
          </a:p>
          <a:p>
            <a:r>
              <a:rPr lang="en-US" dirty="0"/>
              <a:t>Seddon, Keith H. </a:t>
            </a:r>
            <a:r>
              <a:rPr lang="en-US" i="1" dirty="0"/>
              <a:t>Epictetus | Internet Encyclopedia of Philosophy</a:t>
            </a:r>
            <a:r>
              <a:rPr lang="en-US" dirty="0"/>
              <a:t>. 19 November 2017. Web. 19 November 2017.</a:t>
            </a:r>
          </a:p>
          <a:p>
            <a:r>
              <a:rPr lang="en-US" dirty="0"/>
              <a:t>White, Nicholas P. </a:t>
            </a:r>
            <a:r>
              <a:rPr lang="en-US" i="1" dirty="0"/>
              <a:t>Epictetus, The Handbook (The Enchiridion)</a:t>
            </a:r>
            <a:r>
              <a:rPr lang="en-US" dirty="0"/>
              <a:t>. Indianapolis: Hackett Publishing Company Inc., 1983. Print.</a:t>
            </a:r>
          </a:p>
          <a:p>
            <a:endParaRPr lang="en-US" dirty="0"/>
          </a:p>
        </p:txBody>
      </p:sp>
    </p:spTree>
    <p:extLst>
      <p:ext uri="{BB962C8B-B14F-4D97-AF65-F5344CB8AC3E}">
        <p14:creationId xmlns:p14="http://schemas.microsoft.com/office/powerpoint/2010/main" val="1830202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smtClean="0"/>
              <a:t>Life of Epictetus </a:t>
            </a:r>
            <a:r>
              <a:rPr lang="en-US" sz="4400" u="sng" dirty="0" smtClean="0"/>
              <a:t>(55-135 CE)</a:t>
            </a:r>
            <a:endParaRPr lang="en-US" sz="6000" u="sng" dirty="0"/>
          </a:p>
        </p:txBody>
      </p:sp>
      <p:sp>
        <p:nvSpPr>
          <p:cNvPr id="3" name="Content Placeholder 2"/>
          <p:cNvSpPr>
            <a:spLocks noGrp="1"/>
          </p:cNvSpPr>
          <p:nvPr>
            <p:ph idx="1"/>
          </p:nvPr>
        </p:nvSpPr>
        <p:spPr>
          <a:xfrm>
            <a:off x="1104293" y="2052918"/>
            <a:ext cx="8946541" cy="4195481"/>
          </a:xfrm>
        </p:spPr>
        <p:txBody>
          <a:bodyPr/>
          <a:lstStyle/>
          <a:p>
            <a:r>
              <a:rPr lang="en-US" dirty="0" smtClean="0"/>
              <a:t>Born in what is Turkey - Lived in Rome, later moved to NW Greece</a:t>
            </a:r>
          </a:p>
          <a:p>
            <a:r>
              <a:rPr lang="en-US" dirty="0" smtClean="0"/>
              <a:t>A Slave Boy</a:t>
            </a:r>
          </a:p>
          <a:p>
            <a:pPr lvl="1"/>
            <a:r>
              <a:rPr lang="en-US" dirty="0" smtClean="0"/>
              <a:t>Studied Stoic Philosophy under </a:t>
            </a:r>
            <a:r>
              <a:rPr lang="en-US" dirty="0" err="1" smtClean="0"/>
              <a:t>Musonius</a:t>
            </a:r>
            <a:r>
              <a:rPr lang="en-US" dirty="0" smtClean="0"/>
              <a:t> Rufus</a:t>
            </a:r>
          </a:p>
          <a:p>
            <a:pPr lvl="1"/>
            <a:r>
              <a:rPr lang="en-US" dirty="0" smtClean="0"/>
              <a:t>Tortured, at some point became lame</a:t>
            </a:r>
          </a:p>
          <a:p>
            <a:endParaRPr lang="en-US" dirty="0" smtClean="0"/>
          </a:p>
        </p:txBody>
      </p:sp>
    </p:spTree>
    <p:extLst>
      <p:ext uri="{BB962C8B-B14F-4D97-AF65-F5344CB8AC3E}">
        <p14:creationId xmlns:p14="http://schemas.microsoft.com/office/powerpoint/2010/main" val="313940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smtClean="0"/>
              <a:t>Life of Epictetus </a:t>
            </a:r>
            <a:r>
              <a:rPr lang="en-US" sz="4400" u="sng" dirty="0" smtClean="0"/>
              <a:t>(55-135 CE)</a:t>
            </a:r>
            <a:endParaRPr lang="en-US" sz="6000" u="sng" dirty="0"/>
          </a:p>
        </p:txBody>
      </p:sp>
      <p:sp>
        <p:nvSpPr>
          <p:cNvPr id="3" name="Content Placeholder 2"/>
          <p:cNvSpPr>
            <a:spLocks noGrp="1"/>
          </p:cNvSpPr>
          <p:nvPr>
            <p:ph idx="1"/>
          </p:nvPr>
        </p:nvSpPr>
        <p:spPr>
          <a:xfrm>
            <a:off x="1104293" y="2052918"/>
            <a:ext cx="8946541" cy="4195481"/>
          </a:xfrm>
        </p:spPr>
        <p:txBody>
          <a:bodyPr/>
          <a:lstStyle/>
          <a:p>
            <a:r>
              <a:rPr lang="en-US" dirty="0" smtClean="0"/>
              <a:t>Born in what is Turkey - Lived in Rome, later moved to NW Greece</a:t>
            </a:r>
          </a:p>
          <a:p>
            <a:r>
              <a:rPr lang="en-US" dirty="0" smtClean="0"/>
              <a:t>A Slave Boy</a:t>
            </a:r>
          </a:p>
          <a:p>
            <a:pPr lvl="1"/>
            <a:r>
              <a:rPr lang="en-US" dirty="0" smtClean="0"/>
              <a:t>Studied Stoic Philosophy under </a:t>
            </a:r>
            <a:r>
              <a:rPr lang="en-US" dirty="0" err="1" smtClean="0"/>
              <a:t>Musonius</a:t>
            </a:r>
            <a:r>
              <a:rPr lang="en-US" dirty="0" smtClean="0"/>
              <a:t> Rufus</a:t>
            </a:r>
          </a:p>
          <a:p>
            <a:pPr lvl="1"/>
            <a:r>
              <a:rPr lang="en-US" dirty="0" smtClean="0"/>
              <a:t>Tortured, at some point became lame</a:t>
            </a:r>
          </a:p>
          <a:p>
            <a:pPr lvl="1"/>
            <a:r>
              <a:rPr lang="en-US" dirty="0" smtClean="0"/>
              <a:t>Was freed sometime after death of Nero (68 CE) by </a:t>
            </a:r>
            <a:r>
              <a:rPr lang="en-US" dirty="0" err="1" smtClean="0"/>
              <a:t>Musonius</a:t>
            </a:r>
            <a:endParaRPr lang="en-US" dirty="0" smtClean="0"/>
          </a:p>
          <a:p>
            <a:endParaRPr lang="en-US" dirty="0" smtClean="0"/>
          </a:p>
        </p:txBody>
      </p:sp>
    </p:spTree>
    <p:extLst>
      <p:ext uri="{BB962C8B-B14F-4D97-AF65-F5344CB8AC3E}">
        <p14:creationId xmlns:p14="http://schemas.microsoft.com/office/powerpoint/2010/main" val="354387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smtClean="0"/>
              <a:t>Life of Epictetus </a:t>
            </a:r>
            <a:r>
              <a:rPr lang="en-US" sz="4400" u="sng" dirty="0" smtClean="0"/>
              <a:t>(55-135 CE)</a:t>
            </a:r>
            <a:endParaRPr lang="en-US" sz="6000" u="sng" dirty="0"/>
          </a:p>
        </p:txBody>
      </p:sp>
      <p:sp>
        <p:nvSpPr>
          <p:cNvPr id="3" name="Content Placeholder 2"/>
          <p:cNvSpPr>
            <a:spLocks noGrp="1"/>
          </p:cNvSpPr>
          <p:nvPr>
            <p:ph idx="1"/>
          </p:nvPr>
        </p:nvSpPr>
        <p:spPr>
          <a:xfrm>
            <a:off x="1104293" y="2052918"/>
            <a:ext cx="8946541" cy="4195481"/>
          </a:xfrm>
        </p:spPr>
        <p:txBody>
          <a:bodyPr/>
          <a:lstStyle/>
          <a:p>
            <a:r>
              <a:rPr lang="en-US" dirty="0" smtClean="0"/>
              <a:t>Born in what is Turkey - Lived in Rome, later moved to NW Greece</a:t>
            </a:r>
          </a:p>
          <a:p>
            <a:r>
              <a:rPr lang="en-US" dirty="0" smtClean="0"/>
              <a:t>A Slave Boy</a:t>
            </a:r>
          </a:p>
          <a:p>
            <a:pPr lvl="1"/>
            <a:r>
              <a:rPr lang="en-US" dirty="0" smtClean="0"/>
              <a:t>Studied Stoic Philosophy under </a:t>
            </a:r>
            <a:r>
              <a:rPr lang="en-US" dirty="0" err="1" smtClean="0"/>
              <a:t>Musonius</a:t>
            </a:r>
            <a:r>
              <a:rPr lang="en-US" dirty="0" smtClean="0"/>
              <a:t> Rufus</a:t>
            </a:r>
          </a:p>
          <a:p>
            <a:pPr lvl="1"/>
            <a:r>
              <a:rPr lang="en-US" dirty="0" smtClean="0"/>
              <a:t>Tortured, at some point became lame</a:t>
            </a:r>
          </a:p>
          <a:p>
            <a:pPr lvl="1"/>
            <a:r>
              <a:rPr lang="en-US" dirty="0" smtClean="0"/>
              <a:t>Was freed sometime after death of Nero (68 CE) by </a:t>
            </a:r>
            <a:r>
              <a:rPr lang="en-US" dirty="0" err="1" smtClean="0"/>
              <a:t>Musonius</a:t>
            </a:r>
            <a:endParaRPr lang="en-US" dirty="0" smtClean="0"/>
          </a:p>
          <a:p>
            <a:r>
              <a:rPr lang="en-US" dirty="0" smtClean="0"/>
              <a:t>Taught philosophy in Rome</a:t>
            </a:r>
          </a:p>
          <a:p>
            <a:endParaRPr lang="en-US" dirty="0" smtClean="0"/>
          </a:p>
        </p:txBody>
      </p:sp>
    </p:spTree>
    <p:extLst>
      <p:ext uri="{BB962C8B-B14F-4D97-AF65-F5344CB8AC3E}">
        <p14:creationId xmlns:p14="http://schemas.microsoft.com/office/powerpoint/2010/main" val="14574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smtClean="0"/>
              <a:t>Life of Epictetus </a:t>
            </a:r>
            <a:r>
              <a:rPr lang="en-US" sz="4400" u="sng" dirty="0" smtClean="0"/>
              <a:t>(55-135 CE)</a:t>
            </a:r>
            <a:endParaRPr lang="en-US" sz="6000" u="sng" dirty="0"/>
          </a:p>
        </p:txBody>
      </p:sp>
      <p:sp>
        <p:nvSpPr>
          <p:cNvPr id="3" name="Content Placeholder 2"/>
          <p:cNvSpPr>
            <a:spLocks noGrp="1"/>
          </p:cNvSpPr>
          <p:nvPr>
            <p:ph idx="1"/>
          </p:nvPr>
        </p:nvSpPr>
        <p:spPr>
          <a:xfrm>
            <a:off x="1104293" y="2052918"/>
            <a:ext cx="8946541" cy="4195481"/>
          </a:xfrm>
        </p:spPr>
        <p:txBody>
          <a:bodyPr/>
          <a:lstStyle/>
          <a:p>
            <a:r>
              <a:rPr lang="en-US" dirty="0" smtClean="0"/>
              <a:t>Born in what is Turkey - Lived in Rome, later moved to NW Greece</a:t>
            </a:r>
          </a:p>
          <a:p>
            <a:r>
              <a:rPr lang="en-US" dirty="0" smtClean="0"/>
              <a:t>A Slave Boy</a:t>
            </a:r>
          </a:p>
          <a:p>
            <a:pPr lvl="1"/>
            <a:r>
              <a:rPr lang="en-US" dirty="0" smtClean="0"/>
              <a:t>Studied Stoic Philosophy under </a:t>
            </a:r>
            <a:r>
              <a:rPr lang="en-US" dirty="0" err="1" smtClean="0"/>
              <a:t>Musonius</a:t>
            </a:r>
            <a:r>
              <a:rPr lang="en-US" dirty="0" smtClean="0"/>
              <a:t> Rufus</a:t>
            </a:r>
          </a:p>
          <a:p>
            <a:pPr lvl="1"/>
            <a:r>
              <a:rPr lang="en-US" dirty="0" smtClean="0"/>
              <a:t>Tortured, at some point became lame</a:t>
            </a:r>
          </a:p>
          <a:p>
            <a:pPr lvl="1"/>
            <a:r>
              <a:rPr lang="en-US" dirty="0" smtClean="0"/>
              <a:t>Was freed sometime after death of Nero (68 CE) by </a:t>
            </a:r>
            <a:r>
              <a:rPr lang="en-US" dirty="0" err="1" smtClean="0"/>
              <a:t>Musonius</a:t>
            </a:r>
            <a:endParaRPr lang="en-US" dirty="0" smtClean="0"/>
          </a:p>
          <a:p>
            <a:r>
              <a:rPr lang="en-US" dirty="0" smtClean="0"/>
              <a:t>Taught philosophy in Rome</a:t>
            </a:r>
          </a:p>
          <a:p>
            <a:r>
              <a:rPr lang="en-US" dirty="0" smtClean="0"/>
              <a:t>Banished from Rome, moved to NW Greece (89 CE)</a:t>
            </a:r>
          </a:p>
          <a:p>
            <a:endParaRPr lang="en-US" dirty="0" smtClean="0"/>
          </a:p>
        </p:txBody>
      </p:sp>
    </p:spTree>
    <p:extLst>
      <p:ext uri="{BB962C8B-B14F-4D97-AF65-F5344CB8AC3E}">
        <p14:creationId xmlns:p14="http://schemas.microsoft.com/office/powerpoint/2010/main" val="627521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333</TotalTime>
  <Words>1933</Words>
  <Application>Microsoft Office PowerPoint</Application>
  <PresentationFormat>Widescreen</PresentationFormat>
  <Paragraphs>277</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Century Gothic</vt:lpstr>
      <vt:lpstr>Wingdings 3</vt:lpstr>
      <vt:lpstr>Ion</vt:lpstr>
      <vt:lpstr>Epictetus –  Life and Philosophy</vt:lpstr>
      <vt:lpstr>Life of Epictetus (55-135 CE)</vt:lpstr>
      <vt:lpstr>Life of Epictetus (55-135 CE)</vt:lpstr>
      <vt:lpstr>Life of Epictetus (55-135 CE)</vt:lpstr>
      <vt:lpstr>Life of Epictetus (55-135 CE)</vt:lpstr>
      <vt:lpstr>Life of Epictetus (55-135 CE)</vt:lpstr>
      <vt:lpstr>Life of Epictetus (55-135 CE)</vt:lpstr>
      <vt:lpstr>Life of Epictetus (55-135 CE)</vt:lpstr>
      <vt:lpstr>Life of Epictetus (55-135 CE)</vt:lpstr>
      <vt:lpstr>Life of Epictetus (55-135 CE)</vt:lpstr>
      <vt:lpstr>Life of Epictetus (55-135 CE)</vt:lpstr>
      <vt:lpstr>Life of Epictetus (55-135 CE)</vt:lpstr>
      <vt:lpstr>Works of Epictetus</vt:lpstr>
      <vt:lpstr>Works of Epictetus</vt:lpstr>
      <vt:lpstr>Works of Epictetus</vt:lpstr>
      <vt:lpstr>Works of Epictetus</vt:lpstr>
      <vt:lpstr>Works of Epictetus</vt:lpstr>
      <vt:lpstr>Works of Epictetus</vt:lpstr>
      <vt:lpstr>Works of Epictetus</vt:lpstr>
      <vt:lpstr>Works of Epictetus</vt:lpstr>
      <vt:lpstr>Works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Philosophy of Epictetus</vt:lpstr>
      <vt:lpstr>Conclusion</vt:lpstr>
      <vt:lpstr>Conclusion</vt:lpstr>
      <vt:lpstr>Conclusion</vt:lpstr>
      <vt:lpstr>Conclusion</vt:lpstr>
      <vt:lpstr>Conclusion</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Epictetus –  Life and Philosophy</dc:title>
  <dc:creator>Raymond Shiner</dc:creator>
  <cp:lastModifiedBy>Raymond Shiner</cp:lastModifiedBy>
  <cp:revision>20</cp:revision>
  <dcterms:created xsi:type="dcterms:W3CDTF">2017-11-20T05:13:30Z</dcterms:created>
  <dcterms:modified xsi:type="dcterms:W3CDTF">2017-11-20T21:48:03Z</dcterms:modified>
</cp:coreProperties>
</file>