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=&gt; Specification is a definition of a program’s behaviour in the general case</a:t>
            </a:r>
          </a:p>
          <a:p>
            <a:pPr/>
            <a:r>
              <a:t>=&gt; Test are concrete examples of how a program should behave in specific scenarios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lab.thalesdigital.io/Raymond.tay/propertybasedtesting" TargetMode="External"/><Relationship Id="rId3" Type="http://schemas.openxmlformats.org/officeDocument/2006/relationships/hyperlink" Target="https://medium.com/criteo-labs/introduction-to-property-based-testing-f5236229d237" TargetMode="External"/><Relationship Id="rId4" Type="http://schemas.openxmlformats.org/officeDocument/2006/relationships/hyperlink" Target="https://jqwik.net" TargetMode="External"/><Relationship Id="rId5" Type="http://schemas.openxmlformats.org/officeDocument/2006/relationships/hyperlink" Target="https://scalacheck.org" TargetMode="External"/><Relationship Id="rId6" Type="http://schemas.openxmlformats.org/officeDocument/2006/relationships/hyperlink" Target="https://pholser.github.io/junit-quickcheck/site/0.9/" TargetMode="External"/><Relationship Id="rId7" Type="http://schemas.openxmlformats.org/officeDocument/2006/relationships/hyperlink" Target="https://jestjs.io/" TargetMode="External"/><Relationship Id="rId8" Type="http://schemas.openxmlformats.org/officeDocument/2006/relationships/hyperlink" Target="https://github.com/dubzzz/fast-check" TargetMode="External"/><Relationship Id="rId9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perty Based Tes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pPr>
            <a:r>
              <a:rPr>
                <a:solidFill>
                  <a:schemeClr val="accent5"/>
                </a:solidFill>
              </a:rPr>
              <a:t>Property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Based</a:t>
            </a:r>
            <a:r>
              <a:t> Testing</a:t>
            </a:r>
          </a:p>
        </p:txBody>
      </p:sp>
      <p:sp>
        <p:nvSpPr>
          <p:cNvPr id="120" name="Hint: It’s not unit-testing"/>
          <p:cNvSpPr txBox="1"/>
          <p:nvPr>
            <p:ph type="subTitle" sz="quarter" idx="1"/>
          </p:nvPr>
        </p:nvSpPr>
        <p:spPr>
          <a:xfrm>
            <a:off x="1270000" y="57277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MLingWaiMedium-TC"/>
                <a:ea typeface="MLingWaiMedium-TC"/>
                <a:cs typeface="MLingWaiMedium-TC"/>
                <a:sym typeface="MLingWaiMedium-TC"/>
              </a:defRPr>
            </a:lvl1pPr>
          </a:lstStyle>
          <a:p>
            <a:pPr/>
            <a:r>
              <a:t>Hint: It’s not unit-testing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169" y="8420834"/>
            <a:ext cx="155246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this abou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this </a:t>
            </a:r>
            <a:r>
              <a:rPr>
                <a:solidFill>
                  <a:schemeClr val="accent5"/>
                </a:solidFill>
              </a:rPr>
              <a:t>about</a:t>
            </a:r>
            <a:r>
              <a:t>?</a:t>
            </a:r>
          </a:p>
        </p:txBody>
      </p:sp>
      <p:sp>
        <p:nvSpPr>
          <p:cNvPr id="124" name="Property-based testing allows you to write properties that describe your code’s behaviour, and leave the task of test case generation and property evaluation to the testing tool"/>
          <p:cNvSpPr txBox="1"/>
          <p:nvPr/>
        </p:nvSpPr>
        <p:spPr>
          <a:xfrm>
            <a:off x="952500" y="3987800"/>
            <a:ext cx="11563896" cy="405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5062">
                <a:latin typeface="Ubuntu Mono derivative Powerlin"/>
                <a:ea typeface="Ubuntu Mono derivative Powerlin"/>
                <a:cs typeface="Ubuntu Mono derivative Powerlin"/>
                <a:sym typeface="Ubuntu Mono derivative Powerlin"/>
              </a:defRPr>
            </a:lvl1pPr>
          </a:lstStyle>
          <a:p>
            <a:pPr/>
            <a:r>
              <a:t>Property-based testing allows you to write properties that describe your code’s behaviour, and leave the task of test case generation and property evaluation to the testing tool 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169" y="8420834"/>
            <a:ext cx="155246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Key insights ?"/>
          <p:cNvSpPr txBox="1"/>
          <p:nvPr>
            <p:ph type="title"/>
          </p:nvPr>
        </p:nvSpPr>
        <p:spPr>
          <a:xfrm>
            <a:off x="1181100" y="-3429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Key</a:t>
            </a:r>
            <a:r>
              <a:t> insights ?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347252" y="1562490"/>
            <a:ext cx="10310296" cy="5799542"/>
            <a:chOff x="0" y="0"/>
            <a:chExt cx="10310295" cy="5799540"/>
          </a:xfrm>
        </p:grpSpPr>
        <p:grpSp>
          <p:nvGrpSpPr>
            <p:cNvPr id="131" name="Group"/>
            <p:cNvGrpSpPr/>
            <p:nvPr/>
          </p:nvGrpSpPr>
          <p:grpSpPr>
            <a:xfrm>
              <a:off x="0" y="0"/>
              <a:ext cx="10310296" cy="5799541"/>
              <a:chOff x="0" y="0"/>
              <a:chExt cx="10310295" cy="5799540"/>
            </a:xfrm>
          </p:grpSpPr>
          <p:pic>
            <p:nvPicPr>
              <p:cNvPr id="128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0310296" cy="5799541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29" name="Rectangle"/>
              <p:cNvSpPr/>
              <p:nvPr/>
            </p:nvSpPr>
            <p:spPr>
              <a:xfrm>
                <a:off x="3613537" y="1004750"/>
                <a:ext cx="3345863" cy="7638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0" name="Rectangle"/>
              <p:cNvSpPr/>
              <p:nvPr/>
            </p:nvSpPr>
            <p:spPr>
              <a:xfrm>
                <a:off x="3085134" y="3453445"/>
                <a:ext cx="3805547" cy="76380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32" name="Specifications"/>
            <p:cNvSpPr txBox="1"/>
            <p:nvPr/>
          </p:nvSpPr>
          <p:spPr>
            <a:xfrm>
              <a:off x="3184310" y="637320"/>
              <a:ext cx="4007122" cy="1431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362204">
                <a:defRPr b="0" sz="4960"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/>
              <a:r>
                <a:t>Specifications</a:t>
              </a:r>
            </a:p>
          </p:txBody>
        </p:sp>
        <p:sp>
          <p:nvSpPr>
            <p:cNvPr id="133" name="Tests"/>
            <p:cNvSpPr txBox="1"/>
            <p:nvPr/>
          </p:nvSpPr>
          <p:spPr>
            <a:xfrm>
              <a:off x="2752214" y="3453948"/>
              <a:ext cx="4020765" cy="1098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 defTabSz="560831">
                <a:defRPr b="0" sz="7679">
                  <a:latin typeface="Rockwell"/>
                  <a:ea typeface="Rockwell"/>
                  <a:cs typeface="Rockwell"/>
                  <a:sym typeface="Rockwell"/>
                </a:defRPr>
              </a:lvl1pPr>
            </a:lstStyle>
            <a:p>
              <a:pPr/>
              <a:r>
                <a:t>Tests</a:t>
              </a:r>
            </a:p>
          </p:txBody>
        </p:sp>
      </p:grpSp>
      <p:pic>
        <p:nvPicPr>
          <p:cNvPr id="13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6169" y="8420834"/>
            <a:ext cx="155246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st"/>
          <p:cNvSpPr txBox="1"/>
          <p:nvPr>
            <p:ph type="title"/>
          </p:nvPr>
        </p:nvSpPr>
        <p:spPr>
          <a:xfrm>
            <a:off x="5393744" y="653854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pic>
        <p:nvPicPr>
          <p:cNvPr id="140" name="Screenshot 2019-09-05 at 4.20.58 PM.png" descr="Screenshot 2019-09-05 at 4.20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174" y="-3140"/>
            <a:ext cx="9443587" cy="9759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9724" y="8449395"/>
            <a:ext cx="155246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ink: [1]"/>
          <p:cNvSpPr txBox="1"/>
          <p:nvPr/>
        </p:nvSpPr>
        <p:spPr>
          <a:xfrm>
            <a:off x="11693194" y="9216039"/>
            <a:ext cx="127132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Link: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pecification"/>
          <p:cNvSpPr txBox="1"/>
          <p:nvPr>
            <p:ph type="title"/>
          </p:nvPr>
        </p:nvSpPr>
        <p:spPr>
          <a:xfrm>
            <a:off x="952500" y="653854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Specification</a:t>
            </a:r>
          </a:p>
        </p:txBody>
      </p:sp>
      <p:pic>
        <p:nvPicPr>
          <p:cNvPr id="145" name="Screenshot 2019-09-05 at 4.22.18 PM.png" descr="Screenshot 2019-09-05 at 4.22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49" y="4226208"/>
            <a:ext cx="12812302" cy="5005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24173" y="7919323"/>
            <a:ext cx="155246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k: [1]"/>
          <p:cNvSpPr txBox="1"/>
          <p:nvPr/>
        </p:nvSpPr>
        <p:spPr>
          <a:xfrm>
            <a:off x="11693194" y="9216039"/>
            <a:ext cx="127132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Link: 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70907"/>
            <a:ext cx="13004801" cy="7811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ith      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     s</a:t>
            </a:r>
          </a:p>
        </p:txBody>
      </p:sp>
      <p:sp>
        <p:nvSpPr>
          <p:cNvPr id="153" name="Several libraries inspired by Haskell QuickChe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Ubuntu Mono derivative Powerlin"/>
                <a:ea typeface="Ubuntu Mono derivative Powerlin"/>
                <a:cs typeface="Ubuntu Mono derivative Powerlin"/>
                <a:sym typeface="Ubuntu Mono derivative Powerlin"/>
              </a:defRPr>
            </a:pPr>
            <a:r>
              <a:t>Several libraries inspired by </a:t>
            </a:r>
            <a:r>
              <a:rPr b="1"/>
              <a:t>Haskell QuickCheck</a:t>
            </a:r>
          </a:p>
          <a:p>
            <a:pPr lvl="1">
              <a:defRPr>
                <a:latin typeface="Ubuntu Mono derivative Powerlin"/>
                <a:ea typeface="Ubuntu Mono derivative Powerlin"/>
                <a:cs typeface="Ubuntu Mono derivative Powerlin"/>
                <a:sym typeface="Ubuntu Mono derivative Powerlin"/>
              </a:defRPr>
            </a:pP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fast-check</a:t>
            </a:r>
            <a:r>
              <a:t> (compatible with </a:t>
            </a:r>
            <a:r>
              <a:rPr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rPr>
              <a:t>jest</a:t>
            </a:r>
            <a:r>
              <a:t>, mocha, jasmine…)</a:t>
            </a:r>
          </a:p>
          <a:p>
            <a:pPr lvl="1">
              <a:defRPr>
                <a:latin typeface="Ubuntu Mono derivative Powerlin"/>
                <a:ea typeface="Ubuntu Mono derivative Powerlin"/>
                <a:cs typeface="Ubuntu Mono derivative Powerlin"/>
                <a:sym typeface="Ubuntu Mono derivative Powerlin"/>
              </a:defRPr>
            </a:pPr>
            <a:r>
              <a:t>JSVerify (mocha, jasmine) </a:t>
            </a:r>
          </a:p>
          <a:p>
            <a:pPr lvl="1">
              <a:defRPr>
                <a:latin typeface="Ubuntu Mono derivative Powerlin"/>
                <a:ea typeface="Ubuntu Mono derivative Powerlin"/>
                <a:cs typeface="Ubuntu Mono derivative Powerlin"/>
                <a:sym typeface="Ubuntu Mono derivative Powerlin"/>
              </a:defRPr>
            </a:pPr>
            <a:r>
              <a:t>testcheck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169" y="8403482"/>
            <a:ext cx="1552462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0556" y="313055"/>
            <a:ext cx="1910870" cy="1910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58" name="[1] Property Based Testing @ TDF Gitl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[1] </a:t>
            </a:r>
            <a:r>
              <a:rPr u="sng">
                <a:hlinkClick r:id="rId2" invalidUrl="" action="" tgtFrame="" tooltip="" history="1" highlightClick="0" endSnd="0"/>
              </a:rPr>
              <a:t>Property Based Testing @ TDF Gitlab</a:t>
            </a:r>
            <a:r>
              <a:t>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[2] </a:t>
            </a:r>
            <a:r>
              <a:rPr u="sng">
                <a:hlinkClick r:id="rId3" invalidUrl="" action="" tgtFrame="" tooltip="" history="1" highlightClick="0" endSnd="0"/>
              </a:rPr>
              <a:t>Introduction to Property-based Testing (fast-check)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[3] </a:t>
            </a:r>
            <a:r>
              <a:rPr u="sng">
                <a:hlinkClick r:id="rId4" invalidUrl="" action="" tgtFrame="" tooltip="" history="1" highlightClick="0" endSnd="0"/>
              </a:rPr>
              <a:t>jqwik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[4] </a:t>
            </a:r>
            <a:r>
              <a:rPr u="sng">
                <a:hlinkClick r:id="rId5" invalidUrl="" action="" tgtFrame="" tooltip="" history="1" highlightClick="0" endSnd="0"/>
              </a:rPr>
              <a:t>scalacheck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[5] </a:t>
            </a:r>
            <a:r>
              <a:rPr u="sng">
                <a:hlinkClick r:id="rId6" invalidUrl="" action="" tgtFrame="" tooltip="" history="1" highlightClick="0" endSnd="0"/>
              </a:rPr>
              <a:t>junit-quickcheck</a:t>
            </a:r>
            <a:r>
              <a:t>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[6] </a:t>
            </a:r>
            <a:r>
              <a:rPr u="sng">
                <a:hlinkClick r:id="rId7" invalidUrl="" action="" tgtFrame="" tooltip="" history="1" highlightClick="0" endSnd="0"/>
              </a:rPr>
              <a:t>jest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[7] </a:t>
            </a:r>
            <a:r>
              <a:rPr u="sng">
                <a:hlinkClick r:id="rId8" invalidUrl="" action="" tgtFrame="" tooltip="" history="1" highlightClick="0" endSnd="0"/>
              </a:rPr>
              <a:t>fast-check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26169" y="8420834"/>
            <a:ext cx="155246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