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A642-C970-4188-AB2D-25BFAF696656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5D3-06C9-48CC-BC90-49792EF0A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A642-C970-4188-AB2D-25BFAF696656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5D3-06C9-48CC-BC90-49792EF0A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50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A642-C970-4188-AB2D-25BFAF696656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5D3-06C9-48CC-BC90-49792EF0A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79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785600" cy="838200"/>
          </a:xfrm>
        </p:spPr>
        <p:txBody>
          <a:bodyPr anchor="b">
            <a:noAutofit/>
          </a:bodyPr>
          <a:lstStyle>
            <a:lvl1pPr>
              <a:defRPr sz="3200">
                <a:solidFill>
                  <a:srgbClr val="1B3C6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76400"/>
            <a:ext cx="11785600" cy="40386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69333"/>
          </a:xfrm>
          <a:prstGeom prst="rect">
            <a:avLst/>
          </a:prstGeom>
          <a:solidFill>
            <a:srgbClr val="EF69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EF691F"/>
              </a:solidFill>
              <a:latin typeface="+mj-lt"/>
            </a:endParaRPr>
          </a:p>
        </p:txBody>
      </p:sp>
      <p:pic>
        <p:nvPicPr>
          <p:cNvPr id="9" name="Picture 8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5020"/>
            <a:ext cx="12192000" cy="99298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3200" y="1143000"/>
            <a:ext cx="11785600" cy="381000"/>
          </a:xfrm>
        </p:spPr>
        <p:txBody>
          <a:bodyPr anchor="ctr"/>
          <a:lstStyle>
            <a:lvl1pPr marL="0" indent="0">
              <a:buFontTx/>
              <a:buNone/>
              <a:defRPr sz="1600" b="1">
                <a:solidFill>
                  <a:srgbClr val="F26A2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rgbClr val="F26A21"/>
                </a:solidFill>
              </a:defRPr>
            </a:lvl2pPr>
            <a:lvl3pPr marL="914400" indent="0">
              <a:buFontTx/>
              <a:buNone/>
              <a:defRPr>
                <a:solidFill>
                  <a:srgbClr val="F26A21"/>
                </a:solidFill>
              </a:defRPr>
            </a:lvl3pPr>
            <a:lvl4pPr marL="1371600" indent="0">
              <a:buFontTx/>
              <a:buNone/>
              <a:defRPr>
                <a:solidFill>
                  <a:srgbClr val="F26A21"/>
                </a:solidFill>
              </a:defRPr>
            </a:lvl4pPr>
            <a:lvl5pPr marL="1828800" indent="0">
              <a:buFontTx/>
              <a:buNone/>
              <a:defRPr>
                <a:solidFill>
                  <a:srgbClr val="F26A2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7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A642-C970-4188-AB2D-25BFAF696656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5D3-06C9-48CC-BC90-49792EF0A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A642-C970-4188-AB2D-25BFAF696656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5D3-06C9-48CC-BC90-49792EF0A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5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A642-C970-4188-AB2D-25BFAF696656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5D3-06C9-48CC-BC90-49792EF0A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70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A642-C970-4188-AB2D-25BFAF696656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5D3-06C9-48CC-BC90-49792EF0A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65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A642-C970-4188-AB2D-25BFAF696656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5D3-06C9-48CC-BC90-49792EF0A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9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A642-C970-4188-AB2D-25BFAF696656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5D3-06C9-48CC-BC90-49792EF0A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21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A642-C970-4188-AB2D-25BFAF696656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5D3-06C9-48CC-BC90-49792EF0A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A642-C970-4188-AB2D-25BFAF696656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5D3-06C9-48CC-BC90-49792EF0A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74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A642-C970-4188-AB2D-25BFAF696656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705D3-06C9-48CC-BC90-49792EF0A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785600" cy="547255"/>
          </a:xfrm>
        </p:spPr>
        <p:txBody>
          <a:bodyPr/>
          <a:lstStyle/>
          <a:p>
            <a:r>
              <a:rPr lang="en-GB" dirty="0" smtClean="0"/>
              <a:t>Project Charter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3200" y="768924"/>
            <a:ext cx="11785600" cy="381000"/>
          </a:xfrm>
        </p:spPr>
        <p:txBody>
          <a:bodyPr/>
          <a:lstStyle/>
          <a:p>
            <a:r>
              <a:rPr lang="en-GB" dirty="0" smtClean="0"/>
              <a:t>Teamwork Projects</a:t>
            </a:r>
            <a:endParaRPr lang="en-GB" dirty="0"/>
          </a:p>
        </p:txBody>
      </p:sp>
      <p:graphicFrame>
        <p:nvGraphicFramePr>
          <p:cNvPr id="1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632465"/>
              </p:ext>
            </p:extLst>
          </p:nvPr>
        </p:nvGraphicFramePr>
        <p:xfrm>
          <a:off x="203200" y="1316179"/>
          <a:ext cx="11786416" cy="46719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13863"/>
                <a:gridCol w="2887946"/>
                <a:gridCol w="3084607"/>
              </a:tblGrid>
              <a:tr h="280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Business Case</a:t>
                      </a:r>
                      <a:endParaRPr 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Scope</a:t>
                      </a:r>
                      <a:endParaRPr lang="en-US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838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To facilitate the increase</a:t>
                      </a:r>
                      <a:r>
                        <a:rPr lang="en-GB" sz="1100" baseline="0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 in the number of corporation level projects, we need a tool for management, project managers and participant to visualise the project status and collaborate on a common platform.</a:t>
                      </a:r>
                      <a:endParaRPr lang="en-GB" sz="1100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In: </a:t>
                      </a:r>
                      <a:endParaRPr lang="en-GB" sz="1100" b="0" noProof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Migrate existing</a:t>
                      </a:r>
                      <a:r>
                        <a:rPr lang="en-GB" sz="1100" b="0" baseline="0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 projects in Wrike to Teamwork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100" b="0" baseline="0" noProof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Out: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Project</a:t>
                      </a:r>
                      <a:r>
                        <a:rPr lang="en-GB" sz="1100" b="0" baseline="0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 Development will not use this for their project management</a:t>
                      </a:r>
                      <a:endParaRPr lang="en-GB" sz="1100" b="0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/>
                </a:tc>
              </a:tr>
              <a:tr h="280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Goal</a:t>
                      </a:r>
                      <a:endParaRPr lang="en-GB" sz="1100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Milestone</a:t>
                      </a:r>
                      <a:endParaRPr lang="en-GB" sz="1100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2942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tabLst>
                          <a:tab pos="457200" algn="l"/>
                        </a:tabLst>
                      </a:pPr>
                      <a:endParaRPr lang="en-GB" sz="1100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Team</a:t>
                      </a:r>
                      <a:endParaRPr lang="en-GB" sz="1100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Benefits &amp; Cost</a:t>
                      </a:r>
                      <a:endParaRPr lang="en-GB" sz="1100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29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Project Owner</a:t>
                      </a:r>
                      <a:r>
                        <a:rPr lang="en-GB" sz="1100" baseline="0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 : Raymond Cheung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aseline="0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Internal Project Manager : Raymond Cheung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aseline="0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Team Members : n/a</a:t>
                      </a:r>
                      <a:endParaRPr lang="en-GB" sz="1100" noProof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kern="1200" noProof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Benefits:</a:t>
                      </a:r>
                      <a:endParaRPr lang="en-GB" sz="1100" b="0" kern="1200" noProof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b="0" kern="1200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Cost:</a:t>
                      </a:r>
                      <a:endParaRPr lang="en-US" sz="11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$180 /</a:t>
                      </a:r>
                      <a:r>
                        <a:rPr lang="en-US" sz="1100" b="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PMingLiU"/>
                          <a:cs typeface="Times New Roman"/>
                        </a:rPr>
                        <a:t> user / year</a:t>
                      </a:r>
                      <a:endParaRPr lang="en-US" sz="11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3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4C2F40FF8D054CB0CF6D4E69243319" ma:contentTypeVersion="0" ma:contentTypeDescription="Create a new document." ma:contentTypeScope="" ma:versionID="e5ea3cac7132c9d4e22c3380af62b3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B5073A-31B7-4A95-BC04-987C75BC25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B4E4B2-775C-49F6-BB42-C4DF170AE9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9674C0-2F8E-4AC0-B136-615C3BBD7A9C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PMingLiU</vt:lpstr>
      <vt:lpstr>Arial</vt:lpstr>
      <vt:lpstr>Calibri</vt:lpstr>
      <vt:lpstr>Calibri Light</vt:lpstr>
      <vt:lpstr>Times New Roman</vt:lpstr>
      <vt:lpstr>Office Theme</vt:lpstr>
      <vt:lpstr>Project Charter</vt:lpstr>
    </vt:vector>
  </TitlesOfParts>
  <Company>HKSTP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Attachment C: Define: Admission &amp; Leasing</dc:title>
  <dc:creator>Raymond YK Cheung</dc:creator>
  <cp:lastModifiedBy>Raymond YK Cheung</cp:lastModifiedBy>
  <cp:revision>8</cp:revision>
  <dcterms:created xsi:type="dcterms:W3CDTF">2018-03-21T07:03:05Z</dcterms:created>
  <dcterms:modified xsi:type="dcterms:W3CDTF">2018-07-24T10:13:14Z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0x010100374C2F40FF8D054CB0CF6D4E69243319</vt:lpwstr>
  </property>
</Properties>
</file>