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rtal.gdc.cancer.gov/reposito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728F-8B92-4784-9083-38ABF22F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9436"/>
            <a:ext cx="8825658" cy="2677648"/>
          </a:xfrm>
        </p:spPr>
        <p:txBody>
          <a:bodyPr/>
          <a:lstStyle/>
          <a:p>
            <a:r>
              <a:rPr lang="en-US" dirty="0"/>
              <a:t>Genomic Data Commons (GDC)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99E54-8C5C-4920-83CA-8F792C544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861420"/>
          </a:xfrm>
        </p:spPr>
        <p:txBody>
          <a:bodyPr/>
          <a:lstStyle/>
          <a:p>
            <a:r>
              <a:rPr lang="en-US" dirty="0"/>
              <a:t>Instructor: Prof. Young </a:t>
            </a:r>
            <a:r>
              <a:rPr lang="en-US" dirty="0" err="1"/>
              <a:t>cho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AD2C4-B387-490F-931E-5709CAF67C7A}"/>
              </a:ext>
            </a:extLst>
          </p:cNvPr>
          <p:cNvSpPr txBox="1"/>
          <p:nvPr/>
        </p:nvSpPr>
        <p:spPr>
          <a:xfrm>
            <a:off x="6963508" y="4367719"/>
            <a:ext cx="3805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Mohammad Mohsin Sheikh</a:t>
            </a:r>
          </a:p>
          <a:p>
            <a:r>
              <a:rPr lang="en-US" dirty="0">
                <a:solidFill>
                  <a:schemeClr val="bg1"/>
                </a:solidFill>
              </a:rPr>
              <a:t>Sukruth Kumar</a:t>
            </a:r>
          </a:p>
          <a:p>
            <a:r>
              <a:rPr lang="en-US" dirty="0">
                <a:solidFill>
                  <a:schemeClr val="bg1"/>
                </a:solidFill>
              </a:rPr>
              <a:t>Sourabh Kumar</a:t>
            </a:r>
          </a:p>
        </p:txBody>
      </p:sp>
    </p:spTree>
    <p:extLst>
      <p:ext uri="{BB962C8B-B14F-4D97-AF65-F5344CB8AC3E}">
        <p14:creationId xmlns:p14="http://schemas.microsoft.com/office/powerpoint/2010/main" val="304009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E033-3C21-498E-B823-82826337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6CF9-79C7-4EC3-A0CB-BC03771B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929" y="2919676"/>
            <a:ext cx="3794871" cy="2964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08D974-F697-4A9B-AB2E-FA21D2AF29EC}"/>
              </a:ext>
            </a:extLst>
          </p:cNvPr>
          <p:cNvSpPr txBox="1"/>
          <p:nvPr/>
        </p:nvSpPr>
        <p:spPr>
          <a:xfrm>
            <a:off x="1189784" y="605929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Plot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862C-7700-4CCB-BD12-F067C041E6B2}"/>
              </a:ext>
            </a:extLst>
          </p:cNvPr>
          <p:cNvSpPr txBox="1"/>
          <p:nvPr/>
        </p:nvSpPr>
        <p:spPr>
          <a:xfrm>
            <a:off x="5345668" y="57043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t-SNE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A269F-C534-459A-A184-CB84D848F9C3}"/>
              </a:ext>
            </a:extLst>
          </p:cNvPr>
          <p:cNvSpPr txBox="1"/>
          <p:nvPr/>
        </p:nvSpPr>
        <p:spPr>
          <a:xfrm>
            <a:off x="9167446" y="588433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D9F92-C319-4152-920F-C9D032862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17" y="3127468"/>
            <a:ext cx="3841354" cy="2840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52F675-565A-4797-864B-83EA94D5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411" y="2943145"/>
            <a:ext cx="3440238" cy="26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9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5607-A993-43AD-9F25-F4B4514B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FE71-DCC1-4650-89A9-2BA7669C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 https://github.com/raymoss/lab10.git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CC50A-25A4-4FCD-BC49-6C67E36F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209925"/>
            <a:ext cx="770498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3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EE43-A6B3-4302-9538-2DC17032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67A37-2AB9-4F4B-AA3A-8F410F6C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GDC data is downloaded from the repository </a:t>
            </a:r>
            <a:r>
              <a:rPr lang="en-US" dirty="0">
                <a:hlinkClick r:id="rId2"/>
              </a:rPr>
              <a:t>h</a:t>
            </a:r>
            <a:r>
              <a:rPr lang="en-US" i="1" dirty="0">
                <a:hlinkClick r:id="rId2"/>
              </a:rPr>
              <a:t>ttps://portal.gdc.cancer.gov/repository</a:t>
            </a:r>
            <a:r>
              <a:rPr lang="en-US" i="1" dirty="0"/>
              <a:t> which contains information regarding more than 11,000 cancer cases.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429FC-6A06-4EAF-BBC2-935AF9D9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335" y="3561286"/>
            <a:ext cx="7486650" cy="30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EF52-5599-44B7-AA52-E11C89EF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of downloaded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AEE3-0787-4B57-B8B3-10F8138C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MD5 checksum is used to check the integrity of the downloaded files.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GDC client is used for downloading the case files of cancer patients which are located in the </a:t>
            </a:r>
            <a:r>
              <a:rPr lang="en-US" dirty="0" err="1"/>
              <a:t>gdc</a:t>
            </a:r>
            <a:r>
              <a:rPr lang="en-US" dirty="0"/>
              <a:t> repository.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46F18-621F-4316-8544-F01047A1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33" y="3339567"/>
            <a:ext cx="55340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3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4535-F6D3-4A9F-B52D-F7124D3D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Extracting the file_id and case_id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8E9E-4863-452E-A35E-BD8363EF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/>
              <a:t>Biomarker files are correlated with the corresponding case clinical / biospecimen files.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B972C-28CE-43DA-8106-74C01FAB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97" y="3196133"/>
            <a:ext cx="6108653" cy="2231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D84DE6-8990-4B16-AD06-72E425CE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210" y="5756800"/>
            <a:ext cx="5591175" cy="695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E21AA-4D40-4368-B9B1-D079A210E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845" y="3035825"/>
            <a:ext cx="240322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7352-D24E-4D62-9C32-C685EFE1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Meta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ED63-339E-4460-8F06-C3974975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APIs are used for pulling the data from remote repositories. </a:t>
            </a:r>
          </a:p>
          <a:p>
            <a:r>
              <a:rPr lang="en-US" dirty="0"/>
              <a:t>Meta data is extracted for the files and corresponding cases</a:t>
            </a:r>
          </a:p>
          <a:p>
            <a:r>
              <a:rPr lang="en-US" dirty="0"/>
              <a:t>Include fields such as </a:t>
            </a:r>
            <a:r>
              <a:rPr lang="en-US" dirty="0" err="1"/>
              <a:t>primary_site</a:t>
            </a:r>
            <a:r>
              <a:rPr lang="en-US" dirty="0"/>
              <a:t>, </a:t>
            </a:r>
            <a:r>
              <a:rPr lang="en-US" dirty="0" err="1"/>
              <a:t>disease_type</a:t>
            </a:r>
            <a:r>
              <a:rPr lang="en-US" dirty="0"/>
              <a:t> etc..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11EA2-7C1B-4524-B782-FABD25AC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4171217"/>
            <a:ext cx="8896350" cy="14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0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A46B-A22E-4FF1-B655-26BAE659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miRNA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618D-4258-4ECC-9A0D-FA73DD73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miRNA matrix consists of each case of disease with all the biological parameters</a:t>
            </a:r>
          </a:p>
          <a:p>
            <a:r>
              <a:rPr lang="en-US" dirty="0"/>
              <a:t>miRNA matrix is generated for all the files with label 0 for normal and label 1 for tumor.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AAEB6-E60B-4DF5-9E51-B8724F51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75" y="4299277"/>
            <a:ext cx="8645770" cy="13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7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92C6-61DC-4349-949F-A6521147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miRNA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DF444-2FFF-4859-AC22-FAC2AF6D3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59"/>
          <a:stretch/>
        </p:blipFill>
        <p:spPr>
          <a:xfrm>
            <a:off x="535829" y="2544700"/>
            <a:ext cx="4502896" cy="3602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ACF5BF-7617-4A20-8676-24FB814D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2427104"/>
            <a:ext cx="3921871" cy="3720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BCB44-4B8B-47DF-AAC7-1238002F0EDB}"/>
              </a:ext>
            </a:extLst>
          </p:cNvPr>
          <p:cNvSpPr txBox="1"/>
          <p:nvPr/>
        </p:nvSpPr>
        <p:spPr>
          <a:xfrm>
            <a:off x="5553075" y="3990975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factorize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B0947E-5C52-4A0E-8426-042F86368E78}"/>
              </a:ext>
            </a:extLst>
          </p:cNvPr>
          <p:cNvSpPr/>
          <p:nvPr/>
        </p:nvSpPr>
        <p:spPr>
          <a:xfrm>
            <a:off x="5535660" y="4343400"/>
            <a:ext cx="141922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73FC-3C68-423A-A2D5-B8FC56BB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Machine Learning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06B1-991D-4D51-A03E-72A11B8B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Supervised Learning: </a:t>
            </a:r>
            <a:r>
              <a:rPr lang="en-US" dirty="0"/>
              <a:t>The goal is to approximate the mapping function so well that when you have new input data (x) that you can predict the output variables (Y) for that data.</a:t>
            </a:r>
          </a:p>
          <a:p>
            <a:r>
              <a:rPr lang="en-US" b="1" i="1" dirty="0"/>
              <a:t>Unsupervised Learning: </a:t>
            </a:r>
            <a:r>
              <a:rPr lang="en-US" dirty="0"/>
              <a:t>The goal for unsupervised learning is to model the underlying structure or distribution in the data in order to learn more about the data.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34284D5-8F43-438D-855D-3D34B987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60" y="4435585"/>
            <a:ext cx="4143459" cy="2214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7E6670-B70B-4DAF-911F-7D86D6D0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52" y="4626631"/>
            <a:ext cx="3138488" cy="18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F238-8C74-4BA6-B0A2-9F53640A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Layer Perceptron Classifier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9D26BF-8117-4B9D-8007-7B7448811CAC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794793" y="4568879"/>
            <a:ext cx="6602413" cy="1898650"/>
            <a:chOff x="1056" y="434"/>
            <a:chExt cx="4159" cy="119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0CA08C-1751-4826-877C-47497BDA02E8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392" y="528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BB8A1F-B608-47FC-BEAC-5B584CE3D32B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2" y="960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50F158-7254-4141-9CAF-52ACA90FE609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04" y="434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/>
                <a:t>x</a:t>
              </a:r>
              <a:r>
                <a:rPr lang="en-GB" altLang="en-US" baseline="-2500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DE864B-A745-4D16-AD0D-7F56BC34590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" y="1344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/>
                <a:t>x</a:t>
              </a:r>
              <a:r>
                <a:rPr lang="en-GB" altLang="en-US" baseline="-25000"/>
                <a:t>n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8ADF5E-1B87-4ACA-86E7-AB0701A523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92" y="1440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96099-DFCF-4587-875E-C9051A11295D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56" y="52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6BF576-2EBE-4B38-83FE-A124C21B69AB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56" y="1440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2F8E15-F4B4-4B67-B261-131B91E40E20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56" y="960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EC4858-6CD7-484F-A75C-8324042D2772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20" y="52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BE9BC6-F34B-4FF9-8C3B-1E94767571B7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120" y="960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B04F3D-8D1D-4F4F-BD3A-4A61E66D26A9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20" y="1440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F8E929-B283-4F37-B318-219FECCA09E7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499" y="955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9ED4E843-F596-4AAF-B9A4-FF74658663EB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687" y="1047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CFD59136-46E3-4458-93BB-E17BD1553E49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580" y="57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A6B970EE-39AA-43F9-A472-72D5D28E0655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580" y="572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750CC66-743D-4F5D-858C-D43370B24000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580" y="620"/>
              <a:ext cx="624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B657744-B12A-4EDD-97AC-CC4986D9162C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580" y="572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97961017-4603-461C-83EC-893C3DA79F8E}"/>
                </a:ext>
              </a:extLst>
            </p:cNvPr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532" y="10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96C46299-DE4E-468E-838D-B7D12B4373B9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1580" y="1052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408D10AB-57C6-4735-BC26-D3FE2FE974DB}"/>
                </a:ext>
              </a:extLst>
            </p:cNvPr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580" y="572"/>
              <a:ext cx="672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FE94C5DC-30FF-43DD-819B-E4A74CA8614E}"/>
                </a:ext>
              </a:extLst>
            </p:cNvPr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1580" y="1052"/>
              <a:ext cx="672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4FA875B7-37F4-4783-9FEB-E545017B48E2}"/>
                </a:ext>
              </a:extLst>
            </p:cNvPr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580" y="153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A7F78D74-D95F-41CD-9352-5DF6FE6882A4}"/>
                </a:ext>
              </a:extLst>
            </p:cNvPr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2444" y="572"/>
              <a:ext cx="67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FC2E05DA-789D-4C26-B2E0-2EB2A79AE3AF}"/>
                </a:ext>
              </a:extLst>
            </p:cNvPr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2444" y="572"/>
              <a:ext cx="672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A1FF0C85-ED02-495F-A34A-42ED1A2CE546}"/>
                </a:ext>
              </a:extLst>
            </p:cNvPr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2444" y="620"/>
              <a:ext cx="624" cy="91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5CE99571-8C22-424E-8770-AF47237E583A}"/>
                </a:ext>
              </a:extLst>
            </p:cNvPr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2444" y="572"/>
              <a:ext cx="672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0035A55C-FBDA-4238-8717-519B7EBE5B00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2396" y="1052"/>
              <a:ext cx="67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A21E9569-12B8-4854-9762-A98764FA8312}"/>
                </a:ext>
              </a:extLst>
            </p:cNvPr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2444" y="1052"/>
              <a:ext cx="672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F25D4C28-A66B-4CD9-8B30-E28632ACA1B2}"/>
                </a:ext>
              </a:extLst>
            </p:cNvPr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444" y="572"/>
              <a:ext cx="672" cy="96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5244A94A-EB15-49F9-8225-9EB46B6E2E8E}"/>
                </a:ext>
              </a:extLst>
            </p:cNvPr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444" y="1052"/>
              <a:ext cx="672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2E40C63F-62B0-4377-8B02-496F1A990CF9}"/>
                </a:ext>
              </a:extLst>
            </p:cNvPr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444" y="1532"/>
              <a:ext cx="67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4B89ECEF-D216-4868-A445-F1E729844712}"/>
                </a:ext>
              </a:extLst>
            </p:cNvPr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299" y="611"/>
              <a:ext cx="120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E4200534-0D8E-4AEC-B965-B2E7C674172E}"/>
                </a:ext>
              </a:extLst>
            </p:cNvPr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V="1">
              <a:off x="3299" y="1043"/>
              <a:ext cx="120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EAA2B9F3-3538-47CF-95B8-71031F8E74D4}"/>
                </a:ext>
              </a:extLst>
            </p:cNvPr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3299" y="1043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98C3A166-8E55-4ABD-88F9-653C005C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MLP is a class of feedforward artificial neural network. </a:t>
            </a:r>
          </a:p>
          <a:p>
            <a:r>
              <a:rPr lang="en-US" dirty="0"/>
              <a:t>Consists of, at least, three layers of nodes: an input layer, a hidden layer and an output layer. </a:t>
            </a:r>
          </a:p>
          <a:p>
            <a:r>
              <a:rPr lang="en-US" dirty="0"/>
              <a:t>Each node is a neuron that uses a nonlinear activation function.</a:t>
            </a:r>
          </a:p>
          <a:p>
            <a:r>
              <a:rPr lang="en-US" dirty="0"/>
              <a:t>Utilizes a supervised learning technique called backpropagation for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23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3436</TotalTime>
  <Words>338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 Boardroom</vt:lpstr>
      <vt:lpstr>Genomic Data Commons (GDC) Lab</vt:lpstr>
      <vt:lpstr>Data</vt:lpstr>
      <vt:lpstr>Integrity of downloaded files</vt:lpstr>
      <vt:lpstr>Extracting the file_id and case_id</vt:lpstr>
      <vt:lpstr>Extract Meta data</vt:lpstr>
      <vt:lpstr>Generate miRNA matrix</vt:lpstr>
      <vt:lpstr>miRNA matrix</vt:lpstr>
      <vt:lpstr>Apply Machine Learning Package</vt:lpstr>
      <vt:lpstr>Multi Layer Perceptron Classifier</vt:lpstr>
      <vt:lpstr>Feature Visualization</vt:lpstr>
      <vt:lpstr>Performance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Disease Control (GDC) Lab</dc:title>
  <dc:creator>Sukruth Kumar</dc:creator>
  <cp:lastModifiedBy>Sukruth Kumar</cp:lastModifiedBy>
  <cp:revision>35</cp:revision>
  <dcterms:created xsi:type="dcterms:W3CDTF">2018-10-20T01:02:23Z</dcterms:created>
  <dcterms:modified xsi:type="dcterms:W3CDTF">2018-10-25T06:45:52Z</dcterms:modified>
</cp:coreProperties>
</file>