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uli" charset="1" panose="00000500000000000000"/>
      <p:regular r:id="rId17"/>
    </p:embeddedFont>
    <p:embeddedFont>
      <p:font typeface="Muli Semi-Bold" charset="1" panose="00000700000000000000"/>
      <p:regular r:id="rId18"/>
    </p:embeddedFont>
    <p:embeddedFont>
      <p:font typeface="Playfair Display Bold" charset="1" panose="00000800000000000000"/>
      <p:regular r:id="rId19"/>
    </p:embeddedFont>
    <p:embeddedFont>
      <p:font typeface="Playfair Display" charset="1" panose="00000500000000000000"/>
      <p:regular r:id="rId20"/>
    </p:embeddedFont>
    <p:embeddedFont>
      <p:font typeface="Muli Bold" charset="1" panose="00000800000000000000"/>
      <p:regular r:id="rId21"/>
    </p:embeddedFont>
    <p:embeddedFont>
      <p:font typeface="Faustina Bold Italics"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slide3.xml" Type="http://schemas.openxmlformats.org/officeDocument/2006/relationships/slide"/><Relationship Id="rId5" Target="slide5.xml" Type="http://schemas.openxmlformats.org/officeDocument/2006/relationships/slide"/><Relationship Id="rId6" Target="slide8.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jpe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slide2.xml" Type="http://schemas.openxmlformats.org/officeDocument/2006/relationship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3580" y="8786530"/>
            <a:ext cx="4357455" cy="338117"/>
            <a:chOff x="0" y="0"/>
            <a:chExt cx="5809940" cy="450823"/>
          </a:xfrm>
        </p:grpSpPr>
        <p:sp>
          <p:nvSpPr>
            <p:cNvPr name="Freeform 3" id="3"/>
            <p:cNvSpPr/>
            <p:nvPr/>
          </p:nvSpPr>
          <p:spPr>
            <a:xfrm flipH="false" flipV="false" rot="0">
              <a:off x="0" y="0"/>
              <a:ext cx="450823" cy="450823"/>
            </a:xfrm>
            <a:custGeom>
              <a:avLst/>
              <a:gdLst/>
              <a:ahLst/>
              <a:cxnLst/>
              <a:rect r="r" b="b" t="t" l="l"/>
              <a:pathLst>
                <a:path h="450823" w="450823">
                  <a:moveTo>
                    <a:pt x="0" y="0"/>
                  </a:moveTo>
                  <a:lnTo>
                    <a:pt x="450823" y="0"/>
                  </a:lnTo>
                  <a:lnTo>
                    <a:pt x="450823" y="450823"/>
                  </a:lnTo>
                  <a:lnTo>
                    <a:pt x="0" y="4508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83561" y="57983"/>
              <a:ext cx="5026378" cy="325332"/>
            </a:xfrm>
            <a:prstGeom prst="rect">
              <a:avLst/>
            </a:prstGeom>
          </p:spPr>
          <p:txBody>
            <a:bodyPr anchor="t" rtlCol="false" tIns="0" lIns="0" bIns="0" rIns="0">
              <a:spAutoFit/>
            </a:bodyPr>
            <a:lstStyle/>
            <a:p>
              <a:pPr algn="just">
                <a:lnSpc>
                  <a:spcPts val="2079"/>
                </a:lnSpc>
                <a:spcBef>
                  <a:spcPct val="0"/>
                </a:spcBef>
              </a:pPr>
              <a:r>
                <a:rPr lang="en-US" sz="1599">
                  <a:solidFill>
                    <a:srgbClr val="000000"/>
                  </a:solidFill>
                  <a:latin typeface="Muli"/>
                  <a:ea typeface="Muli"/>
                  <a:cs typeface="Muli"/>
                  <a:sym typeface="Muli"/>
                </a:rPr>
                <a:t>This event has live translations.</a:t>
              </a:r>
            </a:p>
          </p:txBody>
        </p:sp>
      </p:grpSp>
      <p:grpSp>
        <p:nvGrpSpPr>
          <p:cNvPr name="Group 5" id="5"/>
          <p:cNvGrpSpPr/>
          <p:nvPr/>
        </p:nvGrpSpPr>
        <p:grpSpPr>
          <a:xfrm rot="0">
            <a:off x="1573580" y="7135703"/>
            <a:ext cx="7150343" cy="725177"/>
            <a:chOff x="0" y="0"/>
            <a:chExt cx="9533791" cy="966902"/>
          </a:xfrm>
        </p:grpSpPr>
        <p:grpSp>
          <p:nvGrpSpPr>
            <p:cNvPr name="Group 6" id="6"/>
            <p:cNvGrpSpPr/>
            <p:nvPr/>
          </p:nvGrpSpPr>
          <p:grpSpPr>
            <a:xfrm rot="0">
              <a:off x="0" y="0"/>
              <a:ext cx="9533791" cy="966902"/>
              <a:chOff x="0" y="0"/>
              <a:chExt cx="12727542" cy="1290807"/>
            </a:xfrm>
          </p:grpSpPr>
          <p:sp>
            <p:nvSpPr>
              <p:cNvPr name="Freeform 7" id="7"/>
              <p:cNvSpPr/>
              <p:nvPr/>
            </p:nvSpPr>
            <p:spPr>
              <a:xfrm flipH="false" flipV="false" rot="0">
                <a:off x="0" y="0"/>
                <a:ext cx="12727542" cy="1290807"/>
              </a:xfrm>
              <a:custGeom>
                <a:avLst/>
                <a:gdLst/>
                <a:ahLst/>
                <a:cxnLst/>
                <a:rect r="r" b="b" t="t" l="l"/>
                <a:pathLst>
                  <a:path h="1290807" w="12727542">
                    <a:moveTo>
                      <a:pt x="0" y="0"/>
                    </a:moveTo>
                    <a:lnTo>
                      <a:pt x="0" y="1290807"/>
                    </a:lnTo>
                    <a:lnTo>
                      <a:pt x="12727542" y="1290807"/>
                    </a:lnTo>
                    <a:lnTo>
                      <a:pt x="12727542" y="0"/>
                    </a:lnTo>
                    <a:lnTo>
                      <a:pt x="0" y="0"/>
                    </a:lnTo>
                    <a:close/>
                    <a:moveTo>
                      <a:pt x="12666582" y="1229847"/>
                    </a:moveTo>
                    <a:lnTo>
                      <a:pt x="59690" y="1229847"/>
                    </a:lnTo>
                    <a:lnTo>
                      <a:pt x="59690" y="59690"/>
                    </a:lnTo>
                    <a:lnTo>
                      <a:pt x="12666582" y="59690"/>
                    </a:lnTo>
                    <a:lnTo>
                      <a:pt x="12666582" y="1229847"/>
                    </a:lnTo>
                    <a:close/>
                  </a:path>
                </a:pathLst>
              </a:custGeom>
              <a:solidFill>
                <a:srgbClr val="FF68D4"/>
              </a:solidFill>
            </p:spPr>
          </p:sp>
        </p:grpSp>
        <p:sp>
          <p:nvSpPr>
            <p:cNvPr name="TextBox 8" id="8"/>
            <p:cNvSpPr txBox="true"/>
            <p:nvPr/>
          </p:nvSpPr>
          <p:spPr>
            <a:xfrm rot="0">
              <a:off x="299564" y="171186"/>
              <a:ext cx="8863483" cy="537603"/>
            </a:xfrm>
            <a:prstGeom prst="rect">
              <a:avLst/>
            </a:prstGeom>
          </p:spPr>
          <p:txBody>
            <a:bodyPr anchor="t" rtlCol="false" tIns="0" lIns="0" bIns="0" rIns="0">
              <a:spAutoFit/>
            </a:bodyPr>
            <a:lstStyle/>
            <a:p>
              <a:pPr algn="r">
                <a:lnSpc>
                  <a:spcPts val="3499"/>
                </a:lnSpc>
              </a:pPr>
              <a:r>
                <a:rPr lang="en-US" sz="2499">
                  <a:solidFill>
                    <a:srgbClr val="000000"/>
                  </a:solidFill>
                  <a:latin typeface="Muli Semi-Bold"/>
                  <a:ea typeface="Muli Semi-Bold"/>
                  <a:cs typeface="Muli Semi-Bold"/>
                  <a:sym typeface="Muli Semi-Bold"/>
                </a:rPr>
                <a:t>Presented by: Mrigashree Ray</a:t>
              </a:r>
            </a:p>
          </p:txBody>
        </p:sp>
      </p:grpSp>
      <p:sp>
        <p:nvSpPr>
          <p:cNvPr name="Freeform 9" id="9"/>
          <p:cNvSpPr/>
          <p:nvPr/>
        </p:nvSpPr>
        <p:spPr>
          <a:xfrm flipH="false" flipV="false" rot="0">
            <a:off x="11542992" y="-8517227"/>
            <a:ext cx="11432615" cy="11411829"/>
          </a:xfrm>
          <a:custGeom>
            <a:avLst/>
            <a:gdLst/>
            <a:ahLst/>
            <a:cxnLst/>
            <a:rect r="r" b="b" t="t" l="l"/>
            <a:pathLst>
              <a:path h="11411829" w="11432615">
                <a:moveTo>
                  <a:pt x="0" y="0"/>
                </a:moveTo>
                <a:lnTo>
                  <a:pt x="11432616" y="0"/>
                </a:lnTo>
                <a:lnTo>
                  <a:pt x="11432616" y="11411829"/>
                </a:lnTo>
                <a:lnTo>
                  <a:pt x="0" y="114118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573580" y="3638642"/>
            <a:ext cx="12206480" cy="3019242"/>
          </a:xfrm>
          <a:prstGeom prst="rect">
            <a:avLst/>
          </a:prstGeom>
        </p:spPr>
        <p:txBody>
          <a:bodyPr anchor="t" rtlCol="false" tIns="0" lIns="0" bIns="0" rIns="0">
            <a:spAutoFit/>
          </a:bodyPr>
          <a:lstStyle/>
          <a:p>
            <a:pPr algn="l">
              <a:lnSpc>
                <a:spcPts val="11999"/>
              </a:lnSpc>
            </a:pPr>
            <a:r>
              <a:rPr lang="en-US" sz="9999">
                <a:solidFill>
                  <a:srgbClr val="000000"/>
                </a:solidFill>
                <a:latin typeface="Playfair Display Bold"/>
                <a:ea typeface="Playfair Display Bold"/>
                <a:cs typeface="Playfair Display Bold"/>
                <a:sym typeface="Playfair Display Bold"/>
              </a:rPr>
              <a:t>                     </a:t>
            </a:r>
            <a:r>
              <a:rPr lang="en-US" sz="9999">
                <a:solidFill>
                  <a:srgbClr val="000000"/>
                </a:solidFill>
                <a:latin typeface="Playfair Display"/>
                <a:ea typeface="Playfair Display"/>
                <a:cs typeface="Playfair Display"/>
                <a:sym typeface="Playfair Display"/>
              </a:rPr>
              <a:t>Case Study and Report</a:t>
            </a:r>
          </a:p>
        </p:txBody>
      </p:sp>
      <p:sp>
        <p:nvSpPr>
          <p:cNvPr name="Freeform 11" id="11"/>
          <p:cNvSpPr/>
          <p:nvPr/>
        </p:nvSpPr>
        <p:spPr>
          <a:xfrm flipH="false" flipV="false" rot="0">
            <a:off x="1024539" y="3629117"/>
            <a:ext cx="6652281" cy="1514383"/>
          </a:xfrm>
          <a:custGeom>
            <a:avLst/>
            <a:gdLst/>
            <a:ahLst/>
            <a:cxnLst/>
            <a:rect r="r" b="b" t="t" l="l"/>
            <a:pathLst>
              <a:path h="1514383" w="6652281">
                <a:moveTo>
                  <a:pt x="0" y="0"/>
                </a:moveTo>
                <a:lnTo>
                  <a:pt x="6652281" y="0"/>
                </a:lnTo>
                <a:lnTo>
                  <a:pt x="6652281" y="1514383"/>
                </a:lnTo>
                <a:lnTo>
                  <a:pt x="0" y="1514383"/>
                </a:lnTo>
                <a:lnTo>
                  <a:pt x="0" y="0"/>
                </a:lnTo>
                <a:close/>
              </a:path>
            </a:pathLst>
          </a:custGeom>
          <a:blipFill>
            <a:blip r:embed="rId6"/>
            <a:stretch>
              <a:fillRect l="0" t="-4568" r="0" b="-4761"/>
            </a:stretch>
          </a:blipFill>
        </p:spPr>
      </p:sp>
      <p:sp>
        <p:nvSpPr>
          <p:cNvPr name="Freeform 12" id="12"/>
          <p:cNvSpPr/>
          <p:nvPr/>
        </p:nvSpPr>
        <p:spPr>
          <a:xfrm flipH="false" flipV="false" rot="0">
            <a:off x="1573580" y="738929"/>
            <a:ext cx="772664" cy="1101804"/>
          </a:xfrm>
          <a:custGeom>
            <a:avLst/>
            <a:gdLst/>
            <a:ahLst/>
            <a:cxnLst/>
            <a:rect r="r" b="b" t="t" l="l"/>
            <a:pathLst>
              <a:path h="1101804" w="772664">
                <a:moveTo>
                  <a:pt x="0" y="0"/>
                </a:moveTo>
                <a:lnTo>
                  <a:pt x="772664" y="0"/>
                </a:lnTo>
                <a:lnTo>
                  <a:pt x="772664" y="1101804"/>
                </a:lnTo>
                <a:lnTo>
                  <a:pt x="0" y="1101804"/>
                </a:lnTo>
                <a:lnTo>
                  <a:pt x="0" y="0"/>
                </a:lnTo>
                <a:close/>
              </a:path>
            </a:pathLst>
          </a:custGeom>
          <a:blipFill>
            <a:blip r:embed="rId7"/>
            <a:stretch>
              <a:fillRect l="-40908" t="0" r="-37350" b="-2500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68716" y="9258300"/>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TextBox 6" id="6"/>
          <p:cNvSpPr txBox="true"/>
          <p:nvPr/>
        </p:nvSpPr>
        <p:spPr>
          <a:xfrm rot="0">
            <a:off x="6770541" y="164723"/>
            <a:ext cx="5012297" cy="863977"/>
          </a:xfrm>
          <a:prstGeom prst="rect">
            <a:avLst/>
          </a:prstGeom>
        </p:spPr>
        <p:txBody>
          <a:bodyPr anchor="t" rtlCol="false" tIns="0" lIns="0" bIns="0" rIns="0">
            <a:spAutoFit/>
          </a:bodyPr>
          <a:lstStyle/>
          <a:p>
            <a:pPr algn="ctr">
              <a:lnSpc>
                <a:spcPts val="6803"/>
              </a:lnSpc>
            </a:pPr>
            <a:r>
              <a:rPr lang="en-US" sz="5669">
                <a:solidFill>
                  <a:srgbClr val="000000"/>
                </a:solidFill>
                <a:latin typeface="Playfair Display Bold"/>
                <a:ea typeface="Playfair Display Bold"/>
                <a:cs typeface="Playfair Display Bold"/>
                <a:sym typeface="Playfair Display Bold"/>
              </a:rPr>
              <a:t>Act</a:t>
            </a:r>
          </a:p>
        </p:txBody>
      </p:sp>
      <p:sp>
        <p:nvSpPr>
          <p:cNvPr name="TextBox 7" id="7"/>
          <p:cNvSpPr txBox="true"/>
          <p:nvPr/>
        </p:nvSpPr>
        <p:spPr>
          <a:xfrm rot="0">
            <a:off x="1809027" y="2095658"/>
            <a:ext cx="14163468" cy="7752746"/>
          </a:xfrm>
          <a:prstGeom prst="rect">
            <a:avLst/>
          </a:prstGeom>
        </p:spPr>
        <p:txBody>
          <a:bodyPr anchor="t" rtlCol="false" tIns="0" lIns="0" bIns="0" rIns="0">
            <a:spAutoFit/>
          </a:bodyPr>
          <a:lstStyle/>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To improve sleep time and reduce bedtime  than the sleep time, we can send notifications to Bellabeat users.</a:t>
            </a:r>
          </a:p>
          <a:p>
            <a:pPr algn="l">
              <a:lnSpc>
                <a:spcPts val="3643"/>
              </a:lnSpc>
              <a:spcBef>
                <a:spcPct val="0"/>
              </a:spcBef>
            </a:pPr>
          </a:p>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The intensities are highest during 5-7pm, it is assumed the users are more active during those hours. So we can consider adding more features related to monitoring physical activity.</a:t>
            </a:r>
          </a:p>
          <a:p>
            <a:pPr algn="l">
              <a:lnSpc>
                <a:spcPts val="3643"/>
              </a:lnSpc>
              <a:spcBef>
                <a:spcPct val="0"/>
              </a:spcBef>
            </a:pPr>
          </a:p>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The major part of the users are seen to be sedentary and lightly active people so they are not doing enough physical activity. Sending timely reminder to take a walk or run or hit the gym to motivate hem can be done.</a:t>
            </a:r>
          </a:p>
          <a:p>
            <a:pPr algn="l">
              <a:lnSpc>
                <a:spcPts val="3643"/>
              </a:lnSpc>
              <a:spcBef>
                <a:spcPct val="0"/>
              </a:spcBef>
            </a:pPr>
          </a:p>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Also calories burned can be tracked but there is no option for calories consumed. Introduction of calorie tracker can be done and freedom to users to set their calorie limit.</a:t>
            </a:r>
          </a:p>
          <a:p>
            <a:pPr algn="l">
              <a:lnSpc>
                <a:spcPts val="3643"/>
              </a:lnSpc>
              <a:spcBef>
                <a:spcPct val="0"/>
              </a:spcBef>
            </a:pPr>
          </a:p>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Offer interchangeable, fashionable straps.</a:t>
            </a:r>
          </a:p>
          <a:p>
            <a:pPr algn="l">
              <a:lnSpc>
                <a:spcPts val="3643"/>
              </a:lnSpc>
              <a:spcBef>
                <a:spcPct val="0"/>
              </a:spcBef>
            </a:pPr>
          </a:p>
          <a:p>
            <a:pPr algn="l" marL="561946" indent="-280973" lvl="1">
              <a:lnSpc>
                <a:spcPts val="3643"/>
              </a:lnSpc>
              <a:spcBef>
                <a:spcPct val="0"/>
              </a:spcBef>
              <a:buFont typeface="Arial"/>
              <a:buChar char="•"/>
            </a:pPr>
            <a:r>
              <a:rPr lang="en-US" sz="2602" strike="noStrike" u="none">
                <a:solidFill>
                  <a:srgbClr val="000000"/>
                </a:solidFill>
                <a:latin typeface="Faustina Bold Italics"/>
                <a:ea typeface="Faustina Bold Italics"/>
                <a:cs typeface="Faustina Bold Italics"/>
                <a:sym typeface="Faustina Bold Italics"/>
              </a:rPr>
              <a:t>Personalize notifications according to users’ habits.</a:t>
            </a:r>
          </a:p>
          <a:p>
            <a:pPr algn="l">
              <a:lnSpc>
                <a:spcPts val="3643"/>
              </a:lnSpc>
              <a:spcBef>
                <a:spcPct val="0"/>
              </a:spcBef>
            </a:pPr>
          </a:p>
        </p:txBody>
      </p:sp>
      <p:sp>
        <p:nvSpPr>
          <p:cNvPr name="Freeform 8" id="8"/>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37521" y="1366222"/>
            <a:ext cx="4396359" cy="526456"/>
          </a:xfrm>
          <a:prstGeom prst="rect">
            <a:avLst/>
          </a:prstGeom>
        </p:spPr>
        <p:txBody>
          <a:bodyPr anchor="t" rtlCol="false" tIns="0" lIns="0" bIns="0" rIns="0">
            <a:spAutoFit/>
          </a:bodyPr>
          <a:lstStyle/>
          <a:p>
            <a:pPr algn="ctr">
              <a:lnSpc>
                <a:spcPts val="4145"/>
              </a:lnSpc>
            </a:pPr>
            <a:r>
              <a:rPr lang="en-US" sz="3454">
                <a:solidFill>
                  <a:srgbClr val="000000"/>
                </a:solidFill>
                <a:latin typeface="Playfair Display Bold"/>
                <a:ea typeface="Playfair Display Bold"/>
                <a:cs typeface="Playfair Display Bold"/>
                <a:sym typeface="Playfair Display Bold"/>
              </a:rPr>
              <a:t>Recommendations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99895" y="-9092389"/>
            <a:ext cx="11432615" cy="11411829"/>
          </a:xfrm>
          <a:custGeom>
            <a:avLst/>
            <a:gdLst/>
            <a:ahLst/>
            <a:cxnLst/>
            <a:rect r="r" b="b" t="t" l="l"/>
            <a:pathLst>
              <a:path h="11411829" w="11432615">
                <a:moveTo>
                  <a:pt x="0" y="0"/>
                </a:moveTo>
                <a:lnTo>
                  <a:pt x="11432615" y="0"/>
                </a:lnTo>
                <a:lnTo>
                  <a:pt x="11432615" y="11411829"/>
                </a:lnTo>
                <a:lnTo>
                  <a:pt x="0" y="11411829"/>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16" y="702230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83200" y="1538217"/>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hlinkClick r:id="rId4" action="ppaction://hlinksldjump"/>
              </a:rPr>
              <a:t>Company Overview</a:t>
            </a:r>
          </a:p>
        </p:txBody>
      </p:sp>
      <p:sp>
        <p:nvSpPr>
          <p:cNvPr name="TextBox 5" id="5"/>
          <p:cNvSpPr txBox="true"/>
          <p:nvPr/>
        </p:nvSpPr>
        <p:spPr>
          <a:xfrm rot="0">
            <a:off x="1883200" y="2271769"/>
            <a:ext cx="3655502" cy="349204"/>
          </a:xfrm>
          <a:prstGeom prst="rect">
            <a:avLst/>
          </a:prstGeom>
        </p:spPr>
        <p:txBody>
          <a:bodyPr anchor="t" rtlCol="false" tIns="0" lIns="0" bIns="0" rIns="0">
            <a:spAutoFit/>
          </a:bodyPr>
          <a:lstStyle/>
          <a:p>
            <a:pPr algn="l">
              <a:lnSpc>
                <a:spcPts val="2800"/>
              </a:lnSpc>
            </a:pPr>
          </a:p>
        </p:txBody>
      </p:sp>
      <p:sp>
        <p:nvSpPr>
          <p:cNvPr name="TextBox 6" id="6"/>
          <p:cNvSpPr txBox="true"/>
          <p:nvPr/>
        </p:nvSpPr>
        <p:spPr>
          <a:xfrm rot="0">
            <a:off x="1883200" y="2275243"/>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rPr>
              <a:t>Phases</a:t>
            </a:r>
          </a:p>
        </p:txBody>
      </p:sp>
      <p:sp>
        <p:nvSpPr>
          <p:cNvPr name="TextBox 7" id="7"/>
          <p:cNvSpPr txBox="true"/>
          <p:nvPr/>
        </p:nvSpPr>
        <p:spPr>
          <a:xfrm rot="0">
            <a:off x="1883200" y="3154477"/>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hlinkClick r:id="rId5" action="ppaction://hlinksldjump"/>
              </a:rPr>
              <a:t>Ask</a:t>
            </a:r>
          </a:p>
        </p:txBody>
      </p:sp>
      <p:sp>
        <p:nvSpPr>
          <p:cNvPr name="TextBox 8" id="8"/>
          <p:cNvSpPr txBox="true"/>
          <p:nvPr/>
        </p:nvSpPr>
        <p:spPr>
          <a:xfrm rot="0">
            <a:off x="1883200" y="4919685"/>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rPr>
              <a:t>Process</a:t>
            </a:r>
          </a:p>
        </p:txBody>
      </p:sp>
      <p:sp>
        <p:nvSpPr>
          <p:cNvPr name="TextBox 9" id="9"/>
          <p:cNvSpPr txBox="true"/>
          <p:nvPr/>
        </p:nvSpPr>
        <p:spPr>
          <a:xfrm rot="0">
            <a:off x="1883200" y="4037081"/>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rPr>
              <a:t>Prepare</a:t>
            </a:r>
          </a:p>
        </p:txBody>
      </p:sp>
      <p:sp>
        <p:nvSpPr>
          <p:cNvPr name="TextBox 10" id="10"/>
          <p:cNvSpPr txBox="true"/>
          <p:nvPr/>
        </p:nvSpPr>
        <p:spPr>
          <a:xfrm rot="0">
            <a:off x="6449167" y="1538217"/>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hlinkClick r:id="rId6" action="ppaction://hlinksldjump"/>
              </a:rPr>
              <a:t>Analyze &amp; Share</a:t>
            </a:r>
          </a:p>
        </p:txBody>
      </p:sp>
      <p:sp>
        <p:nvSpPr>
          <p:cNvPr name="TextBox 11" id="11"/>
          <p:cNvSpPr txBox="true"/>
          <p:nvPr/>
        </p:nvSpPr>
        <p:spPr>
          <a:xfrm rot="0">
            <a:off x="6449167" y="3003687"/>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rPr>
              <a:t>Act</a:t>
            </a:r>
          </a:p>
        </p:txBody>
      </p:sp>
      <p:sp>
        <p:nvSpPr>
          <p:cNvPr name="TextBox 12" id="12"/>
          <p:cNvSpPr txBox="true"/>
          <p:nvPr/>
        </p:nvSpPr>
        <p:spPr>
          <a:xfrm rot="0">
            <a:off x="6449167" y="2271769"/>
            <a:ext cx="3655502" cy="349204"/>
          </a:xfrm>
          <a:prstGeom prst="rect">
            <a:avLst/>
          </a:prstGeom>
        </p:spPr>
        <p:txBody>
          <a:bodyPr anchor="t" rtlCol="false" tIns="0" lIns="0" bIns="0" rIns="0">
            <a:spAutoFit/>
          </a:bodyPr>
          <a:lstStyle/>
          <a:p>
            <a:pPr algn="l">
              <a:lnSpc>
                <a:spcPts val="2800"/>
              </a:lnSpc>
            </a:pPr>
            <a:r>
              <a:rPr lang="en-US" sz="2000" u="sng">
                <a:solidFill>
                  <a:srgbClr val="000000"/>
                </a:solidFill>
                <a:latin typeface="Muli"/>
                <a:ea typeface="Muli"/>
                <a:cs typeface="Muli"/>
                <a:sym typeface="Muli"/>
              </a:rPr>
              <a:t>Key findings</a:t>
            </a:r>
          </a:p>
        </p:txBody>
      </p:sp>
      <p:sp>
        <p:nvSpPr>
          <p:cNvPr name="TextBox 13" id="13"/>
          <p:cNvSpPr txBox="true"/>
          <p:nvPr/>
        </p:nvSpPr>
        <p:spPr>
          <a:xfrm rot="0">
            <a:off x="12542130" y="7465878"/>
            <a:ext cx="4866202" cy="13716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000000"/>
                </a:solidFill>
                <a:latin typeface="Playfair Display Bold"/>
                <a:ea typeface="Playfair Display Bold"/>
                <a:cs typeface="Playfair Display Bold"/>
                <a:sym typeface="Playfair Display Bold"/>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50820" y="57737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74934" y="-3845014"/>
            <a:ext cx="9042909" cy="9026468"/>
          </a:xfrm>
          <a:custGeom>
            <a:avLst/>
            <a:gdLst/>
            <a:ahLst/>
            <a:cxnLst/>
            <a:rect r="r" b="b" t="t" l="l"/>
            <a:pathLst>
              <a:path h="9026468" w="9042909">
                <a:moveTo>
                  <a:pt x="0" y="0"/>
                </a:moveTo>
                <a:lnTo>
                  <a:pt x="9042910" y="0"/>
                </a:lnTo>
                <a:lnTo>
                  <a:pt x="9042910"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19709" y="1271611"/>
            <a:ext cx="6071970" cy="7819684"/>
            <a:chOff x="0" y="0"/>
            <a:chExt cx="8095960" cy="10426245"/>
          </a:xfrm>
        </p:grpSpPr>
        <p:pic>
          <p:nvPicPr>
            <p:cNvPr name="Picture 5" id="5"/>
            <p:cNvPicPr>
              <a:picLocks noChangeAspect="true"/>
            </p:cNvPicPr>
            <p:nvPr/>
          </p:nvPicPr>
          <p:blipFill>
            <a:blip r:embed="rId4"/>
            <a:srcRect l="24116" t="0" r="24116" b="0"/>
            <a:stretch>
              <a:fillRect/>
            </a:stretch>
          </p:blipFill>
          <p:spPr>
            <a:xfrm flipH="false" flipV="false">
              <a:off x="0" y="0"/>
              <a:ext cx="8095960" cy="10426245"/>
            </a:xfrm>
            <a:prstGeom prst="rect">
              <a:avLst/>
            </a:prstGeom>
          </p:spPr>
        </p:pic>
      </p:grpSp>
      <p:grpSp>
        <p:nvGrpSpPr>
          <p:cNvPr name="Group 6" id="6"/>
          <p:cNvGrpSpPr/>
          <p:nvPr/>
        </p:nvGrpSpPr>
        <p:grpSpPr>
          <a:xfrm rot="0">
            <a:off x="14657465" y="9091295"/>
            <a:ext cx="2982603" cy="558172"/>
            <a:chOff x="0" y="0"/>
            <a:chExt cx="3976804" cy="744229"/>
          </a:xfrm>
        </p:grpSpPr>
        <p:grpSp>
          <p:nvGrpSpPr>
            <p:cNvPr name="Group 7" id="7"/>
            <p:cNvGrpSpPr/>
            <p:nvPr/>
          </p:nvGrpSpPr>
          <p:grpSpPr>
            <a:xfrm rot="0">
              <a:off x="0" y="0"/>
              <a:ext cx="3976804" cy="744229"/>
              <a:chOff x="0" y="0"/>
              <a:chExt cx="6897394" cy="1290795"/>
            </a:xfrm>
          </p:grpSpPr>
          <p:sp>
            <p:nvSpPr>
              <p:cNvPr name="Freeform 8" id="8"/>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9" id="9"/>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5" action="ppaction://hlinksldjump"/>
                </a:rPr>
                <a:t>BACK TO AGENDA</a:t>
              </a:r>
            </a:p>
          </p:txBody>
        </p:sp>
      </p:grpSp>
      <p:sp>
        <p:nvSpPr>
          <p:cNvPr name="Freeform 10" id="10"/>
          <p:cNvSpPr/>
          <p:nvPr/>
        </p:nvSpPr>
        <p:spPr>
          <a:xfrm flipH="false" flipV="false" rot="0">
            <a:off x="8559614" y="96531"/>
            <a:ext cx="1479015" cy="1479015"/>
          </a:xfrm>
          <a:custGeom>
            <a:avLst/>
            <a:gdLst/>
            <a:ahLst/>
            <a:cxnLst/>
            <a:rect r="r" b="b" t="t" l="l"/>
            <a:pathLst>
              <a:path h="1479015" w="1479015">
                <a:moveTo>
                  <a:pt x="0" y="0"/>
                </a:moveTo>
                <a:lnTo>
                  <a:pt x="1479014" y="0"/>
                </a:lnTo>
                <a:lnTo>
                  <a:pt x="1479014" y="1479015"/>
                </a:lnTo>
                <a:lnTo>
                  <a:pt x="0" y="1479015"/>
                </a:lnTo>
                <a:lnTo>
                  <a:pt x="0" y="0"/>
                </a:lnTo>
                <a:close/>
              </a:path>
            </a:pathLst>
          </a:custGeom>
          <a:blipFill>
            <a:blip r:embed="rId6"/>
            <a:stretch>
              <a:fillRect l="0" t="0" r="0" b="0"/>
            </a:stretch>
          </a:blipFill>
        </p:spPr>
      </p:sp>
      <p:sp>
        <p:nvSpPr>
          <p:cNvPr name="TextBox 11" id="11"/>
          <p:cNvSpPr txBox="true"/>
          <p:nvPr/>
        </p:nvSpPr>
        <p:spPr>
          <a:xfrm rot="0">
            <a:off x="8733932" y="1743741"/>
            <a:ext cx="5168235" cy="2376541"/>
          </a:xfrm>
          <a:prstGeom prst="rect">
            <a:avLst/>
          </a:prstGeom>
        </p:spPr>
        <p:txBody>
          <a:bodyPr anchor="t" rtlCol="false" tIns="0" lIns="0" bIns="0" rIns="0">
            <a:spAutoFit/>
          </a:bodyPr>
          <a:lstStyle/>
          <a:p>
            <a:pPr algn="l">
              <a:lnSpc>
                <a:spcPts val="9357"/>
              </a:lnSpc>
            </a:pPr>
            <a:r>
              <a:rPr lang="en-US" sz="7797">
                <a:solidFill>
                  <a:srgbClr val="000000"/>
                </a:solidFill>
                <a:latin typeface="Playfair Display Bold"/>
                <a:ea typeface="Playfair Display Bold"/>
                <a:cs typeface="Playfair Display Bold"/>
                <a:sym typeface="Playfair Display Bold"/>
              </a:rPr>
              <a:t>Company</a:t>
            </a:r>
          </a:p>
          <a:p>
            <a:pPr algn="l">
              <a:lnSpc>
                <a:spcPts val="9357"/>
              </a:lnSpc>
            </a:pPr>
            <a:r>
              <a:rPr lang="en-US" sz="7797">
                <a:solidFill>
                  <a:srgbClr val="000000"/>
                </a:solidFill>
                <a:latin typeface="Playfair Display Bold"/>
                <a:ea typeface="Playfair Display Bold"/>
                <a:cs typeface="Playfair Display Bold"/>
                <a:sym typeface="Playfair Display Bold"/>
              </a:rPr>
              <a:t>Overview</a:t>
            </a:r>
          </a:p>
        </p:txBody>
      </p:sp>
      <p:sp>
        <p:nvSpPr>
          <p:cNvPr name="TextBox 12" id="12"/>
          <p:cNvSpPr txBox="true"/>
          <p:nvPr/>
        </p:nvSpPr>
        <p:spPr>
          <a:xfrm rot="0">
            <a:off x="8733932" y="4470527"/>
            <a:ext cx="6543367" cy="4620768"/>
          </a:xfrm>
          <a:prstGeom prst="rect">
            <a:avLst/>
          </a:prstGeom>
        </p:spPr>
        <p:txBody>
          <a:bodyPr anchor="t" rtlCol="false" tIns="0" lIns="0" bIns="0" rIns="0">
            <a:spAutoFit/>
          </a:bodyPr>
          <a:lstStyle/>
          <a:p>
            <a:pPr algn="l">
              <a:lnSpc>
                <a:spcPts val="3071"/>
              </a:lnSpc>
            </a:pPr>
            <a:r>
              <a:rPr lang="en-US" sz="2193">
                <a:solidFill>
                  <a:srgbClr val="000000"/>
                </a:solidFill>
                <a:latin typeface="Muli"/>
                <a:ea typeface="Muli"/>
                <a:cs typeface="Muli"/>
                <a:sym typeface="Muli"/>
              </a:rPr>
              <a:t>Urška Sršen and Sando Mur founded Bellabeat, a high-tech company that manufactures health-focused smart products. Sršen used her background as an artist to develop beautifully designed technology that informs and inspires women around the world. Collecting data on activity, sleep, stress, and reproductive health has allowed Bellabeat to empower women with knowledge about their own health and habits. Since it was founded in 2013, Bellabeat has grown rapidly and quickly positioned itself as a tech-driven wellness company for women.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1556" y="5047606"/>
            <a:ext cx="11841808" cy="11820277"/>
          </a:xfrm>
          <a:custGeom>
            <a:avLst/>
            <a:gdLst/>
            <a:ahLst/>
            <a:cxnLst/>
            <a:rect r="r" b="b" t="t" l="l"/>
            <a:pathLst>
              <a:path h="11820277" w="11841808">
                <a:moveTo>
                  <a:pt x="0" y="0"/>
                </a:moveTo>
                <a:lnTo>
                  <a:pt x="11841807" y="0"/>
                </a:lnTo>
                <a:lnTo>
                  <a:pt x="11841807"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9133" y="-590061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1412627"/>
          <a:ext cx="12399806" cy="7269959"/>
        </p:xfrm>
        <a:graphic>
          <a:graphicData uri="http://schemas.openxmlformats.org/drawingml/2006/table">
            <a:tbl>
              <a:tblPr/>
              <a:tblGrid>
                <a:gridCol w="2818900"/>
                <a:gridCol w="3322595"/>
                <a:gridCol w="3188743"/>
                <a:gridCol w="3069568"/>
              </a:tblGrid>
              <a:tr h="1168172">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ASK</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PREPARE</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PROCESS</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ANALYZE</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r h="6101787">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What are some trends in smart device usage?</a:t>
                      </a:r>
                      <a:endParaRPr lang="en-US" sz="1100"/>
                    </a:p>
                    <a:p>
                      <a:pPr algn="l" marL="431802" indent="-215901" lvl="1">
                        <a:lnSpc>
                          <a:spcPts val="2800"/>
                        </a:lnSpc>
                        <a:buFont typeface="Arial"/>
                        <a:buChar char="•"/>
                      </a:pPr>
                      <a:r>
                        <a:rPr lang="en-US" sz="2000">
                          <a:solidFill>
                            <a:srgbClr val="000000"/>
                          </a:solidFill>
                          <a:latin typeface="Muli"/>
                          <a:ea typeface="Muli"/>
                          <a:cs typeface="Muli"/>
                          <a:sym typeface="Muli"/>
                        </a:rPr>
                        <a:t> How could these trends apply to Bellabeat customers? </a:t>
                      </a:r>
                    </a:p>
                    <a:p>
                      <a:pPr algn="l" marL="431802" indent="-215901" lvl="1">
                        <a:lnSpc>
                          <a:spcPts val="2800"/>
                        </a:lnSpc>
                        <a:buFont typeface="Arial"/>
                        <a:buChar char="•"/>
                      </a:pPr>
                      <a:r>
                        <a:rPr lang="en-US" sz="2000">
                          <a:solidFill>
                            <a:srgbClr val="000000"/>
                          </a:solidFill>
                          <a:latin typeface="Muli"/>
                          <a:ea typeface="Muli"/>
                          <a:cs typeface="Muli"/>
                          <a:sym typeface="Muli"/>
                        </a:rPr>
                        <a:t>How could these trends help influence Bellabeat marketing strategy?</a:t>
                      </a:r>
                      <a:r>
                        <a:rPr lang="en-US" sz="2000">
                          <a:solidFill>
                            <a:srgbClr val="000000"/>
                          </a:solidFill>
                          <a:latin typeface="Muli"/>
                          <a:ea typeface="Muli"/>
                          <a:cs typeface="Muli"/>
                          <a:sym typeface="Muli"/>
                        </a:rPr>
                        <a:t>  </a:t>
                      </a:r>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FitBit Fitness Tracker Data (CC0: Public Domain, dataset made available through Mobius): This Kaggle data set contains personal fitness tracker from thirty fitbit users.</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Check the data for errors. </a:t>
                      </a:r>
                      <a:endParaRPr lang="en-US" sz="1100"/>
                    </a:p>
                    <a:p>
                      <a:pPr algn="l" marL="431802" indent="-215901" lvl="1">
                        <a:lnSpc>
                          <a:spcPts val="2800"/>
                        </a:lnSpc>
                        <a:buFont typeface="Arial"/>
                        <a:buChar char="•"/>
                      </a:pPr>
                      <a:r>
                        <a:rPr lang="en-US" sz="2000">
                          <a:solidFill>
                            <a:srgbClr val="000000"/>
                          </a:solidFill>
                          <a:latin typeface="Muli"/>
                          <a:ea typeface="Muli"/>
                          <a:cs typeface="Muli"/>
                          <a:sym typeface="Muli"/>
                        </a:rPr>
                        <a:t>Choose your tools. </a:t>
                      </a:r>
                    </a:p>
                    <a:p>
                      <a:pPr algn="l" marL="431802" indent="-215901" lvl="1">
                        <a:lnSpc>
                          <a:spcPts val="2800"/>
                        </a:lnSpc>
                        <a:buFont typeface="Arial"/>
                        <a:buChar char="•"/>
                      </a:pPr>
                      <a:r>
                        <a:rPr lang="en-US" sz="2000">
                          <a:solidFill>
                            <a:srgbClr val="000000"/>
                          </a:solidFill>
                          <a:latin typeface="Muli"/>
                          <a:ea typeface="Muli"/>
                          <a:cs typeface="Muli"/>
                          <a:sym typeface="Muli"/>
                        </a:rPr>
                        <a:t>Transform the data so you can work with it effectively.</a:t>
                      </a:r>
                    </a:p>
                    <a:p>
                      <a:pPr algn="l" marL="431802" indent="-215901" lvl="1">
                        <a:lnSpc>
                          <a:spcPts val="2800"/>
                        </a:lnSpc>
                        <a:buFont typeface="Arial"/>
                        <a:buChar char="•"/>
                      </a:pPr>
                      <a:r>
                        <a:rPr lang="en-US" sz="2000">
                          <a:solidFill>
                            <a:srgbClr val="000000"/>
                          </a:solidFill>
                          <a:latin typeface="Muli"/>
                          <a:ea typeface="Muli"/>
                          <a:cs typeface="Muli"/>
                          <a:sym typeface="Muli"/>
                        </a:rPr>
                        <a:t> Document the cleaning process.</a:t>
                      </a:r>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 Identify trends and relationships.</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bl>
          </a:graphicData>
        </a:graphic>
      </p:graphicFrame>
      <p:grpSp>
        <p:nvGrpSpPr>
          <p:cNvPr name="Group 5" id="5"/>
          <p:cNvGrpSpPr/>
          <p:nvPr/>
        </p:nvGrpSpPr>
        <p:grpSpPr>
          <a:xfrm rot="0">
            <a:off x="15153357" y="9502991"/>
            <a:ext cx="2982603" cy="558172"/>
            <a:chOff x="0" y="0"/>
            <a:chExt cx="3976804" cy="744229"/>
          </a:xfrm>
        </p:grpSpPr>
        <p:grpSp>
          <p:nvGrpSpPr>
            <p:cNvPr name="Group 6" id="6"/>
            <p:cNvGrpSpPr/>
            <p:nvPr/>
          </p:nvGrpSpPr>
          <p:grpSpPr>
            <a:xfrm rot="0">
              <a:off x="0" y="0"/>
              <a:ext cx="3976804" cy="744229"/>
              <a:chOff x="0" y="0"/>
              <a:chExt cx="6897394" cy="1290795"/>
            </a:xfrm>
          </p:grpSpPr>
          <p:sp>
            <p:nvSpPr>
              <p:cNvPr name="Freeform 7" id="7"/>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8" id="8"/>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4" action="ppaction://hlinksldjump"/>
                </a:rPr>
                <a:t>BACK TO AGENDA</a:t>
              </a:r>
            </a:p>
          </p:txBody>
        </p:sp>
      </p:grpSp>
      <p:graphicFrame>
        <p:nvGraphicFramePr>
          <p:cNvPr name="Table 9" id="9"/>
          <p:cNvGraphicFramePr>
            <a:graphicFrameLocks noGrp="true"/>
          </p:cNvGraphicFramePr>
          <p:nvPr/>
        </p:nvGraphicFramePr>
        <p:xfrm>
          <a:off x="12399806" y="1412627"/>
          <a:ext cx="2753552" cy="7269959"/>
        </p:xfrm>
        <a:graphic>
          <a:graphicData uri="http://schemas.openxmlformats.org/drawingml/2006/table">
            <a:tbl>
              <a:tblPr/>
              <a:tblGrid>
                <a:gridCol w="2251036"/>
              </a:tblGrid>
              <a:tr h="1168172">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SHARE</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r h="6101787">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Create effective data visualizations.</a:t>
                      </a:r>
                      <a:endParaRPr lang="en-US" sz="1100"/>
                    </a:p>
                    <a:p>
                      <a:pPr algn="l" marL="431802" indent="-215901" lvl="1">
                        <a:lnSpc>
                          <a:spcPts val="2800"/>
                        </a:lnSpc>
                        <a:buFont typeface="Arial"/>
                        <a:buChar char="•"/>
                      </a:pPr>
                      <a:r>
                        <a:rPr lang="en-US" sz="2000">
                          <a:solidFill>
                            <a:srgbClr val="000000"/>
                          </a:solidFill>
                          <a:latin typeface="Muli"/>
                          <a:ea typeface="Muli"/>
                          <a:cs typeface="Muli"/>
                          <a:sym typeface="Muli"/>
                        </a:rPr>
                        <a:t> Present your findings.</a:t>
                      </a:r>
                    </a:p>
                    <a:p>
                      <a:pPr algn="l" marL="431802" indent="-215901" lvl="1">
                        <a:lnSpc>
                          <a:spcPts val="2800"/>
                        </a:lnSpc>
                        <a:buFont typeface="Arial"/>
                        <a:buChar char="•"/>
                      </a:pPr>
                      <a:r>
                        <a:rPr lang="en-US" sz="2000">
                          <a:solidFill>
                            <a:srgbClr val="000000"/>
                          </a:solidFill>
                          <a:latin typeface="Muli"/>
                          <a:ea typeface="Muli"/>
                          <a:cs typeface="Muli"/>
                          <a:sym typeface="Muli"/>
                        </a:rPr>
                        <a:t> Ensure your work is accessible.</a:t>
                      </a:r>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bl>
          </a:graphicData>
        </a:graphic>
      </p:graphicFrame>
      <p:graphicFrame>
        <p:nvGraphicFramePr>
          <p:cNvPr name="Table 10" id="10"/>
          <p:cNvGraphicFramePr>
            <a:graphicFrameLocks noGrp="true"/>
          </p:cNvGraphicFramePr>
          <p:nvPr/>
        </p:nvGraphicFramePr>
        <p:xfrm>
          <a:off x="15153357" y="1412627"/>
          <a:ext cx="3134643" cy="7269959"/>
        </p:xfrm>
        <a:graphic>
          <a:graphicData uri="http://schemas.openxmlformats.org/drawingml/2006/table">
            <a:tbl>
              <a:tblPr/>
              <a:tblGrid>
                <a:gridCol w="3134643"/>
              </a:tblGrid>
              <a:tr h="1168172">
                <a:tc>
                  <a:txBody>
                    <a:bodyPr anchor="t" rtlCol="false"/>
                    <a:lstStyle/>
                    <a:p>
                      <a:pPr algn="ctr">
                        <a:lnSpc>
                          <a:spcPts val="5599"/>
                        </a:lnSpc>
                        <a:defRPr/>
                      </a:pPr>
                      <a:r>
                        <a:rPr lang="en-US" sz="3999">
                          <a:solidFill>
                            <a:srgbClr val="000000"/>
                          </a:solidFill>
                          <a:latin typeface="Playfair Display Bold"/>
                          <a:ea typeface="Playfair Display Bold"/>
                          <a:cs typeface="Playfair Display Bold"/>
                          <a:sym typeface="Playfair Display Bold"/>
                        </a:rPr>
                        <a:t>ACT</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r h="6101787">
                <a:tc>
                  <a:txBody>
                    <a:bodyPr anchor="t" rtlCol="false"/>
                    <a:lstStyle/>
                    <a:p>
                      <a:pPr algn="l" marL="431802" indent="-215901" lvl="1">
                        <a:lnSpc>
                          <a:spcPts val="2800"/>
                        </a:lnSpc>
                        <a:buFont typeface="Arial"/>
                        <a:buChar char="•"/>
                        <a:defRPr/>
                      </a:pPr>
                      <a:r>
                        <a:rPr lang="en-US" sz="2000">
                          <a:solidFill>
                            <a:srgbClr val="000000"/>
                          </a:solidFill>
                          <a:latin typeface="Muli"/>
                          <a:ea typeface="Muli"/>
                          <a:cs typeface="Muli"/>
                          <a:sym typeface="Muli"/>
                        </a:rPr>
                        <a:t>. Prepare the deliverables you have been asked to create, including the high-level recommendations based on your analysis.</a:t>
                      </a:r>
                      <a:endParaRPr lang="en-US" sz="1100"/>
                    </a:p>
                  </a:txBody>
                  <a:tcPr marL="142875" marR="142875" marT="142875" marB="142875" anchor="ctr">
                    <a:lnL cmpd="sng" algn="ctr" cap="flat" w="38100">
                      <a:solidFill>
                        <a:srgbClr val="FF68D4"/>
                      </a:solidFill>
                      <a:prstDash val="solid"/>
                      <a:round/>
                      <a:headEnd type="none" w="med" len="med"/>
                      <a:tailEnd type="none" w="med" len="med"/>
                    </a:lnL>
                    <a:lnR cmpd="sng" algn="ctr" cap="flat" w="38100">
                      <a:solidFill>
                        <a:srgbClr val="FF68D4"/>
                      </a:solidFill>
                      <a:prstDash val="solid"/>
                      <a:round/>
                      <a:headEnd type="none" w="med" len="med"/>
                      <a:tailEnd type="none" w="med" len="med"/>
                    </a:lnR>
                    <a:lnT cmpd="sng" algn="ctr" cap="flat" w="38100">
                      <a:solidFill>
                        <a:srgbClr val="FF68D4"/>
                      </a:solidFill>
                      <a:prstDash val="solid"/>
                      <a:round/>
                      <a:headEnd type="none" w="med" len="med"/>
                      <a:tailEnd type="none" w="med" len="med"/>
                    </a:lnT>
                    <a:lnB cmpd="sng" algn="ctr" cap="flat" w="38100">
                      <a:solidFill>
                        <a:srgbClr val="FF68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70719" y="8479767"/>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TextBox 6" id="6"/>
          <p:cNvSpPr txBox="true"/>
          <p:nvPr/>
        </p:nvSpPr>
        <p:spPr>
          <a:xfrm rot="0">
            <a:off x="3516699" y="3428390"/>
            <a:ext cx="6317642" cy="5311966"/>
          </a:xfrm>
          <a:prstGeom prst="rect">
            <a:avLst/>
          </a:prstGeom>
        </p:spPr>
        <p:txBody>
          <a:bodyPr anchor="t" rtlCol="false" tIns="0" lIns="0" bIns="0" rIns="0">
            <a:spAutoFit/>
          </a:bodyPr>
          <a:lstStyle/>
          <a:p>
            <a:pPr algn="l" marL="503548" indent="-251774" lvl="1">
              <a:lnSpc>
                <a:spcPts val="3265"/>
              </a:lnSpc>
              <a:buFont typeface="Arial"/>
              <a:buChar char="•"/>
            </a:pPr>
            <a:r>
              <a:rPr lang="en-US" sz="2332">
                <a:solidFill>
                  <a:srgbClr val="000000"/>
                </a:solidFill>
                <a:latin typeface="Muli"/>
                <a:ea typeface="Muli"/>
                <a:cs typeface="Muli"/>
                <a:sym typeface="Muli"/>
              </a:rPr>
              <a:t> </a:t>
            </a:r>
            <a:r>
              <a:rPr lang="en-US" sz="2332">
                <a:solidFill>
                  <a:srgbClr val="000000"/>
                </a:solidFill>
                <a:latin typeface="Muli Bold"/>
                <a:ea typeface="Muli Bold"/>
                <a:cs typeface="Muli Bold"/>
                <a:sym typeface="Muli Bold"/>
              </a:rPr>
              <a:t>Identify the business task :  </a:t>
            </a:r>
            <a:r>
              <a:rPr lang="en-US" sz="2332">
                <a:solidFill>
                  <a:srgbClr val="000000"/>
                </a:solidFill>
                <a:latin typeface="Muli"/>
                <a:ea typeface="Muli"/>
                <a:cs typeface="Muli"/>
                <a:sym typeface="Muli"/>
              </a:rPr>
              <a:t> Identify potential opportunities for growth and recommendations for the Bellabeat marketing strategy improvement based on trends in smart device usage.</a:t>
            </a:r>
          </a:p>
          <a:p>
            <a:pPr algn="l">
              <a:lnSpc>
                <a:spcPts val="3265"/>
              </a:lnSpc>
            </a:pPr>
          </a:p>
          <a:p>
            <a:pPr algn="l" marL="503548" indent="-251774" lvl="1">
              <a:lnSpc>
                <a:spcPts val="3265"/>
              </a:lnSpc>
              <a:buFont typeface="Arial"/>
              <a:buChar char="•"/>
            </a:pPr>
            <a:r>
              <a:rPr lang="en-US" sz="2332">
                <a:solidFill>
                  <a:srgbClr val="000000"/>
                </a:solidFill>
                <a:latin typeface="Muli Bold"/>
                <a:ea typeface="Muli Bold"/>
                <a:cs typeface="Muli Bold"/>
                <a:sym typeface="Muli Bold"/>
              </a:rPr>
              <a:t>Consider key stakeholders</a:t>
            </a:r>
            <a:r>
              <a:rPr lang="en-US" sz="2332">
                <a:solidFill>
                  <a:srgbClr val="000000"/>
                </a:solidFill>
                <a:latin typeface="Muli"/>
                <a:ea typeface="Muli"/>
                <a:cs typeface="Muli"/>
                <a:sym typeface="Muli"/>
              </a:rPr>
              <a:t>  </a:t>
            </a:r>
            <a:r>
              <a:rPr lang="en-US" sz="2332">
                <a:solidFill>
                  <a:srgbClr val="000000"/>
                </a:solidFill>
                <a:latin typeface="Muli Bold"/>
                <a:ea typeface="Muli Bold"/>
                <a:cs typeface="Muli Bold"/>
                <a:sym typeface="Muli Bold"/>
              </a:rPr>
              <a:t>: </a:t>
            </a:r>
            <a:r>
              <a:rPr lang="en-US" sz="2332">
                <a:solidFill>
                  <a:srgbClr val="000000"/>
                </a:solidFill>
                <a:latin typeface="Muli"/>
                <a:ea typeface="Muli"/>
                <a:cs typeface="Muli"/>
                <a:sym typeface="Muli"/>
              </a:rPr>
              <a:t>The main stakeholders here are Urška Sršen, Bellabeat’s co-founder and Chief Creative Officer; Sando Mur, Mathematician and Bellabeat’s cofounder; And the rest of the Bellabeat marketing analytics team.</a:t>
            </a:r>
          </a:p>
          <a:p>
            <a:pPr algn="l">
              <a:lnSpc>
                <a:spcPts val="3265"/>
              </a:lnSpc>
            </a:pPr>
          </a:p>
        </p:txBody>
      </p:sp>
      <p:sp>
        <p:nvSpPr>
          <p:cNvPr name="TextBox 7" id="7"/>
          <p:cNvSpPr txBox="true"/>
          <p:nvPr/>
        </p:nvSpPr>
        <p:spPr>
          <a:xfrm rot="0">
            <a:off x="3861869" y="2452814"/>
            <a:ext cx="5627301" cy="623245"/>
          </a:xfrm>
          <a:prstGeom prst="rect">
            <a:avLst/>
          </a:prstGeom>
        </p:spPr>
        <p:txBody>
          <a:bodyPr anchor="t" rtlCol="false" tIns="0" lIns="0" bIns="0" rIns="0">
            <a:spAutoFit/>
          </a:bodyPr>
          <a:lstStyle/>
          <a:p>
            <a:pPr algn="ctr" marL="0" indent="0" lvl="0">
              <a:lnSpc>
                <a:spcPts val="4985"/>
              </a:lnSpc>
              <a:spcBef>
                <a:spcPct val="0"/>
              </a:spcBef>
            </a:pPr>
            <a:r>
              <a:rPr lang="en-US" sz="4154">
                <a:solidFill>
                  <a:srgbClr val="000000"/>
                </a:solidFill>
                <a:latin typeface="Playfair Display Bold"/>
                <a:ea typeface="Playfair Display Bold"/>
                <a:cs typeface="Playfair Display Bold"/>
                <a:sym typeface="Playfair Display Bold"/>
              </a:rPr>
              <a:t>Objectives</a:t>
            </a:r>
          </a:p>
        </p:txBody>
      </p:sp>
      <p:sp>
        <p:nvSpPr>
          <p:cNvPr name="TextBox 8" id="8"/>
          <p:cNvSpPr txBox="true"/>
          <p:nvPr/>
        </p:nvSpPr>
        <p:spPr>
          <a:xfrm rot="0">
            <a:off x="6489413" y="506346"/>
            <a:ext cx="5629727" cy="979930"/>
          </a:xfrm>
          <a:prstGeom prst="rect">
            <a:avLst/>
          </a:prstGeom>
        </p:spPr>
        <p:txBody>
          <a:bodyPr anchor="t" rtlCol="false" tIns="0" lIns="0" bIns="0" rIns="0">
            <a:spAutoFit/>
          </a:bodyPr>
          <a:lstStyle/>
          <a:p>
            <a:pPr algn="ctr">
              <a:lnSpc>
                <a:spcPts val="7641"/>
              </a:lnSpc>
            </a:pPr>
            <a:r>
              <a:rPr lang="en-US" sz="6367">
                <a:solidFill>
                  <a:srgbClr val="000000"/>
                </a:solidFill>
                <a:latin typeface="Playfair Display Bold"/>
                <a:ea typeface="Playfair Display Bold"/>
                <a:cs typeface="Playfair Display Bold"/>
                <a:sym typeface="Playfair Display Bold"/>
              </a:rPr>
              <a:t>Ask</a:t>
            </a:r>
          </a:p>
        </p:txBody>
      </p:sp>
      <p:sp>
        <p:nvSpPr>
          <p:cNvPr name="Freeform 9" id="9"/>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47546" y="8472725"/>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TextBox 6" id="6"/>
          <p:cNvSpPr txBox="true"/>
          <p:nvPr/>
        </p:nvSpPr>
        <p:spPr>
          <a:xfrm rot="0">
            <a:off x="3763898" y="1989247"/>
            <a:ext cx="9683647" cy="6483477"/>
          </a:xfrm>
          <a:prstGeom prst="rect">
            <a:avLst/>
          </a:prstGeom>
        </p:spPr>
        <p:txBody>
          <a:bodyPr anchor="t" rtlCol="false" tIns="0" lIns="0" bIns="0" rIns="0">
            <a:spAutoFit/>
          </a:bodyPr>
          <a:lstStyle/>
          <a:p>
            <a:pPr algn="l" marL="575206" indent="-287603" lvl="1">
              <a:lnSpc>
                <a:spcPts val="3729"/>
              </a:lnSpc>
              <a:buFont typeface="Arial"/>
              <a:buChar char="•"/>
            </a:pPr>
            <a:r>
              <a:rPr lang="en-US" sz="2664">
                <a:solidFill>
                  <a:srgbClr val="000000"/>
                </a:solidFill>
                <a:latin typeface="Muli"/>
                <a:ea typeface="Muli"/>
                <a:cs typeface="Muli"/>
                <a:sym typeface="Muli"/>
              </a:rPr>
              <a:t>The dataset includes information about daily activity, steps, and heart rate that can be used to explore users’ habits.</a:t>
            </a:r>
          </a:p>
          <a:p>
            <a:pPr algn="l">
              <a:lnSpc>
                <a:spcPts val="3729"/>
              </a:lnSpc>
            </a:pPr>
          </a:p>
          <a:p>
            <a:pPr algn="l" marL="575206" indent="-287603" lvl="1">
              <a:lnSpc>
                <a:spcPts val="3729"/>
              </a:lnSpc>
              <a:buFont typeface="Arial"/>
              <a:buChar char="•"/>
            </a:pPr>
            <a:r>
              <a:rPr lang="en-US" sz="2664">
                <a:solidFill>
                  <a:srgbClr val="000000"/>
                </a:solidFill>
                <a:latin typeface="Muli"/>
                <a:ea typeface="Muli"/>
                <a:cs typeface="Muli"/>
                <a:sym typeface="Muli"/>
              </a:rPr>
              <a:t>These datasets were generated by respondents to a distributed survey via Amazon Mechanical Turk between 03.12.2016-05.12.2016.</a:t>
            </a:r>
          </a:p>
          <a:p>
            <a:pPr algn="l">
              <a:lnSpc>
                <a:spcPts val="3729"/>
              </a:lnSpc>
            </a:pPr>
          </a:p>
          <a:p>
            <a:pPr algn="l" marL="575206" indent="-287603" lvl="1">
              <a:lnSpc>
                <a:spcPts val="3729"/>
              </a:lnSpc>
              <a:buFont typeface="Arial"/>
              <a:buChar char="•"/>
            </a:pPr>
            <a:r>
              <a:rPr lang="en-US" sz="2664">
                <a:solidFill>
                  <a:srgbClr val="000000"/>
                </a:solidFill>
                <a:latin typeface="Muli"/>
                <a:ea typeface="Muli"/>
                <a:cs typeface="Muli"/>
                <a:sym typeface="Muli"/>
              </a:rPr>
              <a:t> However this data set might have some limitations due to small sample size and collected for a short period of time.</a:t>
            </a:r>
          </a:p>
          <a:p>
            <a:pPr algn="l">
              <a:lnSpc>
                <a:spcPts val="3729"/>
              </a:lnSpc>
            </a:pPr>
          </a:p>
          <a:p>
            <a:pPr algn="l" marL="575206" indent="-287603" lvl="1">
              <a:lnSpc>
                <a:spcPts val="3729"/>
              </a:lnSpc>
              <a:buFont typeface="Arial"/>
              <a:buChar char="•"/>
            </a:pPr>
            <a:r>
              <a:rPr lang="en-US" sz="2664">
                <a:solidFill>
                  <a:srgbClr val="000000"/>
                </a:solidFill>
                <a:latin typeface="Muli"/>
                <a:ea typeface="Muli"/>
                <a:cs typeface="Muli"/>
                <a:sym typeface="Muli"/>
              </a:rPr>
              <a:t>Available to us are 18 CSV documents. Each document represents different quantitative data tracked by Fitbit. These files are loaded in EXCEL.</a:t>
            </a:r>
          </a:p>
        </p:txBody>
      </p:sp>
      <p:sp>
        <p:nvSpPr>
          <p:cNvPr name="TextBox 7" id="7"/>
          <p:cNvSpPr txBox="true"/>
          <p:nvPr/>
        </p:nvSpPr>
        <p:spPr>
          <a:xfrm rot="0">
            <a:off x="6469985" y="383113"/>
            <a:ext cx="4803720" cy="837550"/>
          </a:xfrm>
          <a:prstGeom prst="rect">
            <a:avLst/>
          </a:prstGeom>
        </p:spPr>
        <p:txBody>
          <a:bodyPr anchor="t" rtlCol="false" tIns="0" lIns="0" bIns="0" rIns="0">
            <a:spAutoFit/>
          </a:bodyPr>
          <a:lstStyle/>
          <a:p>
            <a:pPr algn="ctr">
              <a:lnSpc>
                <a:spcPts val="6520"/>
              </a:lnSpc>
            </a:pPr>
            <a:r>
              <a:rPr lang="en-US" sz="5433">
                <a:solidFill>
                  <a:srgbClr val="000000"/>
                </a:solidFill>
                <a:latin typeface="Playfair Display Bold"/>
                <a:ea typeface="Playfair Display Bold"/>
                <a:cs typeface="Playfair Display Bold"/>
                <a:sym typeface="Playfair Display Bold"/>
              </a:rPr>
              <a:t>Prepare</a:t>
            </a:r>
          </a:p>
        </p:txBody>
      </p:sp>
      <p:sp>
        <p:nvSpPr>
          <p:cNvPr name="Freeform 8" id="8"/>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47546" y="8346105"/>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TextBox 6" id="6"/>
          <p:cNvSpPr txBox="true"/>
          <p:nvPr/>
        </p:nvSpPr>
        <p:spPr>
          <a:xfrm rot="0">
            <a:off x="6493667" y="301823"/>
            <a:ext cx="5300665" cy="904159"/>
          </a:xfrm>
          <a:prstGeom prst="rect">
            <a:avLst/>
          </a:prstGeom>
        </p:spPr>
        <p:txBody>
          <a:bodyPr anchor="t" rtlCol="false" tIns="0" lIns="0" bIns="0" rIns="0">
            <a:spAutoFit/>
          </a:bodyPr>
          <a:lstStyle/>
          <a:p>
            <a:pPr algn="ctr">
              <a:lnSpc>
                <a:spcPts val="7194"/>
              </a:lnSpc>
            </a:pPr>
            <a:r>
              <a:rPr lang="en-US" sz="5995">
                <a:solidFill>
                  <a:srgbClr val="000000"/>
                </a:solidFill>
                <a:latin typeface="Playfair Display Bold"/>
                <a:ea typeface="Playfair Display Bold"/>
                <a:cs typeface="Playfair Display Bold"/>
                <a:sym typeface="Playfair Display Bold"/>
              </a:rPr>
              <a:t>Process</a:t>
            </a:r>
          </a:p>
        </p:txBody>
      </p:sp>
      <p:sp>
        <p:nvSpPr>
          <p:cNvPr name="TextBox 7" id="7"/>
          <p:cNvSpPr txBox="true"/>
          <p:nvPr/>
        </p:nvSpPr>
        <p:spPr>
          <a:xfrm rot="0">
            <a:off x="3091714" y="2146240"/>
            <a:ext cx="6572313" cy="4251422"/>
          </a:xfrm>
          <a:prstGeom prst="rect">
            <a:avLst/>
          </a:prstGeom>
        </p:spPr>
        <p:txBody>
          <a:bodyPr anchor="t" rtlCol="false" tIns="0" lIns="0" bIns="0" rIns="0">
            <a:spAutoFit/>
          </a:bodyPr>
          <a:lstStyle/>
          <a:p>
            <a:pPr algn="l" marL="523846" indent="-261923" lvl="1">
              <a:lnSpc>
                <a:spcPts val="3396"/>
              </a:lnSpc>
              <a:buFont typeface="Arial"/>
              <a:buChar char="•"/>
            </a:pPr>
            <a:r>
              <a:rPr lang="en-US" sz="2426">
                <a:solidFill>
                  <a:srgbClr val="000000"/>
                </a:solidFill>
                <a:latin typeface="Muli"/>
                <a:ea typeface="Muli"/>
                <a:cs typeface="Muli"/>
                <a:sym typeface="Muli"/>
              </a:rPr>
              <a:t>I  chose EXCEL to transform the data due to it’s limited size so we can work with it effectively .</a:t>
            </a:r>
          </a:p>
          <a:p>
            <a:pPr algn="l">
              <a:lnSpc>
                <a:spcPts val="3396"/>
              </a:lnSpc>
            </a:pPr>
            <a:r>
              <a:rPr lang="en-US" sz="2426">
                <a:solidFill>
                  <a:srgbClr val="000000"/>
                </a:solidFill>
                <a:latin typeface="Muli"/>
                <a:ea typeface="Muli"/>
                <a:cs typeface="Muli"/>
                <a:sym typeface="Muli"/>
              </a:rPr>
              <a:t> </a:t>
            </a:r>
          </a:p>
          <a:p>
            <a:pPr algn="l" marL="523846" indent="-261923" lvl="1">
              <a:lnSpc>
                <a:spcPts val="3396"/>
              </a:lnSpc>
              <a:buFont typeface="Arial"/>
              <a:buChar char="•"/>
            </a:pPr>
            <a:r>
              <a:rPr lang="en-US" sz="2426">
                <a:solidFill>
                  <a:srgbClr val="000000"/>
                </a:solidFill>
                <a:latin typeface="Muli"/>
                <a:ea typeface="Muli"/>
                <a:cs typeface="Muli"/>
                <a:sym typeface="Muli"/>
              </a:rPr>
              <a:t>Removed null values, errors. The date is wrong for all the tables, updated to correct form, sorted, filtered, extracted data and transformed accordingly needed for better analysis. So therefore cleaning and formatting is done.</a:t>
            </a:r>
          </a:p>
        </p:txBody>
      </p:sp>
      <p:sp>
        <p:nvSpPr>
          <p:cNvPr name="Freeform 8" id="8"/>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8847" y="9447299"/>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Freeform 6" id="6"/>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633154" y="1710600"/>
            <a:ext cx="13498282" cy="7692327"/>
          </a:xfrm>
          <a:custGeom>
            <a:avLst/>
            <a:gdLst/>
            <a:ahLst/>
            <a:cxnLst/>
            <a:rect r="r" b="b" t="t" l="l"/>
            <a:pathLst>
              <a:path h="7692327" w="13498282">
                <a:moveTo>
                  <a:pt x="0" y="0"/>
                </a:moveTo>
                <a:lnTo>
                  <a:pt x="13498283" y="0"/>
                </a:lnTo>
                <a:lnTo>
                  <a:pt x="13498283" y="7692326"/>
                </a:lnTo>
                <a:lnTo>
                  <a:pt x="0" y="7692326"/>
                </a:lnTo>
                <a:lnTo>
                  <a:pt x="0" y="0"/>
                </a:lnTo>
                <a:close/>
              </a:path>
            </a:pathLst>
          </a:custGeom>
          <a:blipFill>
            <a:blip r:embed="rId5"/>
            <a:stretch>
              <a:fillRect l="0" t="0" r="0" b="0"/>
            </a:stretch>
          </a:blipFill>
        </p:spPr>
      </p:sp>
      <p:sp>
        <p:nvSpPr>
          <p:cNvPr name="TextBox 9" id="9"/>
          <p:cNvSpPr txBox="true"/>
          <p:nvPr/>
        </p:nvSpPr>
        <p:spPr>
          <a:xfrm rot="0">
            <a:off x="2118479" y="1239508"/>
            <a:ext cx="3938866" cy="426719"/>
          </a:xfrm>
          <a:prstGeom prst="rect">
            <a:avLst/>
          </a:prstGeom>
        </p:spPr>
        <p:txBody>
          <a:bodyPr anchor="t" rtlCol="false" tIns="0" lIns="0" bIns="0" rIns="0">
            <a:spAutoFit/>
          </a:bodyPr>
          <a:lstStyle/>
          <a:p>
            <a:pPr algn="ctr" marL="0" indent="0" lvl="0">
              <a:lnSpc>
                <a:spcPts val="3489"/>
              </a:lnSpc>
              <a:spcBef>
                <a:spcPct val="0"/>
              </a:spcBef>
            </a:pPr>
            <a:r>
              <a:rPr lang="en-US" sz="2908">
                <a:solidFill>
                  <a:srgbClr val="000000"/>
                </a:solidFill>
                <a:latin typeface="Playfair Display Bold"/>
                <a:ea typeface="Playfair Display Bold"/>
                <a:cs typeface="Playfair Display Bold"/>
                <a:sym typeface="Playfair Display Bold"/>
              </a:rPr>
              <a:t>Device usage trends</a:t>
            </a:r>
          </a:p>
        </p:txBody>
      </p:sp>
      <p:sp>
        <p:nvSpPr>
          <p:cNvPr name="TextBox 10" id="10"/>
          <p:cNvSpPr txBox="true"/>
          <p:nvPr/>
        </p:nvSpPr>
        <p:spPr>
          <a:xfrm rot="0">
            <a:off x="7238042" y="207333"/>
            <a:ext cx="5478731" cy="739217"/>
          </a:xfrm>
          <a:prstGeom prst="rect">
            <a:avLst/>
          </a:prstGeom>
        </p:spPr>
        <p:txBody>
          <a:bodyPr anchor="t" rtlCol="false" tIns="0" lIns="0" bIns="0" rIns="0">
            <a:spAutoFit/>
          </a:bodyPr>
          <a:lstStyle/>
          <a:p>
            <a:pPr algn="ctr">
              <a:lnSpc>
                <a:spcPts val="5820"/>
              </a:lnSpc>
            </a:pPr>
            <a:r>
              <a:rPr lang="en-US" sz="4850">
                <a:solidFill>
                  <a:srgbClr val="000000"/>
                </a:solidFill>
                <a:latin typeface="Playfair Display Bold"/>
                <a:ea typeface="Playfair Display Bold"/>
                <a:cs typeface="Playfair Display Bold"/>
                <a:sym typeface="Playfair Display Bold"/>
              </a:rPr>
              <a:t>Analyze &amp; Share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35371" y="8979203"/>
            <a:ext cx="2982603" cy="558172"/>
            <a:chOff x="0" y="0"/>
            <a:chExt cx="3976804" cy="744229"/>
          </a:xfrm>
        </p:grpSpPr>
        <p:grpSp>
          <p:nvGrpSpPr>
            <p:cNvPr name="Group 3" id="3"/>
            <p:cNvGrpSpPr/>
            <p:nvPr/>
          </p:nvGrpSpPr>
          <p:grpSpPr>
            <a:xfrm rot="0">
              <a:off x="0" y="0"/>
              <a:ext cx="3976804" cy="744229"/>
              <a:chOff x="0" y="0"/>
              <a:chExt cx="6897394" cy="1290795"/>
            </a:xfrm>
          </p:grpSpPr>
          <p:sp>
            <p:nvSpPr>
              <p:cNvPr name="Freeform 4" id="4"/>
              <p:cNvSpPr/>
              <p:nvPr/>
            </p:nvSpPr>
            <p:spPr>
              <a:xfrm flipH="false" flipV="false" rot="0">
                <a:off x="0" y="0"/>
                <a:ext cx="6897394" cy="1290795"/>
              </a:xfrm>
              <a:custGeom>
                <a:avLst/>
                <a:gdLst/>
                <a:ahLst/>
                <a:cxnLst/>
                <a:rect r="r" b="b" t="t" l="l"/>
                <a:pathLst>
                  <a:path h="1290795" w="6897394">
                    <a:moveTo>
                      <a:pt x="0" y="0"/>
                    </a:moveTo>
                    <a:lnTo>
                      <a:pt x="0" y="1290795"/>
                    </a:lnTo>
                    <a:lnTo>
                      <a:pt x="6897394" y="1290795"/>
                    </a:lnTo>
                    <a:lnTo>
                      <a:pt x="6897394" y="0"/>
                    </a:lnTo>
                    <a:lnTo>
                      <a:pt x="0" y="0"/>
                    </a:lnTo>
                    <a:close/>
                    <a:moveTo>
                      <a:pt x="6836434" y="1229835"/>
                    </a:moveTo>
                    <a:lnTo>
                      <a:pt x="59690" y="1229835"/>
                    </a:lnTo>
                    <a:lnTo>
                      <a:pt x="59690" y="59690"/>
                    </a:lnTo>
                    <a:lnTo>
                      <a:pt x="6836434" y="59690"/>
                    </a:lnTo>
                    <a:lnTo>
                      <a:pt x="6836434" y="1229835"/>
                    </a:lnTo>
                    <a:close/>
                  </a:path>
                </a:pathLst>
              </a:custGeom>
              <a:solidFill>
                <a:srgbClr val="FF68D4"/>
              </a:solidFill>
            </p:spPr>
          </p:sp>
        </p:grpSp>
        <p:sp>
          <p:nvSpPr>
            <p:cNvPr name="TextBox 5" id="5"/>
            <p:cNvSpPr txBox="true"/>
            <p:nvPr/>
          </p:nvSpPr>
          <p:spPr>
            <a:xfrm rot="0">
              <a:off x="448728" y="180995"/>
              <a:ext cx="3079349" cy="372714"/>
            </a:xfrm>
            <a:prstGeom prst="rect">
              <a:avLst/>
            </a:prstGeom>
          </p:spPr>
          <p:txBody>
            <a:bodyPr anchor="t" rtlCol="false" tIns="0" lIns="0" bIns="0" rIns="0">
              <a:spAutoFit/>
            </a:bodyPr>
            <a:lstStyle/>
            <a:p>
              <a:pPr algn="ctr">
                <a:lnSpc>
                  <a:spcPts val="2340"/>
                </a:lnSpc>
              </a:pPr>
              <a:r>
                <a:rPr lang="en-US" sz="1800" u="sng">
                  <a:solidFill>
                    <a:srgbClr val="000000"/>
                  </a:solidFill>
                  <a:latin typeface="Muli"/>
                  <a:ea typeface="Muli"/>
                  <a:cs typeface="Muli"/>
                  <a:sym typeface="Muli"/>
                  <a:hlinkClick r:id="rId2" action="ppaction://hlinksldjump"/>
                </a:rPr>
                <a:t>BACK TO AGENDA</a:t>
              </a:r>
            </a:p>
          </p:txBody>
        </p:sp>
      </p:grpSp>
      <p:sp>
        <p:nvSpPr>
          <p:cNvPr name="TextBox 6" id="6"/>
          <p:cNvSpPr txBox="true"/>
          <p:nvPr/>
        </p:nvSpPr>
        <p:spPr>
          <a:xfrm rot="0">
            <a:off x="8220596" y="2336770"/>
            <a:ext cx="7401997" cy="7498408"/>
          </a:xfrm>
          <a:prstGeom prst="rect">
            <a:avLst/>
          </a:prstGeom>
        </p:spPr>
        <p:txBody>
          <a:bodyPr anchor="t" rtlCol="false" tIns="0" lIns="0" bIns="0" rIns="0">
            <a:spAutoFit/>
          </a:bodyPr>
          <a:lstStyle/>
          <a:p>
            <a:pPr algn="l" marL="541657" indent="-270829" lvl="1">
              <a:lnSpc>
                <a:spcPts val="3512"/>
              </a:lnSpc>
              <a:buFont typeface="Arial"/>
              <a:buChar char="•"/>
            </a:pPr>
            <a:r>
              <a:rPr lang="en-US" sz="2508">
                <a:solidFill>
                  <a:srgbClr val="000000"/>
                </a:solidFill>
                <a:latin typeface="Muli"/>
                <a:ea typeface="Muli"/>
                <a:cs typeface="Muli"/>
                <a:sym typeface="Muli"/>
              </a:rPr>
              <a:t>Trends are found for heartrate, calories, steps, sleep time, usage intensities and user type distribution.</a:t>
            </a:r>
          </a:p>
          <a:p>
            <a:pPr algn="l" marL="541657" indent="-270829" lvl="1">
              <a:lnSpc>
                <a:spcPts val="3512"/>
              </a:lnSpc>
              <a:buFont typeface="Arial"/>
              <a:buChar char="•"/>
            </a:pPr>
            <a:r>
              <a:rPr lang="en-US" sz="2508">
                <a:solidFill>
                  <a:srgbClr val="000000"/>
                </a:solidFill>
                <a:latin typeface="Muli"/>
                <a:ea typeface="Muli"/>
                <a:cs typeface="Muli"/>
                <a:sym typeface="Muli"/>
              </a:rPr>
              <a:t>From the dashboard, we see the major part of the users are sedentary type.</a:t>
            </a:r>
          </a:p>
          <a:p>
            <a:pPr algn="l" marL="541657" indent="-270829" lvl="1">
              <a:lnSpc>
                <a:spcPts val="3512"/>
              </a:lnSpc>
              <a:buFont typeface="Arial"/>
              <a:buChar char="•"/>
            </a:pPr>
            <a:r>
              <a:rPr lang="en-US" sz="2508">
                <a:solidFill>
                  <a:srgbClr val="000000"/>
                </a:solidFill>
                <a:latin typeface="Muli"/>
                <a:ea typeface="Muli"/>
                <a:cs typeface="Muli"/>
                <a:sym typeface="Muli"/>
              </a:rPr>
              <a:t>The peak intensities are between the time from 5pm to 7pm.</a:t>
            </a:r>
          </a:p>
          <a:p>
            <a:pPr algn="l" marL="541657" indent="-270829" lvl="1">
              <a:lnSpc>
                <a:spcPts val="3512"/>
              </a:lnSpc>
              <a:buFont typeface="Arial"/>
              <a:buChar char="•"/>
            </a:pPr>
            <a:r>
              <a:rPr lang="en-US" sz="2508">
                <a:solidFill>
                  <a:srgbClr val="000000"/>
                </a:solidFill>
                <a:latin typeface="Muli"/>
                <a:ea typeface="Muli"/>
                <a:cs typeface="Muli"/>
                <a:sym typeface="Muli"/>
              </a:rPr>
              <a:t>Steps rate is highest during evening hours mostly during the hour from 6pm to 7pm, and lowers significantly later at night and during the morning hours.</a:t>
            </a:r>
          </a:p>
          <a:p>
            <a:pPr algn="l" marL="541657" indent="-270829" lvl="1">
              <a:lnSpc>
                <a:spcPts val="3512"/>
              </a:lnSpc>
              <a:buFont typeface="Arial"/>
              <a:buChar char="•"/>
            </a:pPr>
            <a:r>
              <a:rPr lang="en-US" sz="2508">
                <a:solidFill>
                  <a:srgbClr val="000000"/>
                </a:solidFill>
                <a:latin typeface="Muli"/>
                <a:ea typeface="Muli"/>
                <a:cs typeface="Muli"/>
                <a:sym typeface="Muli"/>
              </a:rPr>
              <a:t>The users are seen to have sleep approximately 6-7 hours which is quite healthy but the bedtime is more than the sleeptime.</a:t>
            </a:r>
          </a:p>
          <a:p>
            <a:pPr algn="l" marL="541657" indent="-270829" lvl="1">
              <a:lnSpc>
                <a:spcPts val="3512"/>
              </a:lnSpc>
              <a:buFont typeface="Arial"/>
              <a:buChar char="•"/>
            </a:pPr>
            <a:r>
              <a:rPr lang="en-US" sz="2508">
                <a:solidFill>
                  <a:srgbClr val="000000"/>
                </a:solidFill>
                <a:latin typeface="Muli"/>
                <a:ea typeface="Muli"/>
                <a:cs typeface="Muli"/>
                <a:sym typeface="Muli"/>
              </a:rPr>
              <a:t>Again the highest calories burned is during the evening hours.</a:t>
            </a:r>
          </a:p>
        </p:txBody>
      </p:sp>
      <p:sp>
        <p:nvSpPr>
          <p:cNvPr name="TextBox 7" id="7"/>
          <p:cNvSpPr txBox="true"/>
          <p:nvPr/>
        </p:nvSpPr>
        <p:spPr>
          <a:xfrm rot="0">
            <a:off x="8409607" y="1558954"/>
            <a:ext cx="5417481" cy="590481"/>
          </a:xfrm>
          <a:prstGeom prst="rect">
            <a:avLst/>
          </a:prstGeom>
        </p:spPr>
        <p:txBody>
          <a:bodyPr anchor="t" rtlCol="false" tIns="0" lIns="0" bIns="0" rIns="0">
            <a:spAutoFit/>
          </a:bodyPr>
          <a:lstStyle/>
          <a:p>
            <a:pPr algn="ctr" marL="0" indent="0" lvl="0">
              <a:lnSpc>
                <a:spcPts val="4799"/>
              </a:lnSpc>
              <a:spcBef>
                <a:spcPct val="0"/>
              </a:spcBef>
            </a:pPr>
            <a:r>
              <a:rPr lang="en-US" sz="3999">
                <a:solidFill>
                  <a:srgbClr val="000000"/>
                </a:solidFill>
                <a:latin typeface="Playfair Display Bold"/>
                <a:ea typeface="Playfair Display Bold"/>
                <a:cs typeface="Playfair Display Bold"/>
                <a:sym typeface="Playfair Display Bold"/>
              </a:rPr>
              <a:t>Key findings</a:t>
            </a:r>
          </a:p>
        </p:txBody>
      </p:sp>
      <p:sp>
        <p:nvSpPr>
          <p:cNvPr name="TextBox 8" id="8"/>
          <p:cNvSpPr txBox="true"/>
          <p:nvPr/>
        </p:nvSpPr>
        <p:spPr>
          <a:xfrm rot="0">
            <a:off x="618708" y="981075"/>
            <a:ext cx="6033326" cy="1168360"/>
          </a:xfrm>
          <a:prstGeom prst="rect">
            <a:avLst/>
          </a:prstGeom>
        </p:spPr>
        <p:txBody>
          <a:bodyPr anchor="t" rtlCol="false" tIns="0" lIns="0" bIns="0" rIns="0">
            <a:spAutoFit/>
          </a:bodyPr>
          <a:lstStyle/>
          <a:p>
            <a:pPr algn="l" marL="480887" indent="-240443" lvl="1">
              <a:lnSpc>
                <a:spcPts val="3118"/>
              </a:lnSpc>
              <a:buFont typeface="Arial"/>
              <a:buChar char="•"/>
            </a:pPr>
            <a:r>
              <a:rPr lang="en-US" sz="2227">
                <a:solidFill>
                  <a:srgbClr val="000000"/>
                </a:solidFill>
                <a:latin typeface="Muli"/>
                <a:ea typeface="Muli"/>
                <a:cs typeface="Muli"/>
                <a:sym typeface="Muli"/>
              </a:rPr>
              <a:t> This is the dashboard made in PowerBi.</a:t>
            </a:r>
          </a:p>
          <a:p>
            <a:pPr algn="l" marL="480887" indent="-240443" lvl="1">
              <a:lnSpc>
                <a:spcPts val="3118"/>
              </a:lnSpc>
              <a:buFont typeface="Arial"/>
              <a:buChar char="•"/>
            </a:pPr>
            <a:r>
              <a:rPr lang="en-US" sz="2227">
                <a:solidFill>
                  <a:srgbClr val="000000"/>
                </a:solidFill>
                <a:latin typeface="Muli"/>
                <a:ea typeface="Muli"/>
                <a:cs typeface="Muli"/>
                <a:sym typeface="Muli"/>
              </a:rPr>
              <a:t>We can see trends for different dates and time using filters. </a:t>
            </a:r>
          </a:p>
        </p:txBody>
      </p:sp>
      <p:sp>
        <p:nvSpPr>
          <p:cNvPr name="Freeform 9" id="9"/>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DAGMoATJHaM</dc:identifier>
  <dcterms:modified xsi:type="dcterms:W3CDTF">2011-08-01T06:04:30Z</dcterms:modified>
  <cp:revision>1</cp:revision>
  <dc:title>Case Study and Report</dc:title>
</cp:coreProperties>
</file>