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BB13-A0E7-4567-AFB5-7C9FD3C682B9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CC6C-E654-4BF8-8F19-14DF3DEED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35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BB13-A0E7-4567-AFB5-7C9FD3C682B9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CC6C-E654-4BF8-8F19-14DF3DEED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56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BB13-A0E7-4567-AFB5-7C9FD3C682B9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CC6C-E654-4BF8-8F19-14DF3DEED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47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BB13-A0E7-4567-AFB5-7C9FD3C682B9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CC6C-E654-4BF8-8F19-14DF3DEED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24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BB13-A0E7-4567-AFB5-7C9FD3C682B9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CC6C-E654-4BF8-8F19-14DF3DEED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8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BB13-A0E7-4567-AFB5-7C9FD3C682B9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CC6C-E654-4BF8-8F19-14DF3DEED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12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BB13-A0E7-4567-AFB5-7C9FD3C682B9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CC6C-E654-4BF8-8F19-14DF3DEED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47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BB13-A0E7-4567-AFB5-7C9FD3C682B9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CC6C-E654-4BF8-8F19-14DF3DEED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74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BB13-A0E7-4567-AFB5-7C9FD3C682B9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CC6C-E654-4BF8-8F19-14DF3DEED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65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BB13-A0E7-4567-AFB5-7C9FD3C682B9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CC6C-E654-4BF8-8F19-14DF3DEED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33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BB13-A0E7-4567-AFB5-7C9FD3C682B9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CC6C-E654-4BF8-8F19-14DF3DEED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76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7BB13-A0E7-4567-AFB5-7C9FD3C682B9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8CC6C-E654-4BF8-8F19-14DF3DEED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C35330D-1FB6-7118-FE96-9E708091F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" y="863999"/>
            <a:ext cx="6120000" cy="8633569"/>
          </a:xfrm>
        </p:spPr>
        <p:txBody>
          <a:bodyPr>
            <a:normAutofit/>
          </a:bodyPr>
          <a:lstStyle/>
          <a:p>
            <a:r>
              <a:rPr lang="pt-BR" b="1" dirty="0"/>
              <a:t>Performance das Companhias do Setor da Construção Civil</a:t>
            </a:r>
          </a:p>
          <a:p>
            <a:pPr algn="l"/>
            <a:r>
              <a:rPr lang="pt-BR" dirty="0"/>
              <a:t>Sobre este estudo</a:t>
            </a:r>
          </a:p>
          <a:p>
            <a:pPr algn="just"/>
            <a:r>
              <a:rPr lang="pt-BR" dirty="0"/>
              <a:t>Este estudo tem como objetivo analisar a performance de empresas do setor da construção civil listadas na Bolsa de Valores brasileira, utilizando como fonte de dados as Demonstrações Financeiras Padronizadas (DFP) dos anos 2019, 2020, 2021 e 2022, obtidas no "Portal Dados Abertos CVM". Além disso, foram coletadas informações relevantes sobre a atividade das empresas para fins de complementação de dados.</a:t>
            </a:r>
          </a:p>
          <a:p>
            <a:pPr algn="just"/>
            <a:r>
              <a:rPr lang="pt-BR" dirty="0"/>
              <a:t>Todo o conjunto de dados foi extraído, transformado e carregado no software R, onde foi realizada toda a análise exploratória.</a:t>
            </a:r>
          </a:p>
          <a:p>
            <a:pPr algn="just"/>
            <a:r>
              <a:rPr lang="pt-BR" dirty="0"/>
              <a:t>___________________________________________________</a:t>
            </a:r>
          </a:p>
          <a:p>
            <a:pPr algn="just"/>
            <a:r>
              <a:rPr lang="pt-BR" dirty="0"/>
              <a:t>O estudo se divide nas seguintes seções:</a:t>
            </a:r>
          </a:p>
          <a:p>
            <a:pPr marL="285750" indent="-285750" algn="just">
              <a:buFontTx/>
              <a:buChar char="-"/>
            </a:pPr>
            <a:r>
              <a:rPr lang="pt-BR" dirty="0"/>
              <a:t>Apresentação das empresas e fatos relevantes;</a:t>
            </a:r>
          </a:p>
          <a:p>
            <a:pPr marL="285750" indent="-285750" algn="just">
              <a:buFontTx/>
              <a:buChar char="-"/>
            </a:pPr>
            <a:r>
              <a:rPr lang="pt-BR" dirty="0"/>
              <a:t>Análise de desempenho operacional das empresas;</a:t>
            </a:r>
          </a:p>
          <a:p>
            <a:pPr marL="285750" indent="-285750" algn="just">
              <a:buFontTx/>
              <a:buChar char="-"/>
            </a:pPr>
            <a:r>
              <a:rPr lang="pt-BR" dirty="0"/>
              <a:t>Análise de desempenho financeiro das empresas;</a:t>
            </a:r>
          </a:p>
          <a:p>
            <a:pPr marL="285750" indent="-285750" algn="just">
              <a:buFontTx/>
              <a:buChar char="-"/>
            </a:pPr>
            <a:r>
              <a:rPr lang="pt-BR" dirty="0"/>
              <a:t>Análise individual de cada empresa para visualizar a evolução por trimestre e por ano.</a:t>
            </a:r>
          </a:p>
          <a:p>
            <a:pPr marL="285750" indent="-285750" algn="just">
              <a:buFontTx/>
              <a:buChar char="-"/>
            </a:pPr>
            <a:endParaRPr lang="pt-BR" dirty="0"/>
          </a:p>
          <a:p>
            <a:pPr algn="just"/>
            <a:r>
              <a:rPr lang="pt-BR" dirty="0"/>
              <a:t>&lt;center&gt;&lt;</a:t>
            </a:r>
            <a:r>
              <a:rPr lang="pt-BR" dirty="0" err="1"/>
              <a:t>table</a:t>
            </a:r>
            <a:r>
              <a:rPr lang="pt-BR" dirty="0"/>
              <a:t>&gt;&lt;</a:t>
            </a:r>
            <a:r>
              <a:rPr lang="pt-BR" dirty="0" err="1"/>
              <a:t>tr</a:t>
            </a:r>
            <a:r>
              <a:rPr lang="pt-BR" dirty="0"/>
              <a:t>&gt;&lt;</a:t>
            </a:r>
            <a:r>
              <a:rPr lang="pt-BR" dirty="0" err="1"/>
              <a:t>td</a:t>
            </a:r>
            <a:r>
              <a:rPr lang="pt-BR" dirty="0"/>
              <a:t>&gt; &lt;</a:t>
            </a:r>
            <a:r>
              <a:rPr lang="pt-BR" dirty="0" err="1"/>
              <a:t>img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="</a:t>
            </a:r>
            <a:r>
              <a:rPr lang="pt-BR" dirty="0" err="1"/>
              <a:t>img</a:t>
            </a:r>
            <a:r>
              <a:rPr lang="pt-BR" dirty="0"/>
              <a:t>/dest-texto-2.png" </a:t>
            </a:r>
            <a:r>
              <a:rPr lang="pt-BR" dirty="0" err="1"/>
              <a:t>alt</a:t>
            </a:r>
            <a:r>
              <a:rPr lang="pt-BR" dirty="0"/>
              <a:t>="</a:t>
            </a:r>
            <a:r>
              <a:rPr lang="pt-BR" dirty="0" err="1"/>
              <a:t>Drawing</a:t>
            </a:r>
            <a:r>
              <a:rPr lang="pt-BR" dirty="0"/>
              <a:t>" </a:t>
            </a:r>
            <a:r>
              <a:rPr lang="pt-BR" dirty="0" err="1"/>
              <a:t>style</a:t>
            </a:r>
            <a:r>
              <a:rPr lang="pt-BR" dirty="0"/>
              <a:t>="</a:t>
            </a:r>
            <a:r>
              <a:rPr lang="pt-BR" dirty="0" err="1"/>
              <a:t>width</a:t>
            </a:r>
            <a:r>
              <a:rPr lang="pt-BR" dirty="0"/>
              <a:t>: 250px;"/&gt; &lt;/</a:t>
            </a:r>
            <a:r>
              <a:rPr lang="pt-BR" dirty="0" err="1"/>
              <a:t>td</a:t>
            </a:r>
            <a:r>
              <a:rPr lang="pt-BR" dirty="0"/>
              <a:t>&gt;&lt;</a:t>
            </a:r>
            <a:r>
              <a:rPr lang="pt-BR" dirty="0" err="1"/>
              <a:t>td</a:t>
            </a:r>
            <a:r>
              <a:rPr lang="pt-BR" dirty="0"/>
              <a:t>&gt; &amp;</a:t>
            </a:r>
            <a:r>
              <a:rPr lang="pt-BR" dirty="0" err="1"/>
              <a:t>nbsp</a:t>
            </a:r>
            <a:r>
              <a:rPr lang="pt-BR" dirty="0"/>
              <a:t>; &amp;</a:t>
            </a:r>
            <a:r>
              <a:rPr lang="pt-BR" dirty="0" err="1"/>
              <a:t>nbsp</a:t>
            </a:r>
            <a:r>
              <a:rPr lang="pt-BR" dirty="0"/>
              <a:t>; &amp;</a:t>
            </a:r>
            <a:r>
              <a:rPr lang="pt-BR" dirty="0" err="1"/>
              <a:t>nbsp</a:t>
            </a:r>
            <a:r>
              <a:rPr lang="pt-BR" dirty="0"/>
              <a:t>; &amp;</a:t>
            </a:r>
            <a:r>
              <a:rPr lang="pt-BR" dirty="0" err="1"/>
              <a:t>nbsp</a:t>
            </a:r>
            <a:r>
              <a:rPr lang="pt-BR" dirty="0"/>
              <a:t>; &amp;</a:t>
            </a:r>
            <a:r>
              <a:rPr lang="pt-BR" dirty="0" err="1"/>
              <a:t>nbsp</a:t>
            </a:r>
            <a:r>
              <a:rPr lang="pt-BR" dirty="0"/>
              <a:t>; &amp;</a:t>
            </a:r>
            <a:r>
              <a:rPr lang="pt-BR" dirty="0" err="1"/>
              <a:t>nbsp</a:t>
            </a:r>
            <a:r>
              <a:rPr lang="pt-BR" dirty="0"/>
              <a:t>; &lt;/</a:t>
            </a:r>
            <a:r>
              <a:rPr lang="pt-BR" dirty="0" err="1"/>
              <a:t>td</a:t>
            </a:r>
            <a:r>
              <a:rPr lang="pt-BR" dirty="0"/>
              <a:t>&gt;&lt;</a:t>
            </a:r>
            <a:r>
              <a:rPr lang="pt-BR" dirty="0" err="1"/>
              <a:t>td</a:t>
            </a:r>
            <a:r>
              <a:rPr lang="pt-BR" dirty="0"/>
              <a:t>&gt; &lt;</a:t>
            </a:r>
            <a:r>
              <a:rPr lang="pt-BR" dirty="0" err="1"/>
              <a:t>img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="</a:t>
            </a:r>
            <a:r>
              <a:rPr lang="pt-BR" dirty="0" err="1"/>
              <a:t>img</a:t>
            </a:r>
            <a:r>
              <a:rPr lang="pt-BR" dirty="0"/>
              <a:t>/ufpr-transparent-600px.png" </a:t>
            </a:r>
            <a:r>
              <a:rPr lang="pt-BR" dirty="0" err="1"/>
              <a:t>alt</a:t>
            </a:r>
            <a:r>
              <a:rPr lang="pt-BR" dirty="0"/>
              <a:t>="</a:t>
            </a:r>
            <a:r>
              <a:rPr lang="pt-BR" dirty="0" err="1"/>
              <a:t>Drawing</a:t>
            </a:r>
            <a:r>
              <a:rPr lang="pt-BR" dirty="0"/>
              <a:t>" </a:t>
            </a:r>
            <a:r>
              <a:rPr lang="pt-BR" dirty="0" err="1"/>
              <a:t>style</a:t>
            </a:r>
            <a:r>
              <a:rPr lang="pt-BR" dirty="0"/>
              <a:t>="</a:t>
            </a:r>
            <a:r>
              <a:rPr lang="pt-BR" dirty="0" err="1"/>
              <a:t>width</a:t>
            </a:r>
            <a:r>
              <a:rPr lang="pt-BR" dirty="0"/>
              <a:t>: 200px;"/&gt; &lt;/</a:t>
            </a:r>
            <a:r>
              <a:rPr lang="pt-BR" dirty="0" err="1"/>
              <a:t>td</a:t>
            </a:r>
            <a:r>
              <a:rPr lang="pt-BR" dirty="0"/>
              <a:t>&gt;&lt;</a:t>
            </a:r>
            <a:r>
              <a:rPr lang="pt-BR" dirty="0" err="1"/>
              <a:t>td</a:t>
            </a:r>
            <a:r>
              <a:rPr lang="pt-BR" dirty="0"/>
              <a:t>&gt; &amp;</a:t>
            </a:r>
            <a:r>
              <a:rPr lang="pt-BR" dirty="0" err="1"/>
              <a:t>nbsp</a:t>
            </a:r>
            <a:r>
              <a:rPr lang="pt-BR" dirty="0"/>
              <a:t>; &amp;</a:t>
            </a:r>
            <a:r>
              <a:rPr lang="pt-BR" dirty="0" err="1"/>
              <a:t>nbsp</a:t>
            </a:r>
            <a:r>
              <a:rPr lang="pt-BR" dirty="0"/>
              <a:t>; &amp;</a:t>
            </a:r>
            <a:r>
              <a:rPr lang="pt-BR" dirty="0" err="1"/>
              <a:t>nbsp</a:t>
            </a:r>
            <a:r>
              <a:rPr lang="pt-BR" dirty="0"/>
              <a:t>; &amp;</a:t>
            </a:r>
            <a:r>
              <a:rPr lang="pt-BR" dirty="0" err="1"/>
              <a:t>nbsp</a:t>
            </a:r>
            <a:r>
              <a:rPr lang="pt-BR" dirty="0"/>
              <a:t>; &amp;</a:t>
            </a:r>
            <a:r>
              <a:rPr lang="pt-BR" dirty="0" err="1"/>
              <a:t>nbsp</a:t>
            </a:r>
            <a:r>
              <a:rPr lang="pt-BR" dirty="0"/>
              <a:t>; &amp;</a:t>
            </a:r>
            <a:r>
              <a:rPr lang="pt-BR" dirty="0" err="1"/>
              <a:t>nbsp</a:t>
            </a:r>
            <a:r>
              <a:rPr lang="pt-BR" dirty="0"/>
              <a:t>; &lt;/</a:t>
            </a:r>
            <a:r>
              <a:rPr lang="pt-BR" dirty="0" err="1"/>
              <a:t>td</a:t>
            </a:r>
            <a:r>
              <a:rPr lang="pt-BR" dirty="0"/>
              <a:t>&gt;&lt;</a:t>
            </a:r>
            <a:r>
              <a:rPr lang="pt-BR" dirty="0" err="1"/>
              <a:t>td</a:t>
            </a:r>
            <a:r>
              <a:rPr lang="pt-BR" dirty="0"/>
              <a:t>&gt; &lt;</a:t>
            </a:r>
            <a:r>
              <a:rPr lang="pt-BR" dirty="0" err="1"/>
              <a:t>img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="</a:t>
            </a:r>
            <a:r>
              <a:rPr lang="pt-BR" dirty="0" err="1"/>
              <a:t>img</a:t>
            </a:r>
            <a:r>
              <a:rPr lang="pt-BR" dirty="0"/>
              <a:t>/logo-leg.png" </a:t>
            </a:r>
            <a:r>
              <a:rPr lang="pt-BR" dirty="0" err="1"/>
              <a:t>alt</a:t>
            </a:r>
            <a:r>
              <a:rPr lang="pt-BR" dirty="0"/>
              <a:t>="</a:t>
            </a:r>
            <a:r>
              <a:rPr lang="pt-BR" dirty="0" err="1"/>
              <a:t>Drawing</a:t>
            </a:r>
            <a:r>
              <a:rPr lang="pt-BR" dirty="0"/>
              <a:t>" </a:t>
            </a:r>
            <a:r>
              <a:rPr lang="pt-BR" dirty="0" err="1"/>
              <a:t>style</a:t>
            </a:r>
            <a:r>
              <a:rPr lang="pt-BR" dirty="0"/>
              <a:t>="</a:t>
            </a:r>
            <a:r>
              <a:rPr lang="pt-BR" dirty="0" err="1"/>
              <a:t>width</a:t>
            </a:r>
            <a:r>
              <a:rPr lang="pt-BR" dirty="0"/>
              <a:t>: 300px;"/&gt; &lt;/</a:t>
            </a:r>
            <a:r>
              <a:rPr lang="pt-BR" dirty="0" err="1"/>
              <a:t>td</a:t>
            </a:r>
            <a:r>
              <a:rPr lang="pt-BR" dirty="0"/>
              <a:t>&gt;&lt;/center&gt;&lt;</a:t>
            </a:r>
            <a:r>
              <a:rPr lang="pt-BR" dirty="0" err="1"/>
              <a:t>div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tocify-extend-page</a:t>
            </a:r>
            <a:r>
              <a:rPr lang="pt-BR" dirty="0"/>
              <a:t>" data-</a:t>
            </a:r>
            <a:r>
              <a:rPr lang="pt-BR" dirty="0" err="1"/>
              <a:t>unique</a:t>
            </a:r>
            <a:r>
              <a:rPr lang="pt-BR" dirty="0"/>
              <a:t>="</a:t>
            </a:r>
            <a:r>
              <a:rPr lang="pt-BR" dirty="0" err="1"/>
              <a:t>tocify-extend-page</a:t>
            </a:r>
            <a:r>
              <a:rPr lang="pt-BR" dirty="0"/>
              <a:t>" </a:t>
            </a:r>
            <a:r>
              <a:rPr lang="pt-BR" dirty="0" err="1"/>
              <a:t>style</a:t>
            </a:r>
            <a:r>
              <a:rPr lang="pt-BR" dirty="0"/>
              <a:t>="</a:t>
            </a:r>
            <a:r>
              <a:rPr lang="pt-BR" dirty="0" err="1"/>
              <a:t>height</a:t>
            </a:r>
            <a:r>
              <a:rPr lang="pt-BR" dirty="0"/>
              <a:t>: 0;"&gt;&lt;/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B0ACEB7-9D7E-F83E-B9D0-C63FFB2E8118}"/>
              </a:ext>
            </a:extLst>
          </p:cNvPr>
          <p:cNvSpPr/>
          <p:nvPr/>
        </p:nvSpPr>
        <p:spPr>
          <a:xfrm>
            <a:off x="0" y="0"/>
            <a:ext cx="685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7B2626F-AA00-20A7-DA28-692309C7CA08}"/>
              </a:ext>
            </a:extLst>
          </p:cNvPr>
          <p:cNvSpPr/>
          <p:nvPr/>
        </p:nvSpPr>
        <p:spPr>
          <a:xfrm>
            <a:off x="72000" y="180000"/>
            <a:ext cx="1194816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2075B9E-58D0-ECBF-EE48-8C5B7AAE7B5C}"/>
              </a:ext>
            </a:extLst>
          </p:cNvPr>
          <p:cNvSpPr/>
          <p:nvPr/>
        </p:nvSpPr>
        <p:spPr>
          <a:xfrm>
            <a:off x="1468544" y="180000"/>
            <a:ext cx="1800000" cy="3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operacional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F5BEA2A-D335-67E6-1F5C-47169451546F}"/>
              </a:ext>
            </a:extLst>
          </p:cNvPr>
          <p:cNvSpPr/>
          <p:nvPr/>
        </p:nvSpPr>
        <p:spPr>
          <a:xfrm>
            <a:off x="3470272" y="180000"/>
            <a:ext cx="1800000" cy="3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financeiro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A9CDF25-32D6-CCBF-9FB9-364799F391C2}"/>
              </a:ext>
            </a:extLst>
          </p:cNvPr>
          <p:cNvSpPr/>
          <p:nvPr/>
        </p:nvSpPr>
        <p:spPr>
          <a:xfrm>
            <a:off x="5472000" y="180000"/>
            <a:ext cx="1323984" cy="3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empresa</a:t>
            </a:r>
          </a:p>
        </p:txBody>
      </p:sp>
    </p:spTree>
    <p:extLst>
      <p:ext uri="{BB962C8B-B14F-4D97-AF65-F5344CB8AC3E}">
        <p14:creationId xmlns:p14="http://schemas.microsoft.com/office/powerpoint/2010/main" val="113065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C35330D-1FB6-7118-FE96-9E708091F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" y="863999"/>
            <a:ext cx="6120000" cy="8633569"/>
          </a:xfrm>
        </p:spPr>
        <p:txBody>
          <a:bodyPr>
            <a:normAutofit/>
          </a:bodyPr>
          <a:lstStyle/>
          <a:p>
            <a:r>
              <a:rPr lang="pt-BR" b="1" dirty="0"/>
              <a:t>Performance dos Empreendimentos</a:t>
            </a:r>
          </a:p>
          <a:p>
            <a:r>
              <a:rPr lang="pt-BR" dirty="0"/>
              <a:t>Sobre este estudo</a:t>
            </a:r>
          </a:p>
          <a:p>
            <a:pPr algn="just"/>
            <a:r>
              <a:rPr lang="pt-BR" dirty="0"/>
              <a:t>Estará sendo realizado um estudo da variação das empresas do ramo incorporação do Brasil listada na bolsa de valores e disponibilizam seus balanços e demonstrações para a apreciação, sendo o objeto de estudo as variações trimestrais do exercício de 2022 e variação anuais de 2019 à 2022, avaliando tanto o desempenho individual, quanto o desempenho perante as concorrentes. Com isso, o estudo se dividirá nas seguintes seções:</a:t>
            </a:r>
          </a:p>
          <a:p>
            <a:pPr marL="285750" indent="-285750" algn="just">
              <a:buFontTx/>
              <a:buChar char="-"/>
            </a:pPr>
            <a:r>
              <a:rPr lang="pt-BR" dirty="0"/>
              <a:t>Apresentação das empresas e fatos relevantes em 2022;</a:t>
            </a:r>
          </a:p>
          <a:p>
            <a:pPr marL="285750" indent="-285750" algn="just">
              <a:buFontTx/>
              <a:buChar char="-"/>
            </a:pPr>
            <a:r>
              <a:rPr lang="pt-BR" dirty="0"/>
              <a:t>Performance Operacional das empresas para comparação do desempenho;</a:t>
            </a:r>
          </a:p>
          <a:p>
            <a:pPr marL="285750" indent="-285750" algn="just">
              <a:buFontTx/>
              <a:buChar char="-"/>
            </a:pPr>
            <a:r>
              <a:rPr lang="pt-BR" dirty="0" err="1"/>
              <a:t>Perfomance</a:t>
            </a:r>
            <a:r>
              <a:rPr lang="pt-BR" dirty="0"/>
              <a:t> Financeira das empresas;</a:t>
            </a:r>
          </a:p>
          <a:p>
            <a:pPr marL="285750" indent="-285750" algn="just">
              <a:buFontTx/>
              <a:buChar char="-"/>
            </a:pPr>
            <a:r>
              <a:rPr lang="pt-BR" dirty="0"/>
              <a:t>Análise individual de cada empresa para visualizar a evolução por trimestre e por ano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B0ACEB7-9D7E-F83E-B9D0-C63FFB2E8118}"/>
              </a:ext>
            </a:extLst>
          </p:cNvPr>
          <p:cNvSpPr/>
          <p:nvPr/>
        </p:nvSpPr>
        <p:spPr>
          <a:xfrm>
            <a:off x="0" y="0"/>
            <a:ext cx="685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7B2626F-AA00-20A7-DA28-692309C7CA08}"/>
              </a:ext>
            </a:extLst>
          </p:cNvPr>
          <p:cNvSpPr/>
          <p:nvPr/>
        </p:nvSpPr>
        <p:spPr>
          <a:xfrm>
            <a:off x="72000" y="180000"/>
            <a:ext cx="1194816" cy="3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2075B9E-58D0-ECBF-EE48-8C5B7AAE7B5C}"/>
              </a:ext>
            </a:extLst>
          </p:cNvPr>
          <p:cNvSpPr/>
          <p:nvPr/>
        </p:nvSpPr>
        <p:spPr>
          <a:xfrm>
            <a:off x="1468544" y="180000"/>
            <a:ext cx="180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operacional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F5BEA2A-D335-67E6-1F5C-47169451546F}"/>
              </a:ext>
            </a:extLst>
          </p:cNvPr>
          <p:cNvSpPr/>
          <p:nvPr/>
        </p:nvSpPr>
        <p:spPr>
          <a:xfrm>
            <a:off x="3470272" y="180000"/>
            <a:ext cx="1800000" cy="3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financeiro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A9CDF25-32D6-CCBF-9FB9-364799F391C2}"/>
              </a:ext>
            </a:extLst>
          </p:cNvPr>
          <p:cNvSpPr/>
          <p:nvPr/>
        </p:nvSpPr>
        <p:spPr>
          <a:xfrm>
            <a:off x="5472000" y="180000"/>
            <a:ext cx="1323984" cy="3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empresa</a:t>
            </a:r>
          </a:p>
        </p:txBody>
      </p:sp>
    </p:spTree>
    <p:extLst>
      <p:ext uri="{BB962C8B-B14F-4D97-AF65-F5344CB8AC3E}">
        <p14:creationId xmlns:p14="http://schemas.microsoft.com/office/powerpoint/2010/main" val="40079505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772EFA702D7534C9EC5FD0129E85016" ma:contentTypeVersion="0" ma:contentTypeDescription="Crie um novo documento." ma:contentTypeScope="" ma:versionID="4c92cb9264efee0c1646ea67ffc6f41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064dd34fe30b8f317a1f4c8a348ff8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57BED4-84F7-4B4A-AF9D-F0B40D3704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8F7EBD9-1837-44D0-8D47-6F36DCE46D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95BDE5-64E7-466F-AEEC-6578491A734A}">
  <ds:schemaRefs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208</TotalTime>
  <Words>421</Words>
  <Application>Microsoft Office PowerPoint</Application>
  <PresentationFormat>Papel A4 (210 x 297 mm)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Raymundo Pilz</dc:creator>
  <cp:lastModifiedBy>Raymundo Pilz</cp:lastModifiedBy>
  <cp:revision>2</cp:revision>
  <dcterms:created xsi:type="dcterms:W3CDTF">2023-04-03T18:26:56Z</dcterms:created>
  <dcterms:modified xsi:type="dcterms:W3CDTF">2023-05-10T19:52:29Z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0x0101007772EFA702D7534C9EC5FD0129E85016</vt:lpwstr>
  </property>
</Properties>
</file>