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0" y="285728"/>
            <a:ext cx="9144000" cy="30718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and Clustering Climate Change</a:t>
            </a:r>
            <a:br>
              <a:rPr b="1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 2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000100" y="3605226"/>
            <a:ext cx="7358113" cy="1752601"/>
          </a:xfrm>
          <a:prstGeom prst="rect">
            <a:avLst/>
          </a:prstGeom>
        </p:spPr>
        <p:txBody>
          <a:bodyPr/>
          <a:lstStyle/>
          <a:p>
            <a:pPr lvl="0" defTabSz="86868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b="1" sz="34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 Zhong</a:t>
            </a:r>
            <a:endParaRPr b="1" sz="342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86868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b="1" sz="34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Hantian Zhang</a:t>
            </a:r>
            <a:endParaRPr b="1" sz="342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86868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b="1" sz="34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Jian Zhang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199" y="274638"/>
            <a:ext cx="5757876" cy="654032"/>
          </a:xfrm>
          <a:prstGeom prst="rect">
            <a:avLst/>
          </a:prstGeom>
        </p:spPr>
        <p:txBody>
          <a:bodyPr/>
          <a:lstStyle>
            <a:lvl1pPr algn="l" defTabSz="896111">
              <a:defRPr b="1" sz="3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920">
                <a:solidFill>
                  <a:srgbClr val="FFFFFF"/>
                </a:solidFill>
              </a:rPr>
              <a:t>System Overview</a:t>
            </a:r>
          </a:p>
        </p:txBody>
      </p:sp>
      <p:pic>
        <p:nvPicPr>
          <p:cNvPr id="53" name="image2.png" descr="Full_vi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24" y="1714487"/>
            <a:ext cx="7573303" cy="450059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500034" y="1000108"/>
            <a:ext cx="5286412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Clr>
                <a:srgbClr val="FFFFFF"/>
              </a:buClr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Clustering + GoogleMap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199" y="274638"/>
            <a:ext cx="5757876" cy="654032"/>
          </a:xfrm>
          <a:prstGeom prst="rect">
            <a:avLst/>
          </a:prstGeom>
        </p:spPr>
        <p:txBody>
          <a:bodyPr/>
          <a:lstStyle>
            <a:lvl1pPr algn="l" defTabSz="896111">
              <a:defRPr b="1" sz="3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920">
                <a:solidFill>
                  <a:srgbClr val="FFFFFF"/>
                </a:solidFill>
              </a:rPr>
              <a:t>Data source</a:t>
            </a:r>
          </a:p>
        </p:txBody>
      </p:sp>
      <p:sp>
        <p:nvSpPr>
          <p:cNvPr id="57" name="Shape 57"/>
          <p:cNvSpPr/>
          <p:nvPr/>
        </p:nvSpPr>
        <p:spPr>
          <a:xfrm>
            <a:off x="395535" y="1124743"/>
            <a:ext cx="7776866" cy="5765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7112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Historical Climatology Network (GHCN) by National Climatic Data Centre (NCDC)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observations over global land areas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6256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 identifier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6256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6256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 type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6256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 value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6256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 time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by-year: from 1763 to 2014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6256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size: from 3.3k to 164M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take the whole year data of 2013 for milestone 2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buClr>
                <a:srgbClr val="FFFFFF"/>
              </a:buClr>
              <a:buSzPct val="100000"/>
              <a:buFont typeface="Arial"/>
              <a:buChar char="•"/>
            </a:pP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199" y="274638"/>
            <a:ext cx="5757876" cy="654032"/>
          </a:xfrm>
          <a:prstGeom prst="rect">
            <a:avLst/>
          </a:prstGeom>
        </p:spPr>
        <p:txBody>
          <a:bodyPr/>
          <a:lstStyle>
            <a:lvl1pPr algn="l" defTabSz="896111">
              <a:defRPr b="1" sz="3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92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60" name="Shape 60"/>
          <p:cNvSpPr/>
          <p:nvPr/>
        </p:nvSpPr>
        <p:spPr>
          <a:xfrm>
            <a:off x="395535" y="1124743"/>
            <a:ext cx="7776866" cy="5080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7112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~37,000 observation stations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key elements: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422400" indent="-5080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Maximum Temperature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422400" indent="-5080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Minimum Temperature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422400" indent="-5080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Precipitation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422400" indent="-5080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Snowfall 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422400" indent="-5080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Snow Depth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observation station, we use mean and variance value of the 5 key elements in 12 months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422400" indent="-5080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 dimensional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buClr>
                <a:srgbClr val="FFFFFF"/>
              </a:buClr>
              <a:buSzPct val="100000"/>
              <a:buFont typeface="Arial"/>
              <a:buChar char="•"/>
            </a:pP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199" y="274638"/>
            <a:ext cx="5757876" cy="654032"/>
          </a:xfrm>
          <a:prstGeom prst="rect">
            <a:avLst/>
          </a:prstGeom>
        </p:spPr>
        <p:txBody>
          <a:bodyPr/>
          <a:lstStyle>
            <a:lvl1pPr algn="l" defTabSz="896111">
              <a:defRPr b="1" sz="3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92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63" name="Shape 63"/>
          <p:cNvSpPr/>
          <p:nvPr/>
        </p:nvSpPr>
        <p:spPr>
          <a:xfrm>
            <a:off x="395535" y="1124744"/>
            <a:ext cx="7776866" cy="5359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7112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method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parameters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6256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numbers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6256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for reducing dimensions of  features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6256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only mean value for the features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7112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Google Map API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1168400" indent="-711200">
              <a:buClr>
                <a:srgbClr val="FFFFFF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the clusters on a World Map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buClr>
                <a:srgbClr val="FFFFFF"/>
              </a:buClr>
              <a:buSzPct val="100000"/>
              <a:buFont typeface="Arial"/>
              <a:buChar char="•"/>
            </a:pP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buClr>
                <a:srgbClr val="FFFFFF"/>
              </a:buClr>
              <a:buSzPct val="100000"/>
              <a:buFont typeface="Arial"/>
              <a:buChar char="•"/>
            </a:pP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buClr>
                <a:srgbClr val="FFFFFF"/>
              </a:buClr>
              <a:buSzPct val="100000"/>
              <a:buFont typeface="Arial"/>
              <a:buChar char="•"/>
            </a:pP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-17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214282" y="957259"/>
            <a:ext cx="8572560" cy="4686320"/>
          </a:xfrm>
          <a:prstGeom prst="rect">
            <a:avLst/>
          </a:prstGeom>
        </p:spPr>
        <p:txBody>
          <a:bodyPr/>
          <a:lstStyle/>
          <a:p>
            <a:pPr lvl="0" marL="300037" indent="-300037">
              <a:spcBef>
                <a:spcPts val="600"/>
              </a:spcBef>
              <a:buClr>
                <a:srgbClr val="FFFFFF"/>
              </a:buClr>
              <a:defRPr sz="1800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Verification: alignment with prior geology knowledge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400"/>
              </a:spcBef>
              <a:buClr>
                <a:srgbClr val="FFFFFF"/>
              </a:buClr>
              <a:buChar char="•"/>
              <a:defRPr sz="1800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by Latitude, Height above Sea Level, Regional Landform</a:t>
            </a:r>
            <a:endParaRPr sz="2800"/>
          </a:p>
          <a:p>
            <a:pPr lvl="1">
              <a:spcBef>
                <a:spcPts val="400"/>
              </a:spcBef>
              <a:buClr>
                <a:srgbClr val="FFFFFF"/>
              </a:buClr>
              <a:buChar char="•"/>
              <a:defRPr sz="1800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Well-known Climate Characteristics</a:t>
            </a:r>
          </a:p>
        </p:txBody>
      </p:sp>
      <p:pic>
        <p:nvPicPr>
          <p:cNvPr id="67" name="image3.png" descr="F:\Course\Master\2014Fall\Big Data\ETH_BBBigData\report\figure\Ave_60_comp_75_clu_US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100" y="4262220"/>
            <a:ext cx="3864775" cy="2296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4.png" descr="F:\Course\Master\2014Fall\Big Data\ETH_BBBigData\report\figure\Ave_60_comp_50_clu_Asi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5258" y="4262218"/>
            <a:ext cx="3817204" cy="2296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5.png" descr="F:\Course\Master\2014Fall\Big Data\ETH_BBBigData\report\figure\Ave_60_comp_15_clu_Eur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4810" y="2357429"/>
            <a:ext cx="3864775" cy="2296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6.png" descr="F:\Course\Master\2014Fall\Big Data\ETH_BBBigData\report\figure\Full_view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0100" y="2357429"/>
            <a:ext cx="3864775" cy="2296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-17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214282" y="857231"/>
            <a:ext cx="8572560" cy="4686320"/>
          </a:xfrm>
          <a:prstGeom prst="rect">
            <a:avLst/>
          </a:prstGeom>
        </p:spPr>
        <p:txBody>
          <a:bodyPr/>
          <a:lstStyle/>
          <a:p>
            <a:pPr lvl="0" marL="457200" indent="-400050">
              <a:spcBef>
                <a:spcPts val="600"/>
              </a:spcBef>
              <a:buClr>
                <a:srgbClr val="FFFFFF"/>
              </a:buClr>
              <a:defRPr sz="1800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Clusters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400"/>
              </a:spcBef>
              <a:buClr>
                <a:srgbClr val="FFFFFF"/>
              </a:buClr>
              <a:buChar char="•"/>
              <a:defRPr sz="1800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over different geology characteristics</a:t>
            </a:r>
            <a:endParaRPr sz="2800"/>
          </a:p>
          <a:p>
            <a:pPr lvl="1">
              <a:spcBef>
                <a:spcPts val="400"/>
              </a:spcBef>
              <a:buClr>
                <a:srgbClr val="FFFFFF"/>
              </a:buClr>
              <a:buChar char="•"/>
              <a:defRPr sz="1800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 Vs 15 for North America</a:t>
            </a:r>
            <a:endParaRPr sz="2800"/>
          </a:p>
          <a:p>
            <a:pPr lvl="1" marL="914400" indent="-457200">
              <a:spcBef>
                <a:spcPts val="600"/>
              </a:spcBef>
              <a:buClr>
                <a:srgbClr val="FFFFFF"/>
              </a:buClr>
              <a:buChar char="•"/>
              <a:defRPr sz="1800"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spcBef>
                <a:spcPts val="600"/>
              </a:spcBef>
              <a:buClr>
                <a:srgbClr val="FFFFFF"/>
              </a:buClr>
              <a:buChar char="•"/>
              <a:defRPr sz="1800"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spcBef>
                <a:spcPts val="600"/>
              </a:spcBef>
              <a:buClr>
                <a:srgbClr val="FFFFFF"/>
              </a:buClr>
              <a:buChar char="•"/>
              <a:defRPr sz="1800"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spcBef>
                <a:spcPts val="600"/>
              </a:spcBef>
              <a:buClr>
                <a:srgbClr val="FFFFFF"/>
              </a:buClr>
              <a:buChar char="•"/>
              <a:defRPr sz="1800"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spcBef>
                <a:spcPts val="600"/>
              </a:spcBef>
              <a:buClr>
                <a:srgbClr val="FFFFFF"/>
              </a:buClr>
              <a:buChar char="•"/>
              <a:defRPr sz="1800"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914400" indent="-457200">
              <a:spcBef>
                <a:spcPts val="600"/>
              </a:spcBef>
              <a:buClr>
                <a:srgbClr val="FFFFFF"/>
              </a:buClr>
              <a:buChar char="•"/>
              <a:defRPr sz="1800"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400"/>
              </a:spcBef>
              <a:buClr>
                <a:srgbClr val="FFFFFF"/>
              </a:buClr>
              <a:buChar char="•"/>
              <a:defRPr sz="1800"/>
            </a:pPr>
            <a:r>
              <a: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Vs 15 for Asia</a:t>
            </a:r>
          </a:p>
        </p:txBody>
      </p:sp>
      <p:pic>
        <p:nvPicPr>
          <p:cNvPr id="74" name="image7.png" descr="F:\Course\Master\2014Fall\Big Data\ETH_BBBigData\report\figure\Ave_60_comp_15_clu_US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48" y="2143117"/>
            <a:ext cx="3500462" cy="2080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8.png" descr="F:\Course\Master\2014Fall\Big Data\ETH_BBBigData\report\figure\Ave_60_comp_75_clu_US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4413" y="2143116"/>
            <a:ext cx="3509176" cy="208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9.png" descr="F:\Course\Master\2014Fall\Big Data\ETH_BBBigData\report\figure\Ave_60_comp_15_clu_Asia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5598" y="4714883"/>
            <a:ext cx="3502494" cy="208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10.png" descr="F:\Course\Master\2014Fall\Big Data\ETH_BBBigData\report\figure\Ave_60_comp_50_clu_Asia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4029" y="4714885"/>
            <a:ext cx="3486124" cy="2071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428595" y="642918"/>
            <a:ext cx="8229601" cy="4525963"/>
          </a:xfrm>
          <a:prstGeom prst="rect">
            <a:avLst/>
          </a:prstGeom>
        </p:spPr>
        <p:txBody>
          <a:bodyPr/>
          <a:lstStyle/>
          <a:p>
            <a:pPr lvl="0" algn="ctr">
              <a:buSzTx/>
              <a:buNone/>
              <a:defRPr sz="1800"/>
            </a:pPr>
            <a:endParaRPr sz="9600">
              <a:solidFill>
                <a:srgbClr val="FFFFFF"/>
              </a:solidFill>
            </a:endParaRPr>
          </a:p>
          <a:p>
            <a:pPr lvl="0" algn="ctr">
              <a:spcBef>
                <a:spcPts val="2300"/>
              </a:spcBef>
              <a:buSzTx/>
              <a:buNone/>
              <a:defRPr sz="1800"/>
            </a:pPr>
            <a:r>
              <a:rPr sz="9600">
                <a:solidFill>
                  <a:srgbClr val="FFFFFF"/>
                </a:solidFill>
              </a:rPr>
              <a:t>Thanks!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