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88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840" y="4345560"/>
            <a:ext cx="3142440" cy="250740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3520" y="4345560"/>
            <a:ext cx="3142440" cy="250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5257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92160"/>
            <a:ext cx="8228880" cy="6765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5257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52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88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840" y="4345560"/>
            <a:ext cx="3142440" cy="250740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3520" y="4345560"/>
            <a:ext cx="3142440" cy="250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92160"/>
            <a:ext cx="8228880" cy="6765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8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520" cy="250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76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5257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8880" cy="15076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5257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285840"/>
            <a:ext cx="9143280" cy="3071160"/>
          </a:xfrm>
          <a:prstGeom prst="rect">
            <a:avLst/>
          </a:prstGeom>
          <a:noFill/>
          <a:ln>
            <a:noFill/>
          </a:ln>
        </p:spPr>
        <p:txBody>
          <a:bodyPr anchor="ctr" bIns="45000" lIns="45720" rIns="45720" tIns="45000"/>
          <a:p>
            <a:r>
              <a:rPr b="1" lang="en-US" sz="5400">
                <a:solidFill>
                  <a:srgbClr val="ffffff"/>
                </a:solidFill>
                <a:latin typeface="Times New Roman"/>
                <a:ea typeface="Times New Roman"/>
              </a:rPr>
              <a:t>Visualizing and Clustering Climate Change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</a:rPr>
              <a:t>Milestone 3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000080" y="3605400"/>
            <a:ext cx="7357320" cy="1751760"/>
          </a:xfrm>
          <a:prstGeom prst="rect">
            <a:avLst/>
          </a:prstGeom>
          <a:noFill/>
          <a:ln>
            <a:noFill/>
          </a:ln>
        </p:spPr>
        <p:txBody>
          <a:bodyPr bIns="45000" lIns="45720" rIns="45720" tIns="45000"/>
          <a:p>
            <a:pPr algn="ctr">
              <a:lnSpc>
                <a:spcPct val="100000"/>
              </a:lnSpc>
            </a:pPr>
            <a:r>
              <a:rPr b="1" lang="en-US" sz="3420">
                <a:solidFill>
                  <a:srgbClr val="ffffff"/>
                </a:solidFill>
                <a:latin typeface="Times New Roman"/>
                <a:ea typeface="Times New Roman"/>
              </a:rPr>
              <a:t>Lei Zhong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420">
                <a:solidFill>
                  <a:srgbClr val="ffffff"/>
                </a:solidFill>
                <a:latin typeface="Times New Roman"/>
                <a:ea typeface="Times New Roman"/>
              </a:rPr>
              <a:t>Hantian Zhang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420">
                <a:solidFill>
                  <a:srgbClr val="ffffff"/>
                </a:solidFill>
                <a:latin typeface="Times New Roman"/>
                <a:ea typeface="Times New Roman"/>
              </a:rPr>
              <a:t>Jian Zhang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5757120" cy="653400"/>
          </a:xfrm>
          <a:prstGeom prst="rect">
            <a:avLst/>
          </a:prstGeom>
          <a:noFill/>
          <a:ln>
            <a:noFill/>
          </a:ln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b="1" lang="en-US" sz="3920">
                <a:solidFill>
                  <a:srgbClr val="ffffff"/>
                </a:solidFill>
                <a:latin typeface="Times New Roman"/>
                <a:ea typeface="Times New Roman"/>
              </a:rPr>
              <a:t>Data Model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29120" y="1920240"/>
            <a:ext cx="8214480" cy="514512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All the data separated by years.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a table consists of rows and column.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Rows are sorted by station id, date, code and number.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We use Hadoop MapReduce to do our tasks.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We use multiple keys: station id, year, month.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Our programming model is  Hadoop MapReduce and Hadoop HDFS.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We use boto's interface to upload the 300 years data to the S3 system and each intermediate results would all be stored in S3.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6" name="Content Placeholder 3"/>
          <p:cNvPicPr/>
          <p:nvPr/>
        </p:nvPicPr>
        <p:blipFill>
          <a:blip r:embed="rId1"/>
          <a:srcRect b="-12714" l="0" r="0" t="-12714"/>
          <a:stretch>
            <a:fillRect/>
          </a:stretch>
        </p:blipFill>
        <p:spPr>
          <a:xfrm>
            <a:off x="457200" y="390240"/>
            <a:ext cx="8228880" cy="5257080"/>
          </a:xfrm>
          <a:prstGeom prst="rect">
            <a:avLst/>
          </a:prstGeom>
          <a:ln w="12600"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457200" y="274680"/>
            <a:ext cx="5757120" cy="653400"/>
          </a:xfrm>
          <a:prstGeom prst="rect">
            <a:avLst/>
          </a:prstGeom>
          <a:noFill/>
          <a:ln>
            <a:noFill/>
          </a:ln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</a:rPr>
              <a:t>System Architecture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28760" y="5145480"/>
            <a:ext cx="8461440" cy="155448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Updates to the previous milestone: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Uses Amazon EMR to extract features from ~100G raw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~3M data points in total, unable to run k-means on all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Uses coreset sampling for k-means clustering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5757120" cy="653400"/>
          </a:xfrm>
          <a:prstGeom prst="rect">
            <a:avLst/>
          </a:prstGeom>
          <a:noFill/>
          <a:ln>
            <a:noFill/>
          </a:ln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b="1" lang="en-US" sz="3920">
                <a:solidFill>
                  <a:srgbClr val="ffffff"/>
                </a:solidFill>
                <a:latin typeface="Times New Roman"/>
                <a:ea typeface="Times New Roman"/>
              </a:rPr>
              <a:t>Analysis on Results</a:t>
            </a:r>
            <a:endParaRPr/>
          </a:p>
        </p:txBody>
      </p:sp>
      <p:pic>
        <p:nvPicPr>
          <p:cNvPr descr="" id="80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928800"/>
            <a:ext cx="3319560" cy="1760040"/>
          </a:xfrm>
          <a:prstGeom prst="rect">
            <a:avLst/>
          </a:prstGeom>
          <a:ln>
            <a:noFill/>
          </a:ln>
        </p:spPr>
      </p:pic>
      <p:pic>
        <p:nvPicPr>
          <p:cNvPr descr="" id="81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96200" y="928800"/>
            <a:ext cx="3304080" cy="1742400"/>
          </a:xfrm>
          <a:prstGeom prst="rect">
            <a:avLst/>
          </a:prstGeom>
          <a:ln>
            <a:noFill/>
          </a:ln>
        </p:spPr>
      </p:pic>
      <p:pic>
        <p:nvPicPr>
          <p:cNvPr descr="" id="82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3022920"/>
            <a:ext cx="3319560" cy="1762920"/>
          </a:xfrm>
          <a:prstGeom prst="rect">
            <a:avLst/>
          </a:prstGeom>
          <a:ln>
            <a:noFill/>
          </a:ln>
        </p:spPr>
      </p:pic>
      <p:pic>
        <p:nvPicPr>
          <p:cNvPr descr="" id="83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82880" y="3022920"/>
            <a:ext cx="3285360" cy="17424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428760" y="5145480"/>
            <a:ext cx="8214480" cy="155448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Analysis on Results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Only 3 big clusters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Lack of preserved points in areas other than the US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3.Big clusters covering the same areas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2500200" y="2643120"/>
            <a:ext cx="1499400" cy="36576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1983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6143760" y="4786200"/>
            <a:ext cx="1499400" cy="36576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2013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6143760" y="2643120"/>
            <a:ext cx="1499400" cy="36576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1993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2500200" y="4786200"/>
            <a:ext cx="1499400" cy="36576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2003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88360"/>
            <a:ext cx="6919920" cy="653400"/>
          </a:xfrm>
          <a:prstGeom prst="rect">
            <a:avLst/>
          </a:prstGeom>
          <a:noFill/>
          <a:ln>
            <a:noFill/>
          </a:ln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b="1" lang="en-US" sz="3920">
                <a:solidFill>
                  <a:srgbClr val="ffffff"/>
                </a:solidFill>
                <a:latin typeface="Times New Roman"/>
                <a:ea typeface="Times New Roman"/>
              </a:rPr>
              <a:t>Analysis on Results (Cont.)</a:t>
            </a:r>
            <a:endParaRPr/>
          </a:p>
        </p:txBody>
      </p:sp>
      <p:pic>
        <p:nvPicPr>
          <p:cNvPr descr="" id="90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256760"/>
            <a:ext cx="3319560" cy="1762920"/>
          </a:xfrm>
          <a:prstGeom prst="rect">
            <a:avLst/>
          </a:prstGeom>
          <a:ln>
            <a:noFill/>
          </a:ln>
        </p:spPr>
      </p:pic>
      <p:pic>
        <p:nvPicPr>
          <p:cNvPr descr="" id="91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682880" y="1270440"/>
            <a:ext cx="3285360" cy="17424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571320" y="3286080"/>
            <a:ext cx="8214480" cy="303624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Possible Solutions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Only 3 big clusters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	</a:t>
            </a: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Investigate distribution of weights for coreset points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	</a:t>
            </a: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Possibly update our sampling strategy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Lack of preserved points in areas other than the US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Calibri"/>
              </a:rPr>
              <a:t>Adjust threshold of number of missing features for invalid data elimination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6062040" y="3013200"/>
            <a:ext cx="1499400" cy="36576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2013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2392200" y="3020040"/>
            <a:ext cx="1499400" cy="365760"/>
          </a:xfrm>
          <a:prstGeom prst="rect">
            <a:avLst/>
          </a:prstGeom>
          <a:noFill/>
          <a:ln w="12600">
            <a:noFill/>
          </a:ln>
        </p:spPr>
        <p:txBody>
          <a:bodyPr bIns="45000" lIns="45720" rIns="4572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2003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8760" y="102132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bIns="45000" lIns="45720" rIns="4572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9600">
                <a:solidFill>
                  <a:srgbClr val="ffffff"/>
                </a:solidFill>
                <a:latin typeface="Times New Roman"/>
                <a:ea typeface="Calibri"/>
              </a:rPr>
              <a:t>Thanks!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