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24710" cy="10441719"/>
          </a:xfrm>
          <a:prstGeom prst="rect">
            <a:avLst/>
          </a:prstGeom>
          <a:solidFill>
            <a:srgbClr val="6F50F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47686" y="1821727"/>
            <a:ext cx="6829339" cy="70587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805857">
            <a:off x="3439787" y="1187942"/>
            <a:ext cx="946327" cy="115758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9563978" y="2780194"/>
            <a:ext cx="7695322" cy="4896600"/>
            <a:chOff x="0" y="0"/>
            <a:chExt cx="10260429" cy="65288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14300"/>
              <a:ext cx="10260429" cy="5302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00"/>
                </a:lnSpc>
              </a:pPr>
              <a:r>
                <a:rPr lang="en-US" sz="6200">
                  <a:solidFill>
                    <a:srgbClr val="1F264D"/>
                  </a:solidFill>
                  <a:latin typeface="DM Sans Bold"/>
                </a:rPr>
                <a:t>BPJS Fraud Detection with Binary Classification Using ANN Algorithm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972249"/>
              <a:ext cx="10260429" cy="55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1F264D"/>
                  </a:solidFill>
                  <a:latin typeface="DM Sans Bold"/>
                </a:rPr>
                <a:t>KELOMPOK - 06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958373" y="819980"/>
            <a:ext cx="4906533" cy="77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0"/>
              </a:lnSpc>
              <a:spcBef>
                <a:spcPct val="0"/>
              </a:spcBef>
            </a:pPr>
            <a:r>
              <a:rPr lang="en-US" sz="5800">
                <a:solidFill>
                  <a:srgbClr val="000000"/>
                </a:solidFill>
                <a:latin typeface="DM Sans Bold"/>
              </a:rPr>
              <a:t>PROYEK DAMI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23364" y="8242297"/>
            <a:ext cx="6313620" cy="145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12S19001 Raynaldo Silalahi</a:t>
            </a:r>
          </a:p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12S19009 Manuel Sigalingging</a:t>
            </a:r>
          </a:p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12S19040 Abel Y.M. Tampubolon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635191" y="879847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36187" y="1266825"/>
            <a:ext cx="2883628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MODELLING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60054" y="4185278"/>
            <a:ext cx="9399740" cy="155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Pembagian data : 80% data train dan 20% data test</a:t>
            </a:r>
          </a:p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Teknik pemodelan : Binary Klasifikasi</a:t>
            </a:r>
          </a:p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Algoritma : ANN (Artifficial Neural Network)</a:t>
            </a:r>
          </a:p>
          <a:p>
            <a:pPr algn="just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36187" y="3134651"/>
            <a:ext cx="3947583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Skenario Pengujian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6151" y="6120762"/>
            <a:ext cx="4027620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Membangun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0054" y="6911343"/>
            <a:ext cx="11063826" cy="117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Terdapat 3 informasi yang membantu pengambilan keputusan data mining, yaitu parameter settings, model yang dihasilkan, dan deskripsi dari hasil pemodelan.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635191" y="879847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27715" y="4359898"/>
            <a:ext cx="10677662" cy="190363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86740" y="1171575"/>
            <a:ext cx="7342843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MODELING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7715" y="2269919"/>
            <a:ext cx="13808598" cy="231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Berdasarkan h</a:t>
            </a:r>
            <a:r>
              <a:rPr lang="en-US" sz="3000">
                <a:solidFill>
                  <a:srgbClr val="1F264D"/>
                </a:solidFill>
                <a:latin typeface="DM Sans"/>
              </a:rPr>
              <a:t>asil evaluasi, output yang dihasilkan sudah memenuhi target. Dengan target:</a:t>
            </a:r>
          </a:p>
          <a:p>
            <a:pPr marL="647757" indent="-323878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test accuracy : 0.64</a:t>
            </a:r>
          </a:p>
          <a:p>
            <a:pPr marL="647757" indent="-323878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test precision : 0.63</a:t>
            </a:r>
          </a:p>
          <a:p>
            <a:pPr marL="647757" indent="-323878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test recall : 0.66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51064" y="5358951"/>
            <a:ext cx="2041475" cy="15668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497339" y="5522093"/>
            <a:ext cx="1868471" cy="140368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673431" y="5077865"/>
            <a:ext cx="1463505" cy="19545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463123" y="4189092"/>
            <a:ext cx="4754232" cy="50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DM Sans Bold"/>
              </a:rPr>
              <a:t>Thankyou everyone!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23263" y="1619270"/>
            <a:ext cx="2041475" cy="15668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209764" y="3914764"/>
            <a:ext cx="1868471" cy="140368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209764" y="5672088"/>
            <a:ext cx="1463505" cy="19545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4614912"/>
            <a:ext cx="5846169" cy="105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4F4F4"/>
                </a:solidFill>
                <a:latin typeface="DM Sans Bold"/>
              </a:rPr>
              <a:t>REVIEW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14719" r="0" b="14719"/>
          <a:stretch>
            <a:fillRect/>
          </a:stretch>
        </p:blipFill>
        <p:spPr>
          <a:xfrm flipH="false" flipV="false" rot="0">
            <a:off x="1028700" y="5632628"/>
            <a:ext cx="3443289" cy="66814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919460" y="1828771"/>
            <a:ext cx="584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0"/>
              </a:lnSpc>
            </a:pPr>
            <a:r>
              <a:rPr lang="en-US" sz="4100">
                <a:solidFill>
                  <a:srgbClr val="F4F4F4"/>
                </a:solidFill>
                <a:latin typeface="DM Sans"/>
              </a:rPr>
              <a:t>Business Understanding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19460" y="2867014"/>
            <a:ext cx="584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0"/>
              </a:lnSpc>
            </a:pPr>
            <a:r>
              <a:rPr lang="en-US" sz="4100">
                <a:solidFill>
                  <a:srgbClr val="F4F4F4"/>
                </a:solidFill>
                <a:latin typeface="DM Sans"/>
              </a:rPr>
              <a:t>Data Understanding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19460" y="3905239"/>
            <a:ext cx="584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0"/>
              </a:lnSpc>
            </a:pPr>
            <a:r>
              <a:rPr lang="en-US" sz="4100">
                <a:solidFill>
                  <a:srgbClr val="F4F4F4"/>
                </a:solidFill>
                <a:latin typeface="DM Sans"/>
              </a:rPr>
              <a:t>Data Preparation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19460" y="4943464"/>
            <a:ext cx="584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0"/>
              </a:lnSpc>
            </a:pPr>
            <a:r>
              <a:rPr lang="en-US" sz="4100">
                <a:solidFill>
                  <a:srgbClr val="F4F4F4"/>
                </a:solidFill>
                <a:latin typeface="DM Sans"/>
              </a:rPr>
              <a:t>Modelling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19460" y="5981689"/>
            <a:ext cx="584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0"/>
              </a:lnSpc>
            </a:pPr>
            <a:r>
              <a:rPr lang="en-US" sz="4100">
                <a:solidFill>
                  <a:srgbClr val="F4F4F4"/>
                </a:solidFill>
                <a:latin typeface="DM Sans"/>
              </a:rPr>
              <a:t>Evaluation Modelling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358531" y="838699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6319064" y="-86179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71575"/>
            <a:ext cx="6584653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BUSINESS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8908" y="3590918"/>
            <a:ext cx="15129557" cy="125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3213">
                <a:solidFill>
                  <a:srgbClr val="1F264D"/>
                </a:solidFill>
                <a:latin typeface="DM Sans"/>
              </a:rPr>
              <a:t>Terdapat masalah dalam pengelolaan dana di BPJS. Yaitu adanya tindakan kejahatan (fraud) pada BPJS yang menyebabkan  kesenjangan dana iuran sehingga menimbulkan potensi kerugian pada BPJS.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042" y="3057522"/>
            <a:ext cx="3517966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OBJEKTIF BISNIS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358531" y="838699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71575"/>
            <a:ext cx="6584653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BUSINESS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0282" y="2979417"/>
            <a:ext cx="3276699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TUJUAN </a:t>
            </a:r>
            <a:r>
              <a:rPr lang="en-US" sz="3000">
                <a:solidFill>
                  <a:srgbClr val="1F264D"/>
                </a:solidFill>
                <a:latin typeface="DM Sans"/>
              </a:rPr>
              <a:t>BISNIS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0282" y="3604263"/>
            <a:ext cx="15579398" cy="1933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Memprediksi potensi terjadinya fraud pada klaim pelayanan rumah sakit dengan menemukan faktor apa saja yang mempengaruhi fraud pada klaim pelayanan BPJS Kesehatan.</a:t>
            </a:r>
          </a:p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Mengevaluasi hubungan beberapa faktor yang berpengaruh terhadap fraud pada klaim pelayanan BPJS.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358531" y="838699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71575"/>
            <a:ext cx="6584653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BUSINESS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9417"/>
            <a:ext cx="3603956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RENCANA </a:t>
            </a:r>
            <a:r>
              <a:rPr lang="en-US" sz="3000">
                <a:solidFill>
                  <a:srgbClr val="1F264D"/>
                </a:solidFill>
                <a:latin typeface="DM Sans"/>
              </a:rPr>
              <a:t>BISNIS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4448" y="3802383"/>
            <a:ext cx="15223332" cy="79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Proyek dilakukan selama kurang lebih 6 minggu dengan standar metodologi pengerjaan CRISP-DM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358531" y="838699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71575"/>
            <a:ext cx="5613136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DATA</a:t>
            </a:r>
            <a:r>
              <a:rPr lang="en-US" sz="3899">
                <a:solidFill>
                  <a:srgbClr val="1F264D"/>
                </a:solidFill>
                <a:latin typeface="DM Sans Bold"/>
              </a:rPr>
              <a:t>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25137"/>
            <a:ext cx="4258138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Mengumpulkan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0208" y="3590918"/>
            <a:ext cx="15223332" cy="155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1F264D"/>
                </a:solidFill>
                <a:latin typeface="DM Sans"/>
              </a:rPr>
              <a:t>Sumb</a:t>
            </a:r>
            <a:r>
              <a:rPr lang="en-US" sz="3000">
                <a:solidFill>
                  <a:srgbClr val="1F264D"/>
                </a:solidFill>
                <a:latin typeface="DM Sans"/>
              </a:rPr>
              <a:t>er data : BPJS Kesehatan Hackathon 2021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1F264D"/>
                </a:solidFill>
                <a:latin typeface="DM Sans"/>
              </a:rPr>
              <a:t>Format data : Comma Separated Values (CSV)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1F264D"/>
                </a:solidFill>
                <a:latin typeface="DM Sans"/>
              </a:rPr>
              <a:t>Deskripsi data : 53 atribut dan 200217 rows</a:t>
            </a:r>
          </a:p>
          <a:p>
            <a:pPr algn="just">
              <a:lnSpc>
                <a:spcPts val="3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91125"/>
            <a:ext cx="3363681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Menelaah Data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0208" y="5695957"/>
            <a:ext cx="6611276" cy="2331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69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Memeriksa proporsi dataset</a:t>
            </a:r>
          </a:p>
          <a:p>
            <a:pPr algn="just" marL="647757" indent="-323878" lvl="1">
              <a:lnSpc>
                <a:spcPts val="369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Melihat kategori fitur dataset</a:t>
            </a:r>
          </a:p>
          <a:p>
            <a:pPr algn="just" marL="647757" indent="-323878" lvl="1">
              <a:lnSpc>
                <a:spcPts val="369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Memeriksa nilai dari setiap atribut</a:t>
            </a:r>
          </a:p>
          <a:p>
            <a:pPr algn="just" marL="647757" indent="-323878" lvl="1">
              <a:lnSpc>
                <a:spcPts val="369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Memeriksa nilai null pada dataset</a:t>
            </a:r>
          </a:p>
          <a:p>
            <a:pPr algn="just" marL="647757" indent="-323878" lvl="1">
              <a:lnSpc>
                <a:spcPts val="369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Mendeteksi outlier pada 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358531" y="838699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71575"/>
            <a:ext cx="5613136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DATA</a:t>
            </a:r>
            <a:r>
              <a:rPr lang="en-US" sz="3899">
                <a:solidFill>
                  <a:srgbClr val="1F264D"/>
                </a:solidFill>
                <a:latin typeface="DM Sans Bold"/>
              </a:rPr>
              <a:t>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7078" y="3025137"/>
            <a:ext cx="3761383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Memvalidasi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9125" y="3682362"/>
            <a:ext cx="14869749" cy="242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Dataset sudah seimbang dengan 100255 label fraud dan 99962 label tidak fraud.</a:t>
            </a:r>
          </a:p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Dataset terdiri atas 49 fitur numerik dan 4 fitur non-numerik</a:t>
            </a:r>
          </a:p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Ditemukan 3 atribut yang hanya memiliki 1 nilai unik</a:t>
            </a:r>
          </a:p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Tidak ditemukan data bernilai null</a:t>
            </a:r>
          </a:p>
          <a:p>
            <a:pPr algn="just" marL="647757" indent="-323878" lvl="1">
              <a:lnSpc>
                <a:spcPts val="387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Terdapat outlier pada atribut los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635191" y="879847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21441" y="1171575"/>
            <a:ext cx="4827654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DATA</a:t>
            </a:r>
            <a:r>
              <a:rPr lang="en-US" sz="3899">
                <a:solidFill>
                  <a:srgbClr val="1F264D"/>
                </a:solidFill>
                <a:latin typeface="DM Sans Bold"/>
              </a:rPr>
              <a:t>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7078" y="3025137"/>
            <a:ext cx="7409491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Memilah Data dan Membersihkan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1441" y="3697602"/>
            <a:ext cx="8729597" cy="79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Menghapus objek data yang bernilai null</a:t>
            </a:r>
          </a:p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Mengeliminasi/drop atribut yang tidak relevan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7078" y="4924998"/>
            <a:ext cx="4154124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Mengkontruksi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1441" y="5458404"/>
            <a:ext cx="11201104" cy="168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456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Melakukan transformasi terhadap fitur dengan kategori object menjadi fitur berkategori numerikal.</a:t>
            </a:r>
          </a:p>
          <a:p>
            <a:pPr algn="just" marL="647757" indent="-323878" lvl="1">
              <a:lnSpc>
                <a:spcPts val="456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Jumlah fitur yang akan di transformasi sebanyak 4 fitur.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1441" y="7584374"/>
            <a:ext cx="3869201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Menentukan Label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7380" y="8260655"/>
            <a:ext cx="12169140" cy="155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Dataset yang digunakan sudah memiliki label data yang dapat langsung digunakan untuk pemodelan nantinya, sehingga tahapan pelabelan data tidak perlu dilakukan lagi.</a:t>
            </a:r>
          </a:p>
          <a:p>
            <a:pPr algn="just"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635191" y="8798474"/>
            <a:ext cx="5270382" cy="48619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94911">
            <a:off x="15831384" y="-1019341"/>
            <a:ext cx="2855832" cy="28665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51690">
            <a:off x="10005500" y="-1231953"/>
            <a:ext cx="1751015" cy="23077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21441" y="1171575"/>
            <a:ext cx="4827654" cy="65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1F264D"/>
                </a:solidFill>
                <a:latin typeface="DM Sans Bold"/>
              </a:rPr>
              <a:t>DATA</a:t>
            </a:r>
            <a:r>
              <a:rPr lang="en-US" sz="3899">
                <a:solidFill>
                  <a:srgbClr val="1F264D"/>
                </a:solidFill>
                <a:latin typeface="DM Sans Bold"/>
              </a:rPr>
              <a:t>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4540" y="3971918"/>
            <a:ext cx="10492740" cy="117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F264D"/>
                </a:solidFill>
                <a:latin typeface="DM Sans"/>
              </a:rPr>
              <a:t>Data yang digunakan dalam membangun model berasal dari satu sumber dataset bersumber csv sehingg integrasi data tidak perlu dilakukan.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1441" y="3114662"/>
            <a:ext cx="4666919" cy="40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57" indent="-323878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1F264D"/>
                </a:solidFill>
                <a:latin typeface="DM Sans"/>
              </a:rPr>
              <a:t>Mengintegrasikan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DAFVl3hsGYM</dc:identifier>
  <dcterms:modified xsi:type="dcterms:W3CDTF">2011-08-01T06:04:30Z</dcterms:modified>
  <cp:revision>1</cp:revision>
  <dc:title>Slide Presentasi Proyek</dc:title>
</cp:coreProperties>
</file>